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1" r:id="rId2"/>
    <p:sldId id="357" r:id="rId3"/>
    <p:sldId id="580" r:id="rId4"/>
    <p:sldId id="359" r:id="rId5"/>
    <p:sldId id="439" r:id="rId6"/>
    <p:sldId id="571" r:id="rId7"/>
    <p:sldId id="575" r:id="rId8"/>
    <p:sldId id="576" r:id="rId9"/>
    <p:sldId id="577" r:id="rId10"/>
    <p:sldId id="440" r:id="rId11"/>
    <p:sldId id="441" r:id="rId12"/>
    <p:sldId id="437" r:id="rId13"/>
    <p:sldId id="433" r:id="rId14"/>
    <p:sldId id="458" r:id="rId15"/>
    <p:sldId id="499" r:id="rId16"/>
    <p:sldId id="500" r:id="rId17"/>
    <p:sldId id="430" r:id="rId18"/>
    <p:sldId id="442" r:id="rId19"/>
    <p:sldId id="401" r:id="rId20"/>
    <p:sldId id="519" r:id="rId21"/>
    <p:sldId id="517" r:id="rId22"/>
    <p:sldId id="509" r:id="rId23"/>
    <p:sldId id="510" r:id="rId24"/>
    <p:sldId id="511" r:id="rId25"/>
    <p:sldId id="512" r:id="rId26"/>
    <p:sldId id="584" r:id="rId27"/>
    <p:sldId id="518" r:id="rId28"/>
    <p:sldId id="532" r:id="rId29"/>
    <p:sldId id="533" r:id="rId30"/>
    <p:sldId id="537" r:id="rId31"/>
    <p:sldId id="538" r:id="rId32"/>
    <p:sldId id="536" r:id="rId33"/>
    <p:sldId id="516" r:id="rId34"/>
    <p:sldId id="502" r:id="rId35"/>
    <p:sldId id="508" r:id="rId36"/>
    <p:sldId id="443" r:id="rId37"/>
    <p:sldId id="503" r:id="rId38"/>
    <p:sldId id="504" r:id="rId39"/>
    <p:sldId id="505" r:id="rId40"/>
    <p:sldId id="506" r:id="rId41"/>
    <p:sldId id="410" r:id="rId42"/>
    <p:sldId id="497" r:id="rId43"/>
    <p:sldId id="459" r:id="rId44"/>
    <p:sldId id="541" r:id="rId45"/>
    <p:sldId id="542" r:id="rId46"/>
    <p:sldId id="565" r:id="rId47"/>
    <p:sldId id="566" r:id="rId48"/>
    <p:sldId id="543" r:id="rId49"/>
    <p:sldId id="544" r:id="rId50"/>
    <p:sldId id="545" r:id="rId51"/>
    <p:sldId id="546" r:id="rId52"/>
    <p:sldId id="547" r:id="rId53"/>
    <p:sldId id="549" r:id="rId54"/>
    <p:sldId id="548" r:id="rId55"/>
    <p:sldId id="550" r:id="rId56"/>
    <p:sldId id="551" r:id="rId57"/>
    <p:sldId id="552" r:id="rId58"/>
    <p:sldId id="562" r:id="rId59"/>
    <p:sldId id="397" r:id="rId60"/>
    <p:sldId id="561" r:id="rId61"/>
    <p:sldId id="491" r:id="rId62"/>
    <p:sldId id="451" r:id="rId63"/>
    <p:sldId id="567" r:id="rId64"/>
    <p:sldId id="572" r:id="rId65"/>
    <p:sldId id="573" r:id="rId66"/>
    <p:sldId id="485" r:id="rId67"/>
    <p:sldId id="582" r:id="rId68"/>
    <p:sldId id="556" r:id="rId69"/>
    <p:sldId id="555" r:id="rId70"/>
    <p:sldId id="560" r:id="rId71"/>
    <p:sldId id="559" r:id="rId72"/>
    <p:sldId id="473" r:id="rId73"/>
    <p:sldId id="474" r:id="rId74"/>
    <p:sldId id="581" r:id="rId75"/>
    <p:sldId id="583" r:id="rId76"/>
    <p:sldId id="388" r:id="rId77"/>
    <p:sldId id="484" r:id="rId78"/>
    <p:sldId id="586" r:id="rId79"/>
    <p:sldId id="587" r:id="rId80"/>
    <p:sldId id="585" r:id="rId8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71" d="100"/>
          <a:sy n="71" d="100"/>
        </p:scale>
        <p:origin x="66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25.10.2016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1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md.sourceforge.net/" TargetMode="External"/><Relationship Id="rId2" Type="http://schemas.openxmlformats.org/officeDocument/2006/relationships/hyperlink" Target="http://www.unix.com/man-page/FreeBSD/1/lint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google-styleguide.googlecode.com/svn/trunk/cpplint/cpplint.py" TargetMode="External"/><Relationship Id="rId4" Type="http://schemas.openxmlformats.org/officeDocument/2006/relationships/hyperlink" Target="http://google-styleguide.googlecode.com/svn/trunk/cppguide.x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data.org/essays/tdd.html" TargetMode="External"/><Relationship Id="rId2" Type="http://schemas.openxmlformats.org/officeDocument/2006/relationships/hyperlink" Target="https://en.wikipedia.org/wiki/Design_For_Test" TargetMode="Externa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6834588/wsign-compare-warning-in-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5005379/c-avoiding-overflows-when-working-with-big-numbers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ols_for_static_code_analysis" TargetMode="External"/><Relationship Id="rId2" Type="http://schemas.openxmlformats.org/officeDocument/2006/relationships/hyperlink" Target="http://spinroot.com/static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ecurity.web.cern.ch/security/recommendations/en/code_tools.s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" TargetMode="External"/><Relationship Id="rId7" Type="http://schemas.openxmlformats.org/officeDocument/2006/relationships/hyperlink" Target="http://www.stack.nl/~dimitri/doxygen/" TargetMode="External"/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findbugs.sourceforge.net/" TargetMode="External"/><Relationship Id="rId5" Type="http://schemas.openxmlformats.org/officeDocument/2006/relationships/hyperlink" Target="http://www.splint.org/" TargetMode="External"/><Relationship Id="rId4" Type="http://schemas.openxmlformats.org/officeDocument/2006/relationships/hyperlink" Target="http://www.dwheeler.com/flawfinder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heeler.com/flawfinder/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UlissesCosta/splint-the-c-code-static-checker" TargetMode="External"/><Relationship Id="rId2" Type="http://schemas.openxmlformats.org/officeDocument/2006/relationships/hyperlink" Target="http://www.splint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demo/" TargetMode="External"/><Relationship Id="rId2" Type="http://schemas.openxmlformats.org/officeDocument/2006/relationships/hyperlink" Target="http://cppcheck.sourceforge.ne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apps/mediawiki/cppcheck/index.php?title=Main_Page#Checks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cppcheck/files/Articles/writing-rules-2.pdf" TargetMode="External"/><Relationship Id="rId2" Type="http://schemas.openxmlformats.org/officeDocument/2006/relationships/hyperlink" Target="http://www.pcre.org/" TargetMode="Externa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writing-rules-1.pdf/download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" TargetMode="Externa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Articles/167588/Using-PREfast-for-Static-Code-Analysis" TargetMode="External"/><Relationship Id="rId2" Type="http://schemas.openxmlformats.org/officeDocument/2006/relationships/hyperlink" Target="http://msdn.microsoft.com/en-us/library/windows/hardware/gg487351.aspx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windows/hardware/gg487351.aspx" TargetMode="External"/><Relationship Id="rId2" Type="http://schemas.openxmlformats.org/officeDocument/2006/relationships/hyperlink" Target="http://msdn.microsoft.com/en-us/library/a5b9aa09.aspx" TargetMode="Externa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sdn.microsoft.com/en-us/library/ms182025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264925(v=vs.120).aspx" TargetMode="External"/><Relationship Id="rId2" Type="http://schemas.openxmlformats.org/officeDocument/2006/relationships/hyperlink" Target="http://msdn.microsoft.com/en-us/library/ms173498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library/dd380660(v=vs.120).aspx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.coverity.com/travis_ci" TargetMode="External"/><Relationship Id="rId2" Type="http://schemas.openxmlformats.org/officeDocument/2006/relationships/hyperlink" Target="https://scan.coverity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h3xstream.github.io/find-sec-bugs/bugs.htm" TargetMode="External"/><Relationship Id="rId2" Type="http://schemas.openxmlformats.org/officeDocument/2006/relationships/hyperlink" Target="http://findbugs.sourceforge.ne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ind.csd.auth.gr/static_analysis_test_suite/" TargetMode="External"/><Relationship Id="rId2" Type="http://schemas.openxmlformats.org/officeDocument/2006/relationships/hyperlink" Target="http://samate.nist.gov/SRD/testsuite.php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go.coverity.com/rs/157-LQW-289/images/2014-Coverity-Scan-Report.pdf" TargetMode="External"/><Relationship Id="rId2" Type="http://schemas.openxmlformats.org/officeDocument/2006/relationships/hyperlink" Target="https://na-sjf.marketo.com/rs/appsec/images/2013-Coverity-Scan-Report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zblair/cppcheck-10316379" TargetMode="External"/><Relationship Id="rId2" Type="http://schemas.openxmlformats.org/officeDocument/2006/relationships/hyperlink" Target="http://secwg.noc.harvard.edu/archives/talks_files/chess_secure_programming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datamation.com/secu/print.php/368629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rja14/Papers/wcf.pdf" TargetMode="External"/><Relationship Id="rId2" Type="http://schemas.openxmlformats.org/officeDocument/2006/relationships/hyperlink" Target="http://ieeexplore.ieee.org/stamp/stamp.jsp?arnumber=0166800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owasp.org/index.php/Code_Review_Introduction" TargetMode="External"/><Relationship Id="rId5" Type="http://schemas.openxmlformats.org/officeDocument/2006/relationships/hyperlink" Target="http://en.wikipedia.org/wiki/List_of_tools_for_static_code_analysis" TargetMode="External"/><Relationship Id="rId4" Type="http://schemas.openxmlformats.org/officeDocument/2006/relationships/hyperlink" Target="http://www.softwaremag.com/l.cfm?doc=2005-07/2005-07code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crunch.com/2008/12/31/zune-bug-explained-in-detail/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ar.netcraft.com/site_report?url=https://store.steampowered.com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://news.netcraft.com/archives/2014/04/08/half-a-million-widely-trusted-websites-vulnerable-to-heartbleed-bug.html" TargetMode="External"/><Relationship Id="rId7" Type="http://schemas.openxmlformats.org/officeDocument/2006/relationships/hyperlink" Target="http://toolbar.netcraft.com/site_report?url=https://www.tumblr.com" TargetMode="External"/><Relationship Id="rId12" Type="http://schemas.openxmlformats.org/officeDocument/2006/relationships/hyperlink" Target="https://fi.muni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toolbar.netcraft.com/site_report?url=https://uk.yahoo.com" TargetMode="External"/><Relationship Id="rId11" Type="http://schemas.openxmlformats.org/officeDocument/2006/relationships/hyperlink" Target="https://seznam.cz/" TargetMode="External"/><Relationship Id="rId5" Type="http://schemas.openxmlformats.org/officeDocument/2006/relationships/hyperlink" Target="http://toolbar.netcraft.com/site_report?url=https://github.com" TargetMode="External"/><Relationship Id="rId10" Type="http://schemas.openxmlformats.org/officeDocument/2006/relationships/hyperlink" Target="http://toolbar.netcraft.com/site_report?url=https://duckduckgo.com" TargetMode="External"/><Relationship Id="rId4" Type="http://schemas.openxmlformats.org/officeDocument/2006/relationships/hyperlink" Target="http://toolbar.netcraft.com/site_report?url=https://twitter.com" TargetMode="External"/><Relationship Id="rId9" Type="http://schemas.openxmlformats.org/officeDocument/2006/relationships/hyperlink" Target="http://toolbar.netcraft.com/site_report?url=https://dropbo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</a:t>
            </a:r>
            <a:r>
              <a:rPr lang="en-GB" i="1" dirty="0" smtClean="0"/>
              <a:t>- Secure </a:t>
            </a:r>
            <a:r>
              <a:rPr lang="en-GB" i="1" dirty="0"/>
              <a:t>coding principles and practices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 smtClean="0"/>
              <a:t>Static analysis of source code</a:t>
            </a:r>
            <a:endParaRPr lang="cs-CZ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/>
              <a:t>svenda</a:t>
            </a:r>
            <a:r>
              <a:rPr lang="en-US" dirty="0" smtClean="0"/>
              <a:t>@fi.muni.cz</a:t>
            </a:r>
            <a:endParaRPr lang="en-US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coined by </a:t>
            </a:r>
            <a:r>
              <a:rPr lang="en-GB" dirty="0"/>
              <a:t>Kernighan and </a:t>
            </a:r>
            <a:r>
              <a:rPr lang="en-GB" dirty="0" err="1" smtClean="0"/>
              <a:t>Plauger</a:t>
            </a:r>
            <a:r>
              <a:rPr lang="en-GB" dirty="0" smtClean="0"/>
              <a:t>, 1981</a:t>
            </a:r>
            <a:endParaRPr lang="en-US" dirty="0" smtClean="0"/>
          </a:p>
          <a:p>
            <a:pPr lvl="1"/>
            <a:r>
              <a:rPr lang="en-GB" i="1" dirty="0" smtClean="0"/>
              <a:t>“writing </a:t>
            </a:r>
            <a:r>
              <a:rPr lang="en-GB" i="1" dirty="0"/>
              <a:t>the program so it can cope with small </a:t>
            </a:r>
            <a:r>
              <a:rPr lang="en-GB" i="1" dirty="0" smtClean="0"/>
              <a:t>disasters”</a:t>
            </a:r>
          </a:p>
          <a:p>
            <a:pPr lvl="1"/>
            <a:r>
              <a:rPr lang="en-GB" dirty="0" smtClean="0"/>
              <a:t>talked </a:t>
            </a:r>
            <a:r>
              <a:rPr lang="en-GB" dirty="0"/>
              <a:t>about in introductory programming courses </a:t>
            </a:r>
            <a:endParaRPr lang="en-US" dirty="0" smtClean="0"/>
          </a:p>
          <a:p>
            <a:r>
              <a:rPr lang="en-GB" dirty="0" smtClean="0"/>
              <a:t>Practice </a:t>
            </a:r>
            <a:r>
              <a:rPr lang="en-GB" dirty="0"/>
              <a:t>of coding with the </a:t>
            </a:r>
            <a:r>
              <a:rPr lang="en-GB" dirty="0" smtClean="0"/>
              <a:t>mind-set </a:t>
            </a:r>
            <a:r>
              <a:rPr lang="en-GB" dirty="0"/>
              <a:t>that errors are inevitable and </a:t>
            </a:r>
            <a:r>
              <a:rPr lang="en-GB" dirty="0" smtClean="0"/>
              <a:t>something </a:t>
            </a:r>
            <a:r>
              <a:rPr lang="en-GB" dirty="0"/>
              <a:t>will </a:t>
            </a:r>
            <a:r>
              <a:rPr lang="en-GB" dirty="0" smtClean="0"/>
              <a:t>always go wrong</a:t>
            </a:r>
          </a:p>
          <a:p>
            <a:pPr lvl="1"/>
            <a:r>
              <a:rPr lang="en-US" dirty="0" smtClean="0"/>
              <a:t>prepare program for unexpected behavior</a:t>
            </a:r>
          </a:p>
          <a:p>
            <a:pPr lvl="1"/>
            <a:r>
              <a:rPr lang="en-US" dirty="0" smtClean="0"/>
              <a:t>prepare program for easier bug diagnostics</a:t>
            </a:r>
            <a:endParaRPr lang="en-GB" dirty="0"/>
          </a:p>
          <a:p>
            <a:r>
              <a:rPr lang="en-US" dirty="0"/>
              <a:t>Defensive programming targets </a:t>
            </a:r>
            <a:r>
              <a:rPr lang="en-US" dirty="0" smtClean="0"/>
              <a:t>mainly unintentional errors (not intentional attacks)</a:t>
            </a:r>
            <a:endParaRPr lang="en-GB" dirty="0"/>
          </a:p>
          <a:p>
            <a:pPr lvl="1"/>
            <a:r>
              <a:rPr lang="en-GB" dirty="0" smtClean="0"/>
              <a:t>But increasingly </a:t>
            </a:r>
            <a:r>
              <a:rPr lang="en-GB" dirty="0"/>
              <a:t>given </a:t>
            </a:r>
            <a:r>
              <a:rPr lang="en-GB" dirty="0" smtClean="0"/>
              <a:t>security connotation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“Security </a:t>
            </a:r>
            <a:r>
              <a:rPr lang="en-GB" dirty="0"/>
              <a:t>features != Secure </a:t>
            </a:r>
            <a:r>
              <a:rPr lang="en-GB" dirty="0" smtClean="0"/>
              <a:t>features”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/>
              <a:t>“Security features != Secure features”</a:t>
            </a:r>
            <a:endParaRPr lang="en-GB" sz="2400" i="1" dirty="0" smtClean="0"/>
          </a:p>
          <a:p>
            <a:pPr lvl="1"/>
            <a:r>
              <a:rPr lang="en-GB" sz="2000" i="1" dirty="0" smtClean="0"/>
              <a:t>Howard </a:t>
            </a:r>
            <a:r>
              <a:rPr lang="en-GB" sz="2000" i="1" dirty="0"/>
              <a:t>and LeBlanc, </a:t>
            </a:r>
            <a:r>
              <a:rPr lang="en-GB" sz="2000" i="1" dirty="0" smtClean="0"/>
              <a:t>2002</a:t>
            </a:r>
          </a:p>
          <a:p>
            <a:r>
              <a:rPr lang="en-GB" sz="2400" i="1" dirty="0" smtClean="0"/>
              <a:t>“Writing </a:t>
            </a:r>
            <a:r>
              <a:rPr lang="en-GB" sz="2400" i="1" dirty="0"/>
              <a:t>security features, although important, is only 10% of the workload of creating secure code. The other 90% of the coding work is meant to ensure that all non-security codebase is secure</a:t>
            </a:r>
            <a:r>
              <a:rPr lang="en-GB" sz="2400" i="1" dirty="0" smtClean="0"/>
              <a:t>.”</a:t>
            </a:r>
          </a:p>
          <a:p>
            <a:pPr lvl="1"/>
            <a:r>
              <a:rPr lang="en-GB" sz="2000" i="1" dirty="0" smtClean="0"/>
              <a:t>Sullivan, </a:t>
            </a:r>
            <a:r>
              <a:rPr lang="en-GB" sz="2000" i="1" dirty="0" err="1" smtClean="0"/>
              <a:t>Balinsky</a:t>
            </a:r>
            <a:r>
              <a:rPr lang="en-GB" sz="2000" i="1" dirty="0" smtClean="0"/>
              <a:t>, 2012</a:t>
            </a:r>
          </a:p>
          <a:p>
            <a:r>
              <a:rPr lang="en-GB" sz="2400" i="1" dirty="0" smtClean="0"/>
              <a:t>“Reliable </a:t>
            </a:r>
            <a:r>
              <a:rPr lang="en-GB" sz="2400" i="1" dirty="0"/>
              <a:t>software does what it is supposed to do. Secure software does what it is supposed to do, and nothing </a:t>
            </a:r>
            <a:r>
              <a:rPr lang="en-GB" sz="2400" i="1" dirty="0" smtClean="0"/>
              <a:t>else.”</a:t>
            </a:r>
          </a:p>
          <a:p>
            <a:pPr lvl="1"/>
            <a:r>
              <a:rPr lang="en-GB" sz="2000" i="1" dirty="0"/>
              <a:t>Ivan </a:t>
            </a:r>
            <a:r>
              <a:rPr lang="en-GB" sz="2000" i="1" dirty="0" err="1"/>
              <a:t>Arce</a:t>
            </a:r>
            <a:endParaRPr lang="en-GB" sz="2000" i="1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7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and 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bugs in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“dynamic” testing</a:t>
            </a:r>
          </a:p>
          <a:p>
            <a:pPr lvl="1"/>
            <a:r>
              <a:rPr lang="en-US" dirty="0" smtClean="0"/>
              <a:t>running program, observe expected output</a:t>
            </a:r>
          </a:p>
          <a:p>
            <a:r>
              <a:rPr lang="en-US" dirty="0" smtClean="0"/>
              <a:t>Manual analysis of code</a:t>
            </a:r>
          </a:p>
          <a:p>
            <a:pPr lvl="1"/>
            <a:r>
              <a:rPr lang="en-US" dirty="0" smtClean="0"/>
              <a:t>code review, security code review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Automated analysis of code without compilation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static analysis (pattern matching, symbolic execution)</a:t>
            </a:r>
          </a:p>
          <a:p>
            <a:r>
              <a:rPr lang="en-US" dirty="0" smtClean="0"/>
              <a:t>Automated analysis of code with execution</a:t>
            </a:r>
          </a:p>
          <a:p>
            <a:pPr lvl="1"/>
            <a:r>
              <a:rPr lang="en-US" dirty="0" smtClean="0"/>
              <a:t>dynamic analysis (running code)</a:t>
            </a:r>
          </a:p>
          <a:p>
            <a:r>
              <a:rPr lang="en-US" dirty="0" smtClean="0"/>
              <a:t>Automated testing of inputs (fuzzing)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for automated code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44824"/>
            <a:ext cx="8533258" cy="41497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Formal methods </a:t>
            </a:r>
            <a:r>
              <a:rPr lang="en-US" dirty="0" smtClean="0"/>
              <a:t>(mathematical verification)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mathematical model and assertions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requires modeling the system as finite state machine</a:t>
            </a:r>
          </a:p>
          <a:p>
            <a:pPr lvl="2"/>
            <a:r>
              <a:rPr lang="en-US" dirty="0"/>
              <a:t>verification of every state and </a:t>
            </a:r>
            <a:r>
              <a:rPr lang="en-US" dirty="0" smtClean="0"/>
              <a:t>transition</a:t>
            </a:r>
          </a:p>
          <a:p>
            <a:pPr lvl="2"/>
            <a:r>
              <a:rPr lang="en-US" dirty="0" smtClean="0"/>
              <a:t>(outside </a:t>
            </a:r>
            <a:r>
              <a:rPr lang="en-US" dirty="0"/>
              <a:t>the scope of this course, consider IA169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Code metrics</a:t>
            </a:r>
          </a:p>
          <a:p>
            <a:pPr lvl="1"/>
            <a:r>
              <a:rPr lang="en-US" dirty="0" smtClean="0"/>
              <a:t>help to identify potential hotspots (complex code)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Cyclomatic</a:t>
            </a:r>
            <a:r>
              <a:rPr lang="en-US" dirty="0" smtClean="0"/>
              <a:t> complexity (number of linearly </a:t>
            </a:r>
            <a:r>
              <a:rPr lang="en-US" dirty="0" err="1" smtClean="0"/>
              <a:t>indep</a:t>
            </a:r>
            <a:r>
              <a:rPr lang="en-US" dirty="0" smtClean="0"/>
              <a:t>. paths)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Review and inspection</a:t>
            </a:r>
          </a:p>
          <a:p>
            <a:pPr lvl="1"/>
            <a:r>
              <a:rPr lang="en-US" dirty="0" smtClean="0"/>
              <a:t>tries to find suspicious patterns</a:t>
            </a:r>
          </a:p>
          <a:p>
            <a:pPr lvl="1"/>
            <a:r>
              <a:rPr lang="en-US" dirty="0" smtClean="0"/>
              <a:t>automated version of human code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Microsoft’s Secure Development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sd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548"/>
            <a:ext cx="92031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656" y="5003884"/>
            <a:ext cx="822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Taken from http://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www.microsoft.com/security/sdl/process/implementation.aspx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Cigital</a:t>
            </a:r>
            <a:r>
              <a:rPr lang="en-US" dirty="0" smtClean="0"/>
              <a:t> </a:t>
            </a:r>
            <a:r>
              <a:rPr lang="en-US" dirty="0" err="1" smtClean="0"/>
              <a:t>Touchpoints</a:t>
            </a:r>
            <a:r>
              <a:rPr lang="en-US" dirty="0" smtClean="0"/>
              <a:t>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056784" cy="47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Static analysis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smtClean="0"/>
              <a:t>examine program’s code without executing it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examine both source code and compiled code</a:t>
            </a:r>
          </a:p>
          <a:p>
            <a:pPr lvl="2"/>
            <a:r>
              <a:rPr lang="en-US" sz="2000" dirty="0" smtClean="0"/>
              <a:t>source code is easier to understand (more metadata)</a:t>
            </a:r>
          </a:p>
          <a:p>
            <a:pPr lvl="1"/>
            <a:r>
              <a:rPr lang="en-US" dirty="0" smtClean="0"/>
              <a:t>can be applied on unfinished code </a:t>
            </a:r>
          </a:p>
          <a:p>
            <a:pPr lvl="1"/>
            <a:r>
              <a:rPr lang="en-US" dirty="0" smtClean="0"/>
              <a:t>manual code audit is kind of static analysis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Dynamic analysis</a:t>
            </a:r>
          </a:p>
          <a:p>
            <a:pPr lvl="1"/>
            <a:r>
              <a:rPr lang="en-US" dirty="0" smtClean="0"/>
              <a:t>code is executed (compiled or interpreted)</a:t>
            </a:r>
          </a:p>
          <a:p>
            <a:pPr lvl="1"/>
            <a:r>
              <a:rPr lang="en-US" dirty="0" smtClean="0"/>
              <a:t>input values are supplied, internal memory is examined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output produced by analyzer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9662"/>
            <a:ext cx="9036496" cy="494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5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Type checking </a:t>
            </a:r>
            <a:r>
              <a:rPr lang="en-US" sz="2400" dirty="0" smtClean="0"/>
              <a:t>– performed by compiler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Style checking </a:t>
            </a:r>
            <a:r>
              <a:rPr lang="en-US" sz="2400" dirty="0" smtClean="0"/>
              <a:t>– performed by automated tools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Program formal verification </a:t>
            </a:r>
          </a:p>
          <a:p>
            <a:pPr lvl="1"/>
            <a:r>
              <a:rPr lang="en-US" sz="2000" dirty="0" smtClean="0"/>
              <a:t>annotations &amp; verification of specified properties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Bug finding / hunting</a:t>
            </a:r>
          </a:p>
          <a:p>
            <a:pPr lvl="1"/>
            <a:r>
              <a:rPr lang="en-US" sz="2000" dirty="0" smtClean="0"/>
              <a:t>between style checking and verification</a:t>
            </a:r>
          </a:p>
          <a:p>
            <a:pPr lvl="1"/>
            <a:r>
              <a:rPr lang="en-US" sz="2000" dirty="0" smtClean="0"/>
              <a:t>more advanced static analysis </a:t>
            </a:r>
          </a:p>
          <a:p>
            <a:pPr lvl="1"/>
            <a:r>
              <a:rPr lang="en-US" sz="2000" dirty="0" smtClean="0"/>
              <a:t>aim to infer real problem, not only pattern match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Security Review</a:t>
            </a:r>
          </a:p>
          <a:p>
            <a:pPr lvl="1"/>
            <a:r>
              <a:rPr lang="en-US" sz="2000" dirty="0" smtClean="0"/>
              <a:t>previous possibilities with additional support for review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7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Lecture: problems (demo), prevention </a:t>
            </a:r>
          </a:p>
          <a:p>
            <a:pPr lvl="1"/>
            <a:r>
              <a:rPr lang="en-US" sz="2400" dirty="0" smtClean="0"/>
              <a:t>example of problems </a:t>
            </a:r>
          </a:p>
          <a:p>
            <a:pPr lvl="1"/>
            <a:r>
              <a:rPr lang="en-US" sz="2400" dirty="0" smtClean="0"/>
              <a:t>types of static analysis</a:t>
            </a:r>
          </a:p>
          <a:p>
            <a:pPr lvl="1"/>
            <a:r>
              <a:rPr lang="en-GB" sz="2400" dirty="0" smtClean="0"/>
              <a:t>common </a:t>
            </a:r>
            <a:r>
              <a:rPr lang="en-GB" sz="2400" dirty="0"/>
              <a:t>types</a:t>
            </a:r>
            <a:r>
              <a:rPr lang="en-GB" sz="2400" i="1" dirty="0"/>
              <a:t> </a:t>
            </a:r>
            <a:r>
              <a:rPr lang="en-GB" sz="2400" dirty="0"/>
              <a:t>of </a:t>
            </a:r>
            <a:r>
              <a:rPr lang="en-GB" sz="2400" dirty="0" smtClean="0"/>
              <a:t>errors, problem </a:t>
            </a:r>
            <a:r>
              <a:rPr lang="en-GB" sz="2400" dirty="0"/>
              <a:t>of false </a:t>
            </a:r>
            <a:r>
              <a:rPr lang="en-GB" sz="2400" dirty="0" smtClean="0"/>
              <a:t>positives</a:t>
            </a:r>
          </a:p>
          <a:p>
            <a:pPr lvl="1"/>
            <a:r>
              <a:rPr lang="en-US" sz="2400" dirty="0"/>
              <a:t>design for testability </a:t>
            </a:r>
            <a:endParaRPr lang="en-US" sz="2400" dirty="0" smtClean="0"/>
          </a:p>
          <a:p>
            <a:pPr lvl="1"/>
            <a:r>
              <a:rPr lang="en-US" sz="2400" dirty="0" smtClean="0"/>
              <a:t>static analysis tools</a:t>
            </a:r>
            <a:endParaRPr lang="en-US" dirty="0" smtClean="0"/>
          </a:p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run and fix results from static checkers (C/C++/Java)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-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rules (unwanted functions / patterns) 	</a:t>
            </a:r>
          </a:p>
          <a:p>
            <a:pPr lvl="1"/>
            <a:r>
              <a:rPr lang="en-US" dirty="0" smtClean="0"/>
              <a:t>deprecated functions (e.g., gets)</a:t>
            </a:r>
          </a:p>
          <a:p>
            <a:pPr lvl="1"/>
            <a:r>
              <a:rPr lang="en-US" dirty="0" smtClean="0"/>
              <a:t>fixed size arrays (e.g., </a:t>
            </a:r>
            <a:r>
              <a:rPr lang="en-GB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)</a:t>
            </a:r>
          </a:p>
          <a:p>
            <a:r>
              <a:rPr lang="en-US" dirty="0"/>
              <a:t>Trace of interesting data throw program</a:t>
            </a:r>
          </a:p>
          <a:p>
            <a:pPr lvl="1"/>
            <a:r>
              <a:rPr lang="en-US" dirty="0"/>
              <a:t>propagation of tainted data (user input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exec(data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match of possible lengths for input / output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1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checking – performed by compiler</a:t>
            </a:r>
          </a:p>
          <a:p>
            <a:pPr lvl="1"/>
            <a:r>
              <a:rPr lang="en-US" dirty="0" smtClean="0"/>
              <a:t>errors against language rules prevents compilation</a:t>
            </a:r>
          </a:p>
          <a:p>
            <a:pPr lvl="1"/>
            <a:r>
              <a:rPr lang="en-US" dirty="0" smtClean="0"/>
              <a:t>warnings usually issued when problematic type manipulation occur</a:t>
            </a:r>
          </a:p>
          <a:p>
            <a:pPr lvl="1"/>
            <a:r>
              <a:rPr lang="en-US" dirty="0"/>
              <a:t>false positives </a:t>
            </a:r>
            <a:r>
              <a:rPr lang="en-US" dirty="0" smtClean="0"/>
              <a:t>possible (short=</a:t>
            </a:r>
            <a:r>
              <a:rPr lang="en-US" dirty="0" err="1" smtClean="0"/>
              <a:t>int</a:t>
            </a:r>
            <a:r>
              <a:rPr lang="en-US" dirty="0" smtClean="0"/>
              <a:t>=short), but don’t ignore!</a:t>
            </a:r>
            <a:endParaRPr lang="en-US" dirty="0" smtClean="0"/>
          </a:p>
          <a:p>
            <a:r>
              <a:rPr lang="en-US" dirty="0" smtClean="0"/>
              <a:t>Security problems due to wrong </a:t>
            </a:r>
            <a:r>
              <a:rPr lang="en-US" dirty="0" smtClean="0"/>
              <a:t>types</a:t>
            </a:r>
            <a:endParaRPr lang="en-US" dirty="0" smtClean="0"/>
          </a:p>
          <a:p>
            <a:pPr lvl="1"/>
            <a:r>
              <a:rPr lang="en-US" dirty="0" smtClean="0"/>
              <a:t>string format </a:t>
            </a:r>
            <a:r>
              <a:rPr lang="en-US" dirty="0" smtClean="0"/>
              <a:t>vulnerabilities (lecture 3)</a:t>
            </a:r>
            <a:endParaRPr lang="en-US" dirty="0" smtClean="0"/>
          </a:p>
          <a:p>
            <a:pPr lvl="1"/>
            <a:r>
              <a:rPr lang="en-US" dirty="0" smtClean="0"/>
              <a:t>type overflow </a:t>
            </a:r>
            <a:r>
              <a:rPr lang="en-US" dirty="0" smtClean="0">
                <a:sym typeface="Symbol"/>
              </a:rPr>
              <a:t> buffer </a:t>
            </a:r>
            <a:r>
              <a:rPr lang="en-US" dirty="0" smtClean="0">
                <a:sym typeface="Symbol"/>
              </a:rPr>
              <a:t>overflow (lecture 2)</a:t>
            </a:r>
            <a:endParaRPr lang="en-US" dirty="0" smtClean="0"/>
          </a:p>
          <a:p>
            <a:pPr lvl="1"/>
            <a:r>
              <a:rPr lang="en-US" dirty="0" smtClean="0"/>
              <a:t>data loss (bigger type to smaller type</a:t>
            </a:r>
            <a:r>
              <a:rPr lang="en-US" dirty="0" smtClean="0"/>
              <a:t>) (lecture 2)</a:t>
            </a:r>
            <a:endParaRPr lang="en-US" dirty="0" smtClean="0"/>
          </a:p>
          <a:p>
            <a:r>
              <a:rPr lang="en-US" dirty="0" smtClean="0"/>
              <a:t>More on type checking later with compiler warnings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Style checking – performed by automated </a:t>
            </a:r>
            <a:r>
              <a:rPr lang="en-US" sz="2400" dirty="0" smtClean="0"/>
              <a:t>tools</a:t>
            </a:r>
          </a:p>
          <a:p>
            <a:pPr lvl="1"/>
            <a:r>
              <a:rPr lang="en-US" sz="2000" dirty="0" smtClean="0"/>
              <a:t>set of required code rules</a:t>
            </a:r>
            <a:endParaRPr lang="en-US" sz="2000" dirty="0"/>
          </a:p>
          <a:p>
            <a:r>
              <a:rPr lang="en-US" sz="2400" dirty="0" smtClean="0"/>
              <a:t>Separate tools</a:t>
            </a:r>
          </a:p>
          <a:p>
            <a:pPr lvl="1"/>
            <a:r>
              <a:rPr lang="en-US" sz="2000" dirty="0"/>
              <a:t>MS style </a:t>
            </a:r>
            <a:r>
              <a:rPr lang="en-US" sz="2000" dirty="0" smtClean="0"/>
              <a:t>checker</a:t>
            </a:r>
          </a:p>
          <a:p>
            <a:pPr lvl="1"/>
            <a:r>
              <a:rPr lang="en-US" sz="2000" dirty="0" smtClean="0"/>
              <a:t>Unix</a:t>
            </a:r>
            <a:r>
              <a:rPr lang="en-US" sz="2000" dirty="0"/>
              <a:t>: lint tool (</a:t>
            </a:r>
            <a:r>
              <a:rPr lang="en-US" sz="2000" dirty="0">
                <a:hlinkClick r:id="rId2"/>
              </a:rPr>
              <a:t>http://www.unix.com/man-page/FreeBSD/1/lint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Checkstyle</a:t>
            </a:r>
            <a:endParaRPr lang="en-US" sz="2000" dirty="0" smtClean="0"/>
          </a:p>
          <a:p>
            <a:pPr lvl="1"/>
            <a:r>
              <a:rPr lang="en-US" sz="2000" dirty="0"/>
              <a:t>PMD (</a:t>
            </a:r>
            <a:r>
              <a:rPr lang="en-US" sz="2000" dirty="0">
                <a:hlinkClick r:id="rId3"/>
              </a:rPr>
              <a:t>http://pmd.sourceforge.net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Google C++ style checker: C</a:t>
            </a:r>
            <a:r>
              <a:rPr lang="en-US" sz="2000" dirty="0"/>
              <a:t>++lint 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google-styleguide.googlecode.com/svn/trunk/cppguide.xml</a:t>
            </a:r>
            <a:endParaRPr lang="en-US" sz="2000" dirty="0" smtClean="0"/>
          </a:p>
          <a:p>
            <a:pPr lvl="2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google-styleguide.googlecode.com/svn/trunk/cpplint/cpplint.py</a:t>
            </a:r>
            <a:endParaRPr lang="en-US" sz="2000" dirty="0" smtClean="0"/>
          </a:p>
          <a:p>
            <a:r>
              <a:rPr lang="en-US" sz="2400" dirty="0"/>
              <a:t>Compiler warnings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–Wall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Wextra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particular program property </a:t>
            </a:r>
          </a:p>
          <a:p>
            <a:pPr lvl="1"/>
            <a:r>
              <a:rPr lang="en-US" dirty="0" smtClean="0"/>
              <a:t>e.g., all dynamically allocated memory is always freed</a:t>
            </a:r>
          </a:p>
          <a:p>
            <a:r>
              <a:rPr lang="en-US" dirty="0" smtClean="0"/>
              <a:t>Requires mathematical model and assertions</a:t>
            </a:r>
          </a:p>
          <a:p>
            <a:r>
              <a:rPr lang="en-US" dirty="0" smtClean="0"/>
              <a:t>Often requires modeling the system as finite state machine</a:t>
            </a:r>
          </a:p>
          <a:p>
            <a:pPr lvl="1"/>
            <a:r>
              <a:rPr lang="en-US" dirty="0" smtClean="0"/>
              <a:t>verification of every state and transition</a:t>
            </a:r>
          </a:p>
          <a:p>
            <a:r>
              <a:rPr lang="en-US" dirty="0" smtClean="0"/>
              <a:t>(Outside the scope of this course, consider IA169)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finding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language errors != secure program</a:t>
            </a:r>
          </a:p>
          <a:p>
            <a:pPr lvl="1"/>
            <a:r>
              <a:rPr lang="en-US" dirty="0" smtClean="0"/>
              <a:t>finding bugs, even when language permits it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Buffer overflow possible?</a:t>
            </a:r>
          </a:p>
          <a:p>
            <a:pPr lvl="1"/>
            <a:r>
              <a:rPr lang="en-US" dirty="0" smtClean="0"/>
              <a:t>User input </a:t>
            </a:r>
            <a:r>
              <a:rPr lang="en-US" dirty="0" smtClean="0"/>
              <a:t>formatted </a:t>
            </a:r>
            <a:r>
              <a:rPr lang="en-US" dirty="0" smtClean="0"/>
              <a:t>into system() call?</a:t>
            </a:r>
          </a:p>
          <a:p>
            <a:pPr lvl="1"/>
            <a:r>
              <a:rPr lang="en-US" dirty="0" smtClean="0"/>
              <a:t>Hard-code secrets?</a:t>
            </a:r>
          </a:p>
          <a:p>
            <a:r>
              <a:rPr lang="en-US" dirty="0" smtClean="0"/>
              <a:t>Tool must </a:t>
            </a:r>
            <a:r>
              <a:rPr lang="en-US" dirty="0" smtClean="0"/>
              <a:t>keep false positives low</a:t>
            </a:r>
          </a:p>
          <a:p>
            <a:pPr lvl="1"/>
            <a:r>
              <a:rPr lang="en-US" dirty="0" smtClean="0"/>
              <a:t>do not report as a bug something which isn’t</a:t>
            </a:r>
          </a:p>
          <a:p>
            <a:pPr lvl="1"/>
            <a:r>
              <a:rPr lang="en-US" dirty="0" smtClean="0"/>
              <a:t>there is simply too many potential problems </a:t>
            </a:r>
          </a:p>
          <a:p>
            <a:r>
              <a:rPr lang="en-US" dirty="0" smtClean="0"/>
              <a:t>Tools: </a:t>
            </a:r>
            <a:r>
              <a:rPr lang="en-US" dirty="0" err="1" smtClean="0"/>
              <a:t>FindBugs</a:t>
            </a:r>
            <a:r>
              <a:rPr lang="en-US" dirty="0" smtClean="0"/>
              <a:t>, </a:t>
            </a:r>
            <a:r>
              <a:rPr lang="en-US" dirty="0" err="1" smtClean="0"/>
              <a:t>PREfast</a:t>
            </a:r>
            <a:r>
              <a:rPr lang="en-US" dirty="0" smtClean="0"/>
              <a:t>, </a:t>
            </a:r>
            <a:r>
              <a:rPr lang="en-US" dirty="0" err="1" smtClean="0"/>
              <a:t>Coverity</a:t>
            </a:r>
            <a:r>
              <a:rPr lang="en-US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8970"/>
            <a:ext cx="1826402" cy="1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 and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of analysis tool to perform security review</a:t>
            </a:r>
          </a:p>
          <a:p>
            <a:pPr lvl="1"/>
            <a:r>
              <a:rPr lang="en-US" dirty="0" smtClean="0"/>
              <a:t>Usually </a:t>
            </a:r>
            <a:r>
              <a:rPr lang="en-US" dirty="0" smtClean="0"/>
              <a:t>multiple tools are used during the process</a:t>
            </a:r>
          </a:p>
          <a:p>
            <a:r>
              <a:rPr lang="en-US" dirty="0" smtClean="0"/>
              <a:t>Difference between compiler (e.g., </a:t>
            </a:r>
            <a:r>
              <a:rPr lang="en-US" dirty="0" err="1" smtClean="0"/>
              <a:t>gcc</a:t>
            </a:r>
            <a:r>
              <a:rPr lang="en-US" dirty="0" smtClean="0"/>
              <a:t>) and additional tool (e.g., </a:t>
            </a:r>
            <a:r>
              <a:rPr lang="en-US" dirty="0" err="1" smtClean="0"/>
              <a:t>cppcheck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Compiler must never report error that isn’t (lang. standard)</a:t>
            </a:r>
          </a:p>
          <a:p>
            <a:pPr lvl="1"/>
            <a:r>
              <a:rPr lang="en-US" dirty="0" smtClean="0"/>
              <a:t>Compiler must report low # of false warning (as used by  normal “uneducated” developers)</a:t>
            </a:r>
          </a:p>
          <a:p>
            <a:pPr lvl="1"/>
            <a:r>
              <a:rPr lang="en-US" dirty="0" smtClean="0"/>
              <a:t>Tool executed for automatic reporting should have low # of false warnings (otherwise untrusted)</a:t>
            </a:r>
          </a:p>
          <a:p>
            <a:pPr lvl="1"/>
            <a:r>
              <a:rPr lang="en-US" dirty="0" smtClean="0"/>
              <a:t>Tool executed during manual code review</a:t>
            </a:r>
            <a:r>
              <a:rPr lang="en-US" dirty="0" smtClean="0"/>
              <a:t> / </a:t>
            </a:r>
            <a:r>
              <a:rPr lang="en-US" dirty="0" err="1" smtClean="0"/>
              <a:t>pentest</a:t>
            </a:r>
            <a:r>
              <a:rPr lang="en-US" dirty="0" smtClean="0"/>
              <a:t> can have higher # of false warnings (filtered by expert)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digging to concrete tools…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 smtClean="0">
                <a:solidFill>
                  <a:srgbClr val="0070C0"/>
                </a:solidFill>
              </a:rPr>
              <a:t>program architecture </a:t>
            </a:r>
            <a:r>
              <a:rPr lang="en-US" dirty="0" smtClean="0"/>
              <a:t>is not understood</a:t>
            </a:r>
          </a:p>
          <a:p>
            <a:pPr lvl="1"/>
            <a:r>
              <a:rPr lang="en-US" dirty="0" smtClean="0"/>
              <a:t>sensitivity of program path</a:t>
            </a:r>
          </a:p>
          <a:p>
            <a:pPr lvl="1"/>
            <a:r>
              <a:rPr lang="en-US" dirty="0" smtClean="0"/>
              <a:t>impact of errors on other parts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Application semantics </a:t>
            </a:r>
            <a:r>
              <a:rPr lang="en-US" dirty="0" smtClean="0"/>
              <a:t>is not </a:t>
            </a:r>
            <a:r>
              <a:rPr lang="en-US" dirty="0"/>
              <a:t>understood</a:t>
            </a:r>
            <a:endParaRPr lang="en-US" dirty="0" smtClean="0"/>
          </a:p>
          <a:p>
            <a:pPr lvl="1"/>
            <a:r>
              <a:rPr lang="en-US" dirty="0" smtClean="0"/>
              <a:t>Is string returned to the user? Can string also contain passwords?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Social context </a:t>
            </a:r>
            <a:r>
              <a:rPr lang="en-US" dirty="0" smtClean="0"/>
              <a:t>is not </a:t>
            </a:r>
            <a:r>
              <a:rPr lang="en-US" dirty="0"/>
              <a:t>understood</a:t>
            </a:r>
            <a:endParaRPr lang="en-US" dirty="0" smtClean="0"/>
          </a:p>
          <a:p>
            <a:pPr lvl="1"/>
            <a:r>
              <a:rPr lang="en-US" dirty="0" smtClean="0"/>
              <a:t>Who is using the system? High entropy keys encrypted under short guessable password?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6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false positives/negatives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False positives</a:t>
            </a:r>
          </a:p>
          <a:p>
            <a:pPr lvl="1"/>
            <a:r>
              <a:rPr lang="en-US" dirty="0" smtClean="0"/>
              <a:t>errors reported by a tool that are not errors in fact</a:t>
            </a:r>
          </a:p>
          <a:p>
            <a:pPr lvl="1"/>
            <a:r>
              <a:rPr lang="en-US" dirty="0"/>
              <a:t>too conservative analysis</a:t>
            </a:r>
          </a:p>
          <a:p>
            <a:pPr lvl="1"/>
            <a:r>
              <a:rPr lang="en-US" dirty="0"/>
              <a:t>inaccurate model used for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annoying, more code needs to be checked, less readable output, developers tend to have as an excuse</a:t>
            </a:r>
          </a:p>
          <a:p>
            <a:r>
              <a:rPr lang="en-US" dirty="0">
                <a:solidFill>
                  <a:srgbClr val="0070C0"/>
                </a:solidFill>
              </a:rPr>
              <a:t>False </a:t>
            </a:r>
            <a:r>
              <a:rPr lang="en-US" dirty="0" smtClean="0">
                <a:solidFill>
                  <a:srgbClr val="0070C0"/>
                </a:solidFill>
              </a:rPr>
              <a:t>negatives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real errors NOT reported </a:t>
            </a:r>
            <a:r>
              <a:rPr lang="en-US" dirty="0"/>
              <a:t>by a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missed problems, missing </a:t>
            </a:r>
            <a:r>
              <a:rPr lang="en-US" dirty="0"/>
              <a:t>rules for </a:t>
            </a:r>
            <a:r>
              <a:rPr lang="en-US" dirty="0" smtClean="0"/>
              <a:t>detection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foo() is called, always writes outside </a:t>
            </a:r>
            <a:r>
              <a:rPr lang="en-US" dirty="0" smtClean="0"/>
              <a:t>buffer</a:t>
            </a:r>
          </a:p>
          <a:p>
            <a:r>
              <a:rPr lang="en-US" dirty="0" smtClean="0"/>
              <a:t>Should you fixed it even when foo() is not called?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1976823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00" y="3370709"/>
            <a:ext cx="83701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[</a:t>
            </a:r>
            <a:r>
              <a:rPr lang="en-GB" b="1" dirty="0" smtClean="0">
                <a:solidFill>
                  <a:srgbClr val="007090"/>
                </a:solidFill>
                <a:latin typeface="Courier New"/>
              </a:rPr>
              <a:t>example.cpp:4]:</a:t>
            </a:r>
            <a:r>
              <a:rPr lang="en-GB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(error) Array 'a[10]' accessed at index 20, which </a:t>
            </a:r>
            <a:endParaRPr lang="en-GB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/>
              </a:rPr>
              <a:t>                           is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out of bounds.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7" y="5230951"/>
            <a:ext cx="983010" cy="9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 smtClean="0"/>
              <a:t>2 </a:t>
            </a:r>
            <a:r>
              <a:rPr lang="en-US" dirty="0" smtClean="0"/>
              <a:t>– </a:t>
            </a:r>
            <a:r>
              <a:rPr lang="en-US" dirty="0" smtClean="0"/>
              <a:t>almost corrected (L. N</a:t>
            </a:r>
            <a:r>
              <a:rPr lang="cs-CZ" dirty="0" err="1" smtClean="0"/>
              <a:t>ěmec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Homework 3 – currently in progress, till </a:t>
            </a:r>
            <a:r>
              <a:rPr lang="cs-CZ" dirty="0" smtClean="0"/>
              <a:t>27.10.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679702" cy="3445783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23528" y="3861048"/>
            <a:ext cx="3744416" cy="5040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aoblený obdélník 7"/>
          <p:cNvSpPr/>
          <p:nvPr/>
        </p:nvSpPr>
        <p:spPr>
          <a:xfrm>
            <a:off x="323528" y="5475978"/>
            <a:ext cx="4032447" cy="50405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 smtClean="0"/>
              <a:t>false positive</a:t>
            </a:r>
          </a:p>
          <a:p>
            <a:r>
              <a:rPr lang="en-US" dirty="0" smtClean="0"/>
              <a:t>But analyzer cannot be sure about x &amp; y values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813760"/>
            <a:ext cx="735451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[</a:t>
            </a:r>
            <a:r>
              <a:rPr lang="en-GB" sz="1600" b="1" dirty="0" smtClean="0">
                <a:solidFill>
                  <a:srgbClr val="007090"/>
                </a:solidFill>
                <a:latin typeface="Courier New"/>
              </a:rPr>
              <a:t>example.cpp:7]: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(error) Array 'a[10]' accessed at index 20, which </a:t>
            </a:r>
            <a:endParaRPr lang="en-GB" sz="16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                           is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 of bounds.</a:t>
            </a:r>
            <a:endParaRPr lang="en-GB" sz="1600" dirty="0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364434" y="2564904"/>
            <a:ext cx="2951982" cy="792088"/>
          </a:xfrm>
          <a:prstGeom prst="accentBorderCallout1">
            <a:avLst>
              <a:gd name="adj1" fmla="val 18750"/>
              <a:gd name="adj2" fmla="val -6356"/>
              <a:gd name="adj3" fmla="val 123657"/>
              <a:gd name="adj4" fmla="val -9171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problematic assignment put inside condition</a:t>
            </a:r>
            <a:endParaRPr lang="en-US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No problem detected – constants are evaluated </a:t>
            </a:r>
            <a:r>
              <a:rPr lang="en-US" sz="2400" dirty="0" smtClean="0"/>
              <a:t>in compile time and </a:t>
            </a:r>
            <a:r>
              <a:rPr lang="en-US" sz="2400" dirty="0" smtClean="0"/>
              <a:t>condition </a:t>
            </a:r>
            <a:r>
              <a:rPr lang="en-US" sz="2400" dirty="0" smtClean="0"/>
              <a:t>is completely </a:t>
            </a:r>
            <a:r>
              <a:rPr lang="en-US" sz="2400" dirty="0" smtClean="0"/>
              <a:t>removed  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3275856" y="1485789"/>
            <a:ext cx="4248126" cy="431043"/>
          </a:xfrm>
          <a:prstGeom prst="accentBorderCallout1">
            <a:avLst>
              <a:gd name="adj1" fmla="val 18750"/>
              <a:gd name="adj2" fmla="val -6356"/>
              <a:gd name="adj3" fmla="val 104185"/>
              <a:gd name="adj4" fmla="val -522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 smtClean="0">
                <a:latin typeface="Arial" pitchFamily="34" charset="0"/>
              </a:rPr>
              <a:t>const</a:t>
            </a:r>
            <a:r>
              <a:rPr lang="en-US" altLang="en-US" sz="2000" dirty="0" smtClean="0">
                <a:latin typeface="Arial" pitchFamily="34" charset="0"/>
              </a:rPr>
              <a:t> added (same for #define)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633424"/>
            <a:ext cx="49824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 ( )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988840"/>
            <a:ext cx="47884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en-GB" sz="16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32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Whole program is not compiled and evaluated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1628800"/>
            <a:ext cx="3631122" cy="2862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988840"/>
            <a:ext cx="5861156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foo2 (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x@1 ,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y@2 )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r>
              <a:rPr lang="en-GB" sz="1400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 x@1 + y@2 ==</a:t>
            </a:r>
            <a:r>
              <a:rPr lang="en-GB" sz="1400" b="1" dirty="0">
                <a:solidFill>
                  <a:srgbClr val="007090"/>
                </a:solidFill>
                <a:latin typeface="Courier New"/>
              </a:rPr>
              <a:t> 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a@3 [ 20 ] =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main (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foo2 ( 0 , 3 )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return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</a:t>
            </a:r>
            <a:r>
              <a:rPr lang="en-GB" sz="1400" b="1" dirty="0" smtClean="0">
                <a:solidFill>
                  <a:srgbClr val="007090"/>
                </a:solidFill>
                <a:latin typeface="Courier New"/>
              </a:rPr>
              <a:t>: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[example.cpp:4]: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Array 'a[10]' accessed at index 20,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                            which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is out of bounds.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design for testability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</a:t>
            </a:r>
            <a:r>
              <a:rPr lang="en-GB" i="1" dirty="0"/>
              <a:t>Code that isn't tested doesn't work - this seems to be the safe assumption.” </a:t>
            </a:r>
            <a:r>
              <a:rPr lang="en-GB" dirty="0"/>
              <a:t>Kent Beck </a:t>
            </a:r>
            <a:endParaRPr lang="en-GB" dirty="0" smtClean="0"/>
          </a:p>
          <a:p>
            <a:r>
              <a:rPr lang="en-US" dirty="0" smtClean="0"/>
              <a:t>Code written in a way that is easier to test</a:t>
            </a:r>
          </a:p>
          <a:p>
            <a:pPr lvl="1"/>
            <a:r>
              <a:rPr lang="en-US" dirty="0" smtClean="0"/>
              <a:t>proper decomposition, unit tests, mock objects</a:t>
            </a:r>
          </a:p>
          <a:p>
            <a:pPr lvl="1"/>
            <a:r>
              <a:rPr lang="en-US" dirty="0" smtClean="0"/>
              <a:t>source code annotations (with subsequent analysis)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en.wikipedia.org/wiki/Design_For_Test</a:t>
            </a:r>
            <a:endParaRPr lang="en-US" dirty="0" smtClean="0"/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www.agiledata.org/essays/tdd.html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Build-in </a:t>
            </a:r>
            <a:r>
              <a:rPr lang="en-US" dirty="0" err="1" smtClean="0"/>
              <a:t>CompileR</a:t>
            </a:r>
            <a:r>
              <a:rPr lang="en-US" dirty="0" smtClean="0"/>
              <a:t>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2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C4018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7F007F"/>
                </a:solidFill>
                <a:latin typeface="Verdana"/>
              </a:rPr>
              <a:t>'&gt;='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signed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mismatch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920314"/>
            <a:ext cx="7353295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GB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 – how compiler signals troubles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MSVC /W n</a:t>
            </a:r>
          </a:p>
          <a:p>
            <a:pPr lvl="1"/>
            <a:r>
              <a:rPr lang="en-GB" sz="2000" dirty="0" smtClean="0"/>
              <a:t>/W 0 disables all warnings</a:t>
            </a:r>
            <a:endParaRPr lang="en-GB" sz="2000" dirty="0"/>
          </a:p>
          <a:p>
            <a:pPr lvl="1"/>
            <a:r>
              <a:rPr lang="en-GB" sz="2000" dirty="0" smtClean="0"/>
              <a:t>/W 1 &amp; </a:t>
            </a:r>
            <a:r>
              <a:rPr lang="en-GB" sz="2000" dirty="0"/>
              <a:t>/W </a:t>
            </a:r>
            <a:r>
              <a:rPr lang="en-GB" sz="2000" dirty="0" smtClean="0"/>
              <a:t>2 basic warning</a:t>
            </a:r>
            <a:endParaRPr lang="en-GB" sz="2000" dirty="0"/>
          </a:p>
          <a:p>
            <a:pPr lvl="1"/>
            <a:r>
              <a:rPr lang="en-GB" sz="2000" dirty="0" smtClean="0"/>
              <a:t>/W 3 </a:t>
            </a:r>
            <a:r>
              <a:rPr lang="en-GB" sz="2000" dirty="0"/>
              <a:t>recommended </a:t>
            </a:r>
            <a:r>
              <a:rPr lang="en-GB" sz="2000" dirty="0" smtClean="0"/>
              <a:t>production purposes (default)</a:t>
            </a:r>
            <a:endParaRPr lang="en-GB" sz="2000" dirty="0"/>
          </a:p>
          <a:p>
            <a:pPr lvl="1"/>
            <a:r>
              <a:rPr lang="en-GB" sz="2000" dirty="0" smtClean="0"/>
              <a:t>/W 4 recommended for all compilations, ensure </a:t>
            </a:r>
            <a:r>
              <a:rPr lang="en-GB" sz="2000" dirty="0"/>
              <a:t>the fewest possible hard-to-find code </a:t>
            </a:r>
            <a:r>
              <a:rPr lang="en-GB" sz="2000" dirty="0" smtClean="0"/>
              <a:t>defects</a:t>
            </a:r>
            <a:endParaRPr lang="en-GB" sz="2000" dirty="0"/>
          </a:p>
          <a:p>
            <a:pPr lvl="1"/>
            <a:r>
              <a:rPr lang="en-GB" sz="2000" dirty="0"/>
              <a:t>/Wall == /W4 + </a:t>
            </a:r>
            <a:r>
              <a:rPr lang="en-GB" sz="2000" dirty="0" smtClean="0"/>
              <a:t>extra</a:t>
            </a:r>
            <a:endParaRPr lang="en-US" sz="2000" dirty="0" smtClean="0"/>
          </a:p>
          <a:p>
            <a:r>
              <a:rPr lang="en-US" sz="2400" dirty="0" smtClean="0"/>
              <a:t>GCC -Wall, -</a:t>
            </a:r>
            <a:r>
              <a:rPr lang="en-US" sz="2400" dirty="0" err="1" smtClean="0"/>
              <a:t>Wextra</a:t>
            </a:r>
            <a:endParaRPr lang="en-US" sz="2000" dirty="0" smtClean="0"/>
          </a:p>
          <a:p>
            <a:r>
              <a:rPr lang="en-US" sz="2400" dirty="0" smtClean="0"/>
              <a:t>Treat warnings as errors</a:t>
            </a:r>
          </a:p>
          <a:p>
            <a:pPr lvl="1"/>
            <a:r>
              <a:rPr lang="en-US" sz="2000" dirty="0" smtClean="0"/>
              <a:t>GCC –</a:t>
            </a:r>
            <a:r>
              <a:rPr lang="en-US" sz="2000" dirty="0" err="1" smtClean="0"/>
              <a:t>Werror</a:t>
            </a:r>
            <a:r>
              <a:rPr lang="en-US" sz="2000" dirty="0" smtClean="0"/>
              <a:t>, MSVC /WX</a:t>
            </a:r>
          </a:p>
          <a:p>
            <a:pPr lvl="1"/>
            <a:r>
              <a:rPr lang="en-US" sz="2000" dirty="0" smtClean="0"/>
              <a:t>forces you to fix all warnings, but slightly obscure nature of problem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MSVC CL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with higher warnings /W4</a:t>
            </a:r>
          </a:p>
          <a:p>
            <a:r>
              <a:rPr lang="en-US" dirty="0" smtClean="0"/>
              <a:t>Control and fix especially integer-related warnings</a:t>
            </a:r>
          </a:p>
          <a:p>
            <a:pPr lvl="1"/>
            <a:r>
              <a:rPr lang="en-GB" dirty="0"/>
              <a:t>warning C4018: '&gt;=' : signed/unsigned </a:t>
            </a:r>
            <a:r>
              <a:rPr lang="en-GB" dirty="0" smtClean="0"/>
              <a:t>mismatch</a:t>
            </a:r>
          </a:p>
          <a:p>
            <a:pPr lvl="2"/>
            <a:r>
              <a:rPr lang="en-US" dirty="0" smtClean="0"/>
              <a:t>comparing signed and unsigned values, signed value must be converted to unsigned</a:t>
            </a:r>
          </a:p>
          <a:p>
            <a:pPr lvl="1"/>
            <a:r>
              <a:rPr lang="en-US" dirty="0" smtClean="0"/>
              <a:t>C4244, C4389 – possible loss of data because of truncation or </a:t>
            </a:r>
            <a:r>
              <a:rPr lang="en-US" dirty="0" err="1" smtClean="0"/>
              <a:t>signed&amp;unsigned</a:t>
            </a:r>
            <a:r>
              <a:rPr lang="en-US" dirty="0" smtClean="0"/>
              <a:t> variables operation</a:t>
            </a:r>
          </a:p>
          <a:p>
            <a:r>
              <a:rPr lang="en-US" dirty="0" smtClean="0"/>
              <a:t>If existing code is inspected, look for </a:t>
            </a:r>
          </a:p>
          <a:p>
            <a:pPr lvl="1"/>
            <a:r>
              <a:rPr lang="en-GB" sz="2000" dirty="0">
                <a:solidFill>
                  <a:srgbClr val="7F7F00"/>
                </a:solidFill>
                <a:latin typeface="Verdana"/>
              </a:rPr>
              <a:t>#pragma warning (disable, </a:t>
            </a:r>
            <a:r>
              <a:rPr lang="en-GB" sz="2000" dirty="0" err="1">
                <a:solidFill>
                  <a:srgbClr val="7F7F00"/>
                </a:solidFill>
                <a:latin typeface="Verdana"/>
              </a:rPr>
              <a:t>Cxxxx</a:t>
            </a:r>
            <a:r>
              <a:rPr lang="en-GB" sz="2000" dirty="0">
                <a:solidFill>
                  <a:srgbClr val="7F7F00"/>
                </a:solidFill>
                <a:latin typeface="Verdana"/>
              </a:rPr>
              <a:t>) </a:t>
            </a:r>
            <a:r>
              <a:rPr lang="en-US" dirty="0" smtClean="0"/>
              <a:t>where </a:t>
            </a:r>
            <a:r>
              <a:rPr lang="en-US" dirty="0" err="1" smtClean="0"/>
              <a:t>xxxx</a:t>
            </a:r>
            <a:r>
              <a:rPr lang="en-US" dirty="0" smtClean="0"/>
              <a:t> is above</a:t>
            </a:r>
          </a:p>
          <a:p>
            <a:r>
              <a:rPr lang="en-US" dirty="0" smtClean="0"/>
              <a:t>Use compiler /RTC flag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9" y="3717032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/>
              <a:t>warning C4018: '&gt;=' : signed/unsigned </a:t>
            </a:r>
            <a:r>
              <a:rPr lang="en-GB" dirty="0" smtClean="0"/>
              <a:t>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be the output of following code?</a:t>
            </a:r>
          </a:p>
          <a:p>
            <a:pPr lvl="1"/>
            <a:r>
              <a:rPr lang="en-US" dirty="0" smtClean="0"/>
              <a:t>string </a:t>
            </a:r>
            <a:r>
              <a:rPr lang="en-GB" sz="2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</a:t>
            </a:r>
            <a:r>
              <a:rPr lang="en-GB" sz="2400" dirty="0" smtClean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y"</a:t>
            </a:r>
          </a:p>
          <a:p>
            <a:pPr lvl="1"/>
            <a:r>
              <a:rPr lang="en-GB" dirty="0" smtClean="0"/>
              <a:t>but also compiler warning </a:t>
            </a:r>
            <a:r>
              <a:rPr lang="en-GB" dirty="0"/>
              <a:t>C4018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91823" y="3212976"/>
            <a:ext cx="5262979" cy="31700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20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y"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&gt;= x"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78506" y="3804251"/>
            <a:ext cx="2900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 </a:t>
            </a:r>
            <a:r>
              <a:rPr lang="en-GB" sz="2400" dirty="0" err="1" smtClean="0"/>
              <a:t>int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 panose="05050102010706020507" pitchFamily="18" charset="2"/>
              </a:rPr>
              <a:t> </a:t>
            </a:r>
            <a:r>
              <a:rPr lang="en-GB" sz="2400" dirty="0" smtClean="0"/>
              <a:t>unsigned </a:t>
            </a:r>
            <a:r>
              <a:rPr lang="en-GB" sz="2400" dirty="0" err="1" smtClean="0"/>
              <a:t>int</a:t>
            </a:r>
            <a:endParaRPr lang="en-GB" sz="2400" dirty="0" smtClean="0"/>
          </a:p>
          <a:p>
            <a:r>
              <a:rPr lang="en-GB" sz="2400" dirty="0" smtClean="0"/>
              <a:t>-100 </a:t>
            </a:r>
            <a:r>
              <a:rPr lang="en-GB" sz="2400" dirty="0" smtClean="0">
                <a:sym typeface="Symbol" panose="05050102010706020507" pitchFamily="18" charset="2"/>
              </a:rPr>
              <a:t> 0xffffff9c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21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</a:t>
            </a:r>
            <a:r>
              <a:rPr lang="en-US" dirty="0" smtClean="0"/>
              <a:t>GCC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GCC –</a:t>
            </a:r>
            <a:r>
              <a:rPr lang="en-US" sz="2000" dirty="0" err="1" smtClean="0"/>
              <a:t>Wconversion</a:t>
            </a:r>
            <a:endParaRPr lang="en-US" sz="2000" dirty="0" smtClean="0"/>
          </a:p>
          <a:p>
            <a:pPr lvl="1"/>
            <a:r>
              <a:rPr lang="en-US" sz="1800" dirty="0" smtClean="0"/>
              <a:t>warn about potentially problematic conversions</a:t>
            </a:r>
          </a:p>
          <a:p>
            <a:pPr lvl="1"/>
            <a:r>
              <a:rPr lang="en-US" sz="1800" dirty="0" smtClean="0"/>
              <a:t>fixed </a:t>
            </a:r>
            <a:r>
              <a:rPr lang="en-US" sz="1800" dirty="0" smtClean="0">
                <a:sym typeface="Symbol"/>
              </a:rPr>
              <a:t> floating point, signed  unsigned, ...</a:t>
            </a:r>
            <a:endParaRPr lang="en-US" sz="1800" dirty="0" smtClean="0"/>
          </a:p>
          <a:p>
            <a:r>
              <a:rPr lang="en-US" sz="2000" dirty="0" smtClean="0"/>
              <a:t>GCC –</a:t>
            </a:r>
            <a:r>
              <a:rPr lang="en-US" sz="2000" dirty="0" err="1" smtClean="0"/>
              <a:t>Wsign</a:t>
            </a:r>
            <a:r>
              <a:rPr lang="en-US" sz="2000" dirty="0" smtClean="0"/>
              <a:t>-compare</a:t>
            </a:r>
          </a:p>
          <a:p>
            <a:pPr lvl="1"/>
            <a:r>
              <a:rPr lang="en-US" sz="1800" dirty="0">
                <a:sym typeface="Symbol"/>
              </a:rPr>
              <a:t>signed  </a:t>
            </a:r>
            <a:r>
              <a:rPr lang="en-US" sz="1800" dirty="0" smtClean="0">
                <a:sym typeface="Symbol"/>
              </a:rPr>
              <a:t>unsigned producing incorrect result</a:t>
            </a:r>
          </a:p>
          <a:p>
            <a:pPr lvl="1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warning: comparison between signed and unsigned integer expressions [-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Wsign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-compare]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stackoverflow.com/questions/16834588/wsign-compare-warning-in-g</a:t>
            </a:r>
            <a:r>
              <a:rPr lang="en-US" sz="1800" dirty="0" smtClean="0"/>
              <a:t> provides example of real problem</a:t>
            </a:r>
          </a:p>
          <a:p>
            <a:r>
              <a:rPr lang="en-US" sz="2000" dirty="0" smtClean="0"/>
              <a:t>Runtime integer error checks using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/>
              <a:t>trap function called when signed overflow in addition, subs, </a:t>
            </a:r>
            <a:r>
              <a:rPr lang="en-US" sz="1800" dirty="0" err="1" smtClean="0"/>
              <a:t>mult</a:t>
            </a:r>
            <a:r>
              <a:rPr lang="en-US" sz="1800" dirty="0" smtClean="0"/>
              <a:t>. occur</a:t>
            </a:r>
          </a:p>
          <a:p>
            <a:pPr lvl="1"/>
            <a:r>
              <a:rPr lang="en-US" sz="1800" dirty="0" smtClean="0"/>
              <a:t>but significant performance penalty (continuous overflow checking) </a:t>
            </a:r>
            <a:r>
              <a:rPr lang="en-US" sz="1800" dirty="0" smtClean="0">
                <a:sym typeface="Wingdings" panose="05000000000000000000" pitchFamily="2" charset="2"/>
              </a:rPr>
              <a:t></a:t>
            </a:r>
            <a:endParaRPr lang="en-US" sz="1800" dirty="0" smtClean="0"/>
          </a:p>
          <a:p>
            <a:endParaRPr lang="en-US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-</a:t>
            </a:r>
            <a:r>
              <a:rPr lang="en-US" dirty="0" err="1" smtClean="0"/>
              <a:t>ftrapv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8392041" cy="48628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compile with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&lt;filename&gt;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"Overflow detected\n"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SIGABRT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INT_MAX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should cause overflow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if compiling with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we shouldn't get here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309320"/>
            <a:ext cx="906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stackoverflow.com/questions/5005379/c-avoiding-overflows-when-working-with-big-numbers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analysis tools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static checkers</a:t>
            </a:r>
            <a:endParaRPr lang="en-GB" dirty="0" smtClean="0">
              <a:hlinkClick r:id="rId2"/>
            </a:endParaRPr>
          </a:p>
          <a:p>
            <a:pPr lvl="1"/>
            <a:r>
              <a:rPr lang="en-GB" dirty="0">
                <a:hlinkClick r:id="rId2"/>
              </a:rPr>
              <a:t>http://samate.nist.gov/index.php/Source_Code_Security_Analyzers.html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://spinroot.com/static/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http://en.wikipedia.org/wiki/List_of_tools_for_static_code_analysis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https://security.web.cern.ch/security/recommendations/en/code_tools.shtml</a:t>
            </a:r>
            <a:endParaRPr lang="en-GB" dirty="0"/>
          </a:p>
          <a:p>
            <a:r>
              <a:rPr lang="en-US" dirty="0"/>
              <a:t>We will be </a:t>
            </a:r>
            <a:r>
              <a:rPr lang="en-US" dirty="0" smtClean="0"/>
              <a:t>mainly focused on </a:t>
            </a:r>
            <a:r>
              <a:rPr lang="en-US" dirty="0"/>
              <a:t>C/C</a:t>
            </a:r>
            <a:r>
              <a:rPr lang="en-US" dirty="0" smtClean="0"/>
              <a:t>++/Java </a:t>
            </a:r>
            <a:r>
              <a:rPr lang="en-US" dirty="0"/>
              <a:t>checkers</a:t>
            </a:r>
          </a:p>
          <a:p>
            <a:pPr lvl="1"/>
            <a:r>
              <a:rPr lang="en-US" dirty="0"/>
              <a:t>but tools exists for almost any language</a:t>
            </a:r>
          </a:p>
          <a:p>
            <a:pPr eaLnBrk="1" hangingPunct="1">
              <a:defRPr/>
            </a:pPr>
            <a:endParaRPr lang="en-US" sz="2200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free and commercial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Commercial tools</a:t>
            </a:r>
          </a:p>
          <a:p>
            <a:pPr lvl="1"/>
            <a:r>
              <a:rPr lang="en-US" sz="1800" dirty="0" smtClean="0"/>
              <a:t>PC-Lint (</a:t>
            </a:r>
            <a:r>
              <a:rPr lang="en-US" sz="1800" dirty="0" err="1" smtClean="0"/>
              <a:t>Gimpel</a:t>
            </a:r>
            <a:r>
              <a:rPr lang="en-US" sz="1800" dirty="0" smtClean="0"/>
              <a:t> Software)</a:t>
            </a:r>
          </a:p>
          <a:p>
            <a:pPr lvl="1"/>
            <a:r>
              <a:rPr lang="en-US" sz="1800" dirty="0" err="1" smtClean="0"/>
              <a:t>Klocwork</a:t>
            </a:r>
            <a:r>
              <a:rPr lang="en-US" sz="1800" dirty="0" smtClean="0"/>
              <a:t> Insight (</a:t>
            </a:r>
            <a:r>
              <a:rPr lang="en-US" sz="1800" dirty="0" err="1" smtClean="0"/>
              <a:t>Klocwork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Coverity</a:t>
            </a:r>
            <a:r>
              <a:rPr lang="en-US" sz="1800" dirty="0" smtClean="0"/>
              <a:t> (now under HP)</a:t>
            </a:r>
          </a:p>
          <a:p>
            <a:pPr lvl="1"/>
            <a:r>
              <a:rPr lang="en-US" sz="1800" dirty="0" smtClean="0"/>
              <a:t>Microsoft </a:t>
            </a:r>
            <a:r>
              <a:rPr lang="en-US" sz="1800" dirty="0" err="1" smtClean="0"/>
              <a:t>PREfast</a:t>
            </a:r>
            <a:r>
              <a:rPr lang="en-US" sz="1800" dirty="0" smtClean="0"/>
              <a:t> (included in Visual Studio)</a:t>
            </a:r>
          </a:p>
          <a:p>
            <a:r>
              <a:rPr lang="en-US" sz="2000" dirty="0" smtClean="0"/>
              <a:t>Free tools</a:t>
            </a:r>
          </a:p>
          <a:p>
            <a:pPr lvl="1"/>
            <a:r>
              <a:rPr lang="en-GB" sz="1800" dirty="0"/>
              <a:t>Rough Auditing Tool for Security (RATS</a:t>
            </a:r>
            <a:r>
              <a:rPr lang="en-GB" sz="1800" dirty="0" smtClean="0"/>
              <a:t>) </a:t>
            </a: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://code.google.com/p/rough-auditing-tool-for-security/</a:t>
            </a:r>
            <a:endParaRPr lang="en-GB" sz="1800" dirty="0"/>
          </a:p>
          <a:p>
            <a:pPr lvl="1"/>
            <a:r>
              <a:rPr lang="en-GB" sz="1800" b="1" dirty="0" err="1" smtClean="0"/>
              <a:t>CppCheck</a:t>
            </a:r>
            <a:r>
              <a:rPr lang="en-GB" sz="1800" dirty="0" smtClean="0"/>
              <a:t> </a:t>
            </a:r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://cppcheck.sourceforge.net</a:t>
            </a:r>
            <a:r>
              <a:rPr lang="en-GB" sz="1800" dirty="0" smtClean="0">
                <a:hlinkClick r:id="rId3"/>
              </a:rPr>
              <a:t>/</a:t>
            </a:r>
            <a:endParaRPr lang="en-US" altLang="en-US" sz="1800" dirty="0" smtClean="0"/>
          </a:p>
          <a:p>
            <a:pPr lvl="1"/>
            <a:r>
              <a:rPr lang="en-US" altLang="en-US" sz="1800" dirty="0" err="1" smtClean="0"/>
              <a:t>Flawfinder</a:t>
            </a:r>
            <a:r>
              <a:rPr lang="en-US" altLang="en-US" sz="1800" dirty="0" smtClean="0"/>
              <a:t> </a:t>
            </a:r>
            <a:r>
              <a:rPr lang="en-US" altLang="en-US" sz="1800" dirty="0">
                <a:hlinkClick r:id="rId4"/>
              </a:rPr>
              <a:t>http://www.dwheeler.com/flawfinder</a:t>
            </a:r>
            <a:r>
              <a:rPr lang="en-US" altLang="en-US" sz="1800" dirty="0" smtClean="0">
                <a:hlinkClick r:id="rId4"/>
              </a:rPr>
              <a:t>/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Splint </a:t>
            </a:r>
            <a:r>
              <a:rPr lang="en-US" sz="1800" dirty="0">
                <a:hlinkClick r:id="rId5"/>
              </a:rPr>
              <a:t>http://www.splint.org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pPr lvl="1"/>
            <a:r>
              <a:rPr lang="en-US" sz="1800" b="1" dirty="0" err="1" smtClean="0"/>
              <a:t>FindBugs</a:t>
            </a:r>
            <a:r>
              <a:rPr lang="en-US" sz="1800" dirty="0" smtClean="0"/>
              <a:t> </a:t>
            </a:r>
            <a:r>
              <a:rPr lang="en-GB" sz="1800" dirty="0">
                <a:hlinkClick r:id="rId6"/>
              </a:rPr>
              <a:t>http://</a:t>
            </a:r>
            <a:r>
              <a:rPr lang="en-GB" sz="1800" dirty="0" smtClean="0">
                <a:hlinkClick r:id="rId6"/>
              </a:rPr>
              <a:t>findbugs.sourceforge.net</a:t>
            </a:r>
            <a:r>
              <a:rPr lang="en-GB" sz="1800" dirty="0" smtClean="0"/>
              <a:t> (for Java programs)</a:t>
            </a:r>
          </a:p>
          <a:p>
            <a:pPr lvl="1"/>
            <a:r>
              <a:rPr lang="en-US" altLang="en-US" sz="1800" dirty="0" err="1" smtClean="0"/>
              <a:t>Doxygen’s</a:t>
            </a:r>
            <a:r>
              <a:rPr lang="en-US" altLang="en-US" sz="1800" dirty="0" smtClean="0"/>
              <a:t> call graphs from </a:t>
            </a:r>
            <a:r>
              <a:rPr lang="en-US" altLang="en-US" sz="1800" dirty="0"/>
              <a:t>source  </a:t>
            </a:r>
            <a:r>
              <a:rPr lang="en-US" altLang="en-US" sz="1800" dirty="0">
                <a:hlinkClick r:id="rId7"/>
              </a:rPr>
              <a:t>http://www.stack.nl/~dimitri/doxygen</a:t>
            </a:r>
            <a:r>
              <a:rPr lang="en-US" altLang="en-US" sz="1800" dirty="0" smtClean="0">
                <a:hlinkClick r:id="rId7"/>
              </a:rPr>
              <a:t>/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...</a:t>
            </a:r>
            <a:endParaRPr lang="en-US" altLang="en-US" sz="1800" dirty="0"/>
          </a:p>
          <a:p>
            <a:endParaRPr lang="en-US" sz="2000" dirty="0" smtClean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Flawfinder</a:t>
            </a:r>
            <a:endParaRPr lang="en-US" alt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Last version </a:t>
            </a:r>
            <a:r>
              <a:rPr lang="en-GB" dirty="0"/>
              <a:t>1.27 (2007-01-16)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Download at </a:t>
            </a:r>
            <a:r>
              <a:rPr lang="en-US" altLang="en-US" dirty="0" smtClean="0">
                <a:hlinkClick r:id="rId2"/>
              </a:rPr>
              <a:t>http://www.dwheeler.com/flawfinder/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Build by </a:t>
            </a:r>
            <a:r>
              <a:rPr lang="en-US" altLang="en-US" dirty="0" smtClean="0">
                <a:latin typeface="Courier New" pitchFamily="49" charset="0"/>
              </a:rPr>
              <a:t>setup.py build</a:t>
            </a:r>
          </a:p>
          <a:p>
            <a:pPr eaLnBrk="1" hangingPunct="1"/>
            <a:r>
              <a:rPr lang="en-US" altLang="en-US" dirty="0" smtClean="0"/>
              <a:t>Install by </a:t>
            </a:r>
            <a:r>
              <a:rPr lang="en-US" altLang="en-US" dirty="0" smtClean="0">
                <a:latin typeface="Courier New" pitchFamily="49" charset="0"/>
              </a:rPr>
              <a:t>setup.py install</a:t>
            </a:r>
          </a:p>
          <a:p>
            <a:pPr eaLnBrk="1" hangingPunct="1"/>
            <a:r>
              <a:rPr lang="en-US" altLang="en-US" dirty="0" smtClean="0">
                <a:latin typeface="Courier New" pitchFamily="49" charset="0"/>
              </a:rPr>
              <a:t>/build/scripts***/flawfinder.py</a:t>
            </a:r>
          </a:p>
          <a:p>
            <a:pPr eaLnBrk="1" hangingPunct="1"/>
            <a:r>
              <a:rPr lang="en-US" altLang="en-US" dirty="0" smtClean="0">
                <a:latin typeface="Courier New" pitchFamily="49" charset="0"/>
              </a:rPr>
              <a:t>flawfinder.py --context --html </a:t>
            </a:r>
            <a:r>
              <a:rPr lang="en-US" altLang="en-US" dirty="0" err="1" smtClean="0">
                <a:latin typeface="Courier New" pitchFamily="49" charset="0"/>
              </a:rPr>
              <a:t>source_dir</a:t>
            </a:r>
            <a:endParaRPr lang="en-US" altLang="en-US" dirty="0" smtClean="0">
              <a:latin typeface="Courier New" pitchFamily="49" charset="0"/>
            </a:endParaRPr>
          </a:p>
          <a:p>
            <a:pPr eaLnBrk="1" hangingPunct="1"/>
            <a:endParaRPr lang="en-US" altLang="en-US" dirty="0" smtClean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10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Flawfinder -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10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1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Programming </a:t>
            </a:r>
            <a:r>
              <a:rPr lang="en-US" dirty="0" smtClean="0"/>
              <a:t>Lint</a:t>
            </a:r>
          </a:p>
          <a:p>
            <a:r>
              <a:rPr lang="en-GB" dirty="0"/>
              <a:t>Annotation-Assisted Lightweight Static Checking</a:t>
            </a:r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://www.splint.org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standard static analyzer</a:t>
            </a:r>
          </a:p>
          <a:p>
            <a:pPr lvl="1"/>
            <a:r>
              <a:rPr lang="en-US" dirty="0" smtClean="0"/>
              <a:t>possibility to add annotations</a:t>
            </a:r>
          </a:p>
          <a:p>
            <a:r>
              <a:rPr lang="en-US" dirty="0" smtClean="0"/>
              <a:t>Last version 3.1.2 (2007)</a:t>
            </a:r>
          </a:p>
          <a:p>
            <a:r>
              <a:rPr lang="en-US" dirty="0" smtClean="0"/>
              <a:t>Splint overview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www.slideshare.net/UlissesCosta/splint-the-c-code-static-checker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5122" name="Picture 2" descr="D:\splin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1"/>
            <a:ext cx="2002532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0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Rough Auditing Tool for Security (RATS)</a:t>
            </a:r>
            <a:endParaRPr lang="en-GB" dirty="0" smtClean="0"/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://code.google.com/p/rough-auditing-tool-for-security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Windows and Linux support</a:t>
            </a:r>
          </a:p>
          <a:p>
            <a:r>
              <a:rPr lang="en-US" dirty="0" smtClean="0"/>
              <a:t>Previous version 2.3 (2009)</a:t>
            </a:r>
          </a:p>
          <a:p>
            <a:r>
              <a:rPr lang="en-US" dirty="0" smtClean="0"/>
              <a:t>Last version 2.4 (December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0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tool for static C/C++ code analysis</a:t>
            </a:r>
            <a:endParaRPr lang="en-US" sz="2400" dirty="0" smtClean="0"/>
          </a:p>
          <a:p>
            <a:pPr lvl="1"/>
            <a:r>
              <a:rPr lang="en-US" sz="2000" dirty="0" smtClean="0"/>
              <a:t>Open-source freeware,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://cppcheck.sourceforge.net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lvl="1"/>
            <a:r>
              <a:rPr lang="en-GB" sz="2000" dirty="0"/>
              <a:t>Online demo </a:t>
            </a:r>
            <a:r>
              <a:rPr lang="en-GB" sz="2000" dirty="0">
                <a:hlinkClick r:id="rId3"/>
              </a:rPr>
              <a:t>http://cppcheck.sourceforge.net/demo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r>
              <a:rPr lang="en-US" altLang="en-US" sz="2400" dirty="0"/>
              <a:t>Last version </a:t>
            </a:r>
            <a:r>
              <a:rPr lang="en-GB" sz="2400" dirty="0" smtClean="0"/>
              <a:t>1.76 </a:t>
            </a:r>
            <a:r>
              <a:rPr lang="en-GB" sz="2400" dirty="0"/>
              <a:t>(</a:t>
            </a:r>
            <a:r>
              <a:rPr lang="en-GB" sz="2400" dirty="0" smtClean="0"/>
              <a:t>2016-10-12)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Used </a:t>
            </a:r>
            <a:r>
              <a:rPr lang="en-US" sz="2400" dirty="0">
                <a:sym typeface="Wingdings" panose="05000000000000000000" pitchFamily="2" charset="2"/>
              </a:rPr>
              <a:t>to find bugs in open-source projects 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Wingdings" panose="05000000000000000000" pitchFamily="2" charset="2"/>
              </a:rPr>
              <a:t>Linux </a:t>
            </a:r>
            <a:r>
              <a:rPr lang="en-US" sz="2000" dirty="0">
                <a:sym typeface="Wingdings" panose="05000000000000000000" pitchFamily="2" charset="2"/>
              </a:rPr>
              <a:t>kernel... 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dirty="0">
                <a:sym typeface="Wingdings" panose="05000000000000000000" pitchFamily="2" charset="2"/>
              </a:rPr>
              <a:t>Command line &amp; GUI version</a:t>
            </a:r>
          </a:p>
          <a:p>
            <a:r>
              <a:rPr lang="en-US" sz="2400" dirty="0" smtClean="0"/>
              <a:t>Standalone version, plugin into IDEs, version control...</a:t>
            </a:r>
          </a:p>
          <a:p>
            <a:pPr lvl="1"/>
            <a:r>
              <a:rPr lang="en-US" sz="2000" dirty="0" smtClean="0"/>
              <a:t>Code::Blocks, </a:t>
            </a:r>
            <a:r>
              <a:rPr lang="en-US" sz="2000" dirty="0" err="1" smtClean="0"/>
              <a:t>Codelite</a:t>
            </a:r>
            <a:r>
              <a:rPr lang="en-US" sz="2000" dirty="0" smtClean="0"/>
              <a:t>, Eclipse, Jenkins...</a:t>
            </a:r>
          </a:p>
          <a:p>
            <a:pPr lvl="1"/>
            <a:r>
              <a:rPr lang="en-US" sz="2000" dirty="0" smtClean="0"/>
              <a:t>Tortoise SVN, Visual Studio …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Cross platform (Windows, Linux)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apt-get install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cppcheck</a:t>
            </a:r>
            <a:endParaRPr lang="en-GB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CppcheckPortable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alog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3"/>
          <a:stretch/>
        </p:blipFill>
        <p:spPr bwMode="auto">
          <a:xfrm rot="5400000">
            <a:off x="6460231" y="730697"/>
            <a:ext cx="834604" cy="16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r>
              <a:rPr lang="en-US" dirty="0" smtClean="0"/>
              <a:t> – what is checked?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 checking for array overruns</a:t>
            </a:r>
          </a:p>
          <a:p>
            <a:r>
              <a:rPr lang="en-US" dirty="0"/>
              <a:t>Suspicious patterns for class</a:t>
            </a:r>
          </a:p>
          <a:p>
            <a:r>
              <a:rPr lang="en-US" dirty="0"/>
              <a:t>Exceptions safety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Obsolete functions</a:t>
            </a:r>
          </a:p>
          <a:p>
            <a:r>
              <a:rPr lang="en-US" dirty="0" err="1"/>
              <a:t>sizeof</a:t>
            </a:r>
            <a:r>
              <a:rPr lang="en-US" dirty="0"/>
              <a:t>() related problems</a:t>
            </a:r>
          </a:p>
          <a:p>
            <a:r>
              <a:rPr lang="en-US" dirty="0"/>
              <a:t>String format problems...</a:t>
            </a:r>
          </a:p>
          <a:p>
            <a:r>
              <a:rPr lang="en-US" dirty="0" smtClean="0"/>
              <a:t>See full list </a:t>
            </a:r>
            <a:r>
              <a:rPr lang="en-GB" dirty="0" smtClean="0">
                <a:hlinkClick r:id="rId2"/>
              </a:rPr>
              <a:t>http://sourceforge.net/apps/mediawiki/cppcheck/index.php?title=Main_Page#Checks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insecure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risk and failures due to generally increased usage of computers</a:t>
            </a:r>
          </a:p>
          <a:p>
            <a:r>
              <a:rPr lang="en-US" dirty="0"/>
              <a:t>Fixing bug in released version is more expensive</a:t>
            </a:r>
          </a:p>
          <a:p>
            <a:pPr lvl="1"/>
            <a:r>
              <a:rPr lang="en-US" dirty="0"/>
              <a:t>testing, </a:t>
            </a:r>
            <a:r>
              <a:rPr lang="en-US" dirty="0" smtClean="0"/>
              <a:t>announcements…</a:t>
            </a:r>
            <a:endParaRPr lang="en-US" dirty="0"/>
          </a:p>
          <a:p>
            <a:r>
              <a:rPr lang="en-US" dirty="0" smtClean="0"/>
              <a:t>Liability laws</a:t>
            </a:r>
          </a:p>
          <a:p>
            <a:pPr lvl="1"/>
            <a:r>
              <a:rPr lang="en-US" dirty="0" smtClean="0"/>
              <a:t>need to notify, settlement...  </a:t>
            </a:r>
          </a:p>
          <a:p>
            <a:r>
              <a:rPr lang="en-US" dirty="0" smtClean="0"/>
              <a:t>Reputation loss</a:t>
            </a:r>
          </a:p>
          <a:p>
            <a:r>
              <a:rPr lang="en-US" dirty="0" smtClean="0"/>
              <a:t>Cost of defense is decreasing</a:t>
            </a:r>
          </a:p>
          <a:p>
            <a:pPr lvl="1"/>
            <a:r>
              <a:rPr lang="en-US" dirty="0" smtClean="0"/>
              <a:t>better training (like this course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), automated tools, development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r>
              <a:rPr lang="en-US" dirty="0" smtClean="0"/>
              <a:t> – categories of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70C0"/>
                </a:solidFill>
              </a:rPr>
              <a:t>error</a:t>
            </a:r>
            <a:r>
              <a:rPr lang="en-GB" sz="2400" dirty="0" smtClean="0"/>
              <a:t> – when bugs are found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warning</a:t>
            </a:r>
            <a:r>
              <a:rPr lang="en-GB" sz="2400" dirty="0"/>
              <a:t> - suggestions about defensive programming to prevent </a:t>
            </a:r>
            <a:r>
              <a:rPr lang="en-GB" sz="2400" dirty="0" smtClean="0"/>
              <a:t>bugs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style</a:t>
            </a:r>
            <a:r>
              <a:rPr lang="en-GB" sz="2400" dirty="0"/>
              <a:t> - stylistic issues related to code </a:t>
            </a:r>
            <a:r>
              <a:rPr lang="en-GB" sz="2400" dirty="0" err="1"/>
              <a:t>cleanup</a:t>
            </a:r>
            <a:r>
              <a:rPr lang="en-GB" sz="2400" dirty="0"/>
              <a:t> (unused functions, redundant code, </a:t>
            </a:r>
            <a:r>
              <a:rPr lang="en-GB" sz="2400" dirty="0" err="1" smtClean="0"/>
              <a:t>constness</a:t>
            </a:r>
            <a:r>
              <a:rPr lang="en-GB" sz="2400" dirty="0" smtClean="0"/>
              <a:t>...)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performance</a:t>
            </a:r>
            <a:r>
              <a:rPr lang="en-GB" sz="2400" dirty="0"/>
              <a:t> - </a:t>
            </a:r>
            <a:r>
              <a:rPr lang="en-GB" sz="2400" dirty="0" smtClean="0"/>
              <a:t>suggestions </a:t>
            </a:r>
            <a:r>
              <a:rPr lang="en-GB" sz="2400" dirty="0"/>
              <a:t>for making the code faster. </a:t>
            </a:r>
            <a:endParaRPr lang="en-GB" sz="2400" dirty="0" smtClean="0"/>
          </a:p>
          <a:p>
            <a:r>
              <a:rPr lang="en-GB" sz="2400" dirty="0">
                <a:solidFill>
                  <a:srgbClr val="0070C0"/>
                </a:solidFill>
              </a:rPr>
              <a:t>portability</a:t>
            </a:r>
            <a:r>
              <a:rPr lang="en-GB" sz="2400" dirty="0"/>
              <a:t> - portability warnings. 64-bit portability. code might work different on different compilers. etc</a:t>
            </a:r>
            <a:r>
              <a:rPr lang="en-GB" sz="2400" dirty="0" smtClean="0"/>
              <a:t>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information</a:t>
            </a:r>
            <a:r>
              <a:rPr lang="en-GB" sz="2400" dirty="0"/>
              <a:t> - Informational messages about checking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Cppcheck</a:t>
            </a:r>
            <a:endParaRPr lang="en-GB" altLang="en-US" dirty="0" smtClean="0"/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3" y="1556792"/>
            <a:ext cx="6480720" cy="4947462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r>
              <a:rPr lang="en-US" dirty="0" smtClean="0"/>
              <a:t> – simple custom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 can write own </a:t>
            </a:r>
            <a:r>
              <a:rPr lang="en-US" sz="2400" dirty="0"/>
              <a:t>regular </a:t>
            </a:r>
            <a:r>
              <a:rPr lang="en-US" sz="2400" dirty="0" smtClean="0"/>
              <a:t>expression-based rules</a:t>
            </a:r>
          </a:p>
          <a:p>
            <a:pPr lvl="1"/>
            <a:r>
              <a:rPr lang="en-GB" sz="2000" dirty="0"/>
              <a:t>Perl Compatible Regular Expressions </a:t>
            </a:r>
            <a:r>
              <a:rPr lang="en-GB" sz="2000" dirty="0">
                <a:hlinkClick r:id="rId2"/>
              </a:rPr>
              <a:t>www.pcre.org</a:t>
            </a:r>
            <a:endParaRPr lang="en-GB" sz="2000" dirty="0"/>
          </a:p>
          <a:p>
            <a:pPr lvl="1"/>
            <a:r>
              <a:rPr lang="en-US" sz="2000" dirty="0" smtClean="0"/>
              <a:t>limited only to simpler analysis</a:t>
            </a:r>
          </a:p>
          <a:p>
            <a:pPr lvl="1"/>
            <a:r>
              <a:rPr lang="en-US" sz="2000" dirty="0" smtClean="0"/>
              <a:t>executed over </a:t>
            </a:r>
            <a:r>
              <a:rPr lang="en-GB" sz="2000" i="1" dirty="0"/>
              <a:t>simplified</a:t>
            </a:r>
            <a:r>
              <a:rPr lang="en-GB" sz="2000" dirty="0"/>
              <a:t> </a:t>
            </a:r>
            <a:r>
              <a:rPr lang="en-GB" sz="2000" dirty="0" smtClean="0"/>
              <a:t>code (code after </a:t>
            </a:r>
            <a:r>
              <a:rPr lang="en-GB" sz="2000" dirty="0" err="1" smtClean="0"/>
              <a:t>preprocessing</a:t>
            </a:r>
            <a:r>
              <a:rPr lang="en-GB" sz="2000" dirty="0" smtClean="0"/>
              <a:t>)</a:t>
            </a:r>
          </a:p>
          <a:p>
            <a:pPr lvl="2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sourceforge.net/projects/cppcheck/files/Articles/writing-rules-2.pdf</a:t>
            </a:r>
            <a:endParaRPr lang="en-US" sz="2000" dirty="0" smtClean="0"/>
          </a:p>
          <a:p>
            <a:r>
              <a:rPr lang="en-US" sz="2400" dirty="0" smtClean="0"/>
              <a:t>Regular expression can be supplied on command line</a:t>
            </a:r>
            <a:endParaRPr lang="en-GB" sz="2400" dirty="0" smtClean="0"/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000" dirty="0">
                <a:solidFill>
                  <a:srgbClr val="00B050"/>
                </a:solidFill>
                <a:latin typeface="Verdana"/>
              </a:rPr>
              <a:t>".+"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Verdana"/>
              </a:rPr>
              <a:t>file.cpp </a:t>
            </a:r>
          </a:p>
          <a:p>
            <a:pPr lvl="2"/>
            <a:r>
              <a:rPr lang="en-GB" sz="1800" dirty="0" smtClean="0">
                <a:solidFill>
                  <a:srgbClr val="000000"/>
                </a:solidFill>
                <a:latin typeface="Verdana"/>
              </a:rPr>
              <a:t>match </a:t>
            </a:r>
            <a:r>
              <a:rPr lang="en-GB" sz="1800" dirty="0" smtClean="0">
                <a:solidFill>
                  <a:srgbClr val="000000"/>
                </a:solidFill>
                <a:latin typeface="Verdana"/>
              </a:rPr>
              <a:t>and print any </a:t>
            </a:r>
            <a:r>
              <a:rPr lang="en-GB" sz="1800" dirty="0" smtClean="0">
                <a:solidFill>
                  <a:srgbClr val="000000"/>
                </a:solidFill>
                <a:latin typeface="Verdana"/>
              </a:rPr>
              <a:t>code, </a:t>
            </a:r>
            <a:r>
              <a:rPr lang="en-GB" sz="1800" dirty="0" smtClean="0">
                <a:solidFill>
                  <a:srgbClr val="000000"/>
                </a:solidFill>
                <a:latin typeface="Verdana"/>
              </a:rPr>
              <a:t>used </a:t>
            </a:r>
            <a:r>
              <a:rPr lang="en-GB" sz="1800" dirty="0" smtClean="0">
                <a:solidFill>
                  <a:srgbClr val="000000"/>
                </a:solidFill>
                <a:latin typeface="Verdana"/>
              </a:rPr>
              <a:t>to obtain simplified code</a:t>
            </a:r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</a:t>
            </a:r>
            <a:r>
              <a:rPr lang="en-GB" sz="2000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2000" dirty="0" smtClean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000" dirty="0" smtClean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match any occurrence of pass or password or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passwordword</a:t>
            </a:r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en-US" sz="1800" dirty="0" smtClean="0"/>
          </a:p>
          <a:p>
            <a:r>
              <a:rPr lang="en-US" sz="2400" dirty="0" smtClean="0"/>
              <a:t>Or via XML file (for stable repeatedly used rules)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simple custom </a:t>
            </a:r>
            <a:r>
              <a:rPr lang="en-US" dirty="0" smtClean="0"/>
              <a:t>rules (XML)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file with regular expression and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pattern to search for</a:t>
            </a:r>
          </a:p>
          <a:p>
            <a:pPr lvl="1"/>
            <a:r>
              <a:rPr lang="en-US" dirty="0" smtClean="0"/>
              <a:t>information displayed on match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3323307"/>
            <a:ext cx="4247314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PATTERN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ID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SEVERITY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SUMMARY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323307"/>
            <a:ext cx="4331635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if \( p \) { free \( p \) ; }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 err="1">
                <a:solidFill>
                  <a:srgbClr val="000000"/>
                </a:solidFill>
                <a:latin typeface="Times New Roman"/>
              </a:rPr>
              <a:t>redundantCondition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style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Redundant condition. It is valid </a:t>
            </a:r>
            <a:endParaRPr lang="en-GB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/>
              </a:rPr>
              <a:t>  to 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free a NULL pointer</a:t>
            </a:r>
            <a:r>
              <a:rPr lang="en-GB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en-GB" sz="1400" dirty="0" smtClean="0">
                <a:solidFill>
                  <a:srgbClr val="000080"/>
                </a:solidFill>
                <a:latin typeface="Verdana"/>
              </a:rPr>
              <a:t>&lt;/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1060" y="6218148"/>
            <a:ext cx="829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taken from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sourceforge.net/projects/cppcheck/files/Articles/writing-rules-1.pdf/download</a:t>
            </a:r>
            <a:endParaRPr lang="en-US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7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file.cpp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2400" dirty="0" smtClean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b="1" dirty="0">
                <a:solidFill>
                  <a:srgbClr val="00B050"/>
                </a:solidFill>
                <a:latin typeface="Times New Roman"/>
              </a:rPr>
              <a:t>if \( p \) { free \( p \) ; }</a:t>
            </a:r>
            <a:r>
              <a:rPr lang="en-GB" sz="2400" dirty="0" smtClean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will match only pointer with name ‘p’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cppcheck_passm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7" y="1844824"/>
            <a:ext cx="90166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</a:t>
            </a:r>
            <a:r>
              <a:rPr lang="en-US" dirty="0" smtClean="0"/>
              <a:t>complex custom </a:t>
            </a:r>
            <a:r>
              <a:rPr lang="en-US" dirty="0"/>
              <a:t>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execution of user-supplied C++ code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more complex analysis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--debug 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file.cpp</a:t>
            </a:r>
          </a:p>
          <a:p>
            <a:pPr lvl="1"/>
            <a:r>
              <a:rPr lang="en-US" dirty="0" smtClean="0"/>
              <a:t>outputs simplified code including </a:t>
            </a:r>
            <a:r>
              <a:rPr lang="en-US" dirty="0" err="1" smtClean="0"/>
              <a:t>Cppcheck’s</a:t>
            </a:r>
            <a:r>
              <a:rPr lang="en-US" dirty="0" smtClean="0"/>
              <a:t> internal variable unique ID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C++ code fragment performing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Recompile </a:t>
            </a:r>
            <a:r>
              <a:rPr lang="en-US" dirty="0" err="1" smtClean="0"/>
              <a:t>Cppcheck</a:t>
            </a:r>
            <a:r>
              <a:rPr lang="en-US" dirty="0" smtClean="0"/>
              <a:t> with new rule and execute</a:t>
            </a:r>
          </a:p>
          <a:p>
            <a:r>
              <a:rPr lang="en-US" dirty="0" smtClean="0"/>
              <a:t>Read more details (writing-rules-2 &amp; writing-rules-3)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://sourceforge.net/projects/cppcheck/files/Articles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4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rules – obtaining variable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66677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&gt;cppcheck.exe --debug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dealloc.cpp...</a:t>
            </a: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void f ( ) {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( p ) { free ( p ) ; }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pass@1 [ 7 ] = "Secret"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password@2 [ 8 ] = "Secret2"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364434" y="2564904"/>
            <a:ext cx="2951982" cy="432048"/>
          </a:xfrm>
          <a:prstGeom prst="accentBorderCallout1">
            <a:avLst>
              <a:gd name="adj1" fmla="val 18750"/>
              <a:gd name="adj2" fmla="val -6356"/>
              <a:gd name="adj3" fmla="val 360352"/>
              <a:gd name="adj4" fmla="val -11139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variable pass has ID @1</a:t>
            </a:r>
            <a:endParaRPr lang="en-US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5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52" y="620688"/>
            <a:ext cx="9195146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through all tokens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tokenizer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there a condition and a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"if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{ free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; }"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condition: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 same variable used?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reportError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location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Severity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severity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id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"Redundant condition"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message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12160" y="3195800"/>
            <a:ext cx="2519934" cy="1097295"/>
          </a:xfrm>
          <a:prstGeom prst="accentBorderCallout1">
            <a:avLst>
              <a:gd name="adj1" fmla="val 18750"/>
              <a:gd name="adj2" fmla="val -6356"/>
              <a:gd name="adj3" fmla="val -111868"/>
              <a:gd name="adj4" fmla="val -30701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pattern to match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%</a:t>
            </a:r>
            <a:r>
              <a:rPr lang="en-US" altLang="en-US" sz="2000" dirty="0" err="1" smtClean="0">
                <a:latin typeface="Arial" pitchFamily="34" charset="0"/>
              </a:rPr>
              <a:t>var</a:t>
            </a:r>
            <a:r>
              <a:rPr lang="en-US" altLang="en-US" sz="2000" dirty="0" smtClean="0">
                <a:latin typeface="Arial" pitchFamily="34" charset="0"/>
              </a:rPr>
              <a:t>% will match any variable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1628800"/>
            <a:ext cx="4320480" cy="2880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139383" y="4653137"/>
            <a:ext cx="2519934" cy="792088"/>
          </a:xfrm>
          <a:prstGeom prst="accentBorderCallout1">
            <a:avLst>
              <a:gd name="adj1" fmla="val 18750"/>
              <a:gd name="adj2" fmla="val -6356"/>
              <a:gd name="adj3" fmla="val 115918"/>
              <a:gd name="adj4" fmla="val -76437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reporting error in standard format</a:t>
            </a:r>
            <a:endParaRPr lang="en-US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- Microsoft </a:t>
            </a:r>
            <a:r>
              <a:rPr lang="en-US" dirty="0" smtClean="0"/>
              <a:t>static </a:t>
            </a:r>
            <a:r>
              <a:rPr lang="en-US" dirty="0"/>
              <a:t>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4098" name="Picture 2" descr="D:\prefast_analy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846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292080" y="3717032"/>
            <a:ext cx="2664296" cy="576064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PREfast</a:t>
            </a:r>
            <a:r>
              <a:rPr lang="en-US" dirty="0" smtClean="0"/>
              <a:t> - Microsoft static 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749282" cy="4149725"/>
          </a:xfrm>
        </p:spPr>
        <p:txBody>
          <a:bodyPr/>
          <a:lstStyle/>
          <a:p>
            <a:r>
              <a:rPr lang="en-GB" dirty="0"/>
              <a:t>Visual Studio </a:t>
            </a:r>
            <a:r>
              <a:rPr lang="en-GB" dirty="0" smtClean="0"/>
              <a:t>Ultimate </a:t>
            </a:r>
            <a:r>
              <a:rPr lang="en-GB" dirty="0"/>
              <a:t>and Premium Editions</a:t>
            </a:r>
            <a:endParaRPr lang="en-GB" dirty="0" smtClean="0">
              <a:hlinkClick r:id="rId2"/>
            </a:endParaRP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smtClean="0"/>
              <a:t>Documentation </a:t>
            </a:r>
            <a:r>
              <a:rPr lang="en-US" sz="2700" dirty="0"/>
              <a:t>for </a:t>
            </a:r>
            <a:r>
              <a:rPr lang="en-US" sz="2700" dirty="0" err="1"/>
              <a:t>PREfast</a:t>
            </a:r>
            <a:endParaRPr lang="en-US" sz="2700" dirty="0"/>
          </a:p>
          <a:p>
            <a:pPr lvl="1"/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msdn.microsoft.com/en-us/library/windows/hardware/gg487351.aspx</a:t>
            </a:r>
            <a:endParaRPr lang="en-GB" sz="1800" dirty="0" smtClean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err="1"/>
              <a:t>PREfast</a:t>
            </a:r>
            <a:r>
              <a:rPr lang="en-US" sz="2700" dirty="0"/>
              <a:t> tutorial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www.codeproject.com/Articles/167588/Using-PREfast-for-Static-Code-Analysis</a:t>
            </a:r>
            <a:endParaRPr lang="en-US" sz="2000" dirty="0" smtClean="0"/>
          </a:p>
          <a:p>
            <a:r>
              <a:rPr lang="en-US" dirty="0" smtClean="0"/>
              <a:t>Can be enabled on every build</a:t>
            </a:r>
          </a:p>
          <a:p>
            <a:pPr lvl="1"/>
            <a:r>
              <a:rPr lang="en-US" dirty="0" smtClean="0"/>
              <a:t>not enabled by default, time consuming</a:t>
            </a:r>
          </a:p>
          <a:p>
            <a:r>
              <a:rPr lang="en-US" dirty="0" smtClean="0"/>
              <a:t>Can be extended by source code annotation (SAL)</a:t>
            </a:r>
          </a:p>
          <a:p>
            <a:pPr lvl="1"/>
            <a:r>
              <a:rPr lang="en-US" dirty="0" smtClean="0"/>
              <a:t>(lecture 8)</a:t>
            </a:r>
            <a:endParaRPr lang="en-US" dirty="0" smtClean="0"/>
          </a:p>
          <a:p>
            <a:pPr lvl="1"/>
            <a:endParaRPr lang="en-GB" sz="27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956896"/>
            <a:ext cx="8869736" cy="3416320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length =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PREfast</a:t>
            </a:r>
            <a:r>
              <a:rPr lang="en-US" dirty="0" smtClean="0"/>
              <a:t> – example </a:t>
            </a:r>
            <a:r>
              <a:rPr lang="en-US" dirty="0" err="1" smtClean="0"/>
              <a:t>bufferOverflow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2050" name="Picture 2" descr="D:\prefast_resu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5"/>
          <a:stretch/>
        </p:blipFill>
        <p:spPr bwMode="auto">
          <a:xfrm>
            <a:off x="38893" y="1774968"/>
            <a:ext cx="9094409" cy="38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PREfast</a:t>
            </a:r>
            <a:r>
              <a:rPr lang="en-US" dirty="0" smtClean="0"/>
              <a:t> – what can be detected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buffer overflows</a:t>
            </a:r>
          </a:p>
          <a:p>
            <a:r>
              <a:rPr lang="en-US" dirty="0" smtClean="0"/>
              <a:t>Memory leaks, uninitialized variables</a:t>
            </a:r>
          </a:p>
          <a:p>
            <a:r>
              <a:rPr lang="en-US" dirty="0" smtClean="0"/>
              <a:t>Excessive stack</a:t>
            </a:r>
            <a:r>
              <a:rPr lang="en-US" dirty="0"/>
              <a:t> </a:t>
            </a:r>
            <a:r>
              <a:rPr lang="en-US" dirty="0" smtClean="0"/>
              <a:t>usage</a:t>
            </a:r>
          </a:p>
          <a:p>
            <a:r>
              <a:rPr lang="en-US" dirty="0" smtClean="0"/>
              <a:t>Resources – release of locks...</a:t>
            </a:r>
          </a:p>
          <a:p>
            <a:r>
              <a:rPr lang="en-US" dirty="0" smtClean="0"/>
              <a:t>Incorrect usage of selected functions</a:t>
            </a:r>
          </a:p>
          <a:p>
            <a:r>
              <a:rPr lang="en-US" sz="2400" dirty="0" smtClean="0"/>
              <a:t>List of all code analysis warnings 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msdn.microsoft.com/en-us/library/a5b9aa09.aspx</a:t>
            </a:r>
            <a:endParaRPr lang="en-GB" sz="2400" dirty="0" smtClean="0">
              <a:hlinkClick r:id="rId3"/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PREfast</a:t>
            </a:r>
            <a:r>
              <a:rPr lang="en-US" dirty="0"/>
              <a:t> </a:t>
            </a:r>
            <a:r>
              <a:rPr lang="en-US" dirty="0" smtClean="0"/>
              <a:t>settings (VS </a:t>
            </a:r>
            <a:r>
              <a:rPr lang="en-US" altLang="en-US" dirty="0" smtClean="0"/>
              <a:t>2015)</a:t>
            </a:r>
            <a:endParaRPr lang="en-GB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>
                <a:hlinkClick r:id="rId2"/>
              </a:rPr>
              <a:t>http://msdn.microsoft.com/en-us/library/ms182025.aspx</a:t>
            </a:r>
            <a:endParaRPr lang="en-GB" altLang="en-US" sz="2400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64008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8" name="Picture 2" descr="D:\prefast_sett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02" y="2340768"/>
            <a:ext cx="6424386" cy="3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</a:t>
            </a:r>
            <a:r>
              <a:rPr lang="en-US" dirty="0" smtClean="0"/>
              <a:t>&amp; MSVC </a:t>
            </a:r>
            <a:r>
              <a:rPr lang="en-US" dirty="0"/>
              <a:t>/</a:t>
            </a:r>
            <a:r>
              <a:rPr lang="en-US" dirty="0" smtClean="0"/>
              <a:t>analyze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sz="2800" dirty="0" smtClean="0"/>
              <a:t>Enables </a:t>
            </a:r>
            <a:r>
              <a:rPr lang="en-GB" sz="2800" dirty="0"/>
              <a:t>code analysis and control </a:t>
            </a:r>
            <a:r>
              <a:rPr lang="en-GB" sz="2800" dirty="0" smtClean="0"/>
              <a:t>options</a:t>
            </a:r>
          </a:p>
          <a:p>
            <a:pPr lvl="1"/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msdn.microsoft.com/en-us/library/ms173498.aspx</a:t>
            </a:r>
            <a:endParaRPr lang="en-GB" sz="2000" dirty="0" smtClean="0"/>
          </a:p>
          <a:p>
            <a:r>
              <a:rPr lang="en-US" dirty="0" smtClean="0"/>
              <a:t>Some analysis rules work only for managed code (C#, VB...)</a:t>
            </a:r>
          </a:p>
          <a:p>
            <a:r>
              <a:rPr lang="en-US" dirty="0" smtClean="0"/>
              <a:t>Available rule sets </a:t>
            </a:r>
          </a:p>
          <a:p>
            <a:pPr lvl="1"/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://msdn.microsoft.com/en-us/library/dd264925%28v=vs.120%29.aspx</a:t>
            </a:r>
            <a:endParaRPr lang="en-GB" sz="1800" dirty="0"/>
          </a:p>
          <a:p>
            <a:r>
              <a:rPr lang="en-US" dirty="0" smtClean="0"/>
              <a:t>Possibility to write </a:t>
            </a:r>
            <a:r>
              <a:rPr lang="en-US" dirty="0"/>
              <a:t>custom rules</a:t>
            </a:r>
          </a:p>
          <a:p>
            <a:pPr lvl="1"/>
            <a:r>
              <a:rPr lang="en-GB" sz="1800" dirty="0">
                <a:hlinkClick r:id="rId4"/>
              </a:rPr>
              <a:t>http://msdn.microsoft.com/en-us/library/dd380660%28v=vs.120%29.aspx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Coverity</a:t>
            </a:r>
            <a:r>
              <a:rPr lang="en-US" dirty="0" smtClean="0"/>
              <a:t> (free for open-source)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 smtClean="0"/>
              <a:t>Commercial static &amp; dynamic analyzer</a:t>
            </a:r>
          </a:p>
          <a:p>
            <a:r>
              <a:rPr lang="en-US" sz="2000" dirty="0" smtClean="0"/>
              <a:t>Free for C/C++ &amp; Java open-source projects</a:t>
            </a:r>
          </a:p>
          <a:p>
            <a:r>
              <a:rPr lang="cs-CZ" sz="2000" dirty="0">
                <a:hlinkClick r:id="rId2"/>
              </a:rPr>
              <a:t>https://scan.coverity.com</a:t>
            </a:r>
            <a:r>
              <a:rPr lang="cs-CZ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Process</a:t>
            </a:r>
          </a:p>
          <a:p>
            <a:pPr lvl="1"/>
            <a:r>
              <a:rPr lang="en-US" sz="1800" dirty="0" smtClean="0"/>
              <a:t>Register at scan.coverity.com (</a:t>
            </a:r>
            <a:r>
              <a:rPr lang="en-US" sz="1800" dirty="0" err="1" smtClean="0"/>
              <a:t>GitHub</a:t>
            </a:r>
            <a:r>
              <a:rPr lang="en-US" sz="1800" dirty="0" smtClean="0"/>
              <a:t> account possible)</a:t>
            </a:r>
          </a:p>
          <a:p>
            <a:pPr lvl="1"/>
            <a:r>
              <a:rPr lang="en-US" sz="1800" dirty="0" smtClean="0"/>
              <a:t>Download </a:t>
            </a:r>
            <a:r>
              <a:rPr lang="en-US" sz="1800" dirty="0" err="1" smtClean="0"/>
              <a:t>Coverity</a:t>
            </a:r>
            <a:r>
              <a:rPr lang="en-US" sz="1800" dirty="0" smtClean="0"/>
              <a:t> build tool for your platform</a:t>
            </a:r>
          </a:p>
          <a:p>
            <a:pPr lvl="2"/>
            <a:r>
              <a:rPr lang="cs-CZ" sz="1800" dirty="0" err="1"/>
              <a:t>Quality</a:t>
            </a:r>
            <a:r>
              <a:rPr lang="cs-CZ" sz="1800" dirty="0"/>
              <a:t> and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 smtClean="0"/>
              <a:t>Advisor</a:t>
            </a:r>
            <a:endParaRPr lang="en-US" sz="1800" u="sng" dirty="0" smtClean="0"/>
          </a:p>
          <a:p>
            <a:pPr lvl="1"/>
            <a:r>
              <a:rPr lang="en-US" sz="1800" dirty="0" smtClean="0"/>
              <a:t>Build your project with </a:t>
            </a:r>
            <a:r>
              <a:rPr lang="en-US" sz="1800" dirty="0" err="1" smtClean="0"/>
              <a:t>cov</a:t>
            </a:r>
            <a:r>
              <a:rPr lang="en-US" sz="1800" dirty="0" smtClean="0"/>
              <a:t>-build </a:t>
            </a:r>
            <a:endParaRPr lang="en-US" sz="1800" dirty="0" smtClean="0"/>
          </a:p>
          <a:p>
            <a:pPr lvl="2"/>
            <a:r>
              <a:rPr lang="en-US" sz="1800" dirty="0" err="1"/>
              <a:t>cov</a:t>
            </a:r>
            <a:r>
              <a:rPr lang="en-US" sz="1800" dirty="0"/>
              <a:t>-build --</a:t>
            </a:r>
            <a:r>
              <a:rPr lang="en-US" sz="1800" dirty="0" err="1"/>
              <a:t>dir</a:t>
            </a:r>
            <a:r>
              <a:rPr lang="en-US" sz="1800" dirty="0"/>
              <a:t> </a:t>
            </a:r>
            <a:r>
              <a:rPr lang="en-US" sz="1800" dirty="0" err="1"/>
              <a:t>cov-int</a:t>
            </a:r>
            <a:r>
              <a:rPr lang="en-US" sz="1800" dirty="0"/>
              <a:t> &lt;build command</a:t>
            </a:r>
            <a:r>
              <a:rPr lang="en-US" sz="1800" dirty="0" smtClean="0"/>
              <a:t>&gt;</a:t>
            </a:r>
          </a:p>
          <a:p>
            <a:pPr lvl="1"/>
            <a:r>
              <a:rPr lang="en-US" sz="1800" dirty="0" smtClean="0"/>
              <a:t>Zip and submit build for </a:t>
            </a:r>
            <a:r>
              <a:rPr lang="en-US" sz="1800" dirty="0" smtClean="0"/>
              <a:t>analysis (works on binary, not source)</a:t>
            </a:r>
            <a:endParaRPr lang="en-US" sz="1800" dirty="0" smtClean="0"/>
          </a:p>
          <a:p>
            <a:r>
              <a:rPr lang="en-US" sz="2000" dirty="0" smtClean="0"/>
              <a:t>Can be integrated with Travis CI (continuous integration)</a:t>
            </a:r>
          </a:p>
          <a:p>
            <a:pPr lvl="1"/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scan.coverity.com/travis_ci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32" y="1556792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s\Obrázky\travis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Documents\Obrázky\coverity_s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908720"/>
            <a:ext cx="90840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travis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82" y="491001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94780" y="4841732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cs-CZ" sz="9600" dirty="0"/>
          </a:p>
        </p:txBody>
      </p:sp>
      <p:pic>
        <p:nvPicPr>
          <p:cNvPr id="9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20" y="4923013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cuments\Obrázky\gith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04696"/>
            <a:ext cx="1825339" cy="18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60363" y="4899507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7947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/>
              <a:t>analysis of Java programs</a:t>
            </a:r>
            <a:endParaRPr lang="en-GB" dirty="0"/>
          </a:p>
          <a:p>
            <a:r>
              <a:rPr lang="en-US" dirty="0"/>
              <a:t>Extended coverage for </a:t>
            </a:r>
            <a:r>
              <a:rPr lang="en-GB" dirty="0"/>
              <a:t>OWASP Top 10 and CWE</a:t>
            </a:r>
            <a:endParaRPr lang="en-US" dirty="0"/>
          </a:p>
          <a:p>
            <a:r>
              <a:rPr lang="en-US" dirty="0" smtClean="0"/>
              <a:t>Current </a:t>
            </a:r>
            <a:r>
              <a:rPr lang="en-US" dirty="0" smtClean="0"/>
              <a:t>version </a:t>
            </a:r>
            <a:r>
              <a:rPr lang="en-GB" dirty="0" smtClean="0"/>
              <a:t>3.0.1 </a:t>
            </a:r>
            <a:r>
              <a:rPr lang="en-GB" dirty="0"/>
              <a:t>(</a:t>
            </a:r>
            <a:r>
              <a:rPr lang="en-GB" dirty="0" smtClean="0"/>
              <a:t>2015-03-06)</a:t>
            </a:r>
            <a:endParaRPr lang="en-US" dirty="0" smtClean="0"/>
          </a:p>
          <a:p>
            <a:pPr lvl="1"/>
            <a:r>
              <a:rPr lang="en-GB" dirty="0">
                <a:hlinkClick r:id="rId2"/>
              </a:rPr>
              <a:t>http://findbugs.sourceforge.net/</a:t>
            </a:r>
            <a:endParaRPr lang="en-GB" dirty="0"/>
          </a:p>
          <a:p>
            <a:pPr lvl="1"/>
            <a:r>
              <a:rPr lang="en-US" dirty="0" smtClean="0"/>
              <a:t>Command-line</a:t>
            </a:r>
            <a:r>
              <a:rPr lang="en-US" dirty="0" smtClean="0"/>
              <a:t>, GUI, plugins into variety of tools</a:t>
            </a:r>
          </a:p>
          <a:p>
            <a:pPr lvl="1"/>
            <a:r>
              <a:rPr lang="en-US" dirty="0" smtClean="0"/>
              <a:t>Support for custom </a:t>
            </a:r>
            <a:r>
              <a:rPr lang="en-US" dirty="0" smtClean="0"/>
              <a:t>rules</a:t>
            </a:r>
          </a:p>
          <a:p>
            <a:r>
              <a:rPr lang="en-US" dirty="0" err="1" smtClean="0"/>
              <a:t>FindSecurityBugs</a:t>
            </a:r>
            <a:r>
              <a:rPr lang="en-US" dirty="0" smtClean="0"/>
              <a:t> 1.5.0. </a:t>
            </a:r>
            <a:r>
              <a:rPr lang="en-US" dirty="0" smtClean="0"/>
              <a:t>(</a:t>
            </a:r>
            <a:r>
              <a:rPr lang="en-US" dirty="0" smtClean="0"/>
              <a:t>2016-10-16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Additional detection rules for </a:t>
            </a:r>
            <a:r>
              <a:rPr lang="en-US" dirty="0" err="1" smtClean="0"/>
              <a:t>FindBugs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h3xstream.github.io/find-sec-bugs/bugs.htm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146" name="Picture 2" descr="D:\inf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5004"/>
            <a:ext cx="11811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uggy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0" y="764704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1088"/>
            <a:ext cx="1835696" cy="13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false positives are too many?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“Because its analysis is sometimes imprecise, </a:t>
            </a:r>
            <a:r>
              <a:rPr lang="en-US" i="1" dirty="0" err="1"/>
              <a:t>FindBugs</a:t>
            </a:r>
            <a:r>
              <a:rPr lang="en-US" i="1" dirty="0"/>
              <a:t> can report false warnings, which are warnings that do not indicate real errors.  In practice, the rate of false warnings reported by </a:t>
            </a:r>
            <a:r>
              <a:rPr lang="en-US" i="1" dirty="0" err="1"/>
              <a:t>FindBugs</a:t>
            </a:r>
            <a:r>
              <a:rPr lang="en-US" i="1" dirty="0"/>
              <a:t> is less than 50</a:t>
            </a:r>
            <a:r>
              <a:rPr lang="en-US" i="1" dirty="0" smtClean="0"/>
              <a:t>%.”</a:t>
            </a:r>
          </a:p>
          <a:p>
            <a:pPr marL="361950" lvl="1" indent="0" algn="r">
              <a:buNone/>
            </a:pPr>
            <a:r>
              <a:rPr lang="en-US" dirty="0" err="1"/>
              <a:t>FindBugs</a:t>
            </a:r>
            <a:r>
              <a:rPr lang="en-US" dirty="0"/>
              <a:t>™ Fact Sheet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338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is NOT panacea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22086" cy="1916832"/>
            <a:chOff x="7020272" y="0"/>
            <a:chExt cx="232208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65535" y="555299"/>
              <a:ext cx="197682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From 2. </a:t>
              </a:r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lecture </a:t>
              </a:r>
              <a:endPara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30" y="316394"/>
            <a:ext cx="8690905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 smtClean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 smtClean="0">
                <a:solidFill>
                  <a:srgbClr val="007090"/>
                </a:solidFill>
                <a:latin typeface="Courier New"/>
              </a:rPr>
              <a:t>d</a:t>
            </a:r>
            <a:r>
              <a:rPr lang="en-GB" sz="1400" b="1" dirty="0">
                <a:solidFill>
                  <a:srgbClr val="007090"/>
                </a:solidFill>
                <a:latin typeface="Courier New"/>
              </a:rPr>
              <a:t>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bufferOverflow.cpp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bufferOverflow.cpp...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[bufferOverflow.cpp:26]: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use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                                        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the 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[bufferOverflow.cpp:31]: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use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                                         the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9338839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Verdana"/>
              </a:rPr>
              <a:t>MSVC /W4</a:t>
            </a:r>
            <a:endParaRPr lang="en-GB" sz="1200" b="1" dirty="0" smtClean="0">
              <a:solidFill>
                <a:srgbClr val="FF000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32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37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78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strncpy_s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string.h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191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81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sprintf_s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 smtClean="0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 smtClean="0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 smtClean="0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357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 smtClean="0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 smtClean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44" y="4941168"/>
            <a:ext cx="8363315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/>
              </a:rPr>
              <a:t>MSVC /analyze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PREfast</a:t>
            </a:r>
            <a:r>
              <a:rPr lang="en-US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userName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writable size is '8' bytes, but '4294967295' bytes might be written.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bufferoverflow.cpp(37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passwd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writable size is '8' bytes, but '4294967295' bytes might be written.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23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9400" y="1652022"/>
            <a:ext cx="9421169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short length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314326" y="908720"/>
            <a:ext cx="8229600" cy="792088"/>
          </a:xfrm>
        </p:spPr>
        <p:txBody>
          <a:bodyPr/>
          <a:lstStyle/>
          <a:p>
            <a:r>
              <a:rPr lang="en-US" altLang="cs-CZ" dirty="0" err="1" smtClean="0"/>
              <a:t>OpenSSL</a:t>
            </a:r>
            <a:r>
              <a:rPr lang="en-US" altLang="cs-CZ" dirty="0" smtClean="0"/>
              <a:t> Heartbeat – “packet repeater”</a:t>
            </a:r>
            <a:endParaRPr lang="cs-CZ" altLang="cs-CZ" dirty="0" smtClean="0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8342" y="6573838"/>
            <a:ext cx="4428802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 smtClean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87688" y="2735755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35088" y="2744222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bg1"/>
                </a:solidFill>
              </a:rPr>
              <a:t>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2B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2088" y="2744222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bg1"/>
                </a:solidFill>
              </a:rPr>
              <a:t>Type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1B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-36512" y="22616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87688" y="5162487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rgbClr val="007F7F"/>
                </a:solidFill>
              </a:rPr>
              <a:t>Payload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(</a:t>
            </a:r>
            <a:r>
              <a:rPr lang="en-US" altLang="en-US" sz="1800" b="0" dirty="0" err="1">
                <a:solidFill>
                  <a:srgbClr val="007F7F"/>
                </a:solidFill>
              </a:rPr>
              <a:t>l</a:t>
            </a:r>
            <a:r>
              <a:rPr lang="cs-CZ" altLang="en-US" sz="1800" b="0" dirty="0" err="1" smtClean="0">
                <a:solidFill>
                  <a:srgbClr val="007F7F"/>
                </a:solidFill>
              </a:rPr>
              <a:t>ength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5088" y="5170954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l</a:t>
            </a:r>
            <a:r>
              <a:rPr lang="cs-CZ" altLang="en-US" sz="1800" b="0" dirty="0" err="1" smtClean="0">
                <a:solidFill>
                  <a:srgbClr val="007F7F"/>
                </a:solidFill>
              </a:rPr>
              <a:t>ength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92088" y="5170954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rgbClr val="007F7F"/>
                </a:solidFill>
              </a:rPr>
              <a:t>Type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1B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-36512" y="47000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87688" y="5154020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314326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9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16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GB" sz="1600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65532" y="555299"/>
            <a:ext cx="1976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lecture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5019" y="3816042"/>
            <a:ext cx="5799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 smtClean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typeOverflow.cpp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typeOverflow.cpp...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[typeOverflow.cpp:17]: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Memory leak: </a:t>
            </a:r>
            <a:r>
              <a:rPr lang="en-GB" sz="1400" dirty="0" err="1" smtClean="0">
                <a:solidFill>
                  <a:srgbClr val="000000"/>
                </a:solidFill>
                <a:latin typeface="Verdana"/>
              </a:rPr>
              <a:t>data_copy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5018" y="4869160"/>
            <a:ext cx="579934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/W4</a:t>
            </a:r>
            <a:endParaRPr lang="en-GB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nothing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5017" y="5606335"/>
            <a:ext cx="579934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/analyze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PREfast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</a:t>
            </a:r>
          </a:p>
          <a:p>
            <a:r>
              <a:rPr lang="en-GB" sz="1600" b="1" dirty="0" smtClean="0">
                <a:solidFill>
                  <a:srgbClr val="007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bufferoverflow.cpp(13</a:t>
            </a:r>
            <a:r>
              <a:rPr lang="en-GB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 : C6011: Dereferencing NULL pointer '</a:t>
            </a:r>
            <a:r>
              <a:rPr lang="en-GB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 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suites – vulnerable code,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SAMATE Juliet Test </a:t>
            </a:r>
            <a:r>
              <a:rPr lang="en-GB" dirty="0" smtClean="0"/>
              <a:t>Suite</a:t>
            </a:r>
          </a:p>
          <a:p>
            <a:pPr lvl="1"/>
            <a:r>
              <a:rPr lang="en-GB" dirty="0"/>
              <a:t>huge test suite which contains at least 45000 </a:t>
            </a:r>
            <a:r>
              <a:rPr lang="en-GB" dirty="0" smtClean="0"/>
              <a:t>C/C++ test cases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samate.nist.gov/SRD/testsuite.php</a:t>
            </a:r>
            <a:endParaRPr lang="en-GB" dirty="0" smtClean="0"/>
          </a:p>
          <a:p>
            <a:r>
              <a:rPr lang="en-US" dirty="0" smtClean="0"/>
              <a:t>Static analysis test suite for C programs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mathind.csd.auth.gr/static_analysis_test_suite/</a:t>
            </a:r>
            <a:endParaRPr lang="en-US" dirty="0" smtClean="0"/>
          </a:p>
          <a:p>
            <a:r>
              <a:rPr lang="en-US" dirty="0" smtClean="0"/>
              <a:t>Suitable for testing new methods, but for comparison of existing commercial products</a:t>
            </a:r>
          </a:p>
          <a:p>
            <a:pPr lvl="1"/>
            <a:r>
              <a:rPr lang="en-US" dirty="0" smtClean="0"/>
              <a:t>Public suites, products already optimized for it</a:t>
            </a: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/>
              <a:t>Static analysis is VERY important tool for writing secure software</a:t>
            </a:r>
          </a:p>
          <a:p>
            <a:pPr lvl="1"/>
            <a:r>
              <a:rPr lang="en-US" dirty="0" smtClean="0"/>
              <a:t>significant portion of analysis done already by compiler (errors, warning)</a:t>
            </a:r>
          </a:p>
          <a:p>
            <a:r>
              <a:rPr lang="en-US" dirty="0" smtClean="0"/>
              <a:t>Multiple tools </a:t>
            </a:r>
            <a:r>
              <a:rPr lang="en-US" dirty="0" smtClean="0"/>
              <a:t>exist </a:t>
            </a:r>
            <a:r>
              <a:rPr lang="en-US" dirty="0" smtClean="0"/>
              <a:t>(both free and commercial)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redefined set of </a:t>
            </a:r>
            <a:r>
              <a:rPr lang="en-US" dirty="0" smtClean="0"/>
              <a:t>rules, custom </a:t>
            </a:r>
            <a:r>
              <a:rPr lang="en-US" dirty="0" smtClean="0"/>
              <a:t>rules can be </a:t>
            </a:r>
            <a:r>
              <a:rPr lang="en-US" dirty="0" smtClean="0"/>
              <a:t>written</a:t>
            </a:r>
          </a:p>
          <a:p>
            <a:pPr lvl="1"/>
            <a:r>
              <a:rPr lang="en-US" dirty="0" smtClean="0"/>
              <a:t>Differ in capability and target audience</a:t>
            </a:r>
            <a:endParaRPr lang="en-US" dirty="0" smtClean="0"/>
          </a:p>
          <a:p>
            <a:r>
              <a:rPr lang="en-US" dirty="0" smtClean="0"/>
              <a:t>Static analysis cannot find all problems</a:t>
            </a:r>
          </a:p>
          <a:p>
            <a:pPr lvl="1"/>
            <a:r>
              <a:rPr lang="en-US" dirty="0" smtClean="0"/>
              <a:t>problem of false positives/negatives</a:t>
            </a:r>
          </a:p>
          <a:p>
            <a:pPr lvl="1"/>
            <a:r>
              <a:rPr lang="en-US" dirty="0" smtClean="0"/>
              <a:t>no substitution for extensive testing and defense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reading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Coverity</a:t>
            </a:r>
            <a:r>
              <a:rPr lang="en-US" sz="2400" dirty="0" smtClean="0"/>
              <a:t> open source reports </a:t>
            </a:r>
            <a:r>
              <a:rPr lang="en-US" sz="2400" dirty="0" smtClean="0"/>
              <a:t>2013/2014</a:t>
            </a:r>
            <a:endParaRPr lang="en-US" sz="2400" dirty="0" smtClean="0"/>
          </a:p>
          <a:p>
            <a:pPr lvl="1"/>
            <a:r>
              <a:rPr lang="en-US" sz="2000" dirty="0" smtClean="0"/>
              <a:t>Report of analysis for open-source </a:t>
            </a:r>
            <a:r>
              <a:rPr lang="en-US" sz="2000" dirty="0" smtClean="0"/>
              <a:t>projects</a:t>
            </a:r>
          </a:p>
          <a:p>
            <a:pPr lvl="1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na-sjf.marketo.com/rs/appsec/images/2013-Coverity-Scan-Report.pdf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go.coverity.com/rs/157-LQW-289/images/2014-Coverity-Scan-Report.pdf</a:t>
            </a:r>
            <a:endParaRPr lang="en-US" sz="2000" dirty="0" smtClean="0"/>
          </a:p>
          <a:p>
            <a:r>
              <a:rPr lang="en-US" sz="2400" dirty="0" smtClean="0"/>
              <a:t>How open-source and closed-source compare </a:t>
            </a:r>
            <a:r>
              <a:rPr lang="en-US" sz="2400" dirty="0" err="1" smtClean="0"/>
              <a:t>wrt</a:t>
            </a:r>
            <a:r>
              <a:rPr lang="en-US" sz="2400" dirty="0" smtClean="0"/>
              <a:t> number of defects? </a:t>
            </a:r>
            <a:r>
              <a:rPr lang="en-US" sz="2400" dirty="0" smtClean="0"/>
              <a:t>How </a:t>
            </a:r>
            <a:r>
              <a:rPr lang="en-US" sz="2400" dirty="0" err="1" smtClean="0"/>
              <a:t>os</a:t>
            </a:r>
            <a:r>
              <a:rPr lang="en-US" sz="2400" dirty="0" smtClean="0"/>
              <a:t>/</a:t>
            </a:r>
            <a:r>
              <a:rPr lang="en-US" sz="2400" dirty="0" err="1" smtClean="0"/>
              <a:t>cs</a:t>
            </a:r>
            <a:r>
              <a:rPr lang="en-US" sz="2400" dirty="0" smtClean="0"/>
              <a:t> address OWASP Top 10?</a:t>
            </a:r>
          </a:p>
          <a:p>
            <a:r>
              <a:rPr lang="en-US" sz="2400" dirty="0" smtClean="0"/>
              <a:t>What are typical issues in C/C++ code?</a:t>
            </a:r>
          </a:p>
          <a:p>
            <a:r>
              <a:rPr lang="en-US" sz="2400" dirty="0" smtClean="0"/>
              <a:t>…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26" y="5301208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6176" y="536153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76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dirty="0" err="1"/>
              <a:t>Fortify’s</a:t>
            </a:r>
            <a:r>
              <a:rPr lang="en-US" sz="2800" dirty="0"/>
              <a:t> presentation, overview of static checking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secwg.noc.harvard.edu/archives/talks_files/chess_secure_programming.pdf</a:t>
            </a:r>
            <a:endParaRPr lang="en-GB" dirty="0" smtClean="0"/>
          </a:p>
          <a:p>
            <a:r>
              <a:rPr lang="en-US" dirty="0" err="1" smtClean="0"/>
              <a:t>Cppcheck</a:t>
            </a:r>
            <a:r>
              <a:rPr lang="en-US" dirty="0" smtClean="0"/>
              <a:t> presentation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www.slideshare.net/zblair/cppcheck-10316379</a:t>
            </a:r>
            <a:endParaRPr lang="en-GB" dirty="0" smtClean="0"/>
          </a:p>
          <a:p>
            <a:r>
              <a:rPr lang="en-GB" dirty="0"/>
              <a:t>Secure Programming: the Seven Pernicious </a:t>
            </a:r>
            <a:r>
              <a:rPr lang="en-GB" dirty="0" smtClean="0"/>
              <a:t>Kingdoms</a:t>
            </a:r>
            <a:endParaRPr lang="en-GB" dirty="0" smtClean="0">
              <a:hlinkClick r:id="rId4"/>
            </a:endParaRPr>
          </a:p>
          <a:p>
            <a:pPr lvl="1"/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://www.datamation.com/secu/print.php/3686291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Recommended reading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Process of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2"/>
              </a:rPr>
              <a:t>http://ieeexplore.ieee.org/stamp/stamp.jsp?arnumber=01668009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Why cryptosystems fail, R. Anderson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3"/>
              </a:rPr>
              <a:t>http://www.cl.cam.ac.uk/~rja14/Papers/wcf.pdf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Software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4"/>
              </a:rPr>
              <a:t>http://www.softwaremag.com/l.cfm?doc=2005-07/2005-07code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Static code analysis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5"/>
              </a:rPr>
              <a:t>http://en.wikipedia.org/wiki/List_of_tools_for_static_code_analysis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Security in web applications (OWASP)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6"/>
              </a:rPr>
              <a:t>http://www.owasp.org/index.php/Code_Review_Introduction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6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43608" y="1844824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Microsoft’s Zune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December </a:t>
            </a:r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smtClean="0"/>
              <a:t>2008</a:t>
            </a:r>
          </a:p>
          <a:p>
            <a:r>
              <a:rPr lang="en-GB" dirty="0" smtClean="0"/>
              <a:t>Simultaneous fail of thousands music players</a:t>
            </a:r>
          </a:p>
          <a:p>
            <a:r>
              <a:rPr lang="en-GB" dirty="0">
                <a:hlinkClick r:id="rId2"/>
              </a:rPr>
              <a:t>http://techcrunch.com/2008/12/31/zune-bug-explained-in-detail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Highly embarrassing (blogs)</a:t>
            </a:r>
          </a:p>
          <a:p>
            <a:r>
              <a:rPr lang="en-US" dirty="0" smtClean="0"/>
              <a:t>Contributed to discontinuation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580112" y="3573016"/>
            <a:ext cx="3340979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1268760"/>
            <a:ext cx="9007594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03238" y="620688"/>
            <a:ext cx="8229600" cy="792088"/>
          </a:xfrm>
        </p:spPr>
        <p:txBody>
          <a:bodyPr/>
          <a:lstStyle/>
          <a:p>
            <a:r>
              <a:rPr lang="en-US" dirty="0" err="1" smtClean="0"/>
              <a:t>Proble</a:t>
            </a:r>
            <a:r>
              <a:rPr lang="cs-CZ" dirty="0" smtClean="0"/>
              <a:t>m?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3238" y="2073623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3924746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 smtClean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352493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[1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360960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bg1"/>
                </a:solidFill>
              </a:rPr>
              <a:t>Type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1B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52400" y="18783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4779225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rgbClr val="007F7F"/>
                </a:solidFill>
              </a:rPr>
              <a:t>Payload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(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65535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4787692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0xFFFF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787692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rgbClr val="007F7F"/>
                </a:solidFill>
              </a:rPr>
              <a:t>Type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1B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2400" y="43167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76800" y="2360960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… Heap memory …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276600" y="4787692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[1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32867" y="4790894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Heap memory (keys, passwords…)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17650" y="2352493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0x0001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15534" y="2352493"/>
            <a:ext cx="1676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0xFFFF</a:t>
            </a:r>
            <a:r>
              <a:rPr lang="cs-CZ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[</a:t>
            </a:r>
            <a:r>
              <a:rPr lang="cs-CZ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2B</a:t>
            </a: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  <a:endParaRPr lang="en-US" altLang="en-US" sz="18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95056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adpis 1"/>
          <p:cNvSpPr txBox="1">
            <a:spLocks/>
          </p:cNvSpPr>
          <p:nvPr/>
        </p:nvSpPr>
        <p:spPr bwMode="auto">
          <a:xfrm>
            <a:off x="5334000" y="5840760"/>
            <a:ext cx="2057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Proble</a:t>
            </a:r>
            <a:r>
              <a:rPr lang="cs-CZ" kern="0" dirty="0" smtClean="0"/>
              <a:t>m</a:t>
            </a:r>
            <a:r>
              <a:rPr lang="en-US" kern="0" dirty="0" smtClean="0"/>
              <a:t>!</a:t>
            </a:r>
            <a:endParaRPr lang="cs-CZ" kern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43400" y="3630960"/>
            <a:ext cx="3906839" cy="369332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length + 3</a:t>
            </a:r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 animBg="1"/>
      <p:bldP spid="21" grpId="0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Zuno’s</a:t>
            </a:r>
            <a:r>
              <a:rPr lang="en-US" dirty="0" smtClean="0"/>
              <a:t>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luck with </a:t>
            </a:r>
            <a:r>
              <a:rPr lang="en-US" dirty="0" err="1" smtClean="0"/>
              <a:t>Cppcheck</a:t>
            </a:r>
            <a:endParaRPr lang="en-US" dirty="0"/>
          </a:p>
          <a:p>
            <a:r>
              <a:rPr lang="en-US" dirty="0" smtClean="0"/>
              <a:t>No luck with </a:t>
            </a:r>
            <a:r>
              <a:rPr lang="en-US" dirty="0" err="1" smtClean="0"/>
              <a:t>PREfast</a:t>
            </a:r>
            <a:endParaRPr lang="en-US" dirty="0" smtClean="0"/>
          </a:p>
          <a:p>
            <a:r>
              <a:rPr lang="en-US" dirty="0" err="1" smtClean="0"/>
              <a:t>Coverity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be solved in next lecture</a:t>
            </a:r>
          </a:p>
          <a:p>
            <a:pPr lvl="1"/>
            <a:r>
              <a:rPr lang="en-US" dirty="0" smtClean="0"/>
              <a:t>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860032" y="1628800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9740"/>
            <a:ext cx="4191000" cy="36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serious the bug was?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231603"/>
            <a:ext cx="8229600" cy="4149725"/>
          </a:xfrm>
        </p:spPr>
        <p:txBody>
          <a:bodyPr/>
          <a:lstStyle/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\</a:t>
            </a:r>
          </a:p>
          <a:p>
            <a:endParaRPr lang="en-US" sz="2000" dirty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r>
              <a:rPr lang="cs-CZ" sz="2000" dirty="0" smtClean="0">
                <a:hlinkClick r:id="rId3"/>
              </a:rPr>
              <a:t>http://news.netcraft.com/archives/2014/04/08/half-a-million-widely-trusted-websites-vulnerable-to-heartbleed-bug.html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4788842" cy="284162"/>
          </a:xfrm>
        </p:spPr>
        <p:txBody>
          <a:bodyPr/>
          <a:lstStyle/>
          <a:p>
            <a:r>
              <a:rPr lang="en-US" b="0" dirty="0" smtClean="0"/>
              <a:t>| PA193 - Static and dynamic checkers</a:t>
            </a:r>
            <a:endParaRPr lang="en-GB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563066"/>
            <a:ext cx="6832127" cy="92333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17% SSL web servers (</a:t>
            </a:r>
            <a:r>
              <a:rPr lang="cs-CZ" dirty="0" err="1" smtClean="0"/>
              <a:t>OpenSSL</a:t>
            </a:r>
            <a:r>
              <a:rPr lang="cs-CZ" dirty="0" smtClean="0"/>
              <a:t> 1.0.1</a:t>
            </a:r>
            <a:r>
              <a:rPr lang="en-US" dirty="0" smtClean="0"/>
              <a:t>) </a:t>
            </a:r>
            <a:endParaRPr lang="cs-CZ" dirty="0" smtClean="0"/>
          </a:p>
          <a:p>
            <a:r>
              <a:rPr lang="cs-CZ" b="0" dirty="0" err="1" smtClean="0">
                <a:hlinkClick r:id="rId4"/>
              </a:rPr>
              <a:t>Twitter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5"/>
              </a:rPr>
              <a:t>GitHub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6"/>
              </a:rPr>
              <a:t>Yahoo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7"/>
              </a:rPr>
              <a:t>Tumblr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8"/>
              </a:rPr>
              <a:t>Steam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9"/>
              </a:rPr>
              <a:t>DropBox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10"/>
              </a:rPr>
              <a:t>DuckDuckGo</a:t>
            </a:r>
            <a:r>
              <a:rPr lang="cs-CZ" b="0" dirty="0" smtClean="0"/>
              <a:t>…</a:t>
            </a:r>
          </a:p>
          <a:p>
            <a:r>
              <a:rPr lang="en-US" b="0" dirty="0" smtClean="0">
                <a:hlinkClick r:id="rId11"/>
              </a:rPr>
              <a:t>https://s</a:t>
            </a:r>
            <a:r>
              <a:rPr lang="cs-CZ" b="0" dirty="0" smtClean="0">
                <a:hlinkClick r:id="rId11"/>
              </a:rPr>
              <a:t>eznam.cz</a:t>
            </a:r>
            <a:r>
              <a:rPr lang="cs-CZ" b="0" dirty="0" smtClean="0"/>
              <a:t>, </a:t>
            </a:r>
            <a:r>
              <a:rPr lang="cs-CZ" b="0" dirty="0" smtClean="0">
                <a:hlinkClick r:id="rId12"/>
              </a:rPr>
              <a:t>https</a:t>
            </a:r>
            <a:r>
              <a:rPr lang="en-US" b="0" dirty="0" smtClean="0">
                <a:hlinkClick r:id="rId12"/>
              </a:rPr>
              <a:t>://</a:t>
            </a:r>
            <a:r>
              <a:rPr lang="cs-CZ" b="0" dirty="0" smtClean="0">
                <a:hlinkClick r:id="rId12"/>
              </a:rPr>
              <a:t>fi.muni.cz</a:t>
            </a:r>
            <a:r>
              <a:rPr lang="cs-CZ" b="0" dirty="0" smtClean="0"/>
              <a:t> …</a:t>
            </a:r>
            <a:endParaRPr lang="cs-CZ" b="0" dirty="0"/>
          </a:p>
        </p:txBody>
      </p:sp>
      <p:pic>
        <p:nvPicPr>
          <p:cNvPr id="7" name="Picture 2" descr="D:\heartble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49" y="671883"/>
            <a:ext cx="1498181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10232</TotalTime>
  <Words>5389</Words>
  <Application>Microsoft Office PowerPoint</Application>
  <PresentationFormat>Předvádění na obrazovce (4:3)</PresentationFormat>
  <Paragraphs>1063</Paragraphs>
  <Slides>80</Slides>
  <Notes>1</Notes>
  <HiddenSlides>13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8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Before we start…</vt:lpstr>
      <vt:lpstr>Problem</vt:lpstr>
      <vt:lpstr>Cost of insecure software</vt:lpstr>
      <vt:lpstr>What is wrong with this code?</vt:lpstr>
      <vt:lpstr>OpenSSL Heartbeat – “packet repeater”</vt:lpstr>
      <vt:lpstr>Problem?</vt:lpstr>
      <vt:lpstr>How serious the bug was?</vt:lpstr>
      <vt:lpstr>Defensive programming</vt:lpstr>
      <vt:lpstr>“Security features != Secure features”</vt:lpstr>
      <vt:lpstr>Static and dynamic analysis</vt:lpstr>
      <vt:lpstr>How to find bugs in code?</vt:lpstr>
      <vt:lpstr>Approaches for automated code review</vt:lpstr>
      <vt:lpstr>Microsoft’s Secure Development Lifecycle</vt:lpstr>
      <vt:lpstr>Cigital Touchpoints methodology</vt:lpstr>
      <vt:lpstr>Static vs. dynamic analysis</vt:lpstr>
      <vt:lpstr>Example of output produced by analyzer</vt:lpstr>
      <vt:lpstr>Types of static analysis</vt:lpstr>
      <vt:lpstr>Static analysis - techniques</vt:lpstr>
      <vt:lpstr>Type checking</vt:lpstr>
      <vt:lpstr>Style checking</vt:lpstr>
      <vt:lpstr>Program verification</vt:lpstr>
      <vt:lpstr>Bug finding</vt:lpstr>
      <vt:lpstr>Security analysis and review</vt:lpstr>
      <vt:lpstr>Before digging to concrete tools…</vt:lpstr>
      <vt:lpstr>Static analysis limitations</vt:lpstr>
      <vt:lpstr>Problem of false positives/negatives</vt:lpstr>
      <vt:lpstr>False positives – limits of static analysis</vt:lpstr>
      <vt:lpstr>False positives – limits of static analysis</vt:lpstr>
      <vt:lpstr>False positives – limits of static analysis</vt:lpstr>
      <vt:lpstr>False positives – limits of static analysis</vt:lpstr>
      <vt:lpstr>Always design for testability</vt:lpstr>
      <vt:lpstr>Build-in CompileR analysis</vt:lpstr>
      <vt:lpstr>MSVC flags</vt:lpstr>
      <vt:lpstr>Warnings – how compiler signals troubles</vt:lpstr>
      <vt:lpstr>Recommendations for MSVC CL</vt:lpstr>
      <vt:lpstr>warning C4018: '&gt;=' : signed/unsigned mismatch</vt:lpstr>
      <vt:lpstr>Recommendations for GCC</vt:lpstr>
      <vt:lpstr>GCC -ftrapv</vt:lpstr>
      <vt:lpstr>Static analysis TOOLS</vt:lpstr>
      <vt:lpstr>Static analysis tools</vt:lpstr>
      <vt:lpstr>Both free and commercial tools</vt:lpstr>
      <vt:lpstr>Flawfinder</vt:lpstr>
      <vt:lpstr>Flawfinder - example</vt:lpstr>
      <vt:lpstr>Splint</vt:lpstr>
      <vt:lpstr>RATS</vt:lpstr>
      <vt:lpstr>Cppcheck</vt:lpstr>
      <vt:lpstr>Cppcheck – what is checked?</vt:lpstr>
      <vt:lpstr>Cppcheck – categories of problems</vt:lpstr>
      <vt:lpstr>Cppcheck</vt:lpstr>
      <vt:lpstr>Cppcheck – simple custom rules</vt:lpstr>
      <vt:lpstr>Cppcheck – simple custom rules (XML)</vt:lpstr>
      <vt:lpstr>cppcheck.exe --rule="pass[word]*" file.cpp</vt:lpstr>
      <vt:lpstr>Cppcheck – complex custom rules</vt:lpstr>
      <vt:lpstr>Custom rules – obtaining variable ID</vt:lpstr>
      <vt:lpstr>Prezentace aplikace PowerPoint</vt:lpstr>
      <vt:lpstr>PREfast - Microsoft static analysis tool</vt:lpstr>
      <vt:lpstr>PREfast - Microsoft static analysis tool</vt:lpstr>
      <vt:lpstr>PREfast – example bufferOverflow</vt:lpstr>
      <vt:lpstr>PREfast – what can be detected</vt:lpstr>
      <vt:lpstr>PREfast settings (VS 2015)</vt:lpstr>
      <vt:lpstr>PREfast &amp; MSVC /analyze</vt:lpstr>
      <vt:lpstr>Coverity (free for open-source)</vt:lpstr>
      <vt:lpstr>Prezentace aplikace PowerPoint</vt:lpstr>
      <vt:lpstr>FindBugs</vt:lpstr>
      <vt:lpstr>How many false positives are too many?</vt:lpstr>
      <vt:lpstr>Static analysis is NOT panacea</vt:lpstr>
      <vt:lpstr>Prezentace aplikace PowerPoint</vt:lpstr>
      <vt:lpstr>Type overflow – example with dynalloc</vt:lpstr>
      <vt:lpstr>Test suites – vulnerable code, benchmark</vt:lpstr>
      <vt:lpstr>Summary</vt:lpstr>
      <vt:lpstr>Summary</vt:lpstr>
      <vt:lpstr>Mandatory reading</vt:lpstr>
      <vt:lpstr>Prezentace aplikace PowerPoint</vt:lpstr>
      <vt:lpstr>References</vt:lpstr>
      <vt:lpstr>Recommended reading</vt:lpstr>
      <vt:lpstr>What is wrong with this code?</vt:lpstr>
      <vt:lpstr>Microsoft’s Zune bug</vt:lpstr>
      <vt:lpstr>Microsoft Zuno’s bug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1686</cp:revision>
  <cp:lastPrinted>2014-10-16T07:42:55Z</cp:lastPrinted>
  <dcterms:created xsi:type="dcterms:W3CDTF">2012-06-27T07:21:19Z</dcterms:created>
  <dcterms:modified xsi:type="dcterms:W3CDTF">2016-10-25T08:22:52Z</dcterms:modified>
</cp:coreProperties>
</file>