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handoutMasterIdLst>
    <p:handoutMasterId r:id="rId129"/>
  </p:handoutMasterIdLst>
  <p:sldIdLst>
    <p:sldId id="261" r:id="rId2"/>
    <p:sldId id="357" r:id="rId3"/>
    <p:sldId id="409" r:id="rId4"/>
    <p:sldId id="410" r:id="rId5"/>
    <p:sldId id="489" r:id="rId6"/>
    <p:sldId id="411" r:id="rId7"/>
    <p:sldId id="576" r:id="rId8"/>
    <p:sldId id="577" r:id="rId9"/>
    <p:sldId id="578" r:id="rId10"/>
    <p:sldId id="490" r:id="rId11"/>
    <p:sldId id="412" r:id="rId12"/>
    <p:sldId id="424" r:id="rId13"/>
    <p:sldId id="427" r:id="rId14"/>
    <p:sldId id="428" r:id="rId15"/>
    <p:sldId id="429" r:id="rId16"/>
    <p:sldId id="500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384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2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540" r:id="rId66"/>
    <p:sldId id="541" r:id="rId67"/>
    <p:sldId id="589" r:id="rId68"/>
    <p:sldId id="542" r:id="rId69"/>
    <p:sldId id="543" r:id="rId70"/>
    <p:sldId id="544" r:id="rId71"/>
    <p:sldId id="545" r:id="rId72"/>
    <p:sldId id="546" r:id="rId73"/>
    <p:sldId id="547" r:id="rId74"/>
    <p:sldId id="548" r:id="rId75"/>
    <p:sldId id="549" r:id="rId76"/>
    <p:sldId id="550" r:id="rId77"/>
    <p:sldId id="551" r:id="rId78"/>
    <p:sldId id="552" r:id="rId79"/>
    <p:sldId id="553" r:id="rId80"/>
    <p:sldId id="554" r:id="rId81"/>
    <p:sldId id="555" r:id="rId82"/>
    <p:sldId id="556" r:id="rId83"/>
    <p:sldId id="557" r:id="rId84"/>
    <p:sldId id="558" r:id="rId85"/>
    <p:sldId id="559" r:id="rId86"/>
    <p:sldId id="560" r:id="rId87"/>
    <p:sldId id="579" r:id="rId88"/>
    <p:sldId id="580" r:id="rId89"/>
    <p:sldId id="581" r:id="rId90"/>
    <p:sldId id="582" r:id="rId91"/>
    <p:sldId id="583" r:id="rId92"/>
    <p:sldId id="584" r:id="rId93"/>
    <p:sldId id="585" r:id="rId94"/>
    <p:sldId id="396" r:id="rId95"/>
    <p:sldId id="586" r:id="rId96"/>
    <p:sldId id="587" r:id="rId97"/>
    <p:sldId id="588" r:id="rId98"/>
    <p:sldId id="491" r:id="rId99"/>
    <p:sldId id="492" r:id="rId100"/>
    <p:sldId id="493" r:id="rId101"/>
    <p:sldId id="494" r:id="rId102"/>
    <p:sldId id="495" r:id="rId103"/>
    <p:sldId id="496" r:id="rId104"/>
    <p:sldId id="497" r:id="rId105"/>
    <p:sldId id="498" r:id="rId106"/>
    <p:sldId id="499" r:id="rId107"/>
    <p:sldId id="501" r:id="rId108"/>
    <p:sldId id="502" r:id="rId109"/>
    <p:sldId id="503" r:id="rId110"/>
    <p:sldId id="504" r:id="rId111"/>
    <p:sldId id="505" r:id="rId112"/>
    <p:sldId id="506" r:id="rId113"/>
    <p:sldId id="507" r:id="rId114"/>
    <p:sldId id="508" r:id="rId115"/>
    <p:sldId id="564" r:id="rId116"/>
    <p:sldId id="565" r:id="rId117"/>
    <p:sldId id="566" r:id="rId118"/>
    <p:sldId id="567" r:id="rId119"/>
    <p:sldId id="568" r:id="rId120"/>
    <p:sldId id="569" r:id="rId121"/>
    <p:sldId id="570" r:id="rId122"/>
    <p:sldId id="571" r:id="rId123"/>
    <p:sldId id="572" r:id="rId124"/>
    <p:sldId id="573" r:id="rId125"/>
    <p:sldId id="574" r:id="rId126"/>
    <p:sldId id="575" r:id="rId12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7554" autoAdjust="0"/>
  </p:normalViewPr>
  <p:slideViewPr>
    <p:cSldViewPr>
      <p:cViewPr varScale="1">
        <p:scale>
          <a:sx n="102" d="100"/>
          <a:sy n="102" d="100"/>
        </p:scale>
        <p:origin x="10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15.11.2016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8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ltp.sourceforge.net/coverage/lcov.php" TargetMode="External"/><Relationship Id="rId2" Type="http://schemas.openxmlformats.org/officeDocument/2006/relationships/hyperlink" Target="http://gcc.gnu.org/onlinedocs/gcc/Gcov.html#Gcov" TargetMode="Externa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grind.org/docs/manual/mc-manual.html" TargetMode="Externa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en.wikipedia.org/wiki/Reverse_engineering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books.org/wiki/X86_Disassembly/Disassemblers_and_Decompilers" TargetMode="External"/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odeproject.com/KB/cpp/reversedisasm.aspx" TargetMode="Externa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Fuzzing" TargetMode="External"/><Relationship Id="rId1" Type="http://schemas.openxmlformats.org/officeDocument/2006/relationships/slideLayout" Target="../slideLayouts/slideLayout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ecurity/bulletin/ms04-028" TargetMode="External"/><Relationship Id="rId2" Type="http://schemas.openxmlformats.org/officeDocument/2006/relationships/hyperlink" Target="http://www.microsoft.com/technet/security/bulletin/ms04-028.mspx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sam.zoy.org/zzuf/" TargetMode="External"/><Relationship Id="rId2" Type="http://schemas.openxmlformats.org/officeDocument/2006/relationships/hyperlink" Target="https://ext4.wiki.kernel.org/index.php/Filesystem_Testing_Tools/mangle.c" TargetMode="External"/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security/gg675011.aspx" TargetMode="External"/><Relationship Id="rId2" Type="http://schemas.openxmlformats.org/officeDocument/2006/relationships/hyperlink" Target="http://www.microsoft.com/en-us/download/details.aspx?id=21769" TargetMode="External"/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2/bh-us-02-aitel-spike.ppt" TargetMode="External"/><Relationship Id="rId2" Type="http://schemas.openxmlformats.org/officeDocument/2006/relationships/hyperlink" Target="http://www.immunitysec.com/resources-freesoftware.s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pentest.cryptocity.net/fuzzing/" TargetMode="External"/><Relationship Id="rId4" Type="http://schemas.openxmlformats.org/officeDocument/2006/relationships/hyperlink" Target="http://resources.infosecinstitute.com/intro-to-fuzzin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lgrind#Limitations_of_Memcheck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focus.com/bid/11173/exploit" TargetMode="External"/><Relationship Id="rId2" Type="http://schemas.openxmlformats.org/officeDocument/2006/relationships/hyperlink" Target="http://technet.microsoft.com/en-us/security/bulletin/ms04-028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bedded.com/design/safety-and-security/4419779" TargetMode="Externa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2176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security/gg675011.aspx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ynamic_program_analysis" TargetMode="Externa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ouspg/wiki/Radam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lcamtuf.blogspot.cz/2014/11/pulling-jpegs-out-of-thin-air.html" TargetMode="External"/><Relationship Id="rId2" Type="http://schemas.openxmlformats.org/officeDocument/2006/relationships/hyperlink" Target="http://lcamtuf.coredump.cx/af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old.peachfuzzer.com/v3/DataModel.html" TargetMode="External"/><Relationship Id="rId7" Type="http://schemas.openxmlformats.org/officeDocument/2006/relationships/hyperlink" Target="http://old.peachfuzzer.com/v3/TestConfig.html" TargetMode="External"/><Relationship Id="rId2" Type="http://schemas.openxmlformats.org/officeDocument/2006/relationships/hyperlink" Target="http://old.peachfuzzer.com/v3/TutorialFileFuzzing/CreateDataMod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peachfuzzer.com/v3/Publisher.html" TargetMode="External"/><Relationship Id="rId5" Type="http://schemas.openxmlformats.org/officeDocument/2006/relationships/hyperlink" Target="http://old.peachfuzzer.com/v3/AgentsMonitors.html" TargetMode="External"/><Relationship Id="rId4" Type="http://schemas.openxmlformats.org/officeDocument/2006/relationships/hyperlink" Target="http://old.peachfuzzer.com/v3/StateMode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k1ack8f1.aspx" TargetMode="External"/><Relationship Id="rId2" Type="http://schemas.openxmlformats.org/officeDocument/2006/relationships/hyperlink" Target="http://gcc.gnu.org/onlinedocs/gcc/Optimize-Options.html" TargetMode="Externa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rockfishsec.blogspot.ch/2014/01/fuzzing-vulnserver-with-peach-3.html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msecdbg.codeplex.com/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github.com/sandstorm/Fuzzer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ise.de/tp/artikel/5/5263/1.html" TargetMode="Externa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analysis/" TargetMode="External"/><Relationship Id="rId2" Type="http://schemas.openxmlformats.org/officeDocument/2006/relationships/hyperlink" Target="http://www.cl.cam.ac.uk/~wmk26/taintgrind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users.ece.cmu.edu/~ejschwar/papers/oakland10.pdf" TargetMode="External"/><Relationship Id="rId4" Type="http://schemas.openxmlformats.org/officeDocument/2006/relationships/hyperlink" Target="http://frama-c.com/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047(v=vs.100).aspx" TargetMode="Externa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overity.com/blog/2014/Apr/on-detecting-heartbleed-with-static-analysis.html" TargetMode="External"/><Relationship Id="rId2" Type="http://schemas.openxmlformats.org/officeDocument/2006/relationships/hyperlink" Target="http://blog.coverity.com/2014/04/18/coverity-heartbleed-part-2/#.U1l4k2dOURo" TargetMode="Externa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9/EDDINGTON/BHUSA09-Eddington-DemystFuzzers-SLIDES.pdf" TargetMode="External"/><Relationship Id="rId2" Type="http://schemas.openxmlformats.org/officeDocument/2006/relationships/hyperlink" Target="https://www.blackhat.com/presentations/bh-usa-09/EDDINGTON/BHUSA09-Eddington-DemystFuzzers-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zzing.info/papers/" TargetMode="External"/><Relationship Id="rId5" Type="http://schemas.openxmlformats.org/officeDocument/2006/relationships/hyperlink" Target="https://www.owasp.org/index.php/OWASP_Testing_Guide_Appendix_C:_Fuzz_Vectors" TargetMode="External"/><Relationship Id="rId4" Type="http://schemas.openxmlformats.org/officeDocument/2006/relationships/hyperlink" Target="https://www.youtube.com/watch?v=Bm3Mfndrl1Y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nkd.org/2011/07/fuzzing-with-peach-part-1/" TargetMode="External"/><Relationship Id="rId2" Type="http://schemas.openxmlformats.org/officeDocument/2006/relationships/hyperlink" Target="http://rockfishsec.blogspot.ch/2014/01/fuzzing-vulnserver-with-peach-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nkd.org/2011/11/fuzzing-with-peach-part-2-fixups-2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nfosecinstitute.com/application-and-file-fuzzing/" TargetMode="External"/><Relationship Id="rId2" Type="http://schemas.openxmlformats.org/officeDocument/2006/relationships/hyperlink" Target="http://blogs.technet.com/b/srd/archive/2010/02/24/using-code-coverage-to-improve-fuzzing-result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fcon.org/images/defcon-15/dc15-presentations/dc-15-west.pdf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Dynamic analysis, fuzzing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467544" y="5301704"/>
            <a:ext cx="6229002" cy="863600"/>
          </a:xfrm>
        </p:spPr>
        <p:txBody>
          <a:bodyPr/>
          <a:lstStyle/>
          <a:p>
            <a:r>
              <a:rPr lang="en-US" sz="2000" dirty="0"/>
              <a:t>Petr </a:t>
            </a:r>
            <a:r>
              <a:rPr lang="cs-CZ" sz="2000" dirty="0" err="1"/>
              <a:t>Švenda</a:t>
            </a:r>
            <a:endParaRPr lang="en-GB" sz="2000" dirty="0"/>
          </a:p>
          <a:p>
            <a:r>
              <a:rPr lang="en-GB" dirty="0"/>
              <a:t>     </a:t>
            </a:r>
            <a:r>
              <a:rPr lang="cs-CZ" dirty="0" err="1"/>
              <a:t>svenda</a:t>
            </a:r>
            <a:r>
              <a:rPr lang="en-US" dirty="0"/>
              <a:t>@fi.muni.cz	 @</a:t>
            </a:r>
            <a:r>
              <a:rPr lang="en-US" dirty="0" err="1"/>
              <a:t>rngsec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28" y="5597798"/>
            <a:ext cx="639514" cy="6395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8" y="5755558"/>
            <a:ext cx="341759" cy="341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suite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416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Automatic measurement - profiling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Automatic tool to measure time and memory used</a:t>
            </a:r>
          </a:p>
          <a:p>
            <a:pPr eaLnBrk="1" hangingPunct="1"/>
            <a:r>
              <a:rPr lang="en-US" altLang="en-US" dirty="0"/>
              <a:t>“Time” spend in specific function</a:t>
            </a:r>
          </a:p>
          <a:p>
            <a:pPr eaLnBrk="1" hangingPunct="1"/>
            <a:r>
              <a:rPr lang="en-US" altLang="en-US" dirty="0"/>
              <a:t>How often a function is called</a:t>
            </a:r>
          </a:p>
          <a:p>
            <a:pPr eaLnBrk="1" hangingPunct="1"/>
            <a:r>
              <a:rPr lang="en-US" altLang="en-US" dirty="0"/>
              <a:t>Call tree</a:t>
            </a:r>
          </a:p>
          <a:p>
            <a:pPr lvl="1" eaLnBrk="1" hangingPunct="1"/>
            <a:r>
              <a:rPr lang="en-US" altLang="en-US" dirty="0"/>
              <a:t>what function called actual one</a:t>
            </a:r>
          </a:p>
          <a:p>
            <a:pPr lvl="1" eaLnBrk="1" hangingPunct="1"/>
            <a:r>
              <a:rPr lang="en-US" altLang="en-US" dirty="0"/>
              <a:t>based on real code execution (condition jumps) </a:t>
            </a:r>
          </a:p>
          <a:p>
            <a:pPr eaLnBrk="1" hangingPunct="1"/>
            <a:r>
              <a:rPr lang="en-US" altLang="en-US" dirty="0"/>
              <a:t>Many other statistics, depend on the tools</a:t>
            </a:r>
          </a:p>
          <a:p>
            <a:pPr eaLnBrk="1" hangingPunct="1"/>
            <a:r>
              <a:rPr lang="en-US" altLang="en-US" dirty="0"/>
              <a:t>Helps to focus and scope security analysis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Visual Studio Profiler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Analyze</a:t>
            </a:r>
            <a:r>
              <a:rPr lang="en-US" altLang="en-US" dirty="0" err="1">
                <a:latin typeface="Courier New" pitchFamily="49" charset="0"/>
                <a:sym typeface="Symbol"/>
              </a:rPr>
              <a:t></a:t>
            </a:r>
            <a:r>
              <a:rPr lang="en-US" altLang="en-US" dirty="0" err="1"/>
              <a:t>Launch</a:t>
            </a:r>
            <a:r>
              <a:rPr lang="en-US" altLang="en-US" dirty="0"/>
              <a:t> Performance Wizard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CPU Sampling</a:t>
            </a:r>
          </a:p>
          <a:p>
            <a:pPr lvl="1" eaLnBrk="1" hangingPunct="1"/>
            <a:r>
              <a:rPr lang="en-US" altLang="en-US" dirty="0"/>
              <a:t>check periodically what is executed on CPU</a:t>
            </a:r>
          </a:p>
          <a:p>
            <a:pPr lvl="1" eaLnBrk="1" hangingPunct="1"/>
            <a:r>
              <a:rPr lang="en-US" altLang="en-US" dirty="0"/>
              <a:t>accurate, low overhead  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Instrumentation</a:t>
            </a:r>
          </a:p>
          <a:p>
            <a:pPr lvl="1" eaLnBrk="1" hangingPunct="1"/>
            <a:r>
              <a:rPr lang="en-US" altLang="en-US" dirty="0"/>
              <a:t>automatically inserts special accounting code</a:t>
            </a:r>
          </a:p>
          <a:p>
            <a:pPr lvl="1" eaLnBrk="1" hangingPunct="1"/>
            <a:r>
              <a:rPr lang="en-US" altLang="en-US" dirty="0"/>
              <a:t>will return exact function call counter</a:t>
            </a:r>
          </a:p>
          <a:p>
            <a:pPr lvl="1" eaLnBrk="1" hangingPunct="1"/>
            <a:r>
              <a:rPr lang="en-US" altLang="en-US" dirty="0"/>
              <a:t>(may affect performance timings a bit)</a:t>
            </a:r>
          </a:p>
          <a:p>
            <a:pPr lvl="2" eaLnBrk="1" hangingPunct="1"/>
            <a:r>
              <a:rPr lang="en-US" altLang="en-US" dirty="0"/>
              <a:t>additional code present</a:t>
            </a:r>
          </a:p>
          <a:p>
            <a:pPr eaLnBrk="1" hangingPunct="1"/>
            <a:r>
              <a:rPr lang="en-US" altLang="en-US" dirty="0"/>
              <a:t>May require admin privileges (will ask)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(Summary)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to start the optimization work?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1269" name="Picture 4" descr="perf_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9868"/>
            <a:ext cx="77930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5522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given in number of sampling hits</a:t>
            </a:r>
          </a:p>
          <a:p>
            <a:pPr lvl="1" eaLnBrk="1" hangingPunct="1"/>
            <a:r>
              <a:rPr lang="en-US" altLang="en-US"/>
              <a:t>meaningful result is % of total time spend in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function or its children</a:t>
            </a:r>
          </a:p>
          <a:p>
            <a:pPr lvl="1" eaLnBrk="1" hangingPunct="1"/>
            <a:r>
              <a:rPr lang="en-US" altLang="en-US"/>
              <a:t>aggregate over call stack for given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exclusively in given function</a:t>
            </a:r>
          </a:p>
          <a:p>
            <a:pPr lvl="1" eaLnBrk="1" hangingPunct="1"/>
            <a:r>
              <a:rPr lang="en-US" altLang="en-US"/>
              <a:t>usually what you want</a:t>
            </a:r>
          </a:p>
          <a:p>
            <a:pPr lvl="2" eaLnBrk="1" hangingPunct="1"/>
            <a:r>
              <a:rPr lang="en-US" altLang="en-US"/>
              <a:t>fraction of time spend in function code (not in subfunctions)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4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7" name="Picture 4" descr="perf_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6851"/>
            <a:ext cx="8382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Callout 1 (Border and Accent Bar) 1"/>
          <p:cNvSpPr>
            <a:spLocks/>
          </p:cNvSpPr>
          <p:nvPr/>
        </p:nvSpPr>
        <p:spPr bwMode="auto">
          <a:xfrm>
            <a:off x="2590800" y="5715000"/>
            <a:ext cx="2286000" cy="609600"/>
          </a:xfrm>
          <a:prstGeom prst="accentBorderCallout1">
            <a:avLst>
              <a:gd name="adj1" fmla="val 18750"/>
              <a:gd name="adj2" fmla="val -8333"/>
              <a:gd name="adj3" fmla="val -101134"/>
              <a:gd name="adj4" fmla="val -59745"/>
            </a:avLst>
          </a:prstGeom>
          <a:solidFill>
            <a:srgbClr val="00CC00">
              <a:alpha val="45882"/>
            </a:srgbClr>
          </a:solidFill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Doubleclick to move into Function Details view</a:t>
            </a:r>
            <a:endParaRPr lang="en-GB" alt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7222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dirty="0"/>
              <a:t>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http://gcc.gnu.org/onlinedocs/gcc/Gcov.html#Gcov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Compile program by GCC with additional flags</a:t>
            </a:r>
          </a:p>
          <a:p>
            <a:pPr lvl="1"/>
            <a:r>
              <a:rPr lang="en-GB" sz="1800" dirty="0" err="1"/>
              <a:t>gcc</a:t>
            </a:r>
            <a:r>
              <a:rPr lang="en-GB" sz="1800" dirty="0"/>
              <a:t> -Wall -</a:t>
            </a:r>
            <a:r>
              <a:rPr lang="en-GB" sz="1800" dirty="0" err="1"/>
              <a:t>fprofile</a:t>
            </a:r>
            <a:r>
              <a:rPr lang="en-GB" sz="1800" dirty="0"/>
              <a:t>-arcs -</a:t>
            </a:r>
            <a:r>
              <a:rPr lang="en-GB" sz="1800" dirty="0" err="1"/>
              <a:t>ftest</a:t>
            </a:r>
            <a:r>
              <a:rPr lang="en-GB" sz="1800" dirty="0"/>
              <a:t>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 err="1"/>
              <a:t>gcc</a:t>
            </a:r>
            <a:r>
              <a:rPr lang="en-US" sz="1800" dirty="0"/>
              <a:t> -Wall </a:t>
            </a:r>
            <a:r>
              <a:rPr lang="en-GB" sz="1800" dirty="0"/>
              <a:t>--coverage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additional monitoring code is added to binary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Execute program</a:t>
            </a:r>
            <a:endParaRPr lang="en-GB" sz="2000" dirty="0"/>
          </a:p>
          <a:p>
            <a:pPr lvl="1"/>
            <a:r>
              <a:rPr lang="en-GB" sz="1800" dirty="0"/>
              <a:t>files with “.bb" ".</a:t>
            </a:r>
            <a:r>
              <a:rPr lang="en-GB" sz="1800" dirty="0" err="1"/>
              <a:t>bbg</a:t>
            </a:r>
            <a:r>
              <a:rPr lang="en-GB" sz="1800" dirty="0"/>
              <a:t>" and ".da" extension are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Analyze resulting files with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sz="2000" b="1" dirty="0"/>
              <a:t> </a:t>
            </a:r>
          </a:p>
          <a:p>
            <a:pPr lvl="1"/>
            <a:r>
              <a:rPr lang="en-GB" sz="1800" dirty="0" err="1"/>
              <a:t>gcov</a:t>
            </a:r>
            <a:r>
              <a:rPr lang="en-GB" sz="1800" dirty="0"/>
              <a:t>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annotated source code is created</a:t>
            </a:r>
          </a:p>
          <a:p>
            <a:r>
              <a:rPr lang="en-GB" sz="2000" dirty="0" err="1"/>
              <a:t>Lcov</a:t>
            </a:r>
            <a:r>
              <a:rPr lang="en-GB" sz="2000" dirty="0"/>
              <a:t> - graphical front-end for </a:t>
            </a:r>
            <a:r>
              <a:rPr lang="en-GB" sz="2000" dirty="0" err="1"/>
              <a:t>gcov</a:t>
            </a:r>
            <a:endParaRPr lang="en-GB" sz="2000" dirty="0"/>
          </a:p>
          <a:p>
            <a:pPr lvl="1"/>
            <a:r>
              <a:rPr lang="en-US" sz="1800" dirty="0">
                <a:hlinkClick r:id="rId3"/>
              </a:rPr>
              <a:t>http://ltp.sourceforge.net/coverage/lcov.php</a:t>
            </a:r>
            <a:r>
              <a:rPr lang="en-US" sz="1800" dirty="0"/>
              <a:t> 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4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6" name="Picture 2" descr="D:\lc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" y="0"/>
            <a:ext cx="9036496" cy="6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050" y="6433591"/>
            <a:ext cx="7698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Taken from http://ltp.sourceforge.net/coverage/lcov/output/example/methods/iterate.c.gcov.html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20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152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Reverse engineering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Art of discovering principles through analysis of structure, functions and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Legality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Own binary without documentation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Interoperability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Anti-virus research 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Fair use,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Forensics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 with recent copyright laws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even attempt to circumvent is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not only selling circumvented content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Disassembler vs. debugger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vs. dynamic code analysis</a:t>
            </a:r>
            <a:endParaRPr lang="cs-CZ" altLang="en-US"/>
          </a:p>
          <a:p>
            <a:pPr eaLnBrk="1" hangingPunct="1"/>
            <a:r>
              <a:rPr lang="en-US" altLang="en-US"/>
              <a:t>Debugger vs. Debugger with advanced modification tools (Visual Studio vs. OllyDbg)</a:t>
            </a:r>
          </a:p>
          <a:p>
            <a:pPr eaLnBrk="1" hangingPunct="1"/>
            <a:r>
              <a:rPr lang="en-US" altLang="en-US"/>
              <a:t>Assembler vs. bytecode</a:t>
            </a:r>
          </a:p>
          <a:p>
            <a:pPr lvl="1" eaLnBrk="1" hangingPunct="1"/>
            <a:r>
              <a:rPr lang="en-US" altLang="en-US"/>
              <a:t>Instruction set</a:t>
            </a:r>
            <a:endParaRPr lang="cs-CZ" altLang="en-US"/>
          </a:p>
          <a:p>
            <a:pPr lvl="1" eaLnBrk="1" hangingPunct="1"/>
            <a:r>
              <a:rPr lang="en-US" altLang="en-US"/>
              <a:t>Register-based vs. stack-based execution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http://www.valgrind.org/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Suite of multiple tools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--tool=&lt;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toolname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/>
              <a:t>)</a:t>
            </a:r>
          </a:p>
          <a:p>
            <a:r>
              <a:rPr lang="en-GB" sz="2400" dirty="0" err="1">
                <a:solidFill>
                  <a:srgbClr val="0070C0"/>
                </a:solidFill>
              </a:rPr>
              <a:t>Memcheck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- </a:t>
            </a:r>
            <a:r>
              <a:rPr lang="en-US" sz="2400" dirty="0"/>
              <a:t>memory management dynamic analysis</a:t>
            </a:r>
          </a:p>
          <a:p>
            <a:pPr lvl="1"/>
            <a:r>
              <a:rPr lang="en-US" sz="2000" dirty="0"/>
              <a:t>most commonly used tool (memory leaks)</a:t>
            </a:r>
          </a:p>
          <a:p>
            <a:pPr lvl="1"/>
            <a:r>
              <a:rPr lang="en-US" sz="2000" dirty="0"/>
              <a:t>replaces standard C memory allocator with its own implementation and check for memory leaks, corruption (additional guards blocks)...</a:t>
            </a:r>
          </a:p>
          <a:p>
            <a:pPr lvl="1"/>
            <a:r>
              <a:rPr lang="en-US" sz="2000" dirty="0"/>
              <a:t>dangling pointers, unclosed file descriptors, uninitialized variables </a:t>
            </a:r>
          </a:p>
          <a:p>
            <a:pPr lvl="1"/>
            <a:r>
              <a:rPr lang="en-US" sz="2000" dirty="0">
                <a:hlinkClick r:id="rId2"/>
              </a:rPr>
              <a:t>http://www.valgrind.org/docs/manual/mc-manual.html</a:t>
            </a:r>
            <a:endParaRPr lang="en-US" sz="2000" dirty="0"/>
          </a:p>
          <a:p>
            <a:r>
              <a:rPr lang="en-GB" sz="2400" dirty="0">
                <a:solidFill>
                  <a:srgbClr val="0070C0"/>
                </a:solidFill>
              </a:rPr>
              <a:t>Massif</a:t>
            </a:r>
            <a:r>
              <a:rPr lang="en-GB" sz="2400" dirty="0"/>
              <a:t> – heap profiler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Hellgrind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- detection of concurrent issues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Callgrind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i="1" dirty="0"/>
              <a:t>– </a:t>
            </a:r>
            <a:r>
              <a:rPr lang="en-GB" sz="2400" dirty="0"/>
              <a:t>generation of all graphs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000" i="1" dirty="0"/>
              <a:t>...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Lena tutorials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Nice introduction tutorials for reversing/cracking </a:t>
            </a:r>
          </a:p>
          <a:p>
            <a:pPr eaLnBrk="1" hangingPunct="1"/>
            <a:r>
              <a:rPr lang="en-US" altLang="en-US" sz="2400" dirty="0"/>
              <a:t>Win32 binary</a:t>
            </a:r>
          </a:p>
          <a:p>
            <a:pPr lvl="1" eaLnBrk="1" hangingPunct="1"/>
            <a:r>
              <a:rPr lang="en-US" altLang="en-US" sz="2000" dirty="0"/>
              <a:t>Lena tutorials 1 and 2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Name of the registers </a:t>
            </a:r>
          </a:p>
          <a:p>
            <a:pPr lvl="1" eaLnBrk="1" hangingPunct="1"/>
            <a:r>
              <a:rPr lang="en-US" altLang="en-US" sz="2000" dirty="0"/>
              <a:t>(EAX 32bit, AX 16bit, AH/AL 8bit)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Registers (FPU): </a:t>
            </a:r>
          </a:p>
          <a:p>
            <a:pPr lvl="1" eaLnBrk="1" hangingPunct="1"/>
            <a:r>
              <a:rPr lang="en-US" altLang="en-US" sz="2000" dirty="0"/>
              <a:t>Z – zero flag, C – carry flag, S – sign flag</a:t>
            </a:r>
          </a:p>
          <a:p>
            <a:pPr lvl="1" eaLnBrk="1" hangingPunct="1"/>
            <a:r>
              <a:rPr lang="en-US" altLang="en-US" sz="2000" dirty="0"/>
              <a:t>EIP ... next address to execute (instruction pointer)</a:t>
            </a:r>
          </a:p>
          <a:p>
            <a:pPr lvl="1" eaLnBrk="1" hangingPunct="1"/>
            <a:r>
              <a:rPr lang="en-US" altLang="en-US" sz="2000" dirty="0"/>
              <a:t>EBX ... usually loop counter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0183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Startup resources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The Reverse Code Engineering Community: </a:t>
            </a:r>
            <a:r>
              <a:rPr lang="en-US" altLang="en-US">
                <a:hlinkClick r:id="rId2"/>
              </a:rPr>
              <a:t>http://www.reverse-engineering.net/</a:t>
            </a:r>
            <a:endParaRPr lang="cs-CZ" altLang="en-US"/>
          </a:p>
          <a:p>
            <a:pPr eaLnBrk="1" hangingPunct="1"/>
            <a:r>
              <a:rPr lang="cs-CZ" altLang="en-US"/>
              <a:t>Tutorials for You: </a:t>
            </a:r>
            <a:r>
              <a:rPr lang="cs-CZ" altLang="en-US">
                <a:hlinkClick r:id="rId3"/>
              </a:rPr>
              <a:t>http://www.tuts4you.com</a:t>
            </a:r>
            <a:endParaRPr lang="cs-CZ" altLang="en-US"/>
          </a:p>
          <a:p>
            <a:pPr eaLnBrk="1" hangingPunct="1"/>
            <a:r>
              <a:rPr lang="cs-CZ" altLang="en-US"/>
              <a:t>RE on Wikipedia: </a:t>
            </a:r>
            <a:r>
              <a:rPr lang="cs-CZ" altLang="en-US">
                <a:hlinkClick r:id="rId4"/>
              </a:rPr>
              <a:t>http://en.wikipedia.org/wiki/Reverse_engineering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3855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Disassembling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Interactive Disassembler is legendary full-fledged disassembler with ability to disassemble many different platforms.</a:t>
            </a:r>
          </a:p>
          <a:p>
            <a:pPr lvl="1"/>
            <a:r>
              <a:rPr lang="en-GB" dirty="0"/>
              <a:t>Free version available for non-commercial uses</a:t>
            </a:r>
          </a:p>
          <a:p>
            <a:pPr lvl="1"/>
            <a:r>
              <a:rPr lang="en-GB" dirty="0"/>
              <a:t>Free version disassemble only Windows binaries</a:t>
            </a:r>
          </a:p>
          <a:p>
            <a:pPr lvl="1"/>
            <a:r>
              <a:rPr lang="en-GB" dirty="0">
                <a:hlinkClick r:id="rId2"/>
              </a:rPr>
              <a:t>http://www.hex-rays.com/idapro/idadownfreeware.htm</a:t>
            </a:r>
            <a:endParaRPr lang="en-GB" dirty="0"/>
          </a:p>
          <a:p>
            <a:r>
              <a:rPr lang="en-GB" dirty="0"/>
              <a:t>Very nice visualization and debugger feature (similar as </a:t>
            </a:r>
            <a:r>
              <a:rPr lang="en-GB" dirty="0" err="1"/>
              <a:t>OllyDbg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Try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1873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Decompiling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Decompiler</a:t>
            </a:r>
            <a:r>
              <a:rPr lang="en-GB" sz="2000" dirty="0"/>
              <a:t> is able to produce source code from binary code. </a:t>
            </a:r>
            <a:r>
              <a:rPr lang="en-GB" sz="2000" dirty="0" err="1"/>
              <a:t>Decompiler</a:t>
            </a:r>
            <a:r>
              <a:rPr lang="en-GB" sz="2000" dirty="0"/>
              <a:t> needs to do disassembling first and then try to create code that will in turn produce binary code you have at the beginning.</a:t>
            </a:r>
          </a:p>
          <a:p>
            <a:r>
              <a:rPr lang="en-GB" sz="2000" dirty="0"/>
              <a:t>Resulting code will NOT contain information removed during compilation</a:t>
            </a:r>
          </a:p>
          <a:p>
            <a:pPr lvl="1"/>
            <a:r>
              <a:rPr lang="en-GB" sz="1800" dirty="0"/>
              <a:t>(comments, function names, formatting...)</a:t>
            </a:r>
          </a:p>
          <a:p>
            <a:pPr lvl="1"/>
            <a:r>
              <a:rPr lang="en-GB" sz="1800" dirty="0"/>
              <a:t>Read http://www.debugmode.com/dcompile/ for more info</a:t>
            </a:r>
          </a:p>
          <a:p>
            <a:r>
              <a:rPr lang="en-GB" sz="2000" dirty="0"/>
              <a:t>Still can be of great help</a:t>
            </a:r>
          </a:p>
          <a:p>
            <a:r>
              <a:rPr lang="en-GB" sz="2000" dirty="0"/>
              <a:t>Problem to find well working free disassembler </a:t>
            </a:r>
          </a:p>
          <a:p>
            <a:pPr lvl="1"/>
            <a:r>
              <a:rPr lang="en-GB" sz="1800" dirty="0">
                <a:hlinkClick r:id="rId2"/>
              </a:rPr>
              <a:t>http://en.wikibooks.org/wiki/X86_Disassembly/Disassemblers_and_Decompilers</a:t>
            </a:r>
            <a:endParaRPr lang="en-GB" sz="1800" dirty="0"/>
          </a:p>
          <a:p>
            <a:pPr lvl="1"/>
            <a:endParaRPr lang="en-GB" sz="16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260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Reverse Code Engineering Community: </a:t>
            </a:r>
            <a:r>
              <a:rPr lang="en-GB" dirty="0">
                <a:hlinkClick r:id="rId2"/>
              </a:rPr>
              <a:t>http://www.reverse-engineering.net/</a:t>
            </a:r>
            <a:endParaRPr lang="en-GB" dirty="0"/>
          </a:p>
          <a:p>
            <a:r>
              <a:rPr lang="en-GB" dirty="0"/>
              <a:t>Tutorials for You: </a:t>
            </a:r>
            <a:r>
              <a:rPr lang="en-GB" dirty="0">
                <a:hlinkClick r:id="rId3"/>
              </a:rPr>
              <a:t>http://www.tuts4you.com</a:t>
            </a:r>
            <a:endParaRPr lang="en-GB" dirty="0"/>
          </a:p>
          <a:p>
            <a:r>
              <a:rPr lang="en-GB" dirty="0"/>
              <a:t>Disassembling tutorial </a:t>
            </a:r>
            <a:r>
              <a:rPr lang="en-GB" dirty="0">
                <a:hlinkClick r:id="rId4"/>
              </a:rPr>
              <a:t>http://www.codeproject.com/KB/cpp/reversedisasm.aspx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4808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fuzzing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064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many possible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inputs to application</a:t>
            </a:r>
          </a:p>
          <a:p>
            <a:r>
              <a:rPr lang="en-US" dirty="0"/>
              <a:t>Not possible to evaluate manually</a:t>
            </a:r>
          </a:p>
          <a:p>
            <a:pPr lvl="1"/>
            <a:r>
              <a:rPr lang="en-US" dirty="0"/>
              <a:t>or done very frequently: UT, TDD, continuous integration</a:t>
            </a:r>
          </a:p>
          <a:p>
            <a:r>
              <a:rPr lang="en-US" dirty="0"/>
              <a:t>Sometimes not possible to </a:t>
            </a:r>
            <a:r>
              <a:rPr lang="en-US" dirty="0" err="1"/>
              <a:t>bruteforce</a:t>
            </a:r>
            <a:r>
              <a:rPr lang="en-US" dirty="0"/>
              <a:t> at all</a:t>
            </a:r>
          </a:p>
          <a:p>
            <a:pPr lvl="1"/>
            <a:r>
              <a:rPr lang="en-US" dirty="0"/>
              <a:t>to many combinations</a:t>
            </a:r>
          </a:p>
          <a:p>
            <a:pPr lvl="1"/>
            <a:r>
              <a:rPr lang="en-US" dirty="0"/>
              <a:t>usual situation!</a:t>
            </a:r>
          </a:p>
          <a:p>
            <a:r>
              <a:rPr lang="en-US" dirty="0"/>
              <a:t>Easy to overlook potential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144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- 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 high number of different inputs into application</a:t>
            </a:r>
          </a:p>
          <a:p>
            <a:pPr lvl="1"/>
            <a:r>
              <a:rPr lang="en-US" sz="2000" dirty="0"/>
              <a:t>user interface (UI), command line options, </a:t>
            </a:r>
            <a:r>
              <a:rPr lang="en-GB" sz="2000" dirty="0"/>
              <a:t>import/export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Inputs generated randomly or according to predefined pattern</a:t>
            </a:r>
          </a:p>
          <a:p>
            <a:pPr lvl="1"/>
            <a:r>
              <a:rPr lang="en-GB" sz="2000" dirty="0"/>
              <a:t>Protocol/file-format/data-type dependant</a:t>
            </a:r>
          </a:p>
          <a:p>
            <a:pPr lvl="1"/>
            <a:r>
              <a:rPr lang="en-GB" sz="2000" dirty="0"/>
              <a:t>E.g., input string with different lengths (1MB user name)</a:t>
            </a:r>
          </a:p>
          <a:p>
            <a:pPr lvl="1"/>
            <a:r>
              <a:rPr lang="en-GB" sz="2000" dirty="0"/>
              <a:t>E.g., valid input with certain percentage of random modifications (jpg file with random changes)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Fuzzer</a:t>
            </a:r>
            <a:r>
              <a:rPr lang="en-GB" sz="2400" dirty="0"/>
              <a:t> monitors application for crash or emitted error</a:t>
            </a:r>
          </a:p>
          <a:p>
            <a:pPr lvl="1"/>
            <a:r>
              <a:rPr lang="en-GB" sz="2000" dirty="0"/>
              <a:t>Memory corruption, invalid state…</a:t>
            </a:r>
          </a:p>
          <a:p>
            <a:pPr lvl="1"/>
            <a:r>
              <a:rPr lang="en-GB" sz="2000" dirty="0"/>
              <a:t>When detected, problem is manually inspected </a:t>
            </a:r>
          </a:p>
          <a:p>
            <a:r>
              <a:rPr lang="en-GB" sz="2400" dirty="0">
                <a:hlinkClick r:id="rId2"/>
              </a:rPr>
              <a:t>https://www.owasp.org/index.php/Fuzzing</a:t>
            </a:r>
            <a:endParaRPr lang="en-GB" sz="2400" dirty="0"/>
          </a:p>
          <a:p>
            <a:pPr lvl="1"/>
            <a:endParaRPr lang="en-GB" sz="20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071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Fuzzers</a:t>
            </a:r>
            <a:r>
              <a:rPr lang="en-GB" sz="2400" dirty="0"/>
              <a:t> tend to find simple bugs</a:t>
            </a:r>
          </a:p>
          <a:p>
            <a:pPr lvl="1"/>
            <a:r>
              <a:rPr lang="en-GB" sz="2000" dirty="0"/>
              <a:t>more protocol-aware </a:t>
            </a:r>
            <a:r>
              <a:rPr lang="en-GB" sz="2000" dirty="0" err="1"/>
              <a:t>fuzzer</a:t>
            </a:r>
            <a:r>
              <a:rPr lang="en-GB" sz="2000" dirty="0"/>
              <a:t> is, less weird problems will find</a:t>
            </a:r>
          </a:p>
          <a:p>
            <a:r>
              <a:rPr lang="en-US" dirty="0"/>
              <a:t>Fuzzing advantages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only way to test (completely closed system)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increased difficulty to evaluate impact/</a:t>
            </a:r>
            <a:r>
              <a:rPr lang="en-GB" dirty="0" err="1"/>
              <a:t>dangerosity</a:t>
            </a:r>
            <a:endParaRPr lang="en-GB" dirty="0"/>
          </a:p>
          <a:p>
            <a:pPr lvl="2"/>
            <a:r>
              <a:rPr lang="en-US" dirty="0"/>
              <a:t>closed system is evaluated, black box testing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fuzzing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fuzzing</a:t>
            </a:r>
          </a:p>
          <a:p>
            <a:pPr lvl="1"/>
            <a:r>
              <a:rPr lang="en-US" sz="2000" dirty="0"/>
              <a:t>generates inputs for application (</a:t>
            </a:r>
            <a:r>
              <a:rPr lang="en-US" sz="2000" dirty="0" err="1"/>
              <a:t>stdin</a:t>
            </a:r>
            <a:r>
              <a:rPr lang="en-US" sz="2000" dirty="0"/>
              <a:t>, memory...)</a:t>
            </a:r>
          </a:p>
          <a:p>
            <a:r>
              <a:rPr lang="en-US" sz="2400" dirty="0"/>
              <a:t>Protocol fuzzing</a:t>
            </a:r>
          </a:p>
          <a:p>
            <a:pPr lvl="1"/>
            <a:r>
              <a:rPr lang="en-US" sz="2000" dirty="0"/>
              <a:t>manipulation of protocol level</a:t>
            </a:r>
          </a:p>
          <a:p>
            <a:r>
              <a:rPr lang="en-US" sz="2400" dirty="0"/>
              <a:t>File format fuzzing</a:t>
            </a:r>
          </a:p>
          <a:p>
            <a:pPr lvl="1"/>
            <a:r>
              <a:rPr lang="en-GB" sz="2000" dirty="0"/>
              <a:t>generates malformed file samples</a:t>
            </a:r>
          </a:p>
          <a:p>
            <a:pPr lvl="1"/>
            <a:r>
              <a:rPr lang="en-US" sz="2000" dirty="0"/>
              <a:t>if program crashes, debug log is created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parser layer 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codec/application layer</a:t>
            </a:r>
          </a:p>
          <a:p>
            <a:pPr lvl="1"/>
            <a:r>
              <a:rPr lang="en-US" sz="2000" dirty="0"/>
              <a:t>example: </a:t>
            </a:r>
            <a:r>
              <a:rPr lang="en-GB" sz="2000" dirty="0">
                <a:hlinkClick r:id="rId2"/>
              </a:rPr>
              <a:t>MS04-028 </a:t>
            </a:r>
            <a:r>
              <a:rPr lang="en-GB" sz="2000" dirty="0"/>
              <a:t>Microsoft's JPEG GDI+ vulnerability </a:t>
            </a:r>
          </a:p>
          <a:p>
            <a:pPr lvl="2"/>
            <a:r>
              <a:rPr lang="en-US" sz="2000" dirty="0">
                <a:hlinkClick r:id="rId3"/>
              </a:rPr>
              <a:t>http://technet.microsoft.com/en-us/security/bulletin/ms04-028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29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– core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Compile with debug symbols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=c99 –Wall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program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program.c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will allow for more context information in </a:t>
            </a:r>
            <a:r>
              <a:rPr lang="en-US" sz="2000" dirty="0" err="1"/>
              <a:t>Valgrind</a:t>
            </a:r>
            <a:r>
              <a:rPr lang="en-US" sz="2000" dirty="0"/>
              <a:t> report</a:t>
            </a:r>
          </a:p>
          <a:p>
            <a:r>
              <a:rPr lang="en-US" sz="2400" dirty="0"/>
              <a:t>Run program with </a:t>
            </a:r>
            <a:r>
              <a:rPr lang="en-US" sz="2400" dirty="0" err="1"/>
              <a:t>Valgrind</a:t>
            </a:r>
            <a:r>
              <a:rPr lang="en-US" sz="2400" dirty="0"/>
              <a:t> attached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&lt;options&gt;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program </a:t>
            </a:r>
            <a:r>
              <a:rPr lang="en-US" sz="2000" dirty="0" err="1"/>
              <a:t>cmd</a:t>
            </a:r>
            <a:r>
              <a:rPr lang="en-US" sz="2000" dirty="0"/>
              <a:t> line arguments (if any) can be passed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-v --leak-check=full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 arg1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Trace also into sub-processed</a:t>
            </a:r>
            <a:endParaRPr lang="en-GB" sz="2400" dirty="0"/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--trace-children=yes</a:t>
            </a:r>
          </a:p>
          <a:p>
            <a:pPr lvl="1"/>
            <a:r>
              <a:rPr lang="en-US" sz="2000" dirty="0"/>
              <a:t>necessary for multi-process / threaded programs</a:t>
            </a:r>
          </a:p>
          <a:p>
            <a:r>
              <a:rPr lang="en-US" sz="2400" dirty="0"/>
              <a:t>Display unclosed file descriptors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valid inputs and modify some bytes</a:t>
            </a:r>
          </a:p>
          <a:p>
            <a:pPr lvl="1"/>
            <a:r>
              <a:rPr lang="en-US" dirty="0"/>
              <a:t>randomly</a:t>
            </a:r>
          </a:p>
          <a:p>
            <a:pPr lvl="1"/>
            <a:r>
              <a:rPr lang="en-US" dirty="0"/>
              <a:t>according to given regular expression</a:t>
            </a:r>
          </a:p>
          <a:p>
            <a:pPr lvl="1"/>
            <a:r>
              <a:rPr lang="en-US" dirty="0"/>
              <a:t>Random changes with post-processing (e.g., correct CRC)</a:t>
            </a:r>
          </a:p>
          <a:p>
            <a:r>
              <a:rPr lang="en-US" dirty="0"/>
              <a:t>Binary vs. text oriented 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50094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Microsoft’s SDL </a:t>
            </a:r>
            <a:r>
              <a:rPr lang="en-GB" sz="2000" dirty="0" err="1"/>
              <a:t>MiniFuzz</a:t>
            </a:r>
            <a:r>
              <a:rPr lang="en-GB" sz="2000" dirty="0"/>
              <a:t> File </a:t>
            </a:r>
            <a:r>
              <a:rPr lang="en-GB" sz="2000" dirty="0" err="1"/>
              <a:t>Fuzzer</a:t>
            </a:r>
            <a:endParaRPr lang="en-GB" sz="2000" dirty="0"/>
          </a:p>
          <a:p>
            <a:r>
              <a:rPr lang="en-GB" sz="2000" dirty="0"/>
              <a:t>Microsoft’s </a:t>
            </a:r>
            <a:r>
              <a:rPr lang="en-US" sz="2000" dirty="0"/>
              <a:t>SDL Regex </a:t>
            </a:r>
            <a:r>
              <a:rPr lang="en-US" sz="2000" dirty="0" err="1"/>
              <a:t>Fuzzer</a:t>
            </a:r>
            <a:endParaRPr lang="en-GB" sz="2000" dirty="0"/>
          </a:p>
          <a:p>
            <a:r>
              <a:rPr lang="en-GB" sz="2000" dirty="0" err="1"/>
              <a:t>Ilja</a:t>
            </a:r>
            <a:r>
              <a:rPr lang="en-GB" sz="2000" dirty="0"/>
              <a:t> van </a:t>
            </a:r>
            <a:r>
              <a:rPr lang="en-GB" sz="2000" dirty="0" err="1"/>
              <a:t>Sprundel’s</a:t>
            </a:r>
            <a:r>
              <a:rPr lang="en-GB" sz="2000" dirty="0"/>
              <a:t> </a:t>
            </a:r>
            <a:r>
              <a:rPr lang="en-GB" sz="2000" dirty="0" err="1"/>
              <a:t>mangle.c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https://ext4.wiki.kernel.org/index.php/Filesystem_Testing_Tools/mangle.c</a:t>
            </a:r>
            <a:endParaRPr lang="en-GB" sz="1800" dirty="0"/>
          </a:p>
          <a:p>
            <a:pPr lvl="1"/>
            <a:r>
              <a:rPr lang="en-GB" sz="1800" dirty="0"/>
              <a:t>filename and header size</a:t>
            </a:r>
          </a:p>
          <a:p>
            <a:pPr lvl="1"/>
            <a:r>
              <a:rPr lang="en-GB" sz="1800" dirty="0"/>
              <a:t>change between 0 and 10% of header with random bytes</a:t>
            </a:r>
          </a:p>
          <a:p>
            <a:pPr lvl="1"/>
            <a:r>
              <a:rPr lang="en-US" sz="1800" dirty="0"/>
              <a:t>example data</a:t>
            </a:r>
            <a:endParaRPr lang="en-GB" sz="1800" dirty="0"/>
          </a:p>
          <a:p>
            <a:r>
              <a:rPr lang="en-GB" sz="2000" dirty="0" err="1"/>
              <a:t>zzuf</a:t>
            </a:r>
            <a:r>
              <a:rPr lang="en-GB" sz="2000" dirty="0"/>
              <a:t> - multi-purpose </a:t>
            </a:r>
            <a:r>
              <a:rPr lang="en-GB" sz="2000" dirty="0" err="1"/>
              <a:t>fuzzer</a:t>
            </a:r>
            <a:endParaRPr lang="en-GB" sz="2000" dirty="0"/>
          </a:p>
          <a:p>
            <a:pPr lvl="1"/>
            <a:r>
              <a:rPr lang="en-GB" sz="1800" dirty="0"/>
              <a:t>application input </a:t>
            </a:r>
            <a:r>
              <a:rPr lang="en-GB" sz="1800" dirty="0" err="1"/>
              <a:t>fuzzer</a:t>
            </a:r>
            <a:endParaRPr lang="en-GB" sz="1800" dirty="0"/>
          </a:p>
          <a:p>
            <a:pPr lvl="1"/>
            <a:r>
              <a:rPr lang="en-GB" sz="1800" dirty="0"/>
              <a:t>intercepting file and network operations and changing random bits in the program’s input</a:t>
            </a:r>
            <a:endParaRPr lang="en-GB" sz="1800" dirty="0">
              <a:hlinkClick r:id="rId3"/>
            </a:endParaRPr>
          </a:p>
          <a:p>
            <a:pPr lvl="1"/>
            <a:r>
              <a:rPr lang="en-GB" sz="1800" dirty="0">
                <a:hlinkClick r:id="rId3"/>
              </a:rPr>
              <a:t>http://sam.zoy.org/zzuf/</a:t>
            </a:r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379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http://www.microsoft.com/en-us/download/details.aspx?id=21769</a:t>
            </a:r>
            <a:endParaRPr lang="en-US" sz="2000" dirty="0"/>
          </a:p>
          <a:p>
            <a:pPr lvl="1"/>
            <a:r>
              <a:rPr lang="en-US" sz="2000" dirty="0"/>
              <a:t>UsingMiniFuzz.htm</a:t>
            </a:r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directly into Visual Studio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667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0" name="Picture 2" descr="D:\minifu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87692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431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20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4356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for fuzzing analysis of network protocols</a:t>
            </a:r>
          </a:p>
          <a:p>
            <a:pPr lvl="1"/>
            <a:r>
              <a:rPr lang="en-GB" dirty="0">
                <a:hlinkClick r:id="rId2"/>
              </a:rPr>
              <a:t>http://www.immunitysec.com/resources-freesoftware.shtml</a:t>
            </a:r>
            <a:endParaRPr lang="en-US" dirty="0"/>
          </a:p>
          <a:p>
            <a:r>
              <a:rPr lang="en-US" dirty="0"/>
              <a:t>Overview of SPIKE capabilities</a:t>
            </a:r>
          </a:p>
          <a:p>
            <a:pPr lvl="1"/>
            <a:r>
              <a:rPr lang="en-GB" dirty="0">
                <a:hlinkClick r:id="rId3"/>
              </a:rPr>
              <a:t>https://www.blackhat.com/presentations/bh-usa-02/bh-us-02-aitel-spike.ppt</a:t>
            </a:r>
            <a:endParaRPr lang="en-GB" dirty="0"/>
          </a:p>
          <a:p>
            <a:r>
              <a:rPr lang="en-US" dirty="0"/>
              <a:t>Fuzzing tutorial with SPIKE on </a:t>
            </a:r>
            <a:r>
              <a:rPr lang="en-US" dirty="0" err="1"/>
              <a:t>Vulnserver</a:t>
            </a:r>
            <a:r>
              <a:rPr lang="en-US" dirty="0"/>
              <a:t> </a:t>
            </a:r>
          </a:p>
          <a:p>
            <a:pPr lvl="1"/>
            <a:r>
              <a:rPr lang="en-GB" dirty="0">
                <a:hlinkClick r:id="rId4"/>
              </a:rPr>
              <a:t>http://resources.infosecinstitute.com/intro-to-fuzzing/</a:t>
            </a:r>
            <a:endParaRPr lang="en-GB" dirty="0"/>
          </a:p>
          <a:p>
            <a:pPr lvl="1"/>
            <a:r>
              <a:rPr lang="en-US" dirty="0"/>
              <a:t>Windows &amp; Linux version</a:t>
            </a:r>
          </a:p>
          <a:p>
            <a:r>
              <a:rPr lang="en-US" dirty="0"/>
              <a:t>Another SPIKE tutorial</a:t>
            </a:r>
          </a:p>
          <a:p>
            <a:pPr lvl="1"/>
            <a:r>
              <a:rPr lang="en-GB" dirty="0">
                <a:hlinkClick r:id="rId5"/>
              </a:rPr>
              <a:t>http://pentest.cryptocity.net/fuzzing/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0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memory leaks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report of memory leaks checks</a:t>
            </a:r>
            <a:endParaRPr lang="en-GB" dirty="0"/>
          </a:p>
          <a:p>
            <a:pPr lvl="1"/>
            <a:r>
              <a:rPr lang="en-GB" dirty="0"/>
              <a:t>--leak-check=full</a:t>
            </a:r>
          </a:p>
          <a:p>
            <a:r>
              <a:rPr lang="en-US" dirty="0"/>
              <a:t>Memory leaks</a:t>
            </a:r>
            <a:endParaRPr lang="en-GB" dirty="0"/>
          </a:p>
          <a:p>
            <a:pPr lvl="1"/>
            <a:r>
              <a:rPr lang="en-GB" i="1" dirty="0"/>
              <a:t>Definitely lost</a:t>
            </a:r>
            <a:r>
              <a:rPr lang="en-GB" dirty="0"/>
              <a:t>: memory is directly lost (no pointer exists)</a:t>
            </a:r>
          </a:p>
          <a:p>
            <a:pPr lvl="1"/>
            <a:r>
              <a:rPr lang="en-GB" i="1" dirty="0"/>
              <a:t>Indirectly lost</a:t>
            </a:r>
            <a:r>
              <a:rPr lang="en-GB" dirty="0"/>
              <a:t>: only pointers in lost memory points to it</a:t>
            </a:r>
          </a:p>
          <a:p>
            <a:pPr lvl="1"/>
            <a:r>
              <a:rPr lang="en-US" i="1" dirty="0"/>
              <a:t>Possibly lost:</a:t>
            </a:r>
            <a:r>
              <a:rPr lang="en-US" dirty="0"/>
              <a:t> address of memory exists somewhere, but might be just randomly correct value (usually real leak)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89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uninitialized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usage of uninitialized variables </a:t>
            </a:r>
            <a:endParaRPr lang="en-GB" dirty="0"/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-value-errors=yes</a:t>
            </a:r>
            <a:r>
              <a:rPr lang="en-GB" dirty="0"/>
              <a:t> (default)</a:t>
            </a:r>
          </a:p>
          <a:p>
            <a:r>
              <a:rPr lang="en-US" dirty="0"/>
              <a:t>Track from where initialized variable comes from</a:t>
            </a:r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--track-origins=yes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introduces high performance overhead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77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invalid reads/writes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Writes outside allocated memory (buffer overflow)</a:t>
            </a:r>
          </a:p>
          <a:p>
            <a:r>
              <a:rPr lang="en-US" dirty="0"/>
              <a:t>Only for memory located on heap! </a:t>
            </a:r>
          </a:p>
          <a:p>
            <a:pPr lvl="1"/>
            <a:r>
              <a:rPr lang="en-US" dirty="0"/>
              <a:t>allocated via dynamic allocation (</a:t>
            </a:r>
            <a:r>
              <a:rPr lang="en-US" dirty="0" err="1"/>
              <a:t>malloc</a:t>
            </a:r>
            <a:r>
              <a:rPr lang="en-US" dirty="0"/>
              <a:t>, new)</a:t>
            </a:r>
          </a:p>
          <a:p>
            <a:r>
              <a:rPr lang="en-US" dirty="0"/>
              <a:t>Will not detect problems on stack or static (global) variables</a:t>
            </a:r>
          </a:p>
          <a:p>
            <a:pPr lvl="1"/>
            <a:r>
              <a:rPr lang="en-GB" sz="2000" dirty="0">
                <a:hlinkClick r:id="rId2"/>
              </a:rPr>
              <a:t>https://en.wikipedia.org/wiki/Valgrind#Limitations_of_Memcheck</a:t>
            </a:r>
            <a:endParaRPr lang="en-US" dirty="0"/>
          </a:p>
          <a:p>
            <a:r>
              <a:rPr lang="en-US" dirty="0"/>
              <a:t>Writes into already de-allocated memory</a:t>
            </a:r>
          </a:p>
          <a:p>
            <a:pPr lvl="1"/>
            <a:r>
              <a:rPr lang="en-US" dirty="0" err="1"/>
              <a:t>Valgrind</a:t>
            </a:r>
            <a:r>
              <a:rPr lang="en-US" dirty="0"/>
              <a:t> tries to defer reallocation of freed memory as long as possible to detect subsequent reads/writes here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3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31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215" y="0"/>
            <a:ext cx="8331127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419090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872" y="5157192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detected – compile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g++ -</a:t>
            </a:r>
            <a:r>
              <a:rPr lang="en-US" sz="2800" dirty="0" err="1"/>
              <a:t>ansi</a:t>
            </a:r>
            <a:r>
              <a:rPr lang="en-US" sz="2800" dirty="0"/>
              <a:t> -Wall -</a:t>
            </a:r>
            <a:r>
              <a:rPr lang="en-US" sz="2800" dirty="0" err="1"/>
              <a:t>Wextra</a:t>
            </a:r>
            <a:r>
              <a:rPr lang="en-US" sz="2800" dirty="0"/>
              <a:t> -g -o test test.cpp</a:t>
            </a:r>
          </a:p>
          <a:p>
            <a:pPr lvl="1"/>
            <a:r>
              <a:rPr lang="en-US" sz="2400" dirty="0"/>
              <a:t>clean compilation</a:t>
            </a:r>
          </a:p>
          <a:p>
            <a:endParaRPr lang="en-US" sz="2800" dirty="0"/>
          </a:p>
          <a:p>
            <a:r>
              <a:rPr lang="en-US" sz="2800" dirty="0"/>
              <a:t>MSVC (Visual Studio 2012) /W4</a:t>
            </a:r>
            <a:endParaRPr lang="en-GB" sz="2800" dirty="0"/>
          </a:p>
          <a:p>
            <a:pPr lvl="1"/>
            <a:r>
              <a:rPr lang="en-US" sz="2400" dirty="0"/>
              <a:t>only one problem detected,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/>
              <a:t>MSVC (Visual Studio 2015) /W4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No problem reported</a:t>
            </a:r>
            <a:endParaRPr lang="en-GB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63807" y="4366845"/>
            <a:ext cx="758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test.cpp(56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error C4789: buffer 'Stack' of size 20 bytes will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be overrun; 4 bytes will be written starting at offset 400 </a:t>
            </a:r>
          </a:p>
        </p:txBody>
      </p:sp>
    </p:spTree>
    <p:extLst>
      <p:ext uri="{BB962C8B-B14F-4D97-AF65-F5344CB8AC3E}">
        <p14:creationId xmlns:p14="http://schemas.microsoft.com/office/powerpoint/2010/main" val="2397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</a:t>
            </a:r>
          </a:p>
          <a:p>
            <a:pPr lvl="1"/>
            <a:r>
              <a:rPr lang="en-GB" sz="2400" dirty="0"/>
              <a:t>Dynamic analysis of programs for potential bugs</a:t>
            </a:r>
          </a:p>
          <a:p>
            <a:pPr lvl="1"/>
            <a:r>
              <a:rPr lang="en-GB" sz="2400" dirty="0"/>
              <a:t>Memory analysis</a:t>
            </a:r>
          </a:p>
          <a:p>
            <a:pPr lvl="1"/>
            <a:r>
              <a:rPr lang="en-GB" sz="2400" dirty="0"/>
              <a:t>Fuzzing (</a:t>
            </a:r>
            <a:r>
              <a:rPr lang="en-GB" sz="2400" dirty="0" err="1"/>
              <a:t>blackbox</a:t>
            </a:r>
            <a:r>
              <a:rPr lang="en-GB" sz="2400" dirty="0"/>
              <a:t> testing)</a:t>
            </a:r>
          </a:p>
          <a:p>
            <a:pPr lvl="1"/>
            <a:r>
              <a:rPr lang="en-GB" sz="2400" dirty="0"/>
              <a:t>Tools </a:t>
            </a:r>
            <a:endParaRPr lang="en-US" dirty="0"/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No labs this week because of national holidays</a:t>
            </a:r>
          </a:p>
          <a:p>
            <a:pPr lvl="1"/>
            <a:r>
              <a:rPr lang="en-US" dirty="0"/>
              <a:t>Slides/tools available – you can learn anyway (</a:t>
            </a:r>
            <a:r>
              <a:rPr lang="en-US" dirty="0" err="1"/>
              <a:t>fuzzers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16016" y="-27384"/>
            <a:ext cx="470845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MSVC /W4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94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Visual Studio 2012 &amp; GCC – runtime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Corruption (usually) causes runtime exceptions</a:t>
            </a:r>
            <a:endParaRPr lang="en-GB" sz="2400" dirty="0"/>
          </a:p>
          <a:p>
            <a:pPr lvl="1"/>
            <a:r>
              <a:rPr lang="en-US" sz="2000" dirty="0"/>
              <a:t>Stack around variable ‘Stack’ was corrupted</a:t>
            </a:r>
          </a:p>
          <a:p>
            <a:pPr lvl="1"/>
            <a:r>
              <a:rPr lang="en-US" sz="2000" dirty="0"/>
              <a:t>Stack around variable ‘</a:t>
            </a:r>
            <a:r>
              <a:rPr lang="en-US" sz="2000" dirty="0" err="1"/>
              <a:t>arrayStack</a:t>
            </a:r>
            <a:r>
              <a:rPr lang="en-US" sz="2000" dirty="0"/>
              <a:t>’ was corrupted</a:t>
            </a:r>
          </a:p>
          <a:p>
            <a:r>
              <a:rPr lang="en-US" sz="2400" dirty="0"/>
              <a:t>MSVC: </a:t>
            </a:r>
            <a:r>
              <a:rPr lang="en-US" sz="2400" dirty="0">
                <a:cs typeface="Courier New" panose="02070309020205020404" pitchFamily="49" charset="0"/>
              </a:rPr>
              <a:t>/RTC, /GS, </a:t>
            </a:r>
            <a:r>
              <a:rPr lang="en-GB" sz="2400" dirty="0"/>
              <a:t>/DYNAMICBASE (ASLR) and /NXCOMPAT (DEP)</a:t>
            </a:r>
            <a:endParaRPr lang="en-US" sz="2400" dirty="0"/>
          </a:p>
          <a:p>
            <a:r>
              <a:rPr lang="cs-CZ" sz="2400" dirty="0"/>
              <a:t>GCC</a:t>
            </a:r>
            <a:r>
              <a:rPr lang="en-US" sz="2400" dirty="0"/>
              <a:t>:</a:t>
            </a:r>
            <a:r>
              <a:rPr lang="cs-CZ" sz="2400" dirty="0"/>
              <a:t> </a:t>
            </a:r>
            <a:r>
              <a:rPr lang="en-GB" sz="2400" dirty="0">
                <a:cs typeface="Courier New" pitchFamily="49" charset="0"/>
              </a:rPr>
              <a:t>-</a:t>
            </a:r>
            <a:r>
              <a:rPr lang="en-GB" sz="2400" dirty="0" err="1">
                <a:cs typeface="Courier New" pitchFamily="49" charset="0"/>
              </a:rPr>
              <a:t>fstack</a:t>
            </a:r>
            <a:r>
              <a:rPr lang="en-GB" sz="2400" dirty="0">
                <a:cs typeface="Courier New" pitchFamily="49" charset="0"/>
              </a:rPr>
              <a:t>-protector-all, </a:t>
            </a:r>
            <a:r>
              <a:rPr lang="en-GB" sz="2400" dirty="0"/>
              <a:t>--</a:t>
            </a:r>
            <a:r>
              <a:rPr lang="en-GB" sz="2400" dirty="0" err="1"/>
              <a:t>no_execstack</a:t>
            </a:r>
            <a:r>
              <a:rPr lang="en-GB" sz="2400" dirty="0"/>
              <a:t> (DEP), </a:t>
            </a:r>
            <a:r>
              <a:rPr lang="en-GB" sz="2400" dirty="0" err="1"/>
              <a:t>kernel.randomize_va_space</a:t>
            </a:r>
            <a:r>
              <a:rPr lang="en-GB" sz="2400" dirty="0"/>
              <a:t>=1</a:t>
            </a:r>
            <a:r>
              <a:rPr lang="en-US" sz="2400" dirty="0"/>
              <a:t> (ASLR)</a:t>
            </a:r>
          </a:p>
          <a:p>
            <a:endParaRPr lang="en-US" sz="2400" dirty="0"/>
          </a:p>
          <a:p>
            <a:r>
              <a:rPr lang="en-US" sz="2400" dirty="0"/>
              <a:t>May preventing successful exploit, but is only last defense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--enable=all static.cpp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(Some memory leaks also detected)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CppcheckPortable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2276872"/>
            <a:ext cx="92921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arrayHeap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302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03848" y="44624"/>
            <a:ext cx="60045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Cppcheck</a:t>
            </a:r>
            <a:r>
              <a:rPr lang="en-US" dirty="0"/>
              <a:t> --enable=all file.cpp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669674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Not all memory leaks are caught!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caught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missed */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/*-//-*/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2012 &amp; </a:t>
            </a:r>
            <a:r>
              <a:rPr lang="en-US" dirty="0" err="1"/>
              <a:t>PREfast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dirty="0"/>
              <a:t>Additional two problems detected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GB" dirty="0" err="1"/>
              <a:t>arrayStack</a:t>
            </a:r>
            <a:r>
              <a:rPr lang="en-GB" dirty="0"/>
              <a:t> and </a:t>
            </a:r>
            <a:r>
              <a:rPr lang="en-GB" dirty="0" err="1"/>
              <a:t>arrayHeap</a:t>
            </a:r>
            <a:r>
              <a:rPr lang="en-GB" dirty="0"/>
              <a:t> overruns still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68035" y="3284984"/>
            <a:ext cx="88124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C6200: Index '100'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non-stack buffer '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* Static'.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test.cpp(58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C6201: Index '5'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possibly stack allocated buffer 'Stack'.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'Static':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'20' bytes, but '404' bytes might be written.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test.cpp(62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'array':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'5*4' bytes, but '404' bytes might be written.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6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71192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/>
              <a:t>Visual Studio 2012 &amp; PREfast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5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2012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23156" y="3406348"/>
            <a:ext cx="876932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'100'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 * 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possibly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allocated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'20'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'5*4'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'_Old_2`arrayStackLen'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arrayHeap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'_Old_2`arrayHeapLen'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14" y="1735648"/>
            <a:ext cx="804258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4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272" y="5543370"/>
            <a:ext cx="804258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Error – still off by one, but not detected by SAL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23728" y="-27384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Visual Studio 2012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1044624" y="1628800"/>
            <a:ext cx="9910918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Verdana"/>
              </a:rPr>
              <a:t>      	  :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valgrind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tool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memcheck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./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test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0x4006AB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14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0x595f230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0x4006CB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0x595f1d0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0x400710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0x595f054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after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alloc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0x4C28152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operator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new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[](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long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vg_replace_malloc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363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0x40073F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LEAK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definitely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lost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blocks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contexts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suppressed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84168" y="155679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80469"/>
              <a:gd name="adj6" fmla="val -87110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(array[100] = 0;)</a:t>
            </a: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716016" y="551723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20313"/>
              <a:gd name="adj4" fmla="val -31757"/>
              <a:gd name="adj5" fmla="val 38281"/>
              <a:gd name="adj6" fmla="val -3911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Memory leaks detected</a:t>
            </a:r>
          </a:p>
          <a:p>
            <a:pPr algn="ctr" eaLnBrk="1" hangingPunct="1"/>
            <a:r>
              <a:rPr lang="en-US" altLang="en-US" sz="1600" dirty="0"/>
              <a:t>(array, 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228184" y="27470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67969"/>
              <a:gd name="adj6" fmla="val -8484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[100] = 0;)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6334157" y="45091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14844"/>
              <a:gd name="adj6" fmla="val -103739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</a:t>
            </a:r>
            <a:r>
              <a:rPr lang="en-US" altLang="en-US" sz="1600" dirty="0" err="1"/>
              <a:t>i</a:t>
            </a:r>
            <a:r>
              <a:rPr lang="en-US" altLang="en-US" sz="1600" dirty="0"/>
              <a:t>] = 0;)</a:t>
            </a:r>
          </a:p>
        </p:txBody>
      </p:sp>
    </p:spTree>
    <p:extLst>
      <p:ext uri="{BB962C8B-B14F-4D97-AF65-F5344CB8AC3E}">
        <p14:creationId xmlns:p14="http://schemas.microsoft.com/office/powerpoint/2010/main" val="29392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635896" y="-27384"/>
            <a:ext cx="52125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1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91559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0x40067C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0x7fefffe34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"Stack"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0x4006E5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0x7fefffe74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here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SUMMARY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contexts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suppressed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3275856" y="1412776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56031"/>
              <a:gd name="adj6" fmla="val -15375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600" dirty="0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428256" y="3429000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82486"/>
              <a:gd name="adj6" fmla="val -19954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lvl="0"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27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63888" y="-99392"/>
            <a:ext cx="55725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3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(MSVS 2012) _</a:t>
            </a:r>
            <a:r>
              <a:rPr lang="en-GB" dirty="0" err="1"/>
              <a:t>CrtDumpMemoryLeaks</a:t>
            </a:r>
            <a:r>
              <a:rPr lang="en-GB" dirty="0"/>
              <a:t>();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20" y="2780928"/>
            <a:ext cx="84561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Detected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!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Dumping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objects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0x00600AD0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0x00600A80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Object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dump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complete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0596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i="1" dirty="0"/>
              <a:t>Compilers </a:t>
            </a:r>
            <a:r>
              <a:rPr lang="en-US" sz="2000" dirty="0"/>
              <a:t>(MSVC, GCC) will miss many problems</a:t>
            </a:r>
          </a:p>
          <a:p>
            <a:r>
              <a:rPr lang="en-US" sz="2000" i="1" dirty="0"/>
              <a:t>Compiler flags (/RTC </a:t>
            </a:r>
            <a:r>
              <a:rPr lang="en-US" sz="2000" dirty="0"/>
              <a:t>and </a:t>
            </a:r>
            <a:r>
              <a:rPr lang="en-US" sz="2000" i="1" dirty="0"/>
              <a:t>/GS;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-protector-all</a:t>
            </a:r>
            <a:r>
              <a:rPr lang="en-US" sz="2000" i="1" dirty="0"/>
              <a:t>) </a:t>
            </a:r>
            <a:r>
              <a:rPr lang="en-US" sz="2000" dirty="0"/>
              <a:t>flags </a:t>
            </a:r>
          </a:p>
          <a:p>
            <a:pPr lvl="1"/>
            <a:r>
              <a:rPr lang="en-US" sz="1600" dirty="0"/>
              <a:t>detect (some) stack based corruptions at runtime</a:t>
            </a:r>
          </a:p>
          <a:p>
            <a:pPr lvl="1"/>
            <a:r>
              <a:rPr lang="en-US" sz="1600" dirty="0"/>
              <a:t>additional preventive flags </a:t>
            </a:r>
            <a:r>
              <a:rPr lang="en-GB" sz="1600" dirty="0"/>
              <a:t>/DYNAMICBASE (ASLR) and /NXCOMPAT (DEP)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memcheck</a:t>
            </a:r>
            <a:r>
              <a:rPr lang="en-US" sz="2000" i="1" dirty="0"/>
              <a:t> </a:t>
            </a:r>
          </a:p>
          <a:p>
            <a:pPr lvl="1"/>
            <a:r>
              <a:rPr lang="en-US" sz="1600" dirty="0"/>
              <a:t>will not find stack based problems, only heap corruptions</a:t>
            </a:r>
            <a:r>
              <a:rPr lang="cs-CZ" sz="1600" dirty="0"/>
              <a:t> (dynamic allocation)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exp-sgcheck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will detect stack based problem, but miss first (possibly incorrect) access</a:t>
            </a:r>
          </a:p>
          <a:p>
            <a:r>
              <a:rPr lang="en-US" sz="2000" i="1" dirty="0" err="1"/>
              <a:t>Cppcheck</a:t>
            </a:r>
            <a:endParaRPr lang="en-US" sz="2000" i="1" dirty="0"/>
          </a:p>
          <a:p>
            <a:pPr lvl="1"/>
            <a:r>
              <a:rPr lang="en-US" sz="1600" dirty="0"/>
              <a:t>detect multiple problems (even memory leaks), but mostly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dirty="0"/>
              <a:t> will find some stack based problems,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i="1" dirty="0"/>
              <a:t> with SAL </a:t>
            </a:r>
            <a:r>
              <a:rPr lang="en-US" sz="2000" dirty="0"/>
              <a:t>annotations</a:t>
            </a:r>
            <a:r>
              <a:rPr lang="en-US" sz="2000" i="1" dirty="0"/>
              <a:t> </a:t>
            </a:r>
            <a:r>
              <a:rPr lang="en-US" sz="2000" dirty="0"/>
              <a:t>will find additional stack and some heap problems, but not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87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C:\Picts\fuzzing\beer_fuz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6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2" y="4005064"/>
            <a:ext cx="7681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" y="1916832"/>
            <a:ext cx="76692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5364088" y="660723"/>
            <a:ext cx="3672408" cy="8960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4928"/>
              <a:gd name="adj6" fmla="val -47859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 ‘</a:t>
            </a:r>
            <a:r>
              <a:rPr lang="en-US" dirty="0" err="1">
                <a:solidFill>
                  <a:schemeClr val="tx1"/>
                </a:solidFill>
              </a:rPr>
              <a:t>ff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</a:t>
            </a:r>
            <a:r>
              <a:rPr lang="en-US" dirty="0">
                <a:solidFill>
                  <a:schemeClr val="tx1"/>
                </a:solidFill>
              </a:rPr>
              <a:t>’ +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– 2;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strlen</a:t>
            </a:r>
            <a:r>
              <a:rPr lang="en-US" dirty="0">
                <a:solidFill>
                  <a:schemeClr val="tx1"/>
                </a:solidFill>
              </a:rPr>
              <a:t>(“hello fuzzy world”) ==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3563888" y="3720232"/>
            <a:ext cx="5472608" cy="1008112"/>
          </a:xfrm>
          <a:prstGeom prst="borderCallout2">
            <a:avLst>
              <a:gd name="adj1" fmla="val 114651"/>
              <a:gd name="adj2" fmla="val 24389"/>
              <a:gd name="adj3" fmla="val 138862"/>
              <a:gd name="adj4" fmla="val 22145"/>
              <a:gd name="adj5" fmla="val 150279"/>
              <a:gd name="adj6" fmla="val 12275"/>
            </a:avLst>
          </a:prstGeom>
          <a:solidFill>
            <a:schemeClr val="bg1">
              <a:lumMod val="9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 == 00 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0 – 2;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-2 == 0xFFFFFFFFFFFFFFFE == ~4GB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2699792" y="5445224"/>
            <a:ext cx="6336704" cy="10801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MAX_SHORT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117555"/>
            <a:ext cx="57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MS04-028: Microsoft's JPEG GDI+ vulnerability (2004)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Microsoft's JPEG GDI+ vulnerability (2004)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Problem how GDI+ handles comments in JPEG picture</a:t>
            </a:r>
          </a:p>
          <a:p>
            <a:r>
              <a:rPr lang="en-US" sz="2000" dirty="0"/>
              <a:t>Comment header segment starts with marker 0xFFFE followed by 16bits length of comment</a:t>
            </a:r>
          </a:p>
          <a:p>
            <a:r>
              <a:rPr lang="en-US" sz="2000" dirty="0"/>
              <a:t>Length of comment is including the length word itself (2 bytes)</a:t>
            </a:r>
          </a:p>
          <a:p>
            <a:r>
              <a:rPr lang="en-US" sz="2000" dirty="0"/>
              <a:t>Subtract 2 bytes (length of length) to obtain comment length</a:t>
            </a:r>
          </a:p>
          <a:p>
            <a:r>
              <a:rPr lang="en-US" sz="2000" dirty="0"/>
              <a:t>If length of comment field is maliciously 0 or 1 then </a:t>
            </a:r>
          </a:p>
          <a:p>
            <a:pPr lvl="1"/>
            <a:r>
              <a:rPr lang="en-US" sz="1600" dirty="0"/>
              <a:t>0 – 2 == -2 length of comment as signed integer</a:t>
            </a:r>
          </a:p>
          <a:p>
            <a:pPr lvl="1"/>
            <a:r>
              <a:rPr lang="en-US" sz="1600" dirty="0"/>
              <a:t>converted to unsigned integer 0xFFFFFFFFFFFFFFFE</a:t>
            </a:r>
          </a:p>
          <a:p>
            <a:pPr lvl="1"/>
            <a:r>
              <a:rPr lang="en-US" sz="1600" dirty="0"/>
              <a:t>Comment with length about 4GB instead 65kB max</a:t>
            </a:r>
          </a:p>
          <a:p>
            <a:r>
              <a:rPr lang="en-US" sz="2000" dirty="0"/>
              <a:t>Buffer overflow when comment is copied into heap buffer</a:t>
            </a:r>
          </a:p>
          <a:p>
            <a:pPr marL="0" lvl="1" indent="0">
              <a:buClr>
                <a:srgbClr val="1E4485"/>
              </a:buClr>
              <a:buNone/>
            </a:pPr>
            <a:endParaRPr lang="en-US" sz="1400" dirty="0">
              <a:hlinkClick r:id="rId2"/>
            </a:endParaRPr>
          </a:p>
          <a:p>
            <a:pPr marL="0" lvl="1" indent="0">
              <a:buClr>
                <a:srgbClr val="1E4485"/>
              </a:buClr>
              <a:buNone/>
            </a:pPr>
            <a:r>
              <a:rPr lang="en-US" sz="1400" dirty="0">
                <a:hlinkClick r:id="rId2"/>
              </a:rPr>
              <a:t>http://technet.microsoft.com/en-us/security/bulletin/ms04-028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http://www.slideshare.net/ashishmalik10/microsoft-gdi-jpeg-integer-underflow-vulnerability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http://www.securityfocus.com/bid/11173/exploit</a:t>
            </a:r>
            <a:endParaRPr lang="en-US" sz="1400" dirty="0"/>
          </a:p>
          <a:p>
            <a:endParaRPr lang="en-US" sz="2800" dirty="0"/>
          </a:p>
          <a:p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884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GDI+ vulnerability because…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proper input checking</a:t>
            </a:r>
          </a:p>
          <a:p>
            <a:r>
              <a:rPr lang="en-US" dirty="0"/>
              <a:t>Type signed/unsigned mismatch</a:t>
            </a:r>
            <a:endParaRPr lang="cs-CZ" dirty="0"/>
          </a:p>
          <a:p>
            <a:r>
              <a:rPr lang="en-US" dirty="0"/>
              <a:t>Type overflow</a:t>
            </a:r>
          </a:p>
          <a:p>
            <a:r>
              <a:rPr lang="en-US" dirty="0"/>
              <a:t>Buffer overflow</a:t>
            </a:r>
          </a:p>
          <a:p>
            <a:r>
              <a:rPr lang="en-US" dirty="0"/>
              <a:t>Heap overflow</a:t>
            </a:r>
          </a:p>
          <a:p>
            <a:r>
              <a:rPr lang="en-US" dirty="0"/>
              <a:t>Source code was not available (</a:t>
            </a:r>
            <a:r>
              <a:rPr lang="en-US" dirty="0" err="1"/>
              <a:t>blackbox</a:t>
            </a:r>
            <a:r>
              <a:rPr lang="en-US" dirty="0"/>
              <a:t> testing)</a:t>
            </a:r>
          </a:p>
          <a:p>
            <a:r>
              <a:rPr lang="en-US" dirty="0"/>
              <a:t>Huge impact (core MS library)</a:t>
            </a:r>
          </a:p>
          <a:p>
            <a:r>
              <a:rPr lang="en-US" dirty="0"/>
              <a:t>Easily exploitable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 rot="19338940">
            <a:off x="2638831" y="3671429"/>
            <a:ext cx="6355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Found by fuzzing 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</a:t>
            </a:r>
            <a:endParaRPr lang="cs-CZ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Fuzzing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4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dynamic analysis provide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Dynamic analysis compile and execute tested program</a:t>
            </a:r>
          </a:p>
          <a:p>
            <a:pPr lvl="1"/>
            <a:r>
              <a:rPr lang="en-US" sz="2000" dirty="0"/>
              <a:t>real or virtualized processor</a:t>
            </a:r>
          </a:p>
          <a:p>
            <a:r>
              <a:rPr lang="en-US" sz="2400" dirty="0"/>
              <a:t>Inputs are supplied and outputs are observed</a:t>
            </a:r>
          </a:p>
          <a:p>
            <a:pPr lvl="1"/>
            <a:r>
              <a:rPr lang="en-US" sz="2000" dirty="0"/>
              <a:t>sufficient number of inputs needs to be supplied</a:t>
            </a:r>
          </a:p>
          <a:p>
            <a:pPr lvl="1"/>
            <a:r>
              <a:rPr lang="en-US" sz="2000" dirty="0"/>
              <a:t>code coverage should be high </a:t>
            </a:r>
          </a:p>
          <a:p>
            <a:r>
              <a:rPr lang="en-US" sz="2400" dirty="0"/>
              <a:t>Memory, function calls and executed operations can be monitored and evaluated</a:t>
            </a:r>
          </a:p>
          <a:p>
            <a:pPr lvl="1"/>
            <a:r>
              <a:rPr lang="en-US" sz="2000" dirty="0"/>
              <a:t>invalid access to memory (buffer overflow)</a:t>
            </a:r>
          </a:p>
          <a:p>
            <a:pPr lvl="1"/>
            <a:r>
              <a:rPr lang="en-US" sz="2000" dirty="0"/>
              <a:t>memory leak or double free</a:t>
            </a:r>
          </a:p>
          <a:p>
            <a:pPr lvl="1"/>
            <a:r>
              <a:rPr lang="en-US" sz="2000" dirty="0"/>
              <a:t>calls to potentially sensitive functions</a:t>
            </a:r>
          </a:p>
          <a:p>
            <a:r>
              <a:rPr lang="en-GB" sz="2000" dirty="0">
                <a:hlinkClick r:id="rId2"/>
              </a:rPr>
              <a:t>http://www.embedded.com/design/safety-and-security/4419779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simple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8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target_app</a:t>
            </a:r>
            <a:endParaRPr lang="cs-CZ" sz="28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74640" y="382135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miss here?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5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1400" dirty="0"/>
              <a:t>Where fuzzing fits in development process? (developer side, CI, SDL)</a:t>
            </a:r>
          </a:p>
          <a:p>
            <a:r>
              <a:rPr lang="en-US" sz="1400" dirty="0"/>
              <a:t>What type of bugs fuzzing tends to find?</a:t>
            </a:r>
          </a:p>
          <a:p>
            <a:r>
              <a:rPr lang="en-US" sz="1400" dirty="0"/>
              <a:t>Which apps can be fuzzed?</a:t>
            </a:r>
          </a:p>
          <a:p>
            <a:r>
              <a:rPr lang="en-US" sz="1400" dirty="0"/>
              <a:t>How to detect that app mishandled fuzzed input (“hit”)? (crash, signal, exception, error…) </a:t>
            </a:r>
          </a:p>
          <a:p>
            <a:r>
              <a:rPr lang="en-US" sz="1400" dirty="0"/>
              <a:t>How to react on detected “hit”? (save seed and crashing inputs, bucketing of inputs) </a:t>
            </a:r>
          </a:p>
          <a:p>
            <a:r>
              <a:rPr lang="en-US" sz="1400" dirty="0"/>
              <a:t>How to create more meaningful inputs then random bytes? (valid inputs, proxy)</a:t>
            </a:r>
          </a:p>
          <a:p>
            <a:r>
              <a:rPr lang="en-US" sz="1400" dirty="0"/>
              <a:t>How to fuzz non-binary inputs? (string patterns, </a:t>
            </a:r>
            <a:r>
              <a:rPr lang="en-US" sz="1400" dirty="0" err="1"/>
              <a:t>regexpr</a:t>
            </a:r>
            <a:r>
              <a:rPr lang="en-US" sz="1400" dirty="0"/>
              <a:t>, mouse movements…) </a:t>
            </a:r>
          </a:p>
          <a:p>
            <a:r>
              <a:rPr lang="en-US" sz="1400" dirty="0"/>
              <a:t>How to fuzz applications without input as files? (http requests, </a:t>
            </a:r>
            <a:r>
              <a:rPr lang="en-US" sz="1400" dirty="0" err="1"/>
              <a:t>dll</a:t>
            </a:r>
            <a:r>
              <a:rPr lang="en-US" sz="1400" dirty="0"/>
              <a:t> injection, ZAP example) </a:t>
            </a:r>
          </a:p>
          <a:p>
            <a:r>
              <a:rPr lang="en-US" sz="1400" dirty="0"/>
              <a:t>How to fuzz efficiently? (known problematic values (fuzz vectors)) </a:t>
            </a:r>
          </a:p>
          <a:p>
            <a:r>
              <a:rPr lang="en-US" sz="1400" dirty="0"/>
              <a:t>How to fuzz files/inputs with defined structure? (grammar, example Peach) </a:t>
            </a:r>
          </a:p>
          <a:p>
            <a:r>
              <a:rPr lang="en-US" sz="1400" dirty="0"/>
              <a:t>How to make </a:t>
            </a:r>
            <a:r>
              <a:rPr lang="en-US" sz="1400" dirty="0" err="1"/>
              <a:t>fuzzer</a:t>
            </a:r>
            <a:r>
              <a:rPr lang="en-US" sz="1400" dirty="0"/>
              <a:t> </a:t>
            </a:r>
            <a:r>
              <a:rPr lang="en-GB" sz="1400" dirty="0"/>
              <a:t>protocol-aware? (</a:t>
            </a:r>
            <a:r>
              <a:rPr lang="en-US" sz="1400" dirty="0"/>
              <a:t>Peach </a:t>
            </a:r>
            <a:r>
              <a:rPr lang="en-GB" sz="1400" dirty="0"/>
              <a:t>example) </a:t>
            </a:r>
          </a:p>
          <a:p>
            <a:r>
              <a:rPr lang="en-GB" sz="1400" dirty="0"/>
              <a:t>How to fuzz state-full protocols? (proxy like fuzzing) </a:t>
            </a:r>
          </a:p>
          <a:p>
            <a:r>
              <a:rPr lang="en-GB" sz="1400" dirty="0"/>
              <a:t>How to analyse and react on detected hits?</a:t>
            </a:r>
          </a:p>
          <a:p>
            <a:r>
              <a:rPr lang="en-GB" sz="1400" dirty="0"/>
              <a:t>Which tools one can use? </a:t>
            </a:r>
          </a:p>
          <a:p>
            <a:r>
              <a:rPr lang="en-GB" sz="1400" dirty="0"/>
              <a:t>How to detect less visible “hits”? (side-channels) </a:t>
            </a:r>
            <a:endParaRPr lang="en-US" sz="1200" dirty="0"/>
          </a:p>
          <a:p>
            <a:r>
              <a:rPr lang="en-GB" sz="1400" dirty="0"/>
              <a:t>What else can we fuzz? (test coverage testing, DDOS resiliency, hardware inputs) </a:t>
            </a:r>
          </a:p>
          <a:p>
            <a:pPr lvl="2"/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71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58" y="2000614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7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98679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2240" y="5733256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http://iconarchive.com,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http://awicons.com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http://www.pelfusion.com</a:t>
            </a:r>
          </a:p>
        </p:txBody>
      </p:sp>
      <p:pic>
        <p:nvPicPr>
          <p:cNvPr id="1027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1745457"/>
            <a:ext cx="1323503" cy="13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1404"/>
            <a:ext cx="2176388" cy="13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1" y="1993776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Obrazky\fuzzing\gif_icon_fuzzed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6366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Obrazky\fuzzing\gif_icon_fuzz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207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ocuments\Obrazky\fuzzing\gif_icon_fuzz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5" y="342900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ocuments\Obrazky\fuzzing\Apps-utilities-system-monitor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92" y="5107796"/>
            <a:ext cx="135483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2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ocuments\Obrazky\fuzzing\gif_binary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553"/>
          <a:stretch/>
        </p:blipFill>
        <p:spPr bwMode="auto">
          <a:xfrm>
            <a:off x="1871765" y="1023144"/>
            <a:ext cx="1368152" cy="10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ocuments\Obrazky\fuzzing\gif_data_mod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0" y="1015324"/>
            <a:ext cx="2342411" cy="19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Documents\Obrazky\fuzzing\log-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1234"/>
            <a:ext cx="1310989" cy="13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Documents\Obrazky\fuzzing\machine_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42" y="3058529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58" y="3224750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Documents\Obrazky\fuzzing\bullet_hol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4463">
            <a:off x="1021082" y="5052092"/>
            <a:ext cx="1210623" cy="5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4427685"/>
            <a:ext cx="1305571" cy="13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rafovaná šipka doprava 9"/>
          <p:cNvSpPr/>
          <p:nvPr/>
        </p:nvSpPr>
        <p:spPr>
          <a:xfrm rot="10800000">
            <a:off x="7308303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rafovaná šipka doprava 35"/>
          <p:cNvSpPr/>
          <p:nvPr/>
        </p:nvSpPr>
        <p:spPr>
          <a:xfrm rot="10800000">
            <a:off x="5436097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rafovaná šipka doprava 36"/>
          <p:cNvSpPr/>
          <p:nvPr/>
        </p:nvSpPr>
        <p:spPr>
          <a:xfrm rot="5400000">
            <a:off x="3705389" y="437648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rafovaná šipka doprava 37"/>
          <p:cNvSpPr/>
          <p:nvPr/>
        </p:nvSpPr>
        <p:spPr>
          <a:xfrm rot="10800000">
            <a:off x="2337383" y="5107823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rafovaná šipka doprava 38"/>
          <p:cNvSpPr/>
          <p:nvPr/>
        </p:nvSpPr>
        <p:spPr>
          <a:xfrm>
            <a:off x="2339752" y="219802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rafovaná šipka doprava 39"/>
          <p:cNvSpPr/>
          <p:nvPr/>
        </p:nvSpPr>
        <p:spPr>
          <a:xfrm rot="2589002">
            <a:off x="4940598" y="2498058"/>
            <a:ext cx="179385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44666" y="69269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1. </a:t>
            </a:r>
            <a:r>
              <a:rPr lang="en-US" b="1" dirty="0"/>
              <a:t>Investigate app in/out</a:t>
            </a:r>
            <a:endParaRPr lang="cs-CZ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47864" y="7647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en-US" b="1" dirty="0"/>
              <a:t>Prepare data model (optional)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080809" y="1093672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en-US" b="1" dirty="0"/>
              <a:t>Validate data model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985735" y="472525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4. </a:t>
            </a:r>
            <a:r>
              <a:rPr lang="en-US" b="1" dirty="0"/>
              <a:t>Generate fuzzed inputs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695481" y="306896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5. </a:t>
            </a:r>
            <a:r>
              <a:rPr lang="en-US" b="1" dirty="0"/>
              <a:t>Send fuzzed input to app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680722" y="62280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6. </a:t>
            </a:r>
            <a:r>
              <a:rPr lang="en-US" b="1" dirty="0"/>
              <a:t>Monitor target app</a:t>
            </a:r>
            <a:endParaRPr lang="cs-CZ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6555" y="6011113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7. </a:t>
            </a:r>
            <a:r>
              <a:rPr lang="en-US" b="1" dirty="0"/>
              <a:t>Analyze logs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6600375" y="3673599"/>
            <a:ext cx="400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</a:t>
            </a:r>
            <a:endParaRPr lang="cs-CZ" sz="44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5" grpId="0"/>
      <p:bldP spid="46" grpId="0"/>
      <p:bldP spid="47" grpId="0"/>
      <p:bldP spid="48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Investigate input and output of target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model for fuzzed input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 your model against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sending fuzzed inputs to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application for faults, errors, crashes…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Mitigate problems found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Fuzzing: key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More or less random modification of inputs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Monitoring of target application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Huge amount of inputs for target are send 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Automated and repeatable</a:t>
            </a:r>
          </a:p>
          <a:p>
            <a:pPr marL="514350" indent="-514350">
              <a:buFont typeface="+mj-lt"/>
              <a:buAutoNum type="arabicPeriod"/>
            </a:pP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fuzz?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Black-box negative testing software technique</a:t>
            </a:r>
          </a:p>
          <a:p>
            <a:r>
              <a:rPr lang="en-US" sz="2800" dirty="0"/>
              <a:t>Good cost per bug ratio</a:t>
            </a:r>
            <a:endParaRPr lang="en-US" dirty="0"/>
          </a:p>
          <a:p>
            <a:r>
              <a:rPr lang="en-US" dirty="0"/>
              <a:t>“Research” fuzzing</a:t>
            </a:r>
          </a:p>
          <a:p>
            <a:pPr lvl="1"/>
            <a:r>
              <a:rPr lang="en-US" dirty="0"/>
              <a:t>Dedicated effort, e.g., pen-testing, QA…</a:t>
            </a:r>
          </a:p>
          <a:p>
            <a:pPr lvl="1"/>
            <a:r>
              <a:rPr lang="en-US" dirty="0"/>
              <a:t>Mostly human analysis of results (with help of tools)</a:t>
            </a:r>
          </a:p>
          <a:p>
            <a:pPr lvl="1"/>
            <a:r>
              <a:rPr lang="en-US" dirty="0"/>
              <a:t>Whole process not necessary fully automated</a:t>
            </a:r>
          </a:p>
          <a:p>
            <a:r>
              <a:rPr lang="en-US" dirty="0"/>
              <a:t>Fuzzing as part of Secure Development Lifecycle</a:t>
            </a:r>
          </a:p>
          <a:p>
            <a:pPr lvl="1"/>
            <a:r>
              <a:rPr lang="en-US" dirty="0"/>
              <a:t>Automated run “every day” (CI)</a:t>
            </a:r>
          </a:p>
          <a:p>
            <a:pPr lvl="1"/>
            <a:r>
              <a:rPr lang="en-US" dirty="0"/>
              <a:t>Limited time to complete (parallelization?)</a:t>
            </a:r>
            <a:endParaRPr lang="cs-CZ" dirty="0"/>
          </a:p>
          <a:p>
            <a:pPr lvl="1"/>
            <a:r>
              <a:rPr lang="en-US" dirty="0"/>
              <a:t>Automated analysis (no human involved)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-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Fuzzing advantages 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the only way to test (closed system)</a:t>
            </a:r>
          </a:p>
          <a:p>
            <a:pPr lvl="1"/>
            <a:r>
              <a:rPr lang="en-US" dirty="0"/>
              <a:t>Repeatable (crash inputs stored)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Usually simpler bugs found (low hanging fruit)</a:t>
            </a:r>
          </a:p>
          <a:p>
            <a:pPr lvl="1"/>
            <a:r>
              <a:rPr lang="en-GB" dirty="0"/>
              <a:t>Increased difficulty to evaluate impact or </a:t>
            </a:r>
            <a:r>
              <a:rPr lang="en-GB" dirty="0" err="1"/>
              <a:t>dangerosity</a:t>
            </a:r>
            <a:endParaRPr lang="en-GB" dirty="0"/>
          </a:p>
          <a:p>
            <a:pPr lvl="1"/>
            <a:r>
              <a:rPr lang="en-US" dirty="0"/>
              <a:t>Closed system is often evaluated, black box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95936" y="1528916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rgbClr val="92D050"/>
                </a:solidFill>
                <a:effectLst/>
              </a:rPr>
              <a:t>+</a:t>
            </a:r>
            <a:endParaRPr lang="cs-CZ" sz="6600" b="1" cap="all" spc="0" dirty="0">
              <a:ln w="0"/>
              <a:solidFill>
                <a:srgbClr val="92D050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93238" y="3645024"/>
            <a:ext cx="4667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chemeClr val="accent6">
                    <a:lumMod val="75000"/>
                  </a:schemeClr>
                </a:solidFill>
                <a:effectLst/>
              </a:rPr>
              <a:t>-</a:t>
            </a:r>
            <a:endParaRPr lang="cs-CZ" sz="6600" b="1" cap="all" spc="0" dirty="0">
              <a:ln w="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33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bugs fuzzing tends to find?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Fuzzers</a:t>
            </a:r>
            <a:r>
              <a:rPr lang="en-GB" dirty="0"/>
              <a:t> tend to find simpler bugs</a:t>
            </a:r>
          </a:p>
          <a:p>
            <a:endParaRPr lang="en-GB" sz="1800" dirty="0"/>
          </a:p>
          <a:p>
            <a:r>
              <a:rPr lang="en-GB" dirty="0"/>
              <a:t>Success of fuzzing depends on input structure</a:t>
            </a:r>
          </a:p>
          <a:p>
            <a:pPr lvl="1"/>
            <a:r>
              <a:rPr lang="en-GB" dirty="0"/>
              <a:t>E.g., checksums prevents large parts of random fuzzing</a:t>
            </a:r>
          </a:p>
          <a:p>
            <a:pPr lvl="1"/>
            <a:r>
              <a:rPr lang="en-GB" dirty="0"/>
              <a:t>Bugs in format parsing vs. bugs in data interpretation</a:t>
            </a:r>
          </a:p>
          <a:p>
            <a:endParaRPr lang="en-GB" sz="1800" dirty="0"/>
          </a:p>
          <a:p>
            <a:r>
              <a:rPr lang="en-GB" dirty="0"/>
              <a:t>Success increases with time spend on modelling</a:t>
            </a:r>
          </a:p>
          <a:p>
            <a:pPr lvl="1"/>
            <a:r>
              <a:rPr lang="en-GB" dirty="0"/>
              <a:t>More protocol-aware </a:t>
            </a:r>
            <a:r>
              <a:rPr lang="en-GB" dirty="0" err="1"/>
              <a:t>fuzzer</a:t>
            </a:r>
            <a:r>
              <a:rPr lang="en-GB" dirty="0"/>
              <a:t> is, problems are found faster (and less weird ones)</a:t>
            </a:r>
          </a:p>
          <a:p>
            <a:pPr lvl="1"/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is usually found?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corruption bugs (buffer overflows...)</a:t>
            </a:r>
          </a:p>
          <a:p>
            <a:r>
              <a:rPr lang="en-US" dirty="0"/>
              <a:t>Parser bugs (crash of parser on malformed input)</a:t>
            </a:r>
          </a:p>
          <a:p>
            <a:r>
              <a:rPr lang="en-US" dirty="0"/>
              <a:t>Invalid error handling (other then expected error)</a:t>
            </a:r>
          </a:p>
          <a:p>
            <a:r>
              <a:rPr lang="en-US" dirty="0"/>
              <a:t>Threading errors (requires sufficient setup)</a:t>
            </a:r>
          </a:p>
          <a:p>
            <a:r>
              <a:rPr lang="en-US" dirty="0"/>
              <a:t>Correctness bugs (reference vs. new </a:t>
            </a:r>
            <a:r>
              <a:rPr lang="en-US" dirty="0" err="1"/>
              <a:t>impl</a:t>
            </a:r>
            <a:r>
              <a:rPr lang="en-US" dirty="0"/>
              <a:t>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are usually missed?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Bugs after input validation (if not modeled properly)</a:t>
            </a:r>
          </a:p>
          <a:p>
            <a:r>
              <a:rPr lang="en-US" dirty="0"/>
              <a:t>High-level / architecture bugs (e.g. weak crypto)</a:t>
            </a:r>
          </a:p>
          <a:p>
            <a:r>
              <a:rPr lang="en-US" dirty="0"/>
              <a:t>Usability bugs </a:t>
            </a:r>
          </a:p>
          <a:p>
            <a:r>
              <a:rPr lang="en-US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used by dynamic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Debugger (full control over memory read/write, even ops)</a:t>
            </a:r>
          </a:p>
          <a:p>
            <a:r>
              <a:rPr lang="en-US" sz="1800" dirty="0"/>
              <a:t>Insert data into program input points (integration tests, fuzzing…)</a:t>
            </a:r>
          </a:p>
          <a:p>
            <a:pPr lvl="1"/>
            <a:r>
              <a:rPr lang="en-US" sz="1400" dirty="0" err="1"/>
              <a:t>stdin</a:t>
            </a:r>
            <a:r>
              <a:rPr lang="en-US" sz="1400" dirty="0"/>
              <a:t>, network, files…</a:t>
            </a:r>
          </a:p>
          <a:p>
            <a:r>
              <a:rPr lang="en-US" sz="1800" dirty="0"/>
              <a:t>Insert manipulation proxy between program and library (</a:t>
            </a:r>
            <a:r>
              <a:rPr lang="en-US" sz="1800" dirty="0" err="1"/>
              <a:t>dll</a:t>
            </a:r>
            <a:r>
              <a:rPr lang="en-US" sz="1800" dirty="0"/>
              <a:t> stub, memory)</a:t>
            </a:r>
          </a:p>
          <a:p>
            <a:r>
              <a:rPr lang="en-US" sz="1800" dirty="0"/>
              <a:t>Trace of program’s external behavior (</a:t>
            </a:r>
            <a:r>
              <a:rPr lang="en-US" sz="1800" dirty="0" err="1"/>
              <a:t>linux</a:t>
            </a:r>
            <a:r>
              <a:rPr lang="en-US" sz="1800" dirty="0"/>
              <a:t> </a:t>
            </a:r>
            <a:r>
              <a:rPr lang="en-US" sz="1800" dirty="0" err="1"/>
              <a:t>strace</a:t>
            </a:r>
            <a:r>
              <a:rPr lang="en-US" sz="1800" dirty="0"/>
              <a:t>)</a:t>
            </a:r>
          </a:p>
          <a:p>
            <a:r>
              <a:rPr lang="en-US" sz="1800" dirty="0"/>
              <a:t>Change source code (instrumentation, logging…) </a:t>
            </a:r>
          </a:p>
          <a:p>
            <a:r>
              <a:rPr lang="en-US" sz="1800" dirty="0"/>
              <a:t>Change </a:t>
            </a:r>
            <a:r>
              <a:rPr lang="en-US" sz="1800"/>
              <a:t>of application binary</a:t>
            </a:r>
            <a:endParaRPr lang="en-US" sz="1800" dirty="0"/>
          </a:p>
          <a:p>
            <a:r>
              <a:rPr lang="en-US" sz="1800" dirty="0"/>
              <a:t>Run in lightweight virtual machine (</a:t>
            </a:r>
            <a:r>
              <a:rPr lang="en-US" sz="1800" dirty="0" err="1"/>
              <a:t>Valgrind</a:t>
            </a:r>
            <a:r>
              <a:rPr lang="en-US" sz="1800" dirty="0"/>
              <a:t>)</a:t>
            </a:r>
          </a:p>
          <a:p>
            <a:r>
              <a:rPr lang="en-US" sz="1800" dirty="0"/>
              <a:t>Run in full virtual machine</a:t>
            </a:r>
          </a:p>
          <a:p>
            <a:r>
              <a:rPr lang="en-US" sz="1800" dirty="0"/>
              <a:t>Follow propagation of specified values (Taint analysis)</a:t>
            </a:r>
          </a:p>
          <a:p>
            <a:r>
              <a:rPr lang="en-US" sz="1800" dirty="0"/>
              <a:t>Mocking (create additional input points into program)</a:t>
            </a:r>
          </a:p>
          <a:p>
            <a:r>
              <a:rPr lang="en-US" sz="1800" dirty="0"/>
              <a:t>Restrict programs environment (low memory, limited file descriptors, limited rights…)</a:t>
            </a:r>
          </a:p>
          <a:p>
            <a:pPr lvl="2"/>
            <a:endParaRPr lang="en-US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5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applications can be fuzzed?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application/module with an input </a:t>
            </a:r>
          </a:p>
          <a:p>
            <a:pPr lvl="1"/>
            <a:r>
              <a:rPr lang="en-US" sz="2000" dirty="0"/>
              <a:t>(sometimes even without inputs, e.g., fault induction)</a:t>
            </a:r>
          </a:p>
          <a:p>
            <a:r>
              <a:rPr lang="en-US" sz="2400" dirty="0"/>
              <a:t>Custom (“DIY”) </a:t>
            </a:r>
            <a:r>
              <a:rPr lang="en-US" sz="2400" dirty="0" err="1"/>
              <a:t>fuzzer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full knowledge about target app</a:t>
            </a:r>
          </a:p>
          <a:p>
            <a:pPr lvl="1"/>
            <a:r>
              <a:rPr lang="en-US" sz="2000" dirty="0"/>
              <a:t>Kind of randomized integration test (but still repeatable!)</a:t>
            </a:r>
          </a:p>
          <a:p>
            <a:r>
              <a:rPr lang="en-US" sz="2400" dirty="0"/>
              <a:t>File </a:t>
            </a:r>
            <a:r>
              <a:rPr lang="en-US" sz="2400" dirty="0" err="1"/>
              <a:t>fuzzer</a:t>
            </a:r>
            <a:r>
              <a:rPr lang="en-US" sz="2400" dirty="0"/>
              <a:t> – input via files</a:t>
            </a:r>
          </a:p>
          <a:p>
            <a:r>
              <a:rPr lang="en-US" sz="2400" dirty="0"/>
              <a:t>Network </a:t>
            </a:r>
            <a:r>
              <a:rPr lang="en-US" sz="2400" dirty="0" err="1"/>
              <a:t>fuzzer</a:t>
            </a:r>
            <a:r>
              <a:rPr lang="en-US" sz="2400" dirty="0"/>
              <a:t> – input received via network  </a:t>
            </a:r>
          </a:p>
          <a:p>
            <a:r>
              <a:rPr lang="en-US" sz="2400" dirty="0"/>
              <a:t>General fuzzing framework </a:t>
            </a:r>
          </a:p>
          <a:p>
            <a:pPr lvl="1"/>
            <a:r>
              <a:rPr lang="en-US" sz="2000" dirty="0" err="1"/>
              <a:t>Preprepared</a:t>
            </a:r>
            <a:r>
              <a:rPr lang="en-US" sz="2000" dirty="0"/>
              <a:t> tools and functions for common tasks (file, packet…)</a:t>
            </a:r>
          </a:p>
          <a:p>
            <a:pPr lvl="1"/>
            <a:r>
              <a:rPr lang="en-US" sz="2000" dirty="0"/>
              <a:t>Custom plugins, pre-prepared and custom data models</a:t>
            </a:r>
          </a:p>
          <a:p>
            <a:pPr lvl="2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http://www.microsoft.com/en-us/download/details.aspx?id=21769</a:t>
            </a:r>
            <a:endParaRPr lang="en-US" sz="2000" dirty="0"/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into Visual Studio, part of SDL 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2" name="Picture 4" descr="D:\Documents\Obrazky\fuzzing\minifuzz_settings_irf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3"/>
          <a:stretch/>
        </p:blipFill>
        <p:spPr bwMode="auto">
          <a:xfrm>
            <a:off x="1259632" y="1595239"/>
            <a:ext cx="5848350" cy="491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21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azky\fuzzing\minifuzz_irf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908720"/>
            <a:ext cx="904346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90471" y="4941168"/>
            <a:ext cx="14527567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xml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version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cs-CZ" sz="1200" b="1" dirty="0">
                <a:solidFill>
                  <a:srgbClr val="800080"/>
                </a:solidFill>
                <a:latin typeface="Verdana"/>
              </a:rPr>
              <a:t>?&gt;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&lt;failure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"Exception </a:t>
            </a:r>
            <a:r>
              <a:rPr lang="en-US" sz="1200" dirty="0" err="1">
                <a:solidFill>
                  <a:srgbClr val="7F007F"/>
                </a:solidFill>
                <a:latin typeface="Verdana"/>
              </a:rPr>
              <a:t>Event:Tid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=8504, 0x80000003, unhandled, address=0x7740e34d"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Verdana"/>
              </a:rPr>
              <a:t>datetime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"11:21:12 12. 2. 2015"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registers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RAX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RCX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"7FFF5FC5180A"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"002EFCD0"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RIP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"7740E34D"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process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"C:\Program 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Files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 (x86)\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IrfanView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\i_view32.exe"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file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"-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std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=c99 -Wall C:\minifuzz\temp\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beer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-0rsw9!h2jf.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jpg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28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err="1"/>
              <a:t>MiniFuzz</a:t>
            </a:r>
            <a:r>
              <a:rPr lang="en-GB" dirty="0"/>
              <a:t>: </a:t>
            </a:r>
            <a:r>
              <a:rPr lang="en-GB" dirty="0" err="1"/>
              <a:t>gcc</a:t>
            </a:r>
            <a:r>
              <a:rPr lang="en-GB" dirty="0"/>
              <a:t> fuzzing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7" name="Picture 3" descr="D:\Documents\Obrazky\fuzzing\minifuz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9"/>
          <a:stretch/>
        </p:blipFill>
        <p:spPr bwMode="auto">
          <a:xfrm>
            <a:off x="179512" y="1692370"/>
            <a:ext cx="5641901" cy="48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54015" y="1556792"/>
            <a:ext cx="3754489" cy="1477328"/>
          </a:xfrm>
          <a:prstGeom prst="rect">
            <a:avLst/>
          </a:prstGeom>
          <a:solidFill>
            <a:schemeClr val="bg1"/>
          </a:solidFill>
          <a:ln>
            <a:solidFill>
              <a:srgbClr val="1E4485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F7F00"/>
                </a:solidFill>
                <a:latin typeface="Verdana"/>
              </a:rPr>
              <a:t>#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include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&lt;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stdio.h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r>
              <a:rPr lang="cs-CZ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{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"Hello Fuzzy </a:t>
            </a:r>
            <a:r>
              <a:rPr lang="cs-CZ" dirty="0" err="1">
                <a:solidFill>
                  <a:srgbClr val="7F007F"/>
                </a:solidFill>
                <a:latin typeface="Verdana"/>
              </a:rPr>
              <a:t>World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);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0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cs-CZ" b="1" dirty="0">
                <a:solidFill>
                  <a:srgbClr val="000000"/>
                </a:solidFill>
                <a:latin typeface="Verdana"/>
              </a:rPr>
              <a:t>}</a:t>
            </a:r>
            <a:endParaRPr lang="cs-CZ" dirty="0"/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3563888" y="4320702"/>
            <a:ext cx="5400599" cy="1844601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Binary fuzzing of source code???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How to improve test coverage?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What if file is not an input?</a:t>
            </a:r>
            <a:endParaRPr lang="cs-CZ" sz="2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17" name="Picture 3" descr="D:\Documents\Obrázky\ques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87" y="508518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Investigate application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247650" y="628650"/>
            <a:ext cx="8724900" cy="4943475"/>
          </a:xfrm>
          <a:custGeom>
            <a:avLst/>
            <a:gdLst>
              <a:gd name="connsiteX0" fmla="*/ 3105150 w 8724900"/>
              <a:gd name="connsiteY0" fmla="*/ 114300 h 4943475"/>
              <a:gd name="connsiteX1" fmla="*/ 3105150 w 8724900"/>
              <a:gd name="connsiteY1" fmla="*/ 114300 h 4943475"/>
              <a:gd name="connsiteX2" fmla="*/ 3086100 w 8724900"/>
              <a:gd name="connsiteY2" fmla="*/ 200025 h 4943475"/>
              <a:gd name="connsiteX3" fmla="*/ 3067050 w 8724900"/>
              <a:gd name="connsiteY3" fmla="*/ 257175 h 4943475"/>
              <a:gd name="connsiteX4" fmla="*/ 3048000 w 8724900"/>
              <a:gd name="connsiteY4" fmla="*/ 333375 h 4943475"/>
              <a:gd name="connsiteX5" fmla="*/ 3067050 w 8724900"/>
              <a:gd name="connsiteY5" fmla="*/ 581025 h 4943475"/>
              <a:gd name="connsiteX6" fmla="*/ 3086100 w 8724900"/>
              <a:gd name="connsiteY6" fmla="*/ 666750 h 4943475"/>
              <a:gd name="connsiteX7" fmla="*/ 3114675 w 8724900"/>
              <a:gd name="connsiteY7" fmla="*/ 828675 h 4943475"/>
              <a:gd name="connsiteX8" fmla="*/ 3133725 w 8724900"/>
              <a:gd name="connsiteY8" fmla="*/ 904875 h 4943475"/>
              <a:gd name="connsiteX9" fmla="*/ 3143250 w 8724900"/>
              <a:gd name="connsiteY9" fmla="*/ 1000125 h 4943475"/>
              <a:gd name="connsiteX10" fmla="*/ 3152775 w 8724900"/>
              <a:gd name="connsiteY10" fmla="*/ 1038225 h 4943475"/>
              <a:gd name="connsiteX11" fmla="*/ 3162300 w 8724900"/>
              <a:gd name="connsiteY11" fmla="*/ 1095375 h 4943475"/>
              <a:gd name="connsiteX12" fmla="*/ 3171825 w 8724900"/>
              <a:gd name="connsiteY12" fmla="*/ 1143000 h 4943475"/>
              <a:gd name="connsiteX13" fmla="*/ 3190875 w 8724900"/>
              <a:gd name="connsiteY13" fmla="*/ 1238250 h 4943475"/>
              <a:gd name="connsiteX14" fmla="*/ 3181350 w 8724900"/>
              <a:gd name="connsiteY14" fmla="*/ 1485900 h 4943475"/>
              <a:gd name="connsiteX15" fmla="*/ 3171825 w 8724900"/>
              <a:gd name="connsiteY15" fmla="*/ 1543050 h 4943475"/>
              <a:gd name="connsiteX16" fmla="*/ 3143250 w 8724900"/>
              <a:gd name="connsiteY16" fmla="*/ 1638300 h 4943475"/>
              <a:gd name="connsiteX17" fmla="*/ 3124200 w 8724900"/>
              <a:gd name="connsiteY17" fmla="*/ 1695450 h 4943475"/>
              <a:gd name="connsiteX18" fmla="*/ 3095625 w 8724900"/>
              <a:gd name="connsiteY18" fmla="*/ 1752600 h 4943475"/>
              <a:gd name="connsiteX19" fmla="*/ 3009900 w 8724900"/>
              <a:gd name="connsiteY19" fmla="*/ 1819275 h 4943475"/>
              <a:gd name="connsiteX20" fmla="*/ 2981325 w 8724900"/>
              <a:gd name="connsiteY20" fmla="*/ 1838325 h 4943475"/>
              <a:gd name="connsiteX21" fmla="*/ 2943225 w 8724900"/>
              <a:gd name="connsiteY21" fmla="*/ 1847850 h 4943475"/>
              <a:gd name="connsiteX22" fmla="*/ 2914650 w 8724900"/>
              <a:gd name="connsiteY22" fmla="*/ 1857375 h 4943475"/>
              <a:gd name="connsiteX23" fmla="*/ 2790825 w 8724900"/>
              <a:gd name="connsiteY23" fmla="*/ 1866900 h 4943475"/>
              <a:gd name="connsiteX24" fmla="*/ 2733675 w 8724900"/>
              <a:gd name="connsiteY24" fmla="*/ 1885950 h 4943475"/>
              <a:gd name="connsiteX25" fmla="*/ 2695575 w 8724900"/>
              <a:gd name="connsiteY25" fmla="*/ 1914525 h 4943475"/>
              <a:gd name="connsiteX26" fmla="*/ 2667000 w 8724900"/>
              <a:gd name="connsiteY26" fmla="*/ 1943100 h 4943475"/>
              <a:gd name="connsiteX27" fmla="*/ 2628900 w 8724900"/>
              <a:gd name="connsiteY27" fmla="*/ 1952625 h 4943475"/>
              <a:gd name="connsiteX28" fmla="*/ 2600325 w 8724900"/>
              <a:gd name="connsiteY28" fmla="*/ 1962150 h 4943475"/>
              <a:gd name="connsiteX29" fmla="*/ 2543175 w 8724900"/>
              <a:gd name="connsiteY29" fmla="*/ 2000250 h 4943475"/>
              <a:gd name="connsiteX30" fmla="*/ 2514600 w 8724900"/>
              <a:gd name="connsiteY30" fmla="*/ 2019300 h 4943475"/>
              <a:gd name="connsiteX31" fmla="*/ 2476500 w 8724900"/>
              <a:gd name="connsiteY31" fmla="*/ 2047875 h 4943475"/>
              <a:gd name="connsiteX32" fmla="*/ 2447925 w 8724900"/>
              <a:gd name="connsiteY32" fmla="*/ 2057400 h 4943475"/>
              <a:gd name="connsiteX33" fmla="*/ 2419350 w 8724900"/>
              <a:gd name="connsiteY33" fmla="*/ 2076450 h 4943475"/>
              <a:gd name="connsiteX34" fmla="*/ 2390775 w 8724900"/>
              <a:gd name="connsiteY34" fmla="*/ 2085975 h 4943475"/>
              <a:gd name="connsiteX35" fmla="*/ 2352675 w 8724900"/>
              <a:gd name="connsiteY35" fmla="*/ 2105025 h 4943475"/>
              <a:gd name="connsiteX36" fmla="*/ 2276475 w 8724900"/>
              <a:gd name="connsiteY36" fmla="*/ 2143125 h 4943475"/>
              <a:gd name="connsiteX37" fmla="*/ 2238375 w 8724900"/>
              <a:gd name="connsiteY37" fmla="*/ 2171700 h 4943475"/>
              <a:gd name="connsiteX38" fmla="*/ 2152650 w 8724900"/>
              <a:gd name="connsiteY38" fmla="*/ 2228850 h 4943475"/>
              <a:gd name="connsiteX39" fmla="*/ 2124075 w 8724900"/>
              <a:gd name="connsiteY39" fmla="*/ 2247900 h 4943475"/>
              <a:gd name="connsiteX40" fmla="*/ 1914525 w 8724900"/>
              <a:gd name="connsiteY40" fmla="*/ 2266950 h 4943475"/>
              <a:gd name="connsiteX41" fmla="*/ 1819275 w 8724900"/>
              <a:gd name="connsiteY41" fmla="*/ 2295525 h 4943475"/>
              <a:gd name="connsiteX42" fmla="*/ 1790700 w 8724900"/>
              <a:gd name="connsiteY42" fmla="*/ 2305050 h 4943475"/>
              <a:gd name="connsiteX43" fmla="*/ 1743075 w 8724900"/>
              <a:gd name="connsiteY43" fmla="*/ 2314575 h 4943475"/>
              <a:gd name="connsiteX44" fmla="*/ 1704975 w 8724900"/>
              <a:gd name="connsiteY44" fmla="*/ 2324100 h 4943475"/>
              <a:gd name="connsiteX45" fmla="*/ 1657350 w 8724900"/>
              <a:gd name="connsiteY45" fmla="*/ 2333625 h 4943475"/>
              <a:gd name="connsiteX46" fmla="*/ 1552575 w 8724900"/>
              <a:gd name="connsiteY46" fmla="*/ 2381250 h 4943475"/>
              <a:gd name="connsiteX47" fmla="*/ 1466850 w 8724900"/>
              <a:gd name="connsiteY47" fmla="*/ 2409825 h 4943475"/>
              <a:gd name="connsiteX48" fmla="*/ 1276350 w 8724900"/>
              <a:gd name="connsiteY48" fmla="*/ 2533650 h 4943475"/>
              <a:gd name="connsiteX49" fmla="*/ 1219200 w 8724900"/>
              <a:gd name="connsiteY49" fmla="*/ 2571750 h 4943475"/>
              <a:gd name="connsiteX50" fmla="*/ 1190625 w 8724900"/>
              <a:gd name="connsiteY50" fmla="*/ 2590800 h 4943475"/>
              <a:gd name="connsiteX51" fmla="*/ 1000125 w 8724900"/>
              <a:gd name="connsiteY51" fmla="*/ 2600325 h 4943475"/>
              <a:gd name="connsiteX52" fmla="*/ 933450 w 8724900"/>
              <a:gd name="connsiteY52" fmla="*/ 2619375 h 4943475"/>
              <a:gd name="connsiteX53" fmla="*/ 904875 w 8724900"/>
              <a:gd name="connsiteY53" fmla="*/ 2628900 h 4943475"/>
              <a:gd name="connsiteX54" fmla="*/ 866775 w 8724900"/>
              <a:gd name="connsiteY54" fmla="*/ 2647950 h 4943475"/>
              <a:gd name="connsiteX55" fmla="*/ 838200 w 8724900"/>
              <a:gd name="connsiteY55" fmla="*/ 2657475 h 4943475"/>
              <a:gd name="connsiteX56" fmla="*/ 809625 w 8724900"/>
              <a:gd name="connsiteY56" fmla="*/ 2676525 h 4943475"/>
              <a:gd name="connsiteX57" fmla="*/ 742950 w 8724900"/>
              <a:gd name="connsiteY57" fmla="*/ 2724150 h 4943475"/>
              <a:gd name="connsiteX58" fmla="*/ 723900 w 8724900"/>
              <a:gd name="connsiteY58" fmla="*/ 2752725 h 4943475"/>
              <a:gd name="connsiteX59" fmla="*/ 647700 w 8724900"/>
              <a:gd name="connsiteY59" fmla="*/ 2809875 h 4943475"/>
              <a:gd name="connsiteX60" fmla="*/ 581025 w 8724900"/>
              <a:gd name="connsiteY60" fmla="*/ 2905125 h 4943475"/>
              <a:gd name="connsiteX61" fmla="*/ 542925 w 8724900"/>
              <a:gd name="connsiteY61" fmla="*/ 2933700 h 4943475"/>
              <a:gd name="connsiteX62" fmla="*/ 485775 w 8724900"/>
              <a:gd name="connsiteY62" fmla="*/ 3019425 h 4943475"/>
              <a:gd name="connsiteX63" fmla="*/ 438150 w 8724900"/>
              <a:gd name="connsiteY63" fmla="*/ 3057525 h 4943475"/>
              <a:gd name="connsiteX64" fmla="*/ 381000 w 8724900"/>
              <a:gd name="connsiteY64" fmla="*/ 3143250 h 4943475"/>
              <a:gd name="connsiteX65" fmla="*/ 333375 w 8724900"/>
              <a:gd name="connsiteY65" fmla="*/ 3209925 h 4943475"/>
              <a:gd name="connsiteX66" fmla="*/ 276225 w 8724900"/>
              <a:gd name="connsiteY66" fmla="*/ 3276600 h 4943475"/>
              <a:gd name="connsiteX67" fmla="*/ 257175 w 8724900"/>
              <a:gd name="connsiteY67" fmla="*/ 3324225 h 4943475"/>
              <a:gd name="connsiteX68" fmla="*/ 209550 w 8724900"/>
              <a:gd name="connsiteY68" fmla="*/ 3409950 h 4943475"/>
              <a:gd name="connsiteX69" fmla="*/ 142875 w 8724900"/>
              <a:gd name="connsiteY69" fmla="*/ 3524250 h 4943475"/>
              <a:gd name="connsiteX70" fmla="*/ 133350 w 8724900"/>
              <a:gd name="connsiteY70" fmla="*/ 3562350 h 4943475"/>
              <a:gd name="connsiteX71" fmla="*/ 114300 w 8724900"/>
              <a:gd name="connsiteY71" fmla="*/ 3600450 h 4943475"/>
              <a:gd name="connsiteX72" fmla="*/ 85725 w 8724900"/>
              <a:gd name="connsiteY72" fmla="*/ 3676650 h 4943475"/>
              <a:gd name="connsiteX73" fmla="*/ 76200 w 8724900"/>
              <a:gd name="connsiteY73" fmla="*/ 3714750 h 4943475"/>
              <a:gd name="connsiteX74" fmla="*/ 28575 w 8724900"/>
              <a:gd name="connsiteY74" fmla="*/ 3819525 h 4943475"/>
              <a:gd name="connsiteX75" fmla="*/ 19050 w 8724900"/>
              <a:gd name="connsiteY75" fmla="*/ 3895725 h 4943475"/>
              <a:gd name="connsiteX76" fmla="*/ 0 w 8724900"/>
              <a:gd name="connsiteY76" fmla="*/ 4010025 h 4943475"/>
              <a:gd name="connsiteX77" fmla="*/ 28575 w 8724900"/>
              <a:gd name="connsiteY77" fmla="*/ 4105275 h 4943475"/>
              <a:gd name="connsiteX78" fmla="*/ 66675 w 8724900"/>
              <a:gd name="connsiteY78" fmla="*/ 4162425 h 4943475"/>
              <a:gd name="connsiteX79" fmla="*/ 85725 w 8724900"/>
              <a:gd name="connsiteY79" fmla="*/ 4200525 h 4943475"/>
              <a:gd name="connsiteX80" fmla="*/ 95250 w 8724900"/>
              <a:gd name="connsiteY80" fmla="*/ 4229100 h 4943475"/>
              <a:gd name="connsiteX81" fmla="*/ 142875 w 8724900"/>
              <a:gd name="connsiteY81" fmla="*/ 4286250 h 4943475"/>
              <a:gd name="connsiteX82" fmla="*/ 171450 w 8724900"/>
              <a:gd name="connsiteY82" fmla="*/ 4343400 h 4943475"/>
              <a:gd name="connsiteX83" fmla="*/ 200025 w 8724900"/>
              <a:gd name="connsiteY83" fmla="*/ 4381500 h 4943475"/>
              <a:gd name="connsiteX84" fmla="*/ 238125 w 8724900"/>
              <a:gd name="connsiteY84" fmla="*/ 4438650 h 4943475"/>
              <a:gd name="connsiteX85" fmla="*/ 257175 w 8724900"/>
              <a:gd name="connsiteY85" fmla="*/ 4467225 h 4943475"/>
              <a:gd name="connsiteX86" fmla="*/ 285750 w 8724900"/>
              <a:gd name="connsiteY86" fmla="*/ 4505325 h 4943475"/>
              <a:gd name="connsiteX87" fmla="*/ 295275 w 8724900"/>
              <a:gd name="connsiteY87" fmla="*/ 4533900 h 4943475"/>
              <a:gd name="connsiteX88" fmla="*/ 323850 w 8724900"/>
              <a:gd name="connsiteY88" fmla="*/ 4562475 h 4943475"/>
              <a:gd name="connsiteX89" fmla="*/ 352425 w 8724900"/>
              <a:gd name="connsiteY89" fmla="*/ 4600575 h 4943475"/>
              <a:gd name="connsiteX90" fmla="*/ 361950 w 8724900"/>
              <a:gd name="connsiteY90" fmla="*/ 4629150 h 4943475"/>
              <a:gd name="connsiteX91" fmla="*/ 419100 w 8724900"/>
              <a:gd name="connsiteY91" fmla="*/ 4676775 h 4943475"/>
              <a:gd name="connsiteX92" fmla="*/ 447675 w 8724900"/>
              <a:gd name="connsiteY92" fmla="*/ 4686300 h 4943475"/>
              <a:gd name="connsiteX93" fmla="*/ 561975 w 8724900"/>
              <a:gd name="connsiteY93" fmla="*/ 4724400 h 4943475"/>
              <a:gd name="connsiteX94" fmla="*/ 657225 w 8724900"/>
              <a:gd name="connsiteY94" fmla="*/ 4743450 h 4943475"/>
              <a:gd name="connsiteX95" fmla="*/ 685800 w 8724900"/>
              <a:gd name="connsiteY95" fmla="*/ 4752975 h 4943475"/>
              <a:gd name="connsiteX96" fmla="*/ 781050 w 8724900"/>
              <a:gd name="connsiteY96" fmla="*/ 4772025 h 4943475"/>
              <a:gd name="connsiteX97" fmla="*/ 819150 w 8724900"/>
              <a:gd name="connsiteY97" fmla="*/ 4781550 h 4943475"/>
              <a:gd name="connsiteX98" fmla="*/ 847725 w 8724900"/>
              <a:gd name="connsiteY98" fmla="*/ 4791075 h 4943475"/>
              <a:gd name="connsiteX99" fmla="*/ 1038225 w 8724900"/>
              <a:gd name="connsiteY99" fmla="*/ 4810125 h 4943475"/>
              <a:gd name="connsiteX100" fmla="*/ 1085850 w 8724900"/>
              <a:gd name="connsiteY100" fmla="*/ 4819650 h 4943475"/>
              <a:gd name="connsiteX101" fmla="*/ 1123950 w 8724900"/>
              <a:gd name="connsiteY101" fmla="*/ 4829175 h 4943475"/>
              <a:gd name="connsiteX102" fmla="*/ 1209675 w 8724900"/>
              <a:gd name="connsiteY102" fmla="*/ 4838700 h 4943475"/>
              <a:gd name="connsiteX103" fmla="*/ 1238250 w 8724900"/>
              <a:gd name="connsiteY103" fmla="*/ 4848225 h 4943475"/>
              <a:gd name="connsiteX104" fmla="*/ 1781175 w 8724900"/>
              <a:gd name="connsiteY104" fmla="*/ 4857750 h 4943475"/>
              <a:gd name="connsiteX105" fmla="*/ 1943100 w 8724900"/>
              <a:gd name="connsiteY105" fmla="*/ 4838700 h 4943475"/>
              <a:gd name="connsiteX106" fmla="*/ 2133600 w 8724900"/>
              <a:gd name="connsiteY106" fmla="*/ 4857750 h 4943475"/>
              <a:gd name="connsiteX107" fmla="*/ 2305050 w 8724900"/>
              <a:gd name="connsiteY107" fmla="*/ 4886325 h 4943475"/>
              <a:gd name="connsiteX108" fmla="*/ 3400425 w 8724900"/>
              <a:gd name="connsiteY108" fmla="*/ 4905375 h 4943475"/>
              <a:gd name="connsiteX109" fmla="*/ 3467100 w 8724900"/>
              <a:gd name="connsiteY109" fmla="*/ 4914900 h 4943475"/>
              <a:gd name="connsiteX110" fmla="*/ 3533775 w 8724900"/>
              <a:gd name="connsiteY110" fmla="*/ 4933950 h 4943475"/>
              <a:gd name="connsiteX111" fmla="*/ 3609975 w 8724900"/>
              <a:gd name="connsiteY111" fmla="*/ 4943475 h 4943475"/>
              <a:gd name="connsiteX112" fmla="*/ 4495800 w 8724900"/>
              <a:gd name="connsiteY112" fmla="*/ 4933950 h 4943475"/>
              <a:gd name="connsiteX113" fmla="*/ 4752975 w 8724900"/>
              <a:gd name="connsiteY113" fmla="*/ 4914900 h 4943475"/>
              <a:gd name="connsiteX114" fmla="*/ 4791075 w 8724900"/>
              <a:gd name="connsiteY114" fmla="*/ 4905375 h 4943475"/>
              <a:gd name="connsiteX115" fmla="*/ 4848225 w 8724900"/>
              <a:gd name="connsiteY115" fmla="*/ 4895850 h 4943475"/>
              <a:gd name="connsiteX116" fmla="*/ 4905375 w 8724900"/>
              <a:gd name="connsiteY116" fmla="*/ 4876800 h 4943475"/>
              <a:gd name="connsiteX117" fmla="*/ 5029200 w 8724900"/>
              <a:gd name="connsiteY117" fmla="*/ 4848225 h 4943475"/>
              <a:gd name="connsiteX118" fmla="*/ 5067300 w 8724900"/>
              <a:gd name="connsiteY118" fmla="*/ 4838700 h 4943475"/>
              <a:gd name="connsiteX119" fmla="*/ 5153025 w 8724900"/>
              <a:gd name="connsiteY119" fmla="*/ 4791075 h 4943475"/>
              <a:gd name="connsiteX120" fmla="*/ 5181600 w 8724900"/>
              <a:gd name="connsiteY120" fmla="*/ 4752975 h 4943475"/>
              <a:gd name="connsiteX121" fmla="*/ 5210175 w 8724900"/>
              <a:gd name="connsiteY121" fmla="*/ 4733925 h 4943475"/>
              <a:gd name="connsiteX122" fmla="*/ 5267325 w 8724900"/>
              <a:gd name="connsiteY122" fmla="*/ 4676775 h 4943475"/>
              <a:gd name="connsiteX123" fmla="*/ 5314950 w 8724900"/>
              <a:gd name="connsiteY123" fmla="*/ 4619625 h 4943475"/>
              <a:gd name="connsiteX124" fmla="*/ 5334000 w 8724900"/>
              <a:gd name="connsiteY124" fmla="*/ 4552950 h 4943475"/>
              <a:gd name="connsiteX125" fmla="*/ 5362575 w 8724900"/>
              <a:gd name="connsiteY125" fmla="*/ 4514850 h 4943475"/>
              <a:gd name="connsiteX126" fmla="*/ 5391150 w 8724900"/>
              <a:gd name="connsiteY126" fmla="*/ 4457700 h 4943475"/>
              <a:gd name="connsiteX127" fmla="*/ 5400675 w 8724900"/>
              <a:gd name="connsiteY127" fmla="*/ 4429125 h 4943475"/>
              <a:gd name="connsiteX128" fmla="*/ 5419725 w 8724900"/>
              <a:gd name="connsiteY128" fmla="*/ 4400550 h 4943475"/>
              <a:gd name="connsiteX129" fmla="*/ 5438775 w 8724900"/>
              <a:gd name="connsiteY129" fmla="*/ 4362450 h 4943475"/>
              <a:gd name="connsiteX130" fmla="*/ 5457825 w 8724900"/>
              <a:gd name="connsiteY130" fmla="*/ 4333875 h 4943475"/>
              <a:gd name="connsiteX131" fmla="*/ 5467350 w 8724900"/>
              <a:gd name="connsiteY131" fmla="*/ 4305300 h 4943475"/>
              <a:gd name="connsiteX132" fmla="*/ 5553075 w 8724900"/>
              <a:gd name="connsiteY132" fmla="*/ 4238625 h 4943475"/>
              <a:gd name="connsiteX133" fmla="*/ 5600700 w 8724900"/>
              <a:gd name="connsiteY133" fmla="*/ 4219575 h 4943475"/>
              <a:gd name="connsiteX134" fmla="*/ 5667375 w 8724900"/>
              <a:gd name="connsiteY134" fmla="*/ 4191000 h 4943475"/>
              <a:gd name="connsiteX135" fmla="*/ 5734050 w 8724900"/>
              <a:gd name="connsiteY135" fmla="*/ 4152900 h 4943475"/>
              <a:gd name="connsiteX136" fmla="*/ 5800725 w 8724900"/>
              <a:gd name="connsiteY136" fmla="*/ 4133850 h 4943475"/>
              <a:gd name="connsiteX137" fmla="*/ 5848350 w 8724900"/>
              <a:gd name="connsiteY137" fmla="*/ 4124325 h 4943475"/>
              <a:gd name="connsiteX138" fmla="*/ 5915025 w 8724900"/>
              <a:gd name="connsiteY138" fmla="*/ 4095750 h 4943475"/>
              <a:gd name="connsiteX139" fmla="*/ 5962650 w 8724900"/>
              <a:gd name="connsiteY139" fmla="*/ 4086225 h 4943475"/>
              <a:gd name="connsiteX140" fmla="*/ 6105525 w 8724900"/>
              <a:gd name="connsiteY140" fmla="*/ 4067175 h 4943475"/>
              <a:gd name="connsiteX141" fmla="*/ 6162675 w 8724900"/>
              <a:gd name="connsiteY141" fmla="*/ 4057650 h 4943475"/>
              <a:gd name="connsiteX142" fmla="*/ 6257925 w 8724900"/>
              <a:gd name="connsiteY142" fmla="*/ 4048125 h 4943475"/>
              <a:gd name="connsiteX143" fmla="*/ 6315075 w 8724900"/>
              <a:gd name="connsiteY143" fmla="*/ 4038600 h 4943475"/>
              <a:gd name="connsiteX144" fmla="*/ 6553200 w 8724900"/>
              <a:gd name="connsiteY144" fmla="*/ 4029075 h 4943475"/>
              <a:gd name="connsiteX145" fmla="*/ 6629400 w 8724900"/>
              <a:gd name="connsiteY145" fmla="*/ 4019550 h 4943475"/>
              <a:gd name="connsiteX146" fmla="*/ 6734175 w 8724900"/>
              <a:gd name="connsiteY146" fmla="*/ 4010025 h 4943475"/>
              <a:gd name="connsiteX147" fmla="*/ 6772275 w 8724900"/>
              <a:gd name="connsiteY147" fmla="*/ 4000500 h 4943475"/>
              <a:gd name="connsiteX148" fmla="*/ 6886575 w 8724900"/>
              <a:gd name="connsiteY148" fmla="*/ 3981450 h 4943475"/>
              <a:gd name="connsiteX149" fmla="*/ 7143750 w 8724900"/>
              <a:gd name="connsiteY149" fmla="*/ 3971925 h 4943475"/>
              <a:gd name="connsiteX150" fmla="*/ 7258050 w 8724900"/>
              <a:gd name="connsiteY150" fmla="*/ 3962400 h 4943475"/>
              <a:gd name="connsiteX151" fmla="*/ 7315200 w 8724900"/>
              <a:gd name="connsiteY151" fmla="*/ 3952875 h 4943475"/>
              <a:gd name="connsiteX152" fmla="*/ 7458075 w 8724900"/>
              <a:gd name="connsiteY152" fmla="*/ 3943350 h 4943475"/>
              <a:gd name="connsiteX153" fmla="*/ 7581900 w 8724900"/>
              <a:gd name="connsiteY153" fmla="*/ 3924300 h 4943475"/>
              <a:gd name="connsiteX154" fmla="*/ 7677150 w 8724900"/>
              <a:gd name="connsiteY154" fmla="*/ 3905250 h 4943475"/>
              <a:gd name="connsiteX155" fmla="*/ 7715250 w 8724900"/>
              <a:gd name="connsiteY155" fmla="*/ 3886200 h 4943475"/>
              <a:gd name="connsiteX156" fmla="*/ 7791450 w 8724900"/>
              <a:gd name="connsiteY156" fmla="*/ 3876675 h 4943475"/>
              <a:gd name="connsiteX157" fmla="*/ 7839075 w 8724900"/>
              <a:gd name="connsiteY157" fmla="*/ 3867150 h 4943475"/>
              <a:gd name="connsiteX158" fmla="*/ 7915275 w 8724900"/>
              <a:gd name="connsiteY158" fmla="*/ 3848100 h 4943475"/>
              <a:gd name="connsiteX159" fmla="*/ 7943850 w 8724900"/>
              <a:gd name="connsiteY159" fmla="*/ 3838575 h 4943475"/>
              <a:gd name="connsiteX160" fmla="*/ 8039100 w 8724900"/>
              <a:gd name="connsiteY160" fmla="*/ 3829050 h 4943475"/>
              <a:gd name="connsiteX161" fmla="*/ 8077200 w 8724900"/>
              <a:gd name="connsiteY161" fmla="*/ 3819525 h 4943475"/>
              <a:gd name="connsiteX162" fmla="*/ 8124825 w 8724900"/>
              <a:gd name="connsiteY162" fmla="*/ 3800475 h 4943475"/>
              <a:gd name="connsiteX163" fmla="*/ 8220075 w 8724900"/>
              <a:gd name="connsiteY163" fmla="*/ 3790950 h 4943475"/>
              <a:gd name="connsiteX164" fmla="*/ 8267700 w 8724900"/>
              <a:gd name="connsiteY164" fmla="*/ 3781425 h 4943475"/>
              <a:gd name="connsiteX165" fmla="*/ 8305800 w 8724900"/>
              <a:gd name="connsiteY165" fmla="*/ 3762375 h 4943475"/>
              <a:gd name="connsiteX166" fmla="*/ 8372475 w 8724900"/>
              <a:gd name="connsiteY166" fmla="*/ 3752850 h 4943475"/>
              <a:gd name="connsiteX167" fmla="*/ 8410575 w 8724900"/>
              <a:gd name="connsiteY167" fmla="*/ 3743325 h 4943475"/>
              <a:gd name="connsiteX168" fmla="*/ 8467725 w 8724900"/>
              <a:gd name="connsiteY168" fmla="*/ 3705225 h 4943475"/>
              <a:gd name="connsiteX169" fmla="*/ 8496300 w 8724900"/>
              <a:gd name="connsiteY169" fmla="*/ 3686175 h 4943475"/>
              <a:gd name="connsiteX170" fmla="*/ 8505825 w 8724900"/>
              <a:gd name="connsiteY170" fmla="*/ 3657600 h 4943475"/>
              <a:gd name="connsiteX171" fmla="*/ 8572500 w 8724900"/>
              <a:gd name="connsiteY171" fmla="*/ 3562350 h 4943475"/>
              <a:gd name="connsiteX172" fmla="*/ 8591550 w 8724900"/>
              <a:gd name="connsiteY172" fmla="*/ 3524250 h 4943475"/>
              <a:gd name="connsiteX173" fmla="*/ 8601075 w 8724900"/>
              <a:gd name="connsiteY173" fmla="*/ 3486150 h 4943475"/>
              <a:gd name="connsiteX174" fmla="*/ 8620125 w 8724900"/>
              <a:gd name="connsiteY174" fmla="*/ 3457575 h 4943475"/>
              <a:gd name="connsiteX175" fmla="*/ 8629650 w 8724900"/>
              <a:gd name="connsiteY175" fmla="*/ 3419475 h 4943475"/>
              <a:gd name="connsiteX176" fmla="*/ 8639175 w 8724900"/>
              <a:gd name="connsiteY176" fmla="*/ 3371850 h 4943475"/>
              <a:gd name="connsiteX177" fmla="*/ 8648700 w 8724900"/>
              <a:gd name="connsiteY177" fmla="*/ 3343275 h 4943475"/>
              <a:gd name="connsiteX178" fmla="*/ 8667750 w 8724900"/>
              <a:gd name="connsiteY178" fmla="*/ 3276600 h 4943475"/>
              <a:gd name="connsiteX179" fmla="*/ 8686800 w 8724900"/>
              <a:gd name="connsiteY179" fmla="*/ 3152775 h 4943475"/>
              <a:gd name="connsiteX180" fmla="*/ 8705850 w 8724900"/>
              <a:gd name="connsiteY180" fmla="*/ 3067050 h 4943475"/>
              <a:gd name="connsiteX181" fmla="*/ 8715375 w 8724900"/>
              <a:gd name="connsiteY181" fmla="*/ 2943225 h 4943475"/>
              <a:gd name="connsiteX182" fmla="*/ 8724900 w 8724900"/>
              <a:gd name="connsiteY182" fmla="*/ 2895600 h 4943475"/>
              <a:gd name="connsiteX183" fmla="*/ 8715375 w 8724900"/>
              <a:gd name="connsiteY183" fmla="*/ 2543175 h 4943475"/>
              <a:gd name="connsiteX184" fmla="*/ 8705850 w 8724900"/>
              <a:gd name="connsiteY184" fmla="*/ 2486025 h 4943475"/>
              <a:gd name="connsiteX185" fmla="*/ 8696325 w 8724900"/>
              <a:gd name="connsiteY185" fmla="*/ 2400300 h 4943475"/>
              <a:gd name="connsiteX186" fmla="*/ 8686800 w 8724900"/>
              <a:gd name="connsiteY186" fmla="*/ 2352675 h 4943475"/>
              <a:gd name="connsiteX187" fmla="*/ 8667750 w 8724900"/>
              <a:gd name="connsiteY187" fmla="*/ 2219325 h 4943475"/>
              <a:gd name="connsiteX188" fmla="*/ 8648700 w 8724900"/>
              <a:gd name="connsiteY188" fmla="*/ 2171700 h 4943475"/>
              <a:gd name="connsiteX189" fmla="*/ 8639175 w 8724900"/>
              <a:gd name="connsiteY189" fmla="*/ 2057400 h 4943475"/>
              <a:gd name="connsiteX190" fmla="*/ 8629650 w 8724900"/>
              <a:gd name="connsiteY190" fmla="*/ 2028825 h 4943475"/>
              <a:gd name="connsiteX191" fmla="*/ 8610600 w 8724900"/>
              <a:gd name="connsiteY191" fmla="*/ 1905000 h 4943475"/>
              <a:gd name="connsiteX192" fmla="*/ 8601075 w 8724900"/>
              <a:gd name="connsiteY192" fmla="*/ 1819275 h 4943475"/>
              <a:gd name="connsiteX193" fmla="*/ 8591550 w 8724900"/>
              <a:gd name="connsiteY193" fmla="*/ 1790700 h 4943475"/>
              <a:gd name="connsiteX194" fmla="*/ 8582025 w 8724900"/>
              <a:gd name="connsiteY194" fmla="*/ 1743075 h 4943475"/>
              <a:gd name="connsiteX195" fmla="*/ 8572500 w 8724900"/>
              <a:gd name="connsiteY195" fmla="*/ 1590675 h 4943475"/>
              <a:gd name="connsiteX196" fmla="*/ 8553450 w 8724900"/>
              <a:gd name="connsiteY196" fmla="*/ 1524000 h 4943475"/>
              <a:gd name="connsiteX197" fmla="*/ 8534400 w 8724900"/>
              <a:gd name="connsiteY197" fmla="*/ 1371600 h 4943475"/>
              <a:gd name="connsiteX198" fmla="*/ 8524875 w 8724900"/>
              <a:gd name="connsiteY198" fmla="*/ 1304925 h 4943475"/>
              <a:gd name="connsiteX199" fmla="*/ 8505825 w 8724900"/>
              <a:gd name="connsiteY199" fmla="*/ 1181100 h 4943475"/>
              <a:gd name="connsiteX200" fmla="*/ 8496300 w 8724900"/>
              <a:gd name="connsiteY200" fmla="*/ 990600 h 4943475"/>
              <a:gd name="connsiteX201" fmla="*/ 8477250 w 8724900"/>
              <a:gd name="connsiteY201" fmla="*/ 819150 h 4943475"/>
              <a:gd name="connsiteX202" fmla="*/ 8467725 w 8724900"/>
              <a:gd name="connsiteY202" fmla="*/ 676275 h 4943475"/>
              <a:gd name="connsiteX203" fmla="*/ 8458200 w 8724900"/>
              <a:gd name="connsiteY203" fmla="*/ 638175 h 4943475"/>
              <a:gd name="connsiteX204" fmla="*/ 8439150 w 8724900"/>
              <a:gd name="connsiteY204" fmla="*/ 533400 h 4943475"/>
              <a:gd name="connsiteX205" fmla="*/ 8420100 w 8724900"/>
              <a:gd name="connsiteY205" fmla="*/ 466725 h 4943475"/>
              <a:gd name="connsiteX206" fmla="*/ 8401050 w 8724900"/>
              <a:gd name="connsiteY206" fmla="*/ 438150 h 4943475"/>
              <a:gd name="connsiteX207" fmla="*/ 8382000 w 8724900"/>
              <a:gd name="connsiteY207" fmla="*/ 381000 h 4943475"/>
              <a:gd name="connsiteX208" fmla="*/ 8343900 w 8724900"/>
              <a:gd name="connsiteY208" fmla="*/ 323850 h 4943475"/>
              <a:gd name="connsiteX209" fmla="*/ 8296275 w 8724900"/>
              <a:gd name="connsiteY209" fmla="*/ 247650 h 4943475"/>
              <a:gd name="connsiteX210" fmla="*/ 8239125 w 8724900"/>
              <a:gd name="connsiteY210" fmla="*/ 209550 h 4943475"/>
              <a:gd name="connsiteX211" fmla="*/ 8153400 w 8724900"/>
              <a:gd name="connsiteY211" fmla="*/ 142875 h 4943475"/>
              <a:gd name="connsiteX212" fmla="*/ 8096250 w 8724900"/>
              <a:gd name="connsiteY212" fmla="*/ 123825 h 4943475"/>
              <a:gd name="connsiteX213" fmla="*/ 8067675 w 8724900"/>
              <a:gd name="connsiteY213" fmla="*/ 114300 h 4943475"/>
              <a:gd name="connsiteX214" fmla="*/ 7962900 w 8724900"/>
              <a:gd name="connsiteY214" fmla="*/ 104775 h 4943475"/>
              <a:gd name="connsiteX215" fmla="*/ 7629525 w 8724900"/>
              <a:gd name="connsiteY215" fmla="*/ 85725 h 4943475"/>
              <a:gd name="connsiteX216" fmla="*/ 7553325 w 8724900"/>
              <a:gd name="connsiteY216" fmla="*/ 76200 h 4943475"/>
              <a:gd name="connsiteX217" fmla="*/ 7086600 w 8724900"/>
              <a:gd name="connsiteY217" fmla="*/ 66675 h 4943475"/>
              <a:gd name="connsiteX218" fmla="*/ 6515100 w 8724900"/>
              <a:gd name="connsiteY218" fmla="*/ 57150 h 4943475"/>
              <a:gd name="connsiteX219" fmla="*/ 6391275 w 8724900"/>
              <a:gd name="connsiteY219" fmla="*/ 47625 h 4943475"/>
              <a:gd name="connsiteX220" fmla="*/ 6286500 w 8724900"/>
              <a:gd name="connsiteY220" fmla="*/ 38100 h 4943475"/>
              <a:gd name="connsiteX221" fmla="*/ 5848350 w 8724900"/>
              <a:gd name="connsiteY221" fmla="*/ 28575 h 4943475"/>
              <a:gd name="connsiteX222" fmla="*/ 5705475 w 8724900"/>
              <a:gd name="connsiteY222" fmla="*/ 9525 h 4943475"/>
              <a:gd name="connsiteX223" fmla="*/ 5648325 w 8724900"/>
              <a:gd name="connsiteY223" fmla="*/ 0 h 4943475"/>
              <a:gd name="connsiteX224" fmla="*/ 5391150 w 8724900"/>
              <a:gd name="connsiteY224" fmla="*/ 9525 h 4943475"/>
              <a:gd name="connsiteX225" fmla="*/ 5257800 w 8724900"/>
              <a:gd name="connsiteY225" fmla="*/ 38100 h 4943475"/>
              <a:gd name="connsiteX226" fmla="*/ 5133975 w 8724900"/>
              <a:gd name="connsiteY226" fmla="*/ 57150 h 4943475"/>
              <a:gd name="connsiteX227" fmla="*/ 4762500 w 8724900"/>
              <a:gd name="connsiteY227" fmla="*/ 66675 h 4943475"/>
              <a:gd name="connsiteX228" fmla="*/ 4333875 w 8724900"/>
              <a:gd name="connsiteY228" fmla="*/ 57150 h 4943475"/>
              <a:gd name="connsiteX229" fmla="*/ 4191000 w 8724900"/>
              <a:gd name="connsiteY229" fmla="*/ 38100 h 4943475"/>
              <a:gd name="connsiteX230" fmla="*/ 3657600 w 8724900"/>
              <a:gd name="connsiteY230" fmla="*/ 19050 h 4943475"/>
              <a:gd name="connsiteX231" fmla="*/ 3448050 w 8724900"/>
              <a:gd name="connsiteY231" fmla="*/ 28575 h 4943475"/>
              <a:gd name="connsiteX232" fmla="*/ 3200400 w 8724900"/>
              <a:gd name="connsiteY232" fmla="*/ 57150 h 4943475"/>
              <a:gd name="connsiteX233" fmla="*/ 3162300 w 8724900"/>
              <a:gd name="connsiteY233" fmla="*/ 95250 h 4943475"/>
              <a:gd name="connsiteX234" fmla="*/ 3133725 w 8724900"/>
              <a:gd name="connsiteY234" fmla="*/ 114300 h 4943475"/>
              <a:gd name="connsiteX235" fmla="*/ 3105150 w 8724900"/>
              <a:gd name="connsiteY235" fmla="*/ 114300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724900" h="4943475">
                <a:moveTo>
                  <a:pt x="3105150" y="114300"/>
                </a:moveTo>
                <a:lnTo>
                  <a:pt x="3105150" y="114300"/>
                </a:lnTo>
                <a:cubicBezTo>
                  <a:pt x="3098800" y="142875"/>
                  <a:pt x="3093642" y="171741"/>
                  <a:pt x="3086100" y="200025"/>
                </a:cubicBezTo>
                <a:cubicBezTo>
                  <a:pt x="3080926" y="219427"/>
                  <a:pt x="3071920" y="237694"/>
                  <a:pt x="3067050" y="257175"/>
                </a:cubicBezTo>
                <a:lnTo>
                  <a:pt x="3048000" y="333375"/>
                </a:lnTo>
                <a:cubicBezTo>
                  <a:pt x="3061303" y="612739"/>
                  <a:pt x="3043705" y="452625"/>
                  <a:pt x="3067050" y="581025"/>
                </a:cubicBezTo>
                <a:cubicBezTo>
                  <a:pt x="3080461" y="654784"/>
                  <a:pt x="3069306" y="616367"/>
                  <a:pt x="3086100" y="666750"/>
                </a:cubicBezTo>
                <a:cubicBezTo>
                  <a:pt x="3094783" y="727534"/>
                  <a:pt x="3099040" y="766134"/>
                  <a:pt x="3114675" y="828675"/>
                </a:cubicBezTo>
                <a:lnTo>
                  <a:pt x="3133725" y="904875"/>
                </a:lnTo>
                <a:cubicBezTo>
                  <a:pt x="3136900" y="936625"/>
                  <a:pt x="3138737" y="968537"/>
                  <a:pt x="3143250" y="1000125"/>
                </a:cubicBezTo>
                <a:cubicBezTo>
                  <a:pt x="3145101" y="1013084"/>
                  <a:pt x="3150208" y="1025388"/>
                  <a:pt x="3152775" y="1038225"/>
                </a:cubicBezTo>
                <a:cubicBezTo>
                  <a:pt x="3156563" y="1057163"/>
                  <a:pt x="3158845" y="1076374"/>
                  <a:pt x="3162300" y="1095375"/>
                </a:cubicBezTo>
                <a:cubicBezTo>
                  <a:pt x="3165196" y="1111303"/>
                  <a:pt x="3169163" y="1127031"/>
                  <a:pt x="3171825" y="1143000"/>
                </a:cubicBezTo>
                <a:cubicBezTo>
                  <a:pt x="3186418" y="1230559"/>
                  <a:pt x="3172619" y="1183482"/>
                  <a:pt x="3190875" y="1238250"/>
                </a:cubicBezTo>
                <a:cubicBezTo>
                  <a:pt x="3187700" y="1320800"/>
                  <a:pt x="3186503" y="1403450"/>
                  <a:pt x="3181350" y="1485900"/>
                </a:cubicBezTo>
                <a:cubicBezTo>
                  <a:pt x="3180145" y="1505175"/>
                  <a:pt x="3175613" y="1524112"/>
                  <a:pt x="3171825" y="1543050"/>
                </a:cubicBezTo>
                <a:cubicBezTo>
                  <a:pt x="3164627" y="1579038"/>
                  <a:pt x="3155399" y="1601853"/>
                  <a:pt x="3143250" y="1638300"/>
                </a:cubicBezTo>
                <a:lnTo>
                  <a:pt x="3124200" y="1695450"/>
                </a:lnTo>
                <a:cubicBezTo>
                  <a:pt x="3114654" y="1724089"/>
                  <a:pt x="3116141" y="1727981"/>
                  <a:pt x="3095625" y="1752600"/>
                </a:cubicBezTo>
                <a:cubicBezTo>
                  <a:pt x="3067647" y="1786173"/>
                  <a:pt x="3049726" y="1792724"/>
                  <a:pt x="3009900" y="1819275"/>
                </a:cubicBezTo>
                <a:cubicBezTo>
                  <a:pt x="3000375" y="1825625"/>
                  <a:pt x="2992431" y="1835549"/>
                  <a:pt x="2981325" y="1838325"/>
                </a:cubicBezTo>
                <a:cubicBezTo>
                  <a:pt x="2968625" y="1841500"/>
                  <a:pt x="2955812" y="1844254"/>
                  <a:pt x="2943225" y="1847850"/>
                </a:cubicBezTo>
                <a:cubicBezTo>
                  <a:pt x="2933571" y="1850608"/>
                  <a:pt x="2924613" y="1856130"/>
                  <a:pt x="2914650" y="1857375"/>
                </a:cubicBezTo>
                <a:cubicBezTo>
                  <a:pt x="2873573" y="1862510"/>
                  <a:pt x="2832100" y="1863725"/>
                  <a:pt x="2790825" y="1866900"/>
                </a:cubicBezTo>
                <a:cubicBezTo>
                  <a:pt x="2771775" y="1873250"/>
                  <a:pt x="2749739" y="1873902"/>
                  <a:pt x="2733675" y="1885950"/>
                </a:cubicBezTo>
                <a:cubicBezTo>
                  <a:pt x="2720975" y="1895475"/>
                  <a:pt x="2707628" y="1904194"/>
                  <a:pt x="2695575" y="1914525"/>
                </a:cubicBezTo>
                <a:cubicBezTo>
                  <a:pt x="2685348" y="1923291"/>
                  <a:pt x="2678696" y="1936417"/>
                  <a:pt x="2667000" y="1943100"/>
                </a:cubicBezTo>
                <a:cubicBezTo>
                  <a:pt x="2655634" y="1949595"/>
                  <a:pt x="2641487" y="1949029"/>
                  <a:pt x="2628900" y="1952625"/>
                </a:cubicBezTo>
                <a:cubicBezTo>
                  <a:pt x="2619246" y="1955383"/>
                  <a:pt x="2609102" y="1957274"/>
                  <a:pt x="2600325" y="1962150"/>
                </a:cubicBezTo>
                <a:cubicBezTo>
                  <a:pt x="2580311" y="1973269"/>
                  <a:pt x="2562225" y="1987550"/>
                  <a:pt x="2543175" y="2000250"/>
                </a:cubicBezTo>
                <a:cubicBezTo>
                  <a:pt x="2533650" y="2006600"/>
                  <a:pt x="2523758" y="2012431"/>
                  <a:pt x="2514600" y="2019300"/>
                </a:cubicBezTo>
                <a:cubicBezTo>
                  <a:pt x="2501900" y="2028825"/>
                  <a:pt x="2490283" y="2039999"/>
                  <a:pt x="2476500" y="2047875"/>
                </a:cubicBezTo>
                <a:cubicBezTo>
                  <a:pt x="2467783" y="2052856"/>
                  <a:pt x="2456905" y="2052910"/>
                  <a:pt x="2447925" y="2057400"/>
                </a:cubicBezTo>
                <a:cubicBezTo>
                  <a:pt x="2437686" y="2062520"/>
                  <a:pt x="2429589" y="2071330"/>
                  <a:pt x="2419350" y="2076450"/>
                </a:cubicBezTo>
                <a:cubicBezTo>
                  <a:pt x="2410370" y="2080940"/>
                  <a:pt x="2400003" y="2082020"/>
                  <a:pt x="2390775" y="2085975"/>
                </a:cubicBezTo>
                <a:cubicBezTo>
                  <a:pt x="2377724" y="2091568"/>
                  <a:pt x="2365726" y="2099432"/>
                  <a:pt x="2352675" y="2105025"/>
                </a:cubicBezTo>
                <a:cubicBezTo>
                  <a:pt x="2296621" y="2129048"/>
                  <a:pt x="2350994" y="2093446"/>
                  <a:pt x="2276475" y="2143125"/>
                </a:cubicBezTo>
                <a:cubicBezTo>
                  <a:pt x="2263266" y="2151931"/>
                  <a:pt x="2251427" y="2162664"/>
                  <a:pt x="2238375" y="2171700"/>
                </a:cubicBezTo>
                <a:cubicBezTo>
                  <a:pt x="2210139" y="2191248"/>
                  <a:pt x="2181225" y="2209800"/>
                  <a:pt x="2152650" y="2228850"/>
                </a:cubicBezTo>
                <a:cubicBezTo>
                  <a:pt x="2143125" y="2235200"/>
                  <a:pt x="2134935" y="2244280"/>
                  <a:pt x="2124075" y="2247900"/>
                </a:cubicBezTo>
                <a:cubicBezTo>
                  <a:pt x="2038191" y="2276528"/>
                  <a:pt x="2105526" y="2256897"/>
                  <a:pt x="1914525" y="2266950"/>
                </a:cubicBezTo>
                <a:cubicBezTo>
                  <a:pt x="1849812" y="2288521"/>
                  <a:pt x="1928316" y="2262813"/>
                  <a:pt x="1819275" y="2295525"/>
                </a:cubicBezTo>
                <a:cubicBezTo>
                  <a:pt x="1809658" y="2298410"/>
                  <a:pt x="1800440" y="2302615"/>
                  <a:pt x="1790700" y="2305050"/>
                </a:cubicBezTo>
                <a:cubicBezTo>
                  <a:pt x="1774994" y="2308977"/>
                  <a:pt x="1758879" y="2311063"/>
                  <a:pt x="1743075" y="2314575"/>
                </a:cubicBezTo>
                <a:cubicBezTo>
                  <a:pt x="1730296" y="2317415"/>
                  <a:pt x="1717754" y="2321260"/>
                  <a:pt x="1704975" y="2324100"/>
                </a:cubicBezTo>
                <a:cubicBezTo>
                  <a:pt x="1689171" y="2327612"/>
                  <a:pt x="1673056" y="2329698"/>
                  <a:pt x="1657350" y="2333625"/>
                </a:cubicBezTo>
                <a:cubicBezTo>
                  <a:pt x="1612599" y="2344813"/>
                  <a:pt x="1607307" y="2359357"/>
                  <a:pt x="1552575" y="2381250"/>
                </a:cubicBezTo>
                <a:cubicBezTo>
                  <a:pt x="1492795" y="2405162"/>
                  <a:pt x="1521537" y="2396153"/>
                  <a:pt x="1466850" y="2409825"/>
                </a:cubicBezTo>
                <a:cubicBezTo>
                  <a:pt x="1465882" y="2410441"/>
                  <a:pt x="1286364" y="2523636"/>
                  <a:pt x="1276350" y="2533650"/>
                </a:cubicBezTo>
                <a:cubicBezTo>
                  <a:pt x="1222181" y="2587819"/>
                  <a:pt x="1274339" y="2544181"/>
                  <a:pt x="1219200" y="2571750"/>
                </a:cubicBezTo>
                <a:cubicBezTo>
                  <a:pt x="1208961" y="2576870"/>
                  <a:pt x="1201976" y="2589319"/>
                  <a:pt x="1190625" y="2590800"/>
                </a:cubicBezTo>
                <a:cubicBezTo>
                  <a:pt x="1127580" y="2599023"/>
                  <a:pt x="1063625" y="2597150"/>
                  <a:pt x="1000125" y="2600325"/>
                </a:cubicBezTo>
                <a:lnTo>
                  <a:pt x="933450" y="2619375"/>
                </a:lnTo>
                <a:cubicBezTo>
                  <a:pt x="923833" y="2622260"/>
                  <a:pt x="914103" y="2624945"/>
                  <a:pt x="904875" y="2628900"/>
                </a:cubicBezTo>
                <a:cubicBezTo>
                  <a:pt x="891824" y="2634493"/>
                  <a:pt x="879826" y="2642357"/>
                  <a:pt x="866775" y="2647950"/>
                </a:cubicBezTo>
                <a:cubicBezTo>
                  <a:pt x="857547" y="2651905"/>
                  <a:pt x="847180" y="2652985"/>
                  <a:pt x="838200" y="2657475"/>
                </a:cubicBezTo>
                <a:cubicBezTo>
                  <a:pt x="827961" y="2662595"/>
                  <a:pt x="818940" y="2669871"/>
                  <a:pt x="809625" y="2676525"/>
                </a:cubicBezTo>
                <a:cubicBezTo>
                  <a:pt x="726923" y="2735598"/>
                  <a:pt x="810293" y="2679255"/>
                  <a:pt x="742950" y="2724150"/>
                </a:cubicBezTo>
                <a:cubicBezTo>
                  <a:pt x="736600" y="2733675"/>
                  <a:pt x="732409" y="2745067"/>
                  <a:pt x="723900" y="2752725"/>
                </a:cubicBezTo>
                <a:cubicBezTo>
                  <a:pt x="700300" y="2773965"/>
                  <a:pt x="647700" y="2809875"/>
                  <a:pt x="647700" y="2809875"/>
                </a:cubicBezTo>
                <a:cubicBezTo>
                  <a:pt x="625626" y="2846666"/>
                  <a:pt x="612066" y="2874084"/>
                  <a:pt x="581025" y="2905125"/>
                </a:cubicBezTo>
                <a:cubicBezTo>
                  <a:pt x="569800" y="2916350"/>
                  <a:pt x="554150" y="2922475"/>
                  <a:pt x="542925" y="2933700"/>
                </a:cubicBezTo>
                <a:cubicBezTo>
                  <a:pt x="472535" y="3004090"/>
                  <a:pt x="558328" y="2937803"/>
                  <a:pt x="485775" y="3019425"/>
                </a:cubicBezTo>
                <a:cubicBezTo>
                  <a:pt x="472269" y="3034620"/>
                  <a:pt x="454025" y="3044825"/>
                  <a:pt x="438150" y="3057525"/>
                </a:cubicBezTo>
                <a:cubicBezTo>
                  <a:pt x="389838" y="3138045"/>
                  <a:pt x="430604" y="3073805"/>
                  <a:pt x="381000" y="3143250"/>
                </a:cubicBezTo>
                <a:cubicBezTo>
                  <a:pt x="359462" y="3173403"/>
                  <a:pt x="360057" y="3178796"/>
                  <a:pt x="333375" y="3209925"/>
                </a:cubicBezTo>
                <a:cubicBezTo>
                  <a:pt x="306020" y="3241839"/>
                  <a:pt x="298215" y="3237018"/>
                  <a:pt x="276225" y="3276600"/>
                </a:cubicBezTo>
                <a:cubicBezTo>
                  <a:pt x="267922" y="3291546"/>
                  <a:pt x="264119" y="3308601"/>
                  <a:pt x="257175" y="3324225"/>
                </a:cubicBezTo>
                <a:cubicBezTo>
                  <a:pt x="233895" y="3376606"/>
                  <a:pt x="240151" y="3353119"/>
                  <a:pt x="209550" y="3409950"/>
                </a:cubicBezTo>
                <a:cubicBezTo>
                  <a:pt x="152023" y="3516785"/>
                  <a:pt x="195380" y="3454243"/>
                  <a:pt x="142875" y="3524250"/>
                </a:cubicBezTo>
                <a:cubicBezTo>
                  <a:pt x="139700" y="3536950"/>
                  <a:pt x="137947" y="3550093"/>
                  <a:pt x="133350" y="3562350"/>
                </a:cubicBezTo>
                <a:cubicBezTo>
                  <a:pt x="128364" y="3575645"/>
                  <a:pt x="119761" y="3587343"/>
                  <a:pt x="114300" y="3600450"/>
                </a:cubicBezTo>
                <a:cubicBezTo>
                  <a:pt x="103866" y="3625491"/>
                  <a:pt x="94303" y="3650915"/>
                  <a:pt x="85725" y="3676650"/>
                </a:cubicBezTo>
                <a:cubicBezTo>
                  <a:pt x="81585" y="3689069"/>
                  <a:pt x="80340" y="3702331"/>
                  <a:pt x="76200" y="3714750"/>
                </a:cubicBezTo>
                <a:cubicBezTo>
                  <a:pt x="62720" y="3755190"/>
                  <a:pt x="48005" y="3780666"/>
                  <a:pt x="28575" y="3819525"/>
                </a:cubicBezTo>
                <a:cubicBezTo>
                  <a:pt x="25400" y="3844925"/>
                  <a:pt x="22041" y="3870303"/>
                  <a:pt x="19050" y="3895725"/>
                </a:cubicBezTo>
                <a:cubicBezTo>
                  <a:pt x="7450" y="3994329"/>
                  <a:pt x="18954" y="3953162"/>
                  <a:pt x="0" y="4010025"/>
                </a:cubicBezTo>
                <a:cubicBezTo>
                  <a:pt x="5325" y="4031323"/>
                  <a:pt x="19299" y="4091361"/>
                  <a:pt x="28575" y="4105275"/>
                </a:cubicBezTo>
                <a:cubicBezTo>
                  <a:pt x="41275" y="4124325"/>
                  <a:pt x="56436" y="4141947"/>
                  <a:pt x="66675" y="4162425"/>
                </a:cubicBezTo>
                <a:cubicBezTo>
                  <a:pt x="73025" y="4175125"/>
                  <a:pt x="80132" y="4187474"/>
                  <a:pt x="85725" y="4200525"/>
                </a:cubicBezTo>
                <a:cubicBezTo>
                  <a:pt x="89680" y="4209753"/>
                  <a:pt x="89681" y="4220746"/>
                  <a:pt x="95250" y="4229100"/>
                </a:cubicBezTo>
                <a:cubicBezTo>
                  <a:pt x="161827" y="4328966"/>
                  <a:pt x="90936" y="4192760"/>
                  <a:pt x="142875" y="4286250"/>
                </a:cubicBezTo>
                <a:cubicBezTo>
                  <a:pt x="153218" y="4304868"/>
                  <a:pt x="160492" y="4325137"/>
                  <a:pt x="171450" y="4343400"/>
                </a:cubicBezTo>
                <a:cubicBezTo>
                  <a:pt x="179618" y="4357013"/>
                  <a:pt x="190921" y="4368495"/>
                  <a:pt x="200025" y="4381500"/>
                </a:cubicBezTo>
                <a:cubicBezTo>
                  <a:pt x="213155" y="4400257"/>
                  <a:pt x="225425" y="4419600"/>
                  <a:pt x="238125" y="4438650"/>
                </a:cubicBezTo>
                <a:cubicBezTo>
                  <a:pt x="244475" y="4448175"/>
                  <a:pt x="250306" y="4458067"/>
                  <a:pt x="257175" y="4467225"/>
                </a:cubicBezTo>
                <a:lnTo>
                  <a:pt x="285750" y="4505325"/>
                </a:lnTo>
                <a:cubicBezTo>
                  <a:pt x="288925" y="4514850"/>
                  <a:pt x="289706" y="4525546"/>
                  <a:pt x="295275" y="4533900"/>
                </a:cubicBezTo>
                <a:cubicBezTo>
                  <a:pt x="302747" y="4545108"/>
                  <a:pt x="315084" y="4552248"/>
                  <a:pt x="323850" y="4562475"/>
                </a:cubicBezTo>
                <a:cubicBezTo>
                  <a:pt x="334181" y="4574528"/>
                  <a:pt x="342900" y="4587875"/>
                  <a:pt x="352425" y="4600575"/>
                </a:cubicBezTo>
                <a:cubicBezTo>
                  <a:pt x="355600" y="4610100"/>
                  <a:pt x="356381" y="4620796"/>
                  <a:pt x="361950" y="4629150"/>
                </a:cubicBezTo>
                <a:cubicBezTo>
                  <a:pt x="372483" y="4644949"/>
                  <a:pt x="401529" y="4667990"/>
                  <a:pt x="419100" y="4676775"/>
                </a:cubicBezTo>
                <a:cubicBezTo>
                  <a:pt x="428080" y="4681265"/>
                  <a:pt x="438447" y="4682345"/>
                  <a:pt x="447675" y="4686300"/>
                </a:cubicBezTo>
                <a:cubicBezTo>
                  <a:pt x="517743" y="4716329"/>
                  <a:pt x="456234" y="4703252"/>
                  <a:pt x="561975" y="4724400"/>
                </a:cubicBezTo>
                <a:cubicBezTo>
                  <a:pt x="593725" y="4730750"/>
                  <a:pt x="626508" y="4733211"/>
                  <a:pt x="657225" y="4743450"/>
                </a:cubicBezTo>
                <a:cubicBezTo>
                  <a:pt x="666750" y="4746625"/>
                  <a:pt x="676017" y="4750717"/>
                  <a:pt x="685800" y="4752975"/>
                </a:cubicBezTo>
                <a:cubicBezTo>
                  <a:pt x="717350" y="4760256"/>
                  <a:pt x="749638" y="4764172"/>
                  <a:pt x="781050" y="4772025"/>
                </a:cubicBezTo>
                <a:cubicBezTo>
                  <a:pt x="793750" y="4775200"/>
                  <a:pt x="806563" y="4777954"/>
                  <a:pt x="819150" y="4781550"/>
                </a:cubicBezTo>
                <a:cubicBezTo>
                  <a:pt x="828804" y="4784308"/>
                  <a:pt x="837880" y="4789106"/>
                  <a:pt x="847725" y="4791075"/>
                </a:cubicBezTo>
                <a:cubicBezTo>
                  <a:pt x="905398" y="4802610"/>
                  <a:pt x="984180" y="4805968"/>
                  <a:pt x="1038225" y="4810125"/>
                </a:cubicBezTo>
                <a:cubicBezTo>
                  <a:pt x="1054100" y="4813300"/>
                  <a:pt x="1070046" y="4816138"/>
                  <a:pt x="1085850" y="4819650"/>
                </a:cubicBezTo>
                <a:cubicBezTo>
                  <a:pt x="1098629" y="4822490"/>
                  <a:pt x="1111011" y="4827184"/>
                  <a:pt x="1123950" y="4829175"/>
                </a:cubicBezTo>
                <a:cubicBezTo>
                  <a:pt x="1152367" y="4833547"/>
                  <a:pt x="1181100" y="4835525"/>
                  <a:pt x="1209675" y="4838700"/>
                </a:cubicBezTo>
                <a:cubicBezTo>
                  <a:pt x="1219200" y="4841875"/>
                  <a:pt x="1228433" y="4846121"/>
                  <a:pt x="1238250" y="4848225"/>
                </a:cubicBezTo>
                <a:cubicBezTo>
                  <a:pt x="1452569" y="4894151"/>
                  <a:pt x="1448215" y="4864988"/>
                  <a:pt x="1781175" y="4857750"/>
                </a:cubicBezTo>
                <a:lnTo>
                  <a:pt x="1943100" y="4838700"/>
                </a:lnTo>
                <a:cubicBezTo>
                  <a:pt x="1970387" y="4838700"/>
                  <a:pt x="2094801" y="4851283"/>
                  <a:pt x="2133600" y="4857750"/>
                </a:cubicBezTo>
                <a:cubicBezTo>
                  <a:pt x="2205682" y="4869764"/>
                  <a:pt x="2234881" y="4882315"/>
                  <a:pt x="2305050" y="4886325"/>
                </a:cubicBezTo>
                <a:cubicBezTo>
                  <a:pt x="2605869" y="4903515"/>
                  <a:pt x="3243795" y="4903595"/>
                  <a:pt x="3400425" y="4905375"/>
                </a:cubicBezTo>
                <a:cubicBezTo>
                  <a:pt x="3422650" y="4908550"/>
                  <a:pt x="3445085" y="4910497"/>
                  <a:pt x="3467100" y="4914900"/>
                </a:cubicBezTo>
                <a:cubicBezTo>
                  <a:pt x="3580341" y="4937548"/>
                  <a:pt x="3391737" y="4910277"/>
                  <a:pt x="3533775" y="4933950"/>
                </a:cubicBezTo>
                <a:cubicBezTo>
                  <a:pt x="3559024" y="4938158"/>
                  <a:pt x="3584575" y="4940300"/>
                  <a:pt x="3609975" y="4943475"/>
                </a:cubicBezTo>
                <a:lnTo>
                  <a:pt x="4495800" y="4933950"/>
                </a:lnTo>
                <a:cubicBezTo>
                  <a:pt x="4579677" y="4932465"/>
                  <a:pt x="4668927" y="4930181"/>
                  <a:pt x="4752975" y="4914900"/>
                </a:cubicBezTo>
                <a:cubicBezTo>
                  <a:pt x="4765855" y="4912558"/>
                  <a:pt x="4778238" y="4907942"/>
                  <a:pt x="4791075" y="4905375"/>
                </a:cubicBezTo>
                <a:cubicBezTo>
                  <a:pt x="4810013" y="4901587"/>
                  <a:pt x="4829489" y="4900534"/>
                  <a:pt x="4848225" y="4895850"/>
                </a:cubicBezTo>
                <a:cubicBezTo>
                  <a:pt x="4867706" y="4890980"/>
                  <a:pt x="4885684" y="4880738"/>
                  <a:pt x="4905375" y="4876800"/>
                </a:cubicBezTo>
                <a:cubicBezTo>
                  <a:pt x="4978673" y="4862140"/>
                  <a:pt x="4937294" y="4871202"/>
                  <a:pt x="5029200" y="4848225"/>
                </a:cubicBezTo>
                <a:lnTo>
                  <a:pt x="5067300" y="4838700"/>
                </a:lnTo>
                <a:cubicBezTo>
                  <a:pt x="5132804" y="4795031"/>
                  <a:pt x="5102730" y="4807840"/>
                  <a:pt x="5153025" y="4791075"/>
                </a:cubicBezTo>
                <a:cubicBezTo>
                  <a:pt x="5162550" y="4778375"/>
                  <a:pt x="5170375" y="4764200"/>
                  <a:pt x="5181600" y="4752975"/>
                </a:cubicBezTo>
                <a:cubicBezTo>
                  <a:pt x="5189695" y="4744880"/>
                  <a:pt x="5201619" y="4741530"/>
                  <a:pt x="5210175" y="4733925"/>
                </a:cubicBezTo>
                <a:cubicBezTo>
                  <a:pt x="5230311" y="4716027"/>
                  <a:pt x="5248275" y="4695825"/>
                  <a:pt x="5267325" y="4676775"/>
                </a:cubicBezTo>
                <a:cubicBezTo>
                  <a:pt x="5303995" y="4640105"/>
                  <a:pt x="5288428" y="4659408"/>
                  <a:pt x="5314950" y="4619625"/>
                </a:cubicBezTo>
                <a:cubicBezTo>
                  <a:pt x="5317012" y="4611377"/>
                  <a:pt x="5327927" y="4563578"/>
                  <a:pt x="5334000" y="4552950"/>
                </a:cubicBezTo>
                <a:cubicBezTo>
                  <a:pt x="5341876" y="4539167"/>
                  <a:pt x="5353050" y="4527550"/>
                  <a:pt x="5362575" y="4514850"/>
                </a:cubicBezTo>
                <a:cubicBezTo>
                  <a:pt x="5386516" y="4443026"/>
                  <a:pt x="5354221" y="4531558"/>
                  <a:pt x="5391150" y="4457700"/>
                </a:cubicBezTo>
                <a:cubicBezTo>
                  <a:pt x="5395640" y="4448720"/>
                  <a:pt x="5396185" y="4438105"/>
                  <a:pt x="5400675" y="4429125"/>
                </a:cubicBezTo>
                <a:cubicBezTo>
                  <a:pt x="5405795" y="4418886"/>
                  <a:pt x="5414045" y="4410489"/>
                  <a:pt x="5419725" y="4400550"/>
                </a:cubicBezTo>
                <a:cubicBezTo>
                  <a:pt x="5426770" y="4388222"/>
                  <a:pt x="5431730" y="4374778"/>
                  <a:pt x="5438775" y="4362450"/>
                </a:cubicBezTo>
                <a:cubicBezTo>
                  <a:pt x="5444455" y="4352511"/>
                  <a:pt x="5452705" y="4344114"/>
                  <a:pt x="5457825" y="4333875"/>
                </a:cubicBezTo>
                <a:cubicBezTo>
                  <a:pt x="5462315" y="4324895"/>
                  <a:pt x="5461781" y="4313654"/>
                  <a:pt x="5467350" y="4305300"/>
                </a:cubicBezTo>
                <a:cubicBezTo>
                  <a:pt x="5482017" y="4283299"/>
                  <a:pt x="5535873" y="4245506"/>
                  <a:pt x="5553075" y="4238625"/>
                </a:cubicBezTo>
                <a:cubicBezTo>
                  <a:pt x="5568950" y="4232275"/>
                  <a:pt x="5585407" y="4227221"/>
                  <a:pt x="5600700" y="4219575"/>
                </a:cubicBezTo>
                <a:cubicBezTo>
                  <a:pt x="5666479" y="4186686"/>
                  <a:pt x="5588081" y="4210824"/>
                  <a:pt x="5667375" y="4191000"/>
                </a:cubicBezTo>
                <a:cubicBezTo>
                  <a:pt x="5696073" y="4171868"/>
                  <a:pt x="5700213" y="4167402"/>
                  <a:pt x="5734050" y="4152900"/>
                </a:cubicBezTo>
                <a:cubicBezTo>
                  <a:pt x="5751184" y="4145557"/>
                  <a:pt x="5783994" y="4137568"/>
                  <a:pt x="5800725" y="4133850"/>
                </a:cubicBezTo>
                <a:cubicBezTo>
                  <a:pt x="5816529" y="4130338"/>
                  <a:pt x="5832644" y="4128252"/>
                  <a:pt x="5848350" y="4124325"/>
                </a:cubicBezTo>
                <a:cubicBezTo>
                  <a:pt x="5914932" y="4107680"/>
                  <a:pt x="5833245" y="4123010"/>
                  <a:pt x="5915025" y="4095750"/>
                </a:cubicBezTo>
                <a:cubicBezTo>
                  <a:pt x="5930384" y="4090630"/>
                  <a:pt x="5946722" y="4089121"/>
                  <a:pt x="5962650" y="4086225"/>
                </a:cubicBezTo>
                <a:cubicBezTo>
                  <a:pt x="6053740" y="4069663"/>
                  <a:pt x="5992298" y="4082272"/>
                  <a:pt x="6105525" y="4067175"/>
                </a:cubicBezTo>
                <a:cubicBezTo>
                  <a:pt x="6124668" y="4064623"/>
                  <a:pt x="6143511" y="4060045"/>
                  <a:pt x="6162675" y="4057650"/>
                </a:cubicBezTo>
                <a:cubicBezTo>
                  <a:pt x="6194337" y="4053692"/>
                  <a:pt x="6226263" y="4052083"/>
                  <a:pt x="6257925" y="4048125"/>
                </a:cubicBezTo>
                <a:cubicBezTo>
                  <a:pt x="6277089" y="4045730"/>
                  <a:pt x="6295802" y="4039843"/>
                  <a:pt x="6315075" y="4038600"/>
                </a:cubicBezTo>
                <a:cubicBezTo>
                  <a:pt x="6394349" y="4033486"/>
                  <a:pt x="6473825" y="4032250"/>
                  <a:pt x="6553200" y="4029075"/>
                </a:cubicBezTo>
                <a:lnTo>
                  <a:pt x="6629400" y="4019550"/>
                </a:lnTo>
                <a:cubicBezTo>
                  <a:pt x="6664276" y="4015879"/>
                  <a:pt x="6699414" y="4014660"/>
                  <a:pt x="6734175" y="4010025"/>
                </a:cubicBezTo>
                <a:cubicBezTo>
                  <a:pt x="6747151" y="4008295"/>
                  <a:pt x="6759496" y="4003340"/>
                  <a:pt x="6772275" y="4000500"/>
                </a:cubicBezTo>
                <a:cubicBezTo>
                  <a:pt x="6801773" y="3993945"/>
                  <a:pt x="6859540" y="3983040"/>
                  <a:pt x="6886575" y="3981450"/>
                </a:cubicBezTo>
                <a:cubicBezTo>
                  <a:pt x="6972211" y="3976413"/>
                  <a:pt x="7058025" y="3975100"/>
                  <a:pt x="7143750" y="3971925"/>
                </a:cubicBezTo>
                <a:cubicBezTo>
                  <a:pt x="7181850" y="3968750"/>
                  <a:pt x="7220052" y="3966622"/>
                  <a:pt x="7258050" y="3962400"/>
                </a:cubicBezTo>
                <a:cubicBezTo>
                  <a:pt x="7277245" y="3960267"/>
                  <a:pt x="7295974" y="3954706"/>
                  <a:pt x="7315200" y="3952875"/>
                </a:cubicBezTo>
                <a:cubicBezTo>
                  <a:pt x="7362716" y="3948350"/>
                  <a:pt x="7410450" y="3946525"/>
                  <a:pt x="7458075" y="3943350"/>
                </a:cubicBezTo>
                <a:cubicBezTo>
                  <a:pt x="7603742" y="3914217"/>
                  <a:pt x="7374305" y="3958899"/>
                  <a:pt x="7581900" y="3924300"/>
                </a:cubicBezTo>
                <a:cubicBezTo>
                  <a:pt x="7613838" y="3918977"/>
                  <a:pt x="7677150" y="3905250"/>
                  <a:pt x="7677150" y="3905250"/>
                </a:cubicBezTo>
                <a:cubicBezTo>
                  <a:pt x="7689850" y="3898900"/>
                  <a:pt x="7701475" y="3889644"/>
                  <a:pt x="7715250" y="3886200"/>
                </a:cubicBezTo>
                <a:cubicBezTo>
                  <a:pt x="7740083" y="3879992"/>
                  <a:pt x="7766150" y="3880567"/>
                  <a:pt x="7791450" y="3876675"/>
                </a:cubicBezTo>
                <a:cubicBezTo>
                  <a:pt x="7807451" y="3874213"/>
                  <a:pt x="7823300" y="3870790"/>
                  <a:pt x="7839075" y="3867150"/>
                </a:cubicBezTo>
                <a:cubicBezTo>
                  <a:pt x="7864586" y="3861263"/>
                  <a:pt x="7890437" y="3856379"/>
                  <a:pt x="7915275" y="3848100"/>
                </a:cubicBezTo>
                <a:cubicBezTo>
                  <a:pt x="7924800" y="3844925"/>
                  <a:pt x="7933927" y="3840102"/>
                  <a:pt x="7943850" y="3838575"/>
                </a:cubicBezTo>
                <a:cubicBezTo>
                  <a:pt x="7975387" y="3833723"/>
                  <a:pt x="8007350" y="3832225"/>
                  <a:pt x="8039100" y="3829050"/>
                </a:cubicBezTo>
                <a:cubicBezTo>
                  <a:pt x="8051800" y="3825875"/>
                  <a:pt x="8064781" y="3823665"/>
                  <a:pt x="8077200" y="3819525"/>
                </a:cubicBezTo>
                <a:cubicBezTo>
                  <a:pt x="8093420" y="3814118"/>
                  <a:pt x="8108059" y="3803828"/>
                  <a:pt x="8124825" y="3800475"/>
                </a:cubicBezTo>
                <a:cubicBezTo>
                  <a:pt x="8156114" y="3794217"/>
                  <a:pt x="8188447" y="3795167"/>
                  <a:pt x="8220075" y="3790950"/>
                </a:cubicBezTo>
                <a:cubicBezTo>
                  <a:pt x="8236122" y="3788810"/>
                  <a:pt x="8251825" y="3784600"/>
                  <a:pt x="8267700" y="3781425"/>
                </a:cubicBezTo>
                <a:cubicBezTo>
                  <a:pt x="8280400" y="3775075"/>
                  <a:pt x="8292101" y="3766111"/>
                  <a:pt x="8305800" y="3762375"/>
                </a:cubicBezTo>
                <a:cubicBezTo>
                  <a:pt x="8327460" y="3756468"/>
                  <a:pt x="8350386" y="3756866"/>
                  <a:pt x="8372475" y="3752850"/>
                </a:cubicBezTo>
                <a:cubicBezTo>
                  <a:pt x="8385355" y="3750508"/>
                  <a:pt x="8397875" y="3746500"/>
                  <a:pt x="8410575" y="3743325"/>
                </a:cubicBezTo>
                <a:lnTo>
                  <a:pt x="8467725" y="3705225"/>
                </a:lnTo>
                <a:lnTo>
                  <a:pt x="8496300" y="3686175"/>
                </a:lnTo>
                <a:cubicBezTo>
                  <a:pt x="8499475" y="3676650"/>
                  <a:pt x="8500844" y="3666317"/>
                  <a:pt x="8505825" y="3657600"/>
                </a:cubicBezTo>
                <a:cubicBezTo>
                  <a:pt x="8553611" y="3573975"/>
                  <a:pt x="8517700" y="3671950"/>
                  <a:pt x="8572500" y="3562350"/>
                </a:cubicBezTo>
                <a:cubicBezTo>
                  <a:pt x="8578850" y="3549650"/>
                  <a:pt x="8586564" y="3537545"/>
                  <a:pt x="8591550" y="3524250"/>
                </a:cubicBezTo>
                <a:cubicBezTo>
                  <a:pt x="8596147" y="3511993"/>
                  <a:pt x="8595918" y="3498182"/>
                  <a:pt x="8601075" y="3486150"/>
                </a:cubicBezTo>
                <a:cubicBezTo>
                  <a:pt x="8605584" y="3475628"/>
                  <a:pt x="8613775" y="3467100"/>
                  <a:pt x="8620125" y="3457575"/>
                </a:cubicBezTo>
                <a:cubicBezTo>
                  <a:pt x="8623300" y="3444875"/>
                  <a:pt x="8626810" y="3432254"/>
                  <a:pt x="8629650" y="3419475"/>
                </a:cubicBezTo>
                <a:cubicBezTo>
                  <a:pt x="8633162" y="3403671"/>
                  <a:pt x="8635248" y="3387556"/>
                  <a:pt x="8639175" y="3371850"/>
                </a:cubicBezTo>
                <a:cubicBezTo>
                  <a:pt x="8641610" y="3362110"/>
                  <a:pt x="8645942" y="3352929"/>
                  <a:pt x="8648700" y="3343275"/>
                </a:cubicBezTo>
                <a:cubicBezTo>
                  <a:pt x="8672620" y="3259554"/>
                  <a:pt x="8644912" y="3345113"/>
                  <a:pt x="8667750" y="3276600"/>
                </a:cubicBezTo>
                <a:cubicBezTo>
                  <a:pt x="8687779" y="3096338"/>
                  <a:pt x="8666177" y="3255888"/>
                  <a:pt x="8686800" y="3152775"/>
                </a:cubicBezTo>
                <a:cubicBezTo>
                  <a:pt x="8703563" y="3068958"/>
                  <a:pt x="8687313" y="3122662"/>
                  <a:pt x="8705850" y="3067050"/>
                </a:cubicBezTo>
                <a:cubicBezTo>
                  <a:pt x="8709025" y="3025775"/>
                  <a:pt x="8710803" y="2984369"/>
                  <a:pt x="8715375" y="2943225"/>
                </a:cubicBezTo>
                <a:cubicBezTo>
                  <a:pt x="8717163" y="2927135"/>
                  <a:pt x="8724900" y="2911789"/>
                  <a:pt x="8724900" y="2895600"/>
                </a:cubicBezTo>
                <a:cubicBezTo>
                  <a:pt x="8724900" y="2778082"/>
                  <a:pt x="8720835" y="2660566"/>
                  <a:pt x="8715375" y="2543175"/>
                </a:cubicBezTo>
                <a:cubicBezTo>
                  <a:pt x="8714478" y="2523883"/>
                  <a:pt x="8708402" y="2505168"/>
                  <a:pt x="8705850" y="2486025"/>
                </a:cubicBezTo>
                <a:cubicBezTo>
                  <a:pt x="8702050" y="2457526"/>
                  <a:pt x="8700391" y="2428762"/>
                  <a:pt x="8696325" y="2400300"/>
                </a:cubicBezTo>
                <a:cubicBezTo>
                  <a:pt x="8694035" y="2384273"/>
                  <a:pt x="8689090" y="2368702"/>
                  <a:pt x="8686800" y="2352675"/>
                </a:cubicBezTo>
                <a:cubicBezTo>
                  <a:pt x="8681557" y="2315974"/>
                  <a:pt x="8679496" y="2258477"/>
                  <a:pt x="8667750" y="2219325"/>
                </a:cubicBezTo>
                <a:cubicBezTo>
                  <a:pt x="8662837" y="2202948"/>
                  <a:pt x="8655050" y="2187575"/>
                  <a:pt x="8648700" y="2171700"/>
                </a:cubicBezTo>
                <a:cubicBezTo>
                  <a:pt x="8645525" y="2133600"/>
                  <a:pt x="8644228" y="2095297"/>
                  <a:pt x="8639175" y="2057400"/>
                </a:cubicBezTo>
                <a:cubicBezTo>
                  <a:pt x="8637848" y="2047448"/>
                  <a:pt x="8631500" y="2038693"/>
                  <a:pt x="8629650" y="2028825"/>
                </a:cubicBezTo>
                <a:cubicBezTo>
                  <a:pt x="8621954" y="1987780"/>
                  <a:pt x="8616242" y="1946378"/>
                  <a:pt x="8610600" y="1905000"/>
                </a:cubicBezTo>
                <a:cubicBezTo>
                  <a:pt x="8606715" y="1876513"/>
                  <a:pt x="8605802" y="1847635"/>
                  <a:pt x="8601075" y="1819275"/>
                </a:cubicBezTo>
                <a:cubicBezTo>
                  <a:pt x="8599424" y="1809371"/>
                  <a:pt x="8593985" y="1800440"/>
                  <a:pt x="8591550" y="1790700"/>
                </a:cubicBezTo>
                <a:cubicBezTo>
                  <a:pt x="8587623" y="1774994"/>
                  <a:pt x="8585200" y="1758950"/>
                  <a:pt x="8582025" y="1743075"/>
                </a:cubicBezTo>
                <a:cubicBezTo>
                  <a:pt x="8578850" y="1692275"/>
                  <a:pt x="8579083" y="1641147"/>
                  <a:pt x="8572500" y="1590675"/>
                </a:cubicBezTo>
                <a:cubicBezTo>
                  <a:pt x="8569510" y="1567755"/>
                  <a:pt x="8556879" y="1546859"/>
                  <a:pt x="8553450" y="1524000"/>
                </a:cubicBezTo>
                <a:cubicBezTo>
                  <a:pt x="8525373" y="1336817"/>
                  <a:pt x="8561329" y="1452386"/>
                  <a:pt x="8534400" y="1371600"/>
                </a:cubicBezTo>
                <a:cubicBezTo>
                  <a:pt x="8531225" y="1349375"/>
                  <a:pt x="8528289" y="1327115"/>
                  <a:pt x="8524875" y="1304925"/>
                </a:cubicBezTo>
                <a:cubicBezTo>
                  <a:pt x="8498443" y="1133119"/>
                  <a:pt x="8533444" y="1374436"/>
                  <a:pt x="8505825" y="1181100"/>
                </a:cubicBezTo>
                <a:cubicBezTo>
                  <a:pt x="8502650" y="1117600"/>
                  <a:pt x="8501304" y="1053982"/>
                  <a:pt x="8496300" y="990600"/>
                </a:cubicBezTo>
                <a:cubicBezTo>
                  <a:pt x="8491774" y="933277"/>
                  <a:pt x="8481075" y="876524"/>
                  <a:pt x="8477250" y="819150"/>
                </a:cubicBezTo>
                <a:cubicBezTo>
                  <a:pt x="8474075" y="771525"/>
                  <a:pt x="8472722" y="723743"/>
                  <a:pt x="8467725" y="676275"/>
                </a:cubicBezTo>
                <a:cubicBezTo>
                  <a:pt x="8466355" y="663256"/>
                  <a:pt x="8460352" y="651088"/>
                  <a:pt x="8458200" y="638175"/>
                </a:cubicBezTo>
                <a:cubicBezTo>
                  <a:pt x="8429829" y="467949"/>
                  <a:pt x="8463673" y="619231"/>
                  <a:pt x="8439150" y="533400"/>
                </a:cubicBezTo>
                <a:cubicBezTo>
                  <a:pt x="8435081" y="519158"/>
                  <a:pt x="8427713" y="481950"/>
                  <a:pt x="8420100" y="466725"/>
                </a:cubicBezTo>
                <a:cubicBezTo>
                  <a:pt x="8414980" y="456486"/>
                  <a:pt x="8405699" y="448611"/>
                  <a:pt x="8401050" y="438150"/>
                </a:cubicBezTo>
                <a:cubicBezTo>
                  <a:pt x="8392895" y="419800"/>
                  <a:pt x="8393139" y="397708"/>
                  <a:pt x="8382000" y="381000"/>
                </a:cubicBezTo>
                <a:cubicBezTo>
                  <a:pt x="8369300" y="361950"/>
                  <a:pt x="8354139" y="344328"/>
                  <a:pt x="8343900" y="323850"/>
                </a:cubicBezTo>
                <a:cubicBezTo>
                  <a:pt x="8331022" y="298094"/>
                  <a:pt x="8318532" y="267434"/>
                  <a:pt x="8296275" y="247650"/>
                </a:cubicBezTo>
                <a:cubicBezTo>
                  <a:pt x="8279163" y="232439"/>
                  <a:pt x="8255314" y="225739"/>
                  <a:pt x="8239125" y="209550"/>
                </a:cubicBezTo>
                <a:cubicBezTo>
                  <a:pt x="8214470" y="184895"/>
                  <a:pt x="8187579" y="154268"/>
                  <a:pt x="8153400" y="142875"/>
                </a:cubicBezTo>
                <a:lnTo>
                  <a:pt x="8096250" y="123825"/>
                </a:lnTo>
                <a:cubicBezTo>
                  <a:pt x="8086725" y="120650"/>
                  <a:pt x="8077674" y="115209"/>
                  <a:pt x="8067675" y="114300"/>
                </a:cubicBezTo>
                <a:cubicBezTo>
                  <a:pt x="8032750" y="111125"/>
                  <a:pt x="7997896" y="107033"/>
                  <a:pt x="7962900" y="104775"/>
                </a:cubicBezTo>
                <a:cubicBezTo>
                  <a:pt x="7819143" y="95500"/>
                  <a:pt x="7764959" y="97502"/>
                  <a:pt x="7629525" y="85725"/>
                </a:cubicBezTo>
                <a:cubicBezTo>
                  <a:pt x="7604024" y="83507"/>
                  <a:pt x="7578907" y="77098"/>
                  <a:pt x="7553325" y="76200"/>
                </a:cubicBezTo>
                <a:cubicBezTo>
                  <a:pt x="7397813" y="70743"/>
                  <a:pt x="7242181" y="69530"/>
                  <a:pt x="7086600" y="66675"/>
                </a:cubicBezTo>
                <a:lnTo>
                  <a:pt x="6515100" y="57150"/>
                </a:lnTo>
                <a:lnTo>
                  <a:pt x="6391275" y="47625"/>
                </a:lnTo>
                <a:cubicBezTo>
                  <a:pt x="6356327" y="44713"/>
                  <a:pt x="6321547" y="39330"/>
                  <a:pt x="6286500" y="38100"/>
                </a:cubicBezTo>
                <a:cubicBezTo>
                  <a:pt x="6140505" y="32977"/>
                  <a:pt x="5994400" y="31750"/>
                  <a:pt x="5848350" y="28575"/>
                </a:cubicBezTo>
                <a:cubicBezTo>
                  <a:pt x="5789840" y="21261"/>
                  <a:pt x="5762437" y="18288"/>
                  <a:pt x="5705475" y="9525"/>
                </a:cubicBezTo>
                <a:cubicBezTo>
                  <a:pt x="5686387" y="6588"/>
                  <a:pt x="5667375" y="3175"/>
                  <a:pt x="5648325" y="0"/>
                </a:cubicBezTo>
                <a:cubicBezTo>
                  <a:pt x="5562600" y="3175"/>
                  <a:pt x="5476777" y="4336"/>
                  <a:pt x="5391150" y="9525"/>
                </a:cubicBezTo>
                <a:cubicBezTo>
                  <a:pt x="5336127" y="12860"/>
                  <a:pt x="5314842" y="28593"/>
                  <a:pt x="5257800" y="38100"/>
                </a:cubicBezTo>
                <a:cubicBezTo>
                  <a:pt x="5238043" y="41393"/>
                  <a:pt x="5150557" y="56429"/>
                  <a:pt x="5133975" y="57150"/>
                </a:cubicBezTo>
                <a:cubicBezTo>
                  <a:pt x="5010226" y="62530"/>
                  <a:pt x="4886325" y="63500"/>
                  <a:pt x="4762500" y="66675"/>
                </a:cubicBezTo>
                <a:lnTo>
                  <a:pt x="4333875" y="57150"/>
                </a:lnTo>
                <a:cubicBezTo>
                  <a:pt x="4066122" y="47414"/>
                  <a:pt x="4349263" y="53173"/>
                  <a:pt x="4191000" y="38100"/>
                </a:cubicBezTo>
                <a:cubicBezTo>
                  <a:pt x="4041940" y="23904"/>
                  <a:pt x="3764685" y="21727"/>
                  <a:pt x="3657600" y="19050"/>
                </a:cubicBezTo>
                <a:lnTo>
                  <a:pt x="3448050" y="28575"/>
                </a:lnTo>
                <a:cubicBezTo>
                  <a:pt x="3365013" y="33608"/>
                  <a:pt x="3282668" y="45397"/>
                  <a:pt x="3200400" y="57150"/>
                </a:cubicBezTo>
                <a:cubicBezTo>
                  <a:pt x="3138055" y="77932"/>
                  <a:pt x="3199245" y="49068"/>
                  <a:pt x="3162300" y="95250"/>
                </a:cubicBezTo>
                <a:cubicBezTo>
                  <a:pt x="3155149" y="104189"/>
                  <a:pt x="3143250" y="107950"/>
                  <a:pt x="3133725" y="114300"/>
                </a:cubicBezTo>
                <a:cubicBezTo>
                  <a:pt x="3112184" y="146611"/>
                  <a:pt x="3109912" y="114300"/>
                  <a:pt x="3105150" y="11430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702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inputs and strategy?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inputs?</a:t>
            </a:r>
          </a:p>
          <a:p>
            <a:pPr lvl="1"/>
            <a:r>
              <a:rPr lang="en-US" dirty="0"/>
              <a:t>File, network packets, structure, data model, state(-less)</a:t>
            </a:r>
          </a:p>
          <a:p>
            <a:r>
              <a:rPr lang="en-US" dirty="0"/>
              <a:t>What environment setup is necessary?	</a:t>
            </a:r>
          </a:p>
          <a:p>
            <a:pPr lvl="1"/>
            <a:r>
              <a:rPr lang="en-US" dirty="0"/>
              <a:t>Fuzzing on live system?</a:t>
            </a:r>
          </a:p>
          <a:p>
            <a:pPr lvl="1"/>
            <a:r>
              <a:rPr lang="en-US" dirty="0"/>
              <a:t>Multiple entities inside VMs? Networking?</a:t>
            </a:r>
          </a:p>
          <a:p>
            <a:r>
              <a:rPr lang="en-US" dirty="0"/>
              <a:t>Isolated vs. cooperating components?</a:t>
            </a:r>
          </a:p>
          <a:p>
            <a:pPr lvl="1"/>
            <a:r>
              <a:rPr lang="en-US" dirty="0"/>
              <a:t>We don’t like to mock everything</a:t>
            </a:r>
          </a:p>
          <a:p>
            <a:r>
              <a:rPr lang="en-US" dirty="0"/>
              <a:t>What tools are readily available?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pPr lvl="1"/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pPr lvl="1"/>
            <a:r>
              <a:rPr lang="en-US" dirty="0"/>
              <a:t>Extract all your used patterns, test it by SDL Regex </a:t>
            </a:r>
            <a:r>
              <a:rPr lang="en-US" dirty="0" err="1"/>
              <a:t>Fuz</a:t>
            </a:r>
            <a:endParaRPr lang="en-US" dirty="0"/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58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Modelling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Volný tvar 7"/>
          <p:cNvSpPr/>
          <p:nvPr/>
        </p:nvSpPr>
        <p:spPr>
          <a:xfrm>
            <a:off x="209550" y="658809"/>
            <a:ext cx="8534400" cy="4913316"/>
          </a:xfrm>
          <a:custGeom>
            <a:avLst/>
            <a:gdLst>
              <a:gd name="connsiteX0" fmla="*/ 247650 w 8534400"/>
              <a:gd name="connsiteY0" fmla="*/ 131766 h 4913316"/>
              <a:gd name="connsiteX1" fmla="*/ 247650 w 8534400"/>
              <a:gd name="connsiteY1" fmla="*/ 131766 h 4913316"/>
              <a:gd name="connsiteX2" fmla="*/ 257175 w 8534400"/>
              <a:gd name="connsiteY2" fmla="*/ 608016 h 4913316"/>
              <a:gd name="connsiteX3" fmla="*/ 266700 w 8534400"/>
              <a:gd name="connsiteY3" fmla="*/ 665166 h 4913316"/>
              <a:gd name="connsiteX4" fmla="*/ 247650 w 8534400"/>
              <a:gd name="connsiteY4" fmla="*/ 931866 h 4913316"/>
              <a:gd name="connsiteX5" fmla="*/ 238125 w 8534400"/>
              <a:gd name="connsiteY5" fmla="*/ 1074741 h 4913316"/>
              <a:gd name="connsiteX6" fmla="*/ 209550 w 8534400"/>
              <a:gd name="connsiteY6" fmla="*/ 1208091 h 4913316"/>
              <a:gd name="connsiteX7" fmla="*/ 200025 w 8534400"/>
              <a:gd name="connsiteY7" fmla="*/ 1255716 h 4913316"/>
              <a:gd name="connsiteX8" fmla="*/ 190500 w 8534400"/>
              <a:gd name="connsiteY8" fmla="*/ 1284291 h 4913316"/>
              <a:gd name="connsiteX9" fmla="*/ 180975 w 8534400"/>
              <a:gd name="connsiteY9" fmla="*/ 1322391 h 4913316"/>
              <a:gd name="connsiteX10" fmla="*/ 171450 w 8534400"/>
              <a:gd name="connsiteY10" fmla="*/ 1350966 h 4913316"/>
              <a:gd name="connsiteX11" fmla="*/ 161925 w 8534400"/>
              <a:gd name="connsiteY11" fmla="*/ 1389066 h 4913316"/>
              <a:gd name="connsiteX12" fmla="*/ 152400 w 8534400"/>
              <a:gd name="connsiteY12" fmla="*/ 1436691 h 4913316"/>
              <a:gd name="connsiteX13" fmla="*/ 133350 w 8534400"/>
              <a:gd name="connsiteY13" fmla="*/ 1493841 h 4913316"/>
              <a:gd name="connsiteX14" fmla="*/ 114300 w 8534400"/>
              <a:gd name="connsiteY14" fmla="*/ 1531941 h 4913316"/>
              <a:gd name="connsiteX15" fmla="*/ 95250 w 8534400"/>
              <a:gd name="connsiteY15" fmla="*/ 1608141 h 4913316"/>
              <a:gd name="connsiteX16" fmla="*/ 85725 w 8534400"/>
              <a:gd name="connsiteY16" fmla="*/ 1646241 h 4913316"/>
              <a:gd name="connsiteX17" fmla="*/ 66675 w 8534400"/>
              <a:gd name="connsiteY17" fmla="*/ 1751016 h 4913316"/>
              <a:gd name="connsiteX18" fmla="*/ 76200 w 8534400"/>
              <a:gd name="connsiteY18" fmla="*/ 1979616 h 4913316"/>
              <a:gd name="connsiteX19" fmla="*/ 95250 w 8534400"/>
              <a:gd name="connsiteY19" fmla="*/ 2027241 h 4913316"/>
              <a:gd name="connsiteX20" fmla="*/ 104775 w 8534400"/>
              <a:gd name="connsiteY20" fmla="*/ 2074866 h 4913316"/>
              <a:gd name="connsiteX21" fmla="*/ 114300 w 8534400"/>
              <a:gd name="connsiteY21" fmla="*/ 2112966 h 4913316"/>
              <a:gd name="connsiteX22" fmla="*/ 133350 w 8534400"/>
              <a:gd name="connsiteY22" fmla="*/ 2170116 h 4913316"/>
              <a:gd name="connsiteX23" fmla="*/ 152400 w 8534400"/>
              <a:gd name="connsiteY23" fmla="*/ 2579691 h 4913316"/>
              <a:gd name="connsiteX24" fmla="*/ 161925 w 8534400"/>
              <a:gd name="connsiteY24" fmla="*/ 2636841 h 4913316"/>
              <a:gd name="connsiteX25" fmla="*/ 142875 w 8534400"/>
              <a:gd name="connsiteY25" fmla="*/ 3055941 h 4913316"/>
              <a:gd name="connsiteX26" fmla="*/ 123825 w 8534400"/>
              <a:gd name="connsiteY26" fmla="*/ 3208341 h 4913316"/>
              <a:gd name="connsiteX27" fmla="*/ 114300 w 8534400"/>
              <a:gd name="connsiteY27" fmla="*/ 3246441 h 4913316"/>
              <a:gd name="connsiteX28" fmla="*/ 95250 w 8534400"/>
              <a:gd name="connsiteY28" fmla="*/ 3332166 h 4913316"/>
              <a:gd name="connsiteX29" fmla="*/ 76200 w 8534400"/>
              <a:gd name="connsiteY29" fmla="*/ 3379791 h 4913316"/>
              <a:gd name="connsiteX30" fmla="*/ 47625 w 8534400"/>
              <a:gd name="connsiteY30" fmla="*/ 3513141 h 4913316"/>
              <a:gd name="connsiteX31" fmla="*/ 28575 w 8534400"/>
              <a:gd name="connsiteY31" fmla="*/ 3541716 h 4913316"/>
              <a:gd name="connsiteX32" fmla="*/ 19050 w 8534400"/>
              <a:gd name="connsiteY32" fmla="*/ 3589341 h 4913316"/>
              <a:gd name="connsiteX33" fmla="*/ 0 w 8534400"/>
              <a:gd name="connsiteY33" fmla="*/ 3646491 h 4913316"/>
              <a:gd name="connsiteX34" fmla="*/ 28575 w 8534400"/>
              <a:gd name="connsiteY34" fmla="*/ 3808416 h 4913316"/>
              <a:gd name="connsiteX35" fmla="*/ 47625 w 8534400"/>
              <a:gd name="connsiteY35" fmla="*/ 3846516 h 4913316"/>
              <a:gd name="connsiteX36" fmla="*/ 57150 w 8534400"/>
              <a:gd name="connsiteY36" fmla="*/ 4294191 h 4913316"/>
              <a:gd name="connsiteX37" fmla="*/ 95250 w 8534400"/>
              <a:gd name="connsiteY37" fmla="*/ 4370391 h 4913316"/>
              <a:gd name="connsiteX38" fmla="*/ 123825 w 8534400"/>
              <a:gd name="connsiteY38" fmla="*/ 4379916 h 4913316"/>
              <a:gd name="connsiteX39" fmla="*/ 152400 w 8534400"/>
              <a:gd name="connsiteY39" fmla="*/ 4408491 h 4913316"/>
              <a:gd name="connsiteX40" fmla="*/ 200025 w 8534400"/>
              <a:gd name="connsiteY40" fmla="*/ 4465641 h 4913316"/>
              <a:gd name="connsiteX41" fmla="*/ 266700 w 8534400"/>
              <a:gd name="connsiteY41" fmla="*/ 4503741 h 4913316"/>
              <a:gd name="connsiteX42" fmla="*/ 323850 w 8534400"/>
              <a:gd name="connsiteY42" fmla="*/ 4570416 h 4913316"/>
              <a:gd name="connsiteX43" fmla="*/ 352425 w 8534400"/>
              <a:gd name="connsiteY43" fmla="*/ 4589466 h 4913316"/>
              <a:gd name="connsiteX44" fmla="*/ 371475 w 8534400"/>
              <a:gd name="connsiteY44" fmla="*/ 4618041 h 4913316"/>
              <a:gd name="connsiteX45" fmla="*/ 485775 w 8534400"/>
              <a:gd name="connsiteY45" fmla="*/ 4646616 h 4913316"/>
              <a:gd name="connsiteX46" fmla="*/ 581025 w 8534400"/>
              <a:gd name="connsiteY46" fmla="*/ 4675191 h 4913316"/>
              <a:gd name="connsiteX47" fmla="*/ 619125 w 8534400"/>
              <a:gd name="connsiteY47" fmla="*/ 4684716 h 4913316"/>
              <a:gd name="connsiteX48" fmla="*/ 647700 w 8534400"/>
              <a:gd name="connsiteY48" fmla="*/ 4694241 h 4913316"/>
              <a:gd name="connsiteX49" fmla="*/ 742950 w 8534400"/>
              <a:gd name="connsiteY49" fmla="*/ 4703766 h 4913316"/>
              <a:gd name="connsiteX50" fmla="*/ 904875 w 8534400"/>
              <a:gd name="connsiteY50" fmla="*/ 4722816 h 4913316"/>
              <a:gd name="connsiteX51" fmla="*/ 1343025 w 8534400"/>
              <a:gd name="connsiteY51" fmla="*/ 4732341 h 4913316"/>
              <a:gd name="connsiteX52" fmla="*/ 1485900 w 8534400"/>
              <a:gd name="connsiteY52" fmla="*/ 4751391 h 4913316"/>
              <a:gd name="connsiteX53" fmla="*/ 1552575 w 8534400"/>
              <a:gd name="connsiteY53" fmla="*/ 4770441 h 4913316"/>
              <a:gd name="connsiteX54" fmla="*/ 1638300 w 8534400"/>
              <a:gd name="connsiteY54" fmla="*/ 4779966 h 4913316"/>
              <a:gd name="connsiteX55" fmla="*/ 1809750 w 8534400"/>
              <a:gd name="connsiteY55" fmla="*/ 4799016 h 4913316"/>
              <a:gd name="connsiteX56" fmla="*/ 1924050 w 8534400"/>
              <a:gd name="connsiteY56" fmla="*/ 4818066 h 4913316"/>
              <a:gd name="connsiteX57" fmla="*/ 2066925 w 8534400"/>
              <a:gd name="connsiteY57" fmla="*/ 4837116 h 4913316"/>
              <a:gd name="connsiteX58" fmla="*/ 2162175 w 8534400"/>
              <a:gd name="connsiteY58" fmla="*/ 4856166 h 4913316"/>
              <a:gd name="connsiteX59" fmla="*/ 2390775 w 8534400"/>
              <a:gd name="connsiteY59" fmla="*/ 4884741 h 4913316"/>
              <a:gd name="connsiteX60" fmla="*/ 2657475 w 8534400"/>
              <a:gd name="connsiteY60" fmla="*/ 4875216 h 4913316"/>
              <a:gd name="connsiteX61" fmla="*/ 2752725 w 8534400"/>
              <a:gd name="connsiteY61" fmla="*/ 4846641 h 4913316"/>
              <a:gd name="connsiteX62" fmla="*/ 2828925 w 8534400"/>
              <a:gd name="connsiteY62" fmla="*/ 4837116 h 4913316"/>
              <a:gd name="connsiteX63" fmla="*/ 3486150 w 8534400"/>
              <a:gd name="connsiteY63" fmla="*/ 4846641 h 4913316"/>
              <a:gd name="connsiteX64" fmla="*/ 3590925 w 8534400"/>
              <a:gd name="connsiteY64" fmla="*/ 4865691 h 4913316"/>
              <a:gd name="connsiteX65" fmla="*/ 3771900 w 8534400"/>
              <a:gd name="connsiteY65" fmla="*/ 4875216 h 4913316"/>
              <a:gd name="connsiteX66" fmla="*/ 4048125 w 8534400"/>
              <a:gd name="connsiteY66" fmla="*/ 4903791 h 4913316"/>
              <a:gd name="connsiteX67" fmla="*/ 4619625 w 8534400"/>
              <a:gd name="connsiteY67" fmla="*/ 4913316 h 4913316"/>
              <a:gd name="connsiteX68" fmla="*/ 4791075 w 8534400"/>
              <a:gd name="connsiteY68" fmla="*/ 4903791 h 4913316"/>
              <a:gd name="connsiteX69" fmla="*/ 4819650 w 8534400"/>
              <a:gd name="connsiteY69" fmla="*/ 4894266 h 4913316"/>
              <a:gd name="connsiteX70" fmla="*/ 4876800 w 8534400"/>
              <a:gd name="connsiteY70" fmla="*/ 4856166 h 4913316"/>
              <a:gd name="connsiteX71" fmla="*/ 4905375 w 8534400"/>
              <a:gd name="connsiteY71" fmla="*/ 4837116 h 4913316"/>
              <a:gd name="connsiteX72" fmla="*/ 4924425 w 8534400"/>
              <a:gd name="connsiteY72" fmla="*/ 4808541 h 4913316"/>
              <a:gd name="connsiteX73" fmla="*/ 4953000 w 8534400"/>
              <a:gd name="connsiteY73" fmla="*/ 4779966 h 4913316"/>
              <a:gd name="connsiteX74" fmla="*/ 4972050 w 8534400"/>
              <a:gd name="connsiteY74" fmla="*/ 4741866 h 4913316"/>
              <a:gd name="connsiteX75" fmla="*/ 4991100 w 8534400"/>
              <a:gd name="connsiteY75" fmla="*/ 4713291 h 4913316"/>
              <a:gd name="connsiteX76" fmla="*/ 5019675 w 8534400"/>
              <a:gd name="connsiteY76" fmla="*/ 4656141 h 4913316"/>
              <a:gd name="connsiteX77" fmla="*/ 5038725 w 8534400"/>
              <a:gd name="connsiteY77" fmla="*/ 4579941 h 4913316"/>
              <a:gd name="connsiteX78" fmla="*/ 5057775 w 8534400"/>
              <a:gd name="connsiteY78" fmla="*/ 4522791 h 4913316"/>
              <a:gd name="connsiteX79" fmla="*/ 5067300 w 8534400"/>
              <a:gd name="connsiteY79" fmla="*/ 4494216 h 4913316"/>
              <a:gd name="connsiteX80" fmla="*/ 5076825 w 8534400"/>
              <a:gd name="connsiteY80" fmla="*/ 4437066 h 4913316"/>
              <a:gd name="connsiteX81" fmla="*/ 5095875 w 8534400"/>
              <a:gd name="connsiteY81" fmla="*/ 4398966 h 4913316"/>
              <a:gd name="connsiteX82" fmla="*/ 5105400 w 8534400"/>
              <a:gd name="connsiteY82" fmla="*/ 4370391 h 4913316"/>
              <a:gd name="connsiteX83" fmla="*/ 5124450 w 8534400"/>
              <a:gd name="connsiteY83" fmla="*/ 4322766 h 4913316"/>
              <a:gd name="connsiteX84" fmla="*/ 5172075 w 8534400"/>
              <a:gd name="connsiteY84" fmla="*/ 4237041 h 4913316"/>
              <a:gd name="connsiteX85" fmla="*/ 5191125 w 8534400"/>
              <a:gd name="connsiteY85" fmla="*/ 4208466 h 4913316"/>
              <a:gd name="connsiteX86" fmla="*/ 5229225 w 8534400"/>
              <a:gd name="connsiteY86" fmla="*/ 4189416 h 4913316"/>
              <a:gd name="connsiteX87" fmla="*/ 5267325 w 8534400"/>
              <a:gd name="connsiteY87" fmla="*/ 4160841 h 4913316"/>
              <a:gd name="connsiteX88" fmla="*/ 5334000 w 8534400"/>
              <a:gd name="connsiteY88" fmla="*/ 4122741 h 4913316"/>
              <a:gd name="connsiteX89" fmla="*/ 5381625 w 8534400"/>
              <a:gd name="connsiteY89" fmla="*/ 4113216 h 4913316"/>
              <a:gd name="connsiteX90" fmla="*/ 5505450 w 8534400"/>
              <a:gd name="connsiteY90" fmla="*/ 4065591 h 4913316"/>
              <a:gd name="connsiteX91" fmla="*/ 5543550 w 8534400"/>
              <a:gd name="connsiteY91" fmla="*/ 4056066 h 4913316"/>
              <a:gd name="connsiteX92" fmla="*/ 5657850 w 8534400"/>
              <a:gd name="connsiteY92" fmla="*/ 4037016 h 4913316"/>
              <a:gd name="connsiteX93" fmla="*/ 5743575 w 8534400"/>
              <a:gd name="connsiteY93" fmla="*/ 4027491 h 4913316"/>
              <a:gd name="connsiteX94" fmla="*/ 5791200 w 8534400"/>
              <a:gd name="connsiteY94" fmla="*/ 4017966 h 4913316"/>
              <a:gd name="connsiteX95" fmla="*/ 6010275 w 8534400"/>
              <a:gd name="connsiteY95" fmla="*/ 3979866 h 4913316"/>
              <a:gd name="connsiteX96" fmla="*/ 6305550 w 8534400"/>
              <a:gd name="connsiteY96" fmla="*/ 3970341 h 4913316"/>
              <a:gd name="connsiteX97" fmla="*/ 6391275 w 8534400"/>
              <a:gd name="connsiteY97" fmla="*/ 3960816 h 4913316"/>
              <a:gd name="connsiteX98" fmla="*/ 6448425 w 8534400"/>
              <a:gd name="connsiteY98" fmla="*/ 3941766 h 4913316"/>
              <a:gd name="connsiteX99" fmla="*/ 6477000 w 8534400"/>
              <a:gd name="connsiteY99" fmla="*/ 3932241 h 4913316"/>
              <a:gd name="connsiteX100" fmla="*/ 6515100 w 8534400"/>
              <a:gd name="connsiteY100" fmla="*/ 3913191 h 4913316"/>
              <a:gd name="connsiteX101" fmla="*/ 6572250 w 8534400"/>
              <a:gd name="connsiteY101" fmla="*/ 3903666 h 4913316"/>
              <a:gd name="connsiteX102" fmla="*/ 6610350 w 8534400"/>
              <a:gd name="connsiteY102" fmla="*/ 3884616 h 4913316"/>
              <a:gd name="connsiteX103" fmla="*/ 6772275 w 8534400"/>
              <a:gd name="connsiteY103" fmla="*/ 3865566 h 4913316"/>
              <a:gd name="connsiteX104" fmla="*/ 6934200 w 8534400"/>
              <a:gd name="connsiteY104" fmla="*/ 3836991 h 4913316"/>
              <a:gd name="connsiteX105" fmla="*/ 7753350 w 8534400"/>
              <a:gd name="connsiteY105" fmla="*/ 3817941 h 4913316"/>
              <a:gd name="connsiteX106" fmla="*/ 7858125 w 8534400"/>
              <a:gd name="connsiteY106" fmla="*/ 3798891 h 4913316"/>
              <a:gd name="connsiteX107" fmla="*/ 7915275 w 8534400"/>
              <a:gd name="connsiteY107" fmla="*/ 3779841 h 4913316"/>
              <a:gd name="connsiteX108" fmla="*/ 7962900 w 8534400"/>
              <a:gd name="connsiteY108" fmla="*/ 3770316 h 4913316"/>
              <a:gd name="connsiteX109" fmla="*/ 8048625 w 8534400"/>
              <a:gd name="connsiteY109" fmla="*/ 3732216 h 4913316"/>
              <a:gd name="connsiteX110" fmla="*/ 8115300 w 8534400"/>
              <a:gd name="connsiteY110" fmla="*/ 3703641 h 4913316"/>
              <a:gd name="connsiteX111" fmla="*/ 8153400 w 8534400"/>
              <a:gd name="connsiteY111" fmla="*/ 3646491 h 4913316"/>
              <a:gd name="connsiteX112" fmla="*/ 8162925 w 8534400"/>
              <a:gd name="connsiteY112" fmla="*/ 3617916 h 4913316"/>
              <a:gd name="connsiteX113" fmla="*/ 8220075 w 8534400"/>
              <a:gd name="connsiteY113" fmla="*/ 3570291 h 4913316"/>
              <a:gd name="connsiteX114" fmla="*/ 8229600 w 8534400"/>
              <a:gd name="connsiteY114" fmla="*/ 3541716 h 4913316"/>
              <a:gd name="connsiteX115" fmla="*/ 8315325 w 8534400"/>
              <a:gd name="connsiteY115" fmla="*/ 3455991 h 4913316"/>
              <a:gd name="connsiteX116" fmla="*/ 8343900 w 8534400"/>
              <a:gd name="connsiteY116" fmla="*/ 3427416 h 4913316"/>
              <a:gd name="connsiteX117" fmla="*/ 8372475 w 8534400"/>
              <a:gd name="connsiteY117" fmla="*/ 3370266 h 4913316"/>
              <a:gd name="connsiteX118" fmla="*/ 8382000 w 8534400"/>
              <a:gd name="connsiteY118" fmla="*/ 3322641 h 4913316"/>
              <a:gd name="connsiteX119" fmla="*/ 8401050 w 8534400"/>
              <a:gd name="connsiteY119" fmla="*/ 3294066 h 4913316"/>
              <a:gd name="connsiteX120" fmla="*/ 8420100 w 8534400"/>
              <a:gd name="connsiteY120" fmla="*/ 3246441 h 4913316"/>
              <a:gd name="connsiteX121" fmla="*/ 8467725 w 8534400"/>
              <a:gd name="connsiteY121" fmla="*/ 3160716 h 4913316"/>
              <a:gd name="connsiteX122" fmla="*/ 8505825 w 8534400"/>
              <a:gd name="connsiteY122" fmla="*/ 3046416 h 4913316"/>
              <a:gd name="connsiteX123" fmla="*/ 8515350 w 8534400"/>
              <a:gd name="connsiteY123" fmla="*/ 2998791 h 4913316"/>
              <a:gd name="connsiteX124" fmla="*/ 8524875 w 8534400"/>
              <a:gd name="connsiteY124" fmla="*/ 2970216 h 4913316"/>
              <a:gd name="connsiteX125" fmla="*/ 8534400 w 8534400"/>
              <a:gd name="connsiteY125" fmla="*/ 2932116 h 4913316"/>
              <a:gd name="connsiteX126" fmla="*/ 8524875 w 8534400"/>
              <a:gd name="connsiteY126" fmla="*/ 2551116 h 4913316"/>
              <a:gd name="connsiteX127" fmla="*/ 8515350 w 8534400"/>
              <a:gd name="connsiteY127" fmla="*/ 2484441 h 4913316"/>
              <a:gd name="connsiteX128" fmla="*/ 8505825 w 8534400"/>
              <a:gd name="connsiteY128" fmla="*/ 2389191 h 4913316"/>
              <a:gd name="connsiteX129" fmla="*/ 8496300 w 8534400"/>
              <a:gd name="connsiteY129" fmla="*/ 1960566 h 4913316"/>
              <a:gd name="connsiteX130" fmla="*/ 8486775 w 8534400"/>
              <a:gd name="connsiteY130" fmla="*/ 1922466 h 4913316"/>
              <a:gd name="connsiteX131" fmla="*/ 8467725 w 8534400"/>
              <a:gd name="connsiteY131" fmla="*/ 1855791 h 4913316"/>
              <a:gd name="connsiteX132" fmla="*/ 8458200 w 8534400"/>
              <a:gd name="connsiteY132" fmla="*/ 1808166 h 4913316"/>
              <a:gd name="connsiteX133" fmla="*/ 8448675 w 8534400"/>
              <a:gd name="connsiteY133" fmla="*/ 1770066 h 4913316"/>
              <a:gd name="connsiteX134" fmla="*/ 8439150 w 8534400"/>
              <a:gd name="connsiteY134" fmla="*/ 1693866 h 4913316"/>
              <a:gd name="connsiteX135" fmla="*/ 8420100 w 8534400"/>
              <a:gd name="connsiteY135" fmla="*/ 1655766 h 4913316"/>
              <a:gd name="connsiteX136" fmla="*/ 8410575 w 8534400"/>
              <a:gd name="connsiteY136" fmla="*/ 1627191 h 4913316"/>
              <a:gd name="connsiteX137" fmla="*/ 8391525 w 8534400"/>
              <a:gd name="connsiteY137" fmla="*/ 1560516 h 4913316"/>
              <a:gd name="connsiteX138" fmla="*/ 8382000 w 8534400"/>
              <a:gd name="connsiteY138" fmla="*/ 1531941 h 4913316"/>
              <a:gd name="connsiteX139" fmla="*/ 8362950 w 8534400"/>
              <a:gd name="connsiteY139" fmla="*/ 1493841 h 4913316"/>
              <a:gd name="connsiteX140" fmla="*/ 8353425 w 8534400"/>
              <a:gd name="connsiteY140" fmla="*/ 1446216 h 4913316"/>
              <a:gd name="connsiteX141" fmla="*/ 8343900 w 8534400"/>
              <a:gd name="connsiteY141" fmla="*/ 1417641 h 4913316"/>
              <a:gd name="connsiteX142" fmla="*/ 8315325 w 8534400"/>
              <a:gd name="connsiteY142" fmla="*/ 1341441 h 4913316"/>
              <a:gd name="connsiteX143" fmla="*/ 8296275 w 8534400"/>
              <a:gd name="connsiteY143" fmla="*/ 1274766 h 4913316"/>
              <a:gd name="connsiteX144" fmla="*/ 8277225 w 8534400"/>
              <a:gd name="connsiteY144" fmla="*/ 1236666 h 4913316"/>
              <a:gd name="connsiteX145" fmla="*/ 8258175 w 8534400"/>
              <a:gd name="connsiteY145" fmla="*/ 1160466 h 4913316"/>
              <a:gd name="connsiteX146" fmla="*/ 8239125 w 8534400"/>
              <a:gd name="connsiteY146" fmla="*/ 1103316 h 4913316"/>
              <a:gd name="connsiteX147" fmla="*/ 8220075 w 8534400"/>
              <a:gd name="connsiteY147" fmla="*/ 1046166 h 4913316"/>
              <a:gd name="connsiteX148" fmla="*/ 8201025 w 8534400"/>
              <a:gd name="connsiteY148" fmla="*/ 989016 h 4913316"/>
              <a:gd name="connsiteX149" fmla="*/ 8172450 w 8534400"/>
              <a:gd name="connsiteY149" fmla="*/ 836616 h 4913316"/>
              <a:gd name="connsiteX150" fmla="*/ 8162925 w 8534400"/>
              <a:gd name="connsiteY150" fmla="*/ 760416 h 4913316"/>
              <a:gd name="connsiteX151" fmla="*/ 8153400 w 8534400"/>
              <a:gd name="connsiteY151" fmla="*/ 665166 h 4913316"/>
              <a:gd name="connsiteX152" fmla="*/ 8143875 w 8534400"/>
              <a:gd name="connsiteY152" fmla="*/ 636591 h 4913316"/>
              <a:gd name="connsiteX153" fmla="*/ 8124825 w 8534400"/>
              <a:gd name="connsiteY153" fmla="*/ 560391 h 4913316"/>
              <a:gd name="connsiteX154" fmla="*/ 8115300 w 8534400"/>
              <a:gd name="connsiteY154" fmla="*/ 493716 h 4913316"/>
              <a:gd name="connsiteX155" fmla="*/ 8096250 w 8534400"/>
              <a:gd name="connsiteY155" fmla="*/ 436566 h 4913316"/>
              <a:gd name="connsiteX156" fmla="*/ 8086725 w 8534400"/>
              <a:gd name="connsiteY156" fmla="*/ 407991 h 4913316"/>
              <a:gd name="connsiteX157" fmla="*/ 8067675 w 8534400"/>
              <a:gd name="connsiteY157" fmla="*/ 369891 h 4913316"/>
              <a:gd name="connsiteX158" fmla="*/ 8039100 w 8534400"/>
              <a:gd name="connsiteY158" fmla="*/ 303216 h 4913316"/>
              <a:gd name="connsiteX159" fmla="*/ 8010525 w 8534400"/>
              <a:gd name="connsiteY159" fmla="*/ 236541 h 4913316"/>
              <a:gd name="connsiteX160" fmla="*/ 8001000 w 8534400"/>
              <a:gd name="connsiteY160" fmla="*/ 207966 h 4913316"/>
              <a:gd name="connsiteX161" fmla="*/ 7934325 w 8534400"/>
              <a:gd name="connsiteY161" fmla="*/ 122241 h 4913316"/>
              <a:gd name="connsiteX162" fmla="*/ 7905750 w 8534400"/>
              <a:gd name="connsiteY162" fmla="*/ 112716 h 4913316"/>
              <a:gd name="connsiteX163" fmla="*/ 7877175 w 8534400"/>
              <a:gd name="connsiteY163" fmla="*/ 93666 h 4913316"/>
              <a:gd name="connsiteX164" fmla="*/ 7810500 w 8534400"/>
              <a:gd name="connsiteY164" fmla="*/ 74616 h 4913316"/>
              <a:gd name="connsiteX165" fmla="*/ 7781925 w 8534400"/>
              <a:gd name="connsiteY165" fmla="*/ 65091 h 4913316"/>
              <a:gd name="connsiteX166" fmla="*/ 7400925 w 8534400"/>
              <a:gd name="connsiteY166" fmla="*/ 55566 h 4913316"/>
              <a:gd name="connsiteX167" fmla="*/ 7353300 w 8534400"/>
              <a:gd name="connsiteY167" fmla="*/ 46041 h 4913316"/>
              <a:gd name="connsiteX168" fmla="*/ 7191375 w 8534400"/>
              <a:gd name="connsiteY168" fmla="*/ 26991 h 4913316"/>
              <a:gd name="connsiteX169" fmla="*/ 5981700 w 8534400"/>
              <a:gd name="connsiteY169" fmla="*/ 36516 h 4913316"/>
              <a:gd name="connsiteX170" fmla="*/ 5791200 w 8534400"/>
              <a:gd name="connsiteY170" fmla="*/ 55566 h 4913316"/>
              <a:gd name="connsiteX171" fmla="*/ 5734050 w 8534400"/>
              <a:gd name="connsiteY171" fmla="*/ 74616 h 4913316"/>
              <a:gd name="connsiteX172" fmla="*/ 5705475 w 8534400"/>
              <a:gd name="connsiteY172" fmla="*/ 93666 h 4913316"/>
              <a:gd name="connsiteX173" fmla="*/ 5695950 w 8534400"/>
              <a:gd name="connsiteY173" fmla="*/ 122241 h 4913316"/>
              <a:gd name="connsiteX174" fmla="*/ 5676900 w 8534400"/>
              <a:gd name="connsiteY174" fmla="*/ 150816 h 4913316"/>
              <a:gd name="connsiteX175" fmla="*/ 5657850 w 8534400"/>
              <a:gd name="connsiteY175" fmla="*/ 207966 h 4913316"/>
              <a:gd name="connsiteX176" fmla="*/ 5648325 w 8534400"/>
              <a:gd name="connsiteY176" fmla="*/ 760416 h 4913316"/>
              <a:gd name="connsiteX177" fmla="*/ 5638800 w 8534400"/>
              <a:gd name="connsiteY177" fmla="*/ 808041 h 4913316"/>
              <a:gd name="connsiteX178" fmla="*/ 5629275 w 8534400"/>
              <a:gd name="connsiteY178" fmla="*/ 874716 h 4913316"/>
              <a:gd name="connsiteX179" fmla="*/ 5610225 w 8534400"/>
              <a:gd name="connsiteY179" fmla="*/ 960441 h 4913316"/>
              <a:gd name="connsiteX180" fmla="*/ 5572125 w 8534400"/>
              <a:gd name="connsiteY180" fmla="*/ 1027116 h 4913316"/>
              <a:gd name="connsiteX181" fmla="*/ 5486400 w 8534400"/>
              <a:gd name="connsiteY181" fmla="*/ 1084266 h 4913316"/>
              <a:gd name="connsiteX182" fmla="*/ 5419725 w 8534400"/>
              <a:gd name="connsiteY182" fmla="*/ 1122366 h 4913316"/>
              <a:gd name="connsiteX183" fmla="*/ 5391150 w 8534400"/>
              <a:gd name="connsiteY183" fmla="*/ 1150941 h 4913316"/>
              <a:gd name="connsiteX184" fmla="*/ 5229225 w 8534400"/>
              <a:gd name="connsiteY184" fmla="*/ 1141416 h 4913316"/>
              <a:gd name="connsiteX185" fmla="*/ 5172075 w 8534400"/>
              <a:gd name="connsiteY185" fmla="*/ 1122366 h 4913316"/>
              <a:gd name="connsiteX186" fmla="*/ 5143500 w 8534400"/>
              <a:gd name="connsiteY186" fmla="*/ 1112841 h 4913316"/>
              <a:gd name="connsiteX187" fmla="*/ 5067300 w 8534400"/>
              <a:gd name="connsiteY187" fmla="*/ 1084266 h 4913316"/>
              <a:gd name="connsiteX188" fmla="*/ 4905375 w 8534400"/>
              <a:gd name="connsiteY188" fmla="*/ 1074741 h 4913316"/>
              <a:gd name="connsiteX189" fmla="*/ 4772025 w 8534400"/>
              <a:gd name="connsiteY189" fmla="*/ 1074741 h 4913316"/>
              <a:gd name="connsiteX190" fmla="*/ 4743450 w 8534400"/>
              <a:gd name="connsiteY190" fmla="*/ 1093791 h 4913316"/>
              <a:gd name="connsiteX191" fmla="*/ 4724400 w 8534400"/>
              <a:gd name="connsiteY191" fmla="*/ 1122366 h 4913316"/>
              <a:gd name="connsiteX192" fmla="*/ 4695825 w 8534400"/>
              <a:gd name="connsiteY192" fmla="*/ 1227141 h 4913316"/>
              <a:gd name="connsiteX193" fmla="*/ 4705350 w 8534400"/>
              <a:gd name="connsiteY193" fmla="*/ 1512891 h 4913316"/>
              <a:gd name="connsiteX194" fmla="*/ 4724400 w 8534400"/>
              <a:gd name="connsiteY194" fmla="*/ 1598616 h 4913316"/>
              <a:gd name="connsiteX195" fmla="*/ 4743450 w 8534400"/>
              <a:gd name="connsiteY195" fmla="*/ 1655766 h 4913316"/>
              <a:gd name="connsiteX196" fmla="*/ 4733925 w 8534400"/>
              <a:gd name="connsiteY196" fmla="*/ 1827216 h 4913316"/>
              <a:gd name="connsiteX197" fmla="*/ 4676775 w 8534400"/>
              <a:gd name="connsiteY197" fmla="*/ 1855791 h 4913316"/>
              <a:gd name="connsiteX198" fmla="*/ 4124325 w 8534400"/>
              <a:gd name="connsiteY198" fmla="*/ 1865316 h 4913316"/>
              <a:gd name="connsiteX199" fmla="*/ 4076700 w 8534400"/>
              <a:gd name="connsiteY199" fmla="*/ 1874841 h 4913316"/>
              <a:gd name="connsiteX200" fmla="*/ 3724275 w 8534400"/>
              <a:gd name="connsiteY200" fmla="*/ 1855791 h 4913316"/>
              <a:gd name="connsiteX201" fmla="*/ 3695700 w 8534400"/>
              <a:gd name="connsiteY201" fmla="*/ 1846266 h 4913316"/>
              <a:gd name="connsiteX202" fmla="*/ 3352800 w 8534400"/>
              <a:gd name="connsiteY202" fmla="*/ 1865316 h 4913316"/>
              <a:gd name="connsiteX203" fmla="*/ 3276600 w 8534400"/>
              <a:gd name="connsiteY203" fmla="*/ 1846266 h 4913316"/>
              <a:gd name="connsiteX204" fmla="*/ 3238500 w 8534400"/>
              <a:gd name="connsiteY204" fmla="*/ 1827216 h 4913316"/>
              <a:gd name="connsiteX205" fmla="*/ 3209925 w 8534400"/>
              <a:gd name="connsiteY205" fmla="*/ 1798641 h 4913316"/>
              <a:gd name="connsiteX206" fmla="*/ 3181350 w 8534400"/>
              <a:gd name="connsiteY206" fmla="*/ 1779591 h 4913316"/>
              <a:gd name="connsiteX207" fmla="*/ 3162300 w 8534400"/>
              <a:gd name="connsiteY207" fmla="*/ 1722441 h 4913316"/>
              <a:gd name="connsiteX208" fmla="*/ 3171825 w 8534400"/>
              <a:gd name="connsiteY208" fmla="*/ 1560516 h 4913316"/>
              <a:gd name="connsiteX209" fmla="*/ 3200400 w 8534400"/>
              <a:gd name="connsiteY209" fmla="*/ 1398591 h 4913316"/>
              <a:gd name="connsiteX210" fmla="*/ 3209925 w 8534400"/>
              <a:gd name="connsiteY210" fmla="*/ 1370016 h 4913316"/>
              <a:gd name="connsiteX211" fmla="*/ 3228975 w 8534400"/>
              <a:gd name="connsiteY211" fmla="*/ 1236666 h 4913316"/>
              <a:gd name="connsiteX212" fmla="*/ 3219450 w 8534400"/>
              <a:gd name="connsiteY212" fmla="*/ 1055691 h 4913316"/>
              <a:gd name="connsiteX213" fmla="*/ 3200400 w 8534400"/>
              <a:gd name="connsiteY213" fmla="*/ 969966 h 4913316"/>
              <a:gd name="connsiteX214" fmla="*/ 3181350 w 8534400"/>
              <a:gd name="connsiteY214" fmla="*/ 855666 h 4913316"/>
              <a:gd name="connsiteX215" fmla="*/ 3162300 w 8534400"/>
              <a:gd name="connsiteY215" fmla="*/ 808041 h 4913316"/>
              <a:gd name="connsiteX216" fmla="*/ 3152775 w 8534400"/>
              <a:gd name="connsiteY216" fmla="*/ 760416 h 4913316"/>
              <a:gd name="connsiteX217" fmla="*/ 3133725 w 8534400"/>
              <a:gd name="connsiteY217" fmla="*/ 693741 h 4913316"/>
              <a:gd name="connsiteX218" fmla="*/ 3124200 w 8534400"/>
              <a:gd name="connsiteY218" fmla="*/ 617541 h 4913316"/>
              <a:gd name="connsiteX219" fmla="*/ 3114675 w 8534400"/>
              <a:gd name="connsiteY219" fmla="*/ 588966 h 4913316"/>
              <a:gd name="connsiteX220" fmla="*/ 3105150 w 8534400"/>
              <a:gd name="connsiteY220" fmla="*/ 541341 h 4913316"/>
              <a:gd name="connsiteX221" fmla="*/ 3095625 w 8534400"/>
              <a:gd name="connsiteY221" fmla="*/ 455616 h 4913316"/>
              <a:gd name="connsiteX222" fmla="*/ 3086100 w 8534400"/>
              <a:gd name="connsiteY222" fmla="*/ 246066 h 4913316"/>
              <a:gd name="connsiteX223" fmla="*/ 3048000 w 8534400"/>
              <a:gd name="connsiteY223" fmla="*/ 188916 h 4913316"/>
              <a:gd name="connsiteX224" fmla="*/ 3009900 w 8534400"/>
              <a:gd name="connsiteY224" fmla="*/ 131766 h 4913316"/>
              <a:gd name="connsiteX225" fmla="*/ 2990850 w 8534400"/>
              <a:gd name="connsiteY225" fmla="*/ 103191 h 4913316"/>
              <a:gd name="connsiteX226" fmla="*/ 2971800 w 8534400"/>
              <a:gd name="connsiteY226" fmla="*/ 74616 h 4913316"/>
              <a:gd name="connsiteX227" fmla="*/ 2943225 w 8534400"/>
              <a:gd name="connsiteY227" fmla="*/ 55566 h 4913316"/>
              <a:gd name="connsiteX228" fmla="*/ 2895600 w 8534400"/>
              <a:gd name="connsiteY228" fmla="*/ 46041 h 4913316"/>
              <a:gd name="connsiteX229" fmla="*/ 2867025 w 8534400"/>
              <a:gd name="connsiteY229" fmla="*/ 36516 h 4913316"/>
              <a:gd name="connsiteX230" fmla="*/ 2447925 w 8534400"/>
              <a:gd name="connsiteY230" fmla="*/ 26991 h 4913316"/>
              <a:gd name="connsiteX231" fmla="*/ 1914525 w 8534400"/>
              <a:gd name="connsiteY231" fmla="*/ 17466 h 4913316"/>
              <a:gd name="connsiteX232" fmla="*/ 361950 w 8534400"/>
              <a:gd name="connsiteY232" fmla="*/ 17466 h 4913316"/>
              <a:gd name="connsiteX233" fmla="*/ 304800 w 8534400"/>
              <a:gd name="connsiteY233" fmla="*/ 65091 h 4913316"/>
              <a:gd name="connsiteX234" fmla="*/ 276225 w 8534400"/>
              <a:gd name="connsiteY234" fmla="*/ 74616 h 4913316"/>
              <a:gd name="connsiteX235" fmla="*/ 247650 w 8534400"/>
              <a:gd name="connsiteY235" fmla="*/ 131766 h 491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534400" h="4913316">
                <a:moveTo>
                  <a:pt x="247650" y="131766"/>
                </a:moveTo>
                <a:lnTo>
                  <a:pt x="247650" y="131766"/>
                </a:lnTo>
                <a:cubicBezTo>
                  <a:pt x="250825" y="290516"/>
                  <a:pt x="251508" y="449335"/>
                  <a:pt x="257175" y="608016"/>
                </a:cubicBezTo>
                <a:cubicBezTo>
                  <a:pt x="257864" y="627316"/>
                  <a:pt x="266700" y="645853"/>
                  <a:pt x="266700" y="665166"/>
                </a:cubicBezTo>
                <a:cubicBezTo>
                  <a:pt x="266700" y="883544"/>
                  <a:pt x="281041" y="831693"/>
                  <a:pt x="247650" y="931866"/>
                </a:cubicBezTo>
                <a:cubicBezTo>
                  <a:pt x="244475" y="979491"/>
                  <a:pt x="243812" y="1027350"/>
                  <a:pt x="238125" y="1074741"/>
                </a:cubicBezTo>
                <a:cubicBezTo>
                  <a:pt x="229699" y="1144958"/>
                  <a:pt x="221595" y="1153890"/>
                  <a:pt x="209550" y="1208091"/>
                </a:cubicBezTo>
                <a:cubicBezTo>
                  <a:pt x="206038" y="1223895"/>
                  <a:pt x="203952" y="1240010"/>
                  <a:pt x="200025" y="1255716"/>
                </a:cubicBezTo>
                <a:cubicBezTo>
                  <a:pt x="197590" y="1265456"/>
                  <a:pt x="193258" y="1274637"/>
                  <a:pt x="190500" y="1284291"/>
                </a:cubicBezTo>
                <a:cubicBezTo>
                  <a:pt x="186904" y="1296878"/>
                  <a:pt x="184571" y="1309804"/>
                  <a:pt x="180975" y="1322391"/>
                </a:cubicBezTo>
                <a:cubicBezTo>
                  <a:pt x="178217" y="1332045"/>
                  <a:pt x="174208" y="1341312"/>
                  <a:pt x="171450" y="1350966"/>
                </a:cubicBezTo>
                <a:cubicBezTo>
                  <a:pt x="167854" y="1363553"/>
                  <a:pt x="164765" y="1376287"/>
                  <a:pt x="161925" y="1389066"/>
                </a:cubicBezTo>
                <a:cubicBezTo>
                  <a:pt x="158413" y="1404870"/>
                  <a:pt x="156660" y="1421072"/>
                  <a:pt x="152400" y="1436691"/>
                </a:cubicBezTo>
                <a:cubicBezTo>
                  <a:pt x="147116" y="1456064"/>
                  <a:pt x="142330" y="1475880"/>
                  <a:pt x="133350" y="1493841"/>
                </a:cubicBezTo>
                <a:cubicBezTo>
                  <a:pt x="127000" y="1506541"/>
                  <a:pt x="118790" y="1518471"/>
                  <a:pt x="114300" y="1531941"/>
                </a:cubicBezTo>
                <a:cubicBezTo>
                  <a:pt x="106021" y="1556779"/>
                  <a:pt x="101600" y="1582741"/>
                  <a:pt x="95250" y="1608141"/>
                </a:cubicBezTo>
                <a:cubicBezTo>
                  <a:pt x="92075" y="1620841"/>
                  <a:pt x="87349" y="1633251"/>
                  <a:pt x="85725" y="1646241"/>
                </a:cubicBezTo>
                <a:cubicBezTo>
                  <a:pt x="74955" y="1732404"/>
                  <a:pt x="84295" y="1698157"/>
                  <a:pt x="66675" y="1751016"/>
                </a:cubicBezTo>
                <a:cubicBezTo>
                  <a:pt x="69850" y="1827216"/>
                  <a:pt x="68352" y="1903755"/>
                  <a:pt x="76200" y="1979616"/>
                </a:cubicBezTo>
                <a:cubicBezTo>
                  <a:pt x="77959" y="1996623"/>
                  <a:pt x="90337" y="2010864"/>
                  <a:pt x="95250" y="2027241"/>
                </a:cubicBezTo>
                <a:cubicBezTo>
                  <a:pt x="99902" y="2042748"/>
                  <a:pt x="101263" y="2059062"/>
                  <a:pt x="104775" y="2074866"/>
                </a:cubicBezTo>
                <a:cubicBezTo>
                  <a:pt x="107615" y="2087645"/>
                  <a:pt x="110538" y="2100427"/>
                  <a:pt x="114300" y="2112966"/>
                </a:cubicBezTo>
                <a:cubicBezTo>
                  <a:pt x="120070" y="2132200"/>
                  <a:pt x="133350" y="2170116"/>
                  <a:pt x="133350" y="2170116"/>
                </a:cubicBezTo>
                <a:cubicBezTo>
                  <a:pt x="137637" y="2298735"/>
                  <a:pt x="138440" y="2447069"/>
                  <a:pt x="152400" y="2579691"/>
                </a:cubicBezTo>
                <a:cubicBezTo>
                  <a:pt x="154422" y="2598898"/>
                  <a:pt x="158750" y="2617791"/>
                  <a:pt x="161925" y="2636841"/>
                </a:cubicBezTo>
                <a:cubicBezTo>
                  <a:pt x="155575" y="2776541"/>
                  <a:pt x="150632" y="2916312"/>
                  <a:pt x="142875" y="3055941"/>
                </a:cubicBezTo>
                <a:cubicBezTo>
                  <a:pt x="140350" y="3101397"/>
                  <a:pt x="133196" y="3161486"/>
                  <a:pt x="123825" y="3208341"/>
                </a:cubicBezTo>
                <a:cubicBezTo>
                  <a:pt x="121258" y="3221178"/>
                  <a:pt x="117140" y="3233662"/>
                  <a:pt x="114300" y="3246441"/>
                </a:cubicBezTo>
                <a:cubicBezTo>
                  <a:pt x="109267" y="3269089"/>
                  <a:pt x="102993" y="3308937"/>
                  <a:pt x="95250" y="3332166"/>
                </a:cubicBezTo>
                <a:cubicBezTo>
                  <a:pt x="89843" y="3348386"/>
                  <a:pt x="81607" y="3363571"/>
                  <a:pt x="76200" y="3379791"/>
                </a:cubicBezTo>
                <a:cubicBezTo>
                  <a:pt x="67154" y="3406928"/>
                  <a:pt x="48633" y="3509864"/>
                  <a:pt x="47625" y="3513141"/>
                </a:cubicBezTo>
                <a:cubicBezTo>
                  <a:pt x="44258" y="3524082"/>
                  <a:pt x="34925" y="3532191"/>
                  <a:pt x="28575" y="3541716"/>
                </a:cubicBezTo>
                <a:cubicBezTo>
                  <a:pt x="25400" y="3557591"/>
                  <a:pt x="23310" y="3573722"/>
                  <a:pt x="19050" y="3589341"/>
                </a:cubicBezTo>
                <a:cubicBezTo>
                  <a:pt x="13766" y="3608714"/>
                  <a:pt x="0" y="3646491"/>
                  <a:pt x="0" y="3646491"/>
                </a:cubicBezTo>
                <a:cubicBezTo>
                  <a:pt x="4347" y="3676920"/>
                  <a:pt x="19194" y="3789654"/>
                  <a:pt x="28575" y="3808416"/>
                </a:cubicBezTo>
                <a:lnTo>
                  <a:pt x="47625" y="3846516"/>
                </a:lnTo>
                <a:cubicBezTo>
                  <a:pt x="50800" y="3995741"/>
                  <a:pt x="51301" y="4145047"/>
                  <a:pt x="57150" y="4294191"/>
                </a:cubicBezTo>
                <a:cubicBezTo>
                  <a:pt x="58258" y="4322449"/>
                  <a:pt x="73697" y="4352430"/>
                  <a:pt x="95250" y="4370391"/>
                </a:cubicBezTo>
                <a:cubicBezTo>
                  <a:pt x="102963" y="4376819"/>
                  <a:pt x="114300" y="4376741"/>
                  <a:pt x="123825" y="4379916"/>
                </a:cubicBezTo>
                <a:cubicBezTo>
                  <a:pt x="133350" y="4389441"/>
                  <a:pt x="143776" y="4398143"/>
                  <a:pt x="152400" y="4408491"/>
                </a:cubicBezTo>
                <a:cubicBezTo>
                  <a:pt x="186457" y="4449359"/>
                  <a:pt x="154489" y="4427695"/>
                  <a:pt x="200025" y="4465641"/>
                </a:cubicBezTo>
                <a:cubicBezTo>
                  <a:pt x="220220" y="4482470"/>
                  <a:pt x="243409" y="4492096"/>
                  <a:pt x="266700" y="4503741"/>
                </a:cubicBezTo>
                <a:cubicBezTo>
                  <a:pt x="289170" y="4537446"/>
                  <a:pt x="287921" y="4539620"/>
                  <a:pt x="323850" y="4570416"/>
                </a:cubicBezTo>
                <a:cubicBezTo>
                  <a:pt x="332542" y="4577866"/>
                  <a:pt x="342900" y="4583116"/>
                  <a:pt x="352425" y="4589466"/>
                </a:cubicBezTo>
                <a:cubicBezTo>
                  <a:pt x="358775" y="4598991"/>
                  <a:pt x="361767" y="4611974"/>
                  <a:pt x="371475" y="4618041"/>
                </a:cubicBezTo>
                <a:cubicBezTo>
                  <a:pt x="401428" y="4636762"/>
                  <a:pt x="452596" y="4639980"/>
                  <a:pt x="485775" y="4646616"/>
                </a:cubicBezTo>
                <a:cubicBezTo>
                  <a:pt x="561364" y="4661734"/>
                  <a:pt x="483833" y="4650893"/>
                  <a:pt x="581025" y="4675191"/>
                </a:cubicBezTo>
                <a:cubicBezTo>
                  <a:pt x="593725" y="4678366"/>
                  <a:pt x="606538" y="4681120"/>
                  <a:pt x="619125" y="4684716"/>
                </a:cubicBezTo>
                <a:cubicBezTo>
                  <a:pt x="628779" y="4687474"/>
                  <a:pt x="637777" y="4692714"/>
                  <a:pt x="647700" y="4694241"/>
                </a:cubicBezTo>
                <a:cubicBezTo>
                  <a:pt x="679237" y="4699093"/>
                  <a:pt x="711288" y="4699808"/>
                  <a:pt x="742950" y="4703766"/>
                </a:cubicBezTo>
                <a:cubicBezTo>
                  <a:pt x="834808" y="4715248"/>
                  <a:pt x="780656" y="4718457"/>
                  <a:pt x="904875" y="4722816"/>
                </a:cubicBezTo>
                <a:cubicBezTo>
                  <a:pt x="1050870" y="4727939"/>
                  <a:pt x="1196975" y="4729166"/>
                  <a:pt x="1343025" y="4732341"/>
                </a:cubicBezTo>
                <a:cubicBezTo>
                  <a:pt x="1361568" y="4734659"/>
                  <a:pt x="1463992" y="4747009"/>
                  <a:pt x="1485900" y="4751391"/>
                </a:cubicBezTo>
                <a:cubicBezTo>
                  <a:pt x="1568880" y="4767987"/>
                  <a:pt x="1449992" y="4754659"/>
                  <a:pt x="1552575" y="4770441"/>
                </a:cubicBezTo>
                <a:cubicBezTo>
                  <a:pt x="1580992" y="4774813"/>
                  <a:pt x="1609725" y="4776791"/>
                  <a:pt x="1638300" y="4779966"/>
                </a:cubicBezTo>
                <a:cubicBezTo>
                  <a:pt x="1724899" y="4801616"/>
                  <a:pt x="1645415" y="4784076"/>
                  <a:pt x="1809750" y="4799016"/>
                </a:cubicBezTo>
                <a:cubicBezTo>
                  <a:pt x="1927470" y="4809718"/>
                  <a:pt x="1846526" y="4802561"/>
                  <a:pt x="1924050" y="4818066"/>
                </a:cubicBezTo>
                <a:cubicBezTo>
                  <a:pt x="1977494" y="4828755"/>
                  <a:pt x="2009742" y="4830762"/>
                  <a:pt x="2066925" y="4837116"/>
                </a:cubicBezTo>
                <a:cubicBezTo>
                  <a:pt x="2124141" y="4856188"/>
                  <a:pt x="2069143" y="4839749"/>
                  <a:pt x="2162175" y="4856166"/>
                </a:cubicBezTo>
                <a:cubicBezTo>
                  <a:pt x="2332247" y="4886179"/>
                  <a:pt x="2182292" y="4869849"/>
                  <a:pt x="2390775" y="4884741"/>
                </a:cubicBezTo>
                <a:cubicBezTo>
                  <a:pt x="2479675" y="4881566"/>
                  <a:pt x="2568692" y="4880765"/>
                  <a:pt x="2657475" y="4875216"/>
                </a:cubicBezTo>
                <a:cubicBezTo>
                  <a:pt x="2693491" y="4872965"/>
                  <a:pt x="2716234" y="4851202"/>
                  <a:pt x="2752725" y="4846641"/>
                </a:cubicBezTo>
                <a:lnTo>
                  <a:pt x="2828925" y="4837116"/>
                </a:lnTo>
                <a:lnTo>
                  <a:pt x="3486150" y="4846641"/>
                </a:lnTo>
                <a:cubicBezTo>
                  <a:pt x="3688851" y="4851975"/>
                  <a:pt x="3459285" y="4854244"/>
                  <a:pt x="3590925" y="4865691"/>
                </a:cubicBezTo>
                <a:cubicBezTo>
                  <a:pt x="3651106" y="4870924"/>
                  <a:pt x="3711575" y="4872041"/>
                  <a:pt x="3771900" y="4875216"/>
                </a:cubicBezTo>
                <a:cubicBezTo>
                  <a:pt x="3903830" y="4908198"/>
                  <a:pt x="3844964" y="4898775"/>
                  <a:pt x="4048125" y="4903791"/>
                </a:cubicBezTo>
                <a:lnTo>
                  <a:pt x="4619625" y="4913316"/>
                </a:lnTo>
                <a:cubicBezTo>
                  <a:pt x="4676775" y="4910141"/>
                  <a:pt x="4734095" y="4909218"/>
                  <a:pt x="4791075" y="4903791"/>
                </a:cubicBezTo>
                <a:cubicBezTo>
                  <a:pt x="4801070" y="4902839"/>
                  <a:pt x="4810873" y="4899142"/>
                  <a:pt x="4819650" y="4894266"/>
                </a:cubicBezTo>
                <a:cubicBezTo>
                  <a:pt x="4839664" y="4883147"/>
                  <a:pt x="4857750" y="4868866"/>
                  <a:pt x="4876800" y="4856166"/>
                </a:cubicBezTo>
                <a:lnTo>
                  <a:pt x="4905375" y="4837116"/>
                </a:lnTo>
                <a:cubicBezTo>
                  <a:pt x="4911725" y="4827591"/>
                  <a:pt x="4917096" y="4817335"/>
                  <a:pt x="4924425" y="4808541"/>
                </a:cubicBezTo>
                <a:cubicBezTo>
                  <a:pt x="4933049" y="4798193"/>
                  <a:pt x="4945170" y="4790927"/>
                  <a:pt x="4953000" y="4779966"/>
                </a:cubicBezTo>
                <a:cubicBezTo>
                  <a:pt x="4961253" y="4768412"/>
                  <a:pt x="4965005" y="4754194"/>
                  <a:pt x="4972050" y="4741866"/>
                </a:cubicBezTo>
                <a:cubicBezTo>
                  <a:pt x="4977730" y="4731927"/>
                  <a:pt x="4985980" y="4723530"/>
                  <a:pt x="4991100" y="4713291"/>
                </a:cubicBezTo>
                <a:cubicBezTo>
                  <a:pt x="5030535" y="4634421"/>
                  <a:pt x="4965080" y="4738033"/>
                  <a:pt x="5019675" y="4656141"/>
                </a:cubicBezTo>
                <a:cubicBezTo>
                  <a:pt x="5026025" y="4630741"/>
                  <a:pt x="5030446" y="4604779"/>
                  <a:pt x="5038725" y="4579941"/>
                </a:cubicBezTo>
                <a:lnTo>
                  <a:pt x="5057775" y="4522791"/>
                </a:lnTo>
                <a:cubicBezTo>
                  <a:pt x="5060950" y="4513266"/>
                  <a:pt x="5065649" y="4504120"/>
                  <a:pt x="5067300" y="4494216"/>
                </a:cubicBezTo>
                <a:cubicBezTo>
                  <a:pt x="5070475" y="4475166"/>
                  <a:pt x="5071276" y="4455564"/>
                  <a:pt x="5076825" y="4437066"/>
                </a:cubicBezTo>
                <a:cubicBezTo>
                  <a:pt x="5080905" y="4423466"/>
                  <a:pt x="5090282" y="4412017"/>
                  <a:pt x="5095875" y="4398966"/>
                </a:cubicBezTo>
                <a:cubicBezTo>
                  <a:pt x="5099830" y="4389738"/>
                  <a:pt x="5101875" y="4379792"/>
                  <a:pt x="5105400" y="4370391"/>
                </a:cubicBezTo>
                <a:cubicBezTo>
                  <a:pt x="5111403" y="4354382"/>
                  <a:pt x="5118447" y="4338775"/>
                  <a:pt x="5124450" y="4322766"/>
                </a:cubicBezTo>
                <a:cubicBezTo>
                  <a:pt x="5146005" y="4265286"/>
                  <a:pt x="5117483" y="4318929"/>
                  <a:pt x="5172075" y="4237041"/>
                </a:cubicBezTo>
                <a:cubicBezTo>
                  <a:pt x="5178425" y="4227516"/>
                  <a:pt x="5180886" y="4213586"/>
                  <a:pt x="5191125" y="4208466"/>
                </a:cubicBezTo>
                <a:cubicBezTo>
                  <a:pt x="5203825" y="4202116"/>
                  <a:pt x="5217184" y="4196941"/>
                  <a:pt x="5229225" y="4189416"/>
                </a:cubicBezTo>
                <a:cubicBezTo>
                  <a:pt x="5242687" y="4181002"/>
                  <a:pt x="5254407" y="4170068"/>
                  <a:pt x="5267325" y="4160841"/>
                </a:cubicBezTo>
                <a:cubicBezTo>
                  <a:pt x="5285615" y="4147776"/>
                  <a:pt x="5313071" y="4129717"/>
                  <a:pt x="5334000" y="4122741"/>
                </a:cubicBezTo>
                <a:cubicBezTo>
                  <a:pt x="5349359" y="4117621"/>
                  <a:pt x="5365750" y="4116391"/>
                  <a:pt x="5381625" y="4113216"/>
                </a:cubicBezTo>
                <a:cubicBezTo>
                  <a:pt x="5441754" y="4087446"/>
                  <a:pt x="5446125" y="4083389"/>
                  <a:pt x="5505450" y="4065591"/>
                </a:cubicBezTo>
                <a:cubicBezTo>
                  <a:pt x="5517989" y="4061829"/>
                  <a:pt x="5530771" y="4058906"/>
                  <a:pt x="5543550" y="4056066"/>
                </a:cubicBezTo>
                <a:cubicBezTo>
                  <a:pt x="5586318" y="4046562"/>
                  <a:pt x="5612412" y="4042696"/>
                  <a:pt x="5657850" y="4037016"/>
                </a:cubicBezTo>
                <a:cubicBezTo>
                  <a:pt x="5686379" y="4033450"/>
                  <a:pt x="5715113" y="4031557"/>
                  <a:pt x="5743575" y="4027491"/>
                </a:cubicBezTo>
                <a:cubicBezTo>
                  <a:pt x="5759602" y="4025201"/>
                  <a:pt x="5775370" y="4021358"/>
                  <a:pt x="5791200" y="4017966"/>
                </a:cubicBezTo>
                <a:cubicBezTo>
                  <a:pt x="5862107" y="4002772"/>
                  <a:pt x="5937912" y="3982200"/>
                  <a:pt x="6010275" y="3979866"/>
                </a:cubicBezTo>
                <a:lnTo>
                  <a:pt x="6305550" y="3970341"/>
                </a:lnTo>
                <a:cubicBezTo>
                  <a:pt x="6334125" y="3967166"/>
                  <a:pt x="6363082" y="3966455"/>
                  <a:pt x="6391275" y="3960816"/>
                </a:cubicBezTo>
                <a:cubicBezTo>
                  <a:pt x="6410966" y="3956878"/>
                  <a:pt x="6429375" y="3948116"/>
                  <a:pt x="6448425" y="3941766"/>
                </a:cubicBezTo>
                <a:cubicBezTo>
                  <a:pt x="6457950" y="3938591"/>
                  <a:pt x="6468020" y="3936731"/>
                  <a:pt x="6477000" y="3932241"/>
                </a:cubicBezTo>
                <a:cubicBezTo>
                  <a:pt x="6489700" y="3925891"/>
                  <a:pt x="6501500" y="3917271"/>
                  <a:pt x="6515100" y="3913191"/>
                </a:cubicBezTo>
                <a:cubicBezTo>
                  <a:pt x="6533598" y="3907642"/>
                  <a:pt x="6553200" y="3906841"/>
                  <a:pt x="6572250" y="3903666"/>
                </a:cubicBezTo>
                <a:cubicBezTo>
                  <a:pt x="6584950" y="3897316"/>
                  <a:pt x="6596575" y="3888060"/>
                  <a:pt x="6610350" y="3884616"/>
                </a:cubicBezTo>
                <a:cubicBezTo>
                  <a:pt x="6620823" y="3881998"/>
                  <a:pt x="6766976" y="3866155"/>
                  <a:pt x="6772275" y="3865566"/>
                </a:cubicBezTo>
                <a:cubicBezTo>
                  <a:pt x="6884642" y="3828110"/>
                  <a:pt x="6606682" y="3918871"/>
                  <a:pt x="6934200" y="3836991"/>
                </a:cubicBezTo>
                <a:cubicBezTo>
                  <a:pt x="7224895" y="3764317"/>
                  <a:pt x="6959210" y="3827626"/>
                  <a:pt x="7753350" y="3817941"/>
                </a:cubicBezTo>
                <a:cubicBezTo>
                  <a:pt x="7772020" y="3814829"/>
                  <a:pt x="7837205" y="3804596"/>
                  <a:pt x="7858125" y="3798891"/>
                </a:cubicBezTo>
                <a:cubicBezTo>
                  <a:pt x="7877498" y="3793607"/>
                  <a:pt x="7895584" y="3783779"/>
                  <a:pt x="7915275" y="3779841"/>
                </a:cubicBezTo>
                <a:cubicBezTo>
                  <a:pt x="7931150" y="3776666"/>
                  <a:pt x="7947393" y="3774968"/>
                  <a:pt x="7962900" y="3770316"/>
                </a:cubicBezTo>
                <a:cubicBezTo>
                  <a:pt x="8012132" y="3755547"/>
                  <a:pt x="8004846" y="3750978"/>
                  <a:pt x="8048625" y="3732216"/>
                </a:cubicBezTo>
                <a:cubicBezTo>
                  <a:pt x="8146731" y="3690171"/>
                  <a:pt x="7988938" y="3766822"/>
                  <a:pt x="8115300" y="3703641"/>
                </a:cubicBezTo>
                <a:cubicBezTo>
                  <a:pt x="8137948" y="3635697"/>
                  <a:pt x="8105834" y="3717840"/>
                  <a:pt x="8153400" y="3646491"/>
                </a:cubicBezTo>
                <a:cubicBezTo>
                  <a:pt x="8158969" y="3638137"/>
                  <a:pt x="8157356" y="3626270"/>
                  <a:pt x="8162925" y="3617916"/>
                </a:cubicBezTo>
                <a:cubicBezTo>
                  <a:pt x="8177593" y="3595914"/>
                  <a:pt x="8198990" y="3584348"/>
                  <a:pt x="8220075" y="3570291"/>
                </a:cubicBezTo>
                <a:cubicBezTo>
                  <a:pt x="8223250" y="3560766"/>
                  <a:pt x="8223436" y="3549641"/>
                  <a:pt x="8229600" y="3541716"/>
                </a:cubicBezTo>
                <a:lnTo>
                  <a:pt x="8315325" y="3455991"/>
                </a:lnTo>
                <a:cubicBezTo>
                  <a:pt x="8324850" y="3446466"/>
                  <a:pt x="8336428" y="3438624"/>
                  <a:pt x="8343900" y="3427416"/>
                </a:cubicBezTo>
                <a:cubicBezTo>
                  <a:pt x="8362524" y="3399480"/>
                  <a:pt x="8364588" y="3401814"/>
                  <a:pt x="8372475" y="3370266"/>
                </a:cubicBezTo>
                <a:cubicBezTo>
                  <a:pt x="8376402" y="3354560"/>
                  <a:pt x="8376316" y="3337800"/>
                  <a:pt x="8382000" y="3322641"/>
                </a:cubicBezTo>
                <a:cubicBezTo>
                  <a:pt x="8386020" y="3311922"/>
                  <a:pt x="8395930" y="3304305"/>
                  <a:pt x="8401050" y="3294066"/>
                </a:cubicBezTo>
                <a:cubicBezTo>
                  <a:pt x="8408696" y="3278773"/>
                  <a:pt x="8413156" y="3262065"/>
                  <a:pt x="8420100" y="3246441"/>
                </a:cubicBezTo>
                <a:cubicBezTo>
                  <a:pt x="8435717" y="3211303"/>
                  <a:pt x="8447116" y="3195064"/>
                  <a:pt x="8467725" y="3160716"/>
                </a:cubicBezTo>
                <a:cubicBezTo>
                  <a:pt x="8496280" y="3046497"/>
                  <a:pt x="8446853" y="3238074"/>
                  <a:pt x="8505825" y="3046416"/>
                </a:cubicBezTo>
                <a:cubicBezTo>
                  <a:pt x="8510586" y="3030943"/>
                  <a:pt x="8511423" y="3014497"/>
                  <a:pt x="8515350" y="2998791"/>
                </a:cubicBezTo>
                <a:cubicBezTo>
                  <a:pt x="8517785" y="2989051"/>
                  <a:pt x="8522117" y="2979870"/>
                  <a:pt x="8524875" y="2970216"/>
                </a:cubicBezTo>
                <a:cubicBezTo>
                  <a:pt x="8528471" y="2957629"/>
                  <a:pt x="8531225" y="2944816"/>
                  <a:pt x="8534400" y="2932116"/>
                </a:cubicBezTo>
                <a:cubicBezTo>
                  <a:pt x="8531225" y="2805116"/>
                  <a:pt x="8530276" y="2678041"/>
                  <a:pt x="8524875" y="2551116"/>
                </a:cubicBezTo>
                <a:cubicBezTo>
                  <a:pt x="8523921" y="2528686"/>
                  <a:pt x="8517973" y="2506738"/>
                  <a:pt x="8515350" y="2484441"/>
                </a:cubicBezTo>
                <a:cubicBezTo>
                  <a:pt x="8511622" y="2452751"/>
                  <a:pt x="8509000" y="2420941"/>
                  <a:pt x="8505825" y="2389191"/>
                </a:cubicBezTo>
                <a:cubicBezTo>
                  <a:pt x="8502650" y="2246316"/>
                  <a:pt x="8502128" y="2103357"/>
                  <a:pt x="8496300" y="1960566"/>
                </a:cubicBezTo>
                <a:cubicBezTo>
                  <a:pt x="8495766" y="1947486"/>
                  <a:pt x="8490371" y="1935053"/>
                  <a:pt x="8486775" y="1922466"/>
                </a:cubicBezTo>
                <a:cubicBezTo>
                  <a:pt x="8470864" y="1866779"/>
                  <a:pt x="8482613" y="1922789"/>
                  <a:pt x="8467725" y="1855791"/>
                </a:cubicBezTo>
                <a:cubicBezTo>
                  <a:pt x="8464213" y="1839987"/>
                  <a:pt x="8461712" y="1823970"/>
                  <a:pt x="8458200" y="1808166"/>
                </a:cubicBezTo>
                <a:cubicBezTo>
                  <a:pt x="8455360" y="1795387"/>
                  <a:pt x="8450827" y="1782979"/>
                  <a:pt x="8448675" y="1770066"/>
                </a:cubicBezTo>
                <a:cubicBezTo>
                  <a:pt x="8444467" y="1744817"/>
                  <a:pt x="8445358" y="1718699"/>
                  <a:pt x="8439150" y="1693866"/>
                </a:cubicBezTo>
                <a:cubicBezTo>
                  <a:pt x="8435706" y="1680091"/>
                  <a:pt x="8425693" y="1668817"/>
                  <a:pt x="8420100" y="1655766"/>
                </a:cubicBezTo>
                <a:cubicBezTo>
                  <a:pt x="8416145" y="1646538"/>
                  <a:pt x="8413460" y="1636808"/>
                  <a:pt x="8410575" y="1627191"/>
                </a:cubicBezTo>
                <a:cubicBezTo>
                  <a:pt x="8403933" y="1605051"/>
                  <a:pt x="8398167" y="1582656"/>
                  <a:pt x="8391525" y="1560516"/>
                </a:cubicBezTo>
                <a:cubicBezTo>
                  <a:pt x="8388640" y="1550899"/>
                  <a:pt x="8385955" y="1541169"/>
                  <a:pt x="8382000" y="1531941"/>
                </a:cubicBezTo>
                <a:cubicBezTo>
                  <a:pt x="8376407" y="1518890"/>
                  <a:pt x="8369300" y="1506541"/>
                  <a:pt x="8362950" y="1493841"/>
                </a:cubicBezTo>
                <a:cubicBezTo>
                  <a:pt x="8359775" y="1477966"/>
                  <a:pt x="8357352" y="1461922"/>
                  <a:pt x="8353425" y="1446216"/>
                </a:cubicBezTo>
                <a:cubicBezTo>
                  <a:pt x="8350990" y="1436476"/>
                  <a:pt x="8347331" y="1427077"/>
                  <a:pt x="8343900" y="1417641"/>
                </a:cubicBezTo>
                <a:cubicBezTo>
                  <a:pt x="8334629" y="1392147"/>
                  <a:pt x="8323903" y="1367176"/>
                  <a:pt x="8315325" y="1341441"/>
                </a:cubicBezTo>
                <a:cubicBezTo>
                  <a:pt x="8308016" y="1319513"/>
                  <a:pt x="8304174" y="1296489"/>
                  <a:pt x="8296275" y="1274766"/>
                </a:cubicBezTo>
                <a:cubicBezTo>
                  <a:pt x="8291423" y="1261422"/>
                  <a:pt x="8281715" y="1250136"/>
                  <a:pt x="8277225" y="1236666"/>
                </a:cubicBezTo>
                <a:cubicBezTo>
                  <a:pt x="8268946" y="1211828"/>
                  <a:pt x="8265368" y="1185640"/>
                  <a:pt x="8258175" y="1160466"/>
                </a:cubicBezTo>
                <a:cubicBezTo>
                  <a:pt x="8252658" y="1141158"/>
                  <a:pt x="8245475" y="1122366"/>
                  <a:pt x="8239125" y="1103316"/>
                </a:cubicBezTo>
                <a:lnTo>
                  <a:pt x="8220075" y="1046166"/>
                </a:lnTo>
                <a:cubicBezTo>
                  <a:pt x="8213725" y="1027116"/>
                  <a:pt x="8204963" y="1008707"/>
                  <a:pt x="8201025" y="989016"/>
                </a:cubicBezTo>
                <a:cubicBezTo>
                  <a:pt x="8190634" y="937062"/>
                  <a:pt x="8179874" y="888584"/>
                  <a:pt x="8172450" y="836616"/>
                </a:cubicBezTo>
                <a:cubicBezTo>
                  <a:pt x="8168830" y="811276"/>
                  <a:pt x="8165752" y="785857"/>
                  <a:pt x="8162925" y="760416"/>
                </a:cubicBezTo>
                <a:cubicBezTo>
                  <a:pt x="8159401" y="728703"/>
                  <a:pt x="8158252" y="696703"/>
                  <a:pt x="8153400" y="665166"/>
                </a:cubicBezTo>
                <a:cubicBezTo>
                  <a:pt x="8151873" y="655243"/>
                  <a:pt x="8146310" y="646331"/>
                  <a:pt x="8143875" y="636591"/>
                </a:cubicBezTo>
                <a:lnTo>
                  <a:pt x="8124825" y="560391"/>
                </a:lnTo>
                <a:cubicBezTo>
                  <a:pt x="8121650" y="538166"/>
                  <a:pt x="8120348" y="515592"/>
                  <a:pt x="8115300" y="493716"/>
                </a:cubicBezTo>
                <a:cubicBezTo>
                  <a:pt x="8110785" y="474150"/>
                  <a:pt x="8102600" y="455616"/>
                  <a:pt x="8096250" y="436566"/>
                </a:cubicBezTo>
                <a:cubicBezTo>
                  <a:pt x="8093075" y="427041"/>
                  <a:pt x="8091215" y="416971"/>
                  <a:pt x="8086725" y="407991"/>
                </a:cubicBezTo>
                <a:cubicBezTo>
                  <a:pt x="8080375" y="395291"/>
                  <a:pt x="8072661" y="383186"/>
                  <a:pt x="8067675" y="369891"/>
                </a:cubicBezTo>
                <a:cubicBezTo>
                  <a:pt x="8041315" y="299597"/>
                  <a:pt x="8077706" y="361124"/>
                  <a:pt x="8039100" y="303216"/>
                </a:cubicBezTo>
                <a:cubicBezTo>
                  <a:pt x="8019276" y="223922"/>
                  <a:pt x="8043414" y="302320"/>
                  <a:pt x="8010525" y="236541"/>
                </a:cubicBezTo>
                <a:cubicBezTo>
                  <a:pt x="8006035" y="227561"/>
                  <a:pt x="8005876" y="216743"/>
                  <a:pt x="8001000" y="207966"/>
                </a:cubicBezTo>
                <a:cubicBezTo>
                  <a:pt x="7989869" y="187930"/>
                  <a:pt x="7958826" y="138575"/>
                  <a:pt x="7934325" y="122241"/>
                </a:cubicBezTo>
                <a:cubicBezTo>
                  <a:pt x="7925971" y="116672"/>
                  <a:pt x="7914730" y="117206"/>
                  <a:pt x="7905750" y="112716"/>
                </a:cubicBezTo>
                <a:cubicBezTo>
                  <a:pt x="7895511" y="107596"/>
                  <a:pt x="7887414" y="98786"/>
                  <a:pt x="7877175" y="93666"/>
                </a:cubicBezTo>
                <a:cubicBezTo>
                  <a:pt x="7861950" y="86053"/>
                  <a:pt x="7824742" y="78685"/>
                  <a:pt x="7810500" y="74616"/>
                </a:cubicBezTo>
                <a:cubicBezTo>
                  <a:pt x="7800846" y="71858"/>
                  <a:pt x="7791954" y="65557"/>
                  <a:pt x="7781925" y="65091"/>
                </a:cubicBezTo>
                <a:cubicBezTo>
                  <a:pt x="7655023" y="59189"/>
                  <a:pt x="7527925" y="58741"/>
                  <a:pt x="7400925" y="55566"/>
                </a:cubicBezTo>
                <a:cubicBezTo>
                  <a:pt x="7385050" y="52391"/>
                  <a:pt x="7369390" y="47829"/>
                  <a:pt x="7353300" y="46041"/>
                </a:cubicBezTo>
                <a:cubicBezTo>
                  <a:pt x="7182730" y="27089"/>
                  <a:pt x="7280291" y="49220"/>
                  <a:pt x="7191375" y="26991"/>
                </a:cubicBezTo>
                <a:lnTo>
                  <a:pt x="5981700" y="36516"/>
                </a:lnTo>
                <a:cubicBezTo>
                  <a:pt x="5903762" y="37606"/>
                  <a:pt x="5856168" y="36076"/>
                  <a:pt x="5791200" y="55566"/>
                </a:cubicBezTo>
                <a:cubicBezTo>
                  <a:pt x="5771966" y="61336"/>
                  <a:pt x="5750758" y="63477"/>
                  <a:pt x="5734050" y="74616"/>
                </a:cubicBezTo>
                <a:lnTo>
                  <a:pt x="5705475" y="93666"/>
                </a:lnTo>
                <a:cubicBezTo>
                  <a:pt x="5702300" y="103191"/>
                  <a:pt x="5700440" y="113261"/>
                  <a:pt x="5695950" y="122241"/>
                </a:cubicBezTo>
                <a:cubicBezTo>
                  <a:pt x="5690830" y="132480"/>
                  <a:pt x="5681549" y="140355"/>
                  <a:pt x="5676900" y="150816"/>
                </a:cubicBezTo>
                <a:cubicBezTo>
                  <a:pt x="5668745" y="169166"/>
                  <a:pt x="5657850" y="207966"/>
                  <a:pt x="5657850" y="207966"/>
                </a:cubicBezTo>
                <a:cubicBezTo>
                  <a:pt x="5654675" y="392116"/>
                  <a:pt x="5654169" y="576331"/>
                  <a:pt x="5648325" y="760416"/>
                </a:cubicBezTo>
                <a:cubicBezTo>
                  <a:pt x="5647811" y="776597"/>
                  <a:pt x="5641462" y="792072"/>
                  <a:pt x="5638800" y="808041"/>
                </a:cubicBezTo>
                <a:cubicBezTo>
                  <a:pt x="5635109" y="830186"/>
                  <a:pt x="5632689" y="852526"/>
                  <a:pt x="5629275" y="874716"/>
                </a:cubicBezTo>
                <a:cubicBezTo>
                  <a:pt x="5624252" y="907368"/>
                  <a:pt x="5622659" y="931429"/>
                  <a:pt x="5610225" y="960441"/>
                </a:cubicBezTo>
                <a:cubicBezTo>
                  <a:pt x="5605893" y="970548"/>
                  <a:pt x="5583057" y="1017550"/>
                  <a:pt x="5572125" y="1027116"/>
                </a:cubicBezTo>
                <a:cubicBezTo>
                  <a:pt x="5553075" y="1043785"/>
                  <a:pt x="5510212" y="1066407"/>
                  <a:pt x="5486400" y="1084266"/>
                </a:cubicBezTo>
                <a:cubicBezTo>
                  <a:pt x="5440268" y="1118865"/>
                  <a:pt x="5463360" y="1107821"/>
                  <a:pt x="5419725" y="1122366"/>
                </a:cubicBezTo>
                <a:cubicBezTo>
                  <a:pt x="5410200" y="1131891"/>
                  <a:pt x="5402358" y="1143469"/>
                  <a:pt x="5391150" y="1150941"/>
                </a:cubicBezTo>
                <a:cubicBezTo>
                  <a:pt x="5349284" y="1178852"/>
                  <a:pt x="5241453" y="1143163"/>
                  <a:pt x="5229225" y="1141416"/>
                </a:cubicBezTo>
                <a:lnTo>
                  <a:pt x="5172075" y="1122366"/>
                </a:lnTo>
                <a:cubicBezTo>
                  <a:pt x="5162550" y="1119191"/>
                  <a:pt x="5152480" y="1117331"/>
                  <a:pt x="5143500" y="1112841"/>
                </a:cubicBezTo>
                <a:cubicBezTo>
                  <a:pt x="5115205" y="1098693"/>
                  <a:pt x="5099340" y="1087317"/>
                  <a:pt x="5067300" y="1084266"/>
                </a:cubicBezTo>
                <a:cubicBezTo>
                  <a:pt x="5013475" y="1079140"/>
                  <a:pt x="4959350" y="1077916"/>
                  <a:pt x="4905375" y="1074741"/>
                </a:cubicBezTo>
                <a:cubicBezTo>
                  <a:pt x="4850934" y="1056594"/>
                  <a:pt x="4860941" y="1055688"/>
                  <a:pt x="4772025" y="1074741"/>
                </a:cubicBezTo>
                <a:cubicBezTo>
                  <a:pt x="4760831" y="1077140"/>
                  <a:pt x="4752975" y="1087441"/>
                  <a:pt x="4743450" y="1093791"/>
                </a:cubicBezTo>
                <a:cubicBezTo>
                  <a:pt x="4737100" y="1103316"/>
                  <a:pt x="4729049" y="1111905"/>
                  <a:pt x="4724400" y="1122366"/>
                </a:cubicBezTo>
                <a:cubicBezTo>
                  <a:pt x="4706822" y="1161916"/>
                  <a:pt x="4703974" y="1186397"/>
                  <a:pt x="4695825" y="1227141"/>
                </a:cubicBezTo>
                <a:cubicBezTo>
                  <a:pt x="4699000" y="1322391"/>
                  <a:pt x="4699913" y="1417743"/>
                  <a:pt x="4705350" y="1512891"/>
                </a:cubicBezTo>
                <a:cubicBezTo>
                  <a:pt x="4705990" y="1524087"/>
                  <a:pt x="4720209" y="1584646"/>
                  <a:pt x="4724400" y="1598616"/>
                </a:cubicBezTo>
                <a:cubicBezTo>
                  <a:pt x="4730170" y="1617850"/>
                  <a:pt x="4743450" y="1655766"/>
                  <a:pt x="4743450" y="1655766"/>
                </a:cubicBezTo>
                <a:cubicBezTo>
                  <a:pt x="4740275" y="1712916"/>
                  <a:pt x="4745150" y="1771089"/>
                  <a:pt x="4733925" y="1827216"/>
                </a:cubicBezTo>
                <a:cubicBezTo>
                  <a:pt x="4731933" y="1837176"/>
                  <a:pt x="4685568" y="1855503"/>
                  <a:pt x="4676775" y="1855791"/>
                </a:cubicBezTo>
                <a:cubicBezTo>
                  <a:pt x="4492697" y="1861826"/>
                  <a:pt x="4308475" y="1862141"/>
                  <a:pt x="4124325" y="1865316"/>
                </a:cubicBezTo>
                <a:cubicBezTo>
                  <a:pt x="4108450" y="1868491"/>
                  <a:pt x="4092889" y="1874841"/>
                  <a:pt x="4076700" y="1874841"/>
                </a:cubicBezTo>
                <a:cubicBezTo>
                  <a:pt x="3840422" y="1874841"/>
                  <a:pt x="3868355" y="1876374"/>
                  <a:pt x="3724275" y="1855791"/>
                </a:cubicBezTo>
                <a:cubicBezTo>
                  <a:pt x="3714750" y="1852616"/>
                  <a:pt x="3705740" y="1846266"/>
                  <a:pt x="3695700" y="1846266"/>
                </a:cubicBezTo>
                <a:cubicBezTo>
                  <a:pt x="3417551" y="1846266"/>
                  <a:pt x="3484397" y="1832417"/>
                  <a:pt x="3352800" y="1865316"/>
                </a:cubicBezTo>
                <a:cubicBezTo>
                  <a:pt x="3324847" y="1859725"/>
                  <a:pt x="3302228" y="1857249"/>
                  <a:pt x="3276600" y="1846266"/>
                </a:cubicBezTo>
                <a:cubicBezTo>
                  <a:pt x="3263549" y="1840673"/>
                  <a:pt x="3250054" y="1835469"/>
                  <a:pt x="3238500" y="1827216"/>
                </a:cubicBezTo>
                <a:cubicBezTo>
                  <a:pt x="3227539" y="1819386"/>
                  <a:pt x="3220273" y="1807265"/>
                  <a:pt x="3209925" y="1798641"/>
                </a:cubicBezTo>
                <a:cubicBezTo>
                  <a:pt x="3201131" y="1791312"/>
                  <a:pt x="3190875" y="1785941"/>
                  <a:pt x="3181350" y="1779591"/>
                </a:cubicBezTo>
                <a:cubicBezTo>
                  <a:pt x="3175000" y="1760541"/>
                  <a:pt x="3161121" y="1742487"/>
                  <a:pt x="3162300" y="1722441"/>
                </a:cubicBezTo>
                <a:cubicBezTo>
                  <a:pt x="3165475" y="1668466"/>
                  <a:pt x="3166261" y="1614297"/>
                  <a:pt x="3171825" y="1560516"/>
                </a:cubicBezTo>
                <a:cubicBezTo>
                  <a:pt x="3172288" y="1556039"/>
                  <a:pt x="3192206" y="1431368"/>
                  <a:pt x="3200400" y="1398591"/>
                </a:cubicBezTo>
                <a:cubicBezTo>
                  <a:pt x="3202835" y="1388851"/>
                  <a:pt x="3207490" y="1379756"/>
                  <a:pt x="3209925" y="1370016"/>
                </a:cubicBezTo>
                <a:cubicBezTo>
                  <a:pt x="3222056" y="1321493"/>
                  <a:pt x="3223048" y="1290009"/>
                  <a:pt x="3228975" y="1236666"/>
                </a:cubicBezTo>
                <a:cubicBezTo>
                  <a:pt x="3225800" y="1176341"/>
                  <a:pt x="3224267" y="1115907"/>
                  <a:pt x="3219450" y="1055691"/>
                </a:cubicBezTo>
                <a:cubicBezTo>
                  <a:pt x="3209941" y="936834"/>
                  <a:pt x="3215166" y="1043794"/>
                  <a:pt x="3200400" y="969966"/>
                </a:cubicBezTo>
                <a:cubicBezTo>
                  <a:pt x="3192825" y="932091"/>
                  <a:pt x="3195695" y="891529"/>
                  <a:pt x="3181350" y="855666"/>
                </a:cubicBezTo>
                <a:cubicBezTo>
                  <a:pt x="3175000" y="839791"/>
                  <a:pt x="3167213" y="824418"/>
                  <a:pt x="3162300" y="808041"/>
                </a:cubicBezTo>
                <a:cubicBezTo>
                  <a:pt x="3157648" y="792534"/>
                  <a:pt x="3156287" y="776220"/>
                  <a:pt x="3152775" y="760416"/>
                </a:cubicBezTo>
                <a:cubicBezTo>
                  <a:pt x="3144802" y="724536"/>
                  <a:pt x="3144332" y="725562"/>
                  <a:pt x="3133725" y="693741"/>
                </a:cubicBezTo>
                <a:cubicBezTo>
                  <a:pt x="3130550" y="668341"/>
                  <a:pt x="3128779" y="642726"/>
                  <a:pt x="3124200" y="617541"/>
                </a:cubicBezTo>
                <a:cubicBezTo>
                  <a:pt x="3122404" y="607663"/>
                  <a:pt x="3117110" y="598706"/>
                  <a:pt x="3114675" y="588966"/>
                </a:cubicBezTo>
                <a:cubicBezTo>
                  <a:pt x="3110748" y="573260"/>
                  <a:pt x="3107440" y="557368"/>
                  <a:pt x="3105150" y="541341"/>
                </a:cubicBezTo>
                <a:cubicBezTo>
                  <a:pt x="3101084" y="512879"/>
                  <a:pt x="3098800" y="484191"/>
                  <a:pt x="3095625" y="455616"/>
                </a:cubicBezTo>
                <a:cubicBezTo>
                  <a:pt x="3092450" y="385766"/>
                  <a:pt x="3091676" y="315765"/>
                  <a:pt x="3086100" y="246066"/>
                </a:cubicBezTo>
                <a:cubicBezTo>
                  <a:pt x="3083315" y="211258"/>
                  <a:pt x="3068916" y="215809"/>
                  <a:pt x="3048000" y="188916"/>
                </a:cubicBezTo>
                <a:cubicBezTo>
                  <a:pt x="3033944" y="170844"/>
                  <a:pt x="3022600" y="150816"/>
                  <a:pt x="3009900" y="131766"/>
                </a:cubicBezTo>
                <a:lnTo>
                  <a:pt x="2990850" y="103191"/>
                </a:lnTo>
                <a:cubicBezTo>
                  <a:pt x="2984500" y="93666"/>
                  <a:pt x="2981325" y="80966"/>
                  <a:pt x="2971800" y="74616"/>
                </a:cubicBezTo>
                <a:cubicBezTo>
                  <a:pt x="2962275" y="68266"/>
                  <a:pt x="2953944" y="59586"/>
                  <a:pt x="2943225" y="55566"/>
                </a:cubicBezTo>
                <a:cubicBezTo>
                  <a:pt x="2928066" y="49882"/>
                  <a:pt x="2911306" y="49968"/>
                  <a:pt x="2895600" y="46041"/>
                </a:cubicBezTo>
                <a:cubicBezTo>
                  <a:pt x="2885860" y="43606"/>
                  <a:pt x="2877056" y="36943"/>
                  <a:pt x="2867025" y="36516"/>
                </a:cubicBezTo>
                <a:cubicBezTo>
                  <a:pt x="2727415" y="30575"/>
                  <a:pt x="2587633" y="29785"/>
                  <a:pt x="2447925" y="26991"/>
                </a:cubicBezTo>
                <a:lnTo>
                  <a:pt x="1914525" y="17466"/>
                </a:lnTo>
                <a:cubicBezTo>
                  <a:pt x="1294378" y="-6386"/>
                  <a:pt x="1422136" y="-5252"/>
                  <a:pt x="361950" y="17466"/>
                </a:cubicBezTo>
                <a:cubicBezTo>
                  <a:pt x="345851" y="17811"/>
                  <a:pt x="313601" y="59224"/>
                  <a:pt x="304800" y="65091"/>
                </a:cubicBezTo>
                <a:cubicBezTo>
                  <a:pt x="296446" y="70660"/>
                  <a:pt x="285750" y="71441"/>
                  <a:pt x="276225" y="74616"/>
                </a:cubicBezTo>
                <a:cubicBezTo>
                  <a:pt x="254684" y="106927"/>
                  <a:pt x="252413" y="122241"/>
                  <a:pt x="247650" y="131766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5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Commercial </a:t>
            </a:r>
          </a:p>
          <a:p>
            <a:pPr lvl="1"/>
            <a:r>
              <a:rPr lang="en-GB" sz="2000" dirty="0"/>
              <a:t>HP/Fortify, IBM </a:t>
            </a:r>
            <a:r>
              <a:rPr lang="en-US" sz="2000" dirty="0"/>
              <a:t>Purify</a:t>
            </a:r>
            <a:r>
              <a:rPr lang="en-GB" sz="2000" dirty="0"/>
              <a:t>, </a:t>
            </a:r>
            <a:r>
              <a:rPr lang="en-GB" sz="2000" dirty="0" err="1"/>
              <a:t>Veracode</a:t>
            </a:r>
            <a:r>
              <a:rPr lang="en-GB" sz="2000" dirty="0"/>
              <a:t>, </a:t>
            </a:r>
            <a:r>
              <a:rPr lang="en-GB" sz="2000" dirty="0" err="1"/>
              <a:t>Coverity</a:t>
            </a:r>
            <a:r>
              <a:rPr lang="en-GB" sz="2000" dirty="0"/>
              <a:t>, </a:t>
            </a:r>
            <a:r>
              <a:rPr lang="en-GB" sz="2000" dirty="0" err="1"/>
              <a:t>Klocwork</a:t>
            </a:r>
            <a:r>
              <a:rPr lang="en-GB" sz="2000" dirty="0"/>
              <a:t>, </a:t>
            </a:r>
            <a:r>
              <a:rPr lang="en-GB" sz="2000" dirty="0" err="1"/>
              <a:t>Parasoft</a:t>
            </a:r>
            <a:r>
              <a:rPr lang="en-GB" sz="2000" dirty="0"/>
              <a:t>... (together with static analysis)</a:t>
            </a:r>
          </a:p>
          <a:p>
            <a:r>
              <a:rPr lang="en-US" sz="2400" dirty="0"/>
              <a:t>Free</a:t>
            </a:r>
          </a:p>
          <a:p>
            <a:pPr lvl="1"/>
            <a:r>
              <a:rPr lang="en-US" sz="2000" dirty="0"/>
              <a:t>GCC </a:t>
            </a:r>
            <a:r>
              <a:rPr lang="en-US" sz="2000" dirty="0" err="1"/>
              <a:t>gcov</a:t>
            </a:r>
            <a:r>
              <a:rPr lang="en-US" sz="2000" dirty="0"/>
              <a:t> tool</a:t>
            </a:r>
          </a:p>
          <a:p>
            <a:pPr lvl="1"/>
            <a:r>
              <a:rPr lang="en-US" sz="2000" dirty="0" err="1"/>
              <a:t>Valgrind</a:t>
            </a:r>
            <a:r>
              <a:rPr lang="en-US" sz="2000" dirty="0"/>
              <a:t> – set of dynamic analysis features</a:t>
            </a:r>
          </a:p>
          <a:p>
            <a:pPr lvl="1"/>
            <a:r>
              <a:rPr lang="en-US" sz="2000" dirty="0" err="1"/>
              <a:t>Fuzzers</a:t>
            </a:r>
            <a:endParaRPr lang="en-US" sz="2000" dirty="0"/>
          </a:p>
          <a:p>
            <a:pPr lvl="0"/>
            <a:r>
              <a:rPr lang="en-US" sz="2400" dirty="0"/>
              <a:t>Most performance analyzers are dynamic analyzers</a:t>
            </a:r>
          </a:p>
          <a:p>
            <a:pPr lvl="1"/>
            <a:r>
              <a:rPr lang="en-US" sz="2000" dirty="0"/>
              <a:t>MS 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AnalyzeStart</a:t>
            </a:r>
            <a:r>
              <a:rPr lang="en-US" sz="2000" dirty="0">
                <a:sym typeface="Symbol"/>
              </a:rPr>
              <a:t> performance analysis</a:t>
            </a:r>
            <a:endParaRPr lang="en-GB" sz="2000" dirty="0"/>
          </a:p>
          <a:p>
            <a:pPr lvl="1"/>
            <a:r>
              <a:rPr lang="en-GB" sz="2000" dirty="0" err="1"/>
              <a:t>gcc</a:t>
            </a:r>
            <a:r>
              <a:rPr lang="en-GB" sz="2000" dirty="0"/>
              <a:t> -Wall -</a:t>
            </a:r>
            <a:r>
              <a:rPr lang="en-GB" sz="2000" dirty="0" err="1"/>
              <a:t>fprofile</a:t>
            </a:r>
            <a:r>
              <a:rPr lang="en-GB" sz="2000" dirty="0"/>
              <a:t>-arcs -</a:t>
            </a:r>
            <a:r>
              <a:rPr lang="en-GB" sz="2000" dirty="0" err="1"/>
              <a:t>ftest</a:t>
            </a:r>
            <a:r>
              <a:rPr lang="en-GB" sz="2000" dirty="0"/>
              <a:t>-coverage </a:t>
            </a:r>
            <a:r>
              <a:rPr lang="en-GB" sz="2000" dirty="0" err="1"/>
              <a:t>main.c</a:t>
            </a:r>
            <a:endParaRPr lang="en-GB" sz="2000" dirty="0"/>
          </a:p>
          <a:p>
            <a:r>
              <a:rPr lang="en-US" sz="2400" dirty="0"/>
              <a:t>List of tools for dynamic analysis</a:t>
            </a:r>
          </a:p>
          <a:p>
            <a:pPr lvl="1"/>
            <a:r>
              <a:rPr lang="en-US" sz="2000" dirty="0">
                <a:hlinkClick r:id="rId2"/>
              </a:rPr>
              <a:t>https://en.wikipedia.org/wiki/Dynamic_program_analysis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preparation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 (if model !exists yet)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Fully random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Random modification of valid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fuzz vectors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</a:t>
            </a:r>
            <a:r>
              <a:rPr lang="en-US" sz="2800" dirty="0" err="1"/>
              <a:t>mutator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Fuzzing via intermediate proxy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cs-CZ" dirty="0" err="1"/>
              <a:t>Radamsa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“…easy-to-set-up general purpose shotgun test to expose the easiest cracks…”</a:t>
            </a:r>
          </a:p>
          <a:p>
            <a:pPr lvl="1"/>
            <a:r>
              <a:rPr lang="cs-CZ" dirty="0">
                <a:hlinkClick r:id="rId3"/>
              </a:rPr>
              <a:t>https://code.google.com/p/ouspg/wiki/Radamsa</a:t>
            </a:r>
            <a:endParaRPr lang="en-US" dirty="0"/>
          </a:p>
          <a:p>
            <a:r>
              <a:rPr lang="en-US" dirty="0"/>
              <a:t>Just provide input files, all other settings automatic</a:t>
            </a:r>
          </a:p>
          <a:p>
            <a:pPr lvl="1"/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cat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file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radamsa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file.fuzzed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0236" y="4365104"/>
            <a:ext cx="805220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echo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Courier New"/>
              </a:rPr>
              <a:t>"1 + (2 + (3 + 4))"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radamsa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seed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-n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?)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+?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18446744073709551615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170141183460469231731687303715884105727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5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fuzzed input?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Generational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cs-CZ" dirty="0" err="1"/>
              <a:t>Recursive</a:t>
            </a:r>
            <a:r>
              <a:rPr lang="cs-CZ" dirty="0"/>
              <a:t> </a:t>
            </a:r>
            <a:r>
              <a:rPr lang="cs-CZ" dirty="0" err="1"/>
              <a:t>fuzzing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Produces data based only on data model description</a:t>
            </a:r>
          </a:p>
          <a:p>
            <a:pPr lvl="1"/>
            <a:r>
              <a:rPr lang="en-US" sz="2400" dirty="0"/>
              <a:t>E.g., iterates over range of values of given alphabet</a:t>
            </a:r>
          </a:p>
          <a:p>
            <a:r>
              <a:rPr lang="cs-CZ" dirty="0" err="1"/>
              <a:t>Mutational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en-US" dirty="0" err="1"/>
              <a:t>Replacive</a:t>
            </a:r>
            <a:r>
              <a:rPr lang="en-US" dirty="0"/>
              <a:t> fuzzing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dirty="0"/>
              <a:t>Produces data based on templates and supplied model</a:t>
            </a:r>
            <a:endParaRPr lang="en-US" sz="2800" dirty="0"/>
          </a:p>
          <a:p>
            <a:pPr lvl="1"/>
            <a:r>
              <a:rPr lang="en-US" sz="2400" dirty="0"/>
              <a:t>Known border values or malicious malformed input </a:t>
            </a:r>
          </a:p>
          <a:p>
            <a:pPr lvl="1"/>
            <a:r>
              <a:rPr lang="en-US" sz="2400" dirty="0"/>
              <a:t>Fuzz test vectors</a:t>
            </a:r>
          </a:p>
          <a:p>
            <a:pPr lvl="1"/>
            <a:r>
              <a:rPr lang="en-US" sz="2400" dirty="0"/>
              <a:t>String-based </a:t>
            </a:r>
            <a:r>
              <a:rPr lang="en-US" sz="2400" dirty="0" err="1"/>
              <a:t>mutators</a:t>
            </a:r>
            <a:r>
              <a:rPr lang="en-US" sz="2400" dirty="0"/>
              <a:t>, number-based </a:t>
            </a:r>
            <a:r>
              <a:rPr lang="en-US" sz="2400" dirty="0" err="1"/>
              <a:t>mutators</a:t>
            </a:r>
            <a:r>
              <a:rPr lang="en-US" sz="2400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4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</a:t>
            </a:r>
            <a:r>
              <a:rPr lang="en-US" dirty="0" err="1"/>
              <a:t>fuzzer</a:t>
            </a:r>
            <a:r>
              <a:rPr lang="en-US" dirty="0"/>
              <a:t>: </a:t>
            </a:r>
            <a:r>
              <a:rPr lang="en-US" dirty="0" err="1"/>
              <a:t>DataModel</a:t>
            </a:r>
            <a:r>
              <a:rPr lang="en-US" dirty="0"/>
              <a:t> (gif)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600" y="1724610"/>
            <a:ext cx="7457491" cy="45397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"GIFHEADER"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"Signature"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"GIF"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"Version"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"89a"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"LOGICALSCREENDESCRIPTOR"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"Width"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"Height"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Sort_flag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Color_res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"Background"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pixel_aspect_ration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"COLOR_MAP"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&lt;Blob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"Color0"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"64"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"seperator0"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"character"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"|"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r>
              <a:rPr lang="en-US" sz="1100" b="1" dirty="0">
                <a:solidFill>
                  <a:srgbClr val="000080"/>
                </a:solidFill>
                <a:latin typeface="Verdana"/>
              </a:rPr>
              <a:t>      …</a:t>
            </a:r>
          </a:p>
          <a:p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1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18298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http://pastebin.com/9Y2yENqG</a:t>
            </a:r>
          </a:p>
        </p:txBody>
      </p:sp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fuzzing\beer_gif_he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8"/>
          <a:stretch/>
        </p:blipFill>
        <p:spPr bwMode="auto">
          <a:xfrm>
            <a:off x="1646179" y="4581128"/>
            <a:ext cx="7397476" cy="14926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Predefined support for various protocols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i="1" dirty="0" err="1"/>
              <a:t>Peach</a:t>
            </a:r>
            <a:r>
              <a:rPr lang="cs-CZ" i="1" dirty="0"/>
              <a:t> </a:t>
            </a:r>
            <a:r>
              <a:rPr lang="cs-CZ" i="1" dirty="0" err="1"/>
              <a:t>Fuzzer</a:t>
            </a:r>
            <a:r>
              <a:rPr lang="cs-CZ" i="1" dirty="0"/>
              <a:t>™ </a:t>
            </a:r>
            <a:r>
              <a:rPr lang="cs-CZ" i="1" dirty="0" err="1"/>
              <a:t>Overview</a:t>
            </a:r>
            <a:r>
              <a:rPr lang="en-US" i="1" dirty="0"/>
              <a:t> – datasheet, 2014</a:t>
            </a:r>
          </a:p>
          <a:p>
            <a:r>
              <a:rPr lang="en-US" dirty="0"/>
              <a:t>(available only in Professional and higher versions)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peach_p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186612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68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via intermediate 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modifies valid flow according to data model </a:t>
            </a:r>
          </a:p>
          <a:p>
            <a:r>
              <a:rPr lang="en-US" dirty="0"/>
              <a:t>Usually used for fuzzing of state-full protocols</a:t>
            </a:r>
          </a:p>
          <a:p>
            <a:pPr lvl="1"/>
            <a:r>
              <a:rPr lang="en-US" dirty="0"/>
              <a:t>Modelling states and interactions would be difficult</a:t>
            </a:r>
          </a:p>
          <a:p>
            <a:pPr lvl="1"/>
            <a:r>
              <a:rPr lang="en-US" dirty="0"/>
              <a:t>Target application(s) takes care of states and valid input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Home-Server-Logo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azky\fuzzing\firefox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3134"/>
            <a:ext cx="1837180" cy="17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ousměrná vodorovná šipka 5"/>
          <p:cNvSpPr/>
          <p:nvPr/>
        </p:nvSpPr>
        <p:spPr>
          <a:xfrm>
            <a:off x="2699792" y="4941168"/>
            <a:ext cx="381642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D:\Documents\Obrazky\fuzzing\za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14" y="4490014"/>
            <a:ext cx="1478372" cy="14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azky\fuzzing\games_play_game_dices_yatzy_b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1083979" cy="10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35776" cy="792088"/>
          </a:xfrm>
        </p:spPr>
        <p:txBody>
          <a:bodyPr/>
          <a:lstStyle/>
          <a:p>
            <a:r>
              <a:rPr lang="en-US" dirty="0"/>
              <a:t>	OWASP’s ZAP – f</a:t>
            </a:r>
            <a:r>
              <a:rPr lang="cs-CZ" dirty="0" err="1"/>
              <a:t>uzz</a:t>
            </a:r>
            <a:r>
              <a:rPr lang="cs-CZ" dirty="0"/>
              <a:t> </a:t>
            </a:r>
            <a:r>
              <a:rPr lang="en-US" dirty="0"/>
              <a:t>strategy settings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Documents\Obrazky\fuzzing\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" y="1844824"/>
            <a:ext cx="9035777" cy="45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3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TLS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https://github.com/tomato42/tlsfuzzer/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02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	</a:t>
            </a:r>
            <a:r>
              <a:rPr lang="en-US" altLang="cs-CZ" dirty="0" err="1"/>
              <a:t>APDUPlay</a:t>
            </a:r>
            <a:r>
              <a:rPr lang="en-US" altLang="cs-CZ" dirty="0"/>
              <a:t> - Smart card fuzzing </a:t>
            </a:r>
            <a:endParaRPr lang="en-GB" altLang="cs-CZ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>
                <a:solidFill>
                  <a:srgbClr val="000000"/>
                </a:solidFill>
              </a:rPr>
              <a:t>Host to smart card communication done via PC/SC </a:t>
            </a:r>
          </a:p>
          <a:p>
            <a:r>
              <a:rPr lang="en-US" altLang="cs-CZ" sz="2400" dirty="0">
                <a:solidFill>
                  <a:srgbClr val="000000"/>
                </a:solidFill>
              </a:rPr>
              <a:t>Custom winscard.dll stub written</a:t>
            </a:r>
            <a:endParaRPr lang="en-US" altLang="cs-CZ" sz="2400" dirty="0"/>
          </a:p>
          <a:p>
            <a:r>
              <a:rPr lang="en-US" altLang="cs-CZ" sz="2400" dirty="0"/>
              <a:t>Manipulate incoming/outgoing APDUs</a:t>
            </a:r>
          </a:p>
          <a:p>
            <a:pPr lvl="1"/>
            <a:r>
              <a:rPr lang="en-US" altLang="cs-CZ" sz="2000" dirty="0"/>
              <a:t>modify packet content</a:t>
            </a:r>
          </a:p>
          <a:p>
            <a:pPr lvl="1"/>
            <a:r>
              <a:rPr lang="en-US" altLang="cs-CZ" sz="2000" dirty="0"/>
              <a:t>replay of previous packets</a:t>
            </a:r>
          </a:p>
          <a:p>
            <a:pPr lvl="1"/>
            <a:r>
              <a:rPr lang="en-US" altLang="cs-CZ" sz="2000" dirty="0"/>
              <a:t>…</a:t>
            </a:r>
          </a:p>
          <a:p>
            <a:endParaRPr lang="en-GB" altLang="cs-CZ" sz="24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| PA193 - Dynamic analysis, fuzzing</a:t>
            </a:r>
            <a:endParaRPr lang="en-GB" altLang="cs-CZ" b="0">
              <a:solidFill>
                <a:schemeClr val="bg1"/>
              </a:solidFill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268538" y="5529411"/>
            <a:ext cx="51466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[RULE1]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MATCH1=in=1;t=0;cla=00;ins=a4;p1=04;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ACTION=in=0;data0=90 00;le=02;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2155825" y="3945086"/>
            <a:ext cx="4287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/>
              <a:t>00 a4 04 00 08 01 02 03 04 05 06 07 08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99086"/>
            <a:ext cx="13827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2843213" y="4349898"/>
            <a:ext cx="2663825" cy="576263"/>
          </a:xfrm>
          <a:prstGeom prst="flowChartAlternateProcess">
            <a:avLst/>
          </a:prstGeom>
          <a:solidFill>
            <a:srgbClr val="FF0000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winscard.dll (stub)</a:t>
            </a:r>
          </a:p>
        </p:txBody>
      </p:sp>
      <p:cxnSp>
        <p:nvCxnSpPr>
          <p:cNvPr id="12297" name="Straight Arrow Connector 4"/>
          <p:cNvCxnSpPr>
            <a:cxnSpLocks noChangeShapeType="1"/>
          </p:cNvCxnSpPr>
          <p:nvPr/>
        </p:nvCxnSpPr>
        <p:spPr bwMode="auto">
          <a:xfrm flipV="1">
            <a:off x="3203575" y="5026173"/>
            <a:ext cx="0" cy="3159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4891088" y="4997598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dirty="0"/>
              <a:t>90 00</a:t>
            </a:r>
          </a:p>
        </p:txBody>
      </p:sp>
      <p:pic>
        <p:nvPicPr>
          <p:cNvPr id="1229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4" y="3363861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Left Arrow 5"/>
          <p:cNvSpPr>
            <a:spLocks noChangeArrowheads="1"/>
          </p:cNvSpPr>
          <p:nvPr/>
        </p:nvSpPr>
        <p:spPr bwMode="auto">
          <a:xfrm rot="10800000">
            <a:off x="1579563" y="4091136"/>
            <a:ext cx="576262" cy="368300"/>
          </a:xfrm>
          <a:prstGeom prst="leftArrow">
            <a:avLst>
              <a:gd name="adj1" fmla="val 50000"/>
              <a:gd name="adj2" fmla="val 501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12301" name="Left Arrow 13"/>
          <p:cNvSpPr>
            <a:spLocks noChangeArrowheads="1"/>
          </p:cNvSpPr>
          <p:nvPr/>
        </p:nvSpPr>
        <p:spPr bwMode="auto">
          <a:xfrm>
            <a:off x="4227513" y="4978548"/>
            <a:ext cx="574675" cy="369888"/>
          </a:xfrm>
          <a:prstGeom prst="leftArrow">
            <a:avLst>
              <a:gd name="adj1" fmla="val 50000"/>
              <a:gd name="adj2" fmla="val 498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9" name="Multiply 8"/>
          <p:cNvSpPr/>
          <p:nvPr/>
        </p:nvSpPr>
        <p:spPr bwMode="auto">
          <a:xfrm>
            <a:off x="6099175" y="4299098"/>
            <a:ext cx="720725" cy="67786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467225" y="118696"/>
            <a:ext cx="558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http://www.fi.muni.cz/~xsvenda/apduinspect.html</a:t>
            </a:r>
          </a:p>
        </p:txBody>
      </p:sp>
      <p:pic>
        <p:nvPicPr>
          <p:cNvPr id="1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  <p:bldP spid="12298" grpId="0"/>
      <p:bldP spid="123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190500" y="645436"/>
            <a:ext cx="8572500" cy="4955264"/>
          </a:xfrm>
          <a:custGeom>
            <a:avLst/>
            <a:gdLst>
              <a:gd name="connsiteX0" fmla="*/ 247650 w 8572500"/>
              <a:gd name="connsiteY0" fmla="*/ 68939 h 4955264"/>
              <a:gd name="connsiteX1" fmla="*/ 247650 w 8572500"/>
              <a:gd name="connsiteY1" fmla="*/ 68939 h 4955264"/>
              <a:gd name="connsiteX2" fmla="*/ 238125 w 8572500"/>
              <a:gd name="connsiteY2" fmla="*/ 154664 h 4955264"/>
              <a:gd name="connsiteX3" fmla="*/ 209550 w 8572500"/>
              <a:gd name="connsiteY3" fmla="*/ 221339 h 4955264"/>
              <a:gd name="connsiteX4" fmla="*/ 200025 w 8572500"/>
              <a:gd name="connsiteY4" fmla="*/ 259439 h 4955264"/>
              <a:gd name="connsiteX5" fmla="*/ 180975 w 8572500"/>
              <a:gd name="connsiteY5" fmla="*/ 307064 h 4955264"/>
              <a:gd name="connsiteX6" fmla="*/ 161925 w 8572500"/>
              <a:gd name="connsiteY6" fmla="*/ 592814 h 4955264"/>
              <a:gd name="connsiteX7" fmla="*/ 142875 w 8572500"/>
              <a:gd name="connsiteY7" fmla="*/ 688064 h 4955264"/>
              <a:gd name="connsiteX8" fmla="*/ 123825 w 8572500"/>
              <a:gd name="connsiteY8" fmla="*/ 1402439 h 4955264"/>
              <a:gd name="connsiteX9" fmla="*/ 114300 w 8572500"/>
              <a:gd name="connsiteY9" fmla="*/ 1507214 h 4955264"/>
              <a:gd name="connsiteX10" fmla="*/ 85725 w 8572500"/>
              <a:gd name="connsiteY10" fmla="*/ 1592939 h 4955264"/>
              <a:gd name="connsiteX11" fmla="*/ 66675 w 8572500"/>
              <a:gd name="connsiteY11" fmla="*/ 1659614 h 4955264"/>
              <a:gd name="connsiteX12" fmla="*/ 38100 w 8572500"/>
              <a:gd name="connsiteY12" fmla="*/ 1821539 h 4955264"/>
              <a:gd name="connsiteX13" fmla="*/ 19050 w 8572500"/>
              <a:gd name="connsiteY13" fmla="*/ 2459714 h 4955264"/>
              <a:gd name="connsiteX14" fmla="*/ 9525 w 8572500"/>
              <a:gd name="connsiteY14" fmla="*/ 2859764 h 4955264"/>
              <a:gd name="connsiteX15" fmla="*/ 0 w 8572500"/>
              <a:gd name="connsiteY15" fmla="*/ 2916914 h 4955264"/>
              <a:gd name="connsiteX16" fmla="*/ 9525 w 8572500"/>
              <a:gd name="connsiteY16" fmla="*/ 3278864 h 4955264"/>
              <a:gd name="connsiteX17" fmla="*/ 19050 w 8572500"/>
              <a:gd name="connsiteY17" fmla="*/ 3316964 h 4955264"/>
              <a:gd name="connsiteX18" fmla="*/ 38100 w 8572500"/>
              <a:gd name="connsiteY18" fmla="*/ 3431264 h 4955264"/>
              <a:gd name="connsiteX19" fmla="*/ 47625 w 8572500"/>
              <a:gd name="connsiteY19" fmla="*/ 3583664 h 4955264"/>
              <a:gd name="connsiteX20" fmla="*/ 57150 w 8572500"/>
              <a:gd name="connsiteY20" fmla="*/ 3888464 h 4955264"/>
              <a:gd name="connsiteX21" fmla="*/ 66675 w 8572500"/>
              <a:gd name="connsiteY21" fmla="*/ 3945614 h 4955264"/>
              <a:gd name="connsiteX22" fmla="*/ 114300 w 8572500"/>
              <a:gd name="connsiteY22" fmla="*/ 4050389 h 4955264"/>
              <a:gd name="connsiteX23" fmla="*/ 152400 w 8572500"/>
              <a:gd name="connsiteY23" fmla="*/ 4107539 h 4955264"/>
              <a:gd name="connsiteX24" fmla="*/ 171450 w 8572500"/>
              <a:gd name="connsiteY24" fmla="*/ 4136114 h 4955264"/>
              <a:gd name="connsiteX25" fmla="*/ 200025 w 8572500"/>
              <a:gd name="connsiteY25" fmla="*/ 4155164 h 4955264"/>
              <a:gd name="connsiteX26" fmla="*/ 257175 w 8572500"/>
              <a:gd name="connsiteY26" fmla="*/ 4212314 h 4955264"/>
              <a:gd name="connsiteX27" fmla="*/ 323850 w 8572500"/>
              <a:gd name="connsiteY27" fmla="*/ 4278989 h 4955264"/>
              <a:gd name="connsiteX28" fmla="*/ 352425 w 8572500"/>
              <a:gd name="connsiteY28" fmla="*/ 4307564 h 4955264"/>
              <a:gd name="connsiteX29" fmla="*/ 390525 w 8572500"/>
              <a:gd name="connsiteY29" fmla="*/ 4364714 h 4955264"/>
              <a:gd name="connsiteX30" fmla="*/ 447675 w 8572500"/>
              <a:gd name="connsiteY30" fmla="*/ 4421864 h 4955264"/>
              <a:gd name="connsiteX31" fmla="*/ 495300 w 8572500"/>
              <a:gd name="connsiteY31" fmla="*/ 4469489 h 4955264"/>
              <a:gd name="connsiteX32" fmla="*/ 514350 w 8572500"/>
              <a:gd name="connsiteY32" fmla="*/ 4498064 h 4955264"/>
              <a:gd name="connsiteX33" fmla="*/ 542925 w 8572500"/>
              <a:gd name="connsiteY33" fmla="*/ 4517114 h 4955264"/>
              <a:gd name="connsiteX34" fmla="*/ 609600 w 8572500"/>
              <a:gd name="connsiteY34" fmla="*/ 4564739 h 4955264"/>
              <a:gd name="connsiteX35" fmla="*/ 638175 w 8572500"/>
              <a:gd name="connsiteY35" fmla="*/ 4574264 h 4955264"/>
              <a:gd name="connsiteX36" fmla="*/ 666750 w 8572500"/>
              <a:gd name="connsiteY36" fmla="*/ 4593314 h 4955264"/>
              <a:gd name="connsiteX37" fmla="*/ 723900 w 8572500"/>
              <a:gd name="connsiteY37" fmla="*/ 4612364 h 4955264"/>
              <a:gd name="connsiteX38" fmla="*/ 790575 w 8572500"/>
              <a:gd name="connsiteY38" fmla="*/ 4640939 h 4955264"/>
              <a:gd name="connsiteX39" fmla="*/ 819150 w 8572500"/>
              <a:gd name="connsiteY39" fmla="*/ 4650464 h 4955264"/>
              <a:gd name="connsiteX40" fmla="*/ 1038225 w 8572500"/>
              <a:gd name="connsiteY40" fmla="*/ 4669514 h 4955264"/>
              <a:gd name="connsiteX41" fmla="*/ 1114425 w 8572500"/>
              <a:gd name="connsiteY41" fmla="*/ 4688564 h 4955264"/>
              <a:gd name="connsiteX42" fmla="*/ 1162050 w 8572500"/>
              <a:gd name="connsiteY42" fmla="*/ 4698089 h 4955264"/>
              <a:gd name="connsiteX43" fmla="*/ 1219200 w 8572500"/>
              <a:gd name="connsiteY43" fmla="*/ 4717139 h 4955264"/>
              <a:gd name="connsiteX44" fmla="*/ 1247775 w 8572500"/>
              <a:gd name="connsiteY44" fmla="*/ 4726664 h 4955264"/>
              <a:gd name="connsiteX45" fmla="*/ 1285875 w 8572500"/>
              <a:gd name="connsiteY45" fmla="*/ 4736189 h 4955264"/>
              <a:gd name="connsiteX46" fmla="*/ 1352550 w 8572500"/>
              <a:gd name="connsiteY46" fmla="*/ 4755239 h 4955264"/>
              <a:gd name="connsiteX47" fmla="*/ 1409700 w 8572500"/>
              <a:gd name="connsiteY47" fmla="*/ 4764764 h 4955264"/>
              <a:gd name="connsiteX48" fmla="*/ 1447800 w 8572500"/>
              <a:gd name="connsiteY48" fmla="*/ 4774289 h 4955264"/>
              <a:gd name="connsiteX49" fmla="*/ 1476375 w 8572500"/>
              <a:gd name="connsiteY49" fmla="*/ 4783814 h 4955264"/>
              <a:gd name="connsiteX50" fmla="*/ 1533525 w 8572500"/>
              <a:gd name="connsiteY50" fmla="*/ 4793339 h 4955264"/>
              <a:gd name="connsiteX51" fmla="*/ 1562100 w 8572500"/>
              <a:gd name="connsiteY51" fmla="*/ 4812389 h 4955264"/>
              <a:gd name="connsiteX52" fmla="*/ 1676400 w 8572500"/>
              <a:gd name="connsiteY52" fmla="*/ 4831439 h 4955264"/>
              <a:gd name="connsiteX53" fmla="*/ 1724025 w 8572500"/>
              <a:gd name="connsiteY53" fmla="*/ 4840964 h 4955264"/>
              <a:gd name="connsiteX54" fmla="*/ 1790700 w 8572500"/>
              <a:gd name="connsiteY54" fmla="*/ 4850489 h 4955264"/>
              <a:gd name="connsiteX55" fmla="*/ 1905000 w 8572500"/>
              <a:gd name="connsiteY55" fmla="*/ 4869539 h 4955264"/>
              <a:gd name="connsiteX56" fmla="*/ 1971675 w 8572500"/>
              <a:gd name="connsiteY56" fmla="*/ 4879064 h 4955264"/>
              <a:gd name="connsiteX57" fmla="*/ 2362200 w 8572500"/>
              <a:gd name="connsiteY57" fmla="*/ 4888589 h 4955264"/>
              <a:gd name="connsiteX58" fmla="*/ 2486025 w 8572500"/>
              <a:gd name="connsiteY58" fmla="*/ 4907639 h 4955264"/>
              <a:gd name="connsiteX59" fmla="*/ 2524125 w 8572500"/>
              <a:gd name="connsiteY59" fmla="*/ 4917164 h 4955264"/>
              <a:gd name="connsiteX60" fmla="*/ 2590800 w 8572500"/>
              <a:gd name="connsiteY60" fmla="*/ 4926689 h 4955264"/>
              <a:gd name="connsiteX61" fmla="*/ 4105275 w 8572500"/>
              <a:gd name="connsiteY61" fmla="*/ 4926689 h 4955264"/>
              <a:gd name="connsiteX62" fmla="*/ 4248150 w 8572500"/>
              <a:gd name="connsiteY62" fmla="*/ 4945739 h 4955264"/>
              <a:gd name="connsiteX63" fmla="*/ 4448175 w 8572500"/>
              <a:gd name="connsiteY63" fmla="*/ 4955264 h 4955264"/>
              <a:gd name="connsiteX64" fmla="*/ 4705350 w 8572500"/>
              <a:gd name="connsiteY64" fmla="*/ 4945739 h 4955264"/>
              <a:gd name="connsiteX65" fmla="*/ 4733925 w 8572500"/>
              <a:gd name="connsiteY65" fmla="*/ 4936214 h 4955264"/>
              <a:gd name="connsiteX66" fmla="*/ 4810125 w 8572500"/>
              <a:gd name="connsiteY66" fmla="*/ 4926689 h 4955264"/>
              <a:gd name="connsiteX67" fmla="*/ 4838700 w 8572500"/>
              <a:gd name="connsiteY67" fmla="*/ 4917164 h 4955264"/>
              <a:gd name="connsiteX68" fmla="*/ 4933950 w 8572500"/>
              <a:gd name="connsiteY68" fmla="*/ 4898114 h 4955264"/>
              <a:gd name="connsiteX69" fmla="*/ 4962525 w 8572500"/>
              <a:gd name="connsiteY69" fmla="*/ 4879064 h 4955264"/>
              <a:gd name="connsiteX70" fmla="*/ 4991100 w 8572500"/>
              <a:gd name="connsiteY70" fmla="*/ 4869539 h 4955264"/>
              <a:gd name="connsiteX71" fmla="*/ 5029200 w 8572500"/>
              <a:gd name="connsiteY71" fmla="*/ 4840964 h 4955264"/>
              <a:gd name="connsiteX72" fmla="*/ 5057775 w 8572500"/>
              <a:gd name="connsiteY72" fmla="*/ 4821914 h 4955264"/>
              <a:gd name="connsiteX73" fmla="*/ 5095875 w 8572500"/>
              <a:gd name="connsiteY73" fmla="*/ 4764764 h 4955264"/>
              <a:gd name="connsiteX74" fmla="*/ 5124450 w 8572500"/>
              <a:gd name="connsiteY74" fmla="*/ 4726664 h 4955264"/>
              <a:gd name="connsiteX75" fmla="*/ 5143500 w 8572500"/>
              <a:gd name="connsiteY75" fmla="*/ 4669514 h 4955264"/>
              <a:gd name="connsiteX76" fmla="*/ 5229225 w 8572500"/>
              <a:gd name="connsiteY76" fmla="*/ 4555214 h 4955264"/>
              <a:gd name="connsiteX77" fmla="*/ 5276850 w 8572500"/>
              <a:gd name="connsiteY77" fmla="*/ 4488539 h 4955264"/>
              <a:gd name="connsiteX78" fmla="*/ 5286375 w 8572500"/>
              <a:gd name="connsiteY78" fmla="*/ 4459964 h 4955264"/>
              <a:gd name="connsiteX79" fmla="*/ 5343525 w 8572500"/>
              <a:gd name="connsiteY79" fmla="*/ 4393289 h 4955264"/>
              <a:gd name="connsiteX80" fmla="*/ 5353050 w 8572500"/>
              <a:gd name="connsiteY80" fmla="*/ 4364714 h 4955264"/>
              <a:gd name="connsiteX81" fmla="*/ 5410200 w 8572500"/>
              <a:gd name="connsiteY81" fmla="*/ 4298039 h 4955264"/>
              <a:gd name="connsiteX82" fmla="*/ 5448300 w 8572500"/>
              <a:gd name="connsiteY82" fmla="*/ 4193264 h 4955264"/>
              <a:gd name="connsiteX83" fmla="*/ 5476875 w 8572500"/>
              <a:gd name="connsiteY83" fmla="*/ 4155164 h 4955264"/>
              <a:gd name="connsiteX84" fmla="*/ 5524500 w 8572500"/>
              <a:gd name="connsiteY84" fmla="*/ 4078964 h 4955264"/>
              <a:gd name="connsiteX85" fmla="*/ 5562600 w 8572500"/>
              <a:gd name="connsiteY85" fmla="*/ 3993239 h 4955264"/>
              <a:gd name="connsiteX86" fmla="*/ 5591175 w 8572500"/>
              <a:gd name="connsiteY86" fmla="*/ 3974189 h 4955264"/>
              <a:gd name="connsiteX87" fmla="*/ 5619750 w 8572500"/>
              <a:gd name="connsiteY87" fmla="*/ 3945614 h 4955264"/>
              <a:gd name="connsiteX88" fmla="*/ 5810250 w 8572500"/>
              <a:gd name="connsiteY88" fmla="*/ 3936089 h 4955264"/>
              <a:gd name="connsiteX89" fmla="*/ 5972175 w 8572500"/>
              <a:gd name="connsiteY89" fmla="*/ 3926564 h 4955264"/>
              <a:gd name="connsiteX90" fmla="*/ 6010275 w 8572500"/>
              <a:gd name="connsiteY90" fmla="*/ 3917039 h 4955264"/>
              <a:gd name="connsiteX91" fmla="*/ 6038850 w 8572500"/>
              <a:gd name="connsiteY91" fmla="*/ 3907514 h 4955264"/>
              <a:gd name="connsiteX92" fmla="*/ 6124575 w 8572500"/>
              <a:gd name="connsiteY92" fmla="*/ 3897989 h 4955264"/>
              <a:gd name="connsiteX93" fmla="*/ 6153150 w 8572500"/>
              <a:gd name="connsiteY93" fmla="*/ 3888464 h 4955264"/>
              <a:gd name="connsiteX94" fmla="*/ 6610350 w 8572500"/>
              <a:gd name="connsiteY94" fmla="*/ 3888464 h 4955264"/>
              <a:gd name="connsiteX95" fmla="*/ 7067550 w 8572500"/>
              <a:gd name="connsiteY95" fmla="*/ 3878939 h 4955264"/>
              <a:gd name="connsiteX96" fmla="*/ 7229475 w 8572500"/>
              <a:gd name="connsiteY96" fmla="*/ 3850364 h 4955264"/>
              <a:gd name="connsiteX97" fmla="*/ 7277100 w 8572500"/>
              <a:gd name="connsiteY97" fmla="*/ 3831314 h 4955264"/>
              <a:gd name="connsiteX98" fmla="*/ 7419975 w 8572500"/>
              <a:gd name="connsiteY98" fmla="*/ 3812264 h 4955264"/>
              <a:gd name="connsiteX99" fmla="*/ 7639050 w 8572500"/>
              <a:gd name="connsiteY99" fmla="*/ 3783689 h 4955264"/>
              <a:gd name="connsiteX100" fmla="*/ 7953375 w 8572500"/>
              <a:gd name="connsiteY100" fmla="*/ 3755114 h 4955264"/>
              <a:gd name="connsiteX101" fmla="*/ 8001000 w 8572500"/>
              <a:gd name="connsiteY101" fmla="*/ 3745589 h 4955264"/>
              <a:gd name="connsiteX102" fmla="*/ 8039100 w 8572500"/>
              <a:gd name="connsiteY102" fmla="*/ 3726539 h 4955264"/>
              <a:gd name="connsiteX103" fmla="*/ 8067675 w 8572500"/>
              <a:gd name="connsiteY103" fmla="*/ 3717014 h 4955264"/>
              <a:gd name="connsiteX104" fmla="*/ 8162925 w 8572500"/>
              <a:gd name="connsiteY104" fmla="*/ 3650339 h 4955264"/>
              <a:gd name="connsiteX105" fmla="*/ 8239125 w 8572500"/>
              <a:gd name="connsiteY105" fmla="*/ 3574139 h 4955264"/>
              <a:gd name="connsiteX106" fmla="*/ 8305800 w 8572500"/>
              <a:gd name="connsiteY106" fmla="*/ 3526514 h 4955264"/>
              <a:gd name="connsiteX107" fmla="*/ 8334375 w 8572500"/>
              <a:gd name="connsiteY107" fmla="*/ 3497939 h 4955264"/>
              <a:gd name="connsiteX108" fmla="*/ 8410575 w 8572500"/>
              <a:gd name="connsiteY108" fmla="*/ 3383639 h 4955264"/>
              <a:gd name="connsiteX109" fmla="*/ 8410575 w 8572500"/>
              <a:gd name="connsiteY109" fmla="*/ 3383639 h 4955264"/>
              <a:gd name="connsiteX110" fmla="*/ 8429625 w 8572500"/>
              <a:gd name="connsiteY110" fmla="*/ 3345539 h 4955264"/>
              <a:gd name="connsiteX111" fmla="*/ 8448675 w 8572500"/>
              <a:gd name="connsiteY111" fmla="*/ 3316964 h 4955264"/>
              <a:gd name="connsiteX112" fmla="*/ 8477250 w 8572500"/>
              <a:gd name="connsiteY112" fmla="*/ 3231239 h 4955264"/>
              <a:gd name="connsiteX113" fmla="*/ 8496300 w 8572500"/>
              <a:gd name="connsiteY113" fmla="*/ 3174089 h 4955264"/>
              <a:gd name="connsiteX114" fmla="*/ 8505825 w 8572500"/>
              <a:gd name="connsiteY114" fmla="*/ 3145514 h 4955264"/>
              <a:gd name="connsiteX115" fmla="*/ 8543925 w 8572500"/>
              <a:gd name="connsiteY115" fmla="*/ 3040739 h 4955264"/>
              <a:gd name="connsiteX116" fmla="*/ 8553450 w 8572500"/>
              <a:gd name="connsiteY116" fmla="*/ 3002639 h 4955264"/>
              <a:gd name="connsiteX117" fmla="*/ 8562975 w 8572500"/>
              <a:gd name="connsiteY117" fmla="*/ 2974064 h 4955264"/>
              <a:gd name="connsiteX118" fmla="*/ 8572500 w 8572500"/>
              <a:gd name="connsiteY118" fmla="*/ 2916914 h 4955264"/>
              <a:gd name="connsiteX119" fmla="*/ 8562975 w 8572500"/>
              <a:gd name="connsiteY119" fmla="*/ 2574014 h 4955264"/>
              <a:gd name="connsiteX120" fmla="*/ 8543925 w 8572500"/>
              <a:gd name="connsiteY120" fmla="*/ 2497814 h 4955264"/>
              <a:gd name="connsiteX121" fmla="*/ 8524875 w 8572500"/>
              <a:gd name="connsiteY121" fmla="*/ 2459714 h 4955264"/>
              <a:gd name="connsiteX122" fmla="*/ 8505825 w 8572500"/>
              <a:gd name="connsiteY122" fmla="*/ 2393039 h 4955264"/>
              <a:gd name="connsiteX123" fmla="*/ 8496300 w 8572500"/>
              <a:gd name="connsiteY123" fmla="*/ 2364464 h 4955264"/>
              <a:gd name="connsiteX124" fmla="*/ 8477250 w 8572500"/>
              <a:gd name="connsiteY124" fmla="*/ 2259689 h 4955264"/>
              <a:gd name="connsiteX125" fmla="*/ 8458200 w 8572500"/>
              <a:gd name="connsiteY125" fmla="*/ 2164439 h 4955264"/>
              <a:gd name="connsiteX126" fmla="*/ 8448675 w 8572500"/>
              <a:gd name="connsiteY126" fmla="*/ 2135864 h 4955264"/>
              <a:gd name="connsiteX127" fmla="*/ 8429625 w 8572500"/>
              <a:gd name="connsiteY127" fmla="*/ 2107289 h 4955264"/>
              <a:gd name="connsiteX128" fmla="*/ 8410575 w 8572500"/>
              <a:gd name="connsiteY128" fmla="*/ 2069189 h 4955264"/>
              <a:gd name="connsiteX129" fmla="*/ 8362950 w 8572500"/>
              <a:gd name="connsiteY129" fmla="*/ 2012039 h 4955264"/>
              <a:gd name="connsiteX130" fmla="*/ 8305800 w 8572500"/>
              <a:gd name="connsiteY130" fmla="*/ 1973939 h 4955264"/>
              <a:gd name="connsiteX131" fmla="*/ 8286750 w 8572500"/>
              <a:gd name="connsiteY131" fmla="*/ 1945364 h 4955264"/>
              <a:gd name="connsiteX132" fmla="*/ 8248650 w 8572500"/>
              <a:gd name="connsiteY132" fmla="*/ 1935839 h 4955264"/>
              <a:gd name="connsiteX133" fmla="*/ 8143875 w 8572500"/>
              <a:gd name="connsiteY133" fmla="*/ 1907264 h 4955264"/>
              <a:gd name="connsiteX134" fmla="*/ 8096250 w 8572500"/>
              <a:gd name="connsiteY134" fmla="*/ 1897739 h 4955264"/>
              <a:gd name="connsiteX135" fmla="*/ 8067675 w 8572500"/>
              <a:gd name="connsiteY135" fmla="*/ 1888214 h 4955264"/>
              <a:gd name="connsiteX136" fmla="*/ 7896225 w 8572500"/>
              <a:gd name="connsiteY136" fmla="*/ 1869164 h 4955264"/>
              <a:gd name="connsiteX137" fmla="*/ 7896225 w 8572500"/>
              <a:gd name="connsiteY137" fmla="*/ 1869164 h 4955264"/>
              <a:gd name="connsiteX138" fmla="*/ 7715250 w 8572500"/>
              <a:gd name="connsiteY138" fmla="*/ 1840589 h 4955264"/>
              <a:gd name="connsiteX139" fmla="*/ 7581900 w 8572500"/>
              <a:gd name="connsiteY139" fmla="*/ 1821539 h 4955264"/>
              <a:gd name="connsiteX140" fmla="*/ 7467600 w 8572500"/>
              <a:gd name="connsiteY140" fmla="*/ 1812014 h 4955264"/>
              <a:gd name="connsiteX141" fmla="*/ 6581775 w 8572500"/>
              <a:gd name="connsiteY141" fmla="*/ 1812014 h 4955264"/>
              <a:gd name="connsiteX142" fmla="*/ 6553200 w 8572500"/>
              <a:gd name="connsiteY142" fmla="*/ 1802489 h 4955264"/>
              <a:gd name="connsiteX143" fmla="*/ 6486525 w 8572500"/>
              <a:gd name="connsiteY143" fmla="*/ 1783439 h 4955264"/>
              <a:gd name="connsiteX144" fmla="*/ 6419850 w 8572500"/>
              <a:gd name="connsiteY144" fmla="*/ 1745339 h 4955264"/>
              <a:gd name="connsiteX145" fmla="*/ 6324600 w 8572500"/>
              <a:gd name="connsiteY145" fmla="*/ 1716764 h 4955264"/>
              <a:gd name="connsiteX146" fmla="*/ 6296025 w 8572500"/>
              <a:gd name="connsiteY146" fmla="*/ 1707239 h 4955264"/>
              <a:gd name="connsiteX147" fmla="*/ 6200775 w 8572500"/>
              <a:gd name="connsiteY147" fmla="*/ 1688189 h 4955264"/>
              <a:gd name="connsiteX148" fmla="*/ 6067425 w 8572500"/>
              <a:gd name="connsiteY148" fmla="*/ 1678664 h 4955264"/>
              <a:gd name="connsiteX149" fmla="*/ 5962650 w 8572500"/>
              <a:gd name="connsiteY149" fmla="*/ 1631039 h 4955264"/>
              <a:gd name="connsiteX150" fmla="*/ 5915025 w 8572500"/>
              <a:gd name="connsiteY150" fmla="*/ 1621514 h 4955264"/>
              <a:gd name="connsiteX151" fmla="*/ 5895975 w 8572500"/>
              <a:gd name="connsiteY151" fmla="*/ 1592939 h 4955264"/>
              <a:gd name="connsiteX152" fmla="*/ 5867400 w 8572500"/>
              <a:gd name="connsiteY152" fmla="*/ 1564364 h 4955264"/>
              <a:gd name="connsiteX153" fmla="*/ 5838825 w 8572500"/>
              <a:gd name="connsiteY153" fmla="*/ 1516739 h 4955264"/>
              <a:gd name="connsiteX154" fmla="*/ 5810250 w 8572500"/>
              <a:gd name="connsiteY154" fmla="*/ 1488164 h 4955264"/>
              <a:gd name="connsiteX155" fmla="*/ 5753100 w 8572500"/>
              <a:gd name="connsiteY155" fmla="*/ 1392914 h 4955264"/>
              <a:gd name="connsiteX156" fmla="*/ 5705475 w 8572500"/>
              <a:gd name="connsiteY156" fmla="*/ 1326239 h 4955264"/>
              <a:gd name="connsiteX157" fmla="*/ 5695950 w 8572500"/>
              <a:gd name="connsiteY157" fmla="*/ 1297664 h 4955264"/>
              <a:gd name="connsiteX158" fmla="*/ 5667375 w 8572500"/>
              <a:gd name="connsiteY158" fmla="*/ 1259564 h 4955264"/>
              <a:gd name="connsiteX159" fmla="*/ 5648325 w 8572500"/>
              <a:gd name="connsiteY159" fmla="*/ 1230989 h 4955264"/>
              <a:gd name="connsiteX160" fmla="*/ 5619750 w 8572500"/>
              <a:gd name="connsiteY160" fmla="*/ 1192889 h 4955264"/>
              <a:gd name="connsiteX161" fmla="*/ 5581650 w 8572500"/>
              <a:gd name="connsiteY161" fmla="*/ 1135739 h 4955264"/>
              <a:gd name="connsiteX162" fmla="*/ 5543550 w 8572500"/>
              <a:gd name="connsiteY162" fmla="*/ 1059539 h 4955264"/>
              <a:gd name="connsiteX163" fmla="*/ 5534025 w 8572500"/>
              <a:gd name="connsiteY163" fmla="*/ 992864 h 4955264"/>
              <a:gd name="connsiteX164" fmla="*/ 5562600 w 8572500"/>
              <a:gd name="connsiteY164" fmla="*/ 659489 h 4955264"/>
              <a:gd name="connsiteX165" fmla="*/ 5572125 w 8572500"/>
              <a:gd name="connsiteY165" fmla="*/ 602339 h 4955264"/>
              <a:gd name="connsiteX166" fmla="*/ 5591175 w 8572500"/>
              <a:gd name="connsiteY166" fmla="*/ 545189 h 4955264"/>
              <a:gd name="connsiteX167" fmla="*/ 5600700 w 8572500"/>
              <a:gd name="connsiteY167" fmla="*/ 449939 h 4955264"/>
              <a:gd name="connsiteX168" fmla="*/ 5572125 w 8572500"/>
              <a:gd name="connsiteY168" fmla="*/ 230864 h 4955264"/>
              <a:gd name="connsiteX169" fmla="*/ 5543550 w 8572500"/>
              <a:gd name="connsiteY169" fmla="*/ 135614 h 4955264"/>
              <a:gd name="connsiteX170" fmla="*/ 5534025 w 8572500"/>
              <a:gd name="connsiteY170" fmla="*/ 107039 h 4955264"/>
              <a:gd name="connsiteX171" fmla="*/ 5495925 w 8572500"/>
              <a:gd name="connsiteY171" fmla="*/ 97514 h 4955264"/>
              <a:gd name="connsiteX172" fmla="*/ 5429250 w 8572500"/>
              <a:gd name="connsiteY172" fmla="*/ 78464 h 4955264"/>
              <a:gd name="connsiteX173" fmla="*/ 5295900 w 8572500"/>
              <a:gd name="connsiteY173" fmla="*/ 59414 h 4955264"/>
              <a:gd name="connsiteX174" fmla="*/ 4743450 w 8572500"/>
              <a:gd name="connsiteY174" fmla="*/ 40364 h 4955264"/>
              <a:gd name="connsiteX175" fmla="*/ 4667250 w 8572500"/>
              <a:gd name="connsiteY175" fmla="*/ 30839 h 4955264"/>
              <a:gd name="connsiteX176" fmla="*/ 3228975 w 8572500"/>
              <a:gd name="connsiteY176" fmla="*/ 40364 h 4955264"/>
              <a:gd name="connsiteX177" fmla="*/ 3086100 w 8572500"/>
              <a:gd name="connsiteY177" fmla="*/ 59414 h 4955264"/>
              <a:gd name="connsiteX178" fmla="*/ 2733675 w 8572500"/>
              <a:gd name="connsiteY178" fmla="*/ 40364 h 4955264"/>
              <a:gd name="connsiteX179" fmla="*/ 1762125 w 8572500"/>
              <a:gd name="connsiteY179" fmla="*/ 21314 h 4955264"/>
              <a:gd name="connsiteX180" fmla="*/ 504825 w 8572500"/>
              <a:gd name="connsiteY180" fmla="*/ 11789 h 4955264"/>
              <a:gd name="connsiteX181" fmla="*/ 352425 w 8572500"/>
              <a:gd name="connsiteY181" fmla="*/ 21314 h 4955264"/>
              <a:gd name="connsiteX182" fmla="*/ 323850 w 8572500"/>
              <a:gd name="connsiteY182" fmla="*/ 40364 h 4955264"/>
              <a:gd name="connsiteX183" fmla="*/ 295275 w 8572500"/>
              <a:gd name="connsiteY183" fmla="*/ 49889 h 4955264"/>
              <a:gd name="connsiteX184" fmla="*/ 266700 w 8572500"/>
              <a:gd name="connsiteY184" fmla="*/ 78464 h 4955264"/>
              <a:gd name="connsiteX185" fmla="*/ 247650 w 8572500"/>
              <a:gd name="connsiteY185" fmla="*/ 68939 h 49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8572500" h="4955264">
                <a:moveTo>
                  <a:pt x="247650" y="68939"/>
                </a:moveTo>
                <a:lnTo>
                  <a:pt x="247650" y="68939"/>
                </a:lnTo>
                <a:cubicBezTo>
                  <a:pt x="244475" y="97514"/>
                  <a:pt x="242852" y="126304"/>
                  <a:pt x="238125" y="154664"/>
                </a:cubicBezTo>
                <a:cubicBezTo>
                  <a:pt x="233394" y="183048"/>
                  <a:pt x="219960" y="193580"/>
                  <a:pt x="209550" y="221339"/>
                </a:cubicBezTo>
                <a:cubicBezTo>
                  <a:pt x="204953" y="233596"/>
                  <a:pt x="204165" y="247020"/>
                  <a:pt x="200025" y="259439"/>
                </a:cubicBezTo>
                <a:cubicBezTo>
                  <a:pt x="194618" y="275659"/>
                  <a:pt x="187325" y="291189"/>
                  <a:pt x="180975" y="307064"/>
                </a:cubicBezTo>
                <a:cubicBezTo>
                  <a:pt x="179936" y="323686"/>
                  <a:pt x="165213" y="566511"/>
                  <a:pt x="161925" y="592814"/>
                </a:cubicBezTo>
                <a:cubicBezTo>
                  <a:pt x="157909" y="624943"/>
                  <a:pt x="149225" y="656314"/>
                  <a:pt x="142875" y="688064"/>
                </a:cubicBezTo>
                <a:cubicBezTo>
                  <a:pt x="116868" y="1052159"/>
                  <a:pt x="145734" y="613702"/>
                  <a:pt x="123825" y="1402439"/>
                </a:cubicBezTo>
                <a:cubicBezTo>
                  <a:pt x="122851" y="1437494"/>
                  <a:pt x="121178" y="1472826"/>
                  <a:pt x="114300" y="1507214"/>
                </a:cubicBezTo>
                <a:cubicBezTo>
                  <a:pt x="108393" y="1536750"/>
                  <a:pt x="95250" y="1564364"/>
                  <a:pt x="85725" y="1592939"/>
                </a:cubicBezTo>
                <a:cubicBezTo>
                  <a:pt x="78176" y="1615587"/>
                  <a:pt x="70662" y="1635694"/>
                  <a:pt x="66675" y="1659614"/>
                </a:cubicBezTo>
                <a:cubicBezTo>
                  <a:pt x="39382" y="1823373"/>
                  <a:pt x="63350" y="1745790"/>
                  <a:pt x="38100" y="1821539"/>
                </a:cubicBezTo>
                <a:cubicBezTo>
                  <a:pt x="-12616" y="2159646"/>
                  <a:pt x="8159" y="1947843"/>
                  <a:pt x="19050" y="2459714"/>
                </a:cubicBezTo>
                <a:cubicBezTo>
                  <a:pt x="15875" y="2593064"/>
                  <a:pt x="15078" y="2726492"/>
                  <a:pt x="9525" y="2859764"/>
                </a:cubicBezTo>
                <a:cubicBezTo>
                  <a:pt x="8721" y="2879060"/>
                  <a:pt x="0" y="2897601"/>
                  <a:pt x="0" y="2916914"/>
                </a:cubicBezTo>
                <a:cubicBezTo>
                  <a:pt x="0" y="3037606"/>
                  <a:pt x="3784" y="3158309"/>
                  <a:pt x="9525" y="3278864"/>
                </a:cubicBezTo>
                <a:cubicBezTo>
                  <a:pt x="10148" y="3291940"/>
                  <a:pt x="16638" y="3304097"/>
                  <a:pt x="19050" y="3316964"/>
                </a:cubicBezTo>
                <a:cubicBezTo>
                  <a:pt x="26168" y="3354928"/>
                  <a:pt x="38100" y="3431264"/>
                  <a:pt x="38100" y="3431264"/>
                </a:cubicBezTo>
                <a:cubicBezTo>
                  <a:pt x="41275" y="3482064"/>
                  <a:pt x="45506" y="3532809"/>
                  <a:pt x="47625" y="3583664"/>
                </a:cubicBezTo>
                <a:cubicBezTo>
                  <a:pt x="51857" y="3685225"/>
                  <a:pt x="51807" y="3786955"/>
                  <a:pt x="57150" y="3888464"/>
                </a:cubicBezTo>
                <a:cubicBezTo>
                  <a:pt x="58165" y="3907750"/>
                  <a:pt x="63116" y="3926632"/>
                  <a:pt x="66675" y="3945614"/>
                </a:cubicBezTo>
                <a:cubicBezTo>
                  <a:pt x="86293" y="4050242"/>
                  <a:pt x="55442" y="4030770"/>
                  <a:pt x="114300" y="4050389"/>
                </a:cubicBezTo>
                <a:cubicBezTo>
                  <a:pt x="131039" y="4100607"/>
                  <a:pt x="112762" y="4059973"/>
                  <a:pt x="152400" y="4107539"/>
                </a:cubicBezTo>
                <a:cubicBezTo>
                  <a:pt x="159729" y="4116333"/>
                  <a:pt x="163355" y="4128019"/>
                  <a:pt x="171450" y="4136114"/>
                </a:cubicBezTo>
                <a:cubicBezTo>
                  <a:pt x="179545" y="4144209"/>
                  <a:pt x="191469" y="4147559"/>
                  <a:pt x="200025" y="4155164"/>
                </a:cubicBezTo>
                <a:cubicBezTo>
                  <a:pt x="220161" y="4173062"/>
                  <a:pt x="238125" y="4193264"/>
                  <a:pt x="257175" y="4212314"/>
                </a:cubicBezTo>
                <a:lnTo>
                  <a:pt x="323850" y="4278989"/>
                </a:lnTo>
                <a:cubicBezTo>
                  <a:pt x="333375" y="4288514"/>
                  <a:pt x="344953" y="4296356"/>
                  <a:pt x="352425" y="4307564"/>
                </a:cubicBezTo>
                <a:cubicBezTo>
                  <a:pt x="365125" y="4326614"/>
                  <a:pt x="374336" y="4348525"/>
                  <a:pt x="390525" y="4364714"/>
                </a:cubicBezTo>
                <a:cubicBezTo>
                  <a:pt x="409575" y="4383764"/>
                  <a:pt x="432731" y="4399448"/>
                  <a:pt x="447675" y="4421864"/>
                </a:cubicBezTo>
                <a:cubicBezTo>
                  <a:pt x="473075" y="4459964"/>
                  <a:pt x="457200" y="4444089"/>
                  <a:pt x="495300" y="4469489"/>
                </a:cubicBezTo>
                <a:cubicBezTo>
                  <a:pt x="501650" y="4479014"/>
                  <a:pt x="506255" y="4489969"/>
                  <a:pt x="514350" y="4498064"/>
                </a:cubicBezTo>
                <a:cubicBezTo>
                  <a:pt x="522445" y="4506159"/>
                  <a:pt x="533610" y="4510460"/>
                  <a:pt x="542925" y="4517114"/>
                </a:cubicBezTo>
                <a:cubicBezTo>
                  <a:pt x="552992" y="4524305"/>
                  <a:pt x="594635" y="4557256"/>
                  <a:pt x="609600" y="4564739"/>
                </a:cubicBezTo>
                <a:cubicBezTo>
                  <a:pt x="618580" y="4569229"/>
                  <a:pt x="629195" y="4569774"/>
                  <a:pt x="638175" y="4574264"/>
                </a:cubicBezTo>
                <a:cubicBezTo>
                  <a:pt x="648414" y="4579384"/>
                  <a:pt x="656289" y="4588665"/>
                  <a:pt x="666750" y="4593314"/>
                </a:cubicBezTo>
                <a:cubicBezTo>
                  <a:pt x="685100" y="4601469"/>
                  <a:pt x="707192" y="4601225"/>
                  <a:pt x="723900" y="4612364"/>
                </a:cubicBezTo>
                <a:cubicBezTo>
                  <a:pt x="767401" y="4641365"/>
                  <a:pt x="736756" y="4625562"/>
                  <a:pt x="790575" y="4640939"/>
                </a:cubicBezTo>
                <a:cubicBezTo>
                  <a:pt x="800229" y="4643697"/>
                  <a:pt x="809227" y="4648937"/>
                  <a:pt x="819150" y="4650464"/>
                </a:cubicBezTo>
                <a:cubicBezTo>
                  <a:pt x="860082" y="4656761"/>
                  <a:pt x="1006496" y="4667073"/>
                  <a:pt x="1038225" y="4669514"/>
                </a:cubicBezTo>
                <a:cubicBezTo>
                  <a:pt x="1063625" y="4675864"/>
                  <a:pt x="1088752" y="4683429"/>
                  <a:pt x="1114425" y="4688564"/>
                </a:cubicBezTo>
                <a:cubicBezTo>
                  <a:pt x="1130300" y="4691739"/>
                  <a:pt x="1146431" y="4693829"/>
                  <a:pt x="1162050" y="4698089"/>
                </a:cubicBezTo>
                <a:cubicBezTo>
                  <a:pt x="1181423" y="4703373"/>
                  <a:pt x="1200150" y="4710789"/>
                  <a:pt x="1219200" y="4717139"/>
                </a:cubicBezTo>
                <a:cubicBezTo>
                  <a:pt x="1228725" y="4720314"/>
                  <a:pt x="1238035" y="4724229"/>
                  <a:pt x="1247775" y="4726664"/>
                </a:cubicBezTo>
                <a:cubicBezTo>
                  <a:pt x="1260475" y="4729839"/>
                  <a:pt x="1273288" y="4732593"/>
                  <a:pt x="1285875" y="4736189"/>
                </a:cubicBezTo>
                <a:cubicBezTo>
                  <a:pt x="1328240" y="4748293"/>
                  <a:pt x="1302922" y="4745313"/>
                  <a:pt x="1352550" y="4755239"/>
                </a:cubicBezTo>
                <a:cubicBezTo>
                  <a:pt x="1371488" y="4759027"/>
                  <a:pt x="1390762" y="4760976"/>
                  <a:pt x="1409700" y="4764764"/>
                </a:cubicBezTo>
                <a:cubicBezTo>
                  <a:pt x="1422537" y="4767331"/>
                  <a:pt x="1435213" y="4770693"/>
                  <a:pt x="1447800" y="4774289"/>
                </a:cubicBezTo>
                <a:cubicBezTo>
                  <a:pt x="1457454" y="4777047"/>
                  <a:pt x="1466574" y="4781636"/>
                  <a:pt x="1476375" y="4783814"/>
                </a:cubicBezTo>
                <a:cubicBezTo>
                  <a:pt x="1495228" y="4788004"/>
                  <a:pt x="1514475" y="4790164"/>
                  <a:pt x="1533525" y="4793339"/>
                </a:cubicBezTo>
                <a:cubicBezTo>
                  <a:pt x="1543050" y="4799689"/>
                  <a:pt x="1551039" y="4809439"/>
                  <a:pt x="1562100" y="4812389"/>
                </a:cubicBezTo>
                <a:cubicBezTo>
                  <a:pt x="1599421" y="4822341"/>
                  <a:pt x="1638525" y="4823864"/>
                  <a:pt x="1676400" y="4831439"/>
                </a:cubicBezTo>
                <a:cubicBezTo>
                  <a:pt x="1692275" y="4834614"/>
                  <a:pt x="1708056" y="4838302"/>
                  <a:pt x="1724025" y="4840964"/>
                </a:cubicBezTo>
                <a:cubicBezTo>
                  <a:pt x="1746170" y="4844655"/>
                  <a:pt x="1768524" y="4846988"/>
                  <a:pt x="1790700" y="4850489"/>
                </a:cubicBezTo>
                <a:cubicBezTo>
                  <a:pt x="1828853" y="4856513"/>
                  <a:pt x="1866763" y="4864077"/>
                  <a:pt x="1905000" y="4869539"/>
                </a:cubicBezTo>
                <a:cubicBezTo>
                  <a:pt x="1927225" y="4872714"/>
                  <a:pt x="1949244" y="4878129"/>
                  <a:pt x="1971675" y="4879064"/>
                </a:cubicBezTo>
                <a:cubicBezTo>
                  <a:pt x="2101776" y="4884485"/>
                  <a:pt x="2232025" y="4885414"/>
                  <a:pt x="2362200" y="4888589"/>
                </a:cubicBezTo>
                <a:cubicBezTo>
                  <a:pt x="2448173" y="4910082"/>
                  <a:pt x="2343407" y="4885698"/>
                  <a:pt x="2486025" y="4907639"/>
                </a:cubicBezTo>
                <a:cubicBezTo>
                  <a:pt x="2498964" y="4909630"/>
                  <a:pt x="2511245" y="4914822"/>
                  <a:pt x="2524125" y="4917164"/>
                </a:cubicBezTo>
                <a:cubicBezTo>
                  <a:pt x="2546214" y="4921180"/>
                  <a:pt x="2568575" y="4923514"/>
                  <a:pt x="2590800" y="4926689"/>
                </a:cubicBezTo>
                <a:cubicBezTo>
                  <a:pt x="3309327" y="4917477"/>
                  <a:pt x="3378524" y="4910358"/>
                  <a:pt x="4105275" y="4926689"/>
                </a:cubicBezTo>
                <a:cubicBezTo>
                  <a:pt x="4150586" y="4927707"/>
                  <a:pt x="4202765" y="4942497"/>
                  <a:pt x="4248150" y="4945739"/>
                </a:cubicBezTo>
                <a:cubicBezTo>
                  <a:pt x="4314731" y="4950495"/>
                  <a:pt x="4381500" y="4952089"/>
                  <a:pt x="4448175" y="4955264"/>
                </a:cubicBezTo>
                <a:cubicBezTo>
                  <a:pt x="4533900" y="4952089"/>
                  <a:pt x="4619756" y="4951445"/>
                  <a:pt x="4705350" y="4945739"/>
                </a:cubicBezTo>
                <a:cubicBezTo>
                  <a:pt x="4715368" y="4945071"/>
                  <a:pt x="4724047" y="4938010"/>
                  <a:pt x="4733925" y="4936214"/>
                </a:cubicBezTo>
                <a:cubicBezTo>
                  <a:pt x="4759110" y="4931635"/>
                  <a:pt x="4784725" y="4929864"/>
                  <a:pt x="4810125" y="4926689"/>
                </a:cubicBezTo>
                <a:cubicBezTo>
                  <a:pt x="4819650" y="4923514"/>
                  <a:pt x="4828917" y="4919422"/>
                  <a:pt x="4838700" y="4917164"/>
                </a:cubicBezTo>
                <a:cubicBezTo>
                  <a:pt x="4870250" y="4909883"/>
                  <a:pt x="4933950" y="4898114"/>
                  <a:pt x="4933950" y="4898114"/>
                </a:cubicBezTo>
                <a:cubicBezTo>
                  <a:pt x="4943475" y="4891764"/>
                  <a:pt x="4952286" y="4884184"/>
                  <a:pt x="4962525" y="4879064"/>
                </a:cubicBezTo>
                <a:cubicBezTo>
                  <a:pt x="4971505" y="4874574"/>
                  <a:pt x="4982383" y="4874520"/>
                  <a:pt x="4991100" y="4869539"/>
                </a:cubicBezTo>
                <a:cubicBezTo>
                  <a:pt x="5004883" y="4861663"/>
                  <a:pt x="5016282" y="4850191"/>
                  <a:pt x="5029200" y="4840964"/>
                </a:cubicBezTo>
                <a:cubicBezTo>
                  <a:pt x="5038515" y="4834310"/>
                  <a:pt x="5048250" y="4828264"/>
                  <a:pt x="5057775" y="4821914"/>
                </a:cubicBezTo>
                <a:cubicBezTo>
                  <a:pt x="5070475" y="4802864"/>
                  <a:pt x="5082745" y="4783521"/>
                  <a:pt x="5095875" y="4764764"/>
                </a:cubicBezTo>
                <a:cubicBezTo>
                  <a:pt x="5104979" y="4751759"/>
                  <a:pt x="5117350" y="4740863"/>
                  <a:pt x="5124450" y="4726664"/>
                </a:cubicBezTo>
                <a:cubicBezTo>
                  <a:pt x="5133430" y="4708703"/>
                  <a:pt x="5134520" y="4687475"/>
                  <a:pt x="5143500" y="4669514"/>
                </a:cubicBezTo>
                <a:cubicBezTo>
                  <a:pt x="5190780" y="4574954"/>
                  <a:pt x="5174715" y="4591554"/>
                  <a:pt x="5229225" y="4555214"/>
                </a:cubicBezTo>
                <a:cubicBezTo>
                  <a:pt x="5250746" y="4490650"/>
                  <a:pt x="5220351" y="4567638"/>
                  <a:pt x="5276850" y="4488539"/>
                </a:cubicBezTo>
                <a:cubicBezTo>
                  <a:pt x="5282686" y="4480369"/>
                  <a:pt x="5281394" y="4468681"/>
                  <a:pt x="5286375" y="4459964"/>
                </a:cubicBezTo>
                <a:cubicBezTo>
                  <a:pt x="5302667" y="4431453"/>
                  <a:pt x="5321005" y="4415809"/>
                  <a:pt x="5343525" y="4393289"/>
                </a:cubicBezTo>
                <a:cubicBezTo>
                  <a:pt x="5346700" y="4383764"/>
                  <a:pt x="5348069" y="4373431"/>
                  <a:pt x="5353050" y="4364714"/>
                </a:cubicBezTo>
                <a:cubicBezTo>
                  <a:pt x="5369342" y="4336203"/>
                  <a:pt x="5387680" y="4320559"/>
                  <a:pt x="5410200" y="4298039"/>
                </a:cubicBezTo>
                <a:cubicBezTo>
                  <a:pt x="5416497" y="4279149"/>
                  <a:pt x="5437255" y="4213145"/>
                  <a:pt x="5448300" y="4193264"/>
                </a:cubicBezTo>
                <a:cubicBezTo>
                  <a:pt x="5456010" y="4179387"/>
                  <a:pt x="5468461" y="4168626"/>
                  <a:pt x="5476875" y="4155164"/>
                </a:cubicBezTo>
                <a:cubicBezTo>
                  <a:pt x="5542249" y="4050566"/>
                  <a:pt x="5443552" y="4186895"/>
                  <a:pt x="5524500" y="4078964"/>
                </a:cubicBezTo>
                <a:cubicBezTo>
                  <a:pt x="5534109" y="4040528"/>
                  <a:pt x="5533521" y="4027164"/>
                  <a:pt x="5562600" y="3993239"/>
                </a:cubicBezTo>
                <a:cubicBezTo>
                  <a:pt x="5570050" y="3984547"/>
                  <a:pt x="5582381" y="3981518"/>
                  <a:pt x="5591175" y="3974189"/>
                </a:cubicBezTo>
                <a:cubicBezTo>
                  <a:pt x="5601523" y="3965565"/>
                  <a:pt x="5606479" y="3947922"/>
                  <a:pt x="5619750" y="3945614"/>
                </a:cubicBezTo>
                <a:cubicBezTo>
                  <a:pt x="5682389" y="3934720"/>
                  <a:pt x="5746763" y="3939521"/>
                  <a:pt x="5810250" y="3936089"/>
                </a:cubicBezTo>
                <a:lnTo>
                  <a:pt x="5972175" y="3926564"/>
                </a:lnTo>
                <a:cubicBezTo>
                  <a:pt x="5984875" y="3923389"/>
                  <a:pt x="5997688" y="3920635"/>
                  <a:pt x="6010275" y="3917039"/>
                </a:cubicBezTo>
                <a:cubicBezTo>
                  <a:pt x="6019929" y="3914281"/>
                  <a:pt x="6028946" y="3909165"/>
                  <a:pt x="6038850" y="3907514"/>
                </a:cubicBezTo>
                <a:cubicBezTo>
                  <a:pt x="6067210" y="3902787"/>
                  <a:pt x="6096000" y="3901164"/>
                  <a:pt x="6124575" y="3897989"/>
                </a:cubicBezTo>
                <a:cubicBezTo>
                  <a:pt x="6134100" y="3894814"/>
                  <a:pt x="6143349" y="3890642"/>
                  <a:pt x="6153150" y="3888464"/>
                </a:cubicBezTo>
                <a:cubicBezTo>
                  <a:pt x="6299258" y="3855996"/>
                  <a:pt x="6485321" y="3885487"/>
                  <a:pt x="6610350" y="3888464"/>
                </a:cubicBezTo>
                <a:cubicBezTo>
                  <a:pt x="6762750" y="3885289"/>
                  <a:pt x="6915405" y="3888302"/>
                  <a:pt x="7067550" y="3878939"/>
                </a:cubicBezTo>
                <a:cubicBezTo>
                  <a:pt x="7122256" y="3875573"/>
                  <a:pt x="7229475" y="3850364"/>
                  <a:pt x="7229475" y="3850364"/>
                </a:cubicBezTo>
                <a:cubicBezTo>
                  <a:pt x="7245350" y="3844014"/>
                  <a:pt x="7260723" y="3836227"/>
                  <a:pt x="7277100" y="3831314"/>
                </a:cubicBezTo>
                <a:cubicBezTo>
                  <a:pt x="7316557" y="3819477"/>
                  <a:pt x="7386383" y="3815623"/>
                  <a:pt x="7419975" y="3812264"/>
                </a:cubicBezTo>
                <a:cubicBezTo>
                  <a:pt x="7506602" y="3783388"/>
                  <a:pt x="7454388" y="3798462"/>
                  <a:pt x="7639050" y="3783689"/>
                </a:cubicBezTo>
                <a:cubicBezTo>
                  <a:pt x="7714084" y="3777686"/>
                  <a:pt x="7858792" y="3769665"/>
                  <a:pt x="7953375" y="3755114"/>
                </a:cubicBezTo>
                <a:cubicBezTo>
                  <a:pt x="7969376" y="3752652"/>
                  <a:pt x="7985125" y="3748764"/>
                  <a:pt x="8001000" y="3745589"/>
                </a:cubicBezTo>
                <a:cubicBezTo>
                  <a:pt x="8013700" y="3739239"/>
                  <a:pt x="8026049" y="3732132"/>
                  <a:pt x="8039100" y="3726539"/>
                </a:cubicBezTo>
                <a:cubicBezTo>
                  <a:pt x="8048328" y="3722584"/>
                  <a:pt x="8059750" y="3723178"/>
                  <a:pt x="8067675" y="3717014"/>
                </a:cubicBezTo>
                <a:cubicBezTo>
                  <a:pt x="8162042" y="3643617"/>
                  <a:pt x="8085102" y="3669795"/>
                  <a:pt x="8162925" y="3650339"/>
                </a:cubicBezTo>
                <a:cubicBezTo>
                  <a:pt x="8188325" y="3624939"/>
                  <a:pt x="8209237" y="3594064"/>
                  <a:pt x="8239125" y="3574139"/>
                </a:cubicBezTo>
                <a:cubicBezTo>
                  <a:pt x="8261740" y="3559062"/>
                  <a:pt x="8285125" y="3544236"/>
                  <a:pt x="8305800" y="3526514"/>
                </a:cubicBezTo>
                <a:cubicBezTo>
                  <a:pt x="8316027" y="3517748"/>
                  <a:pt x="8324850" y="3507464"/>
                  <a:pt x="8334375" y="3497939"/>
                </a:cubicBezTo>
                <a:cubicBezTo>
                  <a:pt x="8355348" y="3435021"/>
                  <a:pt x="8337736" y="3477289"/>
                  <a:pt x="8410575" y="3383639"/>
                </a:cubicBezTo>
                <a:lnTo>
                  <a:pt x="8410575" y="3383639"/>
                </a:lnTo>
                <a:cubicBezTo>
                  <a:pt x="8416925" y="3370939"/>
                  <a:pt x="8422580" y="3357867"/>
                  <a:pt x="8429625" y="3345539"/>
                </a:cubicBezTo>
                <a:cubicBezTo>
                  <a:pt x="8435305" y="3335600"/>
                  <a:pt x="8444026" y="3327425"/>
                  <a:pt x="8448675" y="3316964"/>
                </a:cubicBezTo>
                <a:lnTo>
                  <a:pt x="8477250" y="3231239"/>
                </a:lnTo>
                <a:lnTo>
                  <a:pt x="8496300" y="3174089"/>
                </a:lnTo>
                <a:cubicBezTo>
                  <a:pt x="8499475" y="3164564"/>
                  <a:pt x="8503390" y="3155254"/>
                  <a:pt x="8505825" y="3145514"/>
                </a:cubicBezTo>
                <a:cubicBezTo>
                  <a:pt x="8527651" y="3058208"/>
                  <a:pt x="8510352" y="3091099"/>
                  <a:pt x="8543925" y="3040739"/>
                </a:cubicBezTo>
                <a:cubicBezTo>
                  <a:pt x="8547100" y="3028039"/>
                  <a:pt x="8549854" y="3015226"/>
                  <a:pt x="8553450" y="3002639"/>
                </a:cubicBezTo>
                <a:cubicBezTo>
                  <a:pt x="8556208" y="2992985"/>
                  <a:pt x="8560797" y="2983865"/>
                  <a:pt x="8562975" y="2974064"/>
                </a:cubicBezTo>
                <a:cubicBezTo>
                  <a:pt x="8567165" y="2955211"/>
                  <a:pt x="8569325" y="2935964"/>
                  <a:pt x="8572500" y="2916914"/>
                </a:cubicBezTo>
                <a:cubicBezTo>
                  <a:pt x="8569325" y="2802614"/>
                  <a:pt x="8568546" y="2688222"/>
                  <a:pt x="8562975" y="2574014"/>
                </a:cubicBezTo>
                <a:cubicBezTo>
                  <a:pt x="8562154" y="2557191"/>
                  <a:pt x="8551950" y="2516539"/>
                  <a:pt x="8543925" y="2497814"/>
                </a:cubicBezTo>
                <a:cubicBezTo>
                  <a:pt x="8538332" y="2484763"/>
                  <a:pt x="8530468" y="2472765"/>
                  <a:pt x="8524875" y="2459714"/>
                </a:cubicBezTo>
                <a:cubicBezTo>
                  <a:pt x="8515087" y="2436876"/>
                  <a:pt x="8512730" y="2417206"/>
                  <a:pt x="8505825" y="2393039"/>
                </a:cubicBezTo>
                <a:cubicBezTo>
                  <a:pt x="8503067" y="2383385"/>
                  <a:pt x="8499475" y="2373989"/>
                  <a:pt x="8496300" y="2364464"/>
                </a:cubicBezTo>
                <a:cubicBezTo>
                  <a:pt x="8477588" y="2233483"/>
                  <a:pt x="8496497" y="2349509"/>
                  <a:pt x="8477250" y="2259689"/>
                </a:cubicBezTo>
                <a:cubicBezTo>
                  <a:pt x="8470466" y="2228029"/>
                  <a:pt x="8468439" y="2195156"/>
                  <a:pt x="8458200" y="2164439"/>
                </a:cubicBezTo>
                <a:cubicBezTo>
                  <a:pt x="8455025" y="2154914"/>
                  <a:pt x="8453165" y="2144844"/>
                  <a:pt x="8448675" y="2135864"/>
                </a:cubicBezTo>
                <a:cubicBezTo>
                  <a:pt x="8443555" y="2125625"/>
                  <a:pt x="8435305" y="2117228"/>
                  <a:pt x="8429625" y="2107289"/>
                </a:cubicBezTo>
                <a:cubicBezTo>
                  <a:pt x="8422580" y="2094961"/>
                  <a:pt x="8417620" y="2081517"/>
                  <a:pt x="8410575" y="2069189"/>
                </a:cubicBezTo>
                <a:cubicBezTo>
                  <a:pt x="8397996" y="2047176"/>
                  <a:pt x="8383213" y="2027799"/>
                  <a:pt x="8362950" y="2012039"/>
                </a:cubicBezTo>
                <a:cubicBezTo>
                  <a:pt x="8344878" y="1997983"/>
                  <a:pt x="8305800" y="1973939"/>
                  <a:pt x="8305800" y="1973939"/>
                </a:cubicBezTo>
                <a:cubicBezTo>
                  <a:pt x="8299450" y="1964414"/>
                  <a:pt x="8296275" y="1951714"/>
                  <a:pt x="8286750" y="1945364"/>
                </a:cubicBezTo>
                <a:cubicBezTo>
                  <a:pt x="8275858" y="1938102"/>
                  <a:pt x="8261237" y="1939435"/>
                  <a:pt x="8248650" y="1935839"/>
                </a:cubicBezTo>
                <a:cubicBezTo>
                  <a:pt x="8184788" y="1917593"/>
                  <a:pt x="8257064" y="1929902"/>
                  <a:pt x="8143875" y="1907264"/>
                </a:cubicBezTo>
                <a:cubicBezTo>
                  <a:pt x="8128000" y="1904089"/>
                  <a:pt x="8111956" y="1901666"/>
                  <a:pt x="8096250" y="1897739"/>
                </a:cubicBezTo>
                <a:cubicBezTo>
                  <a:pt x="8086510" y="1895304"/>
                  <a:pt x="8077614" y="1889634"/>
                  <a:pt x="8067675" y="1888214"/>
                </a:cubicBezTo>
                <a:cubicBezTo>
                  <a:pt x="8010751" y="1880082"/>
                  <a:pt x="7953375" y="1875514"/>
                  <a:pt x="7896225" y="1869164"/>
                </a:cubicBezTo>
                <a:lnTo>
                  <a:pt x="7896225" y="1869164"/>
                </a:lnTo>
                <a:cubicBezTo>
                  <a:pt x="7766100" y="1843139"/>
                  <a:pt x="7971324" y="1883268"/>
                  <a:pt x="7715250" y="1840589"/>
                </a:cubicBezTo>
                <a:cubicBezTo>
                  <a:pt x="7659832" y="1831353"/>
                  <a:pt x="7641502" y="1827499"/>
                  <a:pt x="7581900" y="1821539"/>
                </a:cubicBezTo>
                <a:cubicBezTo>
                  <a:pt x="7543858" y="1817735"/>
                  <a:pt x="7505700" y="1815189"/>
                  <a:pt x="7467600" y="1812014"/>
                </a:cubicBezTo>
                <a:cubicBezTo>
                  <a:pt x="7273595" y="1814672"/>
                  <a:pt x="6848838" y="1835237"/>
                  <a:pt x="6581775" y="1812014"/>
                </a:cubicBezTo>
                <a:cubicBezTo>
                  <a:pt x="6571773" y="1811144"/>
                  <a:pt x="6562817" y="1805374"/>
                  <a:pt x="6553200" y="1802489"/>
                </a:cubicBezTo>
                <a:cubicBezTo>
                  <a:pt x="6531060" y="1795847"/>
                  <a:pt x="6508248" y="1791338"/>
                  <a:pt x="6486525" y="1783439"/>
                </a:cubicBezTo>
                <a:cubicBezTo>
                  <a:pt x="6381992" y="1745427"/>
                  <a:pt x="6505544" y="1783425"/>
                  <a:pt x="6419850" y="1745339"/>
                </a:cubicBezTo>
                <a:cubicBezTo>
                  <a:pt x="6379106" y="1727231"/>
                  <a:pt x="6363389" y="1727847"/>
                  <a:pt x="6324600" y="1716764"/>
                </a:cubicBezTo>
                <a:cubicBezTo>
                  <a:pt x="6314946" y="1714006"/>
                  <a:pt x="6305679" y="1709997"/>
                  <a:pt x="6296025" y="1707239"/>
                </a:cubicBezTo>
                <a:cubicBezTo>
                  <a:pt x="6267167" y="1698994"/>
                  <a:pt x="6229562" y="1691068"/>
                  <a:pt x="6200775" y="1688189"/>
                </a:cubicBezTo>
                <a:cubicBezTo>
                  <a:pt x="6156433" y="1683755"/>
                  <a:pt x="6111875" y="1681839"/>
                  <a:pt x="6067425" y="1678664"/>
                </a:cubicBezTo>
                <a:cubicBezTo>
                  <a:pt x="6034586" y="1662244"/>
                  <a:pt x="5999661" y="1640292"/>
                  <a:pt x="5962650" y="1631039"/>
                </a:cubicBezTo>
                <a:cubicBezTo>
                  <a:pt x="5946944" y="1627112"/>
                  <a:pt x="5930900" y="1624689"/>
                  <a:pt x="5915025" y="1621514"/>
                </a:cubicBezTo>
                <a:cubicBezTo>
                  <a:pt x="5908675" y="1611989"/>
                  <a:pt x="5903304" y="1601733"/>
                  <a:pt x="5895975" y="1592939"/>
                </a:cubicBezTo>
                <a:cubicBezTo>
                  <a:pt x="5887351" y="1582591"/>
                  <a:pt x="5875482" y="1575140"/>
                  <a:pt x="5867400" y="1564364"/>
                </a:cubicBezTo>
                <a:cubicBezTo>
                  <a:pt x="5856292" y="1549553"/>
                  <a:pt x="5849933" y="1531550"/>
                  <a:pt x="5838825" y="1516739"/>
                </a:cubicBezTo>
                <a:cubicBezTo>
                  <a:pt x="5830743" y="1505963"/>
                  <a:pt x="5818520" y="1498797"/>
                  <a:pt x="5810250" y="1488164"/>
                </a:cubicBezTo>
                <a:cubicBezTo>
                  <a:pt x="5760064" y="1423639"/>
                  <a:pt x="5785000" y="1448739"/>
                  <a:pt x="5753100" y="1392914"/>
                </a:cubicBezTo>
                <a:cubicBezTo>
                  <a:pt x="5741958" y="1373415"/>
                  <a:pt x="5717741" y="1342594"/>
                  <a:pt x="5705475" y="1326239"/>
                </a:cubicBezTo>
                <a:cubicBezTo>
                  <a:pt x="5702300" y="1316714"/>
                  <a:pt x="5700931" y="1306381"/>
                  <a:pt x="5695950" y="1297664"/>
                </a:cubicBezTo>
                <a:cubicBezTo>
                  <a:pt x="5688074" y="1283881"/>
                  <a:pt x="5676602" y="1272482"/>
                  <a:pt x="5667375" y="1259564"/>
                </a:cubicBezTo>
                <a:cubicBezTo>
                  <a:pt x="5660721" y="1250249"/>
                  <a:pt x="5654979" y="1240304"/>
                  <a:pt x="5648325" y="1230989"/>
                </a:cubicBezTo>
                <a:cubicBezTo>
                  <a:pt x="5639098" y="1218071"/>
                  <a:pt x="5628854" y="1205894"/>
                  <a:pt x="5619750" y="1192889"/>
                </a:cubicBezTo>
                <a:cubicBezTo>
                  <a:pt x="5606620" y="1174132"/>
                  <a:pt x="5591889" y="1156217"/>
                  <a:pt x="5581650" y="1135739"/>
                </a:cubicBezTo>
                <a:lnTo>
                  <a:pt x="5543550" y="1059539"/>
                </a:lnTo>
                <a:cubicBezTo>
                  <a:pt x="5540375" y="1037314"/>
                  <a:pt x="5534025" y="1015315"/>
                  <a:pt x="5534025" y="992864"/>
                </a:cubicBezTo>
                <a:cubicBezTo>
                  <a:pt x="5534025" y="802417"/>
                  <a:pt x="5537453" y="810369"/>
                  <a:pt x="5562600" y="659489"/>
                </a:cubicBezTo>
                <a:cubicBezTo>
                  <a:pt x="5565775" y="640439"/>
                  <a:pt x="5566018" y="620661"/>
                  <a:pt x="5572125" y="602339"/>
                </a:cubicBezTo>
                <a:lnTo>
                  <a:pt x="5591175" y="545189"/>
                </a:lnTo>
                <a:cubicBezTo>
                  <a:pt x="5594350" y="513439"/>
                  <a:pt x="5600700" y="481847"/>
                  <a:pt x="5600700" y="449939"/>
                </a:cubicBezTo>
                <a:cubicBezTo>
                  <a:pt x="5600700" y="213454"/>
                  <a:pt x="5604297" y="359554"/>
                  <a:pt x="5572125" y="230864"/>
                </a:cubicBezTo>
                <a:cubicBezTo>
                  <a:pt x="5557730" y="173283"/>
                  <a:pt x="5566740" y="205183"/>
                  <a:pt x="5543550" y="135614"/>
                </a:cubicBezTo>
                <a:cubicBezTo>
                  <a:pt x="5540375" y="126089"/>
                  <a:pt x="5543765" y="109474"/>
                  <a:pt x="5534025" y="107039"/>
                </a:cubicBezTo>
                <a:cubicBezTo>
                  <a:pt x="5521325" y="103864"/>
                  <a:pt x="5508512" y="101110"/>
                  <a:pt x="5495925" y="97514"/>
                </a:cubicBezTo>
                <a:cubicBezTo>
                  <a:pt x="5464218" y="88455"/>
                  <a:pt x="5464982" y="84419"/>
                  <a:pt x="5429250" y="78464"/>
                </a:cubicBezTo>
                <a:cubicBezTo>
                  <a:pt x="5384960" y="71082"/>
                  <a:pt x="5340350" y="65764"/>
                  <a:pt x="5295900" y="59414"/>
                </a:cubicBezTo>
                <a:cubicBezTo>
                  <a:pt x="5100253" y="-5802"/>
                  <a:pt x="5301377" y="58076"/>
                  <a:pt x="4743450" y="40364"/>
                </a:cubicBezTo>
                <a:cubicBezTo>
                  <a:pt x="4717865" y="39552"/>
                  <a:pt x="4692650" y="34014"/>
                  <a:pt x="4667250" y="30839"/>
                </a:cubicBezTo>
                <a:lnTo>
                  <a:pt x="3228975" y="40364"/>
                </a:lnTo>
                <a:cubicBezTo>
                  <a:pt x="3132183" y="41552"/>
                  <a:pt x="3143720" y="40207"/>
                  <a:pt x="3086100" y="59414"/>
                </a:cubicBezTo>
                <a:cubicBezTo>
                  <a:pt x="2968625" y="53064"/>
                  <a:pt x="2851279" y="43542"/>
                  <a:pt x="2733675" y="40364"/>
                </a:cubicBezTo>
                <a:cubicBezTo>
                  <a:pt x="2174926" y="25263"/>
                  <a:pt x="2498754" y="32647"/>
                  <a:pt x="1762125" y="21314"/>
                </a:cubicBezTo>
                <a:cubicBezTo>
                  <a:pt x="1083001" y="-11814"/>
                  <a:pt x="1501922" y="832"/>
                  <a:pt x="504825" y="11789"/>
                </a:cubicBezTo>
                <a:cubicBezTo>
                  <a:pt x="454025" y="14964"/>
                  <a:pt x="402701" y="13376"/>
                  <a:pt x="352425" y="21314"/>
                </a:cubicBezTo>
                <a:cubicBezTo>
                  <a:pt x="341117" y="23099"/>
                  <a:pt x="334089" y="35244"/>
                  <a:pt x="323850" y="40364"/>
                </a:cubicBezTo>
                <a:cubicBezTo>
                  <a:pt x="314870" y="44854"/>
                  <a:pt x="304800" y="46714"/>
                  <a:pt x="295275" y="49889"/>
                </a:cubicBezTo>
                <a:cubicBezTo>
                  <a:pt x="285750" y="59414"/>
                  <a:pt x="275324" y="68116"/>
                  <a:pt x="266700" y="78464"/>
                </a:cubicBezTo>
                <a:cubicBezTo>
                  <a:pt x="212848" y="143086"/>
                  <a:pt x="250825" y="70526"/>
                  <a:pt x="247650" y="68939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6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symbols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68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fuzzed inputs according to your need?</a:t>
            </a:r>
          </a:p>
          <a:p>
            <a:pPr lvl="1"/>
            <a:r>
              <a:rPr lang="en-US" dirty="0"/>
              <a:t>Smarter fuzzing understands a data format</a:t>
            </a:r>
          </a:p>
          <a:p>
            <a:pPr lvl="1"/>
            <a:r>
              <a:rPr lang="en-US" dirty="0"/>
              <a:t>Wrong data format usually fails early on initial parsing</a:t>
            </a:r>
          </a:p>
          <a:p>
            <a:r>
              <a:rPr lang="en-US" dirty="0"/>
              <a:t>Check between fuzzing data model and real input</a:t>
            </a:r>
          </a:p>
          <a:p>
            <a:pPr lvl="1"/>
            <a:r>
              <a:rPr lang="en-US" dirty="0"/>
              <a:t>E.g., Peach Validator tool</a:t>
            </a:r>
          </a:p>
          <a:p>
            <a:r>
              <a:rPr lang="en-US" dirty="0"/>
              <a:t>Are template files providing good test coverage?</a:t>
            </a:r>
          </a:p>
          <a:p>
            <a:pPr lvl="1"/>
            <a:r>
              <a:rPr lang="en-US" dirty="0"/>
              <a:t>E.g., Peach m</a:t>
            </a:r>
            <a:r>
              <a:rPr lang="cs-CZ" dirty="0" err="1"/>
              <a:t>inset</a:t>
            </a:r>
            <a:r>
              <a:rPr lang="en-US" dirty="0"/>
              <a:t> tool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948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Validator 3.0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C:\Picts\fuzzing\peachvalidator_b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4960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icts\fuzzing\peachvalidator_beer_val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04" y="2062286"/>
            <a:ext cx="6477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107504" y="6021288"/>
            <a:ext cx="3600400" cy="608037"/>
          </a:xfrm>
          <a:prstGeom prst="borderCallout2">
            <a:avLst>
              <a:gd name="adj1" fmla="val -15713"/>
              <a:gd name="adj2" fmla="val 37699"/>
              <a:gd name="adj3" fmla="val -32944"/>
              <a:gd name="adj4" fmla="val 37302"/>
              <a:gd name="adj5" fmla="val -63074"/>
              <a:gd name="adj6" fmla="val 285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 doesn’t match valid input</a:t>
            </a:r>
          </a:p>
        </p:txBody>
      </p:sp>
    </p:spTree>
    <p:extLst>
      <p:ext uri="{BB962C8B-B14F-4D97-AF65-F5344CB8AC3E}">
        <p14:creationId xmlns:p14="http://schemas.microsoft.com/office/powerpoint/2010/main" val="40170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American </a:t>
            </a:r>
            <a:r>
              <a:rPr lang="cs-CZ" dirty="0"/>
              <a:t>fuzzy </a:t>
            </a:r>
            <a:r>
              <a:rPr lang="en-US" dirty="0"/>
              <a:t>lop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new, but actively developed tool</a:t>
            </a:r>
          </a:p>
          <a:p>
            <a:r>
              <a:rPr lang="en-US" dirty="0"/>
              <a:t>High speed </a:t>
            </a:r>
            <a:r>
              <a:rPr lang="en-US" dirty="0" err="1"/>
              <a:t>fuzzer</a:t>
            </a:r>
            <a:r>
              <a:rPr lang="en-US" dirty="0"/>
              <a:t> </a:t>
            </a:r>
            <a:r>
              <a:rPr lang="cs-CZ" sz="2400" dirty="0">
                <a:hlinkClick r:id="rId2"/>
              </a:rPr>
              <a:t>http://lcamtuf.coredump.cx/afl/</a:t>
            </a:r>
            <a:endParaRPr lang="en-US" sz="2400" dirty="0"/>
          </a:p>
          <a:p>
            <a:r>
              <a:rPr lang="en-US" dirty="0"/>
              <a:t>Sophisticated generation of test cases (coverage)</a:t>
            </a:r>
          </a:p>
          <a:p>
            <a:r>
              <a:rPr lang="en-US" dirty="0"/>
              <a:t>Automatic generation of input templates</a:t>
            </a:r>
          </a:p>
          <a:p>
            <a:pPr lvl="1"/>
            <a:r>
              <a:rPr lang="en-US" dirty="0"/>
              <a:t>E.g., valid JPEG image from “hello” string after few days</a:t>
            </a:r>
          </a:p>
          <a:p>
            <a:pPr lvl="1"/>
            <a:r>
              <a:rPr lang="en-US" sz="2000" dirty="0">
                <a:hlinkClick r:id="rId3"/>
              </a:rPr>
              <a:t>http://lcamtuf.blogspot.cz/2014/11/pulling-jpegs-out-of-thin-air.html</a:t>
            </a:r>
            <a:r>
              <a:rPr lang="en-US" sz="2000" dirty="0"/>
              <a:t> </a:t>
            </a:r>
          </a:p>
          <a:p>
            <a:r>
              <a:rPr lang="en-US" dirty="0"/>
              <a:t>Lots of real bugs found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first_jpe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466589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coverage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Random inputs have low coverage (usually)</a:t>
            </a:r>
          </a:p>
          <a:p>
            <a:pPr lvl="1"/>
            <a:r>
              <a:rPr lang="en-US" sz="2000" dirty="0"/>
              <a:t>Number of blocks visited in target binary</a:t>
            </a:r>
          </a:p>
          <a:p>
            <a:r>
              <a:rPr lang="en-US" sz="2400" dirty="0"/>
              <a:t>Smart fuzzing tries to improve coverage</a:t>
            </a:r>
          </a:p>
          <a:p>
            <a:pPr lvl="1"/>
            <a:r>
              <a:rPr lang="en-US" sz="2000" dirty="0"/>
              <a:t>Way how to generate new inputs from existing </a:t>
            </a:r>
          </a:p>
          <a:p>
            <a:r>
              <a:rPr lang="en-US" sz="2400" dirty="0"/>
              <a:t>E.g., Peach’s </a:t>
            </a:r>
            <a:r>
              <a:rPr lang="en-US" sz="2400" dirty="0" err="1"/>
              <a:t>minset</a:t>
            </a:r>
            <a:r>
              <a:rPr lang="en-US" sz="2400" dirty="0"/>
              <a:t> tool </a:t>
            </a:r>
          </a:p>
          <a:p>
            <a:pPr lvl="1"/>
            <a:r>
              <a:rPr lang="en-US" sz="2000" dirty="0"/>
              <a:t>Gather a lot of inputs (files)</a:t>
            </a:r>
          </a:p>
          <a:p>
            <a:pPr lvl="1"/>
            <a:r>
              <a:rPr lang="en-US" sz="2000" dirty="0"/>
              <a:t>Run </a:t>
            </a:r>
            <a:r>
              <a:rPr lang="en-US" sz="2000" dirty="0" err="1"/>
              <a:t>minset</a:t>
            </a:r>
            <a:r>
              <a:rPr lang="en-US" sz="2000" dirty="0"/>
              <a:t> tool, traces with coverage stats are collected</a:t>
            </a:r>
          </a:p>
          <a:p>
            <a:pPr lvl="1"/>
            <a:r>
              <a:rPr lang="en-US" sz="2000" dirty="0"/>
              <a:t>Minimal set of files to achieve coverage is computed</a:t>
            </a:r>
          </a:p>
          <a:p>
            <a:pPr lvl="1"/>
            <a:r>
              <a:rPr lang="en-US" sz="2000" dirty="0"/>
              <a:t>Selected files are used as templates for fuzzing </a:t>
            </a:r>
          </a:p>
          <a:p>
            <a:r>
              <a:rPr lang="en-US" sz="2400" dirty="0"/>
              <a:t>E.g. AFL </a:t>
            </a:r>
            <a:r>
              <a:rPr lang="en-US" sz="2400" dirty="0" err="1"/>
              <a:t>fuzzer</a:t>
            </a:r>
            <a:r>
              <a:rPr lang="en-US" sz="2400" dirty="0"/>
              <a:t> uses compile time instrumentation + genetic programming to create test cases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Start, Generate, monitor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Obdélník 7"/>
          <p:cNvSpPr/>
          <p:nvPr/>
        </p:nvSpPr>
        <p:spPr>
          <a:xfrm>
            <a:off x="467544" y="644334"/>
            <a:ext cx="7920880" cy="19925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19100" y="3267075"/>
            <a:ext cx="2809875" cy="2238375"/>
          </a:xfrm>
          <a:custGeom>
            <a:avLst/>
            <a:gdLst>
              <a:gd name="connsiteX0" fmla="*/ 28575 w 2809875"/>
              <a:gd name="connsiteY0" fmla="*/ 381000 h 2238375"/>
              <a:gd name="connsiteX1" fmla="*/ 28575 w 2809875"/>
              <a:gd name="connsiteY1" fmla="*/ 381000 h 2238375"/>
              <a:gd name="connsiteX2" fmla="*/ 9525 w 2809875"/>
              <a:gd name="connsiteY2" fmla="*/ 476250 h 2238375"/>
              <a:gd name="connsiteX3" fmla="*/ 0 w 2809875"/>
              <a:gd name="connsiteY3" fmla="*/ 600075 h 2238375"/>
              <a:gd name="connsiteX4" fmla="*/ 19050 w 2809875"/>
              <a:gd name="connsiteY4" fmla="*/ 1028700 h 2238375"/>
              <a:gd name="connsiteX5" fmla="*/ 38100 w 2809875"/>
              <a:gd name="connsiteY5" fmla="*/ 1114425 h 2238375"/>
              <a:gd name="connsiteX6" fmla="*/ 47625 w 2809875"/>
              <a:gd name="connsiteY6" fmla="*/ 1171575 h 2238375"/>
              <a:gd name="connsiteX7" fmla="*/ 57150 w 2809875"/>
              <a:gd name="connsiteY7" fmla="*/ 1219200 h 2238375"/>
              <a:gd name="connsiteX8" fmla="*/ 85725 w 2809875"/>
              <a:gd name="connsiteY8" fmla="*/ 1400175 h 2238375"/>
              <a:gd name="connsiteX9" fmla="*/ 66675 w 2809875"/>
              <a:gd name="connsiteY9" fmla="*/ 1581150 h 2238375"/>
              <a:gd name="connsiteX10" fmla="*/ 57150 w 2809875"/>
              <a:gd name="connsiteY10" fmla="*/ 1609725 h 2238375"/>
              <a:gd name="connsiteX11" fmla="*/ 85725 w 2809875"/>
              <a:gd name="connsiteY11" fmla="*/ 1809750 h 2238375"/>
              <a:gd name="connsiteX12" fmla="*/ 114300 w 2809875"/>
              <a:gd name="connsiteY12" fmla="*/ 1828800 h 2238375"/>
              <a:gd name="connsiteX13" fmla="*/ 190500 w 2809875"/>
              <a:gd name="connsiteY13" fmla="*/ 1914525 h 2238375"/>
              <a:gd name="connsiteX14" fmla="*/ 238125 w 2809875"/>
              <a:gd name="connsiteY14" fmla="*/ 1943100 h 2238375"/>
              <a:gd name="connsiteX15" fmla="*/ 295275 w 2809875"/>
              <a:gd name="connsiteY15" fmla="*/ 1981200 h 2238375"/>
              <a:gd name="connsiteX16" fmla="*/ 323850 w 2809875"/>
              <a:gd name="connsiteY16" fmla="*/ 2000250 h 2238375"/>
              <a:gd name="connsiteX17" fmla="*/ 400050 w 2809875"/>
              <a:gd name="connsiteY17" fmla="*/ 2038350 h 2238375"/>
              <a:gd name="connsiteX18" fmla="*/ 466725 w 2809875"/>
              <a:gd name="connsiteY18" fmla="*/ 2076450 h 2238375"/>
              <a:gd name="connsiteX19" fmla="*/ 495300 w 2809875"/>
              <a:gd name="connsiteY19" fmla="*/ 2085975 h 2238375"/>
              <a:gd name="connsiteX20" fmla="*/ 571500 w 2809875"/>
              <a:gd name="connsiteY20" fmla="*/ 2095500 h 2238375"/>
              <a:gd name="connsiteX21" fmla="*/ 619125 w 2809875"/>
              <a:gd name="connsiteY21" fmla="*/ 2114550 h 2238375"/>
              <a:gd name="connsiteX22" fmla="*/ 752475 w 2809875"/>
              <a:gd name="connsiteY22" fmla="*/ 2133600 h 2238375"/>
              <a:gd name="connsiteX23" fmla="*/ 895350 w 2809875"/>
              <a:gd name="connsiteY23" fmla="*/ 2152650 h 2238375"/>
              <a:gd name="connsiteX24" fmla="*/ 962025 w 2809875"/>
              <a:gd name="connsiteY24" fmla="*/ 2171700 h 2238375"/>
              <a:gd name="connsiteX25" fmla="*/ 1000125 w 2809875"/>
              <a:gd name="connsiteY25" fmla="*/ 2190750 h 2238375"/>
              <a:gd name="connsiteX26" fmla="*/ 1076325 w 2809875"/>
              <a:gd name="connsiteY26" fmla="*/ 2200275 h 2238375"/>
              <a:gd name="connsiteX27" fmla="*/ 1114425 w 2809875"/>
              <a:gd name="connsiteY27" fmla="*/ 2209800 h 2238375"/>
              <a:gd name="connsiteX28" fmla="*/ 1162050 w 2809875"/>
              <a:gd name="connsiteY28" fmla="*/ 2219325 h 2238375"/>
              <a:gd name="connsiteX29" fmla="*/ 1238250 w 2809875"/>
              <a:gd name="connsiteY29" fmla="*/ 2238375 h 2238375"/>
              <a:gd name="connsiteX30" fmla="*/ 1657350 w 2809875"/>
              <a:gd name="connsiteY30" fmla="*/ 2228850 h 2238375"/>
              <a:gd name="connsiteX31" fmla="*/ 1790700 w 2809875"/>
              <a:gd name="connsiteY31" fmla="*/ 2209800 h 2238375"/>
              <a:gd name="connsiteX32" fmla="*/ 1819275 w 2809875"/>
              <a:gd name="connsiteY32" fmla="*/ 2200275 h 2238375"/>
              <a:gd name="connsiteX33" fmla="*/ 1914525 w 2809875"/>
              <a:gd name="connsiteY33" fmla="*/ 2171700 h 2238375"/>
              <a:gd name="connsiteX34" fmla="*/ 1943100 w 2809875"/>
              <a:gd name="connsiteY34" fmla="*/ 2162175 h 2238375"/>
              <a:gd name="connsiteX35" fmla="*/ 1971675 w 2809875"/>
              <a:gd name="connsiteY35" fmla="*/ 2143125 h 2238375"/>
              <a:gd name="connsiteX36" fmla="*/ 2009775 w 2809875"/>
              <a:gd name="connsiteY36" fmla="*/ 2095500 h 2238375"/>
              <a:gd name="connsiteX37" fmla="*/ 2019300 w 2809875"/>
              <a:gd name="connsiteY37" fmla="*/ 2066925 h 2238375"/>
              <a:gd name="connsiteX38" fmla="*/ 2076450 w 2809875"/>
              <a:gd name="connsiteY38" fmla="*/ 2028825 h 2238375"/>
              <a:gd name="connsiteX39" fmla="*/ 2143125 w 2809875"/>
              <a:gd name="connsiteY39" fmla="*/ 1971675 h 2238375"/>
              <a:gd name="connsiteX40" fmla="*/ 2171700 w 2809875"/>
              <a:gd name="connsiteY40" fmla="*/ 1943100 h 2238375"/>
              <a:gd name="connsiteX41" fmla="*/ 2228850 w 2809875"/>
              <a:gd name="connsiteY41" fmla="*/ 1905000 h 2238375"/>
              <a:gd name="connsiteX42" fmla="*/ 2257425 w 2809875"/>
              <a:gd name="connsiteY42" fmla="*/ 1885950 h 2238375"/>
              <a:gd name="connsiteX43" fmla="*/ 2324100 w 2809875"/>
              <a:gd name="connsiteY43" fmla="*/ 1819275 h 2238375"/>
              <a:gd name="connsiteX44" fmla="*/ 2409825 w 2809875"/>
              <a:gd name="connsiteY44" fmla="*/ 1752600 h 2238375"/>
              <a:gd name="connsiteX45" fmla="*/ 2438400 w 2809875"/>
              <a:gd name="connsiteY45" fmla="*/ 1724025 h 2238375"/>
              <a:gd name="connsiteX46" fmla="*/ 2466975 w 2809875"/>
              <a:gd name="connsiteY46" fmla="*/ 1714500 h 2238375"/>
              <a:gd name="connsiteX47" fmla="*/ 2486025 w 2809875"/>
              <a:gd name="connsiteY47" fmla="*/ 1685925 h 2238375"/>
              <a:gd name="connsiteX48" fmla="*/ 2514600 w 2809875"/>
              <a:gd name="connsiteY48" fmla="*/ 1676400 h 2238375"/>
              <a:gd name="connsiteX49" fmla="*/ 2543175 w 2809875"/>
              <a:gd name="connsiteY49" fmla="*/ 1657350 h 2238375"/>
              <a:gd name="connsiteX50" fmla="*/ 2600325 w 2809875"/>
              <a:gd name="connsiteY50" fmla="*/ 1609725 h 2238375"/>
              <a:gd name="connsiteX51" fmla="*/ 2657475 w 2809875"/>
              <a:gd name="connsiteY51" fmla="*/ 1581150 h 2238375"/>
              <a:gd name="connsiteX52" fmla="*/ 2752725 w 2809875"/>
              <a:gd name="connsiteY52" fmla="*/ 1466850 h 2238375"/>
              <a:gd name="connsiteX53" fmla="*/ 2771775 w 2809875"/>
              <a:gd name="connsiteY53" fmla="*/ 1438275 h 2238375"/>
              <a:gd name="connsiteX54" fmla="*/ 2781300 w 2809875"/>
              <a:gd name="connsiteY54" fmla="*/ 1400175 h 2238375"/>
              <a:gd name="connsiteX55" fmla="*/ 2790825 w 2809875"/>
              <a:gd name="connsiteY55" fmla="*/ 1371600 h 2238375"/>
              <a:gd name="connsiteX56" fmla="*/ 2800350 w 2809875"/>
              <a:gd name="connsiteY56" fmla="*/ 1323975 h 2238375"/>
              <a:gd name="connsiteX57" fmla="*/ 2809875 w 2809875"/>
              <a:gd name="connsiteY57" fmla="*/ 1219200 h 2238375"/>
              <a:gd name="connsiteX58" fmla="*/ 2790825 w 2809875"/>
              <a:gd name="connsiteY58" fmla="*/ 1047750 h 2238375"/>
              <a:gd name="connsiteX59" fmla="*/ 2771775 w 2809875"/>
              <a:gd name="connsiteY59" fmla="*/ 990600 h 2238375"/>
              <a:gd name="connsiteX60" fmla="*/ 2743200 w 2809875"/>
              <a:gd name="connsiteY60" fmla="*/ 904875 h 2238375"/>
              <a:gd name="connsiteX61" fmla="*/ 2695575 w 2809875"/>
              <a:gd name="connsiteY61" fmla="*/ 828675 h 2238375"/>
              <a:gd name="connsiteX62" fmla="*/ 2676525 w 2809875"/>
              <a:gd name="connsiteY62" fmla="*/ 762000 h 2238375"/>
              <a:gd name="connsiteX63" fmla="*/ 2638425 w 2809875"/>
              <a:gd name="connsiteY63" fmla="*/ 704850 h 2238375"/>
              <a:gd name="connsiteX64" fmla="*/ 2619375 w 2809875"/>
              <a:gd name="connsiteY64" fmla="*/ 676275 h 2238375"/>
              <a:gd name="connsiteX65" fmla="*/ 2581275 w 2809875"/>
              <a:gd name="connsiteY65" fmla="*/ 647700 h 2238375"/>
              <a:gd name="connsiteX66" fmla="*/ 2552700 w 2809875"/>
              <a:gd name="connsiteY66" fmla="*/ 619125 h 2238375"/>
              <a:gd name="connsiteX67" fmla="*/ 2505075 w 2809875"/>
              <a:gd name="connsiteY67" fmla="*/ 590550 h 2238375"/>
              <a:gd name="connsiteX68" fmla="*/ 2476500 w 2809875"/>
              <a:gd name="connsiteY68" fmla="*/ 561975 h 2238375"/>
              <a:gd name="connsiteX69" fmla="*/ 2362200 w 2809875"/>
              <a:gd name="connsiteY69" fmla="*/ 495300 h 2238375"/>
              <a:gd name="connsiteX70" fmla="*/ 2305050 w 2809875"/>
              <a:gd name="connsiteY70" fmla="*/ 457200 h 2238375"/>
              <a:gd name="connsiteX71" fmla="*/ 2266950 w 2809875"/>
              <a:gd name="connsiteY71" fmla="*/ 447675 h 2238375"/>
              <a:gd name="connsiteX72" fmla="*/ 2228850 w 2809875"/>
              <a:gd name="connsiteY72" fmla="*/ 428625 h 2238375"/>
              <a:gd name="connsiteX73" fmla="*/ 2200275 w 2809875"/>
              <a:gd name="connsiteY73" fmla="*/ 409575 h 2238375"/>
              <a:gd name="connsiteX74" fmla="*/ 2162175 w 2809875"/>
              <a:gd name="connsiteY74" fmla="*/ 400050 h 2238375"/>
              <a:gd name="connsiteX75" fmla="*/ 2085975 w 2809875"/>
              <a:gd name="connsiteY75" fmla="*/ 352425 h 2238375"/>
              <a:gd name="connsiteX76" fmla="*/ 2028825 w 2809875"/>
              <a:gd name="connsiteY76" fmla="*/ 333375 h 2238375"/>
              <a:gd name="connsiteX77" fmla="*/ 2000250 w 2809875"/>
              <a:gd name="connsiteY77" fmla="*/ 314325 h 2238375"/>
              <a:gd name="connsiteX78" fmla="*/ 1943100 w 2809875"/>
              <a:gd name="connsiteY78" fmla="*/ 295275 h 2238375"/>
              <a:gd name="connsiteX79" fmla="*/ 1905000 w 2809875"/>
              <a:gd name="connsiteY79" fmla="*/ 276225 h 2238375"/>
              <a:gd name="connsiteX80" fmla="*/ 1857375 w 2809875"/>
              <a:gd name="connsiteY80" fmla="*/ 257175 h 2238375"/>
              <a:gd name="connsiteX81" fmla="*/ 1819275 w 2809875"/>
              <a:gd name="connsiteY81" fmla="*/ 238125 h 2238375"/>
              <a:gd name="connsiteX82" fmla="*/ 1781175 w 2809875"/>
              <a:gd name="connsiteY82" fmla="*/ 228600 h 2238375"/>
              <a:gd name="connsiteX83" fmla="*/ 1724025 w 2809875"/>
              <a:gd name="connsiteY83" fmla="*/ 200025 h 2238375"/>
              <a:gd name="connsiteX84" fmla="*/ 1685925 w 2809875"/>
              <a:gd name="connsiteY84" fmla="*/ 190500 h 2238375"/>
              <a:gd name="connsiteX85" fmla="*/ 1619250 w 2809875"/>
              <a:gd name="connsiteY85" fmla="*/ 161925 h 2238375"/>
              <a:gd name="connsiteX86" fmla="*/ 1457325 w 2809875"/>
              <a:gd name="connsiteY86" fmla="*/ 114300 h 2238375"/>
              <a:gd name="connsiteX87" fmla="*/ 1428750 w 2809875"/>
              <a:gd name="connsiteY87" fmla="*/ 95250 h 2238375"/>
              <a:gd name="connsiteX88" fmla="*/ 1333500 w 2809875"/>
              <a:gd name="connsiteY88" fmla="*/ 66675 h 2238375"/>
              <a:gd name="connsiteX89" fmla="*/ 1238250 w 2809875"/>
              <a:gd name="connsiteY89" fmla="*/ 38100 h 2238375"/>
              <a:gd name="connsiteX90" fmla="*/ 1200150 w 2809875"/>
              <a:gd name="connsiteY90" fmla="*/ 28575 h 2238375"/>
              <a:gd name="connsiteX91" fmla="*/ 1123950 w 2809875"/>
              <a:gd name="connsiteY91" fmla="*/ 19050 h 2238375"/>
              <a:gd name="connsiteX92" fmla="*/ 1009650 w 2809875"/>
              <a:gd name="connsiteY92" fmla="*/ 0 h 2238375"/>
              <a:gd name="connsiteX93" fmla="*/ 771525 w 2809875"/>
              <a:gd name="connsiteY93" fmla="*/ 19050 h 2238375"/>
              <a:gd name="connsiteX94" fmla="*/ 742950 w 2809875"/>
              <a:gd name="connsiteY94" fmla="*/ 28575 h 2238375"/>
              <a:gd name="connsiteX95" fmla="*/ 647700 w 2809875"/>
              <a:gd name="connsiteY95" fmla="*/ 57150 h 2238375"/>
              <a:gd name="connsiteX96" fmla="*/ 619125 w 2809875"/>
              <a:gd name="connsiteY96" fmla="*/ 76200 h 2238375"/>
              <a:gd name="connsiteX97" fmla="*/ 581025 w 2809875"/>
              <a:gd name="connsiteY97" fmla="*/ 85725 h 2238375"/>
              <a:gd name="connsiteX98" fmla="*/ 552450 w 2809875"/>
              <a:gd name="connsiteY98" fmla="*/ 95250 h 2238375"/>
              <a:gd name="connsiteX99" fmla="*/ 476250 w 2809875"/>
              <a:gd name="connsiteY99" fmla="*/ 114300 h 2238375"/>
              <a:gd name="connsiteX100" fmla="*/ 419100 w 2809875"/>
              <a:gd name="connsiteY100" fmla="*/ 152400 h 2238375"/>
              <a:gd name="connsiteX101" fmla="*/ 390525 w 2809875"/>
              <a:gd name="connsiteY101" fmla="*/ 161925 h 2238375"/>
              <a:gd name="connsiteX102" fmla="*/ 361950 w 2809875"/>
              <a:gd name="connsiteY102" fmla="*/ 180975 h 2238375"/>
              <a:gd name="connsiteX103" fmla="*/ 333375 w 2809875"/>
              <a:gd name="connsiteY103" fmla="*/ 190500 h 2238375"/>
              <a:gd name="connsiteX104" fmla="*/ 276225 w 2809875"/>
              <a:gd name="connsiteY104" fmla="*/ 238125 h 2238375"/>
              <a:gd name="connsiteX105" fmla="*/ 219075 w 2809875"/>
              <a:gd name="connsiteY105" fmla="*/ 266700 h 2238375"/>
              <a:gd name="connsiteX106" fmla="*/ 142875 w 2809875"/>
              <a:gd name="connsiteY106" fmla="*/ 304800 h 2238375"/>
              <a:gd name="connsiteX107" fmla="*/ 85725 w 2809875"/>
              <a:gd name="connsiteY107" fmla="*/ 333375 h 2238375"/>
              <a:gd name="connsiteX108" fmla="*/ 28575 w 2809875"/>
              <a:gd name="connsiteY108" fmla="*/ 38100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809875" h="2238375">
                <a:moveTo>
                  <a:pt x="28575" y="381000"/>
                </a:moveTo>
                <a:lnTo>
                  <a:pt x="28575" y="381000"/>
                </a:lnTo>
                <a:cubicBezTo>
                  <a:pt x="22225" y="412750"/>
                  <a:pt x="13713" y="444143"/>
                  <a:pt x="9525" y="476250"/>
                </a:cubicBezTo>
                <a:cubicBezTo>
                  <a:pt x="4171" y="517299"/>
                  <a:pt x="0" y="558678"/>
                  <a:pt x="0" y="600075"/>
                </a:cubicBezTo>
                <a:cubicBezTo>
                  <a:pt x="0" y="738404"/>
                  <a:pt x="1459" y="887969"/>
                  <a:pt x="19050" y="1028700"/>
                </a:cubicBezTo>
                <a:cubicBezTo>
                  <a:pt x="36726" y="1170111"/>
                  <a:pt x="19088" y="1028872"/>
                  <a:pt x="38100" y="1114425"/>
                </a:cubicBezTo>
                <a:cubicBezTo>
                  <a:pt x="42290" y="1133278"/>
                  <a:pt x="44170" y="1152574"/>
                  <a:pt x="47625" y="1171575"/>
                </a:cubicBezTo>
                <a:cubicBezTo>
                  <a:pt x="50521" y="1187503"/>
                  <a:pt x="54337" y="1203257"/>
                  <a:pt x="57150" y="1219200"/>
                </a:cubicBezTo>
                <a:cubicBezTo>
                  <a:pt x="74206" y="1315849"/>
                  <a:pt x="74042" y="1318394"/>
                  <a:pt x="85725" y="1400175"/>
                </a:cubicBezTo>
                <a:cubicBezTo>
                  <a:pt x="80896" y="1462951"/>
                  <a:pt x="80124" y="1520631"/>
                  <a:pt x="66675" y="1581150"/>
                </a:cubicBezTo>
                <a:cubicBezTo>
                  <a:pt x="64497" y="1590951"/>
                  <a:pt x="60325" y="1600200"/>
                  <a:pt x="57150" y="1609725"/>
                </a:cubicBezTo>
                <a:cubicBezTo>
                  <a:pt x="59839" y="1658134"/>
                  <a:pt x="36419" y="1760444"/>
                  <a:pt x="85725" y="1809750"/>
                </a:cubicBezTo>
                <a:cubicBezTo>
                  <a:pt x="93820" y="1817845"/>
                  <a:pt x="104775" y="1822450"/>
                  <a:pt x="114300" y="1828800"/>
                </a:cubicBezTo>
                <a:cubicBezTo>
                  <a:pt x="135972" y="1861309"/>
                  <a:pt x="154253" y="1892777"/>
                  <a:pt x="190500" y="1914525"/>
                </a:cubicBezTo>
                <a:cubicBezTo>
                  <a:pt x="206375" y="1924050"/>
                  <a:pt x="222506" y="1933161"/>
                  <a:pt x="238125" y="1943100"/>
                </a:cubicBezTo>
                <a:cubicBezTo>
                  <a:pt x="257441" y="1955392"/>
                  <a:pt x="276225" y="1968500"/>
                  <a:pt x="295275" y="1981200"/>
                </a:cubicBezTo>
                <a:cubicBezTo>
                  <a:pt x="304800" y="1987550"/>
                  <a:pt x="313611" y="1995130"/>
                  <a:pt x="323850" y="2000250"/>
                </a:cubicBezTo>
                <a:cubicBezTo>
                  <a:pt x="349250" y="2012950"/>
                  <a:pt x="376421" y="2022598"/>
                  <a:pt x="400050" y="2038350"/>
                </a:cubicBezTo>
                <a:cubicBezTo>
                  <a:pt x="428748" y="2057482"/>
                  <a:pt x="432888" y="2061948"/>
                  <a:pt x="466725" y="2076450"/>
                </a:cubicBezTo>
                <a:cubicBezTo>
                  <a:pt x="475953" y="2080405"/>
                  <a:pt x="485422" y="2084179"/>
                  <a:pt x="495300" y="2085975"/>
                </a:cubicBezTo>
                <a:cubicBezTo>
                  <a:pt x="520485" y="2090554"/>
                  <a:pt x="546100" y="2092325"/>
                  <a:pt x="571500" y="2095500"/>
                </a:cubicBezTo>
                <a:cubicBezTo>
                  <a:pt x="587375" y="2101850"/>
                  <a:pt x="602630" y="2110051"/>
                  <a:pt x="619125" y="2114550"/>
                </a:cubicBezTo>
                <a:cubicBezTo>
                  <a:pt x="645470" y="2121735"/>
                  <a:pt x="731408" y="2130359"/>
                  <a:pt x="752475" y="2133600"/>
                </a:cubicBezTo>
                <a:cubicBezTo>
                  <a:pt x="899029" y="2156147"/>
                  <a:pt x="650676" y="2128183"/>
                  <a:pt x="895350" y="2152650"/>
                </a:cubicBezTo>
                <a:cubicBezTo>
                  <a:pt x="914684" y="2157483"/>
                  <a:pt x="942894" y="2163501"/>
                  <a:pt x="962025" y="2171700"/>
                </a:cubicBezTo>
                <a:cubicBezTo>
                  <a:pt x="975076" y="2177293"/>
                  <a:pt x="986350" y="2187306"/>
                  <a:pt x="1000125" y="2190750"/>
                </a:cubicBezTo>
                <a:cubicBezTo>
                  <a:pt x="1024958" y="2196958"/>
                  <a:pt x="1051076" y="2196067"/>
                  <a:pt x="1076325" y="2200275"/>
                </a:cubicBezTo>
                <a:cubicBezTo>
                  <a:pt x="1089238" y="2202427"/>
                  <a:pt x="1101646" y="2206960"/>
                  <a:pt x="1114425" y="2209800"/>
                </a:cubicBezTo>
                <a:cubicBezTo>
                  <a:pt x="1130229" y="2213312"/>
                  <a:pt x="1146275" y="2215685"/>
                  <a:pt x="1162050" y="2219325"/>
                </a:cubicBezTo>
                <a:cubicBezTo>
                  <a:pt x="1187561" y="2225212"/>
                  <a:pt x="1238250" y="2238375"/>
                  <a:pt x="1238250" y="2238375"/>
                </a:cubicBezTo>
                <a:lnTo>
                  <a:pt x="1657350" y="2228850"/>
                </a:lnTo>
                <a:cubicBezTo>
                  <a:pt x="1692254" y="2227533"/>
                  <a:pt x="1752560" y="2219335"/>
                  <a:pt x="1790700" y="2209800"/>
                </a:cubicBezTo>
                <a:cubicBezTo>
                  <a:pt x="1800440" y="2207365"/>
                  <a:pt x="1809621" y="2203033"/>
                  <a:pt x="1819275" y="2200275"/>
                </a:cubicBezTo>
                <a:cubicBezTo>
                  <a:pt x="1920042" y="2171485"/>
                  <a:pt x="1778712" y="2216971"/>
                  <a:pt x="1914525" y="2171700"/>
                </a:cubicBezTo>
                <a:cubicBezTo>
                  <a:pt x="1924050" y="2168525"/>
                  <a:pt x="1934746" y="2167744"/>
                  <a:pt x="1943100" y="2162175"/>
                </a:cubicBezTo>
                <a:lnTo>
                  <a:pt x="1971675" y="2143125"/>
                </a:lnTo>
                <a:cubicBezTo>
                  <a:pt x="1995616" y="2071301"/>
                  <a:pt x="1960536" y="2157048"/>
                  <a:pt x="2009775" y="2095500"/>
                </a:cubicBezTo>
                <a:cubicBezTo>
                  <a:pt x="2016047" y="2087660"/>
                  <a:pt x="2013731" y="2075279"/>
                  <a:pt x="2019300" y="2066925"/>
                </a:cubicBezTo>
                <a:cubicBezTo>
                  <a:pt x="2039685" y="2036347"/>
                  <a:pt x="2046492" y="2038811"/>
                  <a:pt x="2076450" y="2028825"/>
                </a:cubicBezTo>
                <a:cubicBezTo>
                  <a:pt x="2147355" y="1957920"/>
                  <a:pt x="2057591" y="2044989"/>
                  <a:pt x="2143125" y="1971675"/>
                </a:cubicBezTo>
                <a:cubicBezTo>
                  <a:pt x="2153352" y="1962909"/>
                  <a:pt x="2161067" y="1951370"/>
                  <a:pt x="2171700" y="1943100"/>
                </a:cubicBezTo>
                <a:cubicBezTo>
                  <a:pt x="2189772" y="1929044"/>
                  <a:pt x="2209800" y="1917700"/>
                  <a:pt x="2228850" y="1905000"/>
                </a:cubicBezTo>
                <a:cubicBezTo>
                  <a:pt x="2238375" y="1898650"/>
                  <a:pt x="2250556" y="1895108"/>
                  <a:pt x="2257425" y="1885950"/>
                </a:cubicBezTo>
                <a:cubicBezTo>
                  <a:pt x="2313110" y="1811704"/>
                  <a:pt x="2255715" y="1880821"/>
                  <a:pt x="2324100" y="1819275"/>
                </a:cubicBezTo>
                <a:cubicBezTo>
                  <a:pt x="2399688" y="1751246"/>
                  <a:pt x="2351466" y="1772053"/>
                  <a:pt x="2409825" y="1752600"/>
                </a:cubicBezTo>
                <a:cubicBezTo>
                  <a:pt x="2419350" y="1743075"/>
                  <a:pt x="2427192" y="1731497"/>
                  <a:pt x="2438400" y="1724025"/>
                </a:cubicBezTo>
                <a:cubicBezTo>
                  <a:pt x="2446754" y="1718456"/>
                  <a:pt x="2459135" y="1720772"/>
                  <a:pt x="2466975" y="1714500"/>
                </a:cubicBezTo>
                <a:cubicBezTo>
                  <a:pt x="2475914" y="1707349"/>
                  <a:pt x="2477086" y="1693076"/>
                  <a:pt x="2486025" y="1685925"/>
                </a:cubicBezTo>
                <a:cubicBezTo>
                  <a:pt x="2493865" y="1679653"/>
                  <a:pt x="2505620" y="1680890"/>
                  <a:pt x="2514600" y="1676400"/>
                </a:cubicBezTo>
                <a:cubicBezTo>
                  <a:pt x="2524839" y="1671280"/>
                  <a:pt x="2534381" y="1664679"/>
                  <a:pt x="2543175" y="1657350"/>
                </a:cubicBezTo>
                <a:cubicBezTo>
                  <a:pt x="2574773" y="1631018"/>
                  <a:pt x="2564852" y="1627462"/>
                  <a:pt x="2600325" y="1609725"/>
                </a:cubicBezTo>
                <a:cubicBezTo>
                  <a:pt x="2638153" y="1590811"/>
                  <a:pt x="2622378" y="1612347"/>
                  <a:pt x="2657475" y="1581150"/>
                </a:cubicBezTo>
                <a:cubicBezTo>
                  <a:pt x="2717480" y="1527812"/>
                  <a:pt x="2711013" y="1529418"/>
                  <a:pt x="2752725" y="1466850"/>
                </a:cubicBezTo>
                <a:lnTo>
                  <a:pt x="2771775" y="1438275"/>
                </a:lnTo>
                <a:cubicBezTo>
                  <a:pt x="2774950" y="1425575"/>
                  <a:pt x="2777704" y="1412762"/>
                  <a:pt x="2781300" y="1400175"/>
                </a:cubicBezTo>
                <a:cubicBezTo>
                  <a:pt x="2784058" y="1390521"/>
                  <a:pt x="2788390" y="1381340"/>
                  <a:pt x="2790825" y="1371600"/>
                </a:cubicBezTo>
                <a:cubicBezTo>
                  <a:pt x="2794752" y="1355894"/>
                  <a:pt x="2797175" y="1339850"/>
                  <a:pt x="2800350" y="1323975"/>
                </a:cubicBezTo>
                <a:cubicBezTo>
                  <a:pt x="2803525" y="1289050"/>
                  <a:pt x="2809875" y="1254269"/>
                  <a:pt x="2809875" y="1219200"/>
                </a:cubicBezTo>
                <a:cubicBezTo>
                  <a:pt x="2809875" y="1153796"/>
                  <a:pt x="2808086" y="1105287"/>
                  <a:pt x="2790825" y="1047750"/>
                </a:cubicBezTo>
                <a:cubicBezTo>
                  <a:pt x="2785055" y="1028516"/>
                  <a:pt x="2776645" y="1010081"/>
                  <a:pt x="2771775" y="990600"/>
                </a:cubicBezTo>
                <a:cubicBezTo>
                  <a:pt x="2762680" y="954220"/>
                  <a:pt x="2761134" y="940743"/>
                  <a:pt x="2743200" y="904875"/>
                </a:cubicBezTo>
                <a:cubicBezTo>
                  <a:pt x="2731712" y="881898"/>
                  <a:pt x="2710687" y="851343"/>
                  <a:pt x="2695575" y="828675"/>
                </a:cubicBezTo>
                <a:cubicBezTo>
                  <a:pt x="2693333" y="819707"/>
                  <a:pt x="2682736" y="773180"/>
                  <a:pt x="2676525" y="762000"/>
                </a:cubicBezTo>
                <a:cubicBezTo>
                  <a:pt x="2665406" y="741986"/>
                  <a:pt x="2651125" y="723900"/>
                  <a:pt x="2638425" y="704850"/>
                </a:cubicBezTo>
                <a:cubicBezTo>
                  <a:pt x="2632075" y="695325"/>
                  <a:pt x="2628533" y="683144"/>
                  <a:pt x="2619375" y="676275"/>
                </a:cubicBezTo>
                <a:cubicBezTo>
                  <a:pt x="2606675" y="666750"/>
                  <a:pt x="2593328" y="658031"/>
                  <a:pt x="2581275" y="647700"/>
                </a:cubicBezTo>
                <a:cubicBezTo>
                  <a:pt x="2571048" y="638934"/>
                  <a:pt x="2563476" y="627207"/>
                  <a:pt x="2552700" y="619125"/>
                </a:cubicBezTo>
                <a:cubicBezTo>
                  <a:pt x="2537889" y="608017"/>
                  <a:pt x="2519886" y="601658"/>
                  <a:pt x="2505075" y="590550"/>
                </a:cubicBezTo>
                <a:cubicBezTo>
                  <a:pt x="2494299" y="582468"/>
                  <a:pt x="2487394" y="569898"/>
                  <a:pt x="2476500" y="561975"/>
                </a:cubicBezTo>
                <a:cubicBezTo>
                  <a:pt x="2351613" y="471148"/>
                  <a:pt x="2444463" y="544658"/>
                  <a:pt x="2362200" y="495300"/>
                </a:cubicBezTo>
                <a:cubicBezTo>
                  <a:pt x="2342567" y="483520"/>
                  <a:pt x="2327262" y="462753"/>
                  <a:pt x="2305050" y="457200"/>
                </a:cubicBezTo>
                <a:cubicBezTo>
                  <a:pt x="2292350" y="454025"/>
                  <a:pt x="2279207" y="452272"/>
                  <a:pt x="2266950" y="447675"/>
                </a:cubicBezTo>
                <a:cubicBezTo>
                  <a:pt x="2253655" y="442689"/>
                  <a:pt x="2241178" y="435670"/>
                  <a:pt x="2228850" y="428625"/>
                </a:cubicBezTo>
                <a:cubicBezTo>
                  <a:pt x="2218911" y="422945"/>
                  <a:pt x="2210797" y="414084"/>
                  <a:pt x="2200275" y="409575"/>
                </a:cubicBezTo>
                <a:cubicBezTo>
                  <a:pt x="2188243" y="404418"/>
                  <a:pt x="2174875" y="403225"/>
                  <a:pt x="2162175" y="400050"/>
                </a:cubicBezTo>
                <a:cubicBezTo>
                  <a:pt x="2129422" y="375485"/>
                  <a:pt x="2123331" y="367368"/>
                  <a:pt x="2085975" y="352425"/>
                </a:cubicBezTo>
                <a:cubicBezTo>
                  <a:pt x="2067331" y="344967"/>
                  <a:pt x="2047175" y="341530"/>
                  <a:pt x="2028825" y="333375"/>
                </a:cubicBezTo>
                <a:cubicBezTo>
                  <a:pt x="2018364" y="328726"/>
                  <a:pt x="2010711" y="318974"/>
                  <a:pt x="2000250" y="314325"/>
                </a:cubicBezTo>
                <a:cubicBezTo>
                  <a:pt x="1981900" y="306170"/>
                  <a:pt x="1961744" y="302733"/>
                  <a:pt x="1943100" y="295275"/>
                </a:cubicBezTo>
                <a:cubicBezTo>
                  <a:pt x="1929917" y="290002"/>
                  <a:pt x="1917975" y="281992"/>
                  <a:pt x="1905000" y="276225"/>
                </a:cubicBezTo>
                <a:cubicBezTo>
                  <a:pt x="1889376" y="269281"/>
                  <a:pt x="1872999" y="264119"/>
                  <a:pt x="1857375" y="257175"/>
                </a:cubicBezTo>
                <a:cubicBezTo>
                  <a:pt x="1844400" y="251408"/>
                  <a:pt x="1832570" y="243111"/>
                  <a:pt x="1819275" y="238125"/>
                </a:cubicBezTo>
                <a:cubicBezTo>
                  <a:pt x="1807018" y="233528"/>
                  <a:pt x="1793330" y="233462"/>
                  <a:pt x="1781175" y="228600"/>
                </a:cubicBezTo>
                <a:cubicBezTo>
                  <a:pt x="1761400" y="220690"/>
                  <a:pt x="1743800" y="207935"/>
                  <a:pt x="1724025" y="200025"/>
                </a:cubicBezTo>
                <a:cubicBezTo>
                  <a:pt x="1711870" y="195163"/>
                  <a:pt x="1698228" y="194974"/>
                  <a:pt x="1685925" y="190500"/>
                </a:cubicBezTo>
                <a:cubicBezTo>
                  <a:pt x="1663201" y="182237"/>
                  <a:pt x="1641939" y="170284"/>
                  <a:pt x="1619250" y="161925"/>
                </a:cubicBezTo>
                <a:cubicBezTo>
                  <a:pt x="1516604" y="124108"/>
                  <a:pt x="1533442" y="129523"/>
                  <a:pt x="1457325" y="114300"/>
                </a:cubicBezTo>
                <a:cubicBezTo>
                  <a:pt x="1447800" y="107950"/>
                  <a:pt x="1439211" y="99899"/>
                  <a:pt x="1428750" y="95250"/>
                </a:cubicBezTo>
                <a:cubicBezTo>
                  <a:pt x="1398935" y="81999"/>
                  <a:pt x="1365165" y="74591"/>
                  <a:pt x="1333500" y="66675"/>
                </a:cubicBezTo>
                <a:cubicBezTo>
                  <a:pt x="1283049" y="33041"/>
                  <a:pt x="1322526" y="53423"/>
                  <a:pt x="1238250" y="38100"/>
                </a:cubicBezTo>
                <a:cubicBezTo>
                  <a:pt x="1225370" y="35758"/>
                  <a:pt x="1213063" y="30727"/>
                  <a:pt x="1200150" y="28575"/>
                </a:cubicBezTo>
                <a:cubicBezTo>
                  <a:pt x="1174901" y="24367"/>
                  <a:pt x="1149323" y="22433"/>
                  <a:pt x="1123950" y="19050"/>
                </a:cubicBezTo>
                <a:cubicBezTo>
                  <a:pt x="1053063" y="9598"/>
                  <a:pt x="1070770" y="12224"/>
                  <a:pt x="1009650" y="0"/>
                </a:cubicBezTo>
                <a:cubicBezTo>
                  <a:pt x="940182" y="3859"/>
                  <a:pt x="846070" y="4141"/>
                  <a:pt x="771525" y="19050"/>
                </a:cubicBezTo>
                <a:cubicBezTo>
                  <a:pt x="761680" y="21019"/>
                  <a:pt x="752604" y="25817"/>
                  <a:pt x="742950" y="28575"/>
                </a:cubicBezTo>
                <a:cubicBezTo>
                  <a:pt x="704161" y="39658"/>
                  <a:pt x="688444" y="39042"/>
                  <a:pt x="647700" y="57150"/>
                </a:cubicBezTo>
                <a:cubicBezTo>
                  <a:pt x="637239" y="61799"/>
                  <a:pt x="629647" y="71691"/>
                  <a:pt x="619125" y="76200"/>
                </a:cubicBezTo>
                <a:cubicBezTo>
                  <a:pt x="607093" y="81357"/>
                  <a:pt x="593612" y="82129"/>
                  <a:pt x="581025" y="85725"/>
                </a:cubicBezTo>
                <a:cubicBezTo>
                  <a:pt x="571371" y="88483"/>
                  <a:pt x="562136" y="92608"/>
                  <a:pt x="552450" y="95250"/>
                </a:cubicBezTo>
                <a:cubicBezTo>
                  <a:pt x="527191" y="102139"/>
                  <a:pt x="476250" y="114300"/>
                  <a:pt x="476250" y="114300"/>
                </a:cubicBezTo>
                <a:cubicBezTo>
                  <a:pt x="457200" y="127000"/>
                  <a:pt x="440820" y="145160"/>
                  <a:pt x="419100" y="152400"/>
                </a:cubicBezTo>
                <a:cubicBezTo>
                  <a:pt x="409575" y="155575"/>
                  <a:pt x="399505" y="157435"/>
                  <a:pt x="390525" y="161925"/>
                </a:cubicBezTo>
                <a:cubicBezTo>
                  <a:pt x="380286" y="167045"/>
                  <a:pt x="372189" y="175855"/>
                  <a:pt x="361950" y="180975"/>
                </a:cubicBezTo>
                <a:cubicBezTo>
                  <a:pt x="352970" y="185465"/>
                  <a:pt x="342355" y="186010"/>
                  <a:pt x="333375" y="190500"/>
                </a:cubicBezTo>
                <a:cubicBezTo>
                  <a:pt x="297902" y="208237"/>
                  <a:pt x="307823" y="211793"/>
                  <a:pt x="276225" y="238125"/>
                </a:cubicBezTo>
                <a:cubicBezTo>
                  <a:pt x="241157" y="267349"/>
                  <a:pt x="256878" y="249517"/>
                  <a:pt x="219075" y="266700"/>
                </a:cubicBezTo>
                <a:cubicBezTo>
                  <a:pt x="193222" y="278451"/>
                  <a:pt x="166504" y="289048"/>
                  <a:pt x="142875" y="304800"/>
                </a:cubicBezTo>
                <a:cubicBezTo>
                  <a:pt x="105946" y="329419"/>
                  <a:pt x="125160" y="320230"/>
                  <a:pt x="85725" y="333375"/>
                </a:cubicBezTo>
                <a:lnTo>
                  <a:pt x="28575" y="381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83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“hit”?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crash, uncaught exception…</a:t>
            </a:r>
          </a:p>
          <a:p>
            <a:pPr lvl="1"/>
            <a:r>
              <a:rPr lang="en-US" sz="2000" dirty="0"/>
              <a:t>Clear faults, easy to detect</a:t>
            </a:r>
          </a:p>
          <a:p>
            <a:r>
              <a:rPr lang="en-US" sz="2400" dirty="0"/>
              <a:t>Error returned</a:t>
            </a:r>
          </a:p>
          <a:p>
            <a:pPr lvl="1"/>
            <a:r>
              <a:rPr lang="en-US" sz="2000" dirty="0"/>
              <a:t>Some errors are valid response</a:t>
            </a:r>
          </a:p>
          <a:p>
            <a:pPr lvl="1"/>
            <a:r>
              <a:rPr lang="en-US" sz="2000" dirty="0"/>
              <a:t>Some errors are valid response only in selected states</a:t>
            </a:r>
          </a:p>
          <a:p>
            <a:r>
              <a:rPr lang="en-US" sz="2400" dirty="0"/>
              <a:t>Input accepted even when it shouldn't be</a:t>
            </a:r>
          </a:p>
          <a:p>
            <a:pPr lvl="1"/>
            <a:r>
              <a:rPr lang="en-US" sz="2000" dirty="0"/>
              <a:t>E.g., packet with incorrect checksum or modified field</a:t>
            </a:r>
          </a:p>
          <a:p>
            <a:r>
              <a:rPr lang="en-US" sz="2400" dirty="0"/>
              <a:t>Some operation performed in incorrect state</a:t>
            </a:r>
          </a:p>
          <a:p>
            <a:pPr lvl="1"/>
            <a:r>
              <a:rPr lang="en-US" sz="2000" dirty="0"/>
              <a:t>E.g., door open without proper authentication </a:t>
            </a:r>
          </a:p>
          <a:p>
            <a:r>
              <a:rPr lang="en-US" sz="2400" dirty="0"/>
              <a:t>Application behavior is impaired</a:t>
            </a:r>
          </a:p>
          <a:p>
            <a:pPr lvl="1"/>
            <a:r>
              <a:rPr lang="en-US" sz="2000" dirty="0"/>
              <a:t>E.g., response time significantly increases</a:t>
            </a:r>
          </a:p>
          <a:p>
            <a:r>
              <a:rPr lang="en-US" sz="2400" dirty="0"/>
              <a:t>…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3074" name="Picture 2" descr="D:\Documents\Obrazky\fuzzing\bullet_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18908" cy="15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Peach monitors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323528" y="1745803"/>
            <a:ext cx="3962400" cy="44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624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 descr="http_request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 bwMode="auto">
          <a:xfrm>
            <a:off x="5004048" y="116632"/>
            <a:ext cx="415324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GANet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there any inputs processed longer then usual?</a:t>
            </a:r>
          </a:p>
          <a:p>
            <a:r>
              <a:rPr lang="en-US" sz="2400" dirty="0"/>
              <a:t>Deny of service as target of fuzzing</a:t>
            </a:r>
          </a:p>
          <a:p>
            <a:pPr lvl="1"/>
            <a:r>
              <a:rPr lang="en-US" sz="2000" dirty="0"/>
              <a:t>Can we craft input causing significant load?</a:t>
            </a:r>
          </a:p>
          <a:p>
            <a:pPr lvl="1"/>
            <a:r>
              <a:rPr lang="en-US" sz="2000" dirty="0"/>
              <a:t>Fuzzing, but not completely random (GA, GP)</a:t>
            </a:r>
            <a:endParaRPr lang="cs-CZ" sz="2000" dirty="0"/>
          </a:p>
          <a:p>
            <a:r>
              <a:rPr lang="en-US" sz="2400" dirty="0"/>
              <a:t>Input: http / SSL request (fuzzed – content, time)</a:t>
            </a:r>
          </a:p>
          <a:p>
            <a:r>
              <a:rPr lang="en-US" sz="2400" dirty="0"/>
              <a:t>Setup: application inside VMs</a:t>
            </a:r>
          </a:p>
          <a:p>
            <a:r>
              <a:rPr lang="en-US" sz="2400" dirty="0"/>
              <a:t>Monitor: memory/CPU/network load</a:t>
            </a:r>
          </a:p>
          <a:p>
            <a:r>
              <a:rPr lang="en-US" sz="2400" dirty="0"/>
              <a:t>Analyze: outstanding load detected</a:t>
            </a:r>
          </a:p>
          <a:p>
            <a:endParaRPr lang="en-US" sz="2000" i="1" dirty="0"/>
          </a:p>
          <a:p>
            <a:r>
              <a:rPr lang="en-US" sz="2000" i="1" dirty="0" err="1"/>
              <a:t>Bukac</a:t>
            </a:r>
            <a:r>
              <a:rPr lang="en-US" sz="2000" i="1" dirty="0"/>
              <a:t> et al., Challenges of fiction in network security – perspective of virtualized environments, SPW’15, Cambridge,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GANet</a:t>
            </a:r>
            <a:r>
              <a:rPr lang="en-US" dirty="0"/>
              <a:t> fuzzing setup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81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– specifying fuzz 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/>
              <a:t>Peach Pit is XML file</a:t>
            </a:r>
          </a:p>
          <a:p>
            <a:pPr lvl="1"/>
            <a:r>
              <a:rPr lang="en-US" sz="1800" dirty="0">
                <a:hlinkClick r:id="rId2"/>
              </a:rPr>
              <a:t>http://old.peachfuzzer.com/v3/TutorialFileFuzzing/CreateDataModel.html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/>
              <a:t>Data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3"/>
              </a:rPr>
              <a:t>http://old.peachfuzzer.com/v3/DataModel.html</a:t>
            </a:r>
            <a:endParaRPr lang="en-US" sz="2000" dirty="0"/>
          </a:p>
          <a:p>
            <a:pPr lvl="1"/>
            <a:r>
              <a:rPr lang="en-US" sz="1800" dirty="0"/>
              <a:t>F</a:t>
            </a:r>
            <a:r>
              <a:rPr lang="cs-CZ" sz="1800" dirty="0" err="1"/>
              <a:t>ormat</a:t>
            </a:r>
            <a:r>
              <a:rPr lang="cs-CZ" sz="1800" dirty="0"/>
              <a:t> </a:t>
            </a:r>
            <a:r>
              <a:rPr lang="en-US" sz="1800" dirty="0"/>
              <a:t>description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en-US" sz="1800" dirty="0"/>
              <a:t>input </a:t>
            </a:r>
            <a:r>
              <a:rPr lang="cs-CZ" sz="1800" dirty="0"/>
              <a:t>data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 err="1"/>
              <a:t>State</a:t>
            </a:r>
            <a:r>
              <a:rPr lang="cs-CZ" sz="2000" dirty="0"/>
              <a:t>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4"/>
              </a:rPr>
              <a:t>http://old.peachfuzzer.com/v3/StateModel.html</a:t>
            </a:r>
            <a:endParaRPr lang="en-US" sz="2000" dirty="0"/>
          </a:p>
          <a:p>
            <a:pPr lvl="1"/>
            <a:r>
              <a:rPr lang="en-US" sz="1800" dirty="0"/>
              <a:t>How </a:t>
            </a:r>
            <a:r>
              <a:rPr lang="en-US" sz="1800" dirty="0" err="1"/>
              <a:t>fuzzer</a:t>
            </a:r>
            <a:r>
              <a:rPr lang="en-US" sz="1800" dirty="0"/>
              <a:t> should behave in different states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000" dirty="0"/>
              <a:t>Agents </a:t>
            </a:r>
            <a:r>
              <a:rPr lang="en-US" sz="1800" dirty="0">
                <a:hlinkClick r:id="rId5"/>
              </a:rPr>
              <a:t>http://old.peachfuzzer.com/v3/AgentsMonitors.html</a:t>
            </a:r>
            <a:endParaRPr lang="en-US" sz="2000" dirty="0"/>
          </a:p>
          <a:p>
            <a:pPr lvl="1"/>
            <a:r>
              <a:rPr lang="en-US" sz="1800" dirty="0"/>
              <a:t>Peach processes running program you fuzz, debugger for monitoring…</a:t>
            </a:r>
          </a:p>
          <a:p>
            <a:pPr lvl="1"/>
            <a:r>
              <a:rPr lang="en-US" sz="1800" dirty="0" err="1"/>
              <a:t>WinDbg</a:t>
            </a:r>
            <a:r>
              <a:rPr lang="en-US" sz="1800" dirty="0"/>
              <a:t>, Linux Crash Monitor, Ping monitor, SSH monitor…</a:t>
            </a:r>
          </a:p>
          <a:p>
            <a:r>
              <a:rPr lang="en-US" sz="2200" dirty="0"/>
              <a:t>Publisher </a:t>
            </a:r>
            <a:r>
              <a:rPr lang="en-US" sz="1800" dirty="0">
                <a:hlinkClick r:id="rId6"/>
              </a:rPr>
              <a:t>http://old.peachfuzzer.com/v3/Publisher.html</a:t>
            </a:r>
            <a:endParaRPr lang="en-US" sz="2400" dirty="0"/>
          </a:p>
          <a:p>
            <a:pPr lvl="1"/>
            <a:r>
              <a:rPr lang="en-US" sz="1800" dirty="0"/>
              <a:t>How to communicate wit target application (TCP, files…)</a:t>
            </a:r>
          </a:p>
          <a:p>
            <a:r>
              <a:rPr lang="en-US" sz="2200" dirty="0"/>
              <a:t>Tests </a:t>
            </a:r>
            <a:r>
              <a:rPr lang="en-US" sz="1800" dirty="0">
                <a:hlinkClick r:id="rId7"/>
              </a:rPr>
              <a:t>http://old.peachfuzzer.com/v3/TestConfig.html</a:t>
            </a:r>
            <a:endParaRPr lang="en-US" sz="1800" dirty="0"/>
          </a:p>
          <a:p>
            <a:pPr lvl="1"/>
            <a:r>
              <a:rPr lang="en-US" sz="1800" dirty="0"/>
              <a:t>Setting all parameters of test (Publishers, Loggers, Agents and </a:t>
            </a:r>
            <a:r>
              <a:rPr lang="en-US" sz="1800" dirty="0" err="1"/>
              <a:t>StateModel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Release vs. Debug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Optimizations applied (compiler-specific settings)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–Ox (</a:t>
            </a:r>
            <a:r>
              <a:rPr lang="en-US" altLang="en-US" sz="2000" dirty="0">
                <a:hlinkClick r:id="rId2"/>
              </a:rPr>
              <a:t>http://gcc.gnu.org/onlinedocs/gcc/Optimize-Options.html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/>
              <a:t>-O0 no optimization (Debug)</a:t>
            </a:r>
          </a:p>
          <a:p>
            <a:pPr lvl="2" eaLnBrk="1" hangingPunct="1"/>
            <a:r>
              <a:rPr lang="en-US" altLang="en-US" sz="2000" dirty="0"/>
              <a:t>-O1 –g / -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debug-friendly optimization</a:t>
            </a:r>
          </a:p>
          <a:p>
            <a:pPr lvl="2" eaLnBrk="1" hangingPunct="1"/>
            <a:r>
              <a:rPr lang="en-US" altLang="en-US" sz="2000" dirty="0"/>
              <a:t>-O3 heavy optimization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/Ox /</a:t>
            </a:r>
            <a:r>
              <a:rPr lang="en-US" altLang="en-US" sz="2000" dirty="0" err="1"/>
              <a:t>Oi</a:t>
            </a:r>
            <a:r>
              <a:rPr lang="en-US" altLang="en-US" sz="2000" dirty="0"/>
              <a:t> (</a:t>
            </a:r>
            <a:r>
              <a:rPr lang="en-US" altLang="en-US" sz="2000" dirty="0">
                <a:hlinkClick r:id="rId3"/>
              </a:rPr>
              <a:t>http://msdn.microsoft.com/en-us/library/k1ack8f1.aspx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>
                <a:sym typeface="Symbol" pitchFamily="18" charset="2"/>
              </a:rPr>
              <a:t>MSVS2010: </a:t>
            </a:r>
            <a:r>
              <a:rPr lang="en-US" altLang="en-US" sz="2000" dirty="0"/>
              <a:t>Project </a:t>
            </a:r>
            <a:r>
              <a:rPr lang="en-US" altLang="en-US" sz="2000" dirty="0" err="1"/>
              <a:t>properties</a:t>
            </a:r>
            <a:r>
              <a:rPr lang="en-US" altLang="en-US" sz="2000" dirty="0" err="1">
                <a:sym typeface="Symbol" pitchFamily="18" charset="2"/>
              </a:rPr>
              <a:t>C</a:t>
            </a:r>
            <a:r>
              <a:rPr lang="en-US" altLang="en-US" sz="2000" dirty="0">
                <a:sym typeface="Symbol" pitchFamily="18" charset="2"/>
              </a:rPr>
              <a:t>/C++optimizations</a:t>
            </a:r>
          </a:p>
          <a:p>
            <a:pPr eaLnBrk="1" hangingPunct="1"/>
            <a:r>
              <a:rPr lang="en-US" altLang="en-US" sz="2400" dirty="0"/>
              <a:t>Availability of debug information (symbols)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–g</a:t>
            </a:r>
          </a:p>
          <a:p>
            <a:pPr lvl="2" eaLnBrk="1" hangingPunct="1"/>
            <a:r>
              <a:rPr lang="en-US" altLang="en-US" sz="2000" dirty="0"/>
              <a:t>symbols inside binary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/Z7, /</a:t>
            </a:r>
            <a:r>
              <a:rPr lang="en-US" altLang="en-US" sz="2000" dirty="0" err="1"/>
              <a:t>Zi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symbols in detached file ($projectname.pdb)</a:t>
            </a:r>
            <a:endParaRPr lang="en-GB" altLang="en-US" sz="2400" dirty="0"/>
          </a:p>
          <a:p>
            <a:endParaRPr lang="en-GB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7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-18171" y="7302"/>
            <a:ext cx="9162171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"HTER 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"\r\n"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initialState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&lt;Action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"output"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ref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/&gt;&lt;/Action&gt;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location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://127.0.0.1:9001"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&lt;!-- Run and attach </a:t>
            </a:r>
            <a:r>
              <a:rPr lang="en-US" sz="1050" b="1" dirty="0" err="1">
                <a:solidFill>
                  <a:srgbClr val="808000"/>
                </a:solidFill>
                <a:latin typeface="Verdana"/>
              </a:rPr>
              <a:t>windbg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 to a vulnerable server. --&gt;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&lt;Monitor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WindowsDebugger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200" b="1">
                <a:solidFill>
                  <a:srgbClr val="000000"/>
                </a:solidFill>
                <a:latin typeface="Times New Roman"/>
              </a:rPr>
              <a:t>   </a:t>
            </a:r>
            <a:r>
              <a:rPr lang="cs-CZ" sz="1050" b="1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Param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CommandLine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"c:\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Install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Fuzzers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Peach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tutorial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VulnServer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\vulnserver.exe"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WinDbgPath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"c:\Program Files (x86)\Windows Kits\8.1\Debuggers\x64\"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&lt;/Monitor&gt;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&lt;/Agent&gt;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&lt;Test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TestHTER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&lt;Publisher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TcpClient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"Host"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"127.0.0.1"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"Port"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"9999"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&lt;/Publisher&gt;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File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"Path"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"Logs"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6260" y="6235191"/>
            <a:ext cx="5322440" cy="61230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7504" y="4797152"/>
            <a:ext cx="5544616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284984"/>
            <a:ext cx="8208912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5544616" cy="201622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8" name="Line Callout 2 6"/>
          <p:cNvSpPr/>
          <p:nvPr/>
        </p:nvSpPr>
        <p:spPr>
          <a:xfrm>
            <a:off x="5789984" y="260648"/>
            <a:ext cx="32403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70"/>
              <a:gd name="adj6" fmla="val -30516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of input data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‘HTER </a:t>
            </a:r>
            <a:r>
              <a:rPr lang="en-US" i="1" dirty="0">
                <a:solidFill>
                  <a:schemeClr val="tx1"/>
                </a:solidFill>
              </a:rPr>
              <a:t>anything</a:t>
            </a:r>
            <a:r>
              <a:rPr lang="en-US" dirty="0">
                <a:solidFill>
                  <a:schemeClr val="tx1"/>
                </a:solidFill>
              </a:rPr>
              <a:t> \r\n’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ine Callout 2 6"/>
          <p:cNvSpPr/>
          <p:nvPr/>
        </p:nvSpPr>
        <p:spPr>
          <a:xfrm>
            <a:off x="5804520" y="1124744"/>
            <a:ext cx="324036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003"/>
              <a:gd name="adj6" fmla="val -313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Send fuzzed input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5789984" y="2492896"/>
            <a:ext cx="3240360" cy="9768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786"/>
              <a:gd name="adj6" fmla="val -5814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Agent responsible for starting target application with debugger connected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Line Callout 2 6"/>
          <p:cNvSpPr/>
          <p:nvPr/>
        </p:nvSpPr>
        <p:spPr>
          <a:xfrm>
            <a:off x="5789984" y="458112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151"/>
              <a:gd name="adj6" fmla="val -10253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scenario with specified settings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ine Callout 2 6"/>
          <p:cNvSpPr/>
          <p:nvPr/>
        </p:nvSpPr>
        <p:spPr>
          <a:xfrm>
            <a:off x="5804520" y="545360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communicate with target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Line Callout 2 6"/>
          <p:cNvSpPr/>
          <p:nvPr/>
        </p:nvSpPr>
        <p:spPr>
          <a:xfrm>
            <a:off x="5793779" y="6309320"/>
            <a:ext cx="3240360" cy="531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store results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peach_hter_p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1" y="692696"/>
            <a:ext cx="91732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7730" y="6137920"/>
            <a:ext cx="836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from </a:t>
            </a:r>
            <a:r>
              <a:rPr lang="cs-CZ" sz="1600" i="1" dirty="0">
                <a:hlinkClick r:id="rId3"/>
              </a:rPr>
              <a:t>http://rockfishsec.blogspot.ch/2014/01/fuzzing-vulnserver-with-peach-3.html</a:t>
            </a:r>
            <a:endParaRPr lang="cs-CZ" sz="1600" i="1" dirty="0"/>
          </a:p>
        </p:txBody>
      </p:sp>
      <p:pic>
        <p:nvPicPr>
          <p:cNvPr id="3074" name="Picture 2" descr="D:\Documents\Obrazky\fuzzing\vulnserver_crash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" y="1556792"/>
            <a:ext cx="4525545" cy="4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Analyze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263881" y="657225"/>
            <a:ext cx="8813444" cy="5095875"/>
          </a:xfrm>
          <a:custGeom>
            <a:avLst/>
            <a:gdLst>
              <a:gd name="connsiteX0" fmla="*/ 21869 w 8813444"/>
              <a:gd name="connsiteY0" fmla="*/ 57150 h 5095875"/>
              <a:gd name="connsiteX1" fmla="*/ 21869 w 8813444"/>
              <a:gd name="connsiteY1" fmla="*/ 57150 h 5095875"/>
              <a:gd name="connsiteX2" fmla="*/ 21869 w 8813444"/>
              <a:gd name="connsiteY2" fmla="*/ 838200 h 5095875"/>
              <a:gd name="connsiteX3" fmla="*/ 31394 w 8813444"/>
              <a:gd name="connsiteY3" fmla="*/ 942975 h 5095875"/>
              <a:gd name="connsiteX4" fmla="*/ 50444 w 8813444"/>
              <a:gd name="connsiteY4" fmla="*/ 1038225 h 5095875"/>
              <a:gd name="connsiteX5" fmla="*/ 69494 w 8813444"/>
              <a:gd name="connsiteY5" fmla="*/ 1162050 h 5095875"/>
              <a:gd name="connsiteX6" fmla="*/ 79019 w 8813444"/>
              <a:gd name="connsiteY6" fmla="*/ 1209675 h 5095875"/>
              <a:gd name="connsiteX7" fmla="*/ 88544 w 8813444"/>
              <a:gd name="connsiteY7" fmla="*/ 1266825 h 5095875"/>
              <a:gd name="connsiteX8" fmla="*/ 98069 w 8813444"/>
              <a:gd name="connsiteY8" fmla="*/ 1295400 h 5095875"/>
              <a:gd name="connsiteX9" fmla="*/ 117119 w 8813444"/>
              <a:gd name="connsiteY9" fmla="*/ 1428750 h 5095875"/>
              <a:gd name="connsiteX10" fmla="*/ 117119 w 8813444"/>
              <a:gd name="connsiteY10" fmla="*/ 2219325 h 5095875"/>
              <a:gd name="connsiteX11" fmla="*/ 145694 w 8813444"/>
              <a:gd name="connsiteY11" fmla="*/ 2286000 h 5095875"/>
              <a:gd name="connsiteX12" fmla="*/ 231419 w 8813444"/>
              <a:gd name="connsiteY12" fmla="*/ 2352675 h 5095875"/>
              <a:gd name="connsiteX13" fmla="*/ 307619 w 8813444"/>
              <a:gd name="connsiteY13" fmla="*/ 2400300 h 5095875"/>
              <a:gd name="connsiteX14" fmla="*/ 364769 w 8813444"/>
              <a:gd name="connsiteY14" fmla="*/ 2419350 h 5095875"/>
              <a:gd name="connsiteX15" fmla="*/ 431444 w 8813444"/>
              <a:gd name="connsiteY15" fmla="*/ 2447925 h 5095875"/>
              <a:gd name="connsiteX16" fmla="*/ 479069 w 8813444"/>
              <a:gd name="connsiteY16" fmla="*/ 2466975 h 5095875"/>
              <a:gd name="connsiteX17" fmla="*/ 545744 w 8813444"/>
              <a:gd name="connsiteY17" fmla="*/ 2486025 h 5095875"/>
              <a:gd name="connsiteX18" fmla="*/ 650519 w 8813444"/>
              <a:gd name="connsiteY18" fmla="*/ 2524125 h 5095875"/>
              <a:gd name="connsiteX19" fmla="*/ 688619 w 8813444"/>
              <a:gd name="connsiteY19" fmla="*/ 2533650 h 5095875"/>
              <a:gd name="connsiteX20" fmla="*/ 764819 w 8813444"/>
              <a:gd name="connsiteY20" fmla="*/ 2562225 h 5095875"/>
              <a:gd name="connsiteX21" fmla="*/ 860069 w 8813444"/>
              <a:gd name="connsiteY21" fmla="*/ 2581275 h 5095875"/>
              <a:gd name="connsiteX22" fmla="*/ 945794 w 8813444"/>
              <a:gd name="connsiteY22" fmla="*/ 2609850 h 5095875"/>
              <a:gd name="connsiteX23" fmla="*/ 1098194 w 8813444"/>
              <a:gd name="connsiteY23" fmla="*/ 2628900 h 5095875"/>
              <a:gd name="connsiteX24" fmla="*/ 1193444 w 8813444"/>
              <a:gd name="connsiteY24" fmla="*/ 2647950 h 5095875"/>
              <a:gd name="connsiteX25" fmla="*/ 1307744 w 8813444"/>
              <a:gd name="connsiteY25" fmla="*/ 2667000 h 5095875"/>
              <a:gd name="connsiteX26" fmla="*/ 1336319 w 8813444"/>
              <a:gd name="connsiteY26" fmla="*/ 2686050 h 5095875"/>
              <a:gd name="connsiteX27" fmla="*/ 1393469 w 8813444"/>
              <a:gd name="connsiteY27" fmla="*/ 2705100 h 5095875"/>
              <a:gd name="connsiteX28" fmla="*/ 1479194 w 8813444"/>
              <a:gd name="connsiteY28" fmla="*/ 2743200 h 5095875"/>
              <a:gd name="connsiteX29" fmla="*/ 1631594 w 8813444"/>
              <a:gd name="connsiteY29" fmla="*/ 2771775 h 5095875"/>
              <a:gd name="connsiteX30" fmla="*/ 1660169 w 8813444"/>
              <a:gd name="connsiteY30" fmla="*/ 2781300 h 5095875"/>
              <a:gd name="connsiteX31" fmla="*/ 1736369 w 8813444"/>
              <a:gd name="connsiteY31" fmla="*/ 2790825 h 5095875"/>
              <a:gd name="connsiteX32" fmla="*/ 1812569 w 8813444"/>
              <a:gd name="connsiteY32" fmla="*/ 2809875 h 5095875"/>
              <a:gd name="connsiteX33" fmla="*/ 1841144 w 8813444"/>
              <a:gd name="connsiteY33" fmla="*/ 2828925 h 5095875"/>
              <a:gd name="connsiteX34" fmla="*/ 1869719 w 8813444"/>
              <a:gd name="connsiteY34" fmla="*/ 2838450 h 5095875"/>
              <a:gd name="connsiteX35" fmla="*/ 1898294 w 8813444"/>
              <a:gd name="connsiteY35" fmla="*/ 2867025 h 5095875"/>
              <a:gd name="connsiteX36" fmla="*/ 1926869 w 8813444"/>
              <a:gd name="connsiteY36" fmla="*/ 2886075 h 5095875"/>
              <a:gd name="connsiteX37" fmla="*/ 1964969 w 8813444"/>
              <a:gd name="connsiteY37" fmla="*/ 2924175 h 5095875"/>
              <a:gd name="connsiteX38" fmla="*/ 2050694 w 8813444"/>
              <a:gd name="connsiteY38" fmla="*/ 3000375 h 5095875"/>
              <a:gd name="connsiteX39" fmla="*/ 2088794 w 8813444"/>
              <a:gd name="connsiteY39" fmla="*/ 3057525 h 5095875"/>
              <a:gd name="connsiteX40" fmla="*/ 2098319 w 8813444"/>
              <a:gd name="connsiteY40" fmla="*/ 3086100 h 5095875"/>
              <a:gd name="connsiteX41" fmla="*/ 2117369 w 8813444"/>
              <a:gd name="connsiteY41" fmla="*/ 3114675 h 5095875"/>
              <a:gd name="connsiteX42" fmla="*/ 2145944 w 8813444"/>
              <a:gd name="connsiteY42" fmla="*/ 3219450 h 5095875"/>
              <a:gd name="connsiteX43" fmla="*/ 2174519 w 8813444"/>
              <a:gd name="connsiteY43" fmla="*/ 3286125 h 5095875"/>
              <a:gd name="connsiteX44" fmla="*/ 2193569 w 8813444"/>
              <a:gd name="connsiteY44" fmla="*/ 3362325 h 5095875"/>
              <a:gd name="connsiteX45" fmla="*/ 2184044 w 8813444"/>
              <a:gd name="connsiteY45" fmla="*/ 3438525 h 5095875"/>
              <a:gd name="connsiteX46" fmla="*/ 2174519 w 8813444"/>
              <a:gd name="connsiteY46" fmla="*/ 3476625 h 5095875"/>
              <a:gd name="connsiteX47" fmla="*/ 2184044 w 8813444"/>
              <a:gd name="connsiteY47" fmla="*/ 3981450 h 5095875"/>
              <a:gd name="connsiteX48" fmla="*/ 2203094 w 8813444"/>
              <a:gd name="connsiteY48" fmla="*/ 4048125 h 5095875"/>
              <a:gd name="connsiteX49" fmla="*/ 2212619 w 8813444"/>
              <a:gd name="connsiteY49" fmla="*/ 4095750 h 5095875"/>
              <a:gd name="connsiteX50" fmla="*/ 2241194 w 8813444"/>
              <a:gd name="connsiteY50" fmla="*/ 4210050 h 5095875"/>
              <a:gd name="connsiteX51" fmla="*/ 2250719 w 8813444"/>
              <a:gd name="connsiteY51" fmla="*/ 4248150 h 5095875"/>
              <a:gd name="connsiteX52" fmla="*/ 2260244 w 8813444"/>
              <a:gd name="connsiteY52" fmla="*/ 4276725 h 5095875"/>
              <a:gd name="connsiteX53" fmla="*/ 2269769 w 8813444"/>
              <a:gd name="connsiteY53" fmla="*/ 4314825 h 5095875"/>
              <a:gd name="connsiteX54" fmla="*/ 2288819 w 8813444"/>
              <a:gd name="connsiteY54" fmla="*/ 4352925 h 5095875"/>
              <a:gd name="connsiteX55" fmla="*/ 2317394 w 8813444"/>
              <a:gd name="connsiteY55" fmla="*/ 4448175 h 5095875"/>
              <a:gd name="connsiteX56" fmla="*/ 2336444 w 8813444"/>
              <a:gd name="connsiteY56" fmla="*/ 4476750 h 5095875"/>
              <a:gd name="connsiteX57" fmla="*/ 2374544 w 8813444"/>
              <a:gd name="connsiteY57" fmla="*/ 4562475 h 5095875"/>
              <a:gd name="connsiteX58" fmla="*/ 2403119 w 8813444"/>
              <a:gd name="connsiteY58" fmla="*/ 4591050 h 5095875"/>
              <a:gd name="connsiteX59" fmla="*/ 2412644 w 8813444"/>
              <a:gd name="connsiteY59" fmla="*/ 4619625 h 5095875"/>
              <a:gd name="connsiteX60" fmla="*/ 2460269 w 8813444"/>
              <a:gd name="connsiteY60" fmla="*/ 4686300 h 5095875"/>
              <a:gd name="connsiteX61" fmla="*/ 2498369 w 8813444"/>
              <a:gd name="connsiteY61" fmla="*/ 4743450 h 5095875"/>
              <a:gd name="connsiteX62" fmla="*/ 2565044 w 8813444"/>
              <a:gd name="connsiteY62" fmla="*/ 4772025 h 5095875"/>
              <a:gd name="connsiteX63" fmla="*/ 2593619 w 8813444"/>
              <a:gd name="connsiteY63" fmla="*/ 4781550 h 5095875"/>
              <a:gd name="connsiteX64" fmla="*/ 2660294 w 8813444"/>
              <a:gd name="connsiteY64" fmla="*/ 4819650 h 5095875"/>
              <a:gd name="connsiteX65" fmla="*/ 2707919 w 8813444"/>
              <a:gd name="connsiteY65" fmla="*/ 4829175 h 5095875"/>
              <a:gd name="connsiteX66" fmla="*/ 2736494 w 8813444"/>
              <a:gd name="connsiteY66" fmla="*/ 4838700 h 5095875"/>
              <a:gd name="connsiteX67" fmla="*/ 2812694 w 8813444"/>
              <a:gd name="connsiteY67" fmla="*/ 4857750 h 5095875"/>
              <a:gd name="connsiteX68" fmla="*/ 2841269 w 8813444"/>
              <a:gd name="connsiteY68" fmla="*/ 4867275 h 5095875"/>
              <a:gd name="connsiteX69" fmla="*/ 2888894 w 8813444"/>
              <a:gd name="connsiteY69" fmla="*/ 4876800 h 5095875"/>
              <a:gd name="connsiteX70" fmla="*/ 2936519 w 8813444"/>
              <a:gd name="connsiteY70" fmla="*/ 4895850 h 5095875"/>
              <a:gd name="connsiteX71" fmla="*/ 2965094 w 8813444"/>
              <a:gd name="connsiteY71" fmla="*/ 4905375 h 5095875"/>
              <a:gd name="connsiteX72" fmla="*/ 3003194 w 8813444"/>
              <a:gd name="connsiteY72" fmla="*/ 4914900 h 5095875"/>
              <a:gd name="connsiteX73" fmla="*/ 3069869 w 8813444"/>
              <a:gd name="connsiteY73" fmla="*/ 4933950 h 5095875"/>
              <a:gd name="connsiteX74" fmla="*/ 3146069 w 8813444"/>
              <a:gd name="connsiteY74" fmla="*/ 4953000 h 5095875"/>
              <a:gd name="connsiteX75" fmla="*/ 3203219 w 8813444"/>
              <a:gd name="connsiteY75" fmla="*/ 4972050 h 5095875"/>
              <a:gd name="connsiteX76" fmla="*/ 3298469 w 8813444"/>
              <a:gd name="connsiteY76" fmla="*/ 4981575 h 5095875"/>
              <a:gd name="connsiteX77" fmla="*/ 3336569 w 8813444"/>
              <a:gd name="connsiteY77" fmla="*/ 4991100 h 5095875"/>
              <a:gd name="connsiteX78" fmla="*/ 3365144 w 8813444"/>
              <a:gd name="connsiteY78" fmla="*/ 5000625 h 5095875"/>
              <a:gd name="connsiteX79" fmla="*/ 3422294 w 8813444"/>
              <a:gd name="connsiteY79" fmla="*/ 5010150 h 5095875"/>
              <a:gd name="connsiteX80" fmla="*/ 3479444 w 8813444"/>
              <a:gd name="connsiteY80" fmla="*/ 5029200 h 5095875"/>
              <a:gd name="connsiteX81" fmla="*/ 3574694 w 8813444"/>
              <a:gd name="connsiteY81" fmla="*/ 5038725 h 5095875"/>
              <a:gd name="connsiteX82" fmla="*/ 3688994 w 8813444"/>
              <a:gd name="connsiteY82" fmla="*/ 5067300 h 5095875"/>
              <a:gd name="connsiteX83" fmla="*/ 3765194 w 8813444"/>
              <a:gd name="connsiteY83" fmla="*/ 5076825 h 5095875"/>
              <a:gd name="connsiteX84" fmla="*/ 3803294 w 8813444"/>
              <a:gd name="connsiteY84" fmla="*/ 5086350 h 5095875"/>
              <a:gd name="connsiteX85" fmla="*/ 3860444 w 8813444"/>
              <a:gd name="connsiteY85" fmla="*/ 5095875 h 5095875"/>
              <a:gd name="connsiteX86" fmla="*/ 4260494 w 8813444"/>
              <a:gd name="connsiteY86" fmla="*/ 5076825 h 5095875"/>
              <a:gd name="connsiteX87" fmla="*/ 4355744 w 8813444"/>
              <a:gd name="connsiteY87" fmla="*/ 5067300 h 5095875"/>
              <a:gd name="connsiteX88" fmla="*/ 4450994 w 8813444"/>
              <a:gd name="connsiteY88" fmla="*/ 5048250 h 5095875"/>
              <a:gd name="connsiteX89" fmla="*/ 4479569 w 8813444"/>
              <a:gd name="connsiteY89" fmla="*/ 5029200 h 5095875"/>
              <a:gd name="connsiteX90" fmla="*/ 4565294 w 8813444"/>
              <a:gd name="connsiteY90" fmla="*/ 5000625 h 5095875"/>
              <a:gd name="connsiteX91" fmla="*/ 4603394 w 8813444"/>
              <a:gd name="connsiteY91" fmla="*/ 4981575 h 5095875"/>
              <a:gd name="connsiteX92" fmla="*/ 4631969 w 8813444"/>
              <a:gd name="connsiteY92" fmla="*/ 4943475 h 5095875"/>
              <a:gd name="connsiteX93" fmla="*/ 4689119 w 8813444"/>
              <a:gd name="connsiteY93" fmla="*/ 4914900 h 5095875"/>
              <a:gd name="connsiteX94" fmla="*/ 4736744 w 8813444"/>
              <a:gd name="connsiteY94" fmla="*/ 4886325 h 5095875"/>
              <a:gd name="connsiteX95" fmla="*/ 4765319 w 8813444"/>
              <a:gd name="connsiteY95" fmla="*/ 4876800 h 5095875"/>
              <a:gd name="connsiteX96" fmla="*/ 4812944 w 8813444"/>
              <a:gd name="connsiteY96" fmla="*/ 4848225 h 5095875"/>
              <a:gd name="connsiteX97" fmla="*/ 4841519 w 8813444"/>
              <a:gd name="connsiteY97" fmla="*/ 4829175 h 5095875"/>
              <a:gd name="connsiteX98" fmla="*/ 4870094 w 8813444"/>
              <a:gd name="connsiteY98" fmla="*/ 4819650 h 5095875"/>
              <a:gd name="connsiteX99" fmla="*/ 4927244 w 8813444"/>
              <a:gd name="connsiteY99" fmla="*/ 4791075 h 5095875"/>
              <a:gd name="connsiteX100" fmla="*/ 4965344 w 8813444"/>
              <a:gd name="connsiteY100" fmla="*/ 4762500 h 5095875"/>
              <a:gd name="connsiteX101" fmla="*/ 5012969 w 8813444"/>
              <a:gd name="connsiteY101" fmla="*/ 4733925 h 5095875"/>
              <a:gd name="connsiteX102" fmla="*/ 5041544 w 8813444"/>
              <a:gd name="connsiteY102" fmla="*/ 4695825 h 5095875"/>
              <a:gd name="connsiteX103" fmla="*/ 5127269 w 8813444"/>
              <a:gd name="connsiteY103" fmla="*/ 4638675 h 5095875"/>
              <a:gd name="connsiteX104" fmla="*/ 5155844 w 8813444"/>
              <a:gd name="connsiteY104" fmla="*/ 4600575 h 5095875"/>
              <a:gd name="connsiteX105" fmla="*/ 5184419 w 8813444"/>
              <a:gd name="connsiteY105" fmla="*/ 4581525 h 5095875"/>
              <a:gd name="connsiteX106" fmla="*/ 5203469 w 8813444"/>
              <a:gd name="connsiteY106" fmla="*/ 4552950 h 5095875"/>
              <a:gd name="connsiteX107" fmla="*/ 5232044 w 8813444"/>
              <a:gd name="connsiteY107" fmla="*/ 4543425 h 5095875"/>
              <a:gd name="connsiteX108" fmla="*/ 5279669 w 8813444"/>
              <a:gd name="connsiteY108" fmla="*/ 4514850 h 5095875"/>
              <a:gd name="connsiteX109" fmla="*/ 5327294 w 8813444"/>
              <a:gd name="connsiteY109" fmla="*/ 4467225 h 5095875"/>
              <a:gd name="connsiteX110" fmla="*/ 5393969 w 8813444"/>
              <a:gd name="connsiteY110" fmla="*/ 4419600 h 5095875"/>
              <a:gd name="connsiteX111" fmla="*/ 5460644 w 8813444"/>
              <a:gd name="connsiteY111" fmla="*/ 4352925 h 5095875"/>
              <a:gd name="connsiteX112" fmla="*/ 5517794 w 8813444"/>
              <a:gd name="connsiteY112" fmla="*/ 4305300 h 5095875"/>
              <a:gd name="connsiteX113" fmla="*/ 5536844 w 8813444"/>
              <a:gd name="connsiteY113" fmla="*/ 4276725 h 5095875"/>
              <a:gd name="connsiteX114" fmla="*/ 5651144 w 8813444"/>
              <a:gd name="connsiteY114" fmla="*/ 4210050 h 5095875"/>
              <a:gd name="connsiteX115" fmla="*/ 5679719 w 8813444"/>
              <a:gd name="connsiteY115" fmla="*/ 4181475 h 5095875"/>
              <a:gd name="connsiteX116" fmla="*/ 5813069 w 8813444"/>
              <a:gd name="connsiteY116" fmla="*/ 4143375 h 5095875"/>
              <a:gd name="connsiteX117" fmla="*/ 5851169 w 8813444"/>
              <a:gd name="connsiteY117" fmla="*/ 4124325 h 5095875"/>
              <a:gd name="connsiteX118" fmla="*/ 5994044 w 8813444"/>
              <a:gd name="connsiteY118" fmla="*/ 4105275 h 5095875"/>
              <a:gd name="connsiteX119" fmla="*/ 6041669 w 8813444"/>
              <a:gd name="connsiteY119" fmla="*/ 4095750 h 5095875"/>
              <a:gd name="connsiteX120" fmla="*/ 6127394 w 8813444"/>
              <a:gd name="connsiteY120" fmla="*/ 4076700 h 5095875"/>
              <a:gd name="connsiteX121" fmla="*/ 6213119 w 8813444"/>
              <a:gd name="connsiteY121" fmla="*/ 4067175 h 5095875"/>
              <a:gd name="connsiteX122" fmla="*/ 6270269 w 8813444"/>
              <a:gd name="connsiteY122" fmla="*/ 4057650 h 5095875"/>
              <a:gd name="connsiteX123" fmla="*/ 6317894 w 8813444"/>
              <a:gd name="connsiteY123" fmla="*/ 4038600 h 5095875"/>
              <a:gd name="connsiteX124" fmla="*/ 6460769 w 8813444"/>
              <a:gd name="connsiteY124" fmla="*/ 4019550 h 5095875"/>
              <a:gd name="connsiteX125" fmla="*/ 6508394 w 8813444"/>
              <a:gd name="connsiteY125" fmla="*/ 4010025 h 5095875"/>
              <a:gd name="connsiteX126" fmla="*/ 6584594 w 8813444"/>
              <a:gd name="connsiteY126" fmla="*/ 3990975 h 5095875"/>
              <a:gd name="connsiteX127" fmla="*/ 6613169 w 8813444"/>
              <a:gd name="connsiteY127" fmla="*/ 3971925 h 5095875"/>
              <a:gd name="connsiteX128" fmla="*/ 6775094 w 8813444"/>
              <a:gd name="connsiteY128" fmla="*/ 3933825 h 5095875"/>
              <a:gd name="connsiteX129" fmla="*/ 6803669 w 8813444"/>
              <a:gd name="connsiteY129" fmla="*/ 3924300 h 5095875"/>
              <a:gd name="connsiteX130" fmla="*/ 6851294 w 8813444"/>
              <a:gd name="connsiteY130" fmla="*/ 3914775 h 5095875"/>
              <a:gd name="connsiteX131" fmla="*/ 6879869 w 8813444"/>
              <a:gd name="connsiteY131" fmla="*/ 3905250 h 5095875"/>
              <a:gd name="connsiteX132" fmla="*/ 6975119 w 8813444"/>
              <a:gd name="connsiteY132" fmla="*/ 3895725 h 5095875"/>
              <a:gd name="connsiteX133" fmla="*/ 8118119 w 8813444"/>
              <a:gd name="connsiteY133" fmla="*/ 3886200 h 5095875"/>
              <a:gd name="connsiteX134" fmla="*/ 8184794 w 8813444"/>
              <a:gd name="connsiteY134" fmla="*/ 3838575 h 5095875"/>
              <a:gd name="connsiteX135" fmla="*/ 8270519 w 8813444"/>
              <a:gd name="connsiteY135" fmla="*/ 3790950 h 5095875"/>
              <a:gd name="connsiteX136" fmla="*/ 8299094 w 8813444"/>
              <a:gd name="connsiteY136" fmla="*/ 3762375 h 5095875"/>
              <a:gd name="connsiteX137" fmla="*/ 8356244 w 8813444"/>
              <a:gd name="connsiteY137" fmla="*/ 3686175 h 5095875"/>
              <a:gd name="connsiteX138" fmla="*/ 8394344 w 8813444"/>
              <a:gd name="connsiteY138" fmla="*/ 3629025 h 5095875"/>
              <a:gd name="connsiteX139" fmla="*/ 8413394 w 8813444"/>
              <a:gd name="connsiteY139" fmla="*/ 3600450 h 5095875"/>
              <a:gd name="connsiteX140" fmla="*/ 8441969 w 8813444"/>
              <a:gd name="connsiteY140" fmla="*/ 3562350 h 5095875"/>
              <a:gd name="connsiteX141" fmla="*/ 8451494 w 8813444"/>
              <a:gd name="connsiteY141" fmla="*/ 3533775 h 5095875"/>
              <a:gd name="connsiteX142" fmla="*/ 8508644 w 8813444"/>
              <a:gd name="connsiteY142" fmla="*/ 3467100 h 5095875"/>
              <a:gd name="connsiteX143" fmla="*/ 8537219 w 8813444"/>
              <a:gd name="connsiteY143" fmla="*/ 3400425 h 5095875"/>
              <a:gd name="connsiteX144" fmla="*/ 8565794 w 8813444"/>
              <a:gd name="connsiteY144" fmla="*/ 3371850 h 5095875"/>
              <a:gd name="connsiteX145" fmla="*/ 8594369 w 8813444"/>
              <a:gd name="connsiteY145" fmla="*/ 3295650 h 5095875"/>
              <a:gd name="connsiteX146" fmla="*/ 8613419 w 8813444"/>
              <a:gd name="connsiteY146" fmla="*/ 3267075 h 5095875"/>
              <a:gd name="connsiteX147" fmla="*/ 8670569 w 8813444"/>
              <a:gd name="connsiteY147" fmla="*/ 3105150 h 5095875"/>
              <a:gd name="connsiteX148" fmla="*/ 8680094 w 8813444"/>
              <a:gd name="connsiteY148" fmla="*/ 3067050 h 5095875"/>
              <a:gd name="connsiteX149" fmla="*/ 8689619 w 8813444"/>
              <a:gd name="connsiteY149" fmla="*/ 3019425 h 5095875"/>
              <a:gd name="connsiteX150" fmla="*/ 8718194 w 8813444"/>
              <a:gd name="connsiteY150" fmla="*/ 2933700 h 5095875"/>
              <a:gd name="connsiteX151" fmla="*/ 8727719 w 8813444"/>
              <a:gd name="connsiteY151" fmla="*/ 2886075 h 5095875"/>
              <a:gd name="connsiteX152" fmla="*/ 8746769 w 8813444"/>
              <a:gd name="connsiteY152" fmla="*/ 2838450 h 5095875"/>
              <a:gd name="connsiteX153" fmla="*/ 8756294 w 8813444"/>
              <a:gd name="connsiteY153" fmla="*/ 2800350 h 5095875"/>
              <a:gd name="connsiteX154" fmla="*/ 8775344 w 8813444"/>
              <a:gd name="connsiteY154" fmla="*/ 2733675 h 5095875"/>
              <a:gd name="connsiteX155" fmla="*/ 8784869 w 8813444"/>
              <a:gd name="connsiteY155" fmla="*/ 2676525 h 5095875"/>
              <a:gd name="connsiteX156" fmla="*/ 8794394 w 8813444"/>
              <a:gd name="connsiteY156" fmla="*/ 2628900 h 5095875"/>
              <a:gd name="connsiteX157" fmla="*/ 8813444 w 8813444"/>
              <a:gd name="connsiteY157" fmla="*/ 2514600 h 5095875"/>
              <a:gd name="connsiteX158" fmla="*/ 8775344 w 8813444"/>
              <a:gd name="connsiteY158" fmla="*/ 2047875 h 5095875"/>
              <a:gd name="connsiteX159" fmla="*/ 8746769 w 8813444"/>
              <a:gd name="connsiteY159" fmla="*/ 1924050 h 5095875"/>
              <a:gd name="connsiteX160" fmla="*/ 8737244 w 8813444"/>
              <a:gd name="connsiteY160" fmla="*/ 1828800 h 5095875"/>
              <a:gd name="connsiteX161" fmla="*/ 8699144 w 8813444"/>
              <a:gd name="connsiteY161" fmla="*/ 1724025 h 5095875"/>
              <a:gd name="connsiteX162" fmla="*/ 8680094 w 8813444"/>
              <a:gd name="connsiteY162" fmla="*/ 1666875 h 5095875"/>
              <a:gd name="connsiteX163" fmla="*/ 8661044 w 8813444"/>
              <a:gd name="connsiteY163" fmla="*/ 1628775 h 5095875"/>
              <a:gd name="connsiteX164" fmla="*/ 8651519 w 8813444"/>
              <a:gd name="connsiteY164" fmla="*/ 1590675 h 5095875"/>
              <a:gd name="connsiteX165" fmla="*/ 8622944 w 8813444"/>
              <a:gd name="connsiteY165" fmla="*/ 1533525 h 5095875"/>
              <a:gd name="connsiteX166" fmla="*/ 8603894 w 8813444"/>
              <a:gd name="connsiteY166" fmla="*/ 1476375 h 5095875"/>
              <a:gd name="connsiteX167" fmla="*/ 8518169 w 8813444"/>
              <a:gd name="connsiteY167" fmla="*/ 1314450 h 5095875"/>
              <a:gd name="connsiteX168" fmla="*/ 8480069 w 8813444"/>
              <a:gd name="connsiteY168" fmla="*/ 1200150 h 5095875"/>
              <a:gd name="connsiteX169" fmla="*/ 8432444 w 8813444"/>
              <a:gd name="connsiteY169" fmla="*/ 1076325 h 5095875"/>
              <a:gd name="connsiteX170" fmla="*/ 8422919 w 8813444"/>
              <a:gd name="connsiteY170" fmla="*/ 1028700 h 5095875"/>
              <a:gd name="connsiteX171" fmla="*/ 8413394 w 8813444"/>
              <a:gd name="connsiteY171" fmla="*/ 1000125 h 5095875"/>
              <a:gd name="connsiteX172" fmla="*/ 8375294 w 8813444"/>
              <a:gd name="connsiteY172" fmla="*/ 876300 h 5095875"/>
              <a:gd name="connsiteX173" fmla="*/ 8365769 w 8813444"/>
              <a:gd name="connsiteY173" fmla="*/ 800100 h 5095875"/>
              <a:gd name="connsiteX174" fmla="*/ 8327669 w 8813444"/>
              <a:gd name="connsiteY174" fmla="*/ 695325 h 5095875"/>
              <a:gd name="connsiteX175" fmla="*/ 8318144 w 8813444"/>
              <a:gd name="connsiteY175" fmla="*/ 628650 h 5095875"/>
              <a:gd name="connsiteX176" fmla="*/ 8308619 w 8813444"/>
              <a:gd name="connsiteY176" fmla="*/ 600075 h 5095875"/>
              <a:gd name="connsiteX177" fmla="*/ 8299094 w 8813444"/>
              <a:gd name="connsiteY177" fmla="*/ 542925 h 5095875"/>
              <a:gd name="connsiteX178" fmla="*/ 8289569 w 8813444"/>
              <a:gd name="connsiteY178" fmla="*/ 514350 h 5095875"/>
              <a:gd name="connsiteX179" fmla="*/ 8280044 w 8813444"/>
              <a:gd name="connsiteY179" fmla="*/ 457200 h 5095875"/>
              <a:gd name="connsiteX180" fmla="*/ 8270519 w 8813444"/>
              <a:gd name="connsiteY180" fmla="*/ 428625 h 5095875"/>
              <a:gd name="connsiteX181" fmla="*/ 8260994 w 8813444"/>
              <a:gd name="connsiteY181" fmla="*/ 390525 h 5095875"/>
              <a:gd name="connsiteX182" fmla="*/ 8251469 w 8813444"/>
              <a:gd name="connsiteY182" fmla="*/ 361950 h 5095875"/>
              <a:gd name="connsiteX183" fmla="*/ 8203844 w 8813444"/>
              <a:gd name="connsiteY183" fmla="*/ 266700 h 5095875"/>
              <a:gd name="connsiteX184" fmla="*/ 8194319 w 8813444"/>
              <a:gd name="connsiteY184" fmla="*/ 219075 h 5095875"/>
              <a:gd name="connsiteX185" fmla="*/ 8156219 w 8813444"/>
              <a:gd name="connsiteY185" fmla="*/ 161925 h 5095875"/>
              <a:gd name="connsiteX186" fmla="*/ 8137169 w 8813444"/>
              <a:gd name="connsiteY186" fmla="*/ 133350 h 5095875"/>
              <a:gd name="connsiteX187" fmla="*/ 8118119 w 8813444"/>
              <a:gd name="connsiteY187" fmla="*/ 104775 h 5095875"/>
              <a:gd name="connsiteX188" fmla="*/ 8003819 w 8813444"/>
              <a:gd name="connsiteY188" fmla="*/ 28575 h 5095875"/>
              <a:gd name="connsiteX189" fmla="*/ 7918094 w 8813444"/>
              <a:gd name="connsiteY189" fmla="*/ 9525 h 5095875"/>
              <a:gd name="connsiteX190" fmla="*/ 7718069 w 8813444"/>
              <a:gd name="connsiteY190" fmla="*/ 19050 h 5095875"/>
              <a:gd name="connsiteX191" fmla="*/ 7689494 w 8813444"/>
              <a:gd name="connsiteY191" fmla="*/ 28575 h 5095875"/>
              <a:gd name="connsiteX192" fmla="*/ 7060844 w 8813444"/>
              <a:gd name="connsiteY192" fmla="*/ 38100 h 5095875"/>
              <a:gd name="connsiteX193" fmla="*/ 6870344 w 8813444"/>
              <a:gd name="connsiteY193" fmla="*/ 57150 h 5095875"/>
              <a:gd name="connsiteX194" fmla="*/ 5746394 w 8813444"/>
              <a:gd name="connsiteY194" fmla="*/ 47625 h 5095875"/>
              <a:gd name="connsiteX195" fmla="*/ 5422544 w 8813444"/>
              <a:gd name="connsiteY195" fmla="*/ 28575 h 5095875"/>
              <a:gd name="connsiteX196" fmla="*/ 4117619 w 8813444"/>
              <a:gd name="connsiteY196" fmla="*/ 38100 h 5095875"/>
              <a:gd name="connsiteX197" fmla="*/ 4031894 w 8813444"/>
              <a:gd name="connsiteY197" fmla="*/ 47625 h 5095875"/>
              <a:gd name="connsiteX198" fmla="*/ 4003319 w 8813444"/>
              <a:gd name="connsiteY198" fmla="*/ 57150 h 5095875"/>
              <a:gd name="connsiteX199" fmla="*/ 3803294 w 8813444"/>
              <a:gd name="connsiteY199" fmla="*/ 66675 h 5095875"/>
              <a:gd name="connsiteX200" fmla="*/ 3222269 w 8813444"/>
              <a:gd name="connsiteY200" fmla="*/ 66675 h 5095875"/>
              <a:gd name="connsiteX201" fmla="*/ 2984144 w 8813444"/>
              <a:gd name="connsiteY201" fmla="*/ 57150 h 5095875"/>
              <a:gd name="connsiteX202" fmla="*/ 2917469 w 8813444"/>
              <a:gd name="connsiteY202" fmla="*/ 47625 h 5095875"/>
              <a:gd name="connsiteX203" fmla="*/ 2869844 w 8813444"/>
              <a:gd name="connsiteY203" fmla="*/ 38100 h 5095875"/>
              <a:gd name="connsiteX204" fmla="*/ 2250719 w 8813444"/>
              <a:gd name="connsiteY204" fmla="*/ 28575 h 5095875"/>
              <a:gd name="connsiteX205" fmla="*/ 593369 w 8813444"/>
              <a:gd name="connsiteY205" fmla="*/ 28575 h 5095875"/>
              <a:gd name="connsiteX206" fmla="*/ 469544 w 8813444"/>
              <a:gd name="connsiteY206" fmla="*/ 9525 h 5095875"/>
              <a:gd name="connsiteX207" fmla="*/ 269519 w 8813444"/>
              <a:gd name="connsiteY207" fmla="*/ 0 h 5095875"/>
              <a:gd name="connsiteX208" fmla="*/ 2819 w 8813444"/>
              <a:gd name="connsiteY208" fmla="*/ 9525 h 5095875"/>
              <a:gd name="connsiteX209" fmla="*/ 21869 w 8813444"/>
              <a:gd name="connsiteY209" fmla="*/ 38100 h 5095875"/>
              <a:gd name="connsiteX210" fmla="*/ 21869 w 8813444"/>
              <a:gd name="connsiteY210" fmla="*/ 57150 h 509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8813444" h="5095875">
                <a:moveTo>
                  <a:pt x="21869" y="57150"/>
                </a:moveTo>
                <a:lnTo>
                  <a:pt x="21869" y="57150"/>
                </a:lnTo>
                <a:cubicBezTo>
                  <a:pt x="6978" y="429433"/>
                  <a:pt x="6694" y="322257"/>
                  <a:pt x="21869" y="838200"/>
                </a:cubicBezTo>
                <a:cubicBezTo>
                  <a:pt x="22900" y="873254"/>
                  <a:pt x="27521" y="908120"/>
                  <a:pt x="31394" y="942975"/>
                </a:cubicBezTo>
                <a:cubicBezTo>
                  <a:pt x="38691" y="1008644"/>
                  <a:pt x="35451" y="993246"/>
                  <a:pt x="50444" y="1038225"/>
                </a:cubicBezTo>
                <a:cubicBezTo>
                  <a:pt x="56794" y="1079500"/>
                  <a:pt x="62629" y="1120858"/>
                  <a:pt x="69494" y="1162050"/>
                </a:cubicBezTo>
                <a:cubicBezTo>
                  <a:pt x="72156" y="1178019"/>
                  <a:pt x="76123" y="1193747"/>
                  <a:pt x="79019" y="1209675"/>
                </a:cubicBezTo>
                <a:cubicBezTo>
                  <a:pt x="82474" y="1228676"/>
                  <a:pt x="84354" y="1247972"/>
                  <a:pt x="88544" y="1266825"/>
                </a:cubicBezTo>
                <a:cubicBezTo>
                  <a:pt x="90722" y="1276626"/>
                  <a:pt x="95891" y="1285599"/>
                  <a:pt x="98069" y="1295400"/>
                </a:cubicBezTo>
                <a:cubicBezTo>
                  <a:pt x="105917" y="1330714"/>
                  <a:pt x="113000" y="1395795"/>
                  <a:pt x="117119" y="1428750"/>
                </a:cubicBezTo>
                <a:cubicBezTo>
                  <a:pt x="105726" y="1804735"/>
                  <a:pt x="101043" y="1785279"/>
                  <a:pt x="117119" y="2219325"/>
                </a:cubicBezTo>
                <a:cubicBezTo>
                  <a:pt x="118050" y="2244456"/>
                  <a:pt x="129326" y="2267586"/>
                  <a:pt x="145694" y="2286000"/>
                </a:cubicBezTo>
                <a:cubicBezTo>
                  <a:pt x="199799" y="2346868"/>
                  <a:pt x="181066" y="2335891"/>
                  <a:pt x="231419" y="2352675"/>
                </a:cubicBezTo>
                <a:cubicBezTo>
                  <a:pt x="264172" y="2377240"/>
                  <a:pt x="270263" y="2385357"/>
                  <a:pt x="307619" y="2400300"/>
                </a:cubicBezTo>
                <a:cubicBezTo>
                  <a:pt x="326263" y="2407758"/>
                  <a:pt x="348061" y="2408211"/>
                  <a:pt x="364769" y="2419350"/>
                </a:cubicBezTo>
                <a:cubicBezTo>
                  <a:pt x="414994" y="2452833"/>
                  <a:pt x="369937" y="2427423"/>
                  <a:pt x="431444" y="2447925"/>
                </a:cubicBezTo>
                <a:cubicBezTo>
                  <a:pt x="447664" y="2453332"/>
                  <a:pt x="463060" y="2460972"/>
                  <a:pt x="479069" y="2466975"/>
                </a:cubicBezTo>
                <a:cubicBezTo>
                  <a:pt x="521750" y="2482980"/>
                  <a:pt x="495704" y="2471013"/>
                  <a:pt x="545744" y="2486025"/>
                </a:cubicBezTo>
                <a:cubicBezTo>
                  <a:pt x="701403" y="2532723"/>
                  <a:pt x="514184" y="2478680"/>
                  <a:pt x="650519" y="2524125"/>
                </a:cubicBezTo>
                <a:cubicBezTo>
                  <a:pt x="662938" y="2528265"/>
                  <a:pt x="676200" y="2529510"/>
                  <a:pt x="688619" y="2533650"/>
                </a:cubicBezTo>
                <a:cubicBezTo>
                  <a:pt x="706298" y="2539543"/>
                  <a:pt x="743083" y="2557209"/>
                  <a:pt x="764819" y="2562225"/>
                </a:cubicBezTo>
                <a:cubicBezTo>
                  <a:pt x="796369" y="2569506"/>
                  <a:pt x="830006" y="2569250"/>
                  <a:pt x="860069" y="2581275"/>
                </a:cubicBezTo>
                <a:cubicBezTo>
                  <a:pt x="891278" y="2593759"/>
                  <a:pt x="912982" y="2604928"/>
                  <a:pt x="945794" y="2609850"/>
                </a:cubicBezTo>
                <a:cubicBezTo>
                  <a:pt x="996423" y="2617444"/>
                  <a:pt x="1047993" y="2618860"/>
                  <a:pt x="1098194" y="2628900"/>
                </a:cubicBezTo>
                <a:cubicBezTo>
                  <a:pt x="1129944" y="2635250"/>
                  <a:pt x="1161391" y="2643371"/>
                  <a:pt x="1193444" y="2647950"/>
                </a:cubicBezTo>
                <a:cubicBezTo>
                  <a:pt x="1276146" y="2659765"/>
                  <a:pt x="1238104" y="2653072"/>
                  <a:pt x="1307744" y="2667000"/>
                </a:cubicBezTo>
                <a:cubicBezTo>
                  <a:pt x="1317269" y="2673350"/>
                  <a:pt x="1325858" y="2681401"/>
                  <a:pt x="1336319" y="2686050"/>
                </a:cubicBezTo>
                <a:cubicBezTo>
                  <a:pt x="1354669" y="2694205"/>
                  <a:pt x="1376761" y="2693961"/>
                  <a:pt x="1393469" y="2705100"/>
                </a:cubicBezTo>
                <a:cubicBezTo>
                  <a:pt x="1425828" y="2726673"/>
                  <a:pt x="1433854" y="2735643"/>
                  <a:pt x="1479194" y="2743200"/>
                </a:cubicBezTo>
                <a:cubicBezTo>
                  <a:pt x="1539512" y="2753253"/>
                  <a:pt x="1578693" y="2756661"/>
                  <a:pt x="1631594" y="2771775"/>
                </a:cubicBezTo>
                <a:cubicBezTo>
                  <a:pt x="1641248" y="2774533"/>
                  <a:pt x="1650291" y="2779504"/>
                  <a:pt x="1660169" y="2781300"/>
                </a:cubicBezTo>
                <a:cubicBezTo>
                  <a:pt x="1685354" y="2785879"/>
                  <a:pt x="1711210" y="2786108"/>
                  <a:pt x="1736369" y="2790825"/>
                </a:cubicBezTo>
                <a:cubicBezTo>
                  <a:pt x="1762102" y="2795650"/>
                  <a:pt x="1812569" y="2809875"/>
                  <a:pt x="1812569" y="2809875"/>
                </a:cubicBezTo>
                <a:cubicBezTo>
                  <a:pt x="1822094" y="2816225"/>
                  <a:pt x="1830905" y="2823805"/>
                  <a:pt x="1841144" y="2828925"/>
                </a:cubicBezTo>
                <a:cubicBezTo>
                  <a:pt x="1850124" y="2833415"/>
                  <a:pt x="1861365" y="2832881"/>
                  <a:pt x="1869719" y="2838450"/>
                </a:cubicBezTo>
                <a:cubicBezTo>
                  <a:pt x="1880927" y="2845922"/>
                  <a:pt x="1887946" y="2858401"/>
                  <a:pt x="1898294" y="2867025"/>
                </a:cubicBezTo>
                <a:cubicBezTo>
                  <a:pt x="1907088" y="2874354"/>
                  <a:pt x="1918177" y="2878625"/>
                  <a:pt x="1926869" y="2886075"/>
                </a:cubicBezTo>
                <a:cubicBezTo>
                  <a:pt x="1940506" y="2897764"/>
                  <a:pt x="1951332" y="2912486"/>
                  <a:pt x="1964969" y="2924175"/>
                </a:cubicBezTo>
                <a:cubicBezTo>
                  <a:pt x="2009506" y="2962349"/>
                  <a:pt x="2000639" y="2925293"/>
                  <a:pt x="2050694" y="3000375"/>
                </a:cubicBezTo>
                <a:cubicBezTo>
                  <a:pt x="2063394" y="3019425"/>
                  <a:pt x="2081554" y="3035805"/>
                  <a:pt x="2088794" y="3057525"/>
                </a:cubicBezTo>
                <a:cubicBezTo>
                  <a:pt x="2091969" y="3067050"/>
                  <a:pt x="2093829" y="3077120"/>
                  <a:pt x="2098319" y="3086100"/>
                </a:cubicBezTo>
                <a:cubicBezTo>
                  <a:pt x="2103439" y="3096339"/>
                  <a:pt x="2112720" y="3104214"/>
                  <a:pt x="2117369" y="3114675"/>
                </a:cubicBezTo>
                <a:cubicBezTo>
                  <a:pt x="2161899" y="3214869"/>
                  <a:pt x="2116065" y="3129814"/>
                  <a:pt x="2145944" y="3219450"/>
                </a:cubicBezTo>
                <a:cubicBezTo>
                  <a:pt x="2184974" y="3336540"/>
                  <a:pt x="2149551" y="3194575"/>
                  <a:pt x="2174519" y="3286125"/>
                </a:cubicBezTo>
                <a:cubicBezTo>
                  <a:pt x="2181408" y="3311384"/>
                  <a:pt x="2193569" y="3362325"/>
                  <a:pt x="2193569" y="3362325"/>
                </a:cubicBezTo>
                <a:cubicBezTo>
                  <a:pt x="2190394" y="3387725"/>
                  <a:pt x="2188252" y="3413276"/>
                  <a:pt x="2184044" y="3438525"/>
                </a:cubicBezTo>
                <a:cubicBezTo>
                  <a:pt x="2181892" y="3451438"/>
                  <a:pt x="2174519" y="3463534"/>
                  <a:pt x="2174519" y="3476625"/>
                </a:cubicBezTo>
                <a:cubicBezTo>
                  <a:pt x="2174519" y="3644930"/>
                  <a:pt x="2178142" y="3813249"/>
                  <a:pt x="2184044" y="3981450"/>
                </a:cubicBezTo>
                <a:cubicBezTo>
                  <a:pt x="2184771" y="4002175"/>
                  <a:pt x="2198045" y="4027927"/>
                  <a:pt x="2203094" y="4048125"/>
                </a:cubicBezTo>
                <a:cubicBezTo>
                  <a:pt x="2207021" y="4063831"/>
                  <a:pt x="2208911" y="4079991"/>
                  <a:pt x="2212619" y="4095750"/>
                </a:cubicBezTo>
                <a:cubicBezTo>
                  <a:pt x="2221614" y="4133979"/>
                  <a:pt x="2231669" y="4171950"/>
                  <a:pt x="2241194" y="4210050"/>
                </a:cubicBezTo>
                <a:cubicBezTo>
                  <a:pt x="2244369" y="4222750"/>
                  <a:pt x="2246579" y="4235731"/>
                  <a:pt x="2250719" y="4248150"/>
                </a:cubicBezTo>
                <a:cubicBezTo>
                  <a:pt x="2253894" y="4257675"/>
                  <a:pt x="2257486" y="4267071"/>
                  <a:pt x="2260244" y="4276725"/>
                </a:cubicBezTo>
                <a:cubicBezTo>
                  <a:pt x="2263840" y="4289312"/>
                  <a:pt x="2265172" y="4302568"/>
                  <a:pt x="2269769" y="4314825"/>
                </a:cubicBezTo>
                <a:cubicBezTo>
                  <a:pt x="2274755" y="4328120"/>
                  <a:pt x="2283833" y="4339630"/>
                  <a:pt x="2288819" y="4352925"/>
                </a:cubicBezTo>
                <a:cubicBezTo>
                  <a:pt x="2300229" y="4383351"/>
                  <a:pt x="2298784" y="4420260"/>
                  <a:pt x="2317394" y="4448175"/>
                </a:cubicBezTo>
                <a:cubicBezTo>
                  <a:pt x="2323744" y="4457700"/>
                  <a:pt x="2331795" y="4466289"/>
                  <a:pt x="2336444" y="4476750"/>
                </a:cubicBezTo>
                <a:cubicBezTo>
                  <a:pt x="2360177" y="4530150"/>
                  <a:pt x="2343749" y="4525521"/>
                  <a:pt x="2374544" y="4562475"/>
                </a:cubicBezTo>
                <a:cubicBezTo>
                  <a:pt x="2383168" y="4572823"/>
                  <a:pt x="2393594" y="4581525"/>
                  <a:pt x="2403119" y="4591050"/>
                </a:cubicBezTo>
                <a:cubicBezTo>
                  <a:pt x="2406294" y="4600575"/>
                  <a:pt x="2408154" y="4610645"/>
                  <a:pt x="2412644" y="4619625"/>
                </a:cubicBezTo>
                <a:cubicBezTo>
                  <a:pt x="2420386" y="4635109"/>
                  <a:pt x="2452719" y="4675514"/>
                  <a:pt x="2460269" y="4686300"/>
                </a:cubicBezTo>
                <a:cubicBezTo>
                  <a:pt x="2473399" y="4705057"/>
                  <a:pt x="2476649" y="4736210"/>
                  <a:pt x="2498369" y="4743450"/>
                </a:cubicBezTo>
                <a:cubicBezTo>
                  <a:pt x="2565382" y="4765788"/>
                  <a:pt x="2482654" y="4736715"/>
                  <a:pt x="2565044" y="4772025"/>
                </a:cubicBezTo>
                <a:cubicBezTo>
                  <a:pt x="2574272" y="4775980"/>
                  <a:pt x="2584639" y="4777060"/>
                  <a:pt x="2593619" y="4781550"/>
                </a:cubicBezTo>
                <a:cubicBezTo>
                  <a:pt x="2635425" y="4802453"/>
                  <a:pt x="2610197" y="4802951"/>
                  <a:pt x="2660294" y="4819650"/>
                </a:cubicBezTo>
                <a:cubicBezTo>
                  <a:pt x="2675653" y="4824770"/>
                  <a:pt x="2692213" y="4825248"/>
                  <a:pt x="2707919" y="4829175"/>
                </a:cubicBezTo>
                <a:cubicBezTo>
                  <a:pt x="2717659" y="4831610"/>
                  <a:pt x="2726808" y="4836058"/>
                  <a:pt x="2736494" y="4838700"/>
                </a:cubicBezTo>
                <a:cubicBezTo>
                  <a:pt x="2761753" y="4845589"/>
                  <a:pt x="2787856" y="4849471"/>
                  <a:pt x="2812694" y="4857750"/>
                </a:cubicBezTo>
                <a:cubicBezTo>
                  <a:pt x="2822219" y="4860925"/>
                  <a:pt x="2831529" y="4864840"/>
                  <a:pt x="2841269" y="4867275"/>
                </a:cubicBezTo>
                <a:cubicBezTo>
                  <a:pt x="2856975" y="4871202"/>
                  <a:pt x="2873387" y="4872148"/>
                  <a:pt x="2888894" y="4876800"/>
                </a:cubicBezTo>
                <a:cubicBezTo>
                  <a:pt x="2905271" y="4881713"/>
                  <a:pt x="2920510" y="4889847"/>
                  <a:pt x="2936519" y="4895850"/>
                </a:cubicBezTo>
                <a:cubicBezTo>
                  <a:pt x="2945920" y="4899375"/>
                  <a:pt x="2955440" y="4902617"/>
                  <a:pt x="2965094" y="4905375"/>
                </a:cubicBezTo>
                <a:cubicBezTo>
                  <a:pt x="2977681" y="4908971"/>
                  <a:pt x="2990564" y="4911456"/>
                  <a:pt x="3003194" y="4914900"/>
                </a:cubicBezTo>
                <a:cubicBezTo>
                  <a:pt x="3025494" y="4920982"/>
                  <a:pt x="3047535" y="4927994"/>
                  <a:pt x="3069869" y="4933950"/>
                </a:cubicBezTo>
                <a:cubicBezTo>
                  <a:pt x="3095167" y="4940696"/>
                  <a:pt x="3121231" y="4944721"/>
                  <a:pt x="3146069" y="4953000"/>
                </a:cubicBezTo>
                <a:cubicBezTo>
                  <a:pt x="3165119" y="4959350"/>
                  <a:pt x="3183482" y="4968349"/>
                  <a:pt x="3203219" y="4972050"/>
                </a:cubicBezTo>
                <a:cubicBezTo>
                  <a:pt x="3234581" y="4977930"/>
                  <a:pt x="3266719" y="4978400"/>
                  <a:pt x="3298469" y="4981575"/>
                </a:cubicBezTo>
                <a:cubicBezTo>
                  <a:pt x="3311169" y="4984750"/>
                  <a:pt x="3323982" y="4987504"/>
                  <a:pt x="3336569" y="4991100"/>
                </a:cubicBezTo>
                <a:cubicBezTo>
                  <a:pt x="3346223" y="4993858"/>
                  <a:pt x="3355343" y="4998447"/>
                  <a:pt x="3365144" y="5000625"/>
                </a:cubicBezTo>
                <a:cubicBezTo>
                  <a:pt x="3383997" y="5004815"/>
                  <a:pt x="3403558" y="5005466"/>
                  <a:pt x="3422294" y="5010150"/>
                </a:cubicBezTo>
                <a:cubicBezTo>
                  <a:pt x="3441775" y="5015020"/>
                  <a:pt x="3459463" y="5027202"/>
                  <a:pt x="3479444" y="5029200"/>
                </a:cubicBezTo>
                <a:lnTo>
                  <a:pt x="3574694" y="5038725"/>
                </a:lnTo>
                <a:cubicBezTo>
                  <a:pt x="3621811" y="5052187"/>
                  <a:pt x="3643305" y="5060271"/>
                  <a:pt x="3688994" y="5067300"/>
                </a:cubicBezTo>
                <a:cubicBezTo>
                  <a:pt x="3714294" y="5071192"/>
                  <a:pt x="3739945" y="5072617"/>
                  <a:pt x="3765194" y="5076825"/>
                </a:cubicBezTo>
                <a:cubicBezTo>
                  <a:pt x="3778107" y="5078977"/>
                  <a:pt x="3790457" y="5083783"/>
                  <a:pt x="3803294" y="5086350"/>
                </a:cubicBezTo>
                <a:cubicBezTo>
                  <a:pt x="3822232" y="5090138"/>
                  <a:pt x="3841394" y="5092700"/>
                  <a:pt x="3860444" y="5095875"/>
                </a:cubicBezTo>
                <a:lnTo>
                  <a:pt x="4260494" y="5076825"/>
                </a:lnTo>
                <a:cubicBezTo>
                  <a:pt x="4292349" y="5074987"/>
                  <a:pt x="4324189" y="5072033"/>
                  <a:pt x="4355744" y="5067300"/>
                </a:cubicBezTo>
                <a:cubicBezTo>
                  <a:pt x="4387765" y="5062497"/>
                  <a:pt x="4450994" y="5048250"/>
                  <a:pt x="4450994" y="5048250"/>
                </a:cubicBezTo>
                <a:cubicBezTo>
                  <a:pt x="4460519" y="5041900"/>
                  <a:pt x="4469002" y="5033603"/>
                  <a:pt x="4479569" y="5029200"/>
                </a:cubicBezTo>
                <a:cubicBezTo>
                  <a:pt x="4507373" y="5017615"/>
                  <a:pt x="4538353" y="5014095"/>
                  <a:pt x="4565294" y="5000625"/>
                </a:cubicBezTo>
                <a:lnTo>
                  <a:pt x="4603394" y="4981575"/>
                </a:lnTo>
                <a:cubicBezTo>
                  <a:pt x="4612919" y="4968875"/>
                  <a:pt x="4619438" y="4953221"/>
                  <a:pt x="4631969" y="4943475"/>
                </a:cubicBezTo>
                <a:cubicBezTo>
                  <a:pt x="4648781" y="4930399"/>
                  <a:pt x="4670421" y="4925099"/>
                  <a:pt x="4689119" y="4914900"/>
                </a:cubicBezTo>
                <a:cubicBezTo>
                  <a:pt x="4705372" y="4906035"/>
                  <a:pt x="4720185" y="4894604"/>
                  <a:pt x="4736744" y="4886325"/>
                </a:cubicBezTo>
                <a:cubicBezTo>
                  <a:pt x="4745724" y="4881835"/>
                  <a:pt x="4756339" y="4881290"/>
                  <a:pt x="4765319" y="4876800"/>
                </a:cubicBezTo>
                <a:cubicBezTo>
                  <a:pt x="4781878" y="4868521"/>
                  <a:pt x="4797245" y="4858037"/>
                  <a:pt x="4812944" y="4848225"/>
                </a:cubicBezTo>
                <a:cubicBezTo>
                  <a:pt x="4822652" y="4842158"/>
                  <a:pt x="4831280" y="4834295"/>
                  <a:pt x="4841519" y="4829175"/>
                </a:cubicBezTo>
                <a:cubicBezTo>
                  <a:pt x="4850499" y="4824685"/>
                  <a:pt x="4861114" y="4824140"/>
                  <a:pt x="4870094" y="4819650"/>
                </a:cubicBezTo>
                <a:cubicBezTo>
                  <a:pt x="4943952" y="4782721"/>
                  <a:pt x="4855420" y="4815016"/>
                  <a:pt x="4927244" y="4791075"/>
                </a:cubicBezTo>
                <a:cubicBezTo>
                  <a:pt x="4939944" y="4781550"/>
                  <a:pt x="4952135" y="4771306"/>
                  <a:pt x="4965344" y="4762500"/>
                </a:cubicBezTo>
                <a:cubicBezTo>
                  <a:pt x="4980748" y="4752231"/>
                  <a:pt x="4999036" y="4746116"/>
                  <a:pt x="5012969" y="4733925"/>
                </a:cubicBezTo>
                <a:cubicBezTo>
                  <a:pt x="5024916" y="4723471"/>
                  <a:pt x="5030319" y="4707050"/>
                  <a:pt x="5041544" y="4695825"/>
                </a:cubicBezTo>
                <a:cubicBezTo>
                  <a:pt x="5076772" y="4660597"/>
                  <a:pt x="5087388" y="4658615"/>
                  <a:pt x="5127269" y="4638675"/>
                </a:cubicBezTo>
                <a:cubicBezTo>
                  <a:pt x="5136794" y="4625975"/>
                  <a:pt x="5144619" y="4611800"/>
                  <a:pt x="5155844" y="4600575"/>
                </a:cubicBezTo>
                <a:cubicBezTo>
                  <a:pt x="5163939" y="4592480"/>
                  <a:pt x="5176324" y="4589620"/>
                  <a:pt x="5184419" y="4581525"/>
                </a:cubicBezTo>
                <a:cubicBezTo>
                  <a:pt x="5192514" y="4573430"/>
                  <a:pt x="5194530" y="4560101"/>
                  <a:pt x="5203469" y="4552950"/>
                </a:cubicBezTo>
                <a:cubicBezTo>
                  <a:pt x="5211309" y="4546678"/>
                  <a:pt x="5223064" y="4547915"/>
                  <a:pt x="5232044" y="4543425"/>
                </a:cubicBezTo>
                <a:cubicBezTo>
                  <a:pt x="5248603" y="4535146"/>
                  <a:pt x="5263794" y="4524375"/>
                  <a:pt x="5279669" y="4514850"/>
                </a:cubicBezTo>
                <a:cubicBezTo>
                  <a:pt x="5330469" y="4438650"/>
                  <a:pt x="5263794" y="4530725"/>
                  <a:pt x="5327294" y="4467225"/>
                </a:cubicBezTo>
                <a:cubicBezTo>
                  <a:pt x="5379914" y="4414605"/>
                  <a:pt x="5327117" y="4436313"/>
                  <a:pt x="5393969" y="4419600"/>
                </a:cubicBezTo>
                <a:cubicBezTo>
                  <a:pt x="5437036" y="4354999"/>
                  <a:pt x="5381454" y="4432115"/>
                  <a:pt x="5460644" y="4352925"/>
                </a:cubicBezTo>
                <a:cubicBezTo>
                  <a:pt x="5512543" y="4301026"/>
                  <a:pt x="5463217" y="4323492"/>
                  <a:pt x="5517794" y="4305300"/>
                </a:cubicBezTo>
                <a:cubicBezTo>
                  <a:pt x="5524144" y="4295775"/>
                  <a:pt x="5528229" y="4284263"/>
                  <a:pt x="5536844" y="4276725"/>
                </a:cubicBezTo>
                <a:cubicBezTo>
                  <a:pt x="5603602" y="4218312"/>
                  <a:pt x="5581063" y="4256770"/>
                  <a:pt x="5651144" y="4210050"/>
                </a:cubicBezTo>
                <a:cubicBezTo>
                  <a:pt x="5662352" y="4202578"/>
                  <a:pt x="5667671" y="4187499"/>
                  <a:pt x="5679719" y="4181475"/>
                </a:cubicBezTo>
                <a:cubicBezTo>
                  <a:pt x="5724645" y="4159012"/>
                  <a:pt x="5766092" y="4152770"/>
                  <a:pt x="5813069" y="4143375"/>
                </a:cubicBezTo>
                <a:cubicBezTo>
                  <a:pt x="5825769" y="4137025"/>
                  <a:pt x="5837874" y="4129311"/>
                  <a:pt x="5851169" y="4124325"/>
                </a:cubicBezTo>
                <a:cubicBezTo>
                  <a:pt x="5891557" y="4109179"/>
                  <a:pt x="5961243" y="4108257"/>
                  <a:pt x="5994044" y="4105275"/>
                </a:cubicBezTo>
                <a:lnTo>
                  <a:pt x="6041669" y="4095750"/>
                </a:lnTo>
                <a:cubicBezTo>
                  <a:pt x="6070291" y="4089617"/>
                  <a:pt x="6098520" y="4081512"/>
                  <a:pt x="6127394" y="4076700"/>
                </a:cubicBezTo>
                <a:cubicBezTo>
                  <a:pt x="6155754" y="4071973"/>
                  <a:pt x="6184620" y="4070975"/>
                  <a:pt x="6213119" y="4067175"/>
                </a:cubicBezTo>
                <a:cubicBezTo>
                  <a:pt x="6232262" y="4064623"/>
                  <a:pt x="6251219" y="4060825"/>
                  <a:pt x="6270269" y="4057650"/>
                </a:cubicBezTo>
                <a:cubicBezTo>
                  <a:pt x="6286144" y="4051300"/>
                  <a:pt x="6301399" y="4043099"/>
                  <a:pt x="6317894" y="4038600"/>
                </a:cubicBezTo>
                <a:cubicBezTo>
                  <a:pt x="6350799" y="4029626"/>
                  <a:pt x="6434162" y="4023351"/>
                  <a:pt x="6460769" y="4019550"/>
                </a:cubicBezTo>
                <a:cubicBezTo>
                  <a:pt x="6476796" y="4017260"/>
                  <a:pt x="6492619" y="4013665"/>
                  <a:pt x="6508394" y="4010025"/>
                </a:cubicBezTo>
                <a:cubicBezTo>
                  <a:pt x="6533905" y="4004138"/>
                  <a:pt x="6584594" y="3990975"/>
                  <a:pt x="6584594" y="3990975"/>
                </a:cubicBezTo>
                <a:cubicBezTo>
                  <a:pt x="6594119" y="3984625"/>
                  <a:pt x="6602411" y="3975837"/>
                  <a:pt x="6613169" y="3971925"/>
                </a:cubicBezTo>
                <a:cubicBezTo>
                  <a:pt x="6637500" y="3963077"/>
                  <a:pt x="6753552" y="3939210"/>
                  <a:pt x="6775094" y="3933825"/>
                </a:cubicBezTo>
                <a:cubicBezTo>
                  <a:pt x="6784834" y="3931390"/>
                  <a:pt x="6793929" y="3926735"/>
                  <a:pt x="6803669" y="3924300"/>
                </a:cubicBezTo>
                <a:cubicBezTo>
                  <a:pt x="6819375" y="3920373"/>
                  <a:pt x="6835588" y="3918702"/>
                  <a:pt x="6851294" y="3914775"/>
                </a:cubicBezTo>
                <a:cubicBezTo>
                  <a:pt x="6861034" y="3912340"/>
                  <a:pt x="6869946" y="3906777"/>
                  <a:pt x="6879869" y="3905250"/>
                </a:cubicBezTo>
                <a:cubicBezTo>
                  <a:pt x="6911406" y="3900398"/>
                  <a:pt x="6943214" y="3896216"/>
                  <a:pt x="6975119" y="3895725"/>
                </a:cubicBezTo>
                <a:lnTo>
                  <a:pt x="8118119" y="3886200"/>
                </a:lnTo>
                <a:cubicBezTo>
                  <a:pt x="8126748" y="3879728"/>
                  <a:pt x="8170866" y="3845539"/>
                  <a:pt x="8184794" y="3838575"/>
                </a:cubicBezTo>
                <a:cubicBezTo>
                  <a:pt x="8232704" y="3814620"/>
                  <a:pt x="8210454" y="3851015"/>
                  <a:pt x="8270519" y="3790950"/>
                </a:cubicBezTo>
                <a:cubicBezTo>
                  <a:pt x="8280044" y="3781425"/>
                  <a:pt x="8290564" y="3772801"/>
                  <a:pt x="8299094" y="3762375"/>
                </a:cubicBezTo>
                <a:cubicBezTo>
                  <a:pt x="8319199" y="3737802"/>
                  <a:pt x="8338632" y="3712593"/>
                  <a:pt x="8356244" y="3686175"/>
                </a:cubicBezTo>
                <a:lnTo>
                  <a:pt x="8394344" y="3629025"/>
                </a:lnTo>
                <a:cubicBezTo>
                  <a:pt x="8400694" y="3619500"/>
                  <a:pt x="8406525" y="3609608"/>
                  <a:pt x="8413394" y="3600450"/>
                </a:cubicBezTo>
                <a:lnTo>
                  <a:pt x="8441969" y="3562350"/>
                </a:lnTo>
                <a:cubicBezTo>
                  <a:pt x="8445144" y="3552825"/>
                  <a:pt x="8446513" y="3542492"/>
                  <a:pt x="8451494" y="3533775"/>
                </a:cubicBezTo>
                <a:cubicBezTo>
                  <a:pt x="8467786" y="3505264"/>
                  <a:pt x="8486124" y="3489620"/>
                  <a:pt x="8508644" y="3467100"/>
                </a:cubicBezTo>
                <a:cubicBezTo>
                  <a:pt x="8516417" y="3443781"/>
                  <a:pt x="8522506" y="3421023"/>
                  <a:pt x="8537219" y="3400425"/>
                </a:cubicBezTo>
                <a:cubicBezTo>
                  <a:pt x="8545049" y="3389464"/>
                  <a:pt x="8556269" y="3381375"/>
                  <a:pt x="8565794" y="3371850"/>
                </a:cubicBezTo>
                <a:cubicBezTo>
                  <a:pt x="8574038" y="3347119"/>
                  <a:pt x="8582980" y="3318429"/>
                  <a:pt x="8594369" y="3295650"/>
                </a:cubicBezTo>
                <a:cubicBezTo>
                  <a:pt x="8599489" y="3285411"/>
                  <a:pt x="8607069" y="3276600"/>
                  <a:pt x="8613419" y="3267075"/>
                </a:cubicBezTo>
                <a:cubicBezTo>
                  <a:pt x="8654664" y="3122718"/>
                  <a:pt x="8625876" y="3172190"/>
                  <a:pt x="8670569" y="3105150"/>
                </a:cubicBezTo>
                <a:cubicBezTo>
                  <a:pt x="8673744" y="3092450"/>
                  <a:pt x="8677254" y="3079829"/>
                  <a:pt x="8680094" y="3067050"/>
                </a:cubicBezTo>
                <a:cubicBezTo>
                  <a:pt x="8683606" y="3051246"/>
                  <a:pt x="8685171" y="3034991"/>
                  <a:pt x="8689619" y="3019425"/>
                </a:cubicBezTo>
                <a:cubicBezTo>
                  <a:pt x="8697894" y="2990463"/>
                  <a:pt x="8712287" y="2963236"/>
                  <a:pt x="8718194" y="2933700"/>
                </a:cubicBezTo>
                <a:cubicBezTo>
                  <a:pt x="8721369" y="2917825"/>
                  <a:pt x="8723067" y="2901582"/>
                  <a:pt x="8727719" y="2886075"/>
                </a:cubicBezTo>
                <a:cubicBezTo>
                  <a:pt x="8732632" y="2869698"/>
                  <a:pt x="8741362" y="2854670"/>
                  <a:pt x="8746769" y="2838450"/>
                </a:cubicBezTo>
                <a:cubicBezTo>
                  <a:pt x="8750909" y="2826031"/>
                  <a:pt x="8752850" y="2812980"/>
                  <a:pt x="8756294" y="2800350"/>
                </a:cubicBezTo>
                <a:cubicBezTo>
                  <a:pt x="8762376" y="2778050"/>
                  <a:pt x="8770147" y="2756197"/>
                  <a:pt x="8775344" y="2733675"/>
                </a:cubicBezTo>
                <a:cubicBezTo>
                  <a:pt x="8779687" y="2714857"/>
                  <a:pt x="8781414" y="2695526"/>
                  <a:pt x="8784869" y="2676525"/>
                </a:cubicBezTo>
                <a:cubicBezTo>
                  <a:pt x="8787765" y="2660597"/>
                  <a:pt x="8791581" y="2644843"/>
                  <a:pt x="8794394" y="2628900"/>
                </a:cubicBezTo>
                <a:cubicBezTo>
                  <a:pt x="8801107" y="2590862"/>
                  <a:pt x="8813444" y="2514600"/>
                  <a:pt x="8813444" y="2514600"/>
                </a:cubicBezTo>
                <a:cubicBezTo>
                  <a:pt x="8787205" y="2016066"/>
                  <a:pt x="8817570" y="2301233"/>
                  <a:pt x="8775344" y="2047875"/>
                </a:cubicBezTo>
                <a:cubicBezTo>
                  <a:pt x="8758858" y="1948957"/>
                  <a:pt x="8776605" y="2013558"/>
                  <a:pt x="8746769" y="1924050"/>
                </a:cubicBezTo>
                <a:cubicBezTo>
                  <a:pt x="8743594" y="1892300"/>
                  <a:pt x="8743124" y="1860162"/>
                  <a:pt x="8737244" y="1828800"/>
                </a:cubicBezTo>
                <a:cubicBezTo>
                  <a:pt x="8731864" y="1800109"/>
                  <a:pt x="8709408" y="1752251"/>
                  <a:pt x="8699144" y="1724025"/>
                </a:cubicBezTo>
                <a:cubicBezTo>
                  <a:pt x="8692282" y="1705154"/>
                  <a:pt x="8687552" y="1685519"/>
                  <a:pt x="8680094" y="1666875"/>
                </a:cubicBezTo>
                <a:cubicBezTo>
                  <a:pt x="8674821" y="1653692"/>
                  <a:pt x="8666030" y="1642070"/>
                  <a:pt x="8661044" y="1628775"/>
                </a:cubicBezTo>
                <a:cubicBezTo>
                  <a:pt x="8656447" y="1616518"/>
                  <a:pt x="8656381" y="1602830"/>
                  <a:pt x="8651519" y="1590675"/>
                </a:cubicBezTo>
                <a:cubicBezTo>
                  <a:pt x="8643609" y="1570900"/>
                  <a:pt x="8631136" y="1553185"/>
                  <a:pt x="8622944" y="1533525"/>
                </a:cubicBezTo>
                <a:cubicBezTo>
                  <a:pt x="8615221" y="1514989"/>
                  <a:pt x="8612203" y="1494656"/>
                  <a:pt x="8603894" y="1476375"/>
                </a:cubicBezTo>
                <a:cubicBezTo>
                  <a:pt x="8555288" y="1369442"/>
                  <a:pt x="8579261" y="1497727"/>
                  <a:pt x="8518169" y="1314450"/>
                </a:cubicBezTo>
                <a:cubicBezTo>
                  <a:pt x="8505469" y="1276350"/>
                  <a:pt x="8498030" y="1236071"/>
                  <a:pt x="8480069" y="1200150"/>
                </a:cubicBezTo>
                <a:cubicBezTo>
                  <a:pt x="8457940" y="1155892"/>
                  <a:pt x="8443466" y="1131434"/>
                  <a:pt x="8432444" y="1076325"/>
                </a:cubicBezTo>
                <a:cubicBezTo>
                  <a:pt x="8429269" y="1060450"/>
                  <a:pt x="8426846" y="1044406"/>
                  <a:pt x="8422919" y="1028700"/>
                </a:cubicBezTo>
                <a:cubicBezTo>
                  <a:pt x="8420484" y="1018960"/>
                  <a:pt x="8416279" y="1009742"/>
                  <a:pt x="8413394" y="1000125"/>
                </a:cubicBezTo>
                <a:cubicBezTo>
                  <a:pt x="8376544" y="877292"/>
                  <a:pt x="8412324" y="987391"/>
                  <a:pt x="8375294" y="876300"/>
                </a:cubicBezTo>
                <a:cubicBezTo>
                  <a:pt x="8372119" y="850900"/>
                  <a:pt x="8371132" y="825129"/>
                  <a:pt x="8365769" y="800100"/>
                </a:cubicBezTo>
                <a:cubicBezTo>
                  <a:pt x="8360125" y="773762"/>
                  <a:pt x="8338158" y="721548"/>
                  <a:pt x="8327669" y="695325"/>
                </a:cubicBezTo>
                <a:cubicBezTo>
                  <a:pt x="8324494" y="673100"/>
                  <a:pt x="8322547" y="650665"/>
                  <a:pt x="8318144" y="628650"/>
                </a:cubicBezTo>
                <a:cubicBezTo>
                  <a:pt x="8316175" y="618805"/>
                  <a:pt x="8310797" y="609876"/>
                  <a:pt x="8308619" y="600075"/>
                </a:cubicBezTo>
                <a:cubicBezTo>
                  <a:pt x="8304429" y="581222"/>
                  <a:pt x="8303284" y="561778"/>
                  <a:pt x="8299094" y="542925"/>
                </a:cubicBezTo>
                <a:cubicBezTo>
                  <a:pt x="8296916" y="533124"/>
                  <a:pt x="8291747" y="524151"/>
                  <a:pt x="8289569" y="514350"/>
                </a:cubicBezTo>
                <a:cubicBezTo>
                  <a:pt x="8285379" y="495497"/>
                  <a:pt x="8284234" y="476053"/>
                  <a:pt x="8280044" y="457200"/>
                </a:cubicBezTo>
                <a:cubicBezTo>
                  <a:pt x="8277866" y="447399"/>
                  <a:pt x="8273277" y="438279"/>
                  <a:pt x="8270519" y="428625"/>
                </a:cubicBezTo>
                <a:cubicBezTo>
                  <a:pt x="8266923" y="416038"/>
                  <a:pt x="8264590" y="403112"/>
                  <a:pt x="8260994" y="390525"/>
                </a:cubicBezTo>
                <a:cubicBezTo>
                  <a:pt x="8258236" y="380871"/>
                  <a:pt x="8255676" y="371066"/>
                  <a:pt x="8251469" y="361950"/>
                </a:cubicBezTo>
                <a:cubicBezTo>
                  <a:pt x="8236593" y="329720"/>
                  <a:pt x="8203844" y="266700"/>
                  <a:pt x="8203844" y="266700"/>
                </a:cubicBezTo>
                <a:cubicBezTo>
                  <a:pt x="8200669" y="250825"/>
                  <a:pt x="8201018" y="233813"/>
                  <a:pt x="8194319" y="219075"/>
                </a:cubicBezTo>
                <a:cubicBezTo>
                  <a:pt x="8184845" y="198232"/>
                  <a:pt x="8168919" y="180975"/>
                  <a:pt x="8156219" y="161925"/>
                </a:cubicBezTo>
                <a:lnTo>
                  <a:pt x="8137169" y="133350"/>
                </a:lnTo>
                <a:cubicBezTo>
                  <a:pt x="8130819" y="123825"/>
                  <a:pt x="8127277" y="111644"/>
                  <a:pt x="8118119" y="104775"/>
                </a:cubicBezTo>
                <a:cubicBezTo>
                  <a:pt x="8080125" y="76279"/>
                  <a:pt x="8048151" y="45200"/>
                  <a:pt x="8003819" y="28575"/>
                </a:cubicBezTo>
                <a:cubicBezTo>
                  <a:pt x="7988446" y="22810"/>
                  <a:pt x="7931026" y="12111"/>
                  <a:pt x="7918094" y="9525"/>
                </a:cubicBezTo>
                <a:cubicBezTo>
                  <a:pt x="7851419" y="12700"/>
                  <a:pt x="7784589" y="13507"/>
                  <a:pt x="7718069" y="19050"/>
                </a:cubicBezTo>
                <a:cubicBezTo>
                  <a:pt x="7708063" y="19884"/>
                  <a:pt x="7699530" y="28284"/>
                  <a:pt x="7689494" y="28575"/>
                </a:cubicBezTo>
                <a:cubicBezTo>
                  <a:pt x="7480008" y="34647"/>
                  <a:pt x="7270394" y="34925"/>
                  <a:pt x="7060844" y="38100"/>
                </a:cubicBezTo>
                <a:cubicBezTo>
                  <a:pt x="6986610" y="62845"/>
                  <a:pt x="7011948" y="57150"/>
                  <a:pt x="6870344" y="57150"/>
                </a:cubicBezTo>
                <a:lnTo>
                  <a:pt x="5746394" y="47625"/>
                </a:lnTo>
                <a:cubicBezTo>
                  <a:pt x="5617287" y="21804"/>
                  <a:pt x="5664534" y="28575"/>
                  <a:pt x="5422544" y="28575"/>
                </a:cubicBezTo>
                <a:lnTo>
                  <a:pt x="4117619" y="38100"/>
                </a:lnTo>
                <a:cubicBezTo>
                  <a:pt x="4089044" y="41275"/>
                  <a:pt x="4060254" y="42898"/>
                  <a:pt x="4031894" y="47625"/>
                </a:cubicBezTo>
                <a:cubicBezTo>
                  <a:pt x="4021990" y="49276"/>
                  <a:pt x="4013325" y="56316"/>
                  <a:pt x="4003319" y="57150"/>
                </a:cubicBezTo>
                <a:cubicBezTo>
                  <a:pt x="3936799" y="62693"/>
                  <a:pt x="3869969" y="63500"/>
                  <a:pt x="3803294" y="66675"/>
                </a:cubicBezTo>
                <a:cubicBezTo>
                  <a:pt x="3563716" y="96622"/>
                  <a:pt x="3728839" y="79664"/>
                  <a:pt x="3222269" y="66675"/>
                </a:cubicBezTo>
                <a:cubicBezTo>
                  <a:pt x="3142857" y="64639"/>
                  <a:pt x="3063519" y="60325"/>
                  <a:pt x="2984144" y="57150"/>
                </a:cubicBezTo>
                <a:cubicBezTo>
                  <a:pt x="2961919" y="53975"/>
                  <a:pt x="2939614" y="51316"/>
                  <a:pt x="2917469" y="47625"/>
                </a:cubicBezTo>
                <a:cubicBezTo>
                  <a:pt x="2901500" y="44963"/>
                  <a:pt x="2886027" y="38562"/>
                  <a:pt x="2869844" y="38100"/>
                </a:cubicBezTo>
                <a:cubicBezTo>
                  <a:pt x="2663529" y="32205"/>
                  <a:pt x="2457094" y="31750"/>
                  <a:pt x="2250719" y="28575"/>
                </a:cubicBezTo>
                <a:cubicBezTo>
                  <a:pt x="1537698" y="35116"/>
                  <a:pt x="1241513" y="46332"/>
                  <a:pt x="593369" y="28575"/>
                </a:cubicBezTo>
                <a:cubicBezTo>
                  <a:pt x="397174" y="23200"/>
                  <a:pt x="608001" y="20176"/>
                  <a:pt x="469544" y="9525"/>
                </a:cubicBezTo>
                <a:cubicBezTo>
                  <a:pt x="402990" y="4405"/>
                  <a:pt x="336194" y="3175"/>
                  <a:pt x="269519" y="0"/>
                </a:cubicBezTo>
                <a:cubicBezTo>
                  <a:pt x="180619" y="3175"/>
                  <a:pt x="90741" y="-4002"/>
                  <a:pt x="2819" y="9525"/>
                </a:cubicBezTo>
                <a:cubicBezTo>
                  <a:pt x="-8496" y="11266"/>
                  <a:pt x="17617" y="27471"/>
                  <a:pt x="21869" y="38100"/>
                </a:cubicBezTo>
                <a:cubicBezTo>
                  <a:pt x="24227" y="43996"/>
                  <a:pt x="21869" y="53975"/>
                  <a:pt x="21869" y="5715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3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hit results?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</a:t>
            </a:r>
          </a:p>
          <a:p>
            <a:r>
              <a:rPr lang="en-US" sz="2400" dirty="0"/>
              <a:t>Not all hits are relevant (at least at the beginning)</a:t>
            </a:r>
          </a:p>
          <a:p>
            <a:pPr lvl="1"/>
            <a:r>
              <a:rPr lang="en-US" sz="2000" dirty="0"/>
              <a:t>Crashes by values not controllable by an attacker</a:t>
            </a:r>
          </a:p>
          <a:p>
            <a:pPr lvl="1"/>
            <a:r>
              <a:rPr lang="en-US" sz="2000" dirty="0"/>
              <a:t>!exploitable </a:t>
            </a:r>
            <a:r>
              <a:rPr lang="en-US" sz="2000" dirty="0">
                <a:hlinkClick r:id="rId2"/>
              </a:rPr>
              <a:t>https://msecdbg.codeplex.com/</a:t>
            </a:r>
            <a:endParaRPr lang="en-US" sz="2000" dirty="0"/>
          </a:p>
          <a:p>
            <a:r>
              <a:rPr lang="en-US" sz="2400" dirty="0"/>
              <a:t>Hits reproduction</a:t>
            </a:r>
          </a:p>
          <a:p>
            <a:pPr lvl="1"/>
            <a:r>
              <a:rPr lang="en-US" sz="2000" dirty="0"/>
              <a:t>Hit can be result of cumulative series of operations</a:t>
            </a:r>
            <a:endParaRPr lang="cs-CZ" sz="2000" dirty="0"/>
          </a:p>
          <a:p>
            <a:r>
              <a:rPr lang="en-US" sz="2400" dirty="0"/>
              <a:t>Many hits are duplicates</a:t>
            </a:r>
          </a:p>
          <a:p>
            <a:pPr lvl="1"/>
            <a:r>
              <a:rPr lang="en-US" sz="2000" dirty="0"/>
              <a:t>Inputs are different, but hit caused in the same part of code</a:t>
            </a:r>
          </a:p>
          <a:p>
            <a:r>
              <a:rPr lang="en-US" sz="2400" dirty="0"/>
              <a:t>(Automatic) Bucketing of hits </a:t>
            </a:r>
          </a:p>
          <a:p>
            <a:pPr lvl="1"/>
            <a:r>
              <a:rPr lang="en-US" sz="2000" dirty="0"/>
              <a:t>E.g., Peach performs bucking based on signature of </a:t>
            </a:r>
            <a:r>
              <a:rPr lang="en-US" sz="2000" dirty="0" err="1"/>
              <a:t>callstack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7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i="1" dirty="0"/>
              <a:t>Motto: “Test your test coverage”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Sebastian Kurfürst</a:t>
            </a:r>
            <a:r>
              <a:rPr lang="en-US" sz="2400" dirty="0"/>
              <a:t>’s </a:t>
            </a:r>
            <a:r>
              <a:rPr lang="en-US" sz="2400" dirty="0" err="1"/>
              <a:t>php</a:t>
            </a:r>
            <a:r>
              <a:rPr lang="en-US" sz="2400" dirty="0"/>
              <a:t> </a:t>
            </a:r>
            <a:r>
              <a:rPr lang="en-US" sz="2400" dirty="0" err="1"/>
              <a:t>fuzzer</a:t>
            </a:r>
            <a:endParaRPr lang="en-US" sz="2400" dirty="0"/>
          </a:p>
          <a:p>
            <a:r>
              <a:rPr lang="en-US" sz="2400" dirty="0"/>
              <a:t>Idea: </a:t>
            </a:r>
          </a:p>
          <a:p>
            <a:pPr lvl="1"/>
            <a:r>
              <a:rPr lang="en-US" sz="2000" dirty="0"/>
              <a:t>Ordinary UT coverage tool just count visited LoC</a:t>
            </a:r>
          </a:p>
          <a:p>
            <a:pPr lvl="1"/>
            <a:r>
              <a:rPr lang="en-US" sz="2000" dirty="0"/>
              <a:t>Run tests and compute test coverage</a:t>
            </a:r>
          </a:p>
          <a:p>
            <a:pPr lvl="1"/>
            <a:r>
              <a:rPr lang="en-US" sz="2000" dirty="0" err="1"/>
              <a:t>Foreach</a:t>
            </a:r>
            <a:r>
              <a:rPr lang="en-US" sz="2000" dirty="0"/>
              <a:t> (</a:t>
            </a:r>
            <a:r>
              <a:rPr lang="en-US" sz="2000" dirty="0" err="1"/>
              <a:t>line:source_code</a:t>
            </a:r>
            <a:r>
              <a:rPr lang="en-US" sz="2000" dirty="0"/>
              <a:t>) </a:t>
            </a:r>
          </a:p>
          <a:p>
            <a:pPr lvl="2"/>
            <a:r>
              <a:rPr lang="en-US" sz="2000" dirty="0"/>
              <a:t>Comment out / modify line of code</a:t>
            </a:r>
          </a:p>
          <a:p>
            <a:pPr lvl="2"/>
            <a:r>
              <a:rPr lang="en-US" sz="2000" dirty="0"/>
              <a:t>Verify valid syntax – if yes, then run unit tests again</a:t>
            </a:r>
          </a:p>
          <a:p>
            <a:pPr lvl="2"/>
            <a:r>
              <a:rPr lang="en-US" sz="2000" dirty="0"/>
              <a:t>Detect if tests pass even when line was removed / modified</a:t>
            </a:r>
          </a:p>
          <a:p>
            <a:pPr lvl="2"/>
            <a:r>
              <a:rPr lang="en-US" sz="2000" dirty="0"/>
              <a:t>If yes, then your UT is not sufficient</a:t>
            </a:r>
          </a:p>
          <a:p>
            <a:r>
              <a:rPr lang="cs-CZ" sz="2400" dirty="0">
                <a:hlinkClick r:id="rId2"/>
              </a:rPr>
              <a:t>https://github.com/sandstorm/Fuzzer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Teaser: Fuzzing hands-on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file fuzzing</a:t>
            </a:r>
          </a:p>
          <a:p>
            <a:r>
              <a:rPr lang="en-US" dirty="0"/>
              <a:t>General fuzzing framework - Peach</a:t>
            </a:r>
          </a:p>
          <a:p>
            <a:pPr lvl="1"/>
            <a:r>
              <a:rPr lang="en-US" dirty="0"/>
              <a:t>Setup, components, plugins, configuration…</a:t>
            </a:r>
          </a:p>
          <a:p>
            <a:pPr lvl="1"/>
            <a:r>
              <a:rPr lang="en-US" dirty="0"/>
              <a:t>Custom input modeling and validation</a:t>
            </a:r>
          </a:p>
          <a:p>
            <a:r>
              <a:rPr lang="en-US" dirty="0"/>
              <a:t>Some network fuzzing with OWASP ZAP?</a:t>
            </a:r>
          </a:p>
          <a:p>
            <a:pPr lvl="1"/>
            <a:r>
              <a:rPr lang="en-US" dirty="0"/>
              <a:t>Setup, options…</a:t>
            </a:r>
          </a:p>
          <a:p>
            <a:pPr lvl="1"/>
            <a:r>
              <a:rPr lang="en-US" dirty="0"/>
              <a:t>Proxy-based network fuzzing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397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Fuzzers</a:t>
            </a:r>
            <a:r>
              <a:rPr lang="en-US" dirty="0"/>
              <a:t> are cheap way to detect simpler bugs</a:t>
            </a:r>
          </a:p>
          <a:p>
            <a:pPr lvl="1"/>
            <a:r>
              <a:rPr lang="en-US" dirty="0"/>
              <a:t>If you don’t use it, others will</a:t>
            </a:r>
          </a:p>
          <a:p>
            <a:r>
              <a:rPr lang="en-US" dirty="0"/>
              <a:t>Try to find tool that fits your particular scenario</a:t>
            </a:r>
          </a:p>
          <a:p>
            <a:pPr lvl="1"/>
            <a:r>
              <a:rPr lang="en-US" dirty="0"/>
              <a:t>Check activity of development, support</a:t>
            </a:r>
          </a:p>
          <a:p>
            <a:r>
              <a:rPr lang="en-US" dirty="0"/>
              <a:t>Fuzzing frameworks can ease variety of setups</a:t>
            </a:r>
          </a:p>
          <a:p>
            <a:pPr lvl="1"/>
            <a:r>
              <a:rPr lang="en-US" dirty="0"/>
              <a:t>But bit steeper learning curve</a:t>
            </a:r>
          </a:p>
          <a:p>
            <a:r>
              <a:rPr lang="en-US" dirty="0"/>
              <a:t>If fuzzing will not find any bugs, check your model</a:t>
            </a:r>
          </a:p>
          <a:p>
            <a:r>
              <a:rPr lang="en-US" dirty="0"/>
              <a:t>Try it!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0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4221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flow analysis</a:t>
            </a:r>
          </a:p>
          <a:p>
            <a:r>
              <a:rPr lang="en-US" dirty="0"/>
              <a:t>Follow propagation of sensitive values inside program</a:t>
            </a:r>
          </a:p>
          <a:p>
            <a:pPr lvl="1"/>
            <a:r>
              <a:rPr lang="en-US" dirty="0"/>
              <a:t>e.g., user input that can be manipulated by an attacker</a:t>
            </a:r>
          </a:p>
          <a:p>
            <a:pPr lvl="1"/>
            <a:r>
              <a:rPr lang="en-US" dirty="0"/>
              <a:t>find all parts of program where value can “reach”</a:t>
            </a:r>
          </a:p>
          <a:p>
            <a:r>
              <a:rPr lang="en-GB" i="1" dirty="0"/>
              <a:t>“Information </a:t>
            </a:r>
            <a:r>
              <a:rPr lang="en-GB" b="1" dirty="0"/>
              <a:t>flows </a:t>
            </a:r>
            <a:r>
              <a:rPr lang="en-GB" i="1" dirty="0"/>
              <a:t>from object x to object y, denoted </a:t>
            </a:r>
            <a:r>
              <a:rPr lang="en-GB" i="1" dirty="0" err="1"/>
              <a:t>x→y</a:t>
            </a:r>
            <a:r>
              <a:rPr lang="en-GB" i="1" dirty="0"/>
              <a:t> , whenever information stored in x is transferred to, object y.” D. Denning</a:t>
            </a:r>
          </a:p>
          <a:p>
            <a:r>
              <a:rPr lang="en-US" dirty="0"/>
              <a:t>Native support in some languages (Ruby, Perl)</a:t>
            </a:r>
          </a:p>
          <a:p>
            <a:pPr lvl="1"/>
            <a:r>
              <a:rPr lang="en-US" dirty="0"/>
              <a:t>But not C++/Java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8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Files (*.</a:t>
            </a:r>
            <a:r>
              <a:rPr lang="en-US" dirty="0" err="1"/>
              <a:t>pdf</a:t>
            </a:r>
            <a:r>
              <a:rPr lang="en-US" dirty="0"/>
              <a:t>, *.doc, *.</a:t>
            </a:r>
            <a:r>
              <a:rPr lang="en-US" dirty="0" err="1"/>
              <a:t>js</a:t>
            </a:r>
            <a:r>
              <a:rPr lang="en-US" dirty="0"/>
              <a:t>, *.mp3...)</a:t>
            </a:r>
          </a:p>
          <a:p>
            <a:r>
              <a:rPr lang="en-US" dirty="0"/>
              <a:t>User input (keyboard, mouse, touchscreen)</a:t>
            </a:r>
          </a:p>
          <a:p>
            <a:r>
              <a:rPr lang="en-US" dirty="0"/>
              <a:t>Network traffic</a:t>
            </a:r>
          </a:p>
          <a:p>
            <a:r>
              <a:rPr lang="en-US" dirty="0"/>
              <a:t>USB devices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Every time there is information flow from value from untrusted source to other object X, object X is </a:t>
            </a:r>
            <a:r>
              <a:rPr lang="en-US" i="1" dirty="0"/>
              <a:t>tainted </a:t>
            </a:r>
          </a:p>
          <a:p>
            <a:pPr lvl="1"/>
            <a:r>
              <a:rPr lang="en-US" dirty="0"/>
              <a:t>labeled as “tainted”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16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Stripping out debug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 symbols are of great help for an “attacker”</a:t>
            </a:r>
          </a:p>
          <a:p>
            <a:pPr lvl="1"/>
            <a:r>
              <a:rPr lang="en-US" dirty="0"/>
              <a:t>key called </a:t>
            </a:r>
            <a:r>
              <a:rPr lang="en-US" dirty="0" err="1"/>
              <a:t>NSAKey</a:t>
            </a:r>
            <a:r>
              <a:rPr lang="en-US" dirty="0"/>
              <a:t> in ADVAPI.dll? (Crypto 1998)</a:t>
            </a:r>
          </a:p>
          <a:p>
            <a:pPr lvl="1"/>
            <a:r>
              <a:rPr lang="en-US" dirty="0">
                <a:hlinkClick r:id="rId2"/>
              </a:rPr>
              <a:t>http://www.heise.de/tp/artikel/5/5263/1.html</a:t>
            </a:r>
            <a:r>
              <a:rPr lang="en-US" dirty="0"/>
              <a:t> </a:t>
            </a:r>
          </a:p>
          <a:p>
            <a:r>
              <a:rPr lang="en-US" dirty="0"/>
              <a:t>Always strip out debug symbols in released binary</a:t>
            </a:r>
          </a:p>
          <a:p>
            <a:pPr lvl="1"/>
            <a:r>
              <a:rPr lang="en-US" dirty="0"/>
              <a:t>check compiler flag</a:t>
            </a:r>
          </a:p>
          <a:p>
            <a:pPr lvl="1"/>
            <a:r>
              <a:rPr lang="en-US" dirty="0"/>
              <a:t>Linux: run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dirty="0"/>
              <a:t> or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command (stripped/not stripped)</a:t>
            </a:r>
          </a:p>
          <a:p>
            <a:pPr lvl="1"/>
            <a:r>
              <a:rPr lang="en-US" dirty="0"/>
              <a:t>Windows: </a:t>
            </a:r>
            <a:r>
              <a:rPr lang="en-US" dirty="0" err="1"/>
              <a:t>DependencyWalker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sensitive 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sensitive operation (e.g., system()) is executed with value, taint label is checked</a:t>
            </a:r>
          </a:p>
          <a:p>
            <a:pPr lvl="1"/>
            <a:r>
              <a:rPr lang="en-US" dirty="0"/>
              <a:t>if value is tainted, alert is issued</a:t>
            </a:r>
          </a:p>
          <a:p>
            <a:r>
              <a:rPr lang="en-US" dirty="0"/>
              <a:t>Untrusted data reaching privilege location is detected</a:t>
            </a:r>
          </a:p>
          <a:p>
            <a:pPr lvl="1"/>
            <a:r>
              <a:rPr lang="en-US" dirty="0"/>
              <a:t>can detect even unknown attacks</a:t>
            </a:r>
          </a:p>
          <a:p>
            <a:pPr lvl="1"/>
            <a:r>
              <a:rPr lang="en-US" dirty="0"/>
              <a:t>(but sometimes we need to use user input)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7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 -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Taintgrind</a:t>
            </a:r>
            <a:endParaRPr lang="en-US" sz="2400" dirty="0"/>
          </a:p>
          <a:p>
            <a:pPr lvl="1"/>
            <a:r>
              <a:rPr lang="en-GB" sz="2000" dirty="0">
                <a:hlinkClick r:id="rId2"/>
              </a:rPr>
              <a:t>http://www.cl.cam.ac.uk/~wmk26/taintgrind/</a:t>
            </a:r>
            <a:endParaRPr lang="en-GB" sz="2000" dirty="0"/>
          </a:p>
          <a:p>
            <a:pPr lvl="1"/>
            <a:r>
              <a:rPr lang="en-US" sz="2000" dirty="0"/>
              <a:t>additional module to </a:t>
            </a:r>
            <a:r>
              <a:rPr lang="en-US" sz="2000" dirty="0" err="1"/>
              <a:t>Valgrind</a:t>
            </a:r>
            <a:endParaRPr lang="en-US" sz="2000" dirty="0"/>
          </a:p>
          <a:p>
            <a:pPr lvl="1"/>
            <a:r>
              <a:rPr lang="en-US" sz="2000" dirty="0"/>
              <a:t>dynamic taint analyzer for C/C++</a:t>
            </a:r>
          </a:p>
          <a:p>
            <a:pPr lvl="1"/>
            <a:r>
              <a:rPr lang="en-US" sz="2000" dirty="0"/>
              <a:t>output memory traces (information flows) already produced by </a:t>
            </a:r>
            <a:r>
              <a:rPr lang="en-US" sz="2000" dirty="0" err="1"/>
              <a:t>Valgrind</a:t>
            </a:r>
            <a:endParaRPr lang="en-US" sz="2000" dirty="0"/>
          </a:p>
          <a:p>
            <a:r>
              <a:rPr lang="en-US" sz="2400" dirty="0" err="1"/>
              <a:t>Tanalysis</a:t>
            </a:r>
            <a:r>
              <a:rPr lang="en-US" sz="2400" dirty="0"/>
              <a:t> </a:t>
            </a:r>
          </a:p>
          <a:p>
            <a:pPr lvl="1"/>
            <a:r>
              <a:rPr lang="en-GB" sz="2000" dirty="0">
                <a:hlinkClick r:id="rId3"/>
              </a:rPr>
              <a:t>http://code.google.com/p/tanalysis/</a:t>
            </a:r>
            <a:endParaRPr lang="en-GB" sz="2000" dirty="0"/>
          </a:p>
          <a:p>
            <a:pPr lvl="1"/>
            <a:r>
              <a:rPr lang="en-US" sz="2000" dirty="0"/>
              <a:t>static taint analyzer for C</a:t>
            </a:r>
            <a:endParaRPr lang="en-GB" sz="2000" dirty="0"/>
          </a:p>
          <a:p>
            <a:pPr lvl="1"/>
            <a:r>
              <a:rPr lang="en-US" sz="2000" dirty="0"/>
              <a:t>plugin for </a:t>
            </a:r>
            <a:r>
              <a:rPr lang="en-US" sz="2000" dirty="0" err="1"/>
              <a:t>Frama</a:t>
            </a:r>
            <a:r>
              <a:rPr lang="en-US" sz="2000" dirty="0"/>
              <a:t>-C </a:t>
            </a:r>
            <a:r>
              <a:rPr lang="en-US" sz="2000" dirty="0">
                <a:hlinkClick r:id="rId4"/>
              </a:rPr>
              <a:t>http://frama-c.com/</a:t>
            </a:r>
            <a:endParaRPr lang="en-US" sz="2000" dirty="0"/>
          </a:p>
          <a:p>
            <a:r>
              <a:rPr lang="en-US" sz="2400" dirty="0"/>
              <a:t>Read more about taint analysis</a:t>
            </a:r>
          </a:p>
          <a:p>
            <a:pPr lvl="1"/>
            <a:r>
              <a:rPr lang="en-US" sz="2000" dirty="0">
                <a:hlinkClick r:id="rId5"/>
              </a:rPr>
              <a:t>http://users.ece.cmu.edu/~ejschwar/papers/oakland10.pdf</a:t>
            </a:r>
            <a:endParaRPr lang="en-US" sz="2000" dirty="0"/>
          </a:p>
          <a:p>
            <a:pPr lvl="1"/>
            <a:endParaRPr 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PREfast</a:t>
            </a:r>
            <a:r>
              <a:rPr lang="en-US" dirty="0"/>
              <a:t> + 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Warning C6029 is issued when tainted value is passed to parameter marked as [Post(Tainted=No)]</a:t>
            </a:r>
          </a:p>
          <a:p>
            <a:pPr lvl="1"/>
            <a:r>
              <a:rPr lang="en-US" dirty="0"/>
              <a:t>without any checking (any condition statement)</a:t>
            </a:r>
          </a:p>
          <a:p>
            <a:r>
              <a:rPr lang="en-GB" dirty="0">
                <a:hlinkClick r:id="rId2"/>
              </a:rPr>
              <a:t>http://msdn.microsoft.com/en-us/library/ms182047%28v=vs.100%29.aspx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396490" y="4134559"/>
            <a:ext cx="6112571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 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C++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vc_attributes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331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Coverity</a:t>
            </a:r>
            <a:r>
              <a:rPr lang="en-US" dirty="0"/>
              <a:t> taint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TAINTED_SCALAR</a:t>
            </a:r>
          </a:p>
          <a:p>
            <a:pPr lvl="1"/>
            <a:r>
              <a:rPr lang="en-US" dirty="0">
                <a:hlinkClick r:id="rId2"/>
              </a:rPr>
              <a:t>http://blog.coverity.com/2014/04/18/coverity-heartbleed-part-2/#.U1l4k2dOURo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http://security.coverity.com/blog/2014/Apr/on-detecting-heartbleed-with-static-analysis.html</a:t>
            </a:r>
            <a:endParaRPr lang="en-US" dirty="0"/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68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analyzers can profile application</a:t>
            </a:r>
          </a:p>
          <a:p>
            <a:pPr lvl="1"/>
            <a:r>
              <a:rPr lang="en-US" dirty="0"/>
              <a:t>and find bugs not found by static analysis</a:t>
            </a:r>
          </a:p>
          <a:p>
            <a:r>
              <a:rPr lang="en-US" dirty="0"/>
              <a:t>Fuzzing is “cheap” </a:t>
            </a:r>
            <a:r>
              <a:rPr lang="en-US" dirty="0" err="1"/>
              <a:t>blackbox</a:t>
            </a:r>
            <a:r>
              <a:rPr lang="en-US" dirty="0"/>
              <a:t> approach via malformed inputs</a:t>
            </a:r>
          </a:p>
          <a:p>
            <a:pPr marL="704850" lvl="2" indent="-342900">
              <a:buClr>
                <a:srgbClr val="1E4485"/>
              </a:buClr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256584" cy="285750"/>
          </a:xfrm>
        </p:spPr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17" y="5319861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20667" y="5380186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893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 books available, but…</a:t>
            </a:r>
          </a:p>
          <a:p>
            <a:r>
              <a:rPr lang="en-US" sz="2000" dirty="0"/>
              <a:t>Michael </a:t>
            </a:r>
            <a:r>
              <a:rPr lang="en-US" sz="2000" dirty="0" err="1"/>
              <a:t>Eddington</a:t>
            </a:r>
            <a:r>
              <a:rPr lang="en-US" sz="2000" dirty="0"/>
              <a:t>, Demystifying </a:t>
            </a:r>
            <a:r>
              <a:rPr lang="en-US" sz="2000" dirty="0" err="1"/>
              <a:t>fuzzers</a:t>
            </a:r>
            <a:endParaRPr lang="en-US" sz="2000" dirty="0"/>
          </a:p>
          <a:p>
            <a:pPr lvl="1"/>
            <a:r>
              <a:rPr lang="en-US" sz="1800" dirty="0"/>
              <a:t>Comparison of open-source tools, cost of adoption</a:t>
            </a:r>
          </a:p>
          <a:p>
            <a:pPr lvl="1"/>
            <a:r>
              <a:rPr lang="en-US" sz="1800" dirty="0" err="1"/>
              <a:t>BlackHat</a:t>
            </a:r>
            <a:r>
              <a:rPr lang="en-US" sz="1800" dirty="0"/>
              <a:t> 2009, </a:t>
            </a:r>
            <a:r>
              <a:rPr lang="en-US" sz="1800" dirty="0">
                <a:hlinkClick r:id="rId2"/>
              </a:rPr>
              <a:t>https://www.blackhat.com/presentations/bh-usa-09/EDDINGTON/BHUSA09-Eddington-DemystFuzzers-PAPER.pdf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https://www.blackhat.com/presentations/bh-usa-09/EDDINGTON/BHUSA09-Eddington-DemystFuzzers-SLIDES.pdf</a:t>
            </a:r>
            <a:endParaRPr lang="en-US" sz="1800" dirty="0"/>
          </a:p>
          <a:p>
            <a:pPr lvl="1"/>
            <a:r>
              <a:rPr lang="en-US" sz="1800" dirty="0"/>
              <a:t>RSA Conference 2010 talk </a:t>
            </a:r>
            <a:r>
              <a:rPr lang="en-US" sz="1800" dirty="0">
                <a:hlinkClick r:id="rId4"/>
              </a:rPr>
              <a:t>https://www.youtube.com/watch?v=Bm3Mfndrl1Y</a:t>
            </a:r>
            <a:endParaRPr lang="en-US" sz="1800" dirty="0"/>
          </a:p>
          <a:p>
            <a:r>
              <a:rPr lang="en-US" sz="2000" dirty="0"/>
              <a:t>OWASP fuzzing guidelines</a:t>
            </a:r>
          </a:p>
          <a:p>
            <a:pPr lvl="1"/>
            <a:r>
              <a:rPr lang="en-US" sz="1800" dirty="0">
                <a:hlinkClick r:id="rId5"/>
              </a:rPr>
              <a:t>https://www.owasp.org/index.php/Fuzzing</a:t>
            </a:r>
          </a:p>
          <a:p>
            <a:pPr lvl="1"/>
            <a:r>
              <a:rPr lang="en-US" sz="1800" dirty="0">
                <a:hlinkClick r:id="rId5"/>
              </a:rPr>
              <a:t>https://www.owasp.org/index.php/OWASP_Testing_Guide_Appendix_C:_Fuzz_Vectors</a:t>
            </a:r>
            <a:endParaRPr lang="en-US" sz="1800" dirty="0"/>
          </a:p>
          <a:p>
            <a:r>
              <a:rPr lang="en-US" sz="2000" dirty="0"/>
              <a:t>Tutorials and research papers on fuzzing </a:t>
            </a:r>
            <a:r>
              <a:rPr lang="cs-CZ" sz="2000" dirty="0">
                <a:hlinkClick r:id="rId6"/>
              </a:rPr>
              <a:t>http://fuzzing.info/papers/</a:t>
            </a:r>
            <a:endParaRPr lang="en-US" sz="2000" dirty="0"/>
          </a:p>
          <a:p>
            <a:pPr lvl="1"/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72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tutorials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usage against </a:t>
            </a:r>
            <a:r>
              <a:rPr lang="en-US" dirty="0" err="1"/>
              <a:t>vulnserver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http://rockfishsec.blogspot.ch/2014/01/fuzzing-vulnserver-with-peach-3.html</a:t>
            </a:r>
            <a:endParaRPr lang="en-US" dirty="0"/>
          </a:p>
          <a:p>
            <a:r>
              <a:rPr lang="en-US" dirty="0"/>
              <a:t>Advanced tutorial (ZIP format fuzzing) – very good </a:t>
            </a:r>
          </a:p>
          <a:p>
            <a:pPr lvl="1"/>
            <a:r>
              <a:rPr lang="cs-CZ" dirty="0">
                <a:hlinkClick r:id="rId3"/>
              </a:rPr>
              <a:t>http://www.flinkd.org/2011/07/fuzzing-with-peach-part-1/</a:t>
            </a:r>
            <a:endParaRPr lang="en-US" dirty="0"/>
          </a:p>
          <a:p>
            <a:r>
              <a:rPr lang="en-US" dirty="0"/>
              <a:t>Tutorial for RAR fuzzing</a:t>
            </a:r>
          </a:p>
          <a:p>
            <a:pPr lvl="1"/>
            <a:r>
              <a:rPr lang="en-US" dirty="0">
                <a:hlinkClick r:id="rId4"/>
              </a:rPr>
              <a:t>http://www.flinkd.org/2011/11/fuzzing-with-peach-part-2-fixups-2/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49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post on Test coverage by fuzzing</a:t>
            </a:r>
          </a:p>
          <a:p>
            <a:pPr lvl="1"/>
            <a:r>
              <a:rPr lang="cs-CZ" dirty="0">
                <a:hlinkClick r:id="rId2"/>
              </a:rPr>
              <a:t>http://blogs.technet.com/b/srd/archive/2010/02/24/using-code-coverage-to-improve-fuzzing-results.aspx</a:t>
            </a:r>
            <a:endParaRPr lang="en-US" dirty="0"/>
          </a:p>
          <a:p>
            <a:r>
              <a:rPr lang="en-US" dirty="0"/>
              <a:t>Application and file fuzzing</a:t>
            </a:r>
          </a:p>
          <a:p>
            <a:pPr lvl="1"/>
            <a:r>
              <a:rPr lang="en-US" dirty="0">
                <a:hlinkClick r:id="rId3"/>
              </a:rPr>
              <a:t>http://resources.infosecinstitute.com/application-and-file-fuzzing/</a:t>
            </a:r>
            <a:endParaRPr lang="en-US" dirty="0"/>
          </a:p>
          <a:p>
            <a:r>
              <a:rPr lang="en-US" dirty="0"/>
              <a:t>How I Learned to Stop Fuzzing and Find More Bugs</a:t>
            </a:r>
          </a:p>
          <a:p>
            <a:pPr lvl="1"/>
            <a:r>
              <a:rPr lang="en-US" dirty="0">
                <a:hlinkClick r:id="rId4"/>
              </a:rPr>
              <a:t>https://www.defcon.org/images/defcon-15/dc15-presentations/dc-15-west.pdf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3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9185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- Profiling (</a:t>
            </a:r>
            <a:r>
              <a:rPr lang="en-US" dirty="0" err="1"/>
              <a:t>Whitebox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216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7527</Words>
  <Application>Microsoft Office PowerPoint</Application>
  <PresentationFormat>Předvádění na obrazovce (4:3)</PresentationFormat>
  <Paragraphs>1453</Paragraphs>
  <Slides>126</Slides>
  <Notes>2</Notes>
  <HiddenSlides>23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126</vt:i4>
      </vt:variant>
    </vt:vector>
  </HeadingPairs>
  <TitlesOfParts>
    <vt:vector size="134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Dynamic analysis</vt:lpstr>
      <vt:lpstr>What can dynamic analysis provide</vt:lpstr>
      <vt:lpstr>Techniques used by dynamic analysis</vt:lpstr>
      <vt:lpstr>Dynamic analysis tools</vt:lpstr>
      <vt:lpstr>Debugging symbols </vt:lpstr>
      <vt:lpstr>Release vs. Debug</vt:lpstr>
      <vt:lpstr>Stripping out debug symbols</vt:lpstr>
      <vt:lpstr>Valgrind suite</vt:lpstr>
      <vt:lpstr>Valgrind http://www.valgrind.org/ </vt:lpstr>
      <vt:lpstr>Valgrind – core options</vt:lpstr>
      <vt:lpstr>Memcheck – memory leaks</vt:lpstr>
      <vt:lpstr>Memcheck – uninitialized values</vt:lpstr>
      <vt:lpstr>Memcheck – invalid reads/writes</vt:lpstr>
      <vt:lpstr>Examples of analysis</vt:lpstr>
      <vt:lpstr>Prezentace aplikace PowerPoint</vt:lpstr>
      <vt:lpstr>Prezentace aplikace PowerPoint</vt:lpstr>
      <vt:lpstr>Problems detected – compile time</vt:lpstr>
      <vt:lpstr>Prezentace aplikace PowerPoint</vt:lpstr>
      <vt:lpstr>Visual Studio 2012 &amp; GCC – runtime checks</vt:lpstr>
      <vt:lpstr>Cppcheck --enable=all static.cpp</vt:lpstr>
      <vt:lpstr>Prezentace aplikace PowerPoint</vt:lpstr>
      <vt:lpstr>Visual Studio 2012 &amp; PREfast</vt:lpstr>
      <vt:lpstr>Prezentace aplikace PowerPoint</vt:lpstr>
      <vt:lpstr>Visual Studio 2012 &amp; PREfast &amp; SAL</vt:lpstr>
      <vt:lpstr>Prezentace aplikace PowerPoint</vt:lpstr>
      <vt:lpstr>Valgrind --tool=memcheck</vt:lpstr>
      <vt:lpstr>Prezentace aplikace PowerPoint</vt:lpstr>
      <vt:lpstr>Valgrind --tool=exp-sgcheck</vt:lpstr>
      <vt:lpstr>Prezentace aplikace PowerPoint</vt:lpstr>
      <vt:lpstr> (MSVS 2012) _CrtDumpMemoryLeaks(); </vt:lpstr>
      <vt:lpstr>Tools - summary</vt:lpstr>
      <vt:lpstr>Fuzzing (Blackbox)</vt:lpstr>
      <vt:lpstr>Prezentace aplikace PowerPoint</vt:lpstr>
      <vt:lpstr>What is wrong?</vt:lpstr>
      <vt:lpstr>Microsoft's JPEG GDI+ vulnerability (2004)</vt:lpstr>
      <vt:lpstr>I love GDI+ vulnerability because…</vt:lpstr>
      <vt:lpstr>Intro to Fuzzing</vt:lpstr>
      <vt:lpstr>Very simple fuzzer</vt:lpstr>
      <vt:lpstr>What is missing? </vt:lpstr>
      <vt:lpstr>Prezentace aplikace PowerPoint</vt:lpstr>
      <vt:lpstr>Fuzzing process</vt:lpstr>
      <vt:lpstr>Fuzzing: key characteristics</vt:lpstr>
      <vt:lpstr>Why to fuzz?</vt:lpstr>
      <vt:lpstr>Fuzzing - advantages/disadvantages</vt:lpstr>
      <vt:lpstr>What type of bugs fuzzing tends to find?</vt:lpstr>
      <vt:lpstr>What kind of bugs is usually found?</vt:lpstr>
      <vt:lpstr>What kind of bugs are usually missed?</vt:lpstr>
      <vt:lpstr>What kind of applications can be fuzzed? </vt:lpstr>
      <vt:lpstr> Microsoft’s SDL MiniFuzz File Fuzzer</vt:lpstr>
      <vt:lpstr> Microsoft’s SDL MiniFuzz File Fuzzer</vt:lpstr>
      <vt:lpstr>Prezentace aplikace PowerPoint</vt:lpstr>
      <vt:lpstr> MiniFuzz: gcc fuzzing</vt:lpstr>
      <vt:lpstr>Investigate application</vt:lpstr>
      <vt:lpstr>What kind of inputs and strategy?</vt:lpstr>
      <vt:lpstr> Microsoft’s SDL Regex Fuz</vt:lpstr>
      <vt:lpstr>Prezentace aplikace PowerPoint</vt:lpstr>
      <vt:lpstr>Modelling</vt:lpstr>
      <vt:lpstr>Input preparation</vt:lpstr>
      <vt:lpstr> Radamsa fuzzer</vt:lpstr>
      <vt:lpstr>How to generate fuzzed input? </vt:lpstr>
      <vt:lpstr> Peach fuzzer: DataModel (gif)</vt:lpstr>
      <vt:lpstr> Peach Pit Library</vt:lpstr>
      <vt:lpstr>Fuzzing via intermediate proxy</vt:lpstr>
      <vt:lpstr> OWASP’s ZAP – fuzz strategy settings</vt:lpstr>
      <vt:lpstr>TLS fuzzer</vt:lpstr>
      <vt:lpstr> APDUPlay - Smart card fuzzing </vt:lpstr>
      <vt:lpstr>Validation</vt:lpstr>
      <vt:lpstr>Validation of model</vt:lpstr>
      <vt:lpstr> Peach Validator 3.0</vt:lpstr>
      <vt:lpstr> American fuzzy lop</vt:lpstr>
      <vt:lpstr>Test coverage</vt:lpstr>
      <vt:lpstr>Start, Generate, monitor</vt:lpstr>
      <vt:lpstr>How to detect “hit”?</vt:lpstr>
      <vt:lpstr>       Peach monitors</vt:lpstr>
      <vt:lpstr> GANet fuzzer</vt:lpstr>
      <vt:lpstr>GANet fuzzing setup</vt:lpstr>
      <vt:lpstr> Peach Pit – specifying fuzz actions</vt:lpstr>
      <vt:lpstr>Prezentace aplikace PowerPoint</vt:lpstr>
      <vt:lpstr>Prezentace aplikace PowerPoint</vt:lpstr>
      <vt:lpstr>Analyze</vt:lpstr>
      <vt:lpstr>What to do with hit results?</vt:lpstr>
      <vt:lpstr> Motto: “Test your test coverage”</vt:lpstr>
      <vt:lpstr>Teaser: Fuzzing hands-on</vt:lpstr>
      <vt:lpstr>Summary</vt:lpstr>
      <vt:lpstr>Taint analysis</vt:lpstr>
      <vt:lpstr>Taint analysis</vt:lpstr>
      <vt:lpstr>Taint sources</vt:lpstr>
      <vt:lpstr>Execution of sensitive operation</vt:lpstr>
      <vt:lpstr>Taint analysis - tools</vt:lpstr>
      <vt:lpstr>Microsoft PREfast + Taint analysis</vt:lpstr>
      <vt:lpstr>Coverity taint analysis</vt:lpstr>
      <vt:lpstr>Conclusions</vt:lpstr>
      <vt:lpstr>References</vt:lpstr>
      <vt:lpstr>Peach tutorials</vt:lpstr>
      <vt:lpstr>References</vt:lpstr>
      <vt:lpstr>Prezentace aplikace PowerPoint</vt:lpstr>
      <vt:lpstr>Dynamic analysis - Profiling (Whitebox)</vt:lpstr>
      <vt:lpstr>Automatic measurement - profiling</vt:lpstr>
      <vt:lpstr>MS Visual Studio Profiler</vt:lpstr>
      <vt:lpstr>MS VS Profiler – results (Summary)</vt:lpstr>
      <vt:lpstr>MS VS Profiler – results (Functions)</vt:lpstr>
      <vt:lpstr>MS VS Profiler – results (Functions)</vt:lpstr>
      <vt:lpstr>GCC gcov tool</vt:lpstr>
      <vt:lpstr>Prezentace aplikace PowerPoint</vt:lpstr>
      <vt:lpstr>reverse engineering (Blackbox)</vt:lpstr>
      <vt:lpstr>Reverse engineering</vt:lpstr>
      <vt:lpstr>Disassembler vs. debugger</vt:lpstr>
      <vt:lpstr>Lena tutorials</vt:lpstr>
      <vt:lpstr>Startup resources</vt:lpstr>
      <vt:lpstr>Disassembling binary code</vt:lpstr>
      <vt:lpstr>Decompiling binary code</vt:lpstr>
      <vt:lpstr>Resources</vt:lpstr>
      <vt:lpstr>OLD fuzzing</vt:lpstr>
      <vt:lpstr>Example with many possible inputs</vt:lpstr>
      <vt:lpstr>Fuzzer - principle</vt:lpstr>
      <vt:lpstr>Fuzzing – advantages/disadvantages</vt:lpstr>
      <vt:lpstr>Types of fuzzing</vt:lpstr>
      <vt:lpstr>Fuzzing – approaches</vt:lpstr>
      <vt:lpstr>Available tools</vt:lpstr>
      <vt:lpstr>Microsoft’s SDL MiniFuzz File Fuzzer</vt:lpstr>
      <vt:lpstr>Prezentace aplikace PowerPoint</vt:lpstr>
      <vt:lpstr>Microsoft’s SDL Regex Fuz</vt:lpstr>
      <vt:lpstr>Prezentace aplikace PowerPoint</vt:lpstr>
      <vt:lpstr>SPIKE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1525</cp:revision>
  <cp:lastPrinted>2014-10-23T07:54:59Z</cp:lastPrinted>
  <dcterms:created xsi:type="dcterms:W3CDTF">2012-06-27T07:21:19Z</dcterms:created>
  <dcterms:modified xsi:type="dcterms:W3CDTF">2016-11-15T12:18:01Z</dcterms:modified>
</cp:coreProperties>
</file>