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handoutMasterIdLst>
    <p:handoutMasterId r:id="rId84"/>
  </p:handoutMasterIdLst>
  <p:sldIdLst>
    <p:sldId id="261" r:id="rId2"/>
    <p:sldId id="357" r:id="rId3"/>
    <p:sldId id="603" r:id="rId4"/>
    <p:sldId id="359" r:id="rId5"/>
    <p:sldId id="500" r:id="rId6"/>
    <p:sldId id="571" r:id="rId7"/>
    <p:sldId id="475" r:id="rId8"/>
    <p:sldId id="538" r:id="rId9"/>
    <p:sldId id="539" r:id="rId10"/>
    <p:sldId id="505" r:id="rId11"/>
    <p:sldId id="598" r:id="rId12"/>
    <p:sldId id="595" r:id="rId13"/>
    <p:sldId id="596" r:id="rId14"/>
    <p:sldId id="592" r:id="rId15"/>
    <p:sldId id="599" r:id="rId16"/>
    <p:sldId id="479" r:id="rId17"/>
    <p:sldId id="535" r:id="rId18"/>
    <p:sldId id="525" r:id="rId19"/>
    <p:sldId id="600" r:id="rId20"/>
    <p:sldId id="601" r:id="rId21"/>
    <p:sldId id="540" r:id="rId22"/>
    <p:sldId id="541" r:id="rId23"/>
    <p:sldId id="529" r:id="rId24"/>
    <p:sldId id="530" r:id="rId25"/>
    <p:sldId id="593" r:id="rId26"/>
    <p:sldId id="548" r:id="rId27"/>
    <p:sldId id="549" r:id="rId28"/>
    <p:sldId id="543" r:id="rId29"/>
    <p:sldId id="550" r:id="rId30"/>
    <p:sldId id="591" r:id="rId31"/>
    <p:sldId id="552" r:id="rId32"/>
    <p:sldId id="554" r:id="rId33"/>
    <p:sldId id="531" r:id="rId34"/>
    <p:sldId id="532" r:id="rId35"/>
    <p:sldId id="551" r:id="rId36"/>
    <p:sldId id="533" r:id="rId37"/>
    <p:sldId id="497" r:id="rId38"/>
    <p:sldId id="545" r:id="rId39"/>
    <p:sldId id="544" r:id="rId40"/>
    <p:sldId id="511" r:id="rId41"/>
    <p:sldId id="558" r:id="rId42"/>
    <p:sldId id="560" r:id="rId43"/>
    <p:sldId id="559" r:id="rId44"/>
    <p:sldId id="556" r:id="rId45"/>
    <p:sldId id="564" r:id="rId46"/>
    <p:sldId id="510" r:id="rId47"/>
    <p:sldId id="562" r:id="rId48"/>
    <p:sldId id="512" r:id="rId49"/>
    <p:sldId id="563" r:id="rId50"/>
    <p:sldId id="542" r:id="rId51"/>
    <p:sldId id="546" r:id="rId52"/>
    <p:sldId id="504" r:id="rId53"/>
    <p:sldId id="574" r:id="rId54"/>
    <p:sldId id="589" r:id="rId55"/>
    <p:sldId id="575" r:id="rId56"/>
    <p:sldId id="576" r:id="rId57"/>
    <p:sldId id="577" r:id="rId58"/>
    <p:sldId id="578" r:id="rId59"/>
    <p:sldId id="579" r:id="rId60"/>
    <p:sldId id="580" r:id="rId61"/>
    <p:sldId id="582" r:id="rId62"/>
    <p:sldId id="583" r:id="rId63"/>
    <p:sldId id="584" r:id="rId64"/>
    <p:sldId id="585" r:id="rId65"/>
    <p:sldId id="586" r:id="rId66"/>
    <p:sldId id="587" r:id="rId67"/>
    <p:sldId id="588" r:id="rId68"/>
    <p:sldId id="477" r:id="rId69"/>
    <p:sldId id="485" r:id="rId70"/>
    <p:sldId id="483" r:id="rId71"/>
    <p:sldId id="484" r:id="rId72"/>
    <p:sldId id="493" r:id="rId73"/>
    <p:sldId id="494" r:id="rId74"/>
    <p:sldId id="487" r:id="rId75"/>
    <p:sldId id="489" r:id="rId76"/>
    <p:sldId id="507" r:id="rId77"/>
    <p:sldId id="508" r:id="rId78"/>
    <p:sldId id="490" r:id="rId79"/>
    <p:sldId id="495" r:id="rId80"/>
    <p:sldId id="473" r:id="rId81"/>
    <p:sldId id="474" r:id="rId82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EE32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92950" autoAdjust="0"/>
  </p:normalViewPr>
  <p:slideViewPr>
    <p:cSldViewPr>
      <p:cViewPr varScale="1">
        <p:scale>
          <a:sx n="102" d="100"/>
          <a:sy n="102" d="100"/>
        </p:scale>
        <p:origin x="7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22.11.2016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52222"/>
            <a:ext cx="2890665" cy="4728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22.11.2016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598" y="4715113"/>
            <a:ext cx="5335893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2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5112568" cy="2857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.qt.digia.com/qq/qq13-apis.html" TargetMode="Externa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q.com/presentations/effective-api-design" TargetMode="External"/><Relationship Id="rId2" Type="http://schemas.openxmlformats.org/officeDocument/2006/relationships/hyperlink" Target="http://lcsd05.cs.tamu.edu/slides/keynote.pdf" TargetMode="Externa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lcsd05.cs.tamu.edu/slides/keynote.pdf" TargetMode="Externa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it.com/articles/article.aspx?p=1216151" TargetMode="Externa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.cam.ac.uk/~rja14/Papers/SEv2-c18.pdf" TargetMode="External"/><Relationship Id="rId2" Type="http://schemas.openxmlformats.org/officeDocument/2006/relationships/hyperlink" Target="http://www.lsv.ens-cachan.fr/~steel/security_APIs_FAQ.html" TargetMode="External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.cam.ac.uk/techreports/UCAM-CL-TR-592.pdf" TargetMode="External"/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red.com/threatlevel/2009/04/pins/" TargetMode="External"/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sv.ens-cachan.fr/~steel/security_APIs_FAQ.html" TargetMode="External"/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sv.ens-cachan.fr/~steel/genericapi/" TargetMode="External"/><Relationship Id="rId2" Type="http://schemas.openxmlformats.org/officeDocument/2006/relationships/hyperlink" Target="http://secgroup.ext.dsi.unive.it/projects/security-apis/tookan/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www.lsv.ens-cachan.fr/~steel/as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q.com/presentations/effective-api-design" TargetMode="External"/><Relationship Id="rId2" Type="http://schemas.openxmlformats.org/officeDocument/2006/relationships/hyperlink" Target="http://lcsd05.cs.tamu.edu/slides/keynote.pdf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javacodegeeks.com/2013/05/fundamentals-of-good-api-designing.html" TargetMode="External"/><Relationship Id="rId5" Type="http://schemas.openxmlformats.org/officeDocument/2006/relationships/hyperlink" Target="http://richardminerich.com/2012/08/what-is-good-api-design/" TargetMode="External"/><Relationship Id="rId4" Type="http://schemas.openxmlformats.org/officeDocument/2006/relationships/hyperlink" Target="http://www.slideshare.net/imyousuf/designing-good-api-its-importance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sv.ens-cachan.fr/~steel/security_APIs_FAQ.html" TargetMode="External"/><Relationship Id="rId2" Type="http://schemas.openxmlformats.org/officeDocument/2006/relationships/hyperlink" Target="http://www.cl.cam.ac.uk/~mkb23/research/Thesis.pdf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www.cl.cam.ac.uk/~rja14/Papers/SEv2-c18.pdf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rmpath.com/blog/how-secure-api-tips-rest-json-developers" TargetMode="External"/><Relationship Id="rId2" Type="http://schemas.openxmlformats.org/officeDocument/2006/relationships/hyperlink" Target="https://blog.apigee.com/detail/api_design_ruminating_over_rest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stormpath.com/blog/secure-your-rest-api-right-way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security/gg675036" TargetMode="External"/><Relationship Id="rId2" Type="http://schemas.openxmlformats.org/officeDocument/2006/relationships/hyperlink" Target="http://msdn.microsoft.com/en-us/library/hh916382.aspx" TargetMode="External"/><Relationship Id="rId1" Type="http://schemas.openxmlformats.org/officeDocument/2006/relationships/slideLayout" Target="../slideLayouts/slideLayout1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jj159528.aspx" TargetMode="External"/><Relationship Id="rId2" Type="http://schemas.openxmlformats.org/officeDocument/2006/relationships/hyperlink" Target="http://msdn.microsoft.com/en-us/library/hh916382.aspx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msdn.microsoft.com/en-us/library/jj159525.aspx" TargetMode="External"/><Relationship Id="rId5" Type="http://schemas.openxmlformats.org/officeDocument/2006/relationships/hyperlink" Target="http://msdn.microsoft.com/en-us/library/jj159529.aspx" TargetMode="External"/><Relationship Id="rId4" Type="http://schemas.openxmlformats.org/officeDocument/2006/relationships/hyperlink" Target="http://msdn.microsoft.com/en-us/library/hh916381.aspx" TargetMode="Externa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auckland.ac.nz/~pgut001/pubs/sal.html" TargetMode="External"/><Relationship Id="rId1" Type="http://schemas.openxmlformats.org/officeDocument/2006/relationships/slideLayout" Target="../slideLayouts/slideLayout1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://clang-analyzer.llvm.org/annotations.html" TargetMode="External"/><Relationship Id="rId2" Type="http://schemas.openxmlformats.org/officeDocument/2006/relationships/hyperlink" Target="http://www.stanford.edu/class/cs295/asgns/asgn5/www/" TargetMode="External"/><Relationship Id="rId1" Type="http://schemas.openxmlformats.org/officeDocument/2006/relationships/slideLayout" Target="../slideLayouts/slideLayout1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utomata-based_programmin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r>
              <a:rPr lang="en-GB" i="1" dirty="0"/>
              <a:t>PA193 - Secure coding principles and practices </a:t>
            </a:r>
            <a:br>
              <a:rPr lang="en-GB" i="1" dirty="0"/>
            </a:b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5724525" cy="1081087"/>
          </a:xfrm>
        </p:spPr>
        <p:txBody>
          <a:bodyPr>
            <a:normAutofit/>
          </a:bodyPr>
          <a:lstStyle/>
          <a:p>
            <a:r>
              <a:rPr lang="en-GB" dirty="0"/>
              <a:t>Designing good and secure API</a:t>
            </a:r>
          </a:p>
          <a:p>
            <a:r>
              <a:rPr lang="en-US" dirty="0"/>
              <a:t>Automata-based programming</a:t>
            </a:r>
            <a:endParaRPr lang="cs-CZ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/>
              <a:t>Švenda</a:t>
            </a:r>
            <a:r>
              <a:rPr lang="en-US" dirty="0"/>
              <a:t> </a:t>
            </a:r>
            <a:r>
              <a:rPr lang="cs-CZ" dirty="0"/>
              <a:t>svenda</a:t>
            </a:r>
            <a:r>
              <a:rPr lang="en-US" dirty="0"/>
              <a:t>@fi.muni.cz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programming interface (API)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Different types of API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Non-security API</a:t>
            </a:r>
          </a:p>
          <a:p>
            <a:pPr lvl="1"/>
            <a:r>
              <a:rPr lang="en-US" sz="2000" dirty="0"/>
              <a:t>any library API (module/library interface)</a:t>
            </a:r>
          </a:p>
          <a:p>
            <a:pPr lvl="1"/>
            <a:r>
              <a:rPr lang="en-US" sz="2000" dirty="0"/>
              <a:t>e.g., C++ STL, Boost library, Web API...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Cryptographic API</a:t>
            </a:r>
          </a:p>
          <a:p>
            <a:pPr lvl="1"/>
            <a:r>
              <a:rPr lang="en-US" sz="2000" dirty="0"/>
              <a:t>set of functions for cryptographic operations</a:t>
            </a:r>
          </a:p>
          <a:p>
            <a:pPr lvl="1"/>
            <a:r>
              <a:rPr lang="en-US" sz="2000" dirty="0"/>
              <a:t>e.g., Microsoft CryptoAPI, </a:t>
            </a:r>
            <a:r>
              <a:rPr lang="en-US" sz="2000" dirty="0" err="1"/>
              <a:t>OpenSSL</a:t>
            </a:r>
            <a:r>
              <a:rPr lang="en-US" sz="2000" dirty="0"/>
              <a:t> API...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Security API</a:t>
            </a:r>
          </a:p>
          <a:p>
            <a:pPr lvl="1"/>
            <a:r>
              <a:rPr lang="en-US" sz="2000" dirty="0"/>
              <a:t>allows untrusted code to access sensitive resources in secure way</a:t>
            </a:r>
          </a:p>
          <a:p>
            <a:pPr lvl="1"/>
            <a:r>
              <a:rPr lang="en-US" sz="2000" dirty="0"/>
              <a:t>e.g., PKCS#11 HSM module, </a:t>
            </a:r>
            <a:r>
              <a:rPr lang="en-US" sz="2000" dirty="0" err="1"/>
              <a:t>suExec</a:t>
            </a:r>
            <a:r>
              <a:rPr lang="en-US" sz="2000" dirty="0"/>
              <a:t>, </a:t>
            </a:r>
            <a:r>
              <a:rPr lang="en-GB" sz="2000" dirty="0" err="1"/>
              <a:t>OAuth</a:t>
            </a:r>
            <a:r>
              <a:rPr lang="en-US" sz="2000" dirty="0"/>
              <a:t> </a:t>
            </a:r>
          </a:p>
          <a:p>
            <a:pPr lvl="1"/>
            <a:endParaRPr lang="en-US" sz="2000" dirty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71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(in)dependent API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Language </a:t>
            </a:r>
            <a:r>
              <a:rPr lang="en-GB" dirty="0">
                <a:solidFill>
                  <a:srgbClr val="0070C0"/>
                </a:solidFill>
              </a:rPr>
              <a:t>dependent</a:t>
            </a:r>
            <a:r>
              <a:rPr lang="en-GB" dirty="0"/>
              <a:t> API </a:t>
            </a:r>
          </a:p>
          <a:p>
            <a:pPr lvl="1"/>
            <a:r>
              <a:rPr lang="en-GB" dirty="0"/>
              <a:t>API available only for one particular language</a:t>
            </a:r>
          </a:p>
          <a:p>
            <a:pPr lvl="1"/>
            <a:r>
              <a:rPr lang="en-GB" dirty="0"/>
              <a:t>ABI is relevant (calling convention, memory layout…)</a:t>
            </a:r>
          </a:p>
          <a:p>
            <a:r>
              <a:rPr lang="en-GB" dirty="0"/>
              <a:t>Language </a:t>
            </a:r>
            <a:r>
              <a:rPr lang="en-GB" dirty="0">
                <a:solidFill>
                  <a:srgbClr val="0070C0"/>
                </a:solidFill>
              </a:rPr>
              <a:t>independent</a:t>
            </a:r>
            <a:r>
              <a:rPr lang="en-GB" dirty="0"/>
              <a:t> API </a:t>
            </a:r>
          </a:p>
          <a:p>
            <a:pPr lvl="1"/>
            <a:r>
              <a:rPr lang="en-GB" dirty="0"/>
              <a:t>Not restricted to particular languages</a:t>
            </a:r>
          </a:p>
          <a:p>
            <a:pPr lvl="1"/>
            <a:r>
              <a:rPr lang="en-GB" dirty="0"/>
              <a:t>E.g., Web API based on HTTP/REST/JSON </a:t>
            </a:r>
          </a:p>
          <a:p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Language bindings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Bridge between particular language and library/OS API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E.g., library implemented in C, but called from Python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Additional API in target language with small proxy code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API and ABI?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API = </a:t>
            </a:r>
            <a:r>
              <a:rPr lang="en-US" sz="2400" dirty="0">
                <a:solidFill>
                  <a:srgbClr val="0070C0"/>
                </a:solidFill>
              </a:rPr>
              <a:t>A</a:t>
            </a:r>
            <a:r>
              <a:rPr lang="en-US" sz="2400" dirty="0"/>
              <a:t>pplication </a:t>
            </a:r>
            <a:r>
              <a:rPr lang="en-US" sz="2400" dirty="0">
                <a:solidFill>
                  <a:srgbClr val="0070C0"/>
                </a:solidFill>
              </a:rPr>
              <a:t>P</a:t>
            </a:r>
            <a:r>
              <a:rPr lang="en-US" sz="2400" dirty="0"/>
              <a:t>rogramming </a:t>
            </a:r>
            <a:r>
              <a:rPr lang="en-US" sz="2400" dirty="0">
                <a:solidFill>
                  <a:srgbClr val="0070C0"/>
                </a:solidFill>
              </a:rPr>
              <a:t>I</a:t>
            </a:r>
            <a:r>
              <a:rPr lang="en-US" sz="2400" dirty="0"/>
              <a:t>nterface</a:t>
            </a:r>
          </a:p>
          <a:p>
            <a:pPr lvl="1"/>
            <a:r>
              <a:rPr lang="en-US" sz="2000" dirty="0"/>
              <a:t>source code-based specification intended to be used as an interface between software components to communicate</a:t>
            </a:r>
          </a:p>
          <a:p>
            <a:pPr lvl="1"/>
            <a:r>
              <a:rPr lang="en-US" sz="2000" dirty="0"/>
              <a:t>classes, interfaces, methods...</a:t>
            </a:r>
          </a:p>
          <a:p>
            <a:r>
              <a:rPr lang="en-US" sz="2400" dirty="0"/>
              <a:t>ABI = </a:t>
            </a:r>
            <a:r>
              <a:rPr lang="en-US" sz="2400" dirty="0">
                <a:solidFill>
                  <a:srgbClr val="0070C0"/>
                </a:solidFill>
              </a:rPr>
              <a:t>A</a:t>
            </a:r>
            <a:r>
              <a:rPr lang="en-US" sz="2400" dirty="0"/>
              <a:t>pplication </a:t>
            </a:r>
            <a:r>
              <a:rPr lang="en-US" sz="2400" dirty="0">
                <a:solidFill>
                  <a:srgbClr val="0070C0"/>
                </a:solidFill>
              </a:rPr>
              <a:t>B</a:t>
            </a:r>
            <a:r>
              <a:rPr lang="en-US" sz="2400" dirty="0"/>
              <a:t>inary </a:t>
            </a:r>
            <a:r>
              <a:rPr lang="en-US" sz="2400" dirty="0">
                <a:solidFill>
                  <a:srgbClr val="0070C0"/>
                </a:solidFill>
              </a:rPr>
              <a:t>I</a:t>
            </a:r>
            <a:r>
              <a:rPr lang="en-US" sz="2400" dirty="0"/>
              <a:t>nterface</a:t>
            </a:r>
          </a:p>
          <a:p>
            <a:pPr lvl="1"/>
            <a:r>
              <a:rPr lang="en-US" sz="2000" dirty="0"/>
              <a:t>specification of interface on binary level</a:t>
            </a:r>
          </a:p>
          <a:p>
            <a:pPr lvl="1"/>
            <a:r>
              <a:rPr lang="en-US" sz="2000" dirty="0"/>
              <a:t>size, binary representation and layout of data types</a:t>
            </a:r>
          </a:p>
          <a:p>
            <a:pPr lvl="1"/>
            <a:r>
              <a:rPr lang="en-US" sz="2000" dirty="0"/>
              <a:t>function calling conventions (</a:t>
            </a:r>
            <a:r>
              <a:rPr lang="en-US" sz="2000" dirty="0" err="1"/>
              <a:t>stdcall</a:t>
            </a:r>
            <a:r>
              <a:rPr lang="en-US" sz="2000" dirty="0"/>
              <a:t>, decl...)</a:t>
            </a:r>
          </a:p>
          <a:p>
            <a:pPr lvl="1"/>
            <a:r>
              <a:rPr lang="en-US" sz="2000" dirty="0"/>
              <a:t>how to make system calls (functions outside program memory)</a:t>
            </a:r>
            <a:endParaRPr lang="en-GB" sz="2000" dirty="0"/>
          </a:p>
          <a:p>
            <a:pPr lvl="1"/>
            <a:r>
              <a:rPr lang="en-US" sz="2000" dirty="0"/>
              <a:t>binary formats of data produced (little/big endian…)</a:t>
            </a:r>
          </a:p>
          <a:p>
            <a:r>
              <a:rPr lang="en-US" sz="2400" dirty="0"/>
              <a:t>API != ABI, but both are necessary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15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API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Web API = API used to invoke method on web server</a:t>
            </a:r>
          </a:p>
          <a:p>
            <a:pPr lvl="1"/>
            <a:r>
              <a:rPr lang="en-GB" sz="2000" dirty="0"/>
              <a:t>Usually via HTTP(S) with REST</a:t>
            </a:r>
          </a:p>
          <a:p>
            <a:pPr lvl="1"/>
            <a:r>
              <a:rPr lang="en-GB" sz="2000" dirty="0"/>
              <a:t>Language independent API </a:t>
            </a:r>
          </a:p>
          <a:p>
            <a:r>
              <a:rPr lang="en-GB" sz="2400" dirty="0"/>
              <a:t>E.g., Twitter API</a:t>
            </a:r>
          </a:p>
          <a:p>
            <a:pPr lvl="1"/>
            <a:r>
              <a:rPr lang="en-GB" sz="1800" i="1" dirty="0"/>
              <a:t>POST https://api.twitter.com/1.1/statuses/update.json?status=At%20PA193</a:t>
            </a:r>
          </a:p>
          <a:p>
            <a:r>
              <a:rPr lang="en-GB" sz="2400" dirty="0"/>
              <a:t>Application programming interface key (API key)</a:t>
            </a:r>
          </a:p>
          <a:p>
            <a:pPr lvl="1"/>
            <a:r>
              <a:rPr lang="en-GB" sz="2000" dirty="0"/>
              <a:t>Code supplied by program calling an API</a:t>
            </a:r>
          </a:p>
          <a:p>
            <a:pPr lvl="1"/>
            <a:r>
              <a:rPr lang="en-GB" sz="2000" dirty="0"/>
              <a:t>Identifies program, developer, user…</a:t>
            </a:r>
          </a:p>
          <a:p>
            <a:pPr lvl="1"/>
            <a:r>
              <a:rPr lang="en-GB" sz="2000" dirty="0"/>
              <a:t>Can be used to control usage (e.g., limit requests…)</a:t>
            </a:r>
          </a:p>
          <a:p>
            <a:endParaRPr lang="en-GB" sz="2400" dirty="0"/>
          </a:p>
          <a:p>
            <a:pPr marL="361950" lvl="1" indent="0">
              <a:buNone/>
            </a:pPr>
            <a:endParaRPr lang="en-GB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09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 – where is API?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Language: C</a:t>
            </a:r>
          </a:p>
          <a:p>
            <a:pPr lvl="1"/>
            <a:r>
              <a:rPr lang="en-GB" dirty="0"/>
              <a:t>API: Functions listed in header files (*.h)</a:t>
            </a:r>
          </a:p>
          <a:p>
            <a:r>
              <a:rPr lang="en-GB" dirty="0"/>
              <a:t>Language: C++</a:t>
            </a:r>
          </a:p>
          <a:p>
            <a:pPr lvl="1"/>
            <a:r>
              <a:rPr lang="en-GB" dirty="0"/>
              <a:t>API: public methods of class</a:t>
            </a:r>
          </a:p>
          <a:p>
            <a:pPr lvl="1"/>
            <a:r>
              <a:rPr lang="en-GB" dirty="0"/>
              <a:t>API: public methods of abstract class</a:t>
            </a:r>
          </a:p>
          <a:p>
            <a:r>
              <a:rPr lang="en-GB" dirty="0"/>
              <a:t>Language: Java</a:t>
            </a:r>
          </a:p>
          <a:p>
            <a:pPr lvl="1"/>
            <a:r>
              <a:rPr lang="en-GB" dirty="0"/>
              <a:t>API: public methods of class</a:t>
            </a:r>
          </a:p>
          <a:p>
            <a:pPr lvl="1"/>
            <a:r>
              <a:rPr lang="en-GB" dirty="0"/>
              <a:t>API: methods of interface</a:t>
            </a:r>
          </a:p>
          <a:p>
            <a:r>
              <a:rPr lang="en-GB" dirty="0"/>
              <a:t>Twitter Web API</a:t>
            </a:r>
          </a:p>
          <a:p>
            <a:pPr lvl="1"/>
            <a:r>
              <a:rPr lang="en-GB" dirty="0"/>
              <a:t>API: HTTP/REST requests, response in JSON format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681" y="956979"/>
            <a:ext cx="908062" cy="203346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 rot="17439071">
            <a:off x="8080950" y="2037813"/>
            <a:ext cx="412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bg1">
                    <a:lumMod val="95000"/>
                  </a:schemeClr>
                </a:solidFill>
              </a:rPr>
              <a:t>API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462190" y="3048365"/>
            <a:ext cx="1649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solidFill>
                  <a:schemeClr val="bg1">
                    <a:lumMod val="75000"/>
                  </a:schemeClr>
                </a:solidFill>
              </a:rPr>
              <a:t>© Martin </a:t>
            </a:r>
            <a:r>
              <a:rPr lang="en-GB" sz="1400" i="1" dirty="0" err="1">
                <a:solidFill>
                  <a:schemeClr val="bg1">
                    <a:lumMod val="75000"/>
                  </a:schemeClr>
                </a:solidFill>
              </a:rPr>
              <a:t>Handford</a:t>
            </a:r>
            <a:endParaRPr lang="en-GB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good API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 dirty="0"/>
          </a:p>
        </p:txBody>
      </p:sp>
      <p:pic>
        <p:nvPicPr>
          <p:cNvPr id="1026" name="Picture 2" descr="D:\api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576" y="980728"/>
            <a:ext cx="3816424" cy="351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519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en-US" b="0">
                <a:solidFill>
                  <a:schemeClr val="bg1"/>
                </a:solidFill>
              </a:rPr>
              <a:t>PA193 | Secure API, Automata-based programming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Principles of good API (</a:t>
            </a:r>
            <a:r>
              <a:rPr lang="en-US" altLang="en-US" dirty="0" err="1"/>
              <a:t>Trolltech</a:t>
            </a:r>
            <a:r>
              <a:rPr lang="en-US" altLang="en-US" dirty="0"/>
              <a:t>)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/>
              <a:t>Be minimal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/>
              <a:t>Be complete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/>
              <a:t>Have clear and simple semantics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/>
              <a:t>Be intuitive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/>
              <a:t>Be easy to memorize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/>
              <a:t>Lead to readable code</a:t>
            </a:r>
          </a:p>
          <a:p>
            <a:pPr eaLnBrk="1" hangingPunct="1"/>
            <a:r>
              <a:rPr lang="en-US" altLang="en-US" sz="2800" dirty="0">
                <a:hlinkClick r:id="rId2"/>
              </a:rPr>
              <a:t>http://doc.qt.digia.com/qq/qq13-apis.html</a:t>
            </a:r>
            <a:endParaRPr lang="en-US" altLang="en-US" sz="2800" dirty="0"/>
          </a:p>
          <a:p>
            <a:pPr marL="533400" indent="-533400" eaLnBrk="1" hangingPunct="1"/>
            <a:endParaRPr lang="en-US" altLang="en-US" sz="2800" i="1" dirty="0"/>
          </a:p>
          <a:p>
            <a:pPr marL="533400" indent="-533400" eaLnBrk="1" hangingPunct="1"/>
            <a:endParaRPr lang="en-US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5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Credits: </a:t>
            </a:r>
            <a:r>
              <a:rPr lang="en-GB" dirty="0"/>
              <a:t>Joshua Bloch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Joshua Bloch, How to Design a Good API and Why it Matters (Google)</a:t>
            </a:r>
          </a:p>
          <a:p>
            <a:pPr lvl="1"/>
            <a:r>
              <a:rPr lang="en-GB" sz="2000" i="1" dirty="0">
                <a:hlinkClick r:id="rId2"/>
              </a:rPr>
              <a:t>http://lcsd05.cs.tamu.edu/slides/keynote.pdf</a:t>
            </a:r>
            <a:endParaRPr lang="en-GB" sz="2000" i="1" dirty="0"/>
          </a:p>
          <a:p>
            <a:pPr lvl="1"/>
            <a:r>
              <a:rPr lang="en-US" sz="2000" i="1" dirty="0"/>
              <a:t>video</a:t>
            </a:r>
            <a:r>
              <a:rPr lang="en-US" sz="2400" i="1" dirty="0"/>
              <a:t>: </a:t>
            </a:r>
            <a:r>
              <a:rPr lang="en-US" sz="2000" i="1" dirty="0">
                <a:hlinkClick r:id="rId3"/>
              </a:rPr>
              <a:t>http://www.infoq.com/presentations/effective-api-design</a:t>
            </a:r>
            <a:endParaRPr lang="en-US" sz="2000" i="1" dirty="0"/>
          </a:p>
          <a:p>
            <a:r>
              <a:rPr lang="en-US" i="1" dirty="0"/>
              <a:t>Reading/watching is highly recommended</a:t>
            </a:r>
            <a:endParaRPr lang="en-GB" i="1" dirty="0"/>
          </a:p>
          <a:p>
            <a:r>
              <a:rPr lang="en-US" i="1" dirty="0"/>
              <a:t>Many ideas taken from his presentation</a:t>
            </a:r>
          </a:p>
          <a:p>
            <a:pPr lvl="1"/>
            <a:r>
              <a:rPr lang="en-US" i="1" dirty="0"/>
              <a:t>demonstrated on cryptographic libraries by myself</a:t>
            </a:r>
            <a:endParaRPr lang="en-GB" i="1" dirty="0"/>
          </a:p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467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Principles of good API </a:t>
            </a:r>
            <a:r>
              <a:rPr lang="en-US" dirty="0"/>
              <a:t>(</a:t>
            </a:r>
            <a:r>
              <a:rPr lang="en-GB" dirty="0"/>
              <a:t>Joshua Bloch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Easy to learn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Easy to use, even without documentation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Hard to misuse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Easy to read and maintain code that uses it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Sufficiently powerful to satisfy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Easy to extend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Appropriate to audience</a:t>
            </a:r>
          </a:p>
          <a:p>
            <a:r>
              <a:rPr lang="en-GB" dirty="0">
                <a:hlinkClick r:id="rId2"/>
              </a:rPr>
              <a:t>http://lcsd05.cs.tamu.edu/slides/keynote.pdf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02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of API design (</a:t>
            </a:r>
            <a:r>
              <a:rPr lang="en-GB" dirty="0"/>
              <a:t>Joshua Bloch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Gather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 with short specification (1 page)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API early and often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 and use your API</a:t>
            </a:r>
          </a:p>
          <a:p>
            <a:pPr lvl="1"/>
            <a:r>
              <a:rPr lang="en-US" dirty="0"/>
              <a:t>especially when designing SPI (Service Providers Interface) </a:t>
            </a:r>
          </a:p>
          <a:p>
            <a:pPr lvl="1"/>
            <a:r>
              <a:rPr lang="en-US" dirty="0"/>
              <a:t>write more plugins (one – NOK, two – difficult, three - OK)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Prepare for evolution and mistakes</a:t>
            </a:r>
          </a:p>
          <a:p>
            <a:pPr lvl="1"/>
            <a:r>
              <a:rPr lang="en-US" dirty="0"/>
              <a:t>displease everyone equally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2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Lecture:</a:t>
            </a:r>
          </a:p>
          <a:p>
            <a:pPr lvl="1"/>
            <a:r>
              <a:rPr lang="en-US" sz="2400" dirty="0"/>
              <a:t>How to write good &amp; secure API</a:t>
            </a:r>
            <a:endParaRPr lang="en-GB" sz="2400" dirty="0"/>
          </a:p>
          <a:p>
            <a:pPr lvl="1"/>
            <a:r>
              <a:rPr lang="en-US" sz="2400" dirty="0"/>
              <a:t>automata-based programming</a:t>
            </a:r>
            <a:endParaRPr lang="en-GB" sz="2400" dirty="0"/>
          </a:p>
          <a:p>
            <a:r>
              <a:rPr lang="en-US" dirty="0"/>
              <a:t>Labs</a:t>
            </a:r>
          </a:p>
          <a:p>
            <a:pPr lvl="1"/>
            <a:r>
              <a:rPr lang="en-US" sz="2400" dirty="0"/>
              <a:t>Write small security API</a:t>
            </a:r>
          </a:p>
          <a:p>
            <a:pPr lvl="1"/>
            <a:r>
              <a:rPr lang="en-US" sz="2400" dirty="0"/>
              <a:t>Model inner state with automata-based design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46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pic>
        <p:nvPicPr>
          <p:cNvPr id="1026" name="Picture 2" descr="D:\cipherspi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98"/>
          <a:stretch/>
        </p:blipFill>
        <p:spPr bwMode="auto">
          <a:xfrm>
            <a:off x="137890" y="1196752"/>
            <a:ext cx="8960296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48680"/>
            <a:ext cx="8229600" cy="792088"/>
          </a:xfrm>
        </p:spPr>
        <p:txBody>
          <a:bodyPr/>
          <a:lstStyle/>
          <a:p>
            <a:r>
              <a:rPr lang="en-GB" dirty="0"/>
              <a:t>What is Service Provider Interface?</a:t>
            </a:r>
          </a:p>
        </p:txBody>
      </p:sp>
    </p:spTree>
    <p:extLst>
      <p:ext uri="{BB962C8B-B14F-4D97-AF65-F5344CB8AC3E}">
        <p14:creationId xmlns:p14="http://schemas.microsoft.com/office/powerpoint/2010/main" val="683088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Process of API design (</a:t>
            </a:r>
            <a:r>
              <a:rPr lang="en-US" altLang="en-US" dirty="0" err="1"/>
              <a:t>Arnab</a:t>
            </a:r>
            <a:r>
              <a:rPr lang="en-US" altLang="en-US" dirty="0"/>
              <a:t> </a:t>
            </a:r>
            <a:r>
              <a:rPr lang="en-US" altLang="en-US" dirty="0" err="1"/>
              <a:t>Biswas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Understand the requirements </a:t>
            </a:r>
          </a:p>
          <a:p>
            <a:pPr lvl="1"/>
            <a:r>
              <a:rPr lang="en-GB" sz="2000" dirty="0"/>
              <a:t>gather from “customer”, write use cases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Think and discuss with others</a:t>
            </a:r>
          </a:p>
          <a:p>
            <a:pPr lvl="1"/>
            <a:r>
              <a:rPr lang="en-US" sz="2000" dirty="0"/>
              <a:t>write down preliminary list, update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Not too many, not too less</a:t>
            </a:r>
          </a:p>
          <a:p>
            <a:pPr lvl="1"/>
            <a:r>
              <a:rPr lang="en-US" sz="2000" dirty="0"/>
              <a:t>combine functionality, decrease complexity, make more general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Name them</a:t>
            </a:r>
          </a:p>
          <a:p>
            <a:pPr lvl="1"/>
            <a:r>
              <a:rPr lang="en-US" sz="2000" dirty="0"/>
              <a:t>meaningful, self-explanatory, consistent with existing API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Signature</a:t>
            </a:r>
          </a:p>
          <a:p>
            <a:pPr lvl="1"/>
            <a:r>
              <a:rPr lang="en-US" sz="2000" dirty="0"/>
              <a:t>methods signature for extensibility (generics/templates, interfaces, </a:t>
            </a:r>
            <a:r>
              <a:rPr lang="en-US" sz="2000" dirty="0" err="1"/>
              <a:t>enums</a:t>
            </a:r>
            <a:r>
              <a:rPr lang="en-US" sz="2000" dirty="0"/>
              <a:t>), no surprise when method is used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323528" y="6239053"/>
            <a:ext cx="8507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solidFill>
                  <a:schemeClr val="bg1">
                    <a:lumMod val="75000"/>
                  </a:schemeClr>
                </a:solidFill>
              </a:rPr>
              <a:t>http://www.javacodegeeks.com/2013/05/fundamentals-of-good-api-designing.html</a:t>
            </a:r>
          </a:p>
          <a:p>
            <a:endParaRPr lang="en-GB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74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Process of API design (</a:t>
            </a:r>
            <a:r>
              <a:rPr lang="en-US" altLang="en-US" dirty="0" err="1"/>
              <a:t>Arnab</a:t>
            </a:r>
            <a:r>
              <a:rPr lang="en-US" altLang="en-US" dirty="0"/>
              <a:t> </a:t>
            </a:r>
            <a:r>
              <a:rPr lang="en-US" altLang="en-US" dirty="0" err="1"/>
              <a:t>Biswas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Prototype it</a:t>
            </a:r>
          </a:p>
          <a:p>
            <a:pPr lvl="1"/>
            <a:r>
              <a:rPr lang="en-US" sz="2000" dirty="0"/>
              <a:t>write code prototype using your API and update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Implement</a:t>
            </a:r>
          </a:p>
          <a:p>
            <a:pPr lvl="1"/>
            <a:r>
              <a:rPr lang="en-US" sz="2000" dirty="0"/>
              <a:t>discard method if unsure about functionality (add later)</a:t>
            </a:r>
          </a:p>
          <a:p>
            <a:pPr lvl="1"/>
            <a:r>
              <a:rPr lang="en-US" sz="2000" dirty="0"/>
              <a:t>hide implementation details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Document it</a:t>
            </a:r>
          </a:p>
          <a:p>
            <a:pPr lvl="1"/>
            <a:r>
              <a:rPr lang="en-US" sz="2000" dirty="0"/>
              <a:t>document every small thing, contracts, limitations, </a:t>
            </a:r>
            <a:r>
              <a:rPr lang="en-US" sz="2000" dirty="0" err="1"/>
              <a:t>pre&amp;post</a:t>
            </a:r>
            <a:endParaRPr lang="en-US" sz="2000" dirty="0"/>
          </a:p>
          <a:p>
            <a:pPr lvl="1"/>
            <a:r>
              <a:rPr lang="en-US" sz="2000" dirty="0"/>
              <a:t>don’t over explain, do not document implementation details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Test it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Use it</a:t>
            </a:r>
          </a:p>
          <a:p>
            <a:pPr lvl="1"/>
            <a:r>
              <a:rPr lang="en-US" sz="2000" dirty="0"/>
              <a:t>use internally before wider release, update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03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- encapsulation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US" sz="2400" dirty="0"/>
              <a:t>API should do one thing and do it well</a:t>
            </a:r>
          </a:p>
          <a:p>
            <a:r>
              <a:rPr lang="en-US" sz="2400" dirty="0"/>
              <a:t>As small as possible, but not smaller</a:t>
            </a:r>
          </a:p>
          <a:p>
            <a:pPr lvl="1"/>
            <a:r>
              <a:rPr lang="en-US" sz="2000" dirty="0"/>
              <a:t>if in doubt, leave function out (you can add, but not remove)</a:t>
            </a:r>
          </a:p>
          <a:p>
            <a:r>
              <a:rPr lang="en-US" sz="2400" dirty="0"/>
              <a:t>Implementation details should not leak into API</a:t>
            </a:r>
          </a:p>
          <a:p>
            <a:pPr lvl="1"/>
            <a:r>
              <a:rPr lang="en-US" sz="2000" dirty="0"/>
              <a:t>try to hide as much as possible from user</a:t>
            </a:r>
          </a:p>
          <a:p>
            <a:r>
              <a:rPr lang="en-US" sz="2400" dirty="0"/>
              <a:t>Minimalize accessibility (encapsulation)</a:t>
            </a:r>
          </a:p>
          <a:p>
            <a:pPr lvl="1"/>
            <a:r>
              <a:rPr lang="en-US" sz="2000" dirty="0"/>
              <a:t>make public what really needs to be</a:t>
            </a:r>
          </a:p>
          <a:p>
            <a:pPr lvl="1"/>
            <a:r>
              <a:rPr lang="en-US" sz="2000" dirty="0"/>
              <a:t>no public fields (attributes) except constants</a:t>
            </a:r>
          </a:p>
          <a:p>
            <a:r>
              <a:rPr lang="en-US" sz="2400" dirty="0"/>
              <a:t>Make understandable names (self-explanatory, consistent, easy to read when used)</a:t>
            </a:r>
          </a:p>
          <a:p>
            <a:pPr lvl="1"/>
            <a:endParaRPr lang="en-US" sz="20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77960" y="5650488"/>
            <a:ext cx="475252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key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length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/>
              </a:rPr>
              <a:t>80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generateAlert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>
                <a:solidFill>
                  <a:srgbClr val="7F007F"/>
                </a:solidFill>
                <a:latin typeface="Verdana"/>
              </a:rPr>
              <a:t>”NSA can crack!”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endParaRPr lang="en-GB" dirty="0">
              <a:effectLst/>
              <a:latin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1042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- documentation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Document rigorously </a:t>
            </a:r>
          </a:p>
          <a:p>
            <a:pPr lvl="1"/>
            <a:r>
              <a:rPr lang="en-US" sz="2000" dirty="0" err="1"/>
              <a:t>JavaDoc</a:t>
            </a:r>
            <a:r>
              <a:rPr lang="en-US" sz="2000" dirty="0"/>
              <a:t>, </a:t>
            </a:r>
            <a:r>
              <a:rPr lang="en-US" sz="2000" dirty="0" err="1"/>
              <a:t>Doxygen</a:t>
            </a:r>
            <a:r>
              <a:rPr lang="en-US" sz="2000" dirty="0"/>
              <a:t>…</a:t>
            </a:r>
          </a:p>
          <a:p>
            <a:pPr lvl="1"/>
            <a:r>
              <a:rPr lang="en-US" sz="2000" dirty="0"/>
              <a:t>specify how function should be used</a:t>
            </a:r>
          </a:p>
          <a:p>
            <a:pPr lvl="1"/>
            <a:r>
              <a:rPr lang="en-US" sz="2000" dirty="0"/>
              <a:t>class: what instance represents</a:t>
            </a:r>
          </a:p>
          <a:p>
            <a:pPr lvl="1"/>
            <a:r>
              <a:rPr lang="en-US" sz="2000" dirty="0"/>
              <a:t>Method: contract between method and client</a:t>
            </a:r>
          </a:p>
          <a:p>
            <a:pPr lvl="2"/>
            <a:r>
              <a:rPr lang="en-US" sz="2000" dirty="0"/>
              <a:t>preconditions, </a:t>
            </a:r>
            <a:r>
              <a:rPr lang="en-US" sz="2000" dirty="0" err="1"/>
              <a:t>postconditions</a:t>
            </a:r>
            <a:r>
              <a:rPr lang="en-US" sz="2000" dirty="0"/>
              <a:t>, side effects</a:t>
            </a:r>
          </a:p>
          <a:p>
            <a:pPr lvl="1"/>
            <a:r>
              <a:rPr lang="en-US" sz="2000" dirty="0"/>
              <a:t>Parameters: who owns (</a:t>
            </a:r>
            <a:r>
              <a:rPr lang="en-US" sz="2000" dirty="0" err="1"/>
              <a:t>ptr</a:t>
            </a:r>
            <a:r>
              <a:rPr lang="en-US" sz="2000" dirty="0"/>
              <a:t>), units, format...</a:t>
            </a:r>
          </a:p>
          <a:p>
            <a:r>
              <a:rPr lang="en-US" sz="2400" dirty="0"/>
              <a:t>Specific case of documentation are Annotations</a:t>
            </a:r>
          </a:p>
          <a:p>
            <a:pPr lvl="1"/>
            <a:r>
              <a:rPr lang="en-US" sz="2000" dirty="0"/>
              <a:t>e.g., Microsoft SAL, </a:t>
            </a:r>
            <a:r>
              <a:rPr lang="en-US" sz="2000" dirty="0" err="1"/>
              <a:t>pre&amp;post</a:t>
            </a:r>
            <a:r>
              <a:rPr lang="en-US" sz="2000" dirty="0"/>
              <a:t> conditions, Java annotations…</a:t>
            </a:r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28902" y="5385990"/>
            <a:ext cx="900759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fr-F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fr-FR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fr-F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fr-F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fr-FR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destination</a:t>
            </a:r>
            <a:r>
              <a:rPr lang="fr-F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fr-FR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fr-F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fr-FR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fr-F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fr-FR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fr-FR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fr-FR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fr-FR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out_bcount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destination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__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in_bcount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5284385" y="1648832"/>
            <a:ext cx="4184159" cy="17081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/**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050" dirty="0">
                <a:solidFill>
                  <a:srgbClr val="3060A0"/>
                </a:solidFill>
                <a:latin typeface="Comic Sans MS"/>
              </a:rPr>
              <a:t>\brief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Output = HMAC-SHA-512( </a:t>
            </a:r>
            <a:r>
              <a:rPr lang="en-GB" sz="1050" dirty="0" err="1">
                <a:solidFill>
                  <a:srgbClr val="3F703F"/>
                </a:solidFill>
                <a:latin typeface="Comic Sans MS"/>
              </a:rPr>
              <a:t>hmac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key, input buffer )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05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05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key      HMAC secret key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05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05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</a:t>
            </a:r>
            <a:r>
              <a:rPr lang="en-GB" sz="1050" dirty="0" err="1">
                <a:solidFill>
                  <a:srgbClr val="3F703F"/>
                </a:solidFill>
                <a:latin typeface="Comic Sans MS"/>
              </a:rPr>
              <a:t>keylen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  length of the HMAC key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05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05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input    buffer holding the  data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05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05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</a:t>
            </a:r>
            <a:r>
              <a:rPr lang="en-GB" sz="1050" dirty="0" err="1">
                <a:solidFill>
                  <a:srgbClr val="3F703F"/>
                </a:solidFill>
                <a:latin typeface="Comic Sans MS"/>
              </a:rPr>
              <a:t>ilen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    length of the input data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05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05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output   HMAC-SHA-384/512 result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05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05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050" dirty="0">
                <a:solidFill>
                  <a:srgbClr val="3F703F"/>
                </a:solidFill>
                <a:latin typeface="Comic Sans MS"/>
              </a:rPr>
              <a:t> is384    0 = use SHA512, 1 = use SHA384</a:t>
            </a:r>
          </a:p>
          <a:p>
            <a:r>
              <a:rPr lang="en-GB" sz="1050" dirty="0">
                <a:solidFill>
                  <a:srgbClr val="3F703F"/>
                </a:solidFill>
                <a:latin typeface="Comic Sans MS"/>
              </a:rPr>
              <a:t> */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3613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Consider “never remove, only add” strategy</a:t>
            </a:r>
          </a:p>
          <a:p>
            <a:pPr lvl="1"/>
            <a:r>
              <a:rPr lang="en-GB" dirty="0"/>
              <a:t>backward compatibility</a:t>
            </a:r>
          </a:p>
          <a:p>
            <a:r>
              <a:rPr lang="en-GB" dirty="0"/>
              <a:t>Flexibility and learning curve / usability</a:t>
            </a:r>
          </a:p>
          <a:p>
            <a:pPr lvl="1"/>
            <a:r>
              <a:rPr lang="en-GB" dirty="0"/>
              <a:t>Continuous trade-off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906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one you like more?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2087587"/>
            <a:ext cx="8229600" cy="414972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179512" y="1700708"/>
            <a:ext cx="6844759" cy="32624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/>
              </a:rPr>
              <a:t>POLARSSL</a:t>
            </a:r>
            <a:endParaRPr lang="en-GB" sz="1400" b="1" dirty="0">
              <a:solidFill>
                <a:srgbClr val="FF0000"/>
              </a:solidFill>
              <a:latin typeface="Comic Sans MS"/>
            </a:endParaRP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/**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400" dirty="0">
                <a:solidFill>
                  <a:srgbClr val="3060A0"/>
                </a:solidFill>
                <a:latin typeface="Comic Sans MS"/>
              </a:rPr>
              <a:t>\brief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         Output = HMAC-SHA-512( </a:t>
            </a:r>
            <a:r>
              <a:rPr lang="en-GB" sz="1400" dirty="0" err="1">
                <a:solidFill>
                  <a:srgbClr val="3F703F"/>
                </a:solidFill>
                <a:latin typeface="Comic Sans MS"/>
              </a:rPr>
              <a:t>hmac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key, input buffer )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40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40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key      HMAC secret key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40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40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</a:t>
            </a:r>
            <a:r>
              <a:rPr lang="en-GB" sz="1400" dirty="0" err="1">
                <a:solidFill>
                  <a:srgbClr val="3F703F"/>
                </a:solidFill>
                <a:latin typeface="Comic Sans MS"/>
              </a:rPr>
              <a:t>keylen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  length of the HMAC key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40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40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input    buffer holding the  data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40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40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</a:t>
            </a:r>
            <a:r>
              <a:rPr lang="en-GB" sz="1400" dirty="0" err="1">
                <a:solidFill>
                  <a:srgbClr val="3F703F"/>
                </a:solidFill>
                <a:latin typeface="Comic Sans MS"/>
              </a:rPr>
              <a:t>ilen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    length of the input data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40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40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output   HMAC-SHA-384/512 result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 </a:t>
            </a:r>
            <a:r>
              <a:rPr lang="en-GB" sz="1400" dirty="0">
                <a:solidFill>
                  <a:srgbClr val="3060A0"/>
                </a:solidFill>
                <a:latin typeface="Comic Sans MS"/>
              </a:rPr>
              <a:t>\</a:t>
            </a:r>
            <a:r>
              <a:rPr lang="en-GB" sz="1400" dirty="0" err="1">
                <a:solidFill>
                  <a:srgbClr val="3060A0"/>
                </a:solidFill>
                <a:latin typeface="Comic Sans MS"/>
              </a:rPr>
              <a:t>param</a:t>
            </a:r>
            <a:r>
              <a:rPr lang="en-GB" sz="1400" dirty="0">
                <a:solidFill>
                  <a:srgbClr val="3F703F"/>
                </a:solidFill>
                <a:latin typeface="Comic Sans MS"/>
              </a:rPr>
              <a:t> is384    0 = use SHA512, 1 = use SHA384</a:t>
            </a:r>
          </a:p>
          <a:p>
            <a:r>
              <a:rPr lang="en-GB" sz="1400" dirty="0">
                <a:solidFill>
                  <a:srgbClr val="3F703F"/>
                </a:solidFill>
                <a:latin typeface="Comic Sans MS"/>
              </a:rPr>
              <a:t> */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sha512_hmac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key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size_t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keylen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input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size_t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ilen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output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en-GB" sz="1600" dirty="0">
                <a:solidFill>
                  <a:srgbClr val="007F7F"/>
                </a:solidFill>
                <a:latin typeface="Verdana"/>
              </a:rPr>
              <a:t>64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],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is384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159994"/>
            <a:ext cx="8670194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mic Sans MS"/>
              </a:rPr>
              <a:t>OPENSSL</a:t>
            </a:r>
            <a:endParaRPr lang="en-GB" sz="1600" b="1" dirty="0">
              <a:solidFill>
                <a:srgbClr val="00007F"/>
              </a:solidFill>
              <a:latin typeface="Verdana"/>
            </a:endParaRPr>
          </a:p>
          <a:p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HMAC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EVP_MD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evp_md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key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key_len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/>
              </a:rPr>
              <a:t>                  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size_t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md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/>
              </a:rPr>
              <a:t>                  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md_len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endParaRPr lang="en-GB" sz="1600" dirty="0"/>
          </a:p>
        </p:txBody>
      </p:sp>
      <p:pic>
        <p:nvPicPr>
          <p:cNvPr id="8" name="Picture 3" descr="D:\Documents\Obrázky\question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054" y="2395363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761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OpenSSL</a:t>
            </a:r>
            <a:r>
              <a:rPr lang="en-US" dirty="0"/>
              <a:t> – HMAC </a:t>
            </a:r>
            <a:r>
              <a:rPr lang="en-US" dirty="0">
                <a:sym typeface="Wingdings" panose="05000000000000000000" pitchFamily="2" charset="2"/>
              </a:rPr>
              <a:t> </a:t>
            </a:r>
            <a:r>
              <a:rPr lang="en-US" dirty="0"/>
              <a:t>(hard to understand)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184076" y="1703710"/>
            <a:ext cx="8670194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en-GB" sz="1600" dirty="0" err="1">
                <a:solidFill>
                  <a:srgbClr val="007F00"/>
                </a:solidFill>
                <a:latin typeface="Comic Sans MS"/>
              </a:rPr>
              <a:t>hmac.h</a:t>
            </a:r>
            <a:endParaRPr lang="en-GB" sz="1600" b="1" dirty="0">
              <a:solidFill>
                <a:srgbClr val="00007F"/>
              </a:solidFill>
              <a:latin typeface="Verdana"/>
            </a:endParaRPr>
          </a:p>
          <a:p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HMAC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EVP_MD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evp_md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key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key_len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/>
              </a:rPr>
              <a:t>                  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size_t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md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/>
              </a:rPr>
              <a:t>                  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md_len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2879898"/>
            <a:ext cx="6467155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en-GB" sz="1200" dirty="0" err="1">
                <a:solidFill>
                  <a:srgbClr val="007F00"/>
                </a:solidFill>
                <a:latin typeface="Comic Sans MS"/>
              </a:rPr>
              <a:t>envp.h</a:t>
            </a:r>
            <a:endParaRPr lang="en-GB" sz="1200" b="1" dirty="0">
              <a:solidFill>
                <a:srgbClr val="00007F"/>
              </a:solidFill>
              <a:latin typeface="Verdana"/>
            </a:endParaRPr>
          </a:p>
          <a:p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struct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env_md_st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{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type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pkey_type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md_size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long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flags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(*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init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)(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EVP_MD_CTX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ctx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(*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update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)(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EVP_MD_CTX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ctx</a:t>
            </a:r>
            <a:r>
              <a:rPr lang="en-GB" sz="12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data</a:t>
            </a:r>
            <a:r>
              <a:rPr lang="en-GB" sz="12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size_t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count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(*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final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)(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EVP_MD_CTX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ctx</a:t>
            </a:r>
            <a:r>
              <a:rPr lang="en-GB" sz="12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md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(*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copy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)(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EVP_MD_CTX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to</a:t>
            </a:r>
            <a:r>
              <a:rPr lang="en-GB" sz="12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EVP_MD_CTX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from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(*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cleanup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)(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EVP_MD_CTX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ctx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100" dirty="0">
                <a:solidFill>
                  <a:srgbClr val="007F00"/>
                </a:solidFill>
                <a:latin typeface="Comic Sans MS"/>
              </a:rPr>
              <a:t>/* FIXME: prototype these some day */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(*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sign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)(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type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m_length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           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sigret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siglen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key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(*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verify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)(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type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m_length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endParaRPr lang="en-GB" sz="1200" dirty="0">
              <a:solidFill>
                <a:srgbClr val="80808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             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sigbuf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>
                <a:solidFill>
                  <a:srgbClr val="00007F"/>
                </a:solidFill>
                <a:latin typeface="Verdana"/>
              </a:rPr>
              <a:t>unsigned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Verdana"/>
              </a:rPr>
              <a:t>siglen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,</a:t>
            </a:r>
          </a:p>
          <a:p>
            <a:r>
              <a:rPr lang="en-US" sz="1200" b="1" dirty="0">
                <a:solidFill>
                  <a:srgbClr val="000000"/>
                </a:solidFill>
                <a:latin typeface="Verdana"/>
              </a:rPr>
              <a:t>....</a:t>
            </a:r>
            <a:endParaRPr lang="en-GB" sz="1200" b="1" dirty="0">
              <a:solidFill>
                <a:srgbClr val="000000"/>
              </a:solidFill>
              <a:latin typeface="Verdana"/>
            </a:endParaRPr>
          </a:p>
          <a:p>
            <a:r>
              <a:rPr lang="en-GB" sz="12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en-GB" sz="12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7F00"/>
                </a:solidFill>
                <a:latin typeface="Comic Sans MS"/>
              </a:rPr>
              <a:t>/* EVP_MD */</a:t>
            </a:r>
            <a:r>
              <a:rPr lang="en-GB" sz="12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612989" y="2564904"/>
            <a:ext cx="4108432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en-GB" sz="1600" dirty="0" err="1">
                <a:solidFill>
                  <a:srgbClr val="007F00"/>
                </a:solidFill>
                <a:latin typeface="Comic Sans MS"/>
              </a:rPr>
              <a:t>ossl_typ.h</a:t>
            </a:r>
            <a:endParaRPr lang="en-GB" sz="1600" b="1" dirty="0">
              <a:solidFill>
                <a:srgbClr val="00007F"/>
              </a:solidFill>
              <a:latin typeface="Verdana"/>
            </a:endParaRPr>
          </a:p>
          <a:p>
            <a:pPr lvl="0"/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typedef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/>
              </a:rPr>
              <a:t>struct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env_md_st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EVP_MD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5816476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- performance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Consider performance impact of API decisions</a:t>
            </a:r>
          </a:p>
          <a:p>
            <a:pPr lvl="1"/>
            <a:r>
              <a:rPr lang="en-US" sz="2000" dirty="0"/>
              <a:t>but be not influenced by implementation details </a:t>
            </a:r>
          </a:p>
          <a:p>
            <a:pPr lvl="1"/>
            <a:r>
              <a:rPr lang="en-US" sz="2000" dirty="0"/>
              <a:t>underlying performance issues will be fixed eventually, but API warping (for fixing past issue) remains</a:t>
            </a:r>
          </a:p>
          <a:p>
            <a:r>
              <a:rPr lang="en-US" sz="2400" dirty="0"/>
              <a:t>Examples of bad performance decisions</a:t>
            </a:r>
          </a:p>
          <a:p>
            <a:pPr lvl="1"/>
            <a:r>
              <a:rPr lang="en-US" sz="2000" dirty="0"/>
              <a:t>need for frequent allocations and copy constructors </a:t>
            </a:r>
          </a:p>
          <a:p>
            <a:pPr lvl="2"/>
            <a:r>
              <a:rPr lang="en-US" sz="2000" dirty="0"/>
              <a:t>pass arguments by reference or pointer</a:t>
            </a:r>
          </a:p>
          <a:p>
            <a:pPr lvl="2"/>
            <a:r>
              <a:rPr lang="en-US" sz="2000" dirty="0"/>
              <a:t>use copy free functions</a:t>
            </a:r>
          </a:p>
          <a:p>
            <a:pPr lvl="1"/>
            <a:r>
              <a:rPr lang="en-US" sz="2000" dirty="0"/>
              <a:t>usage of mutable objects instead of immutable</a:t>
            </a:r>
          </a:p>
          <a:p>
            <a:pPr lvl="2"/>
            <a:r>
              <a:rPr lang="en-US" sz="2000" dirty="0"/>
              <a:t>use </a:t>
            </a:r>
            <a:r>
              <a:rPr lang="en-US" sz="2000" dirty="0" err="1"/>
              <a:t>const</a:t>
            </a:r>
            <a:r>
              <a:rPr lang="en-US" sz="2000" dirty="0"/>
              <a:t> everywhere possible</a:t>
            </a:r>
          </a:p>
          <a:p>
            <a:pPr lvl="1"/>
            <a:r>
              <a:rPr lang="en-US" sz="2000" dirty="0"/>
              <a:t>need for frequent re-coding (byte[] -&gt; string -&gt; byte[])</a:t>
            </a:r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15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en-US" b="0">
                <a:solidFill>
                  <a:schemeClr val="bg1"/>
                </a:solidFill>
              </a:rPr>
              <a:t>PA193 | Secure API, Automata-based programming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Copy-free functions</a:t>
            </a:r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API style which minimizes array copy operations</a:t>
            </a:r>
          </a:p>
          <a:p>
            <a:pPr eaLnBrk="1" hangingPunct="1"/>
            <a:r>
              <a:rPr lang="en-US" altLang="en-US" sz="2400" dirty="0"/>
              <a:t>Frequently used in cryptography</a:t>
            </a:r>
          </a:p>
          <a:p>
            <a:pPr lvl="1" eaLnBrk="1" hangingPunct="1"/>
            <a:r>
              <a:rPr lang="en-US" altLang="en-US" sz="2000" dirty="0"/>
              <a:t>we take block, process it and put back </a:t>
            </a:r>
          </a:p>
          <a:p>
            <a:pPr lvl="1" eaLnBrk="1" hangingPunct="1"/>
            <a:r>
              <a:rPr lang="en-US" altLang="en-US" sz="2000" dirty="0"/>
              <a:t>can take place inside original memory array</a:t>
            </a:r>
          </a:p>
          <a:p>
            <a:pPr eaLnBrk="1" hangingPunct="1"/>
            <a:r>
              <a:rPr lang="en-US" altLang="en-US" sz="2000" b="1" dirty="0" err="1">
                <a:solidFill>
                  <a:srgbClr val="00007F"/>
                </a:solidFill>
                <a:latin typeface="Verdana" pitchFamily="34" charset="0"/>
              </a:rPr>
              <a:t>int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encrypt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byte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array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[],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b="1" dirty="0" err="1">
                <a:solidFill>
                  <a:srgbClr val="00007F"/>
                </a:solidFill>
                <a:latin typeface="Verdana" pitchFamily="34" charset="0"/>
              </a:rPr>
              <a:t>int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Verdana" pitchFamily="34" charset="0"/>
              </a:rPr>
              <a:t>startOffset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b="1" dirty="0" err="1">
                <a:solidFill>
                  <a:srgbClr val="00007F"/>
                </a:solidFill>
                <a:latin typeface="Verdana" pitchFamily="34" charset="0"/>
              </a:rPr>
              <a:t>int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);</a:t>
            </a:r>
            <a:endParaRPr lang="en-US" altLang="en-US" sz="2000" i="1" dirty="0"/>
          </a:p>
          <a:p>
            <a:pPr lvl="1" eaLnBrk="1" hangingPunct="1"/>
            <a:r>
              <a:rPr lang="en-US" altLang="en-US" sz="2000" dirty="0"/>
              <a:t>encrypt data from </a:t>
            </a:r>
            <a:r>
              <a:rPr lang="en-US" altLang="en-US" sz="2000" i="1" dirty="0" err="1"/>
              <a:t>startOffset</a:t>
            </a:r>
            <a:r>
              <a:rPr lang="en-US" altLang="en-US" sz="2000" i="1" dirty="0"/>
              <a:t> </a:t>
            </a:r>
            <a:r>
              <a:rPr lang="en-US" altLang="en-US" sz="2000" dirty="0"/>
              <a:t>to</a:t>
            </a:r>
            <a:r>
              <a:rPr lang="en-US" altLang="en-US" sz="2000" i="1" dirty="0"/>
              <a:t> </a:t>
            </a:r>
            <a:r>
              <a:rPr lang="en-US" altLang="en-US" sz="2000" i="1" dirty="0" err="1"/>
              <a:t>startOffset</a:t>
            </a:r>
            <a:r>
              <a:rPr lang="en-US" altLang="en-US" sz="2000" i="1" dirty="0"/>
              <a:t> + length; </a:t>
            </a:r>
          </a:p>
          <a:p>
            <a:pPr eaLnBrk="1" hangingPunct="1"/>
            <a:r>
              <a:rPr lang="en-US" altLang="en-US" sz="2400" dirty="0"/>
              <a:t>Wrong(?) example:</a:t>
            </a:r>
          </a:p>
          <a:p>
            <a:pPr lvl="1" eaLnBrk="1" hangingPunct="1"/>
            <a:r>
              <a:rPr lang="en-US" altLang="en-US" sz="2000" b="1" dirty="0" err="1">
                <a:solidFill>
                  <a:srgbClr val="00007F"/>
                </a:solidFill>
                <a:latin typeface="Verdana" pitchFamily="34" charset="0"/>
              </a:rPr>
              <a:t>int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encrypt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byte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array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[],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b="1" dirty="0" err="1">
                <a:solidFill>
                  <a:srgbClr val="00007F"/>
                </a:solidFill>
                <a:latin typeface="Verdana" pitchFamily="34" charset="0"/>
              </a:rPr>
              <a:t>int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length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Verdana" pitchFamily="34" charset="0"/>
              </a:rPr>
              <a:t>byte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Verdana" pitchFamily="34" charset="0"/>
              </a:rPr>
              <a:t>outArray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[],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b="1" dirty="0" err="1">
                <a:solidFill>
                  <a:srgbClr val="00007F"/>
                </a:solidFill>
                <a:latin typeface="Verdana" pitchFamily="34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*</a:t>
            </a:r>
            <a:r>
              <a:rPr lang="en-US" altLang="en-US" sz="2000" dirty="0">
                <a:solidFill>
                  <a:srgbClr val="808080"/>
                </a:solidFill>
                <a:latin typeface="Verdana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Verdana" pitchFamily="34" charset="0"/>
              </a:rPr>
              <a:t>pOutLength</a:t>
            </a:r>
            <a:r>
              <a:rPr lang="en-US" altLang="en-US" sz="2000" b="1" dirty="0">
                <a:solidFill>
                  <a:srgbClr val="000000"/>
                </a:solidFill>
                <a:latin typeface="Verdana" pitchFamily="34" charset="0"/>
              </a:rPr>
              <a:t>);</a:t>
            </a: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note: C/C++ can still use pointers arithmetic</a:t>
            </a:r>
          </a:p>
          <a:p>
            <a:pPr lvl="1" eaLnBrk="1" hangingPunct="1"/>
            <a:r>
              <a:rPr lang="en-US" altLang="en-US" sz="2000" dirty="0"/>
              <a:t>note: Java can’t (we need to create new array)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96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698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Sensitive data (keys) in memory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What is the difference?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1400" dirty="0"/>
          </a:p>
          <a:p>
            <a:r>
              <a:rPr lang="en-GB" sz="2800" dirty="0"/>
              <a:t>Try to limit copies of sensitive data in memory</a:t>
            </a:r>
          </a:p>
          <a:p>
            <a:pPr lvl="1"/>
            <a:r>
              <a:rPr lang="en-GB" sz="2400" dirty="0"/>
              <a:t>potential unintended disclosure (memory, swap…)</a:t>
            </a:r>
          </a:p>
          <a:p>
            <a:r>
              <a:rPr lang="en-GB" sz="2800" dirty="0"/>
              <a:t>Pass by value requires more memory erases</a:t>
            </a:r>
          </a:p>
          <a:p>
            <a:pPr lvl="1"/>
            <a:r>
              <a:rPr lang="en-GB" sz="2400" dirty="0"/>
              <a:t>What about Java’s pass by value of reference?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64148" y="2420888"/>
            <a:ext cx="569162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anose="020B0604030504040204" pitchFamily="34" charset="0"/>
              </a:rPr>
              <a:t>set_key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2000" dirty="0" err="1">
                <a:solidFill>
                  <a:srgbClr val="000000"/>
                </a:solidFill>
                <a:latin typeface="Verdana" panose="020B0604030504040204" pitchFamily="34" charset="0"/>
              </a:rPr>
              <a:t>Key_t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key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anose="020B0604030504040204" pitchFamily="34" charset="0"/>
              </a:rPr>
              <a:t>pin_t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anose="020B0604030504040204" pitchFamily="34" charset="0"/>
              </a:rPr>
              <a:t>seal_pin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</a:p>
          <a:p>
            <a:pPr algn="ctr"/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vs.</a:t>
            </a:r>
          </a:p>
          <a:p>
            <a:r>
              <a:rPr lang="en-GB" sz="20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anose="020B0604030504040204" pitchFamily="34" charset="0"/>
              </a:rPr>
              <a:t>set_key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2000" dirty="0" err="1">
                <a:solidFill>
                  <a:srgbClr val="000000"/>
                </a:solidFill>
                <a:latin typeface="Verdana" panose="020B0604030504040204" pitchFamily="34" charset="0"/>
              </a:rPr>
              <a:t>Key_t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key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anose="020B0604030504040204" pitchFamily="34" charset="0"/>
              </a:rPr>
              <a:t>pin_t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anose="020B0604030504040204" pitchFamily="34" charset="0"/>
              </a:rPr>
              <a:t>seal_pin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2587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– static factory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605266" cy="4149725"/>
          </a:xfrm>
        </p:spPr>
        <p:txBody>
          <a:bodyPr/>
          <a:lstStyle/>
          <a:p>
            <a:r>
              <a:rPr lang="en-US" sz="2800" dirty="0"/>
              <a:t>Use static factory instead of class constructor</a:t>
            </a:r>
          </a:p>
          <a:p>
            <a:pPr lvl="1"/>
            <a:r>
              <a:rPr lang="en-US" sz="2400" dirty="0"/>
              <a:t>e.g.,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javacardx.crypto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/>
              <a:t>&amp;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class::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getInstance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400" dirty="0"/>
              <a:t>e.g.,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javacardx.crypto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/>
              <a:t>&amp;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class::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buildKey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685674" y="3322727"/>
            <a:ext cx="7702750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javacardx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crypto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GB" sz="1200" dirty="0">
              <a:solidFill>
                <a:srgbClr val="007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0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DES KEY OBJECT</a:t>
            </a:r>
          </a:p>
          <a:p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m_desKey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DESKey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KeyBuilder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buildKey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KeyBuilder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TYPE_DES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KeyBuilder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LENGTH_DES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4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0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OBJECTS FOR CBC CIPHERING</a:t>
            </a:r>
          </a:p>
          <a:p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m_encryptCipher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getInstance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ALG_DES_CBC_NOPAD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4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m_decryptCipher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getInstance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ALG_DES_CBC_NOPAD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4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0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RANDOM DATA GENERATOR</a:t>
            </a:r>
          </a:p>
          <a:p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m_secureRandom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RandomData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getInstance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RandomData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ALG_SECURE_RANDOM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4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200" dirty="0">
                <a:solidFill>
                  <a:srgbClr val="0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MD5 ENGINE</a:t>
            </a:r>
            <a:endParaRPr lang="en-GB" sz="12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m_md5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MessageDigest</a:t>
            </a:r>
            <a:r>
              <a:rPr lang="en-GB" sz="1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getInstance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MessageDigest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ALG_MD5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GB" sz="1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1362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– static factory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Advantages of static factory over constructors</a:t>
            </a:r>
            <a:endParaRPr lang="en-GB" sz="2800" dirty="0"/>
          </a:p>
          <a:p>
            <a:pPr lvl="1"/>
            <a:r>
              <a:rPr lang="en-GB" sz="2400" dirty="0"/>
              <a:t>provides named "constructors“ (</a:t>
            </a:r>
            <a:r>
              <a:rPr lang="en-GB" sz="2400" dirty="0" err="1"/>
              <a:t>getInstance</a:t>
            </a:r>
            <a:r>
              <a:rPr lang="en-GB" sz="2400" dirty="0"/>
              <a:t>, </a:t>
            </a:r>
            <a:r>
              <a:rPr lang="en-GB" sz="2400" dirty="0" err="1"/>
              <a:t>buildKey</a:t>
            </a:r>
            <a:r>
              <a:rPr lang="en-GB" sz="2400" dirty="0"/>
              <a:t>)</a:t>
            </a:r>
          </a:p>
          <a:p>
            <a:pPr lvl="1"/>
            <a:r>
              <a:rPr lang="en-GB" sz="2400" dirty="0"/>
              <a:t>can return null, if appropriate</a:t>
            </a:r>
          </a:p>
          <a:p>
            <a:pPr lvl="1"/>
            <a:r>
              <a:rPr lang="en-GB" sz="2400" dirty="0"/>
              <a:t>can return an instance of a derived class, if appropriate</a:t>
            </a:r>
          </a:p>
          <a:p>
            <a:pPr lvl="1"/>
            <a:r>
              <a:rPr lang="en-GB" sz="2400" dirty="0"/>
              <a:t>reduce verbosity when instantiating variables of generic/template types (no need to write type twice)</a:t>
            </a:r>
          </a:p>
          <a:p>
            <a:pPr lvl="1"/>
            <a:endParaRPr lang="en-GB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allows immutable classes to use </a:t>
            </a:r>
            <a:r>
              <a:rPr lang="en-GB" sz="2400" dirty="0" err="1"/>
              <a:t>preconstructed</a:t>
            </a:r>
            <a:r>
              <a:rPr lang="en-GB" sz="2400" dirty="0"/>
              <a:t> instances or to cache instances (speed)</a:t>
            </a:r>
          </a:p>
          <a:p>
            <a:pPr lvl="1"/>
            <a:r>
              <a:rPr lang="en-GB" sz="2400" dirty="0">
                <a:hlinkClick r:id="rId2"/>
              </a:rPr>
              <a:t>http://www.informit.com/articles/article.aspx?p=1216151</a:t>
            </a:r>
            <a:endParaRPr lang="en-GB" sz="2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41890" y="4470211"/>
            <a:ext cx="801854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Map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list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&gt;&gt;*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HashMap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List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&gt;&gt;();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pPr algn="ctr"/>
            <a:r>
              <a:rPr lang="en-US" sz="1600" dirty="0">
                <a:solidFill>
                  <a:srgbClr val="808080"/>
                </a:solidFill>
                <a:latin typeface="Verdana"/>
              </a:rPr>
              <a:t>vs. 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Map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list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&gt;&gt;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HashMap</a:t>
            </a:r>
            <a:r>
              <a:rPr lang="en-GB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newInstance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5062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– behave as expected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Principle of last astonishment</a:t>
            </a:r>
          </a:p>
          <a:p>
            <a:pPr lvl="1"/>
            <a:r>
              <a:rPr lang="en-US" sz="2000" dirty="0"/>
              <a:t>user should not be surprised of API behavior</a:t>
            </a:r>
          </a:p>
          <a:p>
            <a:r>
              <a:rPr lang="en-US" sz="2400" dirty="0"/>
              <a:t>Be careful with overloading</a:t>
            </a:r>
          </a:p>
          <a:p>
            <a:pPr lvl="1"/>
            <a:r>
              <a:rPr lang="en-US" sz="2000" dirty="0"/>
              <a:t>use different names for methods when having same number of arguments</a:t>
            </a:r>
          </a:p>
          <a:p>
            <a:pPr lvl="1"/>
            <a:r>
              <a:rPr lang="en-US" sz="2000" dirty="0"/>
              <a:t>same behavior for same (position of) arguments</a:t>
            </a:r>
          </a:p>
          <a:p>
            <a:r>
              <a:rPr lang="en-US" sz="2400" dirty="0"/>
              <a:t>Fail fast – report error as soon as possible</a:t>
            </a:r>
          </a:p>
          <a:p>
            <a:pPr lvl="1"/>
            <a:r>
              <a:rPr lang="en-US" sz="2000" dirty="0"/>
              <a:t>failure in compile time is better</a:t>
            </a:r>
          </a:p>
          <a:p>
            <a:pPr lvl="1"/>
            <a:r>
              <a:rPr lang="en-US" sz="2000" dirty="0"/>
              <a:t>during runtime, first method invocation with bad state should fail</a:t>
            </a:r>
          </a:p>
          <a:p>
            <a:r>
              <a:rPr lang="en-US" sz="2400" dirty="0"/>
              <a:t>Provide methods to obtain data elements from results provided originally in strings</a:t>
            </a:r>
          </a:p>
          <a:p>
            <a:pPr lvl="1"/>
            <a:r>
              <a:rPr lang="en-US" sz="2000" dirty="0"/>
              <a:t>do not force programmer to parse strings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554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– arguments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Use appropriate types for parameters and return types</a:t>
            </a:r>
          </a:p>
          <a:p>
            <a:pPr lvl="1"/>
            <a:r>
              <a:rPr lang="en-US" sz="2000" dirty="0"/>
              <a:t>use interface instead of class in method arguments</a:t>
            </a:r>
          </a:p>
          <a:p>
            <a:pPr lvl="2"/>
            <a:r>
              <a:rPr lang="en-US" sz="2000" dirty="0"/>
              <a:t>provides base for extensibility later</a:t>
            </a:r>
          </a:p>
          <a:p>
            <a:pPr lvl="1"/>
            <a:r>
              <a:rPr lang="en-US" sz="2000" dirty="0"/>
              <a:t>use most specific possible input parameter type</a:t>
            </a:r>
          </a:p>
          <a:p>
            <a:pPr lvl="2"/>
            <a:r>
              <a:rPr lang="en-US" sz="2000" dirty="0"/>
              <a:t>errors will move to compile time</a:t>
            </a:r>
          </a:p>
          <a:p>
            <a:pPr lvl="1"/>
            <a:r>
              <a:rPr lang="en-US" sz="2000" dirty="0"/>
              <a:t>don’t use strings if better type exists (error prone, slow)</a:t>
            </a:r>
          </a:p>
          <a:p>
            <a:pPr lvl="2"/>
            <a:r>
              <a:rPr lang="en-US" sz="2000" dirty="0"/>
              <a:t>but also more user-friendly - tradeoff</a:t>
            </a:r>
          </a:p>
          <a:p>
            <a:pPr lvl="1"/>
            <a:r>
              <a:rPr lang="en-US" sz="2000" dirty="0"/>
              <a:t>no floating point for monetary values (approximation)</a:t>
            </a:r>
          </a:p>
          <a:p>
            <a:pPr lvl="1"/>
            <a:r>
              <a:rPr lang="en-US" sz="2000" dirty="0"/>
              <a:t>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/>
              <a:t> instead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dirty="0"/>
              <a:t> (precision gain, only low performance impact)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0533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Avoid long parameter lists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179934" y="2276872"/>
            <a:ext cx="4561120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Verdana"/>
              </a:rPr>
              <a:t>WIN32 API</a:t>
            </a:r>
            <a:endParaRPr lang="en-GB" b="1" dirty="0">
              <a:solidFill>
                <a:srgbClr val="FF0000"/>
              </a:solidFill>
              <a:latin typeface="Verdana"/>
            </a:endParaRPr>
          </a:p>
          <a:p>
            <a:r>
              <a:rPr lang="en-GB" dirty="0">
                <a:solidFill>
                  <a:srgbClr val="000000"/>
                </a:solidFill>
                <a:latin typeface="Verdana"/>
              </a:rPr>
              <a:t>HWND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WINAPI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CreateWindow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In_opt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LPCTSTR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lpClassName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In_opt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LPCTSTR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lpWindowName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_In_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DWORD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dwStyle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_In_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GB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x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_In_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GB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y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_In_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GB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nWidth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_In_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GB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nHeight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In_opt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HWND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hWndParent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In_opt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HMENU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hMenu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In_opt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HINSTANCE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hInstance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In_opt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LPVOID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lpParam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139952" y="3501008"/>
            <a:ext cx="4895892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  <a:latin typeface="Verdana"/>
              </a:rPr>
              <a:t>QT API</a:t>
            </a:r>
            <a:endParaRPr lang="en-GB" b="1" dirty="0">
              <a:solidFill>
                <a:srgbClr val="92D050"/>
              </a:solidFill>
              <a:latin typeface="Verdana"/>
            </a:endParaRPr>
          </a:p>
          <a:p>
            <a:r>
              <a:rPr lang="en-GB" dirty="0" err="1">
                <a:solidFill>
                  <a:srgbClr val="000000"/>
                </a:solidFill>
                <a:latin typeface="Verdana"/>
              </a:rPr>
              <a:t>QWidget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window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;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 err="1">
                <a:solidFill>
                  <a:srgbClr val="000000"/>
                </a:solidFill>
                <a:latin typeface="Verdana"/>
              </a:rPr>
              <a:t>window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setWindowTitle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>
                <a:solidFill>
                  <a:srgbClr val="7F007F"/>
                </a:solidFill>
                <a:latin typeface="Verdana"/>
              </a:rPr>
              <a:t>"Window title"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 err="1">
                <a:solidFill>
                  <a:srgbClr val="000000"/>
                </a:solidFill>
                <a:latin typeface="Verdana"/>
              </a:rPr>
              <a:t>window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resize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/>
              </a:rPr>
              <a:t>320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/>
              </a:rPr>
              <a:t>240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/>
              </a:rPr>
              <a:t>...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 err="1">
                <a:solidFill>
                  <a:srgbClr val="000000"/>
                </a:solidFill>
                <a:latin typeface="Verdana"/>
              </a:rPr>
              <a:t>window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show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();</a:t>
            </a:r>
            <a:endParaRPr lang="en-GB" dirty="0"/>
          </a:p>
        </p:txBody>
      </p:sp>
      <p:pic>
        <p:nvPicPr>
          <p:cNvPr id="8" name="Picture 3" descr="D:\Documents\Obrázky\question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995" y="208257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940152" y="2278613"/>
            <a:ext cx="3044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Which one you like more?</a:t>
            </a:r>
          </a:p>
          <a:p>
            <a:r>
              <a:rPr lang="en-GB" b="1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71010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- 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long parameter lists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three or fewer parameters </a:t>
            </a:r>
            <a:r>
              <a:rPr lang="en-US" dirty="0"/>
              <a:t>ideal (including default values)</a:t>
            </a:r>
          </a:p>
          <a:p>
            <a:pPr lvl="2"/>
            <a:r>
              <a:rPr lang="en-US" dirty="0"/>
              <a:t>mistake in filling arguments might be missed in compile </a:t>
            </a:r>
          </a:p>
          <a:p>
            <a:r>
              <a:rPr lang="en-US" dirty="0"/>
              <a:t>When more parameters are required:</a:t>
            </a:r>
          </a:p>
          <a:p>
            <a:pPr lvl="1"/>
            <a:r>
              <a:rPr lang="en-US" dirty="0"/>
              <a:t>break method into more methods </a:t>
            </a:r>
          </a:p>
          <a:p>
            <a:pPr lvl="1"/>
            <a:r>
              <a:rPr lang="en-US" dirty="0"/>
              <a:t>or encapsulate multiple arguments into single class/</a:t>
            </a:r>
            <a:r>
              <a:rPr lang="en-US" dirty="0" err="1"/>
              <a:t>struct</a:t>
            </a:r>
            <a:endParaRPr lang="en-US" dirty="0"/>
          </a:p>
          <a:p>
            <a:r>
              <a:rPr lang="en-US" sz="2800" dirty="0"/>
              <a:t>Use consistent parameter ordering (</a:t>
            </a:r>
            <a:r>
              <a:rPr lang="en-US" sz="2800" dirty="0" err="1"/>
              <a:t>src</a:t>
            </a:r>
            <a:r>
              <a:rPr lang="en-US" sz="2800" dirty="0"/>
              <a:t> vs. </a:t>
            </a:r>
            <a:r>
              <a:rPr lang="en-US" sz="2800" dirty="0" err="1"/>
              <a:t>desc</a:t>
            </a:r>
            <a:r>
              <a:rPr lang="en-US" sz="2800" dirty="0"/>
              <a:t>)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1043608" y="5098058"/>
            <a:ext cx="511652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F7F00"/>
                </a:solidFill>
                <a:latin typeface="Verdana"/>
              </a:rPr>
              <a:t>#include &lt;</a:t>
            </a:r>
            <a:r>
              <a:rPr lang="en-GB" dirty="0" err="1">
                <a:solidFill>
                  <a:srgbClr val="7F7F00"/>
                </a:solidFill>
                <a:latin typeface="Verdana"/>
              </a:rPr>
              <a:t>string.h</a:t>
            </a:r>
            <a:r>
              <a:rPr lang="en-GB" dirty="0">
                <a:solidFill>
                  <a:srgbClr val="7F7F00"/>
                </a:solidFill>
                <a:latin typeface="Verdana"/>
              </a:rPr>
              <a:t>&gt;</a:t>
            </a:r>
          </a:p>
          <a:p>
            <a:r>
              <a:rPr lang="en-GB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strcpy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dest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src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bcopy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src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dst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n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063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i="1" dirty="0"/>
              <a:t>“A security API allows untrusted code to access sensitive resources in a secure way.” Graham Steel</a:t>
            </a:r>
          </a:p>
          <a:p>
            <a:r>
              <a:rPr lang="en-US" sz="2400" dirty="0"/>
              <a:t>Interface between different levels of trust</a:t>
            </a:r>
          </a:p>
          <a:p>
            <a:r>
              <a:rPr lang="en-US" sz="2400" dirty="0"/>
              <a:t>Security API is designed to enforce a policy</a:t>
            </a:r>
          </a:p>
          <a:p>
            <a:pPr lvl="1"/>
            <a:r>
              <a:rPr lang="en-US" sz="2000" dirty="0"/>
              <a:t>certain predefined security properties should always hold</a:t>
            </a:r>
          </a:p>
          <a:p>
            <a:pPr lvl="1"/>
            <a:r>
              <a:rPr lang="en-US" sz="2000" dirty="0"/>
              <a:t>e.g., private key cannot be used before user is authenticated</a:t>
            </a:r>
          </a:p>
          <a:p>
            <a:r>
              <a:rPr lang="en-US" sz="2400" dirty="0"/>
              <a:t>Security API is not equal to security protocols</a:t>
            </a:r>
          </a:p>
          <a:p>
            <a:pPr lvl="1"/>
            <a:r>
              <a:rPr lang="en-US" sz="2000" dirty="0"/>
              <a:t>but closely related</a:t>
            </a:r>
          </a:p>
          <a:p>
            <a:pPr lvl="1"/>
            <a:r>
              <a:rPr lang="en-US" sz="2000" dirty="0"/>
              <a:t>security protocol == short program how principals communicate</a:t>
            </a:r>
          </a:p>
          <a:p>
            <a:pPr lvl="1"/>
            <a:r>
              <a:rPr lang="en-US" sz="2000" dirty="0"/>
              <a:t>security API == set of short programs called in any order</a:t>
            </a:r>
          </a:p>
          <a:p>
            <a:r>
              <a:rPr lang="en-US" sz="2000" dirty="0">
                <a:hlinkClick r:id="rId2"/>
              </a:rPr>
              <a:t>http://www.lsv.ens-cachan.fr/~steel/security_APIs_FAQ.html</a:t>
            </a:r>
            <a:endParaRPr lang="en-US" sz="2000" dirty="0"/>
          </a:p>
          <a:p>
            <a:r>
              <a:rPr lang="en-US" altLang="en-US" sz="2000" dirty="0">
                <a:hlinkClick r:id="rId3"/>
              </a:rPr>
              <a:t>http://www.cl.cam.ac.uk/~rja14/Papers/SEv2-c18.pdf</a:t>
            </a:r>
            <a:endParaRPr lang="en-US" sz="2000" dirty="0"/>
          </a:p>
          <a:p>
            <a:endParaRPr lang="en-US" sz="2400" dirty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36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API attack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 attack is sequence of commands (function calls) which breach security policy of an interface</a:t>
            </a:r>
          </a:p>
          <a:p>
            <a:r>
              <a:rPr lang="en-US" dirty="0">
                <a:solidFill>
                  <a:srgbClr val="0070C0"/>
                </a:solidFill>
              </a:rPr>
              <a:t>“Pure” API attacks </a:t>
            </a:r>
            <a:r>
              <a:rPr lang="en-US" dirty="0"/>
              <a:t>– only sequence of commands</a:t>
            </a:r>
          </a:p>
          <a:p>
            <a:pPr lvl="1"/>
            <a:r>
              <a:rPr lang="en-US" dirty="0"/>
              <a:t>e.g., key value is directly revealed</a:t>
            </a:r>
          </a:p>
          <a:p>
            <a:r>
              <a:rPr lang="en-US" dirty="0">
                <a:solidFill>
                  <a:srgbClr val="0070C0"/>
                </a:solidFill>
              </a:rPr>
              <a:t>“Augmented” API attacks </a:t>
            </a:r>
            <a:r>
              <a:rPr lang="en-US" dirty="0"/>
              <a:t>– additional brute-force computations required </a:t>
            </a:r>
          </a:p>
          <a:p>
            <a:pPr lvl="1"/>
            <a:r>
              <a:rPr lang="en-US" dirty="0"/>
              <a:t>e.g., 128bits key value is exported under 56bits key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20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API – problems in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Interfaces get richer and more complex over time</a:t>
            </a:r>
          </a:p>
          <a:p>
            <a:pPr lvl="1"/>
            <a:r>
              <a:rPr lang="en-US" dirty="0"/>
              <a:t>pressure from customers to support more options</a:t>
            </a:r>
          </a:p>
          <a:p>
            <a:pPr lvl="1"/>
            <a:r>
              <a:rPr lang="en-US" dirty="0"/>
              <a:t>economic pressures towards unsafe defaults</a:t>
            </a:r>
          </a:p>
          <a:p>
            <a:pPr lvl="1"/>
            <a:r>
              <a:rPr lang="en-US" dirty="0"/>
              <a:t>failures tend to arise from complexity, </a:t>
            </a:r>
            <a:r>
              <a:rPr lang="en-US" dirty="0">
                <a:solidFill>
                  <a:srgbClr val="0070C0"/>
                </a:solidFill>
              </a:rPr>
              <a:t>KISS!!!</a:t>
            </a:r>
          </a:p>
          <a:p>
            <a:pPr lvl="1"/>
            <a:r>
              <a:rPr lang="en-US" dirty="0"/>
              <a:t>hard to design secure API, even harder to keep it secure</a:t>
            </a:r>
          </a:p>
          <a:p>
            <a:r>
              <a:rPr lang="en-US" dirty="0"/>
              <a:t>Leaks when trusted component talks to less trusted</a:t>
            </a:r>
          </a:p>
          <a:p>
            <a:pPr lvl="1"/>
            <a:r>
              <a:rPr lang="en-US" dirty="0"/>
              <a:t>interface often leaks more information than anticipated by designer of trusted component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33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7324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API - typical problems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Unexpected command sequences</a:t>
            </a:r>
          </a:p>
          <a:p>
            <a:pPr lvl="1"/>
            <a:r>
              <a:rPr lang="en-US" dirty="0"/>
              <a:t>methods called in different order than expected</a:t>
            </a:r>
          </a:p>
          <a:p>
            <a:pPr lvl="1"/>
            <a:r>
              <a:rPr lang="en-US" dirty="0"/>
              <a:t>use method call </a:t>
            </a:r>
            <a:r>
              <a:rPr lang="en-US" dirty="0" err="1"/>
              <a:t>fuzzer</a:t>
            </a:r>
            <a:r>
              <a:rPr lang="en-US" dirty="0"/>
              <a:t> to test</a:t>
            </a:r>
          </a:p>
          <a:p>
            <a:pPr lvl="1"/>
            <a:r>
              <a:rPr lang="en-US" dirty="0"/>
              <a:t>use automata-based programing to verify proper state </a:t>
            </a:r>
            <a:endParaRPr lang="en-GB" dirty="0"/>
          </a:p>
          <a:p>
            <a:r>
              <a:rPr lang="en-GB" dirty="0"/>
              <a:t>Unknown commands</a:t>
            </a:r>
          </a:p>
          <a:p>
            <a:pPr lvl="1"/>
            <a:r>
              <a:rPr lang="en-US" dirty="0"/>
              <a:t>invalid values as method arguments</a:t>
            </a:r>
          </a:p>
          <a:p>
            <a:pPr lvl="1"/>
            <a:r>
              <a:rPr lang="en-US" dirty="0"/>
              <a:t>always make extensive input verification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fuzzer</a:t>
            </a:r>
            <a:r>
              <a:rPr lang="en-US" dirty="0"/>
              <a:t> to test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6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ordering </a:t>
            </a:r>
            <a:r>
              <a:rPr lang="en-US" dirty="0" err="1"/>
              <a:t>fuzzer</a:t>
            </a:r>
            <a:r>
              <a:rPr lang="en-US" dirty="0"/>
              <a:t> – the idea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Number uniquely every API function you like to test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Write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2400" dirty="0"/>
              <a:t> construct with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X: </a:t>
            </a:r>
            <a:r>
              <a:rPr lang="en-US" sz="2400" dirty="0"/>
              <a:t>calling function numbered with 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Generate (randomly) vector of numbers from range [1...# functions] with length of your choice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Wrap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2400" dirty="0"/>
              <a:t> construct inside loop over vector’s content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== X </a:t>
            </a:r>
            <a:r>
              <a:rPr lang="en-US" sz="2000" dirty="0"/>
              <a:t>will cause function call numbered with X 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Prepare required variables for function arguments calls </a:t>
            </a:r>
          </a:p>
          <a:p>
            <a:pPr lvl="1"/>
            <a:r>
              <a:rPr lang="en-US" sz="2000" dirty="0"/>
              <a:t>outside loop for persistency of variable value from previous call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Log trace information for analysis (errors, argument input and output values, return values, exceptions raised...)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7722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ordering </a:t>
            </a:r>
            <a:r>
              <a:rPr lang="en-US" dirty="0" err="1"/>
              <a:t>fuzzer</a:t>
            </a:r>
            <a:r>
              <a:rPr lang="en-US" dirty="0"/>
              <a:t> - 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-24633" y="1700808"/>
            <a:ext cx="9696885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0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Preparation of arguments</a:t>
            </a: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arg1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arg2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0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Generation of function call sequence</a:t>
            </a: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fncCalls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generate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fncCalls</a:t>
            </a:r>
            <a:r>
              <a:rPr lang="en-GB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fncCalls</a:t>
            </a:r>
            <a:r>
              <a:rPr lang="en-GB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RandomNumber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>
                <a:solidFill>
                  <a:srgbClr val="0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Looping over generated sequence and execution of functions</a:t>
            </a: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fncCalls</a:t>
            </a:r>
            <a:r>
              <a:rPr lang="en-GB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fncCalls</a:t>
            </a:r>
            <a:r>
              <a:rPr lang="en-GB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>
                <a:solidFill>
                  <a:srgbClr val="007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Log what is necessary (errors, input and output values...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fnc1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foo1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arg1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arg2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fnc2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foo2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arg1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arg2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fnc3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foo3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arg1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023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ordering </a:t>
            </a:r>
            <a:r>
              <a:rPr lang="en-US" dirty="0" err="1"/>
              <a:t>fuzzer</a:t>
            </a:r>
            <a:r>
              <a:rPr lang="en-US" dirty="0"/>
              <a:t> – the idea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What if module is in the form of dynamically linked library?</a:t>
            </a:r>
          </a:p>
          <a:p>
            <a:pPr lvl="1"/>
            <a:r>
              <a:rPr lang="en-US" sz="2000" dirty="0"/>
              <a:t>you may link statically (manual labor)</a:t>
            </a:r>
          </a:p>
          <a:p>
            <a:pPr lvl="1"/>
            <a:r>
              <a:rPr lang="en-US" sz="2000" dirty="0"/>
              <a:t>you may obtain function pointers in runtime </a:t>
            </a:r>
          </a:p>
          <a:p>
            <a:pPr lvl="2"/>
            <a:r>
              <a:rPr lang="en-US" sz="2000" dirty="0" err="1"/>
              <a:t>LoadLibrary</a:t>
            </a:r>
            <a:r>
              <a:rPr lang="en-US" sz="2000" dirty="0"/>
              <a:t>, </a:t>
            </a:r>
            <a:r>
              <a:rPr lang="en-US" sz="2000" dirty="0" err="1"/>
              <a:t>GetProcAddress</a:t>
            </a:r>
            <a:endParaRPr lang="en-US" sz="2000" dirty="0"/>
          </a:p>
          <a:p>
            <a:pPr lvl="2"/>
            <a:r>
              <a:rPr lang="en-US" sz="2000" dirty="0"/>
              <a:t>list of available functions can be obtained from *.lib</a:t>
            </a:r>
          </a:p>
          <a:p>
            <a:pPr lvl="2"/>
            <a:r>
              <a:rPr lang="en-US" sz="2000" dirty="0" err="1"/>
              <a:t>grep</a:t>
            </a:r>
            <a:r>
              <a:rPr lang="en-US" sz="2000" dirty="0"/>
              <a:t> with replacement can generate necessary the code</a:t>
            </a:r>
          </a:p>
          <a:p>
            <a:pPr lvl="2"/>
            <a:r>
              <a:rPr lang="en-US" sz="2000" dirty="0"/>
              <a:t>some libraries provides functions for querying available interface (COM objects)</a:t>
            </a:r>
          </a:p>
          <a:p>
            <a:pPr lvl="1"/>
            <a:endParaRPr lang="en-GB" sz="2000" dirty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7247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API - typical problems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Commands in a wrong device mode</a:t>
            </a:r>
          </a:p>
          <a:p>
            <a:pPr lvl="1"/>
            <a:r>
              <a:rPr lang="en-US" sz="2000" dirty="0"/>
              <a:t>sensitive operation (e.g., Sign()) called without previous authentication</a:t>
            </a:r>
          </a:p>
          <a:p>
            <a:pPr lvl="1"/>
            <a:r>
              <a:rPr lang="en-US" sz="2000" dirty="0"/>
              <a:t>use methods order fuzzing to test</a:t>
            </a:r>
          </a:p>
          <a:p>
            <a:pPr lvl="1"/>
            <a:r>
              <a:rPr lang="en-US" sz="2000" dirty="0"/>
              <a:t>use automata-based programing to ensure proper state</a:t>
            </a:r>
            <a:endParaRPr lang="en-GB" sz="2000" dirty="0"/>
          </a:p>
          <a:p>
            <a:r>
              <a:rPr lang="en-GB" sz="2400" dirty="0"/>
              <a:t>Existence of undocumented API</a:t>
            </a:r>
          </a:p>
          <a:p>
            <a:pPr lvl="1"/>
            <a:r>
              <a:rPr lang="en-US" sz="2000" dirty="0"/>
              <a:t>debugging API not removed (unintentionally)</a:t>
            </a:r>
          </a:p>
          <a:p>
            <a:pPr lvl="1"/>
            <a:r>
              <a:rPr lang="en-US" sz="2000" dirty="0"/>
              <a:t>security by obscurity (be aware of reverse engineering)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 err="1"/>
              <a:t>Crysalis</a:t>
            </a:r>
            <a:r>
              <a:rPr lang="en-US" sz="2000" dirty="0"/>
              <a:t> Luna module (key extraction)</a:t>
            </a:r>
            <a:endParaRPr lang="en-GB" sz="2000" dirty="0"/>
          </a:p>
          <a:p>
            <a:pPr lvl="2"/>
            <a:r>
              <a:rPr lang="en-GB" sz="1800" dirty="0">
                <a:hlinkClick r:id="rId2"/>
              </a:rPr>
              <a:t>http://www.cl.cam.ac.uk/techreports/UCAM-CL-TR-592.pdf</a:t>
            </a:r>
            <a:endParaRPr lang="en-GB" sz="1800" dirty="0"/>
          </a:p>
          <a:p>
            <a:pPr lvl="2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26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API - typical problems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Multiple different APIs to single component/storage</a:t>
            </a:r>
          </a:p>
          <a:p>
            <a:pPr lvl="1"/>
            <a:r>
              <a:rPr lang="en-US" sz="2000" dirty="0"/>
              <a:t>contracts within one set of API may be broken by second set</a:t>
            </a:r>
          </a:p>
          <a:p>
            <a:pPr lvl="1"/>
            <a:r>
              <a:rPr lang="en-US" sz="2000" dirty="0"/>
              <a:t>possible interleaving of function calls from different APIs</a:t>
            </a:r>
          </a:p>
          <a:p>
            <a:pPr lvl="1"/>
            <a:r>
              <a:rPr lang="en-US" altLang="en-US" sz="2000" dirty="0"/>
              <a:t>Example: </a:t>
            </a:r>
            <a:r>
              <a:rPr lang="en-US" altLang="en-US" sz="2000" dirty="0" err="1"/>
              <a:t>Ultimaco</a:t>
            </a:r>
            <a:r>
              <a:rPr lang="en-US" altLang="en-US" sz="2000" dirty="0"/>
              <a:t> HSM APIs</a:t>
            </a:r>
          </a:p>
          <a:p>
            <a:pPr lvl="2"/>
            <a:r>
              <a:rPr lang="en-US" altLang="en-US" sz="1800" dirty="0"/>
              <a:t>Microsoft world: CNG, CSP, EKMI</a:t>
            </a:r>
          </a:p>
          <a:p>
            <a:pPr lvl="2"/>
            <a:r>
              <a:rPr lang="en-US" altLang="en-US" sz="1800" dirty="0"/>
              <a:t>JCE, PKCS#11, </a:t>
            </a:r>
            <a:r>
              <a:rPr lang="en-US" altLang="en-US" sz="1800" dirty="0" err="1"/>
              <a:t>OpenSSL</a:t>
            </a:r>
            <a:endParaRPr lang="en-US" altLang="en-US" sz="1800" dirty="0"/>
          </a:p>
          <a:p>
            <a:pPr lvl="2"/>
            <a:r>
              <a:rPr lang="en-US" altLang="en-US" sz="1800" dirty="0"/>
              <a:t>administration API's: IT monitoring SNMP</a:t>
            </a:r>
          </a:p>
          <a:p>
            <a:pPr lvl="1"/>
            <a:r>
              <a:rPr lang="en-US" altLang="en-US" sz="2000" dirty="0"/>
              <a:t>Example: IBM 4758 HSM APIs</a:t>
            </a:r>
          </a:p>
          <a:p>
            <a:pPr lvl="2"/>
            <a:r>
              <a:rPr lang="en-US" sz="1800" dirty="0"/>
              <a:t>IBM CCA, VISA EMV, PKCS#11...</a:t>
            </a:r>
          </a:p>
          <a:p>
            <a:pPr lvl="2"/>
            <a:r>
              <a:rPr lang="en-US" sz="1800" dirty="0"/>
              <a:t>IBM proprietary</a:t>
            </a:r>
          </a:p>
          <a:p>
            <a:r>
              <a:rPr lang="en-US" sz="2400" dirty="0"/>
              <a:t>Attacks already used in the wild for large scale attacks</a:t>
            </a:r>
          </a:p>
          <a:p>
            <a:pPr lvl="1"/>
            <a:r>
              <a:rPr lang="en-US" sz="2000" dirty="0">
                <a:hlinkClick r:id="rId2"/>
              </a:rPr>
              <a:t>http://www.wired.com/threatlevel/2009/04/pins/</a:t>
            </a:r>
            <a:endParaRPr lang="en-GB" sz="2000" dirty="0"/>
          </a:p>
          <a:p>
            <a:pPr lvl="1"/>
            <a:endParaRPr lang="en-US" altLang="en-US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21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API: best practices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API keys, not Username/Password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OAuth</a:t>
            </a:r>
            <a:r>
              <a:rPr lang="en-US" dirty="0"/>
              <a:t> instead of Basic </a:t>
            </a:r>
            <a:r>
              <a:rPr lang="en-US" dirty="0" err="1"/>
              <a:t>Auth</a:t>
            </a:r>
            <a:endParaRPr lang="en-US" dirty="0"/>
          </a:p>
          <a:p>
            <a:r>
              <a:rPr lang="en-GB" dirty="0"/>
              <a:t>Don’t use sessions (if possible)</a:t>
            </a:r>
          </a:p>
          <a:p>
            <a:pPr lvl="1"/>
            <a:r>
              <a:rPr lang="en-GB" dirty="0"/>
              <a:t>build API as </a:t>
            </a:r>
            <a:r>
              <a:rPr lang="en-GB" dirty="0" err="1"/>
              <a:t>RESTful</a:t>
            </a:r>
            <a:r>
              <a:rPr lang="en-GB" dirty="0"/>
              <a:t> services </a:t>
            </a:r>
            <a:endParaRPr lang="en-GB" i="1" dirty="0"/>
          </a:p>
          <a:p>
            <a:pPr lvl="1"/>
            <a:r>
              <a:rPr lang="en-GB" i="1" dirty="0"/>
              <a:t>“Each request from any client contains all of the information necessary to service the request, and any session state is held in the client.” REST Wikipedia</a:t>
            </a:r>
          </a:p>
          <a:p>
            <a:pPr lvl="1"/>
            <a:r>
              <a:rPr lang="en-US" dirty="0"/>
              <a:t>check client input extensively</a:t>
            </a:r>
          </a:p>
          <a:p>
            <a:r>
              <a:rPr lang="en-US" dirty="0"/>
              <a:t>Supply methods for secure erase of sensitive data</a:t>
            </a:r>
          </a:p>
          <a:p>
            <a:pPr lvl="1"/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62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API: best practices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Always use TLS when secure channel is required</a:t>
            </a:r>
          </a:p>
          <a:p>
            <a:pPr lvl="1"/>
            <a:r>
              <a:rPr lang="en-US" dirty="0"/>
              <a:t>or other suitable secure channel, don’t build one yourself</a:t>
            </a:r>
            <a:endParaRPr lang="en-GB" dirty="0"/>
          </a:p>
          <a:p>
            <a:r>
              <a:rPr lang="en-GB" dirty="0"/>
              <a:t>Look at mature APIs for best practice examples</a:t>
            </a:r>
          </a:p>
          <a:p>
            <a:pPr lvl="1"/>
            <a:r>
              <a:rPr lang="en-GB" dirty="0"/>
              <a:t>Foursquare, Twitter, and Facebook...</a:t>
            </a:r>
          </a:p>
          <a:p>
            <a:r>
              <a:rPr lang="en-US" dirty="0"/>
              <a:t>Don’t use weak cryptographic algorithms</a:t>
            </a:r>
          </a:p>
          <a:p>
            <a:pPr lvl="1"/>
            <a:r>
              <a:rPr lang="en-US" dirty="0"/>
              <a:t>MD5, RC4... Old NSA saying: “</a:t>
            </a:r>
            <a:r>
              <a:rPr lang="en-GB" dirty="0"/>
              <a:t>Cryptanalysis always gets better. It never gets worse.”</a:t>
            </a:r>
          </a:p>
          <a:p>
            <a:r>
              <a:rPr lang="en-US" dirty="0"/>
              <a:t>Don’t hardcode particular algorithm into API</a:t>
            </a:r>
          </a:p>
          <a:p>
            <a:pPr lvl="1"/>
            <a:r>
              <a:rPr lang="en-US" dirty="0"/>
              <a:t>and be prepared for change (e.g., </a:t>
            </a:r>
            <a:r>
              <a:rPr lang="en-US" dirty="0" err="1"/>
              <a:t>BlockCipher</a:t>
            </a:r>
            <a:r>
              <a:rPr lang="en-US" dirty="0"/>
              <a:t> interface instead of AES)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74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verification of security API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Harder than security protocol analysis</a:t>
            </a:r>
            <a:endParaRPr lang="en-GB" sz="2400" dirty="0"/>
          </a:p>
          <a:p>
            <a:pPr lvl="1"/>
            <a:r>
              <a:rPr lang="en-US" sz="2000" dirty="0"/>
              <a:t>security API typically consist of tens of functions called in any order</a:t>
            </a:r>
          </a:p>
          <a:p>
            <a:pPr lvl="1"/>
            <a:r>
              <a:rPr lang="en-US" sz="2000" dirty="0"/>
              <a:t>security protocol only few messages executed in predefined sequence</a:t>
            </a:r>
          </a:p>
          <a:p>
            <a:r>
              <a:rPr lang="en-US" sz="2400" dirty="0"/>
              <a:t>Initially applied only to small APIs, now better</a:t>
            </a:r>
          </a:p>
          <a:p>
            <a:r>
              <a:rPr lang="en-US" altLang="en-US" sz="2400" dirty="0">
                <a:sym typeface="Wingdings" pitchFamily="2" charset="2"/>
              </a:rPr>
              <a:t>Many interesting practical results</a:t>
            </a:r>
          </a:p>
          <a:p>
            <a:pPr lvl="1"/>
            <a:r>
              <a:rPr lang="en-US" altLang="en-US" sz="2000" dirty="0">
                <a:sym typeface="Wingdings" pitchFamily="2" charset="2"/>
              </a:rPr>
              <a:t>real attacks against PKCS#11 devices</a:t>
            </a:r>
          </a:p>
          <a:p>
            <a:pPr lvl="1"/>
            <a:r>
              <a:rPr lang="en-US" altLang="en-US" sz="2000" dirty="0" err="1">
                <a:sym typeface="Wingdings" pitchFamily="2" charset="2"/>
              </a:rPr>
              <a:t>Ubikey</a:t>
            </a:r>
            <a:r>
              <a:rPr lang="en-US" altLang="en-US" sz="2000" dirty="0">
                <a:sym typeface="Wingdings" pitchFamily="2" charset="2"/>
              </a:rPr>
              <a:t> token API problem</a:t>
            </a:r>
          </a:p>
          <a:p>
            <a:pPr lvl="1"/>
            <a:r>
              <a:rPr lang="en-US" altLang="en-US" sz="2000" dirty="0">
                <a:sym typeface="Wingdings" pitchFamily="2" charset="2"/>
              </a:rPr>
              <a:t>PKCS#11 RSA’s token problem found</a:t>
            </a:r>
          </a:p>
          <a:p>
            <a:r>
              <a:rPr lang="en-US" sz="2400" dirty="0"/>
              <a:t>Proofs of security within given model may be given</a:t>
            </a:r>
          </a:p>
          <a:p>
            <a:r>
              <a:rPr lang="en-GB" sz="2000" dirty="0">
                <a:hlinkClick r:id="rId2"/>
              </a:rPr>
              <a:t>http://www.lsv.ens-cachan.fr/~steel/security_APIs_FAQ.html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71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Formal verification of APIs</a:t>
            </a:r>
            <a:endParaRPr lang="en-GB" altLang="en-US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err="1">
                <a:sym typeface="Wingdings" pitchFamily="2" charset="2"/>
              </a:rPr>
              <a:t>Tookan</a:t>
            </a:r>
            <a:r>
              <a:rPr lang="en-US" altLang="en-US" sz="2400" dirty="0">
                <a:sym typeface="Wingdings" pitchFamily="2" charset="2"/>
              </a:rPr>
              <a:t> tool</a:t>
            </a:r>
          </a:p>
          <a:p>
            <a:pPr lvl="1"/>
            <a:r>
              <a:rPr lang="en-US" altLang="en-US" sz="2000" dirty="0">
                <a:sym typeface="Wingdings" pitchFamily="2" charset="2"/>
                <a:hlinkClick r:id="rId2"/>
              </a:rPr>
              <a:t>http://secgroup.ext.dsi.unive.it/projects/security-apis/tookan/</a:t>
            </a:r>
            <a:endParaRPr lang="en-US" altLang="en-US" sz="2000" dirty="0">
              <a:sym typeface="Wingdings" pitchFamily="2" charset="2"/>
            </a:endParaRPr>
          </a:p>
          <a:p>
            <a:pPr lvl="1"/>
            <a:r>
              <a:rPr lang="en-US" altLang="en-US" sz="2000" dirty="0">
                <a:sym typeface="Wingdings" pitchFamily="2" charset="2"/>
              </a:rPr>
              <a:t>probe PKCS#11 token with multiple function calls</a:t>
            </a:r>
          </a:p>
          <a:p>
            <a:pPr lvl="1"/>
            <a:r>
              <a:rPr lang="en-US" altLang="en-US" sz="2000" dirty="0">
                <a:sym typeface="Wingdings" pitchFamily="2" charset="2"/>
              </a:rPr>
              <a:t>automatically create formal model for token</a:t>
            </a:r>
          </a:p>
          <a:p>
            <a:pPr lvl="1"/>
            <a:r>
              <a:rPr lang="en-US" altLang="en-US" sz="2000" dirty="0">
                <a:sym typeface="Wingdings" pitchFamily="2" charset="2"/>
              </a:rPr>
              <a:t>run model checker and find attack</a:t>
            </a:r>
          </a:p>
          <a:p>
            <a:pPr lvl="1"/>
            <a:r>
              <a:rPr lang="en-US" altLang="en-US" sz="2000" dirty="0">
                <a:sym typeface="Wingdings" pitchFamily="2" charset="2"/>
              </a:rPr>
              <a:t>try to execute attack against real token</a:t>
            </a:r>
          </a:p>
          <a:p>
            <a:r>
              <a:rPr lang="en-US" altLang="en-US" sz="2400" dirty="0"/>
              <a:t>No single “best” tool (</a:t>
            </a:r>
            <a:r>
              <a:rPr lang="en-US" altLang="en-US" sz="2400" dirty="0" err="1">
                <a:sym typeface="Wingdings" pitchFamily="2" charset="2"/>
              </a:rPr>
              <a:t>Avispa</a:t>
            </a:r>
            <a:r>
              <a:rPr lang="en-US" altLang="en-US" sz="2400" dirty="0">
                <a:sym typeface="Wingdings" pitchFamily="2" charset="2"/>
              </a:rPr>
              <a:t>, </a:t>
            </a:r>
            <a:r>
              <a:rPr lang="en-US" altLang="en-US" sz="2400" dirty="0" err="1">
                <a:sym typeface="Wingdings" pitchFamily="2" charset="2"/>
              </a:rPr>
              <a:t>Proverif</a:t>
            </a:r>
            <a:r>
              <a:rPr lang="en-US" altLang="en-US" sz="2400" dirty="0">
                <a:sym typeface="Wingdings" pitchFamily="2" charset="2"/>
              </a:rPr>
              <a:t>…</a:t>
            </a:r>
            <a:r>
              <a:rPr lang="en-US" altLang="en-US" sz="2000" dirty="0">
                <a:sym typeface="Wingdings" pitchFamily="2" charset="2"/>
              </a:rPr>
              <a:t>)</a:t>
            </a:r>
          </a:p>
          <a:p>
            <a:r>
              <a:rPr lang="en-GB" altLang="en-US" sz="2400" dirty="0"/>
              <a:t>A Generic API for Key Management</a:t>
            </a:r>
          </a:p>
          <a:p>
            <a:pPr lvl="1"/>
            <a:r>
              <a:rPr lang="en-GB" altLang="en-US" sz="2000" dirty="0">
                <a:hlinkClick r:id="rId3"/>
              </a:rPr>
              <a:t>http://www.lsv.ens-cachan.fr/~steel/genericapi/</a:t>
            </a:r>
            <a:endParaRPr lang="en-GB" altLang="en-US" sz="2000" dirty="0"/>
          </a:p>
          <a:p>
            <a:r>
              <a:rPr lang="en-GB" altLang="en-US" sz="2400" dirty="0"/>
              <a:t>International Workshop on Analysis of Security APIs</a:t>
            </a:r>
          </a:p>
          <a:p>
            <a:pPr lvl="1"/>
            <a:r>
              <a:rPr lang="en-GB" altLang="en-US" sz="2000" dirty="0">
                <a:hlinkClick r:id="rId4"/>
              </a:rPr>
              <a:t>http://www.lsv.ens-cachan.fr/~steel/asa/</a:t>
            </a:r>
            <a:endParaRPr lang="en-GB" altLang="en-US" sz="2000" dirty="0"/>
          </a:p>
          <a:p>
            <a:pPr lvl="1"/>
            <a:endParaRPr lang="en-GB" altLang="en-US" sz="2000" dirty="0"/>
          </a:p>
          <a:p>
            <a:pPr lvl="1"/>
            <a:endParaRPr lang="en-GB" altLang="en-US" sz="2000" dirty="0"/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en-US">
                <a:solidFill>
                  <a:schemeClr val="bg1"/>
                </a:solidFill>
              </a:rPr>
              <a:t>PA193 | Secure API, Automata-based programming </a:t>
            </a:r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76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this device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pic>
        <p:nvPicPr>
          <p:cNvPr id="3075" name="Picture 3" descr="D:\4758-b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" t="15000" r="3560" b="15000"/>
          <a:stretch/>
        </p:blipFill>
        <p:spPr bwMode="auto">
          <a:xfrm>
            <a:off x="827584" y="1844824"/>
            <a:ext cx="746760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5733256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IBM 4758 Hardware Security Module (HSM)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35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 Designing API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How to Design a Good API and Why it Matters (Google)</a:t>
            </a:r>
          </a:p>
          <a:p>
            <a:pPr lvl="1"/>
            <a:r>
              <a:rPr lang="en-GB" sz="2000" dirty="0">
                <a:hlinkClick r:id="rId2"/>
              </a:rPr>
              <a:t>http://lcsd05.cs.tamu.edu/slides/keynote.pdf</a:t>
            </a:r>
            <a:endParaRPr lang="en-GB" sz="2000" dirty="0"/>
          </a:p>
          <a:p>
            <a:pPr lvl="1"/>
            <a:r>
              <a:rPr lang="en-US" sz="2000" dirty="0"/>
              <a:t>video: </a:t>
            </a:r>
            <a:r>
              <a:rPr lang="en-US" sz="1800" dirty="0">
                <a:hlinkClick r:id="rId3"/>
              </a:rPr>
              <a:t>http://www.infoq.com/presentations/effective-api-design</a:t>
            </a:r>
            <a:endParaRPr lang="en-US" sz="1800" dirty="0"/>
          </a:p>
          <a:p>
            <a:r>
              <a:rPr lang="en-GB" sz="2400" dirty="0"/>
              <a:t>Designing Good API &amp; Its Importance</a:t>
            </a:r>
          </a:p>
          <a:p>
            <a:pPr lvl="1"/>
            <a:r>
              <a:rPr lang="en-GB" sz="1800" dirty="0">
                <a:hlinkClick r:id="rId4"/>
              </a:rPr>
              <a:t>http://www.slideshare.net/imyousuf/designing-good-api-its-importance</a:t>
            </a:r>
            <a:endParaRPr lang="en-GB" sz="1800" dirty="0"/>
          </a:p>
          <a:p>
            <a:r>
              <a:rPr lang="en-US" sz="2400" dirty="0"/>
              <a:t>What is good API design</a:t>
            </a:r>
            <a:endParaRPr lang="en-GB" sz="2400" dirty="0"/>
          </a:p>
          <a:p>
            <a:pPr lvl="1"/>
            <a:r>
              <a:rPr lang="en-GB" sz="1800" dirty="0">
                <a:hlinkClick r:id="rId5"/>
              </a:rPr>
              <a:t>http://richardminerich.com/2012/08/what-is-good-api-design/</a:t>
            </a:r>
            <a:endParaRPr lang="en-GB" sz="1800" dirty="0"/>
          </a:p>
          <a:p>
            <a:r>
              <a:rPr lang="en-GB" sz="2400" dirty="0"/>
              <a:t>Fundamentals of good API designing</a:t>
            </a:r>
          </a:p>
          <a:p>
            <a:pPr lvl="1"/>
            <a:r>
              <a:rPr lang="en-GB" sz="1800" dirty="0">
                <a:hlinkClick r:id="rId6"/>
              </a:rPr>
              <a:t>http://www.javacodegeeks.com/2013/05/fundamentals-of-good-api-designing.html</a:t>
            </a:r>
            <a:endParaRPr lang="en-GB" sz="2000" dirty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7601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 Security API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US" dirty="0"/>
              <a:t>Mike Bond’s Ph.D. thesis (attacks on HSMs)</a:t>
            </a:r>
            <a:endParaRPr lang="en-GB" dirty="0"/>
          </a:p>
          <a:p>
            <a:pPr lvl="1"/>
            <a:r>
              <a:rPr lang="en-GB" dirty="0">
                <a:hlinkClick r:id="rId2"/>
              </a:rPr>
              <a:t>http://www.cl.cam.ac.uk/~mkb23/research/Thesis.pdf</a:t>
            </a:r>
            <a:endParaRPr lang="en-GB" dirty="0"/>
          </a:p>
          <a:p>
            <a:r>
              <a:rPr lang="en-US" sz="2800" dirty="0"/>
              <a:t>Graham Steel’s Security API FAQ</a:t>
            </a:r>
          </a:p>
          <a:p>
            <a:pPr lvl="1"/>
            <a:r>
              <a:rPr lang="en-US" sz="2000" dirty="0">
                <a:hlinkClick r:id="rId3"/>
              </a:rPr>
              <a:t>http://www.lsv.ens-cachan.fr/~steel/security_APIs_FAQ.html</a:t>
            </a:r>
            <a:endParaRPr lang="en-US" sz="2000" dirty="0"/>
          </a:p>
          <a:p>
            <a:r>
              <a:rPr lang="en-US" altLang="en-US" sz="2800" dirty="0"/>
              <a:t>Ross Anderson’s API attacks (Security Engineering)</a:t>
            </a:r>
          </a:p>
          <a:p>
            <a:pPr lvl="1"/>
            <a:r>
              <a:rPr lang="en-US" altLang="en-US" sz="2400" dirty="0">
                <a:hlinkClick r:id="rId4"/>
              </a:rPr>
              <a:t>http://www.cl.cam.ac.uk/~rja14/Papers/SEv2-c18.pdf</a:t>
            </a:r>
            <a:endParaRPr lang="en-US" altLang="en-US" sz="2400" dirty="0"/>
          </a:p>
          <a:p>
            <a:pPr lvl="1"/>
            <a:endParaRPr lang="en-US" sz="2400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4578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 API design for REST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https://blog.apigee.com/detail/api_design_ruminating_over_rest</a:t>
            </a:r>
            <a:endParaRPr lang="en-GB" dirty="0"/>
          </a:p>
          <a:p>
            <a:r>
              <a:rPr lang="en-GB" dirty="0">
                <a:hlinkClick r:id="rId3"/>
              </a:rPr>
              <a:t>http://www.stormpath.com/blog/how-secure-api-tips-rest-json-developers</a:t>
            </a:r>
            <a:endParaRPr lang="en-GB" dirty="0"/>
          </a:p>
          <a:p>
            <a:r>
              <a:rPr lang="en-GB" dirty="0">
                <a:hlinkClick r:id="rId4"/>
              </a:rPr>
              <a:t>https://www.stormpath.com/blog/secure-your-rest-api-right-way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5859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Annotations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53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7413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Motivation for making annotations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More semantics of code available for checker</a:t>
            </a:r>
          </a:p>
          <a:p>
            <a:pPr lvl="1"/>
            <a:r>
              <a:rPr lang="en-GB" dirty="0"/>
              <a:t>Capture otherwise missed bugs</a:t>
            </a:r>
          </a:p>
          <a:p>
            <a:r>
              <a:rPr lang="en-GB" dirty="0"/>
              <a:t>More explicit documentation of code/API</a:t>
            </a:r>
          </a:p>
          <a:p>
            <a:pPr lvl="1"/>
            <a:r>
              <a:rPr lang="en-GB" dirty="0"/>
              <a:t>Ideally automatically testable  </a:t>
            </a:r>
          </a:p>
          <a:p>
            <a:pPr lvl="1"/>
            <a:r>
              <a:rPr lang="en-GB" dirty="0"/>
              <a:t>Problems captured in compile time</a:t>
            </a:r>
          </a:p>
          <a:p>
            <a:r>
              <a:rPr lang="en-GB" dirty="0"/>
              <a:t>Compliancy requirements</a:t>
            </a:r>
          </a:p>
          <a:p>
            <a:pPr lvl="1"/>
            <a:r>
              <a:rPr lang="en-GB" dirty="0"/>
              <a:t>Driver signature by Microsoft, a must for 64b Windows</a:t>
            </a:r>
          </a:p>
          <a:p>
            <a:r>
              <a:rPr lang="en-GB" dirty="0"/>
              <a:t>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6206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Microsoft SDL C/C++ static checker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Problems not found by </a:t>
            </a:r>
            <a:r>
              <a:rPr lang="en-US" sz="2400" dirty="0" err="1"/>
              <a:t>PREfast</a:t>
            </a:r>
            <a:r>
              <a:rPr lang="en-US" sz="2400" dirty="0"/>
              <a:t> checker by default</a:t>
            </a:r>
          </a:p>
          <a:p>
            <a:r>
              <a:rPr lang="en-US" sz="2400" dirty="0"/>
              <a:t>Achievable via source-code annotation language (SAL)</a:t>
            </a:r>
          </a:p>
          <a:p>
            <a:pPr lvl="1"/>
            <a:r>
              <a:rPr lang="en-US" sz="2000" dirty="0"/>
              <a:t>check of return value</a:t>
            </a:r>
          </a:p>
          <a:p>
            <a:pPr lvl="1"/>
            <a:r>
              <a:rPr lang="en-US" sz="2000" dirty="0"/>
              <a:t>argument must be not NULL</a:t>
            </a:r>
          </a:p>
          <a:p>
            <a:pPr lvl="1"/>
            <a:r>
              <a:rPr lang="en-US" sz="2000" dirty="0"/>
              <a:t>string must be terminated</a:t>
            </a:r>
          </a:p>
          <a:p>
            <a:pPr lvl="1"/>
            <a:r>
              <a:rPr lang="en-US" sz="2000" dirty="0"/>
              <a:t>length of data read / written into buffer</a:t>
            </a:r>
          </a:p>
          <a:p>
            <a:r>
              <a:rPr lang="en-US" sz="2400" dirty="0"/>
              <a:t>Additional requirements are added to declaration of function, structure... via (non-standard) keywords </a:t>
            </a:r>
          </a:p>
          <a:p>
            <a:r>
              <a:rPr lang="en-US" sz="2400" dirty="0"/>
              <a:t>Validity of such requirements are checked by </a:t>
            </a:r>
            <a:r>
              <a:rPr lang="en-US" sz="2400" dirty="0" err="1"/>
              <a:t>PREfast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in pre-state (before </a:t>
            </a:r>
            <a:r>
              <a:rPr lang="en-US" sz="2000" dirty="0" err="1"/>
              <a:t>fnc</a:t>
            </a:r>
            <a:r>
              <a:rPr lang="en-US" sz="2000" dirty="0"/>
              <a:t> call) &amp; in post-state (after </a:t>
            </a:r>
            <a:r>
              <a:rPr lang="en-US" sz="2000" dirty="0" err="1"/>
              <a:t>fnc</a:t>
            </a:r>
            <a:r>
              <a:rPr lang="en-US" sz="2000" dirty="0"/>
              <a:t> call)</a:t>
            </a:r>
            <a:endParaRPr lang="en-GB" sz="20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38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Source-code annotation language (SAL)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Microsoft’s annotation language</a:t>
            </a:r>
          </a:p>
          <a:p>
            <a:r>
              <a:rPr lang="en-US" sz="2400" dirty="0"/>
              <a:t>Improves code checking done by MS static checker </a:t>
            </a:r>
            <a:r>
              <a:rPr lang="en-US" sz="2400" dirty="0" err="1"/>
              <a:t>PREfast</a:t>
            </a:r>
            <a:endParaRPr lang="en-US" sz="2400" dirty="0"/>
          </a:p>
          <a:p>
            <a:r>
              <a:rPr lang="en-US" sz="2400" dirty="0"/>
              <a:t>MS Annotations</a:t>
            </a:r>
          </a:p>
          <a:p>
            <a:pPr lvl="1"/>
            <a:r>
              <a:rPr lang="en-GB" sz="2000" dirty="0">
                <a:hlinkClick r:id="rId2"/>
              </a:rPr>
              <a:t>http://msdn.microsoft.com/en-us/library/ms182032.aspx</a:t>
            </a:r>
          </a:p>
          <a:p>
            <a:pPr lvl="1"/>
            <a:r>
              <a:rPr lang="en-GB" sz="2000" dirty="0">
                <a:hlinkClick r:id="rId2"/>
              </a:rPr>
              <a:t>http://msdn.microsoft.com/en-us/library/hh916382.aspx</a:t>
            </a:r>
            <a:endParaRPr lang="en-GB" sz="2000" dirty="0"/>
          </a:p>
          <a:p>
            <a:pPr lvl="1"/>
            <a:r>
              <a:rPr lang="en-GB" sz="2000" dirty="0">
                <a:hlinkClick r:id="rId3"/>
              </a:rPr>
              <a:t>http://msdn.microsoft.com/en-us/security/gg675036</a:t>
            </a:r>
            <a:endParaRPr lang="en-GB" sz="2000" dirty="0"/>
          </a:p>
          <a:p>
            <a:r>
              <a:rPr lang="en-US" sz="2400" dirty="0"/>
              <a:t>Additional requirements are added to declaration of function, structure... via (non-standard) keywords </a:t>
            </a:r>
          </a:p>
          <a:p>
            <a:r>
              <a:rPr lang="en-US" sz="2400" dirty="0"/>
              <a:t>Validity of such requirements are checked by </a:t>
            </a:r>
            <a:r>
              <a:rPr lang="en-US" sz="2400" dirty="0" err="1"/>
              <a:t>PREfast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in pre-state (before </a:t>
            </a:r>
            <a:r>
              <a:rPr lang="en-US" sz="2000" dirty="0" err="1"/>
              <a:t>fnc</a:t>
            </a:r>
            <a:r>
              <a:rPr lang="en-US" sz="2000" dirty="0"/>
              <a:t> call) &amp; in post-state (after </a:t>
            </a:r>
            <a:r>
              <a:rPr lang="en-US" sz="2000" dirty="0" err="1"/>
              <a:t>fnc</a:t>
            </a:r>
            <a:r>
              <a:rPr lang="en-US" sz="2000" dirty="0"/>
              <a:t> call)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50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SAL – basic terms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Element is valid </a:t>
            </a:r>
            <a:r>
              <a:rPr lang="en-GB" dirty="0"/>
              <a:t>if contains explicitly assigned value</a:t>
            </a:r>
          </a:p>
          <a:p>
            <a:pPr lvl="1"/>
            <a:r>
              <a:rPr lang="en-GB" dirty="0"/>
              <a:t>Item of allocated array with unassigned value is invalid</a:t>
            </a:r>
          </a:p>
          <a:p>
            <a:r>
              <a:rPr lang="en-GB" dirty="0"/>
              <a:t>Valid in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i="1" dirty="0">
                <a:solidFill>
                  <a:srgbClr val="0070C0"/>
                </a:solidFill>
              </a:rPr>
              <a:t>pre-condition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/>
              <a:t>(before function is called)</a:t>
            </a:r>
          </a:p>
          <a:p>
            <a:pPr lvl="1"/>
            <a:r>
              <a:rPr lang="en-GB" dirty="0"/>
              <a:t>Annotation typically starts with </a:t>
            </a:r>
            <a:r>
              <a:rPr lang="en-GB" dirty="0" err="1"/>
              <a:t>In_xxx</a:t>
            </a:r>
            <a:endParaRPr lang="en-GB" dirty="0"/>
          </a:p>
          <a:p>
            <a:r>
              <a:rPr lang="en-GB" dirty="0"/>
              <a:t>Valid in </a:t>
            </a:r>
            <a:r>
              <a:rPr lang="en-GB" i="1" dirty="0">
                <a:solidFill>
                  <a:srgbClr val="0070C0"/>
                </a:solidFill>
              </a:rPr>
              <a:t>post-condition</a:t>
            </a:r>
            <a:r>
              <a:rPr lang="en-GB" dirty="0"/>
              <a:t> (when function ends)</a:t>
            </a:r>
          </a:p>
          <a:p>
            <a:pPr lvl="1"/>
            <a:r>
              <a:rPr lang="en-GB" dirty="0"/>
              <a:t>Annotation typically starts with </a:t>
            </a:r>
            <a:r>
              <a:rPr lang="en-GB" dirty="0" err="1"/>
              <a:t>Out_xxx</a:t>
            </a:r>
            <a:endParaRPr lang="en-GB" dirty="0"/>
          </a:p>
          <a:p>
            <a:r>
              <a:rPr lang="en-GB" dirty="0"/>
              <a:t>Number of specified </a:t>
            </a:r>
            <a:r>
              <a:rPr lang="en-GB" i="1" dirty="0">
                <a:solidFill>
                  <a:srgbClr val="0070C0"/>
                </a:solidFill>
              </a:rPr>
              <a:t>bytes</a:t>
            </a:r>
            <a:r>
              <a:rPr lang="en-GB" dirty="0">
                <a:solidFill>
                  <a:srgbClr val="0070C0"/>
                </a:solidFill>
              </a:rPr>
              <a:t> vs. </a:t>
            </a:r>
            <a:r>
              <a:rPr lang="en-GB" i="1" dirty="0">
                <a:solidFill>
                  <a:srgbClr val="0070C0"/>
                </a:solidFill>
              </a:rPr>
              <a:t>items</a:t>
            </a:r>
          </a:p>
          <a:p>
            <a:pPr lvl="1"/>
            <a:r>
              <a:rPr lang="en-GB" dirty="0"/>
              <a:t>Default is number of items, bytes if _bytes_ added</a:t>
            </a:r>
          </a:p>
          <a:p>
            <a:pPr lvl="1"/>
            <a:r>
              <a:rPr lang="en-GB" dirty="0"/>
              <a:t>Number of elements valid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2474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 functions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700" dirty="0"/>
              <a:t>Optional version of arguments</a:t>
            </a:r>
          </a:p>
          <a:p>
            <a:pPr lvl="1"/>
            <a:r>
              <a:rPr lang="en-US" dirty="0"/>
              <a:t>argument might be NULL 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In_opt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_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Out_opt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...</a:t>
            </a:r>
            <a:endParaRPr lang="en-US" dirty="0"/>
          </a:p>
          <a:p>
            <a:pPr lvl="1"/>
            <a:r>
              <a:rPr lang="en-US" dirty="0"/>
              <a:t>function must perform check before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  <p:pic>
        <p:nvPicPr>
          <p:cNvPr id="1026" name="Picture 2" descr="D:\Documents\School\PX_SecureProgramming\StaticAnalysis\SAL_functions_basic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5915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6730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 functions basics II.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 type annotations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Outptr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pPr lvl="1"/>
            <a:r>
              <a:rPr lang="en-US" dirty="0"/>
              <a:t>should not be NULL</a:t>
            </a:r>
          </a:p>
          <a:p>
            <a:pPr lvl="1"/>
            <a:r>
              <a:rPr lang="en-US" dirty="0"/>
              <a:t>should be initialized</a:t>
            </a:r>
          </a:p>
          <a:p>
            <a:r>
              <a:rPr lang="en-US" dirty="0">
                <a:solidFill>
                  <a:srgbClr val="0070C0"/>
                </a:solidFill>
              </a:rPr>
              <a:t>_</a:t>
            </a:r>
            <a:r>
              <a:rPr lang="en-US" dirty="0" err="1">
                <a:solidFill>
                  <a:srgbClr val="0070C0"/>
                </a:solidFill>
              </a:rPr>
              <a:t>Outptr_opt</a:t>
            </a:r>
            <a:r>
              <a:rPr lang="en-US" dirty="0">
                <a:solidFill>
                  <a:srgbClr val="0070C0"/>
                </a:solidFill>
              </a:rPr>
              <a:t>_</a:t>
            </a:r>
          </a:p>
          <a:p>
            <a:pPr lvl="1"/>
            <a:r>
              <a:rPr lang="en-US" dirty="0"/>
              <a:t>can be NULL, must be checked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950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Security Modules (HSM)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Hardware Security Modules are high-security devices </a:t>
            </a:r>
          </a:p>
          <a:p>
            <a:pPr lvl="1"/>
            <a:r>
              <a:rPr lang="en-US" sz="2000" dirty="0"/>
              <a:t>small security computer inside general purpose computer</a:t>
            </a:r>
          </a:p>
          <a:p>
            <a:pPr lvl="2"/>
            <a:r>
              <a:rPr lang="en-US" sz="2000" dirty="0"/>
              <a:t>RAM, CPU, storage...</a:t>
            </a:r>
          </a:p>
          <a:p>
            <a:pPr lvl="2"/>
            <a:r>
              <a:rPr lang="en-US" sz="2000" dirty="0"/>
              <a:t>resilience against tampering, side-channels...</a:t>
            </a:r>
          </a:p>
          <a:p>
            <a:pPr lvl="1"/>
            <a:r>
              <a:rPr lang="en-US" sz="2000" dirty="0"/>
              <a:t>support various cryptographic operations</a:t>
            </a:r>
          </a:p>
          <a:p>
            <a:pPr lvl="1"/>
            <a:r>
              <a:rPr lang="en-US" sz="2000" dirty="0"/>
              <a:t>keys are generated, stored and used directly on the device</a:t>
            </a:r>
          </a:p>
          <a:p>
            <a:pPr lvl="1"/>
            <a:r>
              <a:rPr lang="en-US" sz="2000" dirty="0"/>
              <a:t>additional restricted code can be uploaded (firmware)</a:t>
            </a:r>
          </a:p>
          <a:p>
            <a:r>
              <a:rPr lang="en-US" sz="2400" dirty="0"/>
              <a:t>HSM exposes its functionality via API </a:t>
            </a:r>
          </a:p>
          <a:p>
            <a:pPr lvl="1"/>
            <a:r>
              <a:rPr lang="en-US" sz="2000" dirty="0"/>
              <a:t>E.g., encrypt supplied data with key generated inside HSM</a:t>
            </a:r>
          </a:p>
          <a:p>
            <a:r>
              <a:rPr lang="en-US" sz="2400" dirty="0"/>
              <a:t>HSM is trusted, accessed by not-so-trusted applications</a:t>
            </a:r>
          </a:p>
          <a:p>
            <a:pPr lvl="1"/>
            <a:r>
              <a:rPr lang="en-US" sz="2000" dirty="0"/>
              <a:t>HSM’s API serves as wall between different levels of trust</a:t>
            </a:r>
          </a:p>
          <a:p>
            <a:pPr lvl="1"/>
            <a:r>
              <a:rPr lang="en-US" sz="2000" dirty="0"/>
              <a:t>Intentionally limits visibility and access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308894" y="450912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API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020272" y="6063679"/>
            <a:ext cx="198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Security API</a:t>
            </a:r>
          </a:p>
        </p:txBody>
      </p:sp>
    </p:spTree>
    <p:extLst>
      <p:ext uri="{BB962C8B-B14F-4D97-AF65-F5344CB8AC3E}">
        <p14:creationId xmlns:p14="http://schemas.microsoft.com/office/powerpoint/2010/main" val="140702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PREfast</a:t>
            </a:r>
            <a:r>
              <a:rPr lang="en-US" dirty="0"/>
              <a:t> analysis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323528" y="692696"/>
            <a:ext cx="8456161" cy="31393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salDemo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_In_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pInArray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Outptr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ppArray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pArray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pArray2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GB" dirty="0">
                <a:solidFill>
                  <a:srgbClr val="00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7F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dirty="0" err="1">
                <a:solidFill>
                  <a:srgbClr val="7F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GB" dirty="0">
                <a:solidFill>
                  <a:srgbClr val="7F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pArray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GB" dirty="0">
                <a:solidFill>
                  <a:srgbClr val="00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];}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salDemo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pArray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pArray2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6" y="4437112"/>
            <a:ext cx="9354869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test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cpp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7F7F"/>
                </a:solidFill>
                <a:latin typeface="Verdana"/>
              </a:rPr>
              <a:t>34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):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warning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C6101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Returning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uninitialized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memory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'*</a:t>
            </a:r>
            <a:r>
              <a:rPr lang="en-GB" sz="1600" dirty="0" err="1">
                <a:solidFill>
                  <a:srgbClr val="7F007F"/>
                </a:solidFill>
                <a:latin typeface="Verdana"/>
              </a:rPr>
              <a:t>ppArray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successful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path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through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the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function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does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not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set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the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named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_Out_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parameter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test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cpp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7F7F"/>
                </a:solidFill>
                <a:latin typeface="Verdana"/>
              </a:rPr>
              <a:t>49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):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warning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C6387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</a:t>
            </a:r>
            <a:r>
              <a:rPr lang="en-GB" sz="1600" dirty="0" err="1">
                <a:solidFill>
                  <a:srgbClr val="7F007F"/>
                </a:solidFill>
                <a:latin typeface="Verdana"/>
              </a:rPr>
              <a:t>pArray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could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be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'0'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this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does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not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adhere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to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the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specification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the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function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</a:t>
            </a:r>
            <a:r>
              <a:rPr lang="en-GB" sz="1600" dirty="0" err="1">
                <a:solidFill>
                  <a:srgbClr val="7F007F"/>
                </a:solidFill>
                <a:latin typeface="Verdana"/>
              </a:rPr>
              <a:t>salDemo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test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cpp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7F7F"/>
                </a:solidFill>
                <a:latin typeface="Verdana"/>
              </a:rPr>
              <a:t>49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):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warning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C6001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Using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uninitialized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memory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'*</a:t>
            </a:r>
            <a:r>
              <a:rPr lang="en-GB" sz="1600" dirty="0" err="1">
                <a:solidFill>
                  <a:srgbClr val="7F007F"/>
                </a:solidFill>
                <a:latin typeface="Verdana"/>
              </a:rPr>
              <a:t>pArray</a:t>
            </a:r>
            <a:r>
              <a:rPr lang="en-GB" sz="1600" dirty="0">
                <a:solidFill>
                  <a:srgbClr val="7F007F"/>
                </a:solidFill>
                <a:latin typeface="Verdana"/>
              </a:rPr>
              <a:t>'</a:t>
            </a:r>
            <a:r>
              <a:rPr lang="en-GB" sz="1600" b="1" dirty="0">
                <a:solidFill>
                  <a:srgbClr val="000000"/>
                </a:solidFill>
                <a:latin typeface="Verdana"/>
              </a:rPr>
              <a:t>.</a:t>
            </a:r>
            <a:endParaRPr lang="en-GB" sz="1600" dirty="0">
              <a:solidFill>
                <a:srgbClr val="80808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4520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 annotations – much more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Annotations of functions</a:t>
            </a:r>
          </a:p>
          <a:p>
            <a:pPr lvl="1"/>
            <a:r>
              <a:rPr lang="en-GB" sz="2000" dirty="0">
                <a:hlinkClick r:id="rId2"/>
              </a:rPr>
              <a:t>http://msdn.microsoft.com/en-us/library/hh916382.aspx</a:t>
            </a:r>
            <a:endParaRPr lang="en-US" sz="2000" dirty="0"/>
          </a:p>
          <a:p>
            <a:r>
              <a:rPr lang="en-US" sz="2400" dirty="0" err="1"/>
              <a:t>Structs</a:t>
            </a:r>
            <a:r>
              <a:rPr lang="en-US" sz="2400" dirty="0"/>
              <a:t> and classes can be also annotated </a:t>
            </a:r>
            <a:endParaRPr lang="en-GB" sz="2400" dirty="0"/>
          </a:p>
          <a:p>
            <a:pPr lvl="1"/>
            <a:r>
              <a:rPr lang="en-GB" sz="2000" dirty="0">
                <a:hlinkClick r:id="rId3"/>
              </a:rPr>
              <a:t>http://msdn.microsoft.com/en-us/library/jj159528.aspx</a:t>
            </a:r>
            <a:endParaRPr lang="en-GB" sz="2000" dirty="0"/>
          </a:p>
          <a:p>
            <a:r>
              <a:rPr lang="en-US" sz="2400" dirty="0"/>
              <a:t>Locking behavior for concurrency can be annotated</a:t>
            </a:r>
          </a:p>
          <a:p>
            <a:pPr lvl="1"/>
            <a:r>
              <a:rPr lang="en-GB" sz="2000" dirty="0">
                <a:hlinkClick r:id="rId4"/>
              </a:rPr>
              <a:t>http://msdn.microsoft.com/en-us/library/hh916381.aspx</a:t>
            </a:r>
            <a:endParaRPr lang="en-GB" sz="2000" dirty="0"/>
          </a:p>
          <a:p>
            <a:r>
              <a:rPr lang="en-US" sz="2400" dirty="0"/>
              <a:t>Whole function can be annotated</a:t>
            </a:r>
          </a:p>
          <a:p>
            <a:pPr lvl="1"/>
            <a:r>
              <a:rPr lang="en-GB" sz="2000" dirty="0">
                <a:hlinkClick r:id="rId5"/>
              </a:rPr>
              <a:t>http://msdn.microsoft.com/en-us/library/jj159529.aspx</a:t>
            </a:r>
            <a:endParaRPr lang="en-GB" sz="2000" dirty="0"/>
          </a:p>
          <a:p>
            <a:pPr lvl="1"/>
            <a:r>
              <a:rPr lang="en-GB" sz="2000" b="1" dirty="0">
                <a:latin typeface="Courier New" pitchFamily="49" charset="0"/>
                <a:cs typeface="Courier New" pitchFamily="49" charset="0"/>
              </a:rPr>
              <a:t>_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Must_inspect_result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_</a:t>
            </a:r>
          </a:p>
          <a:p>
            <a:r>
              <a:rPr lang="en-US" sz="2400" dirty="0">
                <a:cs typeface="Courier New" pitchFamily="49" charset="0"/>
              </a:rPr>
              <a:t>Best practices</a:t>
            </a:r>
            <a:endParaRPr lang="en-GB" sz="2400" dirty="0">
              <a:cs typeface="Courier New" pitchFamily="49" charset="0"/>
            </a:endParaRPr>
          </a:p>
          <a:p>
            <a:pPr lvl="1"/>
            <a:r>
              <a:rPr lang="en-GB" sz="2000" dirty="0">
                <a:cs typeface="Courier New" pitchFamily="49" charset="0"/>
                <a:hlinkClick r:id="rId6"/>
              </a:rPr>
              <a:t>http://msdn.microsoft.com/en-us/library/jj159525.aspx</a:t>
            </a:r>
            <a:endParaRPr lang="en-GB" sz="2000" dirty="0">
              <a:cs typeface="Courier New" pitchFamily="49" charset="0"/>
            </a:endParaRPr>
          </a:p>
          <a:p>
            <a:endParaRPr lang="en-GB" sz="2000" dirty="0">
              <a:cs typeface="Courier New" pitchFamily="49" charset="0"/>
            </a:endParaRPr>
          </a:p>
          <a:p>
            <a:pPr lvl="1"/>
            <a:endParaRPr lang="en-GB" sz="2000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4047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908720"/>
            <a:ext cx="8229600" cy="792088"/>
          </a:xfrm>
        </p:spPr>
        <p:txBody>
          <a:bodyPr/>
          <a:lstStyle/>
          <a:p>
            <a:r>
              <a:rPr lang="en-US" dirty="0"/>
              <a:t>SAL – examples (in and out buffer)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5496" y="1844824"/>
            <a:ext cx="9087744" cy="464742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F00"/>
                </a:solidFill>
                <a:latin typeface="Comic Sans MS"/>
              </a:rPr>
              <a:t>// read from buffer with size equal to length</a:t>
            </a: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readData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buffer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length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readData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Verdana"/>
              </a:rPr>
              <a:t>In_reads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buffer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length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endParaRPr lang="cs-CZ" dirty="0">
              <a:solidFill>
                <a:srgbClr val="808080"/>
              </a:solidFill>
              <a:latin typeface="Verdana"/>
            </a:endParaRPr>
          </a:p>
          <a:p>
            <a:r>
              <a:rPr lang="en-US" sz="1600" dirty="0">
                <a:solidFill>
                  <a:srgbClr val="007F00"/>
                </a:solidFill>
                <a:latin typeface="Comic Sans MS"/>
              </a:rPr>
              <a:t>// writes specified amount (length) of data into buffer</a:t>
            </a: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fillData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buffer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length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fillData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Verdana"/>
              </a:rPr>
              <a:t>Out_writes_all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)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buffer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length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endParaRPr lang="cs-CZ" dirty="0">
              <a:solidFill>
                <a:srgbClr val="808080"/>
              </a:solidFill>
              <a:latin typeface="Verdana"/>
            </a:endParaRPr>
          </a:p>
          <a:p>
            <a:r>
              <a:rPr lang="en-US" sz="1600" dirty="0">
                <a:solidFill>
                  <a:srgbClr val="007F00"/>
                </a:solidFill>
                <a:latin typeface="Comic Sans MS"/>
              </a:rPr>
              <a:t>// writes into buffer </a:t>
            </a:r>
            <a:r>
              <a:rPr lang="en-US" sz="1600" dirty="0" err="1">
                <a:solidFill>
                  <a:srgbClr val="007F00"/>
                </a:solidFill>
                <a:latin typeface="Comic Sans MS"/>
              </a:rPr>
              <a:t>maxLength</a:t>
            </a:r>
            <a:r>
              <a:rPr lang="en-US" sz="1600" dirty="0">
                <a:solidFill>
                  <a:srgbClr val="007F00"/>
                </a:solidFill>
                <a:latin typeface="Comic Sans MS"/>
              </a:rPr>
              <a:t> at max, but possibly less and modifies also length argument </a:t>
            </a: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fillData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buffer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maxLength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length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r>
              <a:rPr lang="en-US" sz="1600" dirty="0">
                <a:solidFill>
                  <a:srgbClr val="007F00"/>
                </a:solidFill>
                <a:latin typeface="Comic Sans MS"/>
              </a:rPr>
              <a:t>// Check if no more then </a:t>
            </a:r>
            <a:r>
              <a:rPr lang="en-US" sz="1600" dirty="0" err="1">
                <a:solidFill>
                  <a:srgbClr val="007F00"/>
                </a:solidFill>
                <a:latin typeface="Comic Sans MS"/>
              </a:rPr>
              <a:t>maxLength</a:t>
            </a:r>
            <a:r>
              <a:rPr lang="en-US" sz="1600" dirty="0">
                <a:solidFill>
                  <a:srgbClr val="007F00"/>
                </a:solidFill>
                <a:latin typeface="Comic Sans MS"/>
              </a:rPr>
              <a:t> and *length is written, also check range of length</a:t>
            </a: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fillData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__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Verdana"/>
              </a:rPr>
              <a:t>Out_writes_to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Verdana"/>
              </a:rPr>
              <a:t>maxLength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,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*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length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buffer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US" b="1" dirty="0">
                <a:solidFill>
                  <a:srgbClr val="808080"/>
                </a:solidFill>
                <a:latin typeface="Verdana"/>
              </a:rPr>
              <a:t>          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maxLength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Verdana"/>
              </a:rPr>
              <a:t>Out_range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0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,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 maxLength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-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1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length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</a:p>
          <a:p>
            <a:endParaRPr lang="en-US" b="1" dirty="0">
              <a:solidFill>
                <a:srgbClr val="000000"/>
              </a:solidFill>
              <a:latin typeface="Verdana"/>
            </a:endParaRPr>
          </a:p>
          <a:p>
            <a:r>
              <a:rPr lang="en-US" sz="1600" dirty="0">
                <a:solidFill>
                  <a:srgbClr val="007F00"/>
                </a:solidFill>
                <a:latin typeface="Comic Sans MS"/>
              </a:rPr>
              <a:t>// read AND write from buffer</a:t>
            </a: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readWriteData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buffer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length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readWriteData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Verdana"/>
              </a:rPr>
              <a:t>Inout_updates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_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buffer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length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5175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 – examples (pointers, strings)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7544" y="2132856"/>
            <a:ext cx="5638082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F00"/>
                </a:solidFill>
                <a:latin typeface="Comic Sans MS"/>
              </a:rPr>
              <a:t>// pass argument by value foo pointer</a:t>
            </a: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getInfo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struct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thing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thingPtr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r>
              <a:rPr lang="en-US" sz="1600" dirty="0">
                <a:solidFill>
                  <a:srgbClr val="007F00"/>
                </a:solidFill>
                <a:latin typeface="Comic Sans MS"/>
              </a:rPr>
              <a:t>// value is used as input and output =&gt; _</a:t>
            </a:r>
            <a:r>
              <a:rPr lang="en-US" sz="1600" dirty="0" err="1">
                <a:solidFill>
                  <a:srgbClr val="007F00"/>
                </a:solidFill>
                <a:latin typeface="Comic Sans MS"/>
              </a:rPr>
              <a:t>Inout</a:t>
            </a:r>
            <a:r>
              <a:rPr lang="en-US" sz="1600" dirty="0">
                <a:solidFill>
                  <a:srgbClr val="007F00"/>
                </a:solidFill>
                <a:latin typeface="Comic Sans MS"/>
              </a:rPr>
              <a:t>_</a:t>
            </a: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getInfo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Inout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struct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thing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thingPtr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endParaRPr lang="cs-CZ" dirty="0">
              <a:solidFill>
                <a:srgbClr val="808080"/>
              </a:solidFill>
              <a:latin typeface="Verdana"/>
            </a:endParaRPr>
          </a:p>
          <a:p>
            <a:r>
              <a:rPr lang="cs-CZ" sz="16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cs-CZ" sz="1600" dirty="0" err="1">
                <a:solidFill>
                  <a:srgbClr val="007F00"/>
                </a:solidFill>
                <a:latin typeface="Comic Sans MS"/>
              </a:rPr>
              <a:t>pass</a:t>
            </a:r>
            <a:r>
              <a:rPr lang="cs-CZ" sz="1600" dirty="0">
                <a:solidFill>
                  <a:srgbClr val="007F00"/>
                </a:solidFill>
                <a:latin typeface="Comic Sans MS"/>
              </a:rPr>
              <a:t> C </a:t>
            </a:r>
            <a:r>
              <a:rPr lang="cs-CZ" sz="1600" dirty="0" err="1">
                <a:solidFill>
                  <a:srgbClr val="007F00"/>
                </a:solidFill>
                <a:latin typeface="Comic Sans MS"/>
              </a:rPr>
              <a:t>null-terminated</a:t>
            </a:r>
            <a:r>
              <a:rPr lang="cs-CZ" sz="16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cs-CZ" sz="1600" dirty="0" err="1">
                <a:solidFill>
                  <a:srgbClr val="007F00"/>
                </a:solidFill>
                <a:latin typeface="Comic Sans MS"/>
              </a:rPr>
              <a:t>strings</a:t>
            </a:r>
            <a:endParaRPr lang="cs-CZ" sz="1600" dirty="0">
              <a:solidFill>
                <a:srgbClr val="007F00"/>
              </a:solidFill>
              <a:latin typeface="Comic Sans MS"/>
            </a:endParaRP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writeString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r>
              <a:rPr lang="en-US" sz="1600" dirty="0">
                <a:solidFill>
                  <a:srgbClr val="007F00"/>
                </a:solidFill>
                <a:latin typeface="Comic Sans MS"/>
              </a:rPr>
              <a:t>// must be null terminated string &gt; _</a:t>
            </a:r>
            <a:r>
              <a:rPr lang="en-US" sz="1600" dirty="0" err="1">
                <a:solidFill>
                  <a:srgbClr val="007F00"/>
                </a:solidFill>
                <a:latin typeface="Comic Sans MS"/>
              </a:rPr>
              <a:t>In_z</a:t>
            </a:r>
            <a:r>
              <a:rPr lang="en-US" sz="1600" dirty="0">
                <a:solidFill>
                  <a:srgbClr val="007F00"/>
                </a:solidFill>
                <a:latin typeface="Comic Sans MS"/>
              </a:rPr>
              <a:t>_</a:t>
            </a:r>
          </a:p>
          <a:p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writeString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In_z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_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568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SAL with / without </a:t>
            </a:r>
            <a:r>
              <a:rPr lang="en-US" dirty="0" err="1"/>
              <a:t>PREfast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cs typeface="Courier New" pitchFamily="49" charset="0"/>
              </a:rPr>
              <a:t>Cross-platform code</a:t>
            </a:r>
          </a:p>
          <a:p>
            <a:pPr lvl="1"/>
            <a:r>
              <a:rPr lang="en-US" sz="2000" dirty="0">
                <a:cs typeface="Courier New" pitchFamily="49" charset="0"/>
              </a:rPr>
              <a:t>Compiled with MSVC for Windows (SAL is supported)</a:t>
            </a:r>
          </a:p>
          <a:p>
            <a:pPr lvl="1"/>
            <a:r>
              <a:rPr lang="en-US" sz="2000" dirty="0">
                <a:cs typeface="Courier New" pitchFamily="49" charset="0"/>
              </a:rPr>
              <a:t>Compiled with GCC for Linux (SAL not supported)</a:t>
            </a:r>
          </a:p>
          <a:p>
            <a:r>
              <a:rPr lang="en-US" sz="2400" dirty="0">
                <a:cs typeface="Courier New" pitchFamily="49" charset="0"/>
              </a:rPr>
              <a:t>Issue: SAL annotations makes GCC compilation to fail</a:t>
            </a:r>
          </a:p>
          <a:p>
            <a:r>
              <a:rPr lang="en-US" sz="2400" dirty="0">
                <a:cs typeface="Courier New" pitchFamily="49" charset="0"/>
              </a:rPr>
              <a:t>Solution</a:t>
            </a:r>
          </a:p>
          <a:p>
            <a:pPr lvl="1"/>
            <a:r>
              <a:rPr lang="en-US" sz="2000" dirty="0">
                <a:cs typeface="Courier New" pitchFamily="49" charset="0"/>
              </a:rPr>
              <a:t>Create custom </a:t>
            </a:r>
            <a:r>
              <a:rPr lang="cs-CZ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 </a:t>
            </a:r>
            <a:r>
              <a:rPr lang="en-US" sz="2000" dirty="0">
                <a:cs typeface="Courier New" pitchFamily="49" charset="0"/>
              </a:rPr>
              <a:t>for most common SAL annotations</a:t>
            </a:r>
          </a:p>
          <a:p>
            <a:pPr lvl="1"/>
            <a:r>
              <a:rPr lang="en-US" sz="2000" dirty="0">
                <a:cs typeface="Courier New" pitchFamily="49" charset="0"/>
              </a:rPr>
              <a:t>Define as empty if not compiled with MSVC</a:t>
            </a:r>
          </a:p>
          <a:p>
            <a:pPr lvl="1"/>
            <a:r>
              <a:rPr lang="en-US" sz="2000" dirty="0">
                <a:cs typeface="Courier New" pitchFamily="49" charset="0"/>
              </a:rPr>
              <a:t>Can be also tuned when SAL annotation changes itself</a:t>
            </a:r>
          </a:p>
          <a:p>
            <a:r>
              <a:rPr lang="en-US" sz="2400" dirty="0">
                <a:cs typeface="Courier New" pitchFamily="49" charset="0"/>
              </a:rPr>
              <a:t>Peter </a:t>
            </a:r>
            <a:r>
              <a:rPr lang="en-US" sz="2400" dirty="0" err="1">
                <a:cs typeface="Courier New" pitchFamily="49" charset="0"/>
              </a:rPr>
              <a:t>Gutmann</a:t>
            </a:r>
            <a:r>
              <a:rPr lang="en-US" sz="2400" dirty="0">
                <a:cs typeface="Courier New" pitchFamily="49" charset="0"/>
              </a:rPr>
              <a:t>’ </a:t>
            </a:r>
            <a:r>
              <a:rPr lang="en-GB" sz="2400" dirty="0"/>
              <a:t>Experiences with SAL/</a:t>
            </a:r>
            <a:r>
              <a:rPr lang="en-GB" sz="2400" dirty="0" err="1"/>
              <a:t>PREfast</a:t>
            </a:r>
            <a:endParaRPr lang="en-GB" sz="2400" dirty="0"/>
          </a:p>
          <a:p>
            <a:pPr lvl="1"/>
            <a:r>
              <a:rPr lang="en-US" sz="2000" dirty="0">
                <a:cs typeface="Courier New" pitchFamily="49" charset="0"/>
                <a:hlinkClick r:id="rId2"/>
              </a:rPr>
              <a:t>http://www.cs.auckland.ac.nz/~pgut001/pubs/sal.html</a:t>
            </a:r>
            <a:endParaRPr lang="en-US" sz="2000" dirty="0">
              <a:cs typeface="Courier New" pitchFamily="49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50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Wrapping defines for SAL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55576" y="1916832"/>
            <a:ext cx="680186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#if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_MSC_VER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_PREFAST_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IN_BUFSIZE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n_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reads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IN_BUFSIZE_OPT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In_reads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OUT_BUFSIZE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writes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OUT_BUFSIZE_OPT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writes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OUT_PTR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Outptr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OUT_PTR_OPT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Outptr_opt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IN_BUFSIZE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IN_BUFSIZE_OPT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OUT_BUFSIZE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OUT_BUFSIZE_OPT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OUT_PTR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cs-C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cs-CZ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OUT_PTR_OPT</a:t>
            </a:r>
            <a:endParaRPr lang="cs-CZ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analysis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enabled</a:t>
            </a:r>
            <a:r>
              <a:rPr lang="en-US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27584" y="6165304"/>
            <a:ext cx="7154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Modification of </a:t>
            </a:r>
            <a:r>
              <a:rPr lang="cs-CZ" i="1" dirty="0">
                <a:solidFill>
                  <a:schemeClr val="bg1">
                    <a:lumMod val="75000"/>
                  </a:schemeClr>
                </a:solidFill>
              </a:rPr>
              <a:t>http://www.cs.auckland.ac.nz/~pgut001/pubs/sal.html</a:t>
            </a:r>
          </a:p>
        </p:txBody>
      </p:sp>
    </p:spTree>
    <p:extLst>
      <p:ext uri="{BB962C8B-B14F-4D97-AF65-F5344CB8AC3E}">
        <p14:creationId xmlns:p14="http://schemas.microsoft.com/office/powerpoint/2010/main" val="80013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Annotations for GCC/LLVM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Deputy </a:t>
            </a:r>
          </a:p>
          <a:p>
            <a:pPr lvl="1"/>
            <a:r>
              <a:rPr lang="en-GB" dirty="0"/>
              <a:t>Not active any more </a:t>
            </a:r>
            <a:r>
              <a:rPr lang="en-GB" dirty="0">
                <a:sym typeface="Wingdings" panose="05000000000000000000" pitchFamily="2" charset="2"/>
              </a:rPr>
              <a:t>, last update 2006?</a:t>
            </a:r>
            <a:endParaRPr lang="en-GB" dirty="0"/>
          </a:p>
          <a:p>
            <a:pPr lvl="1"/>
            <a:r>
              <a:rPr lang="en-GB" dirty="0">
                <a:hlinkClick r:id="rId2"/>
              </a:rPr>
              <a:t>http://www.stanford.edu/class/cs295/asgns/asgn5/www/</a:t>
            </a:r>
            <a:endParaRPr lang="en-GB" dirty="0"/>
          </a:p>
          <a:p>
            <a:r>
              <a:rPr lang="en-US" dirty="0"/>
              <a:t>Clang Static Analyzer</a:t>
            </a:r>
          </a:p>
          <a:p>
            <a:pPr lvl="1"/>
            <a:r>
              <a:rPr lang="en-US" dirty="0">
                <a:hlinkClick r:id="rId3"/>
              </a:rPr>
              <a:t>http://clang-analyzer.llvm.org/annotations.html</a:t>
            </a:r>
            <a:endParaRPr lang="en-US" dirty="0"/>
          </a:p>
          <a:p>
            <a:pPr lvl="1"/>
            <a:r>
              <a:rPr lang="en-US" dirty="0"/>
              <a:t>Only few annotations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3498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Splint (is simple to use?)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007F"/>
                </a:solidFill>
                <a:latin typeface="Verdana"/>
              </a:rPr>
              <a:t>SAL version</a:t>
            </a:r>
          </a:p>
          <a:p>
            <a:endParaRPr lang="en-US" sz="2800" b="1" dirty="0">
              <a:solidFill>
                <a:srgbClr val="00007F"/>
              </a:solidFill>
              <a:latin typeface="Verdana"/>
            </a:endParaRPr>
          </a:p>
          <a:p>
            <a:endParaRPr lang="en-US" sz="3200" b="1" dirty="0">
              <a:solidFill>
                <a:srgbClr val="00007F"/>
              </a:solidFill>
              <a:latin typeface="Verdana"/>
            </a:endParaRPr>
          </a:p>
          <a:p>
            <a:r>
              <a:rPr lang="en-US" sz="2800" b="1" dirty="0">
                <a:solidFill>
                  <a:srgbClr val="00007F"/>
                </a:solidFill>
                <a:latin typeface="Verdana"/>
              </a:rPr>
              <a:t>Splint version</a:t>
            </a:r>
            <a:endParaRPr lang="en-US" sz="2400" b="1" dirty="0">
              <a:solidFill>
                <a:srgbClr val="00007F"/>
              </a:solidFill>
              <a:latin typeface="Verdana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PA193 | Annotations, dynamic analysis, fuzzing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23528" y="2564904"/>
            <a:ext cx="834395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Verdana"/>
              </a:rPr>
              <a:t>strcpy</a:t>
            </a:r>
            <a:r>
              <a:rPr lang="cs-CZ" sz="20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Verdana"/>
              </a:rPr>
              <a:t>_</a:t>
            </a:r>
            <a:r>
              <a:rPr lang="cs-CZ" sz="2000" dirty="0" err="1">
                <a:solidFill>
                  <a:srgbClr val="000000"/>
                </a:solidFill>
                <a:latin typeface="Verdana"/>
              </a:rPr>
              <a:t>Out_z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b="1" dirty="0" err="1">
                <a:solidFill>
                  <a:srgbClr val="00007F"/>
                </a:solidFill>
                <a:latin typeface="Verdana"/>
              </a:rPr>
              <a:t>char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cs-CZ" sz="2000" dirty="0">
                <a:solidFill>
                  <a:srgbClr val="000000"/>
                </a:solidFill>
                <a:latin typeface="Verdana"/>
              </a:rPr>
              <a:t>s1</a:t>
            </a:r>
            <a:r>
              <a:rPr lang="cs-CZ" sz="2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Verdana"/>
              </a:rPr>
              <a:t>_</a:t>
            </a:r>
            <a:r>
              <a:rPr lang="cs-CZ" sz="2000" dirty="0" err="1">
                <a:solidFill>
                  <a:srgbClr val="000000"/>
                </a:solidFill>
                <a:latin typeface="Verdana"/>
              </a:rPr>
              <a:t>In_z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b="1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b="1" dirty="0" err="1">
                <a:solidFill>
                  <a:srgbClr val="00007F"/>
                </a:solidFill>
                <a:latin typeface="Verdana"/>
              </a:rPr>
              <a:t>char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cs-CZ" sz="2000" dirty="0">
                <a:solidFill>
                  <a:srgbClr val="000000"/>
                </a:solidFill>
                <a:latin typeface="Verdana"/>
              </a:rPr>
              <a:t>s2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cs-CZ" sz="20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cs-CZ" sz="2000" dirty="0">
                <a:solidFill>
                  <a:srgbClr val="808080"/>
                </a:solidFill>
                <a:latin typeface="Verdana"/>
              </a:rPr>
              <a:t> </a:t>
            </a:r>
            <a:endParaRPr lang="cs-CZ" sz="2000" dirty="0"/>
          </a:p>
          <a:p>
            <a:endParaRPr lang="en-US" sz="2000" b="1" dirty="0">
              <a:solidFill>
                <a:srgbClr val="00007F"/>
              </a:solidFill>
              <a:latin typeface="Verdana"/>
            </a:endParaRPr>
          </a:p>
          <a:p>
            <a:endParaRPr lang="en-US" sz="2000" b="1" dirty="0">
              <a:solidFill>
                <a:srgbClr val="00007F"/>
              </a:solidFill>
              <a:latin typeface="Verdana"/>
            </a:endParaRPr>
          </a:p>
          <a:p>
            <a:endParaRPr lang="en-US" sz="2000" b="1" dirty="0">
              <a:solidFill>
                <a:srgbClr val="00007F"/>
              </a:solidFill>
              <a:latin typeface="Verdana"/>
            </a:endParaRPr>
          </a:p>
          <a:p>
            <a:endParaRPr lang="en-US" sz="2000" b="1" dirty="0">
              <a:solidFill>
                <a:srgbClr val="00007F"/>
              </a:solidFill>
              <a:latin typeface="Verdana"/>
            </a:endParaRPr>
          </a:p>
          <a:p>
            <a:r>
              <a:rPr lang="en-US" sz="20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/*@alt char * @*/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/>
              </a:rPr>
              <a:t>strcpy</a:t>
            </a:r>
            <a:r>
              <a:rPr lang="en-US" sz="20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US" sz="20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/*@unique@*/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/*@out@*/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/*@returned@*/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0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sz="2000" dirty="0">
                <a:solidFill>
                  <a:srgbClr val="000000"/>
                </a:solidFill>
                <a:latin typeface="Verdana"/>
              </a:rPr>
              <a:t>s1</a:t>
            </a:r>
            <a:r>
              <a:rPr lang="en-US" sz="2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0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US" sz="2000" dirty="0">
                <a:solidFill>
                  <a:srgbClr val="000000"/>
                </a:solidFill>
                <a:latin typeface="Verdana"/>
              </a:rPr>
              <a:t>s2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US" sz="20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/*@modifies *s1@*/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/*@requires </a:t>
            </a:r>
            <a:r>
              <a:rPr lang="en-US" dirty="0" err="1">
                <a:solidFill>
                  <a:srgbClr val="007F00"/>
                </a:solidFill>
                <a:latin typeface="Comic Sans MS"/>
              </a:rPr>
              <a:t>maxSet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( s1 ) &gt;= </a:t>
            </a:r>
            <a:r>
              <a:rPr lang="en-US" dirty="0" err="1">
                <a:solidFill>
                  <a:srgbClr val="007F00"/>
                </a:solidFill>
                <a:latin typeface="Comic Sans MS"/>
              </a:rPr>
              <a:t>maxRead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( s2 ) @*/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US" sz="20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/*@ensures </a:t>
            </a:r>
            <a:r>
              <a:rPr lang="en-US" dirty="0" err="1">
                <a:solidFill>
                  <a:srgbClr val="007F00"/>
                </a:solidFill>
                <a:latin typeface="Comic Sans MS"/>
              </a:rPr>
              <a:t>maxRead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( s1 ) == </a:t>
            </a:r>
            <a:r>
              <a:rPr lang="en-US" dirty="0" err="1">
                <a:solidFill>
                  <a:srgbClr val="007F00"/>
                </a:solidFill>
                <a:latin typeface="Comic Sans MS"/>
              </a:rPr>
              <a:t>maxRead</a:t>
            </a:r>
            <a:r>
              <a:rPr lang="en-US" dirty="0">
                <a:solidFill>
                  <a:srgbClr val="007F00"/>
                </a:solidFill>
                <a:latin typeface="Comic Sans MS"/>
              </a:rPr>
              <a:t>( s2 ) @*/</a:t>
            </a:r>
            <a:r>
              <a:rPr lang="en-US" sz="20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US" sz="20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endParaRPr lang="en-US" sz="2000" dirty="0">
              <a:solidFill>
                <a:srgbClr val="808080"/>
              </a:solidFill>
              <a:latin typeface="Verdana"/>
            </a:endParaRPr>
          </a:p>
          <a:p>
            <a:endParaRPr lang="en-US" sz="2000" dirty="0">
              <a:solidFill>
                <a:srgbClr val="80808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1953826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Automata-based programming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68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6428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Documents\School\PB164\2010\Cviceni12\StavoveAutomaty\fs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428" y="30988"/>
            <a:ext cx="2739455" cy="172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Automata-based style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Program (or its part) is though of as a model of finite state machine (FSM)</a:t>
            </a:r>
          </a:p>
          <a:p>
            <a:r>
              <a:rPr lang="en-US" sz="2400" dirty="0"/>
              <a:t>Basic principles</a:t>
            </a:r>
          </a:p>
          <a:p>
            <a:pPr lvl="1"/>
            <a:r>
              <a:rPr lang="en-US" sz="2000" dirty="0"/>
              <a:t>Automata state (explicit designation of FSM state)</a:t>
            </a:r>
            <a:endParaRPr lang="en-GB" sz="2000" dirty="0"/>
          </a:p>
          <a:p>
            <a:pPr lvl="1"/>
            <a:r>
              <a:rPr lang="en-GB" sz="2000" dirty="0"/>
              <a:t>Automata step (transition between FSM states)</a:t>
            </a:r>
          </a:p>
          <a:p>
            <a:pPr lvl="1"/>
            <a:r>
              <a:rPr lang="en-US" sz="2000" dirty="0"/>
              <a:t>Explicit state transition table (not all transitions are allowed)</a:t>
            </a:r>
          </a:p>
          <a:p>
            <a:r>
              <a:rPr lang="en-US" sz="2400" dirty="0"/>
              <a:t>Practical implementation</a:t>
            </a:r>
          </a:p>
          <a:p>
            <a:pPr lvl="1"/>
            <a:r>
              <a:rPr lang="en-US" sz="2000" dirty="0"/>
              <a:t>imperative implementation (switch over states)</a:t>
            </a:r>
            <a:endParaRPr lang="en-GB" sz="2000" dirty="0"/>
          </a:p>
          <a:p>
            <a:pPr lvl="1"/>
            <a:r>
              <a:rPr lang="en-GB" sz="2000" dirty="0"/>
              <a:t>object-oriented implementation (encapsulates complexity)</a:t>
            </a:r>
            <a:endParaRPr lang="en-US" sz="2400" dirty="0"/>
          </a:p>
          <a:p>
            <a:r>
              <a:rPr lang="en-US" sz="2000" dirty="0">
                <a:hlinkClick r:id="rId3"/>
              </a:rPr>
              <a:t>https://en.wikipedia.org/wiki/Automata-based_programming</a:t>
            </a:r>
            <a:endParaRPr lang="en-US" sz="2000" dirty="0"/>
          </a:p>
          <a:p>
            <a:endParaRPr lang="en-US" sz="24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57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 dirty="0"/>
          </a:p>
        </p:txBody>
      </p:sp>
      <p:pic>
        <p:nvPicPr>
          <p:cNvPr id="1026" name="Picture 2" descr="D:\api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132856"/>
            <a:ext cx="3816424" cy="351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8184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detect correct “ in input string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pic>
        <p:nvPicPr>
          <p:cNvPr id="6" name="Picture 2" descr="D:\Documents\School\PB164\2010\Cviceni12\StavoveAutomaty\fs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419975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5521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-5580" y="-36195"/>
            <a:ext cx="7601916" cy="635558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{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100" dirty="0" err="1">
                <a:solidFill>
                  <a:srgbClr val="000000"/>
                </a:solidFill>
                <a:latin typeface="Verdana"/>
              </a:rPr>
              <a:t>t_states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S_NORMAL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it-IT" sz="11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it-IT" sz="1100" dirty="0">
                <a:solidFill>
                  <a:srgbClr val="000000"/>
                </a:solidFill>
                <a:latin typeface="Verdana"/>
              </a:rPr>
              <a:t>init_data</a:t>
            </a:r>
            <a:r>
              <a:rPr lang="it-IT" sz="1100" b="1" dirty="0">
                <a:solidFill>
                  <a:srgbClr val="000000"/>
                </a:solidFill>
                <a:latin typeface="Verdana"/>
              </a:rPr>
              <a:t>(&amp;</a:t>
            </a:r>
            <a:r>
              <a:rPr lang="it-IT" sz="1100" dirty="0">
                <a:solidFill>
                  <a:srgbClr val="000000"/>
                </a:solidFill>
                <a:latin typeface="Verdana"/>
              </a:rPr>
              <a:t>data</a:t>
            </a:r>
            <a:r>
              <a:rPr lang="it-IT" sz="11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it-IT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it-IT" sz="1100" dirty="0">
                <a:solidFill>
                  <a:srgbClr val="7F007F"/>
                </a:solidFill>
                <a:latin typeface="Verdana"/>
              </a:rPr>
              <a:t>"\";\" \\\"&amp;  Test 'string  &amp;\\' really ' &amp; ; "</a:t>
            </a:r>
            <a:r>
              <a:rPr lang="it-IT" sz="11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it-IT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it-IT" sz="1100" dirty="0">
                <a:solidFill>
                  <a:srgbClr val="007F7F"/>
                </a:solidFill>
                <a:latin typeface="Verdana"/>
              </a:rPr>
              <a:t>1024</a:t>
            </a:r>
            <a:r>
              <a:rPr lang="it-IT" sz="1100" b="1" dirty="0">
                <a:solidFill>
                  <a:srgbClr val="000000"/>
                </a:solidFill>
                <a:latin typeface="Verdana"/>
              </a:rPr>
              <a:t>);</a:t>
            </a:r>
            <a:endParaRPr lang="it-IT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1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"Test string: %s\n"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Verdana"/>
              </a:rPr>
              <a:t>data</a:t>
            </a:r>
            <a:r>
              <a:rPr lang="en-GB" sz="11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sz="1100" dirty="0" err="1">
                <a:solidFill>
                  <a:srgbClr val="000000"/>
                </a:solidFill>
                <a:latin typeface="Verdana"/>
              </a:rPr>
              <a:t>input_string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 err="1">
                <a:solidFill>
                  <a:srgbClr val="000000"/>
                </a:solidFill>
                <a:latin typeface="Verdana"/>
              </a:rPr>
              <a:t>get_next_char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();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while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EOF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{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1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"[state:] %02d [symbol:] %c [output:] "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switch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{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S_NORMAL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switch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{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';'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dirty="0" err="1">
                <a:solidFill>
                  <a:srgbClr val="000000"/>
                </a:solidFill>
                <a:latin typeface="Verdana"/>
              </a:rPr>
              <a:t>put_next_char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'\\'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'&amp;'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dirty="0" err="1">
                <a:solidFill>
                  <a:srgbClr val="000000"/>
                </a:solidFill>
                <a:latin typeface="Verdana"/>
              </a:rPr>
              <a:t>put_next_char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'\\'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'"'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S_QUOTE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'\''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S_SQUOTE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7F007F"/>
                </a:solidFill>
                <a:latin typeface="Verdana"/>
              </a:rPr>
              <a:t>'\\'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1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Verdana"/>
              </a:rPr>
              <a:t>S_SLASH3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}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r>
              <a:rPr lang="en-GB" sz="110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1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100" b="1" dirty="0">
                <a:solidFill>
                  <a:srgbClr val="000000"/>
                </a:solidFill>
                <a:latin typeface="Verdana"/>
              </a:rPr>
              <a:t>;</a:t>
            </a:r>
          </a:p>
          <a:p>
            <a:endParaRPr lang="en-US" sz="1100" b="1" dirty="0">
              <a:solidFill>
                <a:srgbClr val="000000"/>
              </a:solidFill>
              <a:latin typeface="Verdana"/>
            </a:endParaRPr>
          </a:p>
          <a:p>
            <a:endParaRPr lang="en-US" sz="1100" b="1" dirty="0">
              <a:solidFill>
                <a:srgbClr val="000000"/>
              </a:solidFill>
              <a:latin typeface="Verdana"/>
            </a:endParaRPr>
          </a:p>
          <a:p>
            <a:r>
              <a:rPr lang="en-US" sz="1100" b="1" dirty="0">
                <a:solidFill>
                  <a:srgbClr val="000000"/>
                </a:solidFill>
                <a:latin typeface="Verdana"/>
              </a:rPr>
              <a:t>...</a:t>
            </a:r>
            <a:endParaRPr lang="en-GB" sz="1100" dirty="0">
              <a:solidFill>
                <a:srgbClr val="808080"/>
              </a:solidFill>
              <a:latin typeface="Verdana"/>
            </a:endParaRPr>
          </a:p>
          <a:p>
            <a:endParaRPr lang="en-GB" sz="11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8" y="-1553"/>
            <a:ext cx="3159839" cy="68711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S_SQUOTE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switch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{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7F007F"/>
                </a:solidFill>
                <a:latin typeface="Verdana"/>
              </a:rPr>
              <a:t>'\''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S_NORMAL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7F007F"/>
                </a:solidFill>
                <a:latin typeface="Verdana"/>
              </a:rPr>
              <a:t>'\\'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S_SLASH1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}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S_QUOTE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switch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{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7F007F"/>
                </a:solidFill>
                <a:latin typeface="Verdana"/>
              </a:rPr>
              <a:t>'"'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S_NORMAL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7F007F"/>
                </a:solidFill>
                <a:latin typeface="Verdana"/>
              </a:rPr>
              <a:t>'\\'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S_SLASH2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}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S_SLASH1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S_SQUOTE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S_SLASH2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S_QUOTE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S_SLASH3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state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S_NORMAL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S_SPACE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: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05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}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000" dirty="0">
                <a:solidFill>
                  <a:srgbClr val="007F00"/>
                </a:solidFill>
                <a:latin typeface="Comic Sans MS"/>
              </a:rPr>
              <a:t>/* There is no 'output symbol suppression' </a:t>
            </a:r>
          </a:p>
          <a:p>
            <a:r>
              <a:rPr lang="en-GB" sz="1000" dirty="0">
                <a:solidFill>
                  <a:srgbClr val="007F00"/>
                </a:solidFill>
                <a:latin typeface="Comic Sans MS"/>
              </a:rPr>
              <a:t>               needed in our example */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050" dirty="0" err="1">
                <a:solidFill>
                  <a:srgbClr val="000000"/>
                </a:solidFill>
                <a:latin typeface="Verdana"/>
              </a:rPr>
              <a:t>put_next_char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05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050" dirty="0">
                <a:solidFill>
                  <a:srgbClr val="7F007F"/>
                </a:solidFill>
                <a:latin typeface="Verdana"/>
              </a:rPr>
              <a:t>"\n"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);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000" dirty="0">
                <a:solidFill>
                  <a:srgbClr val="007F00"/>
                </a:solidFill>
                <a:latin typeface="Comic Sans MS"/>
              </a:rPr>
              <a:t>/* .. and prepare the next char waiting */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050" dirty="0">
                <a:solidFill>
                  <a:srgbClr val="000000"/>
                </a:solidFill>
                <a:latin typeface="Verdana"/>
              </a:rPr>
              <a:t>symbol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05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</a:rPr>
              <a:t>get_next_char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();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  <a:p>
            <a:r>
              <a:rPr lang="en-GB" sz="105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050" b="1" dirty="0">
                <a:solidFill>
                  <a:srgbClr val="000000"/>
                </a:solidFill>
                <a:latin typeface="Verdana"/>
              </a:rPr>
              <a:t>} </a:t>
            </a:r>
            <a:r>
              <a:rPr lang="en-GB" sz="1050" dirty="0">
                <a:solidFill>
                  <a:srgbClr val="007F00"/>
                </a:solidFill>
                <a:latin typeface="Comic Sans MS"/>
              </a:rPr>
              <a:t>/* End while */</a:t>
            </a:r>
            <a:endParaRPr lang="en-GB" sz="1050" dirty="0">
              <a:solidFill>
                <a:srgbClr val="80808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178363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SimpleSign</a:t>
            </a:r>
            <a:r>
              <a:rPr lang="en-US" dirty="0"/>
              <a:t> applet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smart card applet for digital signature</a:t>
            </a:r>
          </a:p>
          <a:p>
            <a:pPr lvl="1"/>
            <a:r>
              <a:rPr lang="en-US" dirty="0"/>
              <a:t>Operation 1: user must verify </a:t>
            </a:r>
            <a:r>
              <a:rPr lang="en-US" dirty="0" err="1"/>
              <a:t>UserPIN</a:t>
            </a:r>
            <a:r>
              <a:rPr lang="en-US" dirty="0"/>
              <a:t> before private key usage for signature is allowed</a:t>
            </a:r>
          </a:p>
          <a:p>
            <a:pPr lvl="1"/>
            <a:r>
              <a:rPr lang="en-US" dirty="0"/>
              <a:t>Operation 2: unblock of user pin allowed only after successful </a:t>
            </a:r>
            <a:r>
              <a:rPr lang="en-US" dirty="0" err="1"/>
              <a:t>AdminPIN</a:t>
            </a:r>
            <a:r>
              <a:rPr lang="en-US" dirty="0"/>
              <a:t> verification</a:t>
            </a:r>
          </a:p>
          <a:p>
            <a:r>
              <a:rPr lang="en-US" dirty="0"/>
              <a:t>Imperative solution:</a:t>
            </a:r>
          </a:p>
          <a:p>
            <a:pPr lvl="1"/>
            <a:r>
              <a:rPr lang="en-US" dirty="0"/>
              <a:t>sensitive operation (Sign()) is wrapped into condition testing successful PIN verification</a:t>
            </a:r>
          </a:p>
          <a:p>
            <a:pPr lvl="1"/>
            <a:r>
              <a:rPr lang="en-US" dirty="0"/>
              <a:t>more conditions may be required (PIN and &lt; 5 signatures)</a:t>
            </a:r>
          </a:p>
          <a:p>
            <a:pPr lvl="1"/>
            <a:r>
              <a:rPr lang="en-US" dirty="0"/>
              <a:t>same signature operation may be called from different contexts (</a:t>
            </a:r>
            <a:r>
              <a:rPr lang="en-US" dirty="0" err="1"/>
              <a:t>SignHash</a:t>
            </a:r>
            <a:r>
              <a:rPr lang="en-US" dirty="0"/>
              <a:t>(), </a:t>
            </a:r>
            <a:r>
              <a:rPr lang="en-US" dirty="0" err="1"/>
              <a:t>ComputeHashAndSign</a:t>
            </a:r>
            <a:r>
              <a:rPr lang="en-US" dirty="0"/>
              <a:t>())</a:t>
            </a:r>
            <a:endParaRPr lang="en-GB" dirty="0"/>
          </a:p>
          <a:p>
            <a:endParaRPr lang="en-US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93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SimpleSign</a:t>
            </a:r>
            <a:r>
              <a:rPr lang="en-US" dirty="0"/>
              <a:t> –imperative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199719" y="1844824"/>
            <a:ext cx="8908785" cy="480131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SignData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APDU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apdu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{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</a:t>
            </a:r>
            <a:r>
              <a:rPr lang="en-GB" sz="1600" dirty="0">
                <a:solidFill>
                  <a:srgbClr val="007F00"/>
                </a:solidFill>
                <a:latin typeface="Comic Sans MS"/>
              </a:rPr>
              <a:t>// ... </a:t>
            </a: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</a:t>
            </a:r>
            <a:r>
              <a:rPr lang="en-GB" sz="1600" dirty="0">
                <a:solidFill>
                  <a:srgbClr val="007F00"/>
                </a:solidFill>
                <a:latin typeface="Comic Sans MS"/>
              </a:rPr>
              <a:t>// INIT WITH PRIVATE KEY</a:t>
            </a: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</a:t>
            </a:r>
            <a:r>
              <a:rPr lang="en-GB" b="1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m_userPIN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isValidated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())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{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7F00"/>
                </a:solidFill>
                <a:latin typeface="Comic Sans MS"/>
              </a:rPr>
              <a:t>// INIT WITH PRIVATE KEY</a:t>
            </a: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m_sign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init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m_privateKey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Signature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MODE_SIGN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7F00"/>
                </a:solidFill>
                <a:latin typeface="Comic Sans MS"/>
              </a:rPr>
              <a:t>// SIGN INCOMING BUFFER</a:t>
            </a: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signLen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m_sign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sign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apdubuf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ISO7816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OFFSET_CDATA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b="1" dirty="0">
                <a:solidFill>
                  <a:srgbClr val="808080"/>
                </a:solidFill>
                <a:latin typeface="Verdana"/>
              </a:rPr>
              <a:t>                                             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byte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dataLen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m_ramArray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byte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7F00"/>
                </a:solidFill>
                <a:latin typeface="Comic Sans MS"/>
              </a:rPr>
              <a:t>// ... SEND OUTGOING BUFFER</a:t>
            </a: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}</a:t>
            </a:r>
            <a:endParaRPr lang="en-GB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808080"/>
                </a:solidFill>
                <a:latin typeface="Verdana"/>
              </a:rPr>
              <a:t>     </a:t>
            </a:r>
            <a:r>
              <a:rPr lang="en-GB" b="1" dirty="0">
                <a:solidFill>
                  <a:srgbClr val="00007F"/>
                </a:solidFill>
                <a:latin typeface="Verdana"/>
              </a:rPr>
              <a:t>else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ISOException</a:t>
            </a:r>
            <a:r>
              <a:rPr lang="en-GB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Verdana"/>
              </a:rPr>
              <a:t>throwIt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SW_SECURITY_STATUS_NOT_SATISFIED</a:t>
            </a:r>
            <a:r>
              <a:rPr lang="en-GB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dirty="0">
                <a:solidFill>
                  <a:srgbClr val="007F00"/>
                </a:solidFill>
                <a:latin typeface="Comic Sans MS"/>
              </a:rPr>
              <a:t>      </a:t>
            </a:r>
          </a:p>
          <a:p>
            <a:r>
              <a:rPr lang="en-GB" dirty="0">
                <a:solidFill>
                  <a:srgbClr val="007F00"/>
                </a:solidFill>
                <a:latin typeface="Comic Sans MS"/>
              </a:rPr>
              <a:t>      // ...</a:t>
            </a:r>
          </a:p>
          <a:p>
            <a:r>
              <a:rPr lang="en-GB" b="1" dirty="0">
                <a:solidFill>
                  <a:srgbClr val="000000"/>
                </a:solidFill>
                <a:latin typeface="Verdana"/>
              </a:rPr>
              <a:t>}</a:t>
            </a:r>
            <a:endParaRPr lang="en-GB" dirty="0"/>
          </a:p>
        </p:txBody>
      </p:sp>
      <p:sp>
        <p:nvSpPr>
          <p:cNvPr id="7" name="AutoShape 15"/>
          <p:cNvSpPr>
            <a:spLocks/>
          </p:cNvSpPr>
          <p:nvPr/>
        </p:nvSpPr>
        <p:spPr bwMode="auto">
          <a:xfrm>
            <a:off x="4355976" y="2083346"/>
            <a:ext cx="3816424" cy="381000"/>
          </a:xfrm>
          <a:prstGeom prst="borderCallout1">
            <a:avLst>
              <a:gd name="adj1" fmla="val 152500"/>
              <a:gd name="adj2" fmla="val -19439"/>
              <a:gd name="adj3" fmla="val 55000"/>
              <a:gd name="adj4" fmla="val -3570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 type="stealth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000" dirty="0"/>
              <a:t>Test of required condition</a:t>
            </a:r>
            <a:endParaRPr lang="en-US" altLang="en-US" sz="2000" i="1" dirty="0"/>
          </a:p>
        </p:txBody>
      </p:sp>
      <p:sp>
        <p:nvSpPr>
          <p:cNvPr id="8" name="AutoShape 15"/>
          <p:cNvSpPr>
            <a:spLocks/>
          </p:cNvSpPr>
          <p:nvPr/>
        </p:nvSpPr>
        <p:spPr bwMode="auto">
          <a:xfrm>
            <a:off x="4932040" y="2708920"/>
            <a:ext cx="3816424" cy="381000"/>
          </a:xfrm>
          <a:prstGeom prst="borderCallout1">
            <a:avLst>
              <a:gd name="adj1" fmla="val 377500"/>
              <a:gd name="adj2" fmla="val -36910"/>
              <a:gd name="adj3" fmla="val 55000"/>
              <a:gd name="adj4" fmla="val -3570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 type="stealth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000" dirty="0"/>
              <a:t>Execution of sensitive operation</a:t>
            </a:r>
            <a:endParaRPr lang="en-US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01911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states for smart card applet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269602" y="1484784"/>
            <a:ext cx="6559809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900" dirty="0">
                <a:solidFill>
                  <a:srgbClr val="000000"/>
                </a:solidFill>
                <a:latin typeface="Verdana"/>
              </a:rPr>
              <a:t>digraph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StateModel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{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 err="1">
                <a:solidFill>
                  <a:srgbClr val="000000"/>
                </a:solidFill>
                <a:latin typeface="Verdana"/>
              </a:rPr>
              <a:t>rankdir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LR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000000"/>
                </a:solidFill>
                <a:latin typeface="Verdana"/>
              </a:rPr>
              <a:t>size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"6,6"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000000"/>
                </a:solidFill>
                <a:latin typeface="Verdana"/>
              </a:rPr>
              <a:t>node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shape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ellipse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color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green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style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filled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];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rank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same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"STATE_UPLOADED"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"STATE_INSTALLED"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;}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"STATE_INSTALLED"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"STATE_UPLOADED"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"STATE_UPLOADED"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"STATE_INSTALLED"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label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"install()"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];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rank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same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"STATE_SELECTED"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;}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"STATE_SELECTED"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rank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same</a:t>
            </a:r>
            <a:r>
              <a:rPr lang="en-GB" sz="900" b="1" dirty="0" err="1">
                <a:solidFill>
                  <a:srgbClr val="000000"/>
                </a:solidFill>
                <a:latin typeface="Verdana"/>
              </a:rPr>
              <a:t>;</a:t>
            </a:r>
            <a:r>
              <a:rPr lang="en-GB" sz="900" dirty="0" err="1">
                <a:solidFill>
                  <a:srgbClr val="7F007F"/>
                </a:solidFill>
                <a:latin typeface="Verdana"/>
              </a:rPr>
              <a:t>"STATE_USER_AUTH"</a:t>
            </a:r>
            <a:r>
              <a:rPr lang="en-GB" sz="900" b="1" dirty="0" err="1">
                <a:solidFill>
                  <a:srgbClr val="000000"/>
                </a:solidFill>
                <a:latin typeface="Verdana"/>
              </a:rPr>
              <a:t>;</a:t>
            </a:r>
            <a:r>
              <a:rPr lang="en-GB" sz="900" dirty="0" err="1">
                <a:solidFill>
                  <a:srgbClr val="7F007F"/>
                </a:solidFill>
                <a:latin typeface="Verdana"/>
              </a:rPr>
              <a:t>"STATE_ADMIN_AUTH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;}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"STATE_USER_AUTH"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"STATE_ADMIN_AUTH"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"STATE_INSTALLED"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"STATE_SELECTED"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label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"select()"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color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"black"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fontcolor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"black"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];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"STATE_SELECTED"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"STATE_USER_AUTH"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label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GB" sz="900" dirty="0" err="1">
                <a:solidFill>
                  <a:srgbClr val="7F007F"/>
                </a:solidFill>
                <a:latin typeface="Verdana"/>
              </a:rPr>
              <a:t>VerifyUserPIN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()"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color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"black"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fontcolor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"black"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];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  <a:p>
            <a:r>
              <a:rPr lang="en-GB" sz="900" dirty="0">
                <a:solidFill>
                  <a:srgbClr val="7F007F"/>
                </a:solidFill>
                <a:latin typeface="Verdana"/>
              </a:rPr>
              <a:t>"STATE_SELECTED"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"STATE_ADMIN_AUTH"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en-GB" sz="900" dirty="0">
                <a:solidFill>
                  <a:srgbClr val="000000"/>
                </a:solidFill>
                <a:latin typeface="Verdana"/>
              </a:rPr>
              <a:t>label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GB" sz="900" dirty="0" err="1">
                <a:solidFill>
                  <a:srgbClr val="7F007F"/>
                </a:solidFill>
                <a:latin typeface="Verdana"/>
              </a:rPr>
              <a:t>VerifyAdminPIN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()"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color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"black"</a:t>
            </a:r>
            <a:r>
              <a:rPr lang="en-GB" sz="9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900" dirty="0" err="1">
                <a:solidFill>
                  <a:srgbClr val="000000"/>
                </a:solidFill>
                <a:latin typeface="Verdana"/>
              </a:rPr>
              <a:t>fontcolor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900" dirty="0">
                <a:solidFill>
                  <a:srgbClr val="7F007F"/>
                </a:solidFill>
                <a:latin typeface="Verdana"/>
              </a:rPr>
              <a:t>"black"</a:t>
            </a:r>
            <a:r>
              <a:rPr lang="en-GB" sz="900" b="1" dirty="0">
                <a:solidFill>
                  <a:srgbClr val="000000"/>
                </a:solidFill>
                <a:latin typeface="Verdana"/>
              </a:rPr>
              <a:t>];</a:t>
            </a:r>
          </a:p>
          <a:p>
            <a:r>
              <a:rPr lang="en-US" sz="900" b="1" dirty="0">
                <a:solidFill>
                  <a:srgbClr val="000000"/>
                </a:solidFill>
                <a:latin typeface="Verdana"/>
              </a:rPr>
              <a:t>...</a:t>
            </a:r>
            <a:endParaRPr lang="en-GB" sz="900" dirty="0">
              <a:solidFill>
                <a:srgbClr val="808080"/>
              </a:solidFill>
              <a:latin typeface="Verdana"/>
            </a:endParaRPr>
          </a:p>
        </p:txBody>
      </p:sp>
      <p:pic>
        <p:nvPicPr>
          <p:cNvPr id="1026" name="Picture 2" descr="D:\Documents\My Papers\Europen2010\final\applet_sta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33664"/>
            <a:ext cx="8849519" cy="239167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70403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SimpleSign</a:t>
            </a:r>
            <a:r>
              <a:rPr lang="en-US" dirty="0"/>
              <a:t> – automata-based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Mental model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.dot format (human readable)</a:t>
            </a:r>
          </a:p>
          <a:p>
            <a:pPr lvl="1"/>
            <a:r>
              <a:rPr lang="en-US" dirty="0" err="1"/>
              <a:t>Graphviz</a:t>
            </a:r>
            <a:r>
              <a:rPr lang="en-US" dirty="0"/>
              <a:t> visualization (visual inspection)</a:t>
            </a:r>
          </a:p>
          <a:p>
            <a:pPr lvl="1"/>
            <a:r>
              <a:rPr lang="en-US" dirty="0"/>
              <a:t>source code generated for state check and transition check </a:t>
            </a:r>
          </a:p>
          <a:p>
            <a:pPr lvl="1"/>
            <a:r>
              <a:rPr lang="en-US" dirty="0"/>
              <a:t>input for formal verification (state reachability)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Easy to extend by new states</a:t>
            </a:r>
          </a:p>
          <a:p>
            <a:pPr lvl="1"/>
            <a:r>
              <a:rPr lang="en-US" dirty="0"/>
              <a:t>source code is generated again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More robust against programming mistakes and omissions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0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720"/>
            <a:ext cx="8461250" cy="792088"/>
          </a:xfrm>
        </p:spPr>
        <p:txBody>
          <a:bodyPr/>
          <a:lstStyle/>
          <a:p>
            <a:r>
              <a:rPr lang="en-US" dirty="0"/>
              <a:t>Is transition allowed between given states?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E.g., is allowed to change state directly from STATE_INITIALIZED to STATE_ADMIN_AUTH?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pic>
        <p:nvPicPr>
          <p:cNvPr id="6" name="Picture 3" descr="D:\Documents\My Papers\Europen2010\final\SetStateTransi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52936"/>
            <a:ext cx="6621462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00608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function call allowed in present state?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E.g., do not allow to use private key before </a:t>
            </a:r>
            <a:r>
              <a:rPr lang="en-US" dirty="0" err="1"/>
              <a:t>UserPIN</a:t>
            </a:r>
            <a:r>
              <a:rPr lang="en-US" dirty="0"/>
              <a:t> was verified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520184" y="3068960"/>
            <a:ext cx="8084264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checkAllowedFunction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600" b="1" dirty="0" err="1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requestedFunction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requestedFunction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FUNCTION_VerifyUserPIN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m_currentState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STATE_SELECTED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OperationException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EXCEPTION_FUNCTIONEXECUTION_DENIED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FUNCTION_SignData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m_currentState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STATE_USER_AUTH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OperationException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EXCEPTION_FUNCTIONEXECUTION_DENIED</a:t>
            </a:r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600" dirty="0">
              <a:solidFill>
                <a:srgbClr val="8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AutoShape 15"/>
          <p:cNvSpPr>
            <a:spLocks/>
          </p:cNvSpPr>
          <p:nvPr/>
        </p:nvSpPr>
        <p:spPr bwMode="auto">
          <a:xfrm>
            <a:off x="4932040" y="5373216"/>
            <a:ext cx="3816424" cy="738952"/>
          </a:xfrm>
          <a:prstGeom prst="borderCallout1">
            <a:avLst>
              <a:gd name="adj1" fmla="val -80807"/>
              <a:gd name="adj2" fmla="val -32667"/>
              <a:gd name="adj3" fmla="val 55000"/>
              <a:gd name="adj4" fmla="val -3570"/>
            </a:avLst>
          </a:prstGeom>
          <a:solidFill>
            <a:srgbClr val="00FF00">
              <a:alpha val="39999"/>
            </a:srgbClr>
          </a:solidFill>
          <a:ln w="25400">
            <a:solidFill>
              <a:srgbClr val="00FF00"/>
            </a:solidFill>
            <a:miter lim="800000"/>
            <a:headEnd type="stealth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000" dirty="0">
                <a:latin typeface="+mn-lt"/>
              </a:rPr>
              <a:t>Sign data only when in </a:t>
            </a:r>
            <a:r>
              <a:rPr lang="en-GB" sz="2000" dirty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STATE_USER_AUTH</a:t>
            </a:r>
            <a:endParaRPr lang="en-US" altLang="en-US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634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react on incorrect state transition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Depends on particular application</a:t>
            </a:r>
          </a:p>
          <a:p>
            <a:pPr lvl="1"/>
            <a:r>
              <a:rPr lang="en-US" dirty="0"/>
              <a:t>create error log entry</a:t>
            </a:r>
          </a:p>
          <a:p>
            <a:pPr lvl="1"/>
            <a:r>
              <a:rPr lang="en-US" dirty="0"/>
              <a:t>throw exception</a:t>
            </a:r>
          </a:p>
          <a:p>
            <a:pPr lvl="1"/>
            <a:r>
              <a:rPr lang="en-US" dirty="0"/>
              <a:t>terminate process</a:t>
            </a:r>
          </a:p>
          <a:p>
            <a:pPr lvl="1"/>
            <a:r>
              <a:rPr lang="en-US" dirty="0"/>
              <a:t>...</a:t>
            </a:r>
          </a:p>
          <a:p>
            <a:r>
              <a:rPr lang="en-US" dirty="0"/>
              <a:t>Error message should not reveal too much</a:t>
            </a:r>
          </a:p>
          <a:p>
            <a:pPr lvl="1"/>
            <a:r>
              <a:rPr lang="en-US" dirty="0"/>
              <a:t>side-channel attack based on error content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24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SimpleSign</a:t>
            </a:r>
            <a:r>
              <a:rPr lang="en-US" dirty="0"/>
              <a:t> – additional functionality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New functionality is now required: </a:t>
            </a:r>
          </a:p>
          <a:p>
            <a:pPr lvl="1"/>
            <a:r>
              <a:rPr lang="en-US" sz="2000" dirty="0"/>
              <a:t>signature allowed also after verification of </a:t>
            </a:r>
            <a:r>
              <a:rPr lang="en-US" sz="2000" dirty="0" err="1"/>
              <a:t>AdminPIN</a:t>
            </a:r>
            <a:endParaRPr lang="en-US" sz="2000" dirty="0"/>
          </a:p>
          <a:p>
            <a:r>
              <a:rPr lang="en-US" sz="2400" dirty="0"/>
              <a:t>Changes required in imperative solution:</a:t>
            </a:r>
          </a:p>
          <a:p>
            <a:pPr lvl="1"/>
            <a:r>
              <a:rPr lang="en-US" sz="2000" dirty="0"/>
              <a:t>add additional condition before every Sign() </a:t>
            </a:r>
          </a:p>
          <a:p>
            <a:pPr lvl="1"/>
            <a:r>
              <a:rPr lang="en-US" sz="2000" dirty="0"/>
              <a:t>when called from multiple places, developer may forgot to include conditions everywhere</a:t>
            </a:r>
          </a:p>
          <a:p>
            <a:pPr lvl="1"/>
            <a:r>
              <a:rPr lang="en-US" sz="2000" dirty="0"/>
              <a:t>not easy to realize, what conditions are required from existing code</a:t>
            </a:r>
          </a:p>
          <a:p>
            <a:r>
              <a:rPr lang="en-US" sz="2400" dirty="0"/>
              <a:t>Changes required in automata-based solution:</a:t>
            </a:r>
          </a:p>
          <a:p>
            <a:pPr lvl="1"/>
            <a:r>
              <a:rPr lang="en-US" sz="2000" dirty="0"/>
              <a:t>add new state transition (STATE_ADMIN_AUTH &lt;-&gt; </a:t>
            </a:r>
            <a:r>
              <a:rPr lang="en-US" sz="2000" dirty="0" err="1"/>
              <a:t>SignData</a:t>
            </a:r>
            <a:r>
              <a:rPr lang="en-US" sz="2000" dirty="0"/>
              <a:t>())</a:t>
            </a:r>
          </a:p>
          <a:p>
            <a:pPr lvl="1"/>
            <a:r>
              <a:rPr lang="en-US" sz="2000" dirty="0"/>
              <a:t>generate new transition tables etc.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0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use API?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time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When using function from standard library</a:t>
            </a:r>
          </a:p>
          <a:p>
            <a:r>
              <a:rPr lang="en-US" dirty="0">
                <a:sym typeface="Wingdings" panose="05000000000000000000" pitchFamily="2" charset="2"/>
              </a:rPr>
              <a:t>When using external library</a:t>
            </a:r>
          </a:p>
          <a:p>
            <a:r>
              <a:rPr lang="en-US" dirty="0">
                <a:sym typeface="Wingdings" panose="05000000000000000000" pitchFamily="2" charset="2"/>
              </a:rPr>
              <a:t>When calling system (Win32 API, POSIX...)</a:t>
            </a:r>
          </a:p>
          <a:p>
            <a:r>
              <a:rPr lang="en-US" dirty="0">
                <a:sym typeface="Wingdings" panose="05000000000000000000" pitchFamily="2" charset="2"/>
              </a:rPr>
              <a:t>When calling methods of our own class</a:t>
            </a:r>
          </a:p>
          <a:p>
            <a:r>
              <a:rPr lang="en-US" dirty="0">
                <a:sym typeface="Wingdings" panose="05000000000000000000" pitchFamily="2" charset="2"/>
              </a:rPr>
              <a:t>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7305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80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41607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Designing good API is hard</a:t>
            </a:r>
          </a:p>
          <a:p>
            <a:pPr lvl="1"/>
            <a:r>
              <a:rPr lang="en-US" sz="2400" dirty="0"/>
              <a:t>follow best practices, learn from well-established APIs</a:t>
            </a:r>
          </a:p>
          <a:p>
            <a:r>
              <a:rPr lang="en-US" altLang="en-US" sz="2800" dirty="0"/>
              <a:t>Designing security API is even harder</a:t>
            </a:r>
          </a:p>
          <a:p>
            <a:r>
              <a:rPr lang="en-US" altLang="en-US" sz="2800" dirty="0"/>
              <a:t>Automata-based programming</a:t>
            </a:r>
          </a:p>
          <a:p>
            <a:pPr lvl="1"/>
            <a:r>
              <a:rPr lang="en-US" altLang="en-US" sz="2400" dirty="0"/>
              <a:t>make more robust state and transition validation</a:t>
            </a:r>
          </a:p>
          <a:p>
            <a:pPr lvl="1"/>
            <a:r>
              <a:rPr lang="en-US" altLang="en-US" sz="2400" dirty="0"/>
              <a:t>good to combine with visualization and automatic code generation</a:t>
            </a:r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81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  <p:pic>
        <p:nvPicPr>
          <p:cNvPr id="6" name="Picture 3" descr="ques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017" y="5319861"/>
            <a:ext cx="1095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20667" y="5380186"/>
            <a:ext cx="224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42702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design API?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Almost all the time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r>
              <a:rPr lang="en-US" dirty="0"/>
              <a:t>Function signature is API for this function usage</a:t>
            </a:r>
          </a:p>
          <a:p>
            <a:r>
              <a:rPr lang="en-US" dirty="0"/>
              <a:t>List of public methods in interface is its API</a:t>
            </a:r>
          </a:p>
          <a:p>
            <a:r>
              <a:rPr lang="en-US" dirty="0"/>
              <a:t>When we create </a:t>
            </a:r>
            <a:r>
              <a:rPr lang="en-US" dirty="0">
                <a:solidFill>
                  <a:srgbClr val="92D050"/>
                </a:solidFill>
              </a:rPr>
              <a:t>good</a:t>
            </a:r>
            <a:r>
              <a:rPr lang="en-US" dirty="0">
                <a:solidFill>
                  <a:srgbClr val="63EE32"/>
                </a:solidFill>
              </a:rPr>
              <a:t> </a:t>
            </a:r>
            <a:r>
              <a:rPr lang="en-US" dirty="0"/>
              <a:t>API?</a:t>
            </a:r>
          </a:p>
          <a:p>
            <a:pPr lvl="1"/>
            <a:r>
              <a:rPr lang="en-US" dirty="0"/>
              <a:t>good programming habit is to create reusable modules</a:t>
            </a:r>
          </a:p>
          <a:p>
            <a:pPr lvl="1"/>
            <a:r>
              <a:rPr lang="en-US" dirty="0"/>
              <a:t>every module has its own API</a:t>
            </a:r>
          </a:p>
          <a:p>
            <a:pPr lvl="1"/>
            <a:r>
              <a:rPr lang="en-US" dirty="0"/>
              <a:t>once module will get reused, API </a:t>
            </a:r>
            <a:r>
              <a:rPr lang="en-US" i="1" dirty="0"/>
              <a:t>cannot</a:t>
            </a:r>
            <a:r>
              <a:rPr lang="en-US" dirty="0"/>
              <a:t> be changed easily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PA193 | Secure API, Automata-based programming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81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8222</TotalTime>
  <Words>6169</Words>
  <Application>Microsoft Office PowerPoint</Application>
  <PresentationFormat>Předvádění na obrazovce (4:3)</PresentationFormat>
  <Paragraphs>1041</Paragraphs>
  <Slides>81</Slides>
  <Notes>1</Notes>
  <HiddenSlides>18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81</vt:i4>
      </vt:variant>
    </vt:vector>
  </HeadingPairs>
  <TitlesOfParts>
    <vt:vector size="89" baseType="lpstr">
      <vt:lpstr>Arial</vt:lpstr>
      <vt:lpstr>Calibri</vt:lpstr>
      <vt:lpstr>Comic Sans MS</vt:lpstr>
      <vt:lpstr>Courier New</vt:lpstr>
      <vt:lpstr>Symbol</vt:lpstr>
      <vt:lpstr>Verdana</vt:lpstr>
      <vt:lpstr>Wingdings</vt:lpstr>
      <vt:lpstr>Motiv systému Office</vt:lpstr>
      <vt:lpstr>PA193 - Secure coding principles and practices  </vt:lpstr>
      <vt:lpstr>Overview</vt:lpstr>
      <vt:lpstr>Organizational</vt:lpstr>
      <vt:lpstr>Problem</vt:lpstr>
      <vt:lpstr>What is this device for?</vt:lpstr>
      <vt:lpstr>Hardware Security Modules (HSM)</vt:lpstr>
      <vt:lpstr>API</vt:lpstr>
      <vt:lpstr>When we use API?</vt:lpstr>
      <vt:lpstr>When we design API?</vt:lpstr>
      <vt:lpstr>Application programming interface (API)</vt:lpstr>
      <vt:lpstr>Language (in)dependent API</vt:lpstr>
      <vt:lpstr>What is API and ABI?</vt:lpstr>
      <vt:lpstr>Web API</vt:lpstr>
      <vt:lpstr>Quiz – where is API?</vt:lpstr>
      <vt:lpstr>Principles of good API</vt:lpstr>
      <vt:lpstr>Principles of good API (Trolltech)</vt:lpstr>
      <vt:lpstr>Credits: Joshua Bloch</vt:lpstr>
      <vt:lpstr>Principles of good API (Joshua Bloch)</vt:lpstr>
      <vt:lpstr>Process of API design (Joshua Bloch)</vt:lpstr>
      <vt:lpstr>What is Service Provider Interface?</vt:lpstr>
      <vt:lpstr>Process of API design (Arnab Biswas)</vt:lpstr>
      <vt:lpstr>Process of API design (Arnab Biswas)</vt:lpstr>
      <vt:lpstr>General principles - encapsulation</vt:lpstr>
      <vt:lpstr>General principles - documentation</vt:lpstr>
      <vt:lpstr>General principles</vt:lpstr>
      <vt:lpstr>Which one you like more? Why?</vt:lpstr>
      <vt:lpstr>OpenSSL – HMAC  (hard to understand)</vt:lpstr>
      <vt:lpstr>General principles - performance</vt:lpstr>
      <vt:lpstr>Copy-free functions</vt:lpstr>
      <vt:lpstr>Sensitive data (keys) in memory</vt:lpstr>
      <vt:lpstr>General principles – static factory</vt:lpstr>
      <vt:lpstr>General principles – static factory</vt:lpstr>
      <vt:lpstr>General principles – behave as expected</vt:lpstr>
      <vt:lpstr>General principles – arguments types</vt:lpstr>
      <vt:lpstr>Example: Avoid long parameter lists</vt:lpstr>
      <vt:lpstr>General principles - parameters</vt:lpstr>
      <vt:lpstr>Security API</vt:lpstr>
      <vt:lpstr>Security API attack</vt:lpstr>
      <vt:lpstr>Security API – problems in time</vt:lpstr>
      <vt:lpstr>Security API - typical problems </vt:lpstr>
      <vt:lpstr>Method ordering fuzzer – the idea</vt:lpstr>
      <vt:lpstr>Functions ordering fuzzer - code</vt:lpstr>
      <vt:lpstr>Functions ordering fuzzer – the idea</vt:lpstr>
      <vt:lpstr>Security API - typical problems </vt:lpstr>
      <vt:lpstr>Security API - typical problems </vt:lpstr>
      <vt:lpstr>Security API: best practices</vt:lpstr>
      <vt:lpstr>Security API: best practices</vt:lpstr>
      <vt:lpstr>Formal verification of security API</vt:lpstr>
      <vt:lpstr>Formal verification of APIs</vt:lpstr>
      <vt:lpstr>References: Designing API</vt:lpstr>
      <vt:lpstr>References: Security API</vt:lpstr>
      <vt:lpstr>References: API design for REST</vt:lpstr>
      <vt:lpstr>Code Annotations</vt:lpstr>
      <vt:lpstr>Motivation for making annotations </vt:lpstr>
      <vt:lpstr>Microsoft SDL C/C++ static checker</vt:lpstr>
      <vt:lpstr>Source-code annotation language (SAL) </vt:lpstr>
      <vt:lpstr>SAL – basic terms</vt:lpstr>
      <vt:lpstr>SAL functions basics</vt:lpstr>
      <vt:lpstr>SAL functions basics II.</vt:lpstr>
      <vt:lpstr>Prezentace aplikace PowerPoint</vt:lpstr>
      <vt:lpstr>SAL annotations – much more</vt:lpstr>
      <vt:lpstr>SAL – examples (in and out buffer)</vt:lpstr>
      <vt:lpstr>SAL – examples (pointers, strings)</vt:lpstr>
      <vt:lpstr>Using SAL with / without PREfast</vt:lpstr>
      <vt:lpstr>Wrapping defines for SAL</vt:lpstr>
      <vt:lpstr>Annotations for GCC/LLVM</vt:lpstr>
      <vt:lpstr>Splint (is simple to use?)</vt:lpstr>
      <vt:lpstr>Automata-based programming</vt:lpstr>
      <vt:lpstr>Automata-based style program</vt:lpstr>
      <vt:lpstr>Example: detect correct “ in input string</vt:lpstr>
      <vt:lpstr>Prezentace aplikace PowerPoint</vt:lpstr>
      <vt:lpstr>Example: SimpleSign applet</vt:lpstr>
      <vt:lpstr>SimpleSign –imperative solution</vt:lpstr>
      <vt:lpstr>Example: states for smart card applet</vt:lpstr>
      <vt:lpstr>SimpleSign – automata-based solution</vt:lpstr>
      <vt:lpstr>Is transition allowed between given states?</vt:lpstr>
      <vt:lpstr>Is function call allowed in present state?</vt:lpstr>
      <vt:lpstr>How to react on incorrect state transition</vt:lpstr>
      <vt:lpstr>SimpleSign – additional functionality</vt:lpstr>
      <vt:lpstr>Summary</vt:lpstr>
      <vt:lpstr>Summary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2262</cp:revision>
  <cp:lastPrinted>2012-09-10T13:56:59Z</cp:lastPrinted>
  <dcterms:created xsi:type="dcterms:W3CDTF">2012-06-27T07:21:19Z</dcterms:created>
  <dcterms:modified xsi:type="dcterms:W3CDTF">2016-11-22T19:19:44Z</dcterms:modified>
</cp:coreProperties>
</file>