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61" r:id="rId2"/>
    <p:sldId id="357" r:id="rId3"/>
    <p:sldId id="359" r:id="rId4"/>
    <p:sldId id="644" r:id="rId5"/>
    <p:sldId id="631" r:id="rId6"/>
    <p:sldId id="610" r:id="rId7"/>
    <p:sldId id="599" r:id="rId8"/>
    <p:sldId id="600" r:id="rId9"/>
    <p:sldId id="603" r:id="rId10"/>
    <p:sldId id="605" r:id="rId11"/>
    <p:sldId id="673" r:id="rId12"/>
    <p:sldId id="606" r:id="rId13"/>
    <p:sldId id="598" r:id="rId14"/>
    <p:sldId id="601" r:id="rId15"/>
    <p:sldId id="604" r:id="rId16"/>
    <p:sldId id="597" r:id="rId17"/>
    <p:sldId id="514" r:id="rId18"/>
    <p:sldId id="482" r:id="rId19"/>
    <p:sldId id="587" r:id="rId20"/>
    <p:sldId id="515" r:id="rId21"/>
    <p:sldId id="596" r:id="rId22"/>
    <p:sldId id="589" r:id="rId23"/>
    <p:sldId id="590" r:id="rId24"/>
    <p:sldId id="593" r:id="rId25"/>
    <p:sldId id="591" r:id="rId26"/>
    <p:sldId id="595" r:id="rId27"/>
    <p:sldId id="475" r:id="rId28"/>
    <p:sldId id="571" r:id="rId29"/>
    <p:sldId id="570" r:id="rId30"/>
    <p:sldId id="572" r:id="rId31"/>
    <p:sldId id="586" r:id="rId32"/>
    <p:sldId id="582" r:id="rId33"/>
    <p:sldId id="575" r:id="rId34"/>
    <p:sldId id="584" r:id="rId35"/>
    <p:sldId id="573" r:id="rId36"/>
    <p:sldId id="674" r:id="rId37"/>
    <p:sldId id="650" r:id="rId38"/>
    <p:sldId id="576" r:id="rId39"/>
    <p:sldId id="580" r:id="rId40"/>
    <p:sldId id="577" r:id="rId41"/>
    <p:sldId id="578" r:id="rId42"/>
    <p:sldId id="579" r:id="rId43"/>
    <p:sldId id="581" r:id="rId44"/>
    <p:sldId id="568" r:id="rId45"/>
    <p:sldId id="651" r:id="rId46"/>
    <p:sldId id="653" r:id="rId47"/>
    <p:sldId id="654" r:id="rId48"/>
    <p:sldId id="655" r:id="rId49"/>
    <p:sldId id="656" r:id="rId50"/>
    <p:sldId id="657" r:id="rId51"/>
    <p:sldId id="658" r:id="rId52"/>
    <p:sldId id="659" r:id="rId53"/>
    <p:sldId id="675" r:id="rId54"/>
    <p:sldId id="676" r:id="rId55"/>
    <p:sldId id="677" r:id="rId56"/>
    <p:sldId id="678" r:id="rId57"/>
    <p:sldId id="679" r:id="rId58"/>
    <p:sldId id="680" r:id="rId59"/>
    <p:sldId id="681" r:id="rId60"/>
    <p:sldId id="682" r:id="rId61"/>
    <p:sldId id="683" r:id="rId62"/>
    <p:sldId id="684" r:id="rId63"/>
    <p:sldId id="685" r:id="rId64"/>
    <p:sldId id="660" r:id="rId65"/>
    <p:sldId id="661" r:id="rId66"/>
    <p:sldId id="662" r:id="rId67"/>
    <p:sldId id="663" r:id="rId68"/>
    <p:sldId id="664" r:id="rId69"/>
    <p:sldId id="665" r:id="rId70"/>
    <p:sldId id="666" r:id="rId71"/>
    <p:sldId id="667" r:id="rId72"/>
    <p:sldId id="668" r:id="rId73"/>
    <p:sldId id="669" r:id="rId74"/>
    <p:sldId id="670" r:id="rId75"/>
    <p:sldId id="671" r:id="rId76"/>
    <p:sldId id="647" r:id="rId77"/>
    <p:sldId id="646" r:id="rId78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60" d="100"/>
          <a:sy n="60" d="100"/>
        </p:scale>
        <p:origin x="7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13.12.2016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02339"/>
            <a:ext cx="2972547" cy="470323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13.12.2016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7" tIns="46088" rIns="92177" bIns="46088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2" y="4690229"/>
            <a:ext cx="5487040" cy="4444128"/>
          </a:xfrm>
          <a:prstGeom prst="rect">
            <a:avLst/>
          </a:prstGeom>
        </p:spPr>
        <p:txBody>
          <a:bodyPr vert="horz" lIns="92177" tIns="46088" rIns="92177" bIns="46088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3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9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3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PA193 | Integrity of modules 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.muni.cz/~xsvenda/apduinspect.html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hy5wum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b2dz8u9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a374219(v=vs.85).aspx" TargetMode="External"/><Relationship Id="rId2" Type="http://schemas.openxmlformats.org/officeDocument/2006/relationships/hyperlink" Target="http://msdn.microsoft.com/en-us/library/windows/desktop/ff919712(v=vs.85)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library/aa374228(v=vs.85)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fedoranews.org/tchung/gpg/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videgrayson.com/signing/" TargetMode="Externa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office/aa140234(v=office.10).aspx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p5fu3j3" TargetMode="External"/><Relationship Id="rId2" Type="http://schemas.openxmlformats.org/officeDocument/2006/relationships/hyperlink" Target="https://tinyurl.com/kj63ae8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inyurl.com/6tpvzpq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Articles/15956/Security-Tips-for-Temporary-File-Usage-in-Applic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cwe.mitre.org/data/definitions/377.html" TargetMode="External"/><Relationship Id="rId4" Type="http://schemas.openxmlformats.org/officeDocument/2006/relationships/hyperlink" Target="https://www.securecoding.cert.org/confluence/display/seccode/FIO43-C.+Do+not+create+temporary+files+in+shared+directorie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scientist.org/issues/id.15906,y.2012,no.5,content.true,page.2,css.print/issue.aspx" TargetMode="External"/><Relationship Id="rId2" Type="http://schemas.openxmlformats.org/officeDocument/2006/relationships/hyperlink" Target="http://researcher.ibm.com/researcher/files/us-shaih/privateQueries.pdf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taur.fi.muni.cz:8443/~xsvenda/docuwiki/doku.php?id=public:mobilecrypto" TargetMode="External"/><Relationship Id="rId2" Type="http://schemas.openxmlformats.org/officeDocument/2006/relationships/hyperlink" Target="http://whiteboxcrypto.com/research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iteboxcrypto.com/files/2012_MISC_DRM.pdf" TargetMode="External"/><Relationship Id="rId4" Type="http://schemas.openxmlformats.org/officeDocument/2006/relationships/hyperlink" Target="http://www.phrack.org/issues.html?issue=68&amp;id=8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hiteboxcrypto.com/files/2012_MISC_DRM.pdf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PA193 - Secure coding principles and practices </a:t>
            </a:r>
            <a:br>
              <a:rPr lang="en-GB" i="1" dirty="0"/>
            </a:b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Protecting integrity of modules and external components</a:t>
            </a:r>
            <a:endParaRPr lang="cs-CZ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/>
              <a:t>svenda</a:t>
            </a:r>
            <a:r>
              <a:rPr lang="en-US" dirty="0"/>
              <a:t>@fi.muni.cz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APDUPlay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Dynamic library for interception and manipulation of communication with smart cards</a:t>
            </a:r>
          </a:p>
          <a:p>
            <a:pPr lvl="1"/>
            <a:r>
              <a:rPr lang="en-US" sz="2000" dirty="0"/>
              <a:t>winscard.dll, APDU-based communication</a:t>
            </a:r>
            <a:endParaRPr lang="en-GB" sz="2000" dirty="0"/>
          </a:p>
          <a:p>
            <a:pPr lvl="1"/>
            <a:r>
              <a:rPr lang="en-GB" sz="2000" dirty="0">
                <a:hlinkClick r:id="rId2"/>
              </a:rPr>
              <a:t>http://www.fi.muni.cz/~xsvenda/apduinspect.html</a:t>
            </a:r>
            <a:endParaRPr lang="en-GB" sz="2000" dirty="0"/>
          </a:p>
          <a:p>
            <a:r>
              <a:rPr lang="en-US" sz="2400" dirty="0"/>
              <a:t>What you can achieve:</a:t>
            </a:r>
          </a:p>
          <a:p>
            <a:pPr lvl="1"/>
            <a:r>
              <a:rPr lang="en-US" sz="2000" dirty="0"/>
              <a:t>log input/output APDU commands (including keys, PINs...)</a:t>
            </a:r>
          </a:p>
          <a:p>
            <a:pPr lvl="1"/>
            <a:r>
              <a:rPr lang="en-US" sz="2000" dirty="0"/>
              <a:t>manipulate APDUs content according to predefined rules</a:t>
            </a:r>
          </a:p>
          <a:p>
            <a:pPr lvl="2"/>
            <a:r>
              <a:rPr lang="en-US" sz="2000" dirty="0"/>
              <a:t>e.g., return OK even when verification fails</a:t>
            </a:r>
          </a:p>
          <a:p>
            <a:pPr lvl="2"/>
            <a:r>
              <a:rPr lang="en-US" sz="2000" dirty="0"/>
              <a:t>e.g., simulate presence of reader / smart card</a:t>
            </a:r>
          </a:p>
          <a:p>
            <a:pPr lvl="1"/>
            <a:r>
              <a:rPr lang="en-US" sz="2000" dirty="0"/>
              <a:t>reverse engineer protocol used based on communication</a:t>
            </a:r>
          </a:p>
          <a:p>
            <a:pPr lvl="1"/>
            <a:r>
              <a:rPr lang="en-US" sz="2000" dirty="0"/>
              <a:t>redirect communication to other computer via socket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Let’s write own winscard.dll (PC/SC)</a:t>
            </a:r>
            <a:endParaRPr lang="en-GB" altLang="cs-CZ" dirty="0"/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PA193 | Integrity of modules </a:t>
            </a:r>
            <a:endParaRPr lang="en-GB" altLang="cs-CZ" b="0">
              <a:solidFill>
                <a:schemeClr val="bg1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71650"/>
            <a:ext cx="2768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863600" y="1987550"/>
            <a:ext cx="2232025" cy="576263"/>
          </a:xfrm>
          <a:prstGeom prst="flowChartAlternateProcess">
            <a:avLst/>
          </a:prstGeom>
          <a:solidFill>
            <a:srgbClr val="00FF00">
              <a:alpha val="58038"/>
            </a:srgbClr>
          </a:solidFill>
          <a:ln w="2556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rgbClr val="000000"/>
                </a:solidFill>
              </a:rPr>
              <a:t>User application</a:t>
            </a:r>
          </a:p>
        </p:txBody>
      </p:sp>
      <p:pic>
        <p:nvPicPr>
          <p:cNvPr id="8198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538663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12"/>
          <p:cNvSpPr>
            <a:spLocks noChangeArrowheads="1"/>
          </p:cNvSpPr>
          <p:nvPr/>
        </p:nvSpPr>
        <p:spPr bwMode="auto">
          <a:xfrm>
            <a:off x="669925" y="2747963"/>
            <a:ext cx="2663825" cy="576262"/>
          </a:xfrm>
          <a:prstGeom prst="flowChartAlternateProcess">
            <a:avLst/>
          </a:prstGeom>
          <a:solidFill>
            <a:srgbClr val="FF0000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chemeClr val="bg1"/>
                </a:solidFill>
              </a:rPr>
              <a:t>winscard.dll (stub)</a:t>
            </a:r>
          </a:p>
        </p:txBody>
      </p:sp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684213" y="3500438"/>
            <a:ext cx="2663825" cy="576262"/>
          </a:xfrm>
          <a:prstGeom prst="flowChartAlternateProcess">
            <a:avLst/>
          </a:prstGeom>
          <a:solidFill>
            <a:srgbClr val="BBE0E3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rgbClr val="000000"/>
                </a:solidFill>
              </a:rPr>
              <a:t>original.dll</a:t>
            </a:r>
          </a:p>
        </p:txBody>
      </p:sp>
      <p:sp>
        <p:nvSpPr>
          <p:cNvPr id="5" name="Folded Corner 4"/>
          <p:cNvSpPr/>
          <p:nvPr/>
        </p:nvSpPr>
        <p:spPr bwMode="auto">
          <a:xfrm>
            <a:off x="4211638" y="1916113"/>
            <a:ext cx="3889375" cy="2305050"/>
          </a:xfrm>
          <a:prstGeom prst="foldedCorner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1100" dirty="0"/>
              <a:t>[begin] </a:t>
            </a:r>
          </a:p>
          <a:p>
            <a:pPr>
              <a:defRPr/>
            </a:pPr>
            <a:r>
              <a:rPr lang="en-GB" sz="1100" dirty="0" err="1"/>
              <a:t>SCardTransmit</a:t>
            </a:r>
            <a:r>
              <a:rPr lang="en-GB" sz="1100" dirty="0"/>
              <a:t> (handle 0xEA010001)# apduCounter:0# </a:t>
            </a:r>
          </a:p>
          <a:p>
            <a:pPr>
              <a:defRPr/>
            </a:pPr>
            <a:r>
              <a:rPr lang="en-GB" sz="1100" dirty="0"/>
              <a:t>totalBytesINCounter:1# </a:t>
            </a:r>
          </a:p>
          <a:p>
            <a:pPr>
              <a:defRPr/>
            </a:pPr>
            <a:r>
              <a:rPr lang="en-GB" sz="1100" dirty="0"/>
              <a:t>transmitted:00 a4 04 00 0a a0 00 00 00 28 80 10 30 01 </a:t>
            </a:r>
            <a:r>
              <a:rPr lang="en-GB" sz="1100" dirty="0" err="1"/>
              <a:t>ff</a:t>
            </a:r>
            <a:r>
              <a:rPr lang="en-GB" sz="1100" dirty="0"/>
              <a:t> </a:t>
            </a:r>
          </a:p>
          <a:p>
            <a:pPr>
              <a:defRPr/>
            </a:pPr>
            <a:r>
              <a:rPr lang="en-GB" sz="1100" dirty="0"/>
              <a:t>responseTime:31# </a:t>
            </a:r>
          </a:p>
          <a:p>
            <a:pPr>
              <a:defRPr/>
            </a:pPr>
            <a:r>
              <a:rPr lang="en-GB" sz="1100" dirty="0" err="1"/>
              <a:t>SCardTransmit</a:t>
            </a:r>
            <a:r>
              <a:rPr lang="en-GB" sz="1100" dirty="0"/>
              <a:t> result:0x0# </a:t>
            </a:r>
          </a:p>
          <a:p>
            <a:pPr>
              <a:defRPr/>
            </a:pPr>
            <a:r>
              <a:rPr lang="en-GB" sz="1100" dirty="0"/>
              <a:t>received:6a 81 </a:t>
            </a:r>
          </a:p>
          <a:p>
            <a:pPr>
              <a:defRPr/>
            </a:pPr>
            <a:endParaRPr lang="en-GB" sz="1100" dirty="0"/>
          </a:p>
          <a:p>
            <a:pPr>
              <a:defRPr/>
            </a:pPr>
            <a:r>
              <a:rPr lang="en-GB" sz="1100" dirty="0" err="1"/>
              <a:t>SCardTransmit</a:t>
            </a:r>
            <a:r>
              <a:rPr lang="en-GB" sz="1100" dirty="0"/>
              <a:t> (handle 0xEA010001)# apduCounter:1# </a:t>
            </a:r>
          </a:p>
          <a:p>
            <a:pPr>
              <a:defRPr/>
            </a:pPr>
            <a:r>
              <a:rPr lang="en-GB" sz="1100" dirty="0"/>
              <a:t>totalBytesINCounter:16# </a:t>
            </a:r>
          </a:p>
          <a:p>
            <a:pPr>
              <a:defRPr/>
            </a:pPr>
            <a:r>
              <a:rPr lang="en-GB" sz="1100" dirty="0"/>
              <a:t>…</a:t>
            </a:r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8202" name="Straight Arrow Connector 10"/>
          <p:cNvCxnSpPr>
            <a:cxnSpLocks noChangeShapeType="1"/>
          </p:cNvCxnSpPr>
          <p:nvPr/>
        </p:nvCxnSpPr>
        <p:spPr bwMode="auto">
          <a:xfrm>
            <a:off x="3419475" y="2892425"/>
            <a:ext cx="7207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4218831" y="1484313"/>
            <a:ext cx="444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</a:t>
            </a:r>
            <a:r>
              <a:rPr lang="en-US" altLang="cs-CZ" b="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ApduView</a:t>
            </a:r>
            <a:r>
              <a:rPr lang="en-US" altLang="cs-CZ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utility (by </a:t>
            </a:r>
            <a:r>
              <a:rPr lang="en-US" altLang="cs-CZ" b="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Fernandes</a:t>
            </a:r>
            <a:r>
              <a:rPr lang="en-US" altLang="cs-CZ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GB" altLang="cs-CZ" b="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20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356100"/>
            <a:ext cx="2447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ight Arrow 16"/>
          <p:cNvSpPr>
            <a:spLocks noChangeArrowheads="1"/>
          </p:cNvSpPr>
          <p:nvPr/>
        </p:nvSpPr>
        <p:spPr bwMode="auto">
          <a:xfrm>
            <a:off x="4098925" y="5422900"/>
            <a:ext cx="2087563" cy="482600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467225" y="118696"/>
            <a:ext cx="558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http://www.fi.muni.cz/~xsvenda/apduinspect.html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84213" y="3504630"/>
            <a:ext cx="2663825" cy="576262"/>
          </a:xfrm>
          <a:prstGeom prst="flowChartAlternateProcess">
            <a:avLst/>
          </a:prstGeom>
          <a:solidFill>
            <a:srgbClr val="BBE0E3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000000"/>
                </a:solidFill>
              </a:rPr>
              <a:t>winscard.dll</a:t>
            </a:r>
          </a:p>
        </p:txBody>
      </p:sp>
    </p:spTree>
    <p:extLst>
      <p:ext uri="{BB962C8B-B14F-4D97-AF65-F5344CB8AC3E}">
        <p14:creationId xmlns:p14="http://schemas.microsoft.com/office/powerpoint/2010/main" val="31283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5" grpId="0" animBg="1"/>
      <p:bldP spid="820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capturing PIN from GPG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card with </a:t>
            </a:r>
            <a:r>
              <a:rPr lang="en-US" dirty="0" err="1"/>
              <a:t>OpenPGP</a:t>
            </a:r>
            <a:r>
              <a:rPr lang="en-US" dirty="0"/>
              <a:t> applet</a:t>
            </a:r>
          </a:p>
          <a:p>
            <a:pPr lvl="1"/>
            <a:r>
              <a:rPr lang="en-US" dirty="0"/>
              <a:t>communication is realized via winscard.dll </a:t>
            </a:r>
          </a:p>
          <a:p>
            <a:r>
              <a:rPr lang="en-US" dirty="0"/>
              <a:t>gpg2 --card-edit</a:t>
            </a:r>
          </a:p>
          <a:p>
            <a:pPr lvl="1"/>
            <a:r>
              <a:rPr lang="en-US" dirty="0" err="1"/>
              <a:t>gpg</a:t>
            </a:r>
            <a:r>
              <a:rPr lang="en-US" dirty="0"/>
              <a:t>/card&gt; verify</a:t>
            </a:r>
          </a:p>
          <a:p>
            <a:r>
              <a:rPr lang="en-US" dirty="0"/>
              <a:t>PIN is visible in captured log 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89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load proper library?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Use fully qualified path to load library (</a:t>
            </a:r>
            <a:r>
              <a:rPr lang="en-US" sz="2400" dirty="0" err="1"/>
              <a:t>LoadLibrary</a:t>
            </a:r>
            <a:r>
              <a:rPr lang="en-US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Dynamic-Link Library Redirection</a:t>
            </a:r>
          </a:p>
          <a:p>
            <a:pPr lvl="1"/>
            <a:r>
              <a:rPr lang="en-GB" sz="2000" dirty="0">
                <a:hlinkClick r:id="rId2"/>
              </a:rPr>
              <a:t>https://tinyurl.com/chy5wum</a:t>
            </a:r>
            <a:endParaRPr lang="en-GB" sz="2000" dirty="0"/>
          </a:p>
          <a:p>
            <a:pPr lvl="1"/>
            <a:r>
              <a:rPr lang="en-US" sz="2000" dirty="0"/>
              <a:t>redirection file is created in application directory</a:t>
            </a:r>
          </a:p>
          <a:p>
            <a:pPr lvl="1"/>
            <a:r>
              <a:rPr lang="en-GB" sz="2000" i="1" dirty="0" err="1"/>
              <a:t>App_name</a:t>
            </a:r>
            <a:r>
              <a:rPr lang="en-GB" sz="2000" dirty="0" err="1"/>
              <a:t>.local</a:t>
            </a:r>
            <a:r>
              <a:rPr lang="en-GB" sz="2000" dirty="0"/>
              <a:t> (e.g., explorer.exe </a:t>
            </a:r>
            <a:r>
              <a:rPr lang="en-GB" sz="2000" dirty="0">
                <a:sym typeface="Symbol"/>
              </a:rPr>
              <a:t> </a:t>
            </a:r>
            <a:r>
              <a:rPr lang="en-GB" sz="2000" dirty="0" err="1"/>
              <a:t>explorer.exe.local</a:t>
            </a:r>
            <a:r>
              <a:rPr lang="en-GB" sz="2000" dirty="0"/>
              <a:t>)</a:t>
            </a:r>
          </a:p>
          <a:p>
            <a:pPr lvl="2"/>
            <a:r>
              <a:rPr lang="en-US" sz="2000" dirty="0"/>
              <a:t>(content of file is ignored)</a:t>
            </a:r>
            <a:endParaRPr lang="en-GB" sz="2000" dirty="0"/>
          </a:p>
          <a:p>
            <a:pPr lvl="1"/>
            <a:r>
              <a:rPr lang="en-US" sz="2000" dirty="0"/>
              <a:t>application directory is searched first for the target DLL</a:t>
            </a:r>
          </a:p>
          <a:p>
            <a:pPr lvl="1"/>
            <a:r>
              <a:rPr lang="en-GB" sz="2000" dirty="0"/>
              <a:t>good practice to install application DLLs in its directory</a:t>
            </a:r>
          </a:p>
          <a:p>
            <a:pPr lvl="2"/>
            <a:r>
              <a:rPr lang="en-US" sz="2000" dirty="0"/>
              <a:t>will not overwrite other versions of same DLL</a:t>
            </a:r>
          </a:p>
          <a:p>
            <a:pPr lvl="1"/>
            <a:r>
              <a:rPr lang="en-US" sz="2000" dirty="0"/>
              <a:t>(will not work if application has manifest)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8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load proper library?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Application manifest</a:t>
            </a:r>
          </a:p>
          <a:p>
            <a:pPr lvl="1"/>
            <a:r>
              <a:rPr lang="en-US" dirty="0"/>
              <a:t>XML file with various application configurations</a:t>
            </a:r>
          </a:p>
          <a:p>
            <a:pPr lvl="1"/>
            <a:r>
              <a:rPr lang="en-US" dirty="0"/>
              <a:t>including versions and hash (SHA-1) of required DLLs</a:t>
            </a:r>
          </a:p>
          <a:p>
            <a:pPr lvl="1"/>
            <a:r>
              <a:rPr lang="en-US" dirty="0"/>
              <a:t>when required DLL is loaded, hash is checked</a:t>
            </a:r>
          </a:p>
          <a:p>
            <a:pPr lvl="1"/>
            <a:r>
              <a:rPr lang="en-GB" dirty="0">
                <a:hlinkClick r:id="rId2"/>
              </a:rPr>
              <a:t>https://tinyurl.com/b2dz8u9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5897" y="4276253"/>
            <a:ext cx="9206623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encoding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"UTF-8"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standalone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"yes"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&lt;assembly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8080"/>
                </a:solidFill>
                <a:latin typeface="Verdana"/>
              </a:rPr>
              <a:t>xmlns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"urn:schemas-microsoft-com:asm.v1"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8080"/>
                </a:solidFill>
                <a:latin typeface="Verdana"/>
              </a:rPr>
              <a:t>manifestVersion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/>
              </a:rPr>
              <a:t>...</a:t>
            </a:r>
          </a:p>
          <a:p>
            <a:r>
              <a:rPr lang="en-GB" sz="14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&lt;file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"bar.dll"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hash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"ac72753e5bb20446d88a48c8f0aaae769a962338"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8080"/>
                </a:solidFill>
                <a:latin typeface="Verdana"/>
              </a:rPr>
              <a:t>hashalg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"SHA1"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/&gt;</a:t>
            </a:r>
            <a:endParaRPr lang="en-GB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&lt;file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"foo.dll"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hash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"a7312a1f6cfb46433001e0540458de60adcd5ec5"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8080"/>
                </a:solidFill>
                <a:latin typeface="Verdana"/>
              </a:rPr>
              <a:t>hashalg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"SHA1"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Times New Roman"/>
              </a:rPr>
              <a:t>...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359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PA193 | Integrity of modules </a:t>
            </a:r>
            <a:endParaRPr lang="en-GB" altLang="en-US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implications of dynamic libraries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Library can be forged and exchanged</a:t>
            </a:r>
          </a:p>
          <a:p>
            <a:r>
              <a:rPr lang="en-US" altLang="en-US" sz="2400" dirty="0"/>
              <a:t>Library-in-the-middle attack easy</a:t>
            </a:r>
          </a:p>
          <a:p>
            <a:pPr lvl="1"/>
            <a:r>
              <a:rPr lang="en-US" altLang="en-US" sz="2000" dirty="0"/>
              <a:t>data flow logging</a:t>
            </a:r>
          </a:p>
          <a:p>
            <a:pPr lvl="1"/>
            <a:r>
              <a:rPr lang="en-US" altLang="en-US" sz="2000" dirty="0"/>
              <a:t>input/output manipulation</a:t>
            </a:r>
          </a:p>
          <a:p>
            <a:r>
              <a:rPr lang="en-US" altLang="en-US" sz="2400" dirty="0"/>
              <a:t>Library outputs can be less </a:t>
            </a:r>
            <a:r>
              <a:rPr lang="cs-CZ" altLang="en-US" sz="2400" dirty="0"/>
              <a:t>checked</a:t>
            </a:r>
            <a:r>
              <a:rPr lang="en-US" altLang="en-US" sz="2400" dirty="0"/>
              <a:t> then user inputs</a:t>
            </a:r>
          </a:p>
          <a:p>
            <a:pPr lvl="1"/>
            <a:r>
              <a:rPr lang="en-US" altLang="en-US" sz="2000" dirty="0"/>
              <a:t>feeling that library is my “internal” stuff and should play by </a:t>
            </a:r>
            <a:r>
              <a:rPr lang="cs-CZ" altLang="en-US" sz="2000" dirty="0"/>
              <a:t>„</a:t>
            </a:r>
            <a:r>
              <a:rPr lang="en-US" altLang="en-US" sz="2000" dirty="0"/>
              <a:t>my</a:t>
            </a:r>
            <a:r>
              <a:rPr lang="cs-CZ" altLang="en-US" sz="2000" dirty="0"/>
              <a:t>“</a:t>
            </a:r>
            <a:r>
              <a:rPr lang="en-US" altLang="en-US" sz="2000" dirty="0"/>
              <a:t> rules</a:t>
            </a:r>
          </a:p>
          <a:p>
            <a:r>
              <a:rPr lang="en-US" altLang="en-US" sz="2400" dirty="0"/>
              <a:t>Library function call can be behind logical access 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Dynamic-Link Library Security</a:t>
            </a:r>
          </a:p>
          <a:p>
            <a:pPr lvl="1"/>
            <a:r>
              <a:rPr lang="en-GB" dirty="0">
                <a:hlinkClick r:id="rId2"/>
              </a:rPr>
              <a:t>http://msdn.microsoft.com/en-us/library/windows/desktop/ff919712%28v=vs.85%29.aspx</a:t>
            </a:r>
            <a:endParaRPr lang="en-GB" dirty="0"/>
          </a:p>
          <a:p>
            <a:r>
              <a:rPr lang="en-US" dirty="0"/>
              <a:t>Assembly manifests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http://msdn.microsoft.com/en-us/library/aa374219%28v=vs.85%29.aspx</a:t>
            </a:r>
            <a:endParaRPr lang="en-GB" dirty="0"/>
          </a:p>
          <a:p>
            <a:r>
              <a:rPr lang="en-US" dirty="0"/>
              <a:t>Assembly signing example</a:t>
            </a:r>
          </a:p>
          <a:p>
            <a:pPr lvl="1"/>
            <a:r>
              <a:rPr lang="en-GB" dirty="0">
                <a:hlinkClick r:id="rId4"/>
              </a:rPr>
              <a:t>http://msdn.microsoft.com/en-us/library/aa374228%28v=vs.85%29.aspx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12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signing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08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PA193 | Integrity of modules </a:t>
            </a:r>
            <a:endParaRPr lang="en-GB" altLang="en-US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Code authenticity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605266" cy="4149725"/>
          </a:xfrm>
        </p:spPr>
        <p:txBody>
          <a:bodyPr/>
          <a:lstStyle/>
          <a:p>
            <a:r>
              <a:rPr lang="en-US" altLang="en-US" dirty="0"/>
              <a:t>Why to authenticate binary/</a:t>
            </a:r>
            <a:r>
              <a:rPr lang="cs-CZ" altLang="en-US" dirty="0"/>
              <a:t>source codes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random transmission errors solved by transport layer (CRC)</a:t>
            </a:r>
          </a:p>
          <a:p>
            <a:pPr lvl="1"/>
            <a:r>
              <a:rPr lang="en-US" altLang="en-US" dirty="0"/>
              <a:t>intentional modification on remote code repository</a:t>
            </a:r>
          </a:p>
          <a:p>
            <a:pPr lvl="1"/>
            <a:r>
              <a:rPr lang="en-US" altLang="en-US" dirty="0"/>
              <a:t>intentional modification during transport (MITM)</a:t>
            </a:r>
          </a:p>
          <a:p>
            <a:pPr lvl="1"/>
            <a:r>
              <a:rPr lang="en-US" altLang="en-US" dirty="0"/>
              <a:t>intentional modification locally (malware in user space)</a:t>
            </a:r>
          </a:p>
          <a:p>
            <a:pPr lvl="1"/>
            <a:r>
              <a:rPr lang="en-US" altLang="en-US" dirty="0"/>
              <a:t>NSA </a:t>
            </a:r>
            <a:r>
              <a:rPr lang="en-US" altLang="en-US" dirty="0" err="1"/>
              <a:t>Bullrun</a:t>
            </a:r>
            <a:r>
              <a:rPr lang="en-US" altLang="en-US" dirty="0"/>
              <a:t> program...</a:t>
            </a:r>
          </a:p>
          <a:p>
            <a:r>
              <a:rPr lang="en-US" altLang="en-US" dirty="0"/>
              <a:t>Strong authentication often required implicitly</a:t>
            </a:r>
          </a:p>
          <a:p>
            <a:pPr lvl="1"/>
            <a:r>
              <a:rPr lang="en-US" altLang="en-US" dirty="0"/>
              <a:t>relatively restricted platforms like </a:t>
            </a:r>
            <a:r>
              <a:rPr lang="en-US" altLang="en-US" dirty="0" err="1"/>
              <a:t>iOS</a:t>
            </a:r>
            <a:r>
              <a:rPr lang="en-US" altLang="en-US" dirty="0"/>
              <a:t> / Android...</a:t>
            </a:r>
          </a:p>
          <a:p>
            <a:pPr lvl="1"/>
            <a:r>
              <a:rPr lang="en-US" altLang="en-US" dirty="0"/>
              <a:t>kernel drivers (no unsigned kernel driver from Vista 64bit)</a:t>
            </a:r>
          </a:p>
          <a:p>
            <a:pPr lvl="1"/>
            <a:r>
              <a:rPr lang="en-US" altLang="en-US" dirty="0"/>
              <a:t>official software repositories…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0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Possibilities for code signature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Non-keyed hash function sign = H(</a:t>
            </a:r>
            <a:r>
              <a:rPr lang="en-US" altLang="en-US" sz="2400" dirty="0" err="1"/>
              <a:t>your_package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000" dirty="0"/>
              <a:t>everyone can compute H(</a:t>
            </a:r>
            <a:r>
              <a:rPr lang="en-US" altLang="en-US" sz="2000" dirty="0" err="1"/>
              <a:t>modified_package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where to get “correct” hash value? (usually same webpage </a:t>
            </a:r>
            <a:r>
              <a:rPr lang="en-US" altLang="en-US" sz="2000" dirty="0">
                <a:sym typeface="Wingdings" panose="05000000000000000000" pitchFamily="2" charset="2"/>
              </a:rPr>
              <a:t>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often MD5 algorithm (known collisions, insecure)</a:t>
            </a:r>
          </a:p>
          <a:p>
            <a:pPr lvl="1"/>
            <a:r>
              <a:rPr lang="en-US" altLang="en-US" sz="2000" dirty="0"/>
              <a:t>often need for manual verification (lazy users)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Authentication based on symmetric cryptography</a:t>
            </a:r>
          </a:p>
          <a:p>
            <a:pPr lvl="1"/>
            <a:r>
              <a:rPr lang="en-US" altLang="en-US" sz="2000" dirty="0"/>
              <a:t>keyed MAC, sign = HMAC(key, </a:t>
            </a:r>
            <a:r>
              <a:rPr lang="en-US" altLang="en-US" sz="2000" dirty="0" err="1"/>
              <a:t>your_package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not suitable for </a:t>
            </a:r>
            <a:r>
              <a:rPr lang="en-US" altLang="en-US" sz="2000" i="1" dirty="0"/>
              <a:t>one to many </a:t>
            </a:r>
            <a:r>
              <a:rPr lang="en-US" altLang="en-US" sz="2000" dirty="0"/>
              <a:t>distribution (shared key)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Authentication based on asymmetric cryptography</a:t>
            </a:r>
          </a:p>
          <a:p>
            <a:pPr lvl="1"/>
            <a:r>
              <a:rPr lang="en-US" altLang="en-US" sz="2000" dirty="0"/>
              <a:t>digital signatures of package sign = RSA(</a:t>
            </a:r>
            <a:r>
              <a:rPr lang="en-US" altLang="en-US" sz="2000" dirty="0" err="1"/>
              <a:t>private_key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your_package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everybody can Verify(</a:t>
            </a:r>
            <a:r>
              <a:rPr lang="en-US" altLang="en-US" sz="2000" dirty="0" err="1"/>
              <a:t>public_key</a:t>
            </a:r>
            <a:r>
              <a:rPr lang="en-US" altLang="en-US" sz="2000" dirty="0"/>
              <a:t>, sign)</a:t>
            </a:r>
          </a:p>
          <a:p>
            <a:pPr lvl="1"/>
            <a:r>
              <a:rPr lang="en-US" altLang="en-US" sz="2000" dirty="0"/>
              <a:t>most suitable, but may require PKI (trust to public key is critical)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1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</a:t>
            </a:r>
          </a:p>
          <a:p>
            <a:pPr lvl="1"/>
            <a:r>
              <a:rPr lang="en-GB" sz="2400" dirty="0"/>
              <a:t>dynamic libraries, forging, protection</a:t>
            </a:r>
          </a:p>
          <a:p>
            <a:pPr lvl="1"/>
            <a:r>
              <a:rPr lang="en-US" sz="2400" dirty="0"/>
              <a:t>code signing</a:t>
            </a:r>
            <a:endParaRPr lang="en-GB" sz="2400" dirty="0"/>
          </a:p>
          <a:p>
            <a:pPr lvl="1"/>
            <a:r>
              <a:rPr lang="en-GB" sz="2400" dirty="0"/>
              <a:t>temporary files</a:t>
            </a:r>
          </a:p>
          <a:p>
            <a:pPr lvl="1"/>
            <a:r>
              <a:rPr lang="en-US" sz="2400" dirty="0"/>
              <a:t>protections in </a:t>
            </a:r>
            <a:r>
              <a:rPr lang="en-US" sz="2400" dirty="0" err="1"/>
              <a:t>whitebox</a:t>
            </a:r>
            <a:r>
              <a:rPr lang="en-US" sz="2400" dirty="0"/>
              <a:t> attacker model</a:t>
            </a:r>
            <a:endParaRPr lang="en-GB" sz="2400" dirty="0"/>
          </a:p>
          <a:p>
            <a:r>
              <a:rPr lang="en-US" dirty="0"/>
              <a:t>Labs</a:t>
            </a:r>
          </a:p>
          <a:p>
            <a:pPr lvl="1"/>
            <a:r>
              <a:rPr lang="en-US" dirty="0"/>
              <a:t>security for temporary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signing (</a:t>
            </a:r>
            <a:r>
              <a:rPr lang="en-US" altLang="en-US" dirty="0"/>
              <a:t>GPG/PGP)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PGP/GPG can be used for code signing</a:t>
            </a:r>
          </a:p>
          <a:p>
            <a:pPr lvl="1"/>
            <a:r>
              <a:rPr lang="en-US" altLang="en-US" dirty="0"/>
              <a:t>same process as message signature</a:t>
            </a:r>
          </a:p>
          <a:p>
            <a:pPr lvl="1"/>
            <a:r>
              <a:rPr lang="en-US" altLang="en-US" dirty="0"/>
              <a:t>signature is usually detached into separate file (*.sig)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Trust to signing key is needed</a:t>
            </a:r>
          </a:p>
          <a:p>
            <a:pPr lvl="1"/>
            <a:r>
              <a:rPr lang="en-US" altLang="en-US" dirty="0"/>
              <a:t>public key should be obtained from trusted source </a:t>
            </a:r>
          </a:p>
          <a:p>
            <a:pPr lvl="1"/>
            <a:r>
              <a:rPr lang="en-US" altLang="en-US" dirty="0"/>
              <a:t>but usually only publisher website or </a:t>
            </a:r>
            <a:r>
              <a:rPr lang="en-US" altLang="en-US" dirty="0" err="1"/>
              <a:t>keyserver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</a:t>
            </a:r>
            <a:endParaRPr lang="en-US" altLang="en-US" dirty="0"/>
          </a:p>
          <a:p>
            <a:r>
              <a:rPr lang="en-US" altLang="en-US" dirty="0"/>
              <a:t>Can be used to sign packages (e.g., </a:t>
            </a:r>
            <a:r>
              <a:rPr lang="en-US" altLang="en-US" dirty="0" err="1"/>
              <a:t>Debian</a:t>
            </a:r>
            <a:r>
              <a:rPr lang="en-US" altLang="en-US" dirty="0"/>
              <a:t> RPM)</a:t>
            </a:r>
          </a:p>
          <a:p>
            <a:pPr lvl="1"/>
            <a:r>
              <a:rPr lang="en-US" altLang="en-US" dirty="0">
                <a:hlinkClick r:id="rId2"/>
              </a:rPr>
              <a:t>http://fedoranews.org/tchung/gpg/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830818" y="3212976"/>
            <a:ext cx="6045438" cy="9048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1E4485"/>
              </a:buClr>
              <a:buSzPct val="100000"/>
            </a:pPr>
            <a:r>
              <a:rPr lang="sv-SE" sz="2400" b="1" dirty="0">
                <a:solidFill>
                  <a:srgbClr val="007090"/>
                </a:solidFill>
                <a:latin typeface="Courier New"/>
              </a:rPr>
              <a:t>gpg</a:t>
            </a:r>
            <a:r>
              <a:rPr lang="sv-SE" sz="2400" dirty="0">
                <a:solidFill>
                  <a:srgbClr val="000000"/>
                </a:solidFill>
                <a:latin typeface="Verdana"/>
              </a:rPr>
              <a:t> --output app.sig --detach-sig app</a:t>
            </a:r>
          </a:p>
          <a:p>
            <a:pPr lvl="0" eaLnBrk="0" hangingPunct="0">
              <a:spcBef>
                <a:spcPct val="20000"/>
              </a:spcBef>
              <a:buClr>
                <a:srgbClr val="1E4485"/>
              </a:buClr>
              <a:buSzPct val="100000"/>
            </a:pPr>
            <a:r>
              <a:rPr lang="en-GB" sz="2400" b="1" dirty="0" err="1">
                <a:solidFill>
                  <a:srgbClr val="007090"/>
                </a:solidFill>
                <a:latin typeface="Courier New"/>
              </a:rPr>
              <a:t>gpg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--verify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app.sig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app</a:t>
            </a:r>
            <a:endParaRPr lang="sv-SE" sz="24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314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code signing managers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2400" dirty="0"/>
              <a:t>Java certificates (also Android)</a:t>
            </a:r>
          </a:p>
          <a:p>
            <a:pPr lvl="1"/>
            <a:r>
              <a:rPr lang="en-GB" sz="2000" dirty="0"/>
              <a:t>java-based applications and applets (.jar)</a:t>
            </a:r>
          </a:p>
          <a:p>
            <a:r>
              <a:rPr lang="en-GB" sz="2400" dirty="0"/>
              <a:t>Microsoft Authenticode </a:t>
            </a:r>
          </a:p>
          <a:p>
            <a:pPr lvl="1"/>
            <a:r>
              <a:rPr lang="en-GB" sz="2000" dirty="0"/>
              <a:t>Active-X controls, plug-ins, execs (.cab, .cat, .</a:t>
            </a:r>
            <a:r>
              <a:rPr lang="en-GB" sz="2000" dirty="0" err="1"/>
              <a:t>ctl</a:t>
            </a:r>
            <a:r>
              <a:rPr lang="en-GB" sz="2000" dirty="0"/>
              <a:t>, .</a:t>
            </a:r>
            <a:r>
              <a:rPr lang="en-GB" sz="2000" dirty="0" err="1"/>
              <a:t>ocx</a:t>
            </a:r>
            <a:r>
              <a:rPr lang="en-GB" sz="2000" dirty="0"/>
              <a:t>, .exe, .</a:t>
            </a:r>
            <a:r>
              <a:rPr lang="en-GB" sz="2000" dirty="0" err="1"/>
              <a:t>dll</a:t>
            </a:r>
            <a:r>
              <a:rPr lang="en-GB" sz="2000" dirty="0"/>
              <a:t>)</a:t>
            </a:r>
          </a:p>
          <a:p>
            <a:r>
              <a:rPr lang="en-GB" sz="2400" dirty="0"/>
              <a:t>Adobe Air certificate</a:t>
            </a:r>
          </a:p>
          <a:p>
            <a:pPr lvl="1"/>
            <a:r>
              <a:rPr lang="en-GB" sz="2000" dirty="0"/>
              <a:t>Adobe Ajax and flex files (.air and .</a:t>
            </a:r>
            <a:r>
              <a:rPr lang="en-GB" sz="2000" dirty="0" err="1"/>
              <a:t>airi</a:t>
            </a:r>
            <a:r>
              <a:rPr lang="en-GB" sz="2000" dirty="0"/>
              <a:t>)</a:t>
            </a:r>
          </a:p>
          <a:p>
            <a:r>
              <a:rPr lang="en-GB" sz="2400" dirty="0"/>
              <a:t>Microsoft Office and VBA certificate </a:t>
            </a:r>
          </a:p>
          <a:p>
            <a:pPr lvl="1"/>
            <a:r>
              <a:rPr lang="en-GB" sz="2000" dirty="0"/>
              <a:t>Microsoft Office macros and Visual Basic applications</a:t>
            </a:r>
          </a:p>
          <a:p>
            <a:r>
              <a:rPr lang="en-GB" sz="2400" dirty="0"/>
              <a:t>Apple developer program</a:t>
            </a:r>
          </a:p>
          <a:p>
            <a:pPr lvl="1"/>
            <a:r>
              <a:rPr lang="en-US" sz="2000" dirty="0"/>
              <a:t>applications for iOS platform</a:t>
            </a:r>
          </a:p>
          <a:p>
            <a:r>
              <a:rPr lang="en-US" sz="2400" dirty="0"/>
              <a:t>Difference: local sign vs. additional check on server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086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signing (Microsoft’s Authenticode)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Publisher obtains Code Signing Digital ID</a:t>
            </a:r>
          </a:p>
          <a:p>
            <a:pPr lvl="1"/>
            <a:r>
              <a:rPr lang="cs-CZ" sz="2000" dirty="0"/>
              <a:t>X.509 certificate with </a:t>
            </a:r>
            <a:r>
              <a:rPr lang="en-US" sz="2000" dirty="0"/>
              <a:t>public key signed by trusted authority</a:t>
            </a:r>
          </a:p>
          <a:p>
            <a:pPr lvl="1"/>
            <a:r>
              <a:rPr lang="en-US" sz="2000" dirty="0"/>
              <a:t>authority’s certificate imported in Trusted Publishers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Publisher creates code (application)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Publisher signs code with its private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Application is distributed along with signature(s)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Application signature is verified, user is notified</a:t>
            </a:r>
          </a:p>
          <a:p>
            <a:pPr lvl="1"/>
            <a:r>
              <a:rPr lang="en-US" sz="2000" dirty="0"/>
              <a:t>invalid signature</a:t>
            </a:r>
            <a:r>
              <a:rPr lang="cs-CZ" sz="2000" dirty="0"/>
              <a:t> of application</a:t>
            </a:r>
            <a:r>
              <a:rPr lang="en-US" sz="2000" dirty="0"/>
              <a:t> </a:t>
            </a:r>
            <a:r>
              <a:rPr lang="cs-CZ" sz="2000" dirty="0">
                <a:sym typeface="Symbol"/>
              </a:rPr>
              <a:t></a:t>
            </a:r>
            <a:r>
              <a:rPr lang="en-US" sz="2000" dirty="0"/>
              <a:t> confirmation from user</a:t>
            </a:r>
          </a:p>
          <a:p>
            <a:pPr lvl="1"/>
            <a:r>
              <a:rPr lang="en-US" sz="2000" dirty="0"/>
              <a:t>invalid signature</a:t>
            </a:r>
            <a:r>
              <a:rPr lang="cs-CZ" sz="2000" dirty="0"/>
              <a:t> of driver</a:t>
            </a:r>
            <a:r>
              <a:rPr lang="en-US" sz="2000" dirty="0"/>
              <a:t> </a:t>
            </a:r>
            <a:r>
              <a:rPr lang="cs-CZ" sz="2000" dirty="0">
                <a:sym typeface="Symbol"/>
              </a:rPr>
              <a:t> no </a:t>
            </a:r>
            <a:r>
              <a:rPr lang="cs-CZ" sz="2000" dirty="0" err="1">
                <a:sym typeface="Symbol"/>
              </a:rPr>
              <a:t>installation</a:t>
            </a:r>
            <a:endParaRPr lang="en-GB" sz="2000" dirty="0">
              <a:sym typeface="Symbol"/>
            </a:endParaRPr>
          </a:p>
          <a:p>
            <a:pPr lvl="1"/>
            <a:r>
              <a:rPr lang="en-GB" sz="2000" dirty="0">
                <a:sym typeface="Symbol"/>
              </a:rPr>
              <a:t>(problem with legacy apps, non-compliant developers)</a:t>
            </a:r>
            <a:endParaRPr lang="cs-CZ" sz="2000" dirty="0">
              <a:sym typeface="Symbol"/>
            </a:endParaRPr>
          </a:p>
          <a:p>
            <a:r>
              <a:rPr lang="en-US" sz="2400" dirty="0">
                <a:sym typeface="Symbol"/>
              </a:rPr>
              <a:t>(</a:t>
            </a:r>
            <a:r>
              <a:rPr lang="cs-CZ" sz="2400" dirty="0">
                <a:sym typeface="Symbol"/>
              </a:rPr>
              <a:t>RSA </a:t>
            </a:r>
            <a:r>
              <a:rPr lang="en-US" sz="2400" dirty="0">
                <a:sym typeface="Symbol"/>
              </a:rPr>
              <a:t>2048bit with SHA-1)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436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pic>
        <p:nvPicPr>
          <p:cNvPr id="1026" name="Picture 2" descr="D:\codesigningpublish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8674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61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WHQL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dirty="0"/>
              <a:t>Windows Hardware Quality Labs (WHQL)</a:t>
            </a:r>
          </a:p>
          <a:p>
            <a:r>
              <a:rPr lang="en-GB" dirty="0"/>
              <a:t>Intended for kernel-mode binaries (drivers, </a:t>
            </a:r>
            <a:r>
              <a:rPr lang="en-GB" dirty="0" err="1"/>
              <a:t>dll</a:t>
            </a:r>
            <a:r>
              <a:rPr lang="en-GB" dirty="0"/>
              <a:t>)</a:t>
            </a:r>
          </a:p>
          <a:p>
            <a:r>
              <a:rPr lang="en-GB" dirty="0"/>
              <a:t>WHQL-certified binaries can be distributed through the Windows Update program</a:t>
            </a:r>
          </a:p>
          <a:p>
            <a:r>
              <a:rPr lang="en-US" dirty="0"/>
              <a:t>Signature stored in catalog file (*.cat)</a:t>
            </a:r>
          </a:p>
          <a:p>
            <a:r>
              <a:rPr lang="en-GB" dirty="0"/>
              <a:t>Practical Windows Code and Driver Signing</a:t>
            </a:r>
          </a:p>
          <a:p>
            <a:pPr lvl="1"/>
            <a:r>
              <a:rPr lang="en-GB" dirty="0">
                <a:hlinkClick r:id="rId2"/>
              </a:rPr>
              <a:t>http://www.davidegrayson.com/signing/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2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Authenticode – </a:t>
            </a:r>
            <a:r>
              <a:rPr lang="en-US" dirty="0" err="1"/>
              <a:t>selfsign</a:t>
            </a:r>
            <a:r>
              <a:rPr lang="en-US" dirty="0"/>
              <a:t> (testing)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Process of creating Authenticode selfsign certificate</a:t>
            </a:r>
          </a:p>
          <a:p>
            <a:pPr lvl="1"/>
            <a:r>
              <a:rPr lang="cs-CZ" dirty="0"/>
              <a:t>used for testing purposes</a:t>
            </a:r>
          </a:p>
          <a:p>
            <a:pPr lvl="1"/>
            <a:r>
              <a:rPr lang="en-US" dirty="0"/>
              <a:t>your </a:t>
            </a:r>
            <a:r>
              <a:rPr lang="cs-CZ" dirty="0"/>
              <a:t>certificate imported as Trusted Publisher</a:t>
            </a:r>
          </a:p>
          <a:p>
            <a:pPr lvl="1"/>
            <a:r>
              <a:rPr lang="en-US" dirty="0"/>
              <a:t>s</a:t>
            </a:r>
            <a:r>
              <a:rPr lang="cs-CZ" dirty="0"/>
              <a:t>igning of exe, dll, scripts</a:t>
            </a:r>
          </a:p>
          <a:p>
            <a:r>
              <a:rPr lang="en-GB" dirty="0">
                <a:hlinkClick r:id="rId2"/>
              </a:rPr>
              <a:t>http://msdn.microsoft.com/en-us/library/office/aa140234%28v=office.10%29.aspx</a:t>
            </a:r>
            <a:endParaRPr lang="en-GB" dirty="0"/>
          </a:p>
          <a:p>
            <a:endParaRPr lang="en-GB" dirty="0"/>
          </a:p>
          <a:p>
            <a:r>
              <a:rPr lang="en-GB" dirty="0"/>
              <a:t>Why it will not work for other computers?</a:t>
            </a:r>
            <a:endParaRPr lang="cs-C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9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code == secure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Developer can sign anything</a:t>
            </a:r>
          </a:p>
          <a:p>
            <a:pPr lvl="1"/>
            <a:r>
              <a:rPr lang="en-US" altLang="en-US" sz="2000" dirty="0"/>
              <a:t>additional layer of validation of application needed </a:t>
            </a:r>
          </a:p>
          <a:p>
            <a:pPr lvl="2"/>
            <a:r>
              <a:rPr lang="en-US" altLang="en-US" sz="2000" dirty="0"/>
              <a:t>Microsoft WHQL, Google Play, Apple </a:t>
            </a:r>
            <a:r>
              <a:rPr lang="en-GB" sz="2000" dirty="0"/>
              <a:t>App Store...</a:t>
            </a:r>
            <a:endParaRPr lang="en-US" altLang="en-US" sz="2000" dirty="0"/>
          </a:p>
          <a:p>
            <a:pPr lvl="1"/>
            <a:r>
              <a:rPr lang="en-US" altLang="en-US" sz="2000" dirty="0"/>
              <a:t>but his/her key (and apps) can be </a:t>
            </a:r>
            <a:r>
              <a:rPr lang="en-US" altLang="en-US" sz="2000" dirty="0" err="1"/>
              <a:t>revocated</a:t>
            </a:r>
            <a:endParaRPr lang="en-US" altLang="en-US" sz="2000" dirty="0"/>
          </a:p>
          <a:p>
            <a:r>
              <a:rPr lang="en-US" altLang="en-US" sz="2400" dirty="0"/>
              <a:t>Trusted authority can be compromised</a:t>
            </a:r>
          </a:p>
          <a:p>
            <a:pPr lvl="1"/>
            <a:r>
              <a:rPr lang="en-US" altLang="en-US" sz="2000" dirty="0" err="1"/>
              <a:t>Comodo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DigiNotar</a:t>
            </a:r>
            <a:r>
              <a:rPr lang="en-US" altLang="en-US" sz="2000" dirty="0"/>
              <a:t>...</a:t>
            </a:r>
          </a:p>
          <a:p>
            <a:r>
              <a:rPr lang="en-US" altLang="en-US" sz="2400" dirty="0"/>
              <a:t>Signature must be verified correctly</a:t>
            </a:r>
          </a:p>
          <a:p>
            <a:pPr lvl="1"/>
            <a:r>
              <a:rPr lang="en-US" altLang="en-US" sz="2000" dirty="0"/>
              <a:t>Android Master key vulnerability</a:t>
            </a:r>
          </a:p>
          <a:p>
            <a:pPr lvl="1"/>
            <a:r>
              <a:rPr lang="en-GB" sz="2000" dirty="0">
                <a:hlinkClick r:id="rId2"/>
              </a:rPr>
              <a:t>https://tinyurl.com/kj63ae8</a:t>
            </a:r>
            <a:r>
              <a:rPr lang="en-GB" sz="2000" dirty="0"/>
              <a:t>, </a:t>
            </a:r>
            <a:r>
              <a:rPr lang="en-GB" sz="2000" dirty="0">
                <a:hlinkClick r:id="rId3"/>
              </a:rPr>
              <a:t>https://tinyurl.com/p5fu3j3</a:t>
            </a:r>
            <a:endParaRPr lang="en-US" altLang="en-US" sz="2000" dirty="0"/>
          </a:p>
          <a:p>
            <a:r>
              <a:rPr lang="en-US" sz="2400" dirty="0"/>
              <a:t>Signed application can execute unsigned code</a:t>
            </a:r>
          </a:p>
          <a:p>
            <a:pPr lvl="1"/>
            <a:r>
              <a:rPr lang="en-GB" sz="2000" dirty="0"/>
              <a:t>Apple's Nitro JavaScript engine</a:t>
            </a:r>
            <a:r>
              <a:rPr lang="en-US" sz="2000" dirty="0"/>
              <a:t>, </a:t>
            </a:r>
            <a:r>
              <a:rPr lang="en-GB" sz="2000" dirty="0">
                <a:hlinkClick r:id="rId4"/>
              </a:rPr>
              <a:t>https://tinyurl.com/6tpvzpq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81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use temporary files?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Temporary files are used only during the program run</a:t>
            </a:r>
          </a:p>
          <a:p>
            <a:pPr lvl="1"/>
            <a:r>
              <a:rPr lang="en-US" dirty="0"/>
              <a:t>no persistence between runs is typically assumed</a:t>
            </a:r>
          </a:p>
          <a:p>
            <a:r>
              <a:rPr lang="en-US" dirty="0"/>
              <a:t>Used to offload (large) data from memory to disk</a:t>
            </a:r>
          </a:p>
          <a:p>
            <a:pPr lvl="1"/>
            <a:r>
              <a:rPr lang="en-US" dirty="0"/>
              <a:t>too large to fit into memory of the application</a:t>
            </a:r>
          </a:p>
          <a:p>
            <a:r>
              <a:rPr lang="en-GB" dirty="0"/>
              <a:t>Communication with other process </a:t>
            </a:r>
          </a:p>
          <a:p>
            <a:pPr lvl="1"/>
            <a:r>
              <a:rPr lang="en-GB" dirty="0"/>
              <a:t>transferring data through the file system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temporary files in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FILE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tmpfile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Verdana" pitchFamily="34" charset="0"/>
              </a:rPr>
              <a:t>void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cs-CZ" altLang="en-US" sz="2000" b="1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/>
            <a:r>
              <a:rPr lang="en-US" altLang="en-US" sz="2000" dirty="0"/>
              <a:t>creates new </a:t>
            </a:r>
            <a:r>
              <a:rPr lang="en-GB" sz="2000" dirty="0"/>
              <a:t>temporary binary file with unique file name and opens it for update (“</a:t>
            </a:r>
            <a:r>
              <a:rPr lang="en-GB" sz="2000" dirty="0" err="1"/>
              <a:t>wb</a:t>
            </a:r>
            <a:r>
              <a:rPr lang="en-GB" sz="2000" dirty="0"/>
              <a:t>”)</a:t>
            </a:r>
          </a:p>
          <a:p>
            <a:pPr lvl="1" eaLnBrk="1" hangingPunct="1"/>
            <a:r>
              <a:rPr lang="en-US" altLang="en-US" sz="2000" dirty="0"/>
              <a:t>file is created in TMP directory according to environment settings</a:t>
            </a:r>
            <a:endParaRPr lang="cs-CZ" altLang="en-US" sz="2000" dirty="0"/>
          </a:p>
          <a:p>
            <a:pPr lvl="1" eaLnBrk="1" hangingPunct="1"/>
            <a:r>
              <a:rPr lang="en-US" altLang="en-US" sz="2000" dirty="0"/>
              <a:t>file is automatically closed at program end (including crash)</a:t>
            </a:r>
          </a:p>
          <a:p>
            <a:pPr eaLnBrk="1" hangingPunct="1"/>
            <a:r>
              <a:rPr lang="en-US" altLang="en-US" sz="2000" b="1" dirty="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tmpnam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str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cs-CZ" altLang="en-US" sz="2000" b="1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/>
            <a:r>
              <a:rPr lang="en-US" altLang="en-US" sz="2000" dirty="0"/>
              <a:t>return unique file name not used yet (but is not opening file)</a:t>
            </a:r>
          </a:p>
          <a:p>
            <a:pPr lvl="1" eaLnBrk="1" hangingPunct="1"/>
            <a:r>
              <a:rPr lang="en-US" altLang="en-US" sz="2000" dirty="0"/>
              <a:t>additional call to </a:t>
            </a:r>
            <a:r>
              <a:rPr lang="en-US" altLang="en-US" sz="2000" dirty="0" err="1"/>
              <a:t>fopen</a:t>
            </a:r>
            <a:r>
              <a:rPr lang="en-US" altLang="en-US" sz="2000" dirty="0"/>
              <a:t>() is required</a:t>
            </a:r>
          </a:p>
          <a:p>
            <a:pPr lvl="1" eaLnBrk="1" hangingPunct="1"/>
            <a:r>
              <a:rPr lang="en-US" altLang="en-US" sz="2000" dirty="0"/>
              <a:t>if not specified, file is created in current directory</a:t>
            </a:r>
          </a:p>
          <a:p>
            <a:pPr lvl="1" eaLnBrk="1" hangingPunct="1"/>
            <a:r>
              <a:rPr lang="en-US" altLang="en-US" sz="2000" dirty="0"/>
              <a:t>Warning: file is not opened in the same time, attacker can open it and manipulate in between – </a:t>
            </a:r>
            <a:r>
              <a:rPr lang="en-US" altLang="en-US" sz="2000" i="1" dirty="0"/>
              <a:t>Race condition</a:t>
            </a:r>
          </a:p>
          <a:p>
            <a:pPr lvl="1" eaLnBrk="1" hangingPunct="1"/>
            <a:r>
              <a:rPr lang="en-GB" sz="2000" dirty="0" err="1"/>
              <a:t>tmpnam</a:t>
            </a:r>
            <a:r>
              <a:rPr lang="en-GB" sz="2000" dirty="0"/>
              <a:t> generates a different string each time you call it, up to TMP_MAX times (defined in </a:t>
            </a:r>
            <a:r>
              <a:rPr lang="en-GB" sz="2000" dirty="0" err="1"/>
              <a:t>stdio.h</a:t>
            </a:r>
            <a:r>
              <a:rPr lang="en-GB" sz="2000" dirty="0"/>
              <a:t> as 65,535)</a:t>
            </a:r>
            <a:endParaRPr lang="en-US" altLang="en-US" sz="2000" dirty="0"/>
          </a:p>
          <a:p>
            <a:pPr lvl="1" eaLnBrk="1" hangingPunct="1"/>
            <a:endParaRPr lang="en-US" altLang="en-US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6580931" y="692696"/>
            <a:ext cx="244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Verdana"/>
              </a:rPr>
              <a:t>stdio.h</a:t>
            </a:r>
            <a:r>
              <a:rPr lang="en-GB" dirty="0">
                <a:solidFill>
                  <a:srgbClr val="7F7F00"/>
                </a:solidFill>
                <a:latin typeface="Verdana"/>
              </a:rPr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2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temporary files in C/C++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Function alternatives from Secure C library exist</a:t>
            </a:r>
          </a:p>
          <a:p>
            <a:pPr lvl="1"/>
            <a:r>
              <a:rPr lang="en-US" sz="2000" dirty="0"/>
              <a:t>secure from the perspective of buffer manipulation</a:t>
            </a:r>
          </a:p>
          <a:p>
            <a:pPr lvl="1"/>
            <a:r>
              <a:rPr lang="en-US" sz="2000" dirty="0"/>
              <a:t>not necessarily against various attacks described later</a:t>
            </a:r>
          </a:p>
          <a:p>
            <a:r>
              <a:rPr lang="en-GB" sz="2400" dirty="0" err="1">
                <a:solidFill>
                  <a:srgbClr val="000000"/>
                </a:solidFill>
                <a:latin typeface="Verdana"/>
              </a:rPr>
              <a:t>errno_t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tmpnam_s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rsize_t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maxsize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);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returns unique file name (same format as </a:t>
            </a:r>
            <a:r>
              <a:rPr lang="en-GB" sz="2000" dirty="0" err="1">
                <a:solidFill>
                  <a:srgbClr val="000000"/>
                </a:solidFill>
              </a:rPr>
              <a:t>tmpnam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</a:p>
          <a:p>
            <a:r>
              <a:rPr lang="en-GB" sz="2400" dirty="0" err="1">
                <a:solidFill>
                  <a:srgbClr val="000000"/>
                </a:solidFill>
                <a:latin typeface="Verdana"/>
              </a:rPr>
              <a:t>errno_t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tmpfile_s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restrict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restrict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</a:rPr>
              <a:t>streamptr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pPr lvl="1"/>
            <a:r>
              <a:rPr lang="en-US" altLang="en-US" sz="2000" dirty="0"/>
              <a:t>creates new </a:t>
            </a:r>
            <a:r>
              <a:rPr lang="en-GB" sz="2000" dirty="0"/>
              <a:t>temporary binary file with unique file name and opens it for update (“</a:t>
            </a:r>
            <a:r>
              <a:rPr lang="en-GB" sz="2000" dirty="0" err="1"/>
              <a:t>wb</a:t>
            </a:r>
            <a:r>
              <a:rPr lang="en-GB" sz="2000" dirty="0"/>
              <a:t>”)</a:t>
            </a:r>
          </a:p>
          <a:p>
            <a:pPr lvl="1"/>
            <a:r>
              <a:rPr lang="en-US" altLang="en-US" sz="2000" dirty="0"/>
              <a:t>NOTE: if program crashes, </a:t>
            </a:r>
            <a:r>
              <a:rPr lang="en-US" altLang="en-US" sz="2000" dirty="0" err="1"/>
              <a:t>tmp</a:t>
            </a:r>
            <a:r>
              <a:rPr lang="en-US" altLang="en-US" sz="2000" dirty="0"/>
              <a:t> file might NOT be removed (difference to </a:t>
            </a:r>
            <a:r>
              <a:rPr lang="en-GB" sz="2000" dirty="0" err="1">
                <a:solidFill>
                  <a:srgbClr val="000000"/>
                </a:solidFill>
                <a:latin typeface="Verdana"/>
              </a:rPr>
              <a:t>tmpfile</a:t>
            </a:r>
            <a:r>
              <a:rPr lang="en-US" altLang="en-US" sz="2000" dirty="0"/>
              <a:t>)</a:t>
            </a:r>
            <a:endParaRPr lang="cs-CZ" altLang="en-US" sz="2000" dirty="0"/>
          </a:p>
          <a:p>
            <a:pPr lvl="1"/>
            <a:endParaRPr lang="en-GB" sz="2000" b="1" dirty="0">
              <a:solidFill>
                <a:srgbClr val="000000"/>
              </a:solidFill>
              <a:latin typeface="Verdana"/>
            </a:endParaRP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4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temporary files in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_</a:t>
            </a:r>
            <a:r>
              <a:rPr lang="en-GB" sz="2400" dirty="0" err="1"/>
              <a:t>rmtmp</a:t>
            </a:r>
            <a:r>
              <a:rPr lang="en-GB" sz="2400" b="1" dirty="0"/>
              <a:t>()</a:t>
            </a:r>
          </a:p>
          <a:p>
            <a:pPr lvl="1"/>
            <a:r>
              <a:rPr lang="en-US" sz="2000" dirty="0"/>
              <a:t>removes all temporary files created by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tmpfile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 /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tmpfile_s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NOTE: will leave invalid FILE* handle(s)</a:t>
            </a:r>
          </a:p>
          <a:p>
            <a:r>
              <a:rPr lang="en-US" sz="2400" dirty="0"/>
              <a:t>Files created by </a:t>
            </a:r>
            <a:r>
              <a:rPr lang="en-US" altLang="en-US" sz="2400" dirty="0" err="1">
                <a:solidFill>
                  <a:srgbClr val="000000"/>
                </a:solidFill>
                <a:latin typeface="Verdana" pitchFamily="34" charset="0"/>
              </a:rPr>
              <a:t>tmpfile</a:t>
            </a: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 / </a:t>
            </a:r>
            <a:r>
              <a:rPr lang="en-US" altLang="en-US" sz="2400" dirty="0" err="1">
                <a:solidFill>
                  <a:srgbClr val="000000"/>
                </a:solidFill>
                <a:latin typeface="Verdana" pitchFamily="34" charset="0"/>
              </a:rPr>
              <a:t>tmpfile_s</a:t>
            </a: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2400" dirty="0"/>
          </a:p>
          <a:p>
            <a:pPr lvl="1"/>
            <a:r>
              <a:rPr lang="en-US" sz="2000" dirty="0" err="1"/>
              <a:t>fclose</a:t>
            </a:r>
            <a:r>
              <a:rPr lang="en-US" sz="2000" dirty="0"/>
              <a:t>() will remove the file</a:t>
            </a:r>
          </a:p>
          <a:p>
            <a:pPr lvl="1"/>
            <a:r>
              <a:rPr lang="en-US" sz="2000" dirty="0"/>
              <a:t>normal program termination will remove the file</a:t>
            </a:r>
          </a:p>
          <a:p>
            <a:pPr lvl="1"/>
            <a:r>
              <a:rPr lang="en-US" sz="2000" dirty="0"/>
              <a:t>abnormal program termination might not remove files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Temporary files opened by </a:t>
            </a:r>
            <a:r>
              <a:rPr lang="en-GB" sz="2400" dirty="0" err="1"/>
              <a:t>tmpnam</a:t>
            </a:r>
            <a:r>
              <a:rPr lang="en-GB" sz="2400" dirty="0"/>
              <a:t>() &amp; </a:t>
            </a:r>
            <a:r>
              <a:rPr lang="en-US" sz="2400" dirty="0" err="1">
                <a:solidFill>
                  <a:srgbClr val="000000"/>
                </a:solidFill>
              </a:rPr>
              <a:t>fopen</a:t>
            </a:r>
            <a:r>
              <a:rPr lang="en-US" sz="2400" dirty="0">
                <a:solidFill>
                  <a:srgbClr val="000000"/>
                </a:solidFill>
              </a:rPr>
              <a:t>()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not treated by system as temporary files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developer is responsible for removal 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4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temporary files - TOCTOU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265958"/>
            <a:ext cx="8229600" cy="4149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20" y="1735063"/>
            <a:ext cx="5009705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unique file name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tmpnam_s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Test if no such file exists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file does not exist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use </a:t>
            </a:r>
            <a:r>
              <a:rPr lang="en-GB" sz="16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file...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file exists, go for other name 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5333233" y="3925456"/>
            <a:ext cx="72008" cy="432048"/>
          </a:xfrm>
          <a:prstGeom prst="rightBracke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89432" y="3826713"/>
            <a:ext cx="3331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attacker can open filename </a:t>
            </a:r>
          </a:p>
          <a:p>
            <a:r>
              <a:rPr lang="en-US" b="1" dirty="0">
                <a:solidFill>
                  <a:srgbClr val="C00000"/>
                </a:solidFill>
              </a:rPr>
              <a:t>during this period (TOCTOU)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5489432" y="3120008"/>
            <a:ext cx="3115016" cy="381000"/>
          </a:xfrm>
          <a:prstGeom prst="borderCallout1">
            <a:avLst>
              <a:gd name="adj1" fmla="val 155000"/>
              <a:gd name="adj2" fmla="val -24637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b="1" dirty="0"/>
              <a:t>Time Of Check</a:t>
            </a:r>
            <a:endParaRPr lang="en-US" altLang="en-US" sz="2000" b="1" i="1" dirty="0"/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>
            <a:off x="5489432" y="4560168"/>
            <a:ext cx="3115016" cy="381000"/>
          </a:xfrm>
          <a:prstGeom prst="borderCallout1">
            <a:avLst>
              <a:gd name="adj1" fmla="val -35000"/>
              <a:gd name="adj2" fmla="val -37785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b="1" dirty="0"/>
              <a:t>Time Of Use</a:t>
            </a:r>
            <a:endParaRPr lang="en-US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408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temp. files - predictability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8331" y="1844824"/>
            <a:ext cx="5125121" cy="45858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4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4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windows.h</a:t>
            </a:r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Obtain directory for temporary files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GetTempPath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"Temporary directory: %s\n"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pFile1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Obtain unique file name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nn-NO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tmpnam_s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BUFFER_SIZE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"Unique file name: %s\n"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fopen_s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pFile1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4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GB" sz="1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541" y="1844824"/>
            <a:ext cx="3926459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Temporary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directory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\Users\petr\AppData\Local\Temp\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5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6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7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8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9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Unique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/>
              </a:rPr>
              <a:t>\s4sg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79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/>
              <a:t>Problem with temp. files – predictability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8331" y="1958637"/>
            <a:ext cx="6135013" cy="38472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4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sz="14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pFile2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Open temporary files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NUM_FILES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nn-NO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tmpfile_s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pFile2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Wait -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 can be spotted in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directory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Remove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 (only these opened by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tmpfile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GB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tmpfile_s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Handles FILE* inside pFile2 now have invalid value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_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rmtmp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019612"/>
            <a:ext cx="3246402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.1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.2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.3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.5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.6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.7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.8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.9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7F7F"/>
                </a:solidFill>
                <a:latin typeface="Verdana"/>
              </a:rPr>
              <a:t>06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2013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t3oc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09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creating </a:t>
            </a:r>
            <a:r>
              <a:rPr lang="en-US" dirty="0" err="1"/>
              <a:t>tmp</a:t>
            </a:r>
            <a:r>
              <a:rPr lang="en-US" dirty="0"/>
              <a:t> files (MSVC)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tmpnam</a:t>
            </a:r>
            <a:r>
              <a:rPr lang="en-GB" dirty="0"/>
              <a:t>() / </a:t>
            </a:r>
            <a:r>
              <a:rPr lang="en-GB" dirty="0" err="1"/>
              <a:t>tmpnam_s</a:t>
            </a:r>
            <a:r>
              <a:rPr lang="en-GB" dirty="0"/>
              <a:t>()</a:t>
            </a:r>
          </a:p>
          <a:p>
            <a:pPr lvl="1"/>
            <a:r>
              <a:rPr lang="en-US" dirty="0"/>
              <a:t>format as </a:t>
            </a:r>
            <a:r>
              <a:rPr lang="en-US" dirty="0" err="1"/>
              <a:t>sxxx</a:t>
            </a:r>
            <a:r>
              <a:rPr lang="en-US" dirty="0"/>
              <a:t>.#</a:t>
            </a:r>
          </a:p>
          <a:p>
            <a:pPr lvl="1"/>
            <a:r>
              <a:rPr lang="en-US" dirty="0"/>
              <a:t>TOCTOU </a:t>
            </a:r>
          </a:p>
          <a:p>
            <a:r>
              <a:rPr lang="en-GB" dirty="0" err="1"/>
              <a:t>tmpfile</a:t>
            </a:r>
            <a:r>
              <a:rPr lang="en-GB" dirty="0"/>
              <a:t>() / </a:t>
            </a:r>
            <a:r>
              <a:rPr lang="en-GB" dirty="0" err="1"/>
              <a:t>tmpfile_s</a:t>
            </a:r>
            <a:r>
              <a:rPr lang="en-GB" dirty="0"/>
              <a:t>()</a:t>
            </a:r>
            <a:endParaRPr lang="en-US" dirty="0"/>
          </a:p>
          <a:p>
            <a:pPr lvl="1"/>
            <a:r>
              <a:rPr lang="en-US" dirty="0"/>
              <a:t>unique file name is generated as </a:t>
            </a:r>
            <a:r>
              <a:rPr lang="en-US" dirty="0" err="1"/>
              <a:t>txxx</a:t>
            </a:r>
            <a:r>
              <a:rPr lang="en-US" dirty="0"/>
              <a:t>.# where xxx is digit or character and # is sequential number or character</a:t>
            </a:r>
          </a:p>
          <a:p>
            <a:pPr lvl="1"/>
            <a:r>
              <a:rPr lang="en-US" dirty="0"/>
              <a:t>predictability</a:t>
            </a:r>
          </a:p>
          <a:p>
            <a:r>
              <a:rPr lang="en-US" dirty="0"/>
              <a:t>Attacker can:</a:t>
            </a:r>
          </a:p>
          <a:p>
            <a:pPr lvl="1"/>
            <a:r>
              <a:rPr lang="en-US" dirty="0"/>
              <a:t>predict file name, create own file (TOCTOU)</a:t>
            </a:r>
          </a:p>
          <a:p>
            <a:pPr lvl="1"/>
            <a:r>
              <a:rPr lang="en-US" dirty="0"/>
              <a:t>then capture sensitive &amp; forge malformed data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1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Temporary files in Java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File </a:t>
            </a:r>
            <a:r>
              <a:rPr lang="en-GB" dirty="0" err="1"/>
              <a:t>tempFile</a:t>
            </a:r>
            <a:r>
              <a:rPr lang="en-GB" dirty="0"/>
              <a:t> = </a:t>
            </a:r>
            <a:r>
              <a:rPr lang="en-GB" dirty="0" err="1"/>
              <a:t>File.createTempFile</a:t>
            </a:r>
            <a:r>
              <a:rPr lang="en-GB" dirty="0"/>
              <a:t>(prefix, suffix);</a:t>
            </a:r>
          </a:p>
          <a:p>
            <a:pPr lvl="1"/>
            <a:r>
              <a:rPr lang="en-GB" dirty="0"/>
              <a:t>Will keep file even when JVM exits</a:t>
            </a:r>
          </a:p>
          <a:p>
            <a:pPr lvl="1"/>
            <a:r>
              <a:rPr lang="en-GB" dirty="0"/>
              <a:t>Longer name then in C/C++ (by default)</a:t>
            </a:r>
          </a:p>
          <a:p>
            <a:r>
              <a:rPr lang="en-GB" dirty="0"/>
              <a:t>Ask for delete on JVM exit</a:t>
            </a:r>
          </a:p>
          <a:p>
            <a:pPr lvl="1"/>
            <a:r>
              <a:rPr lang="en-GB" dirty="0" err="1"/>
              <a:t>tempFile.deleteOnExit</a:t>
            </a:r>
            <a:r>
              <a:rPr lang="en-GB" dirty="0"/>
              <a:t>();</a:t>
            </a:r>
          </a:p>
          <a:p>
            <a:pPr lvl="1"/>
            <a:r>
              <a:rPr lang="en-GB" dirty="0"/>
              <a:t>But deleted only during “normal” termination</a:t>
            </a:r>
          </a:p>
          <a:p>
            <a:pPr lvl="1"/>
            <a:r>
              <a:rPr lang="en-GB" i="1" dirty="0"/>
              <a:t>“Deletion will be attempted only for normal termination of the virtual machine, as defined by the Java Language Specification.”</a:t>
            </a:r>
          </a:p>
          <a:p>
            <a:r>
              <a:rPr lang="en-GB" dirty="0"/>
              <a:t>Similar problems as for C/C++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– security checklist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806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Avoid temporary files if possible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Don’t use standard C function for temporary files</a:t>
            </a:r>
          </a:p>
          <a:p>
            <a:pPr lvl="1"/>
            <a:r>
              <a:rPr lang="en-GB" dirty="0" err="1"/>
              <a:t>mktemp</a:t>
            </a:r>
            <a:r>
              <a:rPr lang="en-GB" dirty="0"/>
              <a:t>(), </a:t>
            </a:r>
            <a:r>
              <a:rPr lang="en-GB" dirty="0" err="1"/>
              <a:t>tmpnam</a:t>
            </a:r>
            <a:r>
              <a:rPr lang="en-GB" dirty="0"/>
              <a:t>(), </a:t>
            </a:r>
            <a:r>
              <a:rPr lang="en-GB" dirty="0" err="1"/>
              <a:t>tempname</a:t>
            </a:r>
            <a:r>
              <a:rPr lang="en-GB" dirty="0"/>
              <a:t>(), </a:t>
            </a:r>
            <a:r>
              <a:rPr lang="en-GB" dirty="0" err="1"/>
              <a:t>tmpfile</a:t>
            </a:r>
            <a:r>
              <a:rPr lang="en-GB" dirty="0"/>
              <a:t>()... </a:t>
            </a:r>
            <a:endParaRPr lang="en-US" dirty="0"/>
          </a:p>
          <a:p>
            <a:pPr lvl="1"/>
            <a:r>
              <a:rPr lang="en-US" dirty="0"/>
              <a:t>predictable names, race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Don’t store sensitive information in temp files</a:t>
            </a:r>
          </a:p>
          <a:p>
            <a:pPr lvl="1"/>
            <a:r>
              <a:rPr lang="en-US" dirty="0"/>
              <a:t>temp files are common attack vector, prevent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where are temporary files stored</a:t>
            </a:r>
          </a:p>
          <a:p>
            <a:pPr lvl="1"/>
            <a:r>
              <a:rPr lang="en-GB" dirty="0"/>
              <a:t>no standard function for that in C/C++</a:t>
            </a:r>
          </a:p>
          <a:p>
            <a:pPr lvl="1"/>
            <a:r>
              <a:rPr lang="en-GB" dirty="0"/>
              <a:t>Windows: </a:t>
            </a:r>
            <a:r>
              <a:rPr lang="en-GB" dirty="0" err="1"/>
              <a:t>GetTempPath</a:t>
            </a:r>
            <a:r>
              <a:rPr lang="en-GB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checklist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Ensure strong uniqueness and unpredictability for name of temporary file</a:t>
            </a:r>
          </a:p>
          <a:p>
            <a:pPr lvl="1"/>
            <a:r>
              <a:rPr lang="en-US" dirty="0"/>
              <a:t>don’t use </a:t>
            </a:r>
            <a:r>
              <a:rPr lang="en-US" dirty="0" err="1"/>
              <a:t>tmpnam</a:t>
            </a:r>
            <a:r>
              <a:rPr lang="en-US" dirty="0"/>
              <a:t> or </a:t>
            </a:r>
            <a:r>
              <a:rPr lang="en-US" dirty="0" err="1"/>
              <a:t>tmpfile</a:t>
            </a:r>
            <a:r>
              <a:rPr lang="en-US" dirty="0"/>
              <a:t> functions (predictable)</a:t>
            </a:r>
          </a:p>
          <a:p>
            <a:pPr lvl="1"/>
            <a:r>
              <a:rPr lang="en-US" dirty="0"/>
              <a:t>generate long random name internally, open it, check  </a:t>
            </a:r>
          </a:p>
          <a:p>
            <a:pPr lvl="1"/>
            <a:r>
              <a:rPr lang="en-US" dirty="0"/>
              <a:t>use strong random generating function like CAPI’s </a:t>
            </a:r>
            <a:r>
              <a:rPr lang="en-GB" dirty="0" err="1"/>
              <a:t>CryptGenRandom</a:t>
            </a:r>
            <a:r>
              <a:rPr lang="en-GB" dirty="0"/>
              <a:t>(), </a:t>
            </a:r>
            <a:r>
              <a:rPr lang="en-GB" dirty="0" err="1"/>
              <a:t>OpenSSL’s</a:t>
            </a:r>
            <a:r>
              <a:rPr lang="en-GB" dirty="0"/>
              <a:t> </a:t>
            </a:r>
            <a:r>
              <a:rPr lang="en-GB" dirty="0" err="1"/>
              <a:t>RAND_bytes</a:t>
            </a:r>
            <a:r>
              <a:rPr lang="en-GB" dirty="0"/>
              <a:t>()...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3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55018" y="5517642"/>
            <a:ext cx="2121718" cy="1079710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6372200" y="688395"/>
            <a:ext cx="2448272" cy="1986793"/>
          </a:xfrm>
          <a:prstGeom prst="roundRect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79512" y="980728"/>
            <a:ext cx="5832648" cy="446449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  <p:sp>
        <p:nvSpPr>
          <p:cNvPr id="6" name="Rounded Rectangle 5"/>
          <p:cNvSpPr/>
          <p:nvPr/>
        </p:nvSpPr>
        <p:spPr>
          <a:xfrm>
            <a:off x="579773" y="1362328"/>
            <a:ext cx="1872208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binary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280021" y="1163609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I/O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994795" y="227687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I/O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619672" y="2844527"/>
            <a:ext cx="1872208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 application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923928" y="3374504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Temporary files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792760" y="438373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Configurations</a:t>
            </a:r>
          </a:p>
          <a:p>
            <a:pPr algn="ctr"/>
            <a:r>
              <a:rPr lang="en-US" dirty="0"/>
              <a:t>(registry, files)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06066" y="407707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Dynamic libraries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12354" y="5589240"/>
            <a:ext cx="12596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Secure element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660232" y="938808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application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rot="2990778">
            <a:off x="1503534" y="2285669"/>
            <a:ext cx="763053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-Right Arrow 24"/>
          <p:cNvSpPr/>
          <p:nvPr/>
        </p:nvSpPr>
        <p:spPr>
          <a:xfrm rot="17845949">
            <a:off x="2595945" y="2181287"/>
            <a:ext cx="1368152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-Right Arrow 25"/>
          <p:cNvSpPr/>
          <p:nvPr/>
        </p:nvSpPr>
        <p:spPr>
          <a:xfrm rot="19734368">
            <a:off x="3197540" y="2820460"/>
            <a:ext cx="1097265" cy="386717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-Right Arrow 26"/>
          <p:cNvSpPr/>
          <p:nvPr/>
        </p:nvSpPr>
        <p:spPr>
          <a:xfrm rot="19529983">
            <a:off x="5264373" y="1834347"/>
            <a:ext cx="1748918" cy="386717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-Right Arrow 27"/>
          <p:cNvSpPr/>
          <p:nvPr/>
        </p:nvSpPr>
        <p:spPr>
          <a:xfrm rot="907095">
            <a:off x="3197893" y="3567866"/>
            <a:ext cx="828473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-Right Arrow 28"/>
          <p:cNvSpPr/>
          <p:nvPr/>
        </p:nvSpPr>
        <p:spPr>
          <a:xfrm rot="3288348">
            <a:off x="2502591" y="3846149"/>
            <a:ext cx="1129572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-Right Arrow 29"/>
          <p:cNvSpPr/>
          <p:nvPr/>
        </p:nvSpPr>
        <p:spPr>
          <a:xfrm rot="7011104">
            <a:off x="1130298" y="3607162"/>
            <a:ext cx="978748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-Right Arrow 30"/>
          <p:cNvSpPr/>
          <p:nvPr/>
        </p:nvSpPr>
        <p:spPr>
          <a:xfrm rot="5400000">
            <a:off x="1052204" y="5067103"/>
            <a:ext cx="801573" cy="386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checklist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Ensure proper permissions for temporary file</a:t>
            </a:r>
          </a:p>
          <a:p>
            <a:pPr lvl="1"/>
            <a:r>
              <a:rPr lang="en-US" sz="2000" dirty="0"/>
              <a:t>avoid publically writable directories if possible</a:t>
            </a:r>
          </a:p>
          <a:p>
            <a:pPr lvl="1"/>
            <a:r>
              <a:rPr lang="en-US" sz="2000" dirty="0"/>
              <a:t>if publically writable directory is used, create subdirectory and set ACL’s (read and write) only for your application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Encrypt log file content with random key</a:t>
            </a:r>
          </a:p>
          <a:p>
            <a:pPr lvl="1"/>
            <a:r>
              <a:rPr lang="en-US" sz="2000" dirty="0"/>
              <a:t>generate random secret key every time you run your application </a:t>
            </a:r>
          </a:p>
          <a:p>
            <a:pPr lvl="1"/>
            <a:r>
              <a:rPr lang="en-US" sz="2000" dirty="0"/>
              <a:t>encrypt data before writing into log file (and decrypt when reading)</a:t>
            </a:r>
          </a:p>
          <a:p>
            <a:pPr lvl="1"/>
            <a:r>
              <a:rPr lang="en-US" sz="2000" dirty="0"/>
              <a:t>when program is abnormally terminated, (encrypted) temporary file will stay but random key will is lost</a:t>
            </a:r>
          </a:p>
          <a:p>
            <a:pPr lvl="1"/>
            <a:r>
              <a:rPr lang="en-US" sz="2000" dirty="0"/>
              <a:t>attacker cannot supply older temporary version (different key)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checklist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Perform secure cleanup</a:t>
            </a:r>
          </a:p>
          <a:p>
            <a:pPr lvl="1"/>
            <a:r>
              <a:rPr lang="en-US" sz="2000" dirty="0"/>
              <a:t>overwrite content of temporary file with random data before close</a:t>
            </a:r>
          </a:p>
          <a:p>
            <a:pPr lvl="2"/>
            <a:r>
              <a:rPr lang="en-US" sz="2000" dirty="0"/>
              <a:t>even when performing log file encryption (key may leak in memory dump, </a:t>
            </a:r>
            <a:r>
              <a:rPr lang="en-US" sz="2000" dirty="0" err="1"/>
              <a:t>pagefile</a:t>
            </a:r>
            <a:r>
              <a:rPr lang="en-US" sz="2000" dirty="0"/>
              <a:t> etc.) </a:t>
            </a:r>
          </a:p>
          <a:p>
            <a:pPr lvl="1"/>
            <a:r>
              <a:rPr lang="en-US" sz="2000" dirty="0"/>
              <a:t>leave no temporary files behind </a:t>
            </a:r>
          </a:p>
          <a:p>
            <a:pPr lvl="2"/>
            <a:r>
              <a:rPr lang="en-US" sz="2000" dirty="0"/>
              <a:t>close temporary files as soon as possible</a:t>
            </a:r>
          </a:p>
          <a:p>
            <a:pPr lvl="2"/>
            <a:r>
              <a:rPr lang="en-US" sz="2000" dirty="0"/>
              <a:t>call </a:t>
            </a:r>
            <a:r>
              <a:rPr lang="en-GB" sz="2000" dirty="0"/>
              <a:t>_</a:t>
            </a:r>
            <a:r>
              <a:rPr lang="en-GB" sz="2000" dirty="0" err="1"/>
              <a:t>rmtmp</a:t>
            </a:r>
            <a:r>
              <a:rPr lang="en-GB" sz="2000" b="1" dirty="0"/>
              <a:t>() </a:t>
            </a:r>
            <a:r>
              <a:rPr lang="en-GB" sz="2000" dirty="0"/>
              <a:t>if standard C functions were use for open</a:t>
            </a:r>
          </a:p>
          <a:p>
            <a:pPr lvl="1"/>
            <a:r>
              <a:rPr lang="en-US" sz="2000" dirty="0"/>
              <a:t>still possible to leave temporary files during abnormal termination </a:t>
            </a:r>
          </a:p>
          <a:p>
            <a:pPr lvl="2"/>
            <a:r>
              <a:rPr lang="en-US" sz="2000" dirty="0"/>
              <a:t>utilize own signal handlers</a:t>
            </a:r>
          </a:p>
          <a:p>
            <a:pPr lvl="2"/>
            <a:r>
              <a:rPr lang="en-US" sz="2000" dirty="0"/>
              <a:t>wrap main into big exception handler and cleanup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844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files security checklist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sz="2400" dirty="0"/>
              <a:t>Rely on absolute, not on relative paths</a:t>
            </a:r>
          </a:p>
          <a:p>
            <a:pPr lvl="1"/>
            <a:r>
              <a:rPr lang="en-US" sz="2000" dirty="0"/>
              <a:t>relative paths will change when application current directory change</a:t>
            </a:r>
          </a:p>
          <a:p>
            <a:pPr lvl="1"/>
            <a:r>
              <a:rPr lang="en-US" sz="2000" dirty="0"/>
              <a:t>if user provides directory path for temporary files, sanitize it</a:t>
            </a:r>
          </a:p>
          <a:p>
            <a:pPr lvl="1"/>
            <a:r>
              <a:rPr lang="en-US" sz="2000" dirty="0"/>
              <a:t>use file handles (e.g., FILE*) instead of file path (</a:t>
            </a:r>
            <a:r>
              <a:rPr lang="en-GB" sz="2000" dirty="0"/>
              <a:t>TOCTOU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/>
              <a:t>Open files exclusively and non-existing only</a:t>
            </a:r>
          </a:p>
          <a:p>
            <a:pPr lvl="1"/>
            <a:r>
              <a:rPr lang="en-US" sz="2000" dirty="0"/>
              <a:t>C99: </a:t>
            </a:r>
            <a:r>
              <a:rPr lang="en-US" sz="2000" dirty="0" err="1"/>
              <a:t>fopen</a:t>
            </a:r>
            <a:r>
              <a:rPr lang="en-US" sz="2000" dirty="0"/>
              <a:t>(“filename”, “</a:t>
            </a:r>
            <a:r>
              <a:rPr lang="en-US" sz="2000" dirty="0" err="1"/>
              <a:t>wb</a:t>
            </a:r>
            <a:r>
              <a:rPr lang="en-US" sz="2000" dirty="0"/>
              <a:t>”) opens new as well as existing file </a:t>
            </a:r>
            <a:r>
              <a:rPr lang="en-US" sz="2000" dirty="0">
                <a:sym typeface="Wingdings" panose="05000000000000000000" pitchFamily="2" charset="2"/>
              </a:rPr>
              <a:t></a:t>
            </a:r>
            <a:endParaRPr lang="en-US" sz="2000" dirty="0"/>
          </a:p>
          <a:p>
            <a:pPr lvl="1"/>
            <a:r>
              <a:rPr lang="en-US" sz="2000" dirty="0"/>
              <a:t>C11: new </a:t>
            </a:r>
            <a:r>
              <a:rPr lang="en-GB" sz="2000" dirty="0"/>
              <a:t>exclusive create-and-open mode ("…x") for </a:t>
            </a:r>
            <a:r>
              <a:rPr lang="en-GB" sz="2000" dirty="0" err="1"/>
              <a:t>fopen</a:t>
            </a:r>
            <a:r>
              <a:rPr lang="en-GB" sz="2000" dirty="0"/>
              <a:t> </a:t>
            </a:r>
            <a:endParaRPr lang="en-US" sz="2000" dirty="0"/>
          </a:p>
          <a:p>
            <a:pPr lvl="1"/>
            <a:r>
              <a:rPr lang="en-US" sz="2000" dirty="0"/>
              <a:t>POSIX: open() with </a:t>
            </a:r>
            <a:r>
              <a:rPr lang="en-GB" sz="2000" dirty="0"/>
              <a:t>O_CREAT|O_EXCL </a:t>
            </a:r>
          </a:p>
          <a:p>
            <a:pPr lvl="1"/>
            <a:r>
              <a:rPr lang="en-GB" sz="2000" dirty="0"/>
              <a:t>WIN32 </a:t>
            </a:r>
            <a:r>
              <a:rPr lang="en-GB" sz="2000" dirty="0" err="1"/>
              <a:t>API:CreateFile</a:t>
            </a:r>
            <a:r>
              <a:rPr lang="en-GB" sz="2000" dirty="0"/>
              <a:t>() with CREATE_NEW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sym typeface="Wingdings" panose="05000000000000000000" pitchFamily="2" charset="2"/>
              </a:rPr>
              <a:t>(virtual LABs)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temporary directory</a:t>
            </a:r>
          </a:p>
          <a:p>
            <a:r>
              <a:rPr lang="en-US" dirty="0"/>
              <a:t>create subdirectory, set proper ACL</a:t>
            </a:r>
          </a:p>
          <a:p>
            <a:r>
              <a:rPr lang="en-US" dirty="0"/>
              <a:t>generate long random file name</a:t>
            </a:r>
          </a:p>
          <a:p>
            <a:r>
              <a:rPr lang="en-US" dirty="0"/>
              <a:t>open file exclusively with absolute path</a:t>
            </a:r>
          </a:p>
          <a:p>
            <a:r>
              <a:rPr lang="en-US" dirty="0"/>
              <a:t>generate random key</a:t>
            </a:r>
          </a:p>
          <a:p>
            <a:r>
              <a:rPr lang="en-US" dirty="0"/>
              <a:t>encrypt data before write</a:t>
            </a:r>
          </a:p>
          <a:p>
            <a:r>
              <a:rPr lang="en-US" dirty="0"/>
              <a:t>shred content (overwrite) before close</a:t>
            </a:r>
          </a:p>
          <a:p>
            <a:r>
              <a:rPr lang="en-US" dirty="0"/>
              <a:t>close after use</a:t>
            </a:r>
          </a:p>
          <a:p>
            <a:r>
              <a:rPr lang="en-US" dirty="0"/>
              <a:t>handle abnormal termination (signal, exception)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281436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3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2400" dirty="0"/>
              <a:t>Security Tips for Temporary File Usage in Applications</a:t>
            </a:r>
            <a:endParaRPr lang="en-GB" sz="2400" dirty="0">
              <a:hlinkClick r:id="rId3"/>
            </a:endParaRPr>
          </a:p>
          <a:p>
            <a:pPr lvl="1"/>
            <a:r>
              <a:rPr lang="en-GB" sz="2000" dirty="0">
                <a:hlinkClick r:id="rId3"/>
              </a:rPr>
              <a:t>http://www.codeproject.com/Articles/15956/Security-Tips-for-Temporary-File-Usage-in-Applicat</a:t>
            </a:r>
            <a:endParaRPr lang="en-GB" sz="2000" dirty="0"/>
          </a:p>
          <a:p>
            <a:r>
              <a:rPr lang="en-GB" sz="2400" dirty="0"/>
              <a:t>FIO43-C. Do not create temporary files in shared directories</a:t>
            </a:r>
          </a:p>
          <a:p>
            <a:pPr lvl="1"/>
            <a:r>
              <a:rPr lang="en-GB" sz="2000" dirty="0">
                <a:hlinkClick r:id="rId4"/>
              </a:rPr>
              <a:t>https://www.securecoding.cert.org/confluence/display/seccode/FIO43-C.+Do+not+create+temporary+files+in+shared+directories</a:t>
            </a:r>
            <a:endParaRPr lang="en-GB" sz="2000" dirty="0"/>
          </a:p>
          <a:p>
            <a:r>
              <a:rPr lang="en-US" sz="2400" dirty="0"/>
              <a:t>MITRE </a:t>
            </a:r>
            <a:r>
              <a:rPr lang="en-GB" sz="2400" dirty="0"/>
              <a:t>CWE-377:</a:t>
            </a:r>
            <a:r>
              <a:rPr lang="en-GB" sz="2400" b="1" dirty="0"/>
              <a:t> </a:t>
            </a:r>
            <a:r>
              <a:rPr lang="en-US" sz="2400" dirty="0"/>
              <a:t>Insecure temporary files</a:t>
            </a:r>
          </a:p>
          <a:p>
            <a:pPr lvl="1"/>
            <a:r>
              <a:rPr lang="en-GB" sz="2000" dirty="0">
                <a:hlinkClick r:id="rId5"/>
              </a:rPr>
              <a:t>http://cwe.mitre.org/data/definitions/377.html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490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Obfuscation, Protecting software modules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002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vs. </a:t>
            </a:r>
            <a:r>
              <a:rPr lang="en-US" dirty="0" err="1"/>
              <a:t>whitebox</a:t>
            </a:r>
            <a:r>
              <a:rPr lang="en-US" dirty="0"/>
              <a:t> attacker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  <p:sp>
        <p:nvSpPr>
          <p:cNvPr id="6" name="Right Arrow 5"/>
          <p:cNvSpPr/>
          <p:nvPr/>
        </p:nvSpPr>
        <p:spPr>
          <a:xfrm>
            <a:off x="2555776" y="4384464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125" y="3730517"/>
            <a:ext cx="1570691" cy="15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60328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2080208"/>
            <a:ext cx="79208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6312"/>
            <a:ext cx="1944216" cy="1944216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132436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3545886" y="3250338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57886"/>
            <a:ext cx="1758567" cy="3055512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164" y="3573016"/>
            <a:ext cx="1758567" cy="30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1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AES API (</a:t>
            </a:r>
            <a:r>
              <a:rPr lang="en-US" dirty="0" err="1"/>
              <a:t>PolarSSL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32023" y="1700808"/>
            <a:ext cx="931376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\brief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    AES key schedule (encryption)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AES context to be initialized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key      encryption key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keysize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must be 128, 192 or 256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\return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   0 if successful, or POLARSSL_ERR_AES_INVALID_KEY_LENGTH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aes_setkey_enc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aes_context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*key,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keysize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\brief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    AES-ECB block encryption/decryption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AES context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mode     AES_ENCRYPT or AES_DECRYPT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input    16-byte input block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</a:t>
            </a:r>
            <a:r>
              <a:rPr lang="en-GB" sz="1200" b="1" dirty="0" err="1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output   16-byte output block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200" b="1" dirty="0">
                <a:solidFill>
                  <a:srgbClr val="3060A0"/>
                </a:solidFill>
                <a:latin typeface="Courier New" pitchFamily="49" charset="0"/>
                <a:cs typeface="Courier New" pitchFamily="49" charset="0"/>
              </a:rPr>
              <a:t>\return</a:t>
            </a:r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        0 if successful</a:t>
            </a:r>
          </a:p>
          <a:p>
            <a:r>
              <a:rPr lang="en-GB" sz="1200" b="1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aes_crypt_ecb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aes_context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mode,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input[</a:t>
            </a:r>
            <a:r>
              <a:rPr lang="en-GB" sz="1400" b="1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output[</a:t>
            </a:r>
            <a:r>
              <a:rPr lang="en-GB" sz="1400" b="1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GB" sz="14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17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AES - 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397868" y="1700808"/>
            <a:ext cx="7380547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simpleAES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32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aes_context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Set the key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"SecurePassword:nbu123"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aes_setkey_enc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128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"Input: 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AES_BLOCK_SIZE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++)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"%2x"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Encrypt one block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aes_crypt_ecb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ctx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AES_ENCRYPT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"Output: 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AES_BLOCK_SIZE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++)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"%x"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]);</a:t>
            </a:r>
            <a:endParaRPr lang="en-GB" sz="14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73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OllyDbg</a:t>
            </a:r>
            <a:r>
              <a:rPr lang="en-US" dirty="0"/>
              <a:t> – key value is static string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" y="1988840"/>
            <a:ext cx="9151418" cy="4104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49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libraries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118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OllyDbg</a:t>
            </a:r>
            <a:r>
              <a:rPr lang="en-US" dirty="0"/>
              <a:t> – key is visible in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961909" cy="47525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157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AES usage is somehow hidden?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7"/>
          <a:stretch/>
        </p:blipFill>
        <p:spPr>
          <a:xfrm>
            <a:off x="539552" y="1628800"/>
            <a:ext cx="6672634" cy="48245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878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attacker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is able to:</a:t>
            </a:r>
          </a:p>
          <a:p>
            <a:pPr lvl="1"/>
            <a:r>
              <a:rPr lang="en-US" dirty="0"/>
              <a:t>inspect and disassemble binary (static strings, code...)</a:t>
            </a:r>
          </a:p>
          <a:p>
            <a:pPr lvl="1"/>
            <a:r>
              <a:rPr lang="en-US" dirty="0"/>
              <a:t>observe/modify all executed instructions (</a:t>
            </a:r>
            <a:r>
              <a:rPr lang="en-US" dirty="0" err="1"/>
              <a:t>OllyDbg</a:t>
            </a:r>
            <a:r>
              <a:rPr lang="en-US" dirty="0"/>
              <a:t>...)</a:t>
            </a:r>
          </a:p>
          <a:p>
            <a:pPr lvl="1"/>
            <a:r>
              <a:rPr lang="en-US" dirty="0"/>
              <a:t>observe/modify used memory (</a:t>
            </a:r>
            <a:r>
              <a:rPr lang="en-US" dirty="0" err="1"/>
              <a:t>OllyDbg</a:t>
            </a:r>
            <a:r>
              <a:rPr lang="en-US" dirty="0"/>
              <a:t>, memory dump...)</a:t>
            </a:r>
          </a:p>
          <a:p>
            <a:r>
              <a:rPr lang="en-US" dirty="0"/>
              <a:t>How to still protect value of cryptographic key?</a:t>
            </a:r>
          </a:p>
          <a:p>
            <a:r>
              <a:rPr lang="en-US" dirty="0"/>
              <a:t>Who might be white-box attacker?</a:t>
            </a:r>
          </a:p>
          <a:p>
            <a:pPr lvl="1"/>
            <a:r>
              <a:rPr lang="en-US" dirty="0"/>
              <a:t>Mathematician (for fun)</a:t>
            </a:r>
          </a:p>
          <a:p>
            <a:pPr lvl="1"/>
            <a:r>
              <a:rPr lang="en-US" dirty="0"/>
              <a:t>Security researcher / Malware analyst (for work)</a:t>
            </a:r>
          </a:p>
          <a:p>
            <a:pPr lvl="1"/>
            <a:r>
              <a:rPr lang="en-US" dirty="0"/>
              <a:t>DRM cracker (for </a:t>
            </a:r>
            <a:r>
              <a:rPr lang="en-US" dirty="0" err="1"/>
              <a:t>fun&amp;profit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...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7857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obfuscation and its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Time-limited protection</a:t>
            </a:r>
          </a:p>
          <a:p>
            <a:r>
              <a:rPr lang="en-US" dirty="0"/>
              <a:t>Obfuscation is mostly based on obscurity</a:t>
            </a:r>
          </a:p>
          <a:p>
            <a:pPr lvl="1"/>
            <a:r>
              <a:rPr lang="en-US" dirty="0"/>
              <a:t>add bogus jumps</a:t>
            </a:r>
          </a:p>
          <a:p>
            <a:pPr lvl="1"/>
            <a:r>
              <a:rPr lang="en-US" dirty="0"/>
              <a:t>reorder related memory blocks </a:t>
            </a:r>
          </a:p>
          <a:p>
            <a:pPr lvl="1"/>
            <a:r>
              <a:rPr lang="en-US" dirty="0"/>
              <a:t>transform code into equivalent one, but less readable</a:t>
            </a:r>
          </a:p>
          <a:p>
            <a:pPr lvl="1"/>
            <a:r>
              <a:rPr lang="en-US" dirty="0"/>
              <a:t>pack binary into randomized virtual machine 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Barak’s (</a:t>
            </a:r>
            <a:r>
              <a:rPr lang="en-US" dirty="0" err="1"/>
              <a:t>im</a:t>
            </a:r>
            <a:r>
              <a:rPr lang="en-US" dirty="0"/>
              <a:t>)possibility result (2001)</a:t>
            </a:r>
          </a:p>
          <a:p>
            <a:pPr lvl="1"/>
            <a:r>
              <a:rPr lang="en-US" dirty="0"/>
              <a:t>family of functions that will always leak some information</a:t>
            </a:r>
          </a:p>
          <a:p>
            <a:pPr lvl="1"/>
            <a:r>
              <a:rPr lang="en-US" dirty="0"/>
              <a:t>but practical implementation may exists for others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ESET, Bratislava, 31.5.2013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225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CEF&amp;CED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with Encrypted Data and Encrypted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ESET, Bratislava, 31.5.2013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4889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Scenario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We’d like to compute function F over data D </a:t>
            </a:r>
          </a:p>
          <a:p>
            <a:pPr lvl="1" eaLnBrk="1" hangingPunct="1"/>
            <a:r>
              <a:rPr lang="en-US" dirty="0"/>
              <a:t>secret algorithm F or sensitive data D (or both)</a:t>
            </a:r>
          </a:p>
          <a:p>
            <a:pPr eaLnBrk="1" hangingPunct="1"/>
            <a:r>
              <a:rPr lang="en-US" dirty="0"/>
              <a:t>Solution with trusted environment</a:t>
            </a:r>
          </a:p>
          <a:p>
            <a:pPr lvl="1" eaLnBrk="1" hangingPunct="1"/>
            <a:r>
              <a:rPr lang="en-US" dirty="0"/>
              <a:t>my trusted PC, trusted server, trusted cloud…</a:t>
            </a:r>
          </a:p>
          <a:p>
            <a:pPr eaLnBrk="1" hangingPunct="1"/>
            <a:r>
              <a:rPr lang="en-US" dirty="0"/>
              <a:t>Problem: can be cloud or client really trusted? </a:t>
            </a:r>
          </a:p>
          <a:p>
            <a:pPr lvl="1" eaLnBrk="1" hangingPunct="1"/>
            <a:r>
              <a:rPr lang="en-US" dirty="0"/>
              <a:t>server hack, DRM, malware...</a:t>
            </a:r>
          </a:p>
          <a:p>
            <a:pPr eaLnBrk="1" hangingPunct="1"/>
            <a:r>
              <a:rPr lang="en-US" dirty="0"/>
              <a:t>Attacker model</a:t>
            </a:r>
          </a:p>
          <a:p>
            <a:pPr lvl="1" eaLnBrk="1" hangingPunct="1"/>
            <a:r>
              <a:rPr lang="en-US" dirty="0"/>
              <a:t>controls execution environment (debugging)</a:t>
            </a:r>
          </a:p>
          <a:p>
            <a:pPr lvl="1" eaLnBrk="1" hangingPunct="1"/>
            <a:r>
              <a:rPr lang="en-US" dirty="0"/>
              <a:t>sees all instructions and data executed</a:t>
            </a:r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| ESET, Bratislava, 31.5.2013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8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Computation with Encrypted Function (CEF)</a:t>
            </a:r>
          </a:p>
          <a:p>
            <a:pPr lvl="1" eaLnBrk="1" hangingPunct="1"/>
            <a:r>
              <a:rPr lang="en-US" sz="2000" dirty="0"/>
              <a:t>A provides function F in form of P(F)</a:t>
            </a:r>
          </a:p>
          <a:p>
            <a:pPr lvl="1" eaLnBrk="1" hangingPunct="1"/>
            <a:r>
              <a:rPr lang="en-US" sz="2000" dirty="0"/>
              <a:t>P can be executed on B’s machine with B’s data D as P(D)</a:t>
            </a:r>
          </a:p>
          <a:p>
            <a:pPr lvl="1" eaLnBrk="1" hangingPunct="1"/>
            <a:r>
              <a:rPr lang="en-US" sz="2000" dirty="0"/>
              <a:t>B will not learn function F during computation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| ESET, Bratislava, 31.5.2013</a:t>
            </a:r>
          </a:p>
        </p:txBody>
      </p:sp>
      <p:sp>
        <p:nvSpPr>
          <p:cNvPr id="2" name="Cloud 1"/>
          <p:cNvSpPr/>
          <p:nvPr/>
        </p:nvSpPr>
        <p:spPr>
          <a:xfrm>
            <a:off x="5024892" y="3573016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632404" y="3645024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8388" y="331522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1919" y="328242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6" y="3973706"/>
            <a:ext cx="959768" cy="6313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6620" y="3966273"/>
            <a:ext cx="936104" cy="638780"/>
            <a:chOff x="5724128" y="3334926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5724128" y="3334926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490" y="3559195"/>
              <a:ext cx="479885" cy="3156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76" y="3949288"/>
            <a:ext cx="608856" cy="60885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0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5434E-6 L 0.3267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16 C -0.00017 0.03238 -0.02153 0.05552 -0.04739 0.05552 C -0.07378 0.05552 -0.09496 0.03238 -0.09479 0.00416 C -0.09496 -0.02406 -0.07378 -0.04673 -0.04757 -0.04673 C -0.02153 -0.04673 -0.00017 -0.02406 -0.00017 0.00416 Z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5148064" y="3429000"/>
            <a:ext cx="2736304" cy="1296144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Computation with Encrypted Data (CED)</a:t>
            </a:r>
          </a:p>
          <a:p>
            <a:pPr lvl="1" eaLnBrk="1" hangingPunct="1"/>
            <a:r>
              <a:rPr lang="en-US" sz="2000" dirty="0"/>
              <a:t>B provides encrypted data D as E(D) to A</a:t>
            </a:r>
          </a:p>
          <a:p>
            <a:pPr lvl="1" eaLnBrk="1" hangingPunct="1"/>
            <a:r>
              <a:rPr lang="en-US" sz="2000" dirty="0"/>
              <a:t>A is able to compute its F as F(E(D)) to produce E(F(D))</a:t>
            </a:r>
          </a:p>
          <a:p>
            <a:pPr lvl="1" eaLnBrk="1" hangingPunct="1"/>
            <a:r>
              <a:rPr lang="en-US" sz="2000" dirty="0"/>
              <a:t>A will not learn D</a:t>
            </a:r>
            <a:endParaRPr lang="en-GB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| ESET, Bratislava, 31.5.2013</a:t>
            </a:r>
          </a:p>
        </p:txBody>
      </p:sp>
      <p:sp>
        <p:nvSpPr>
          <p:cNvPr id="6" name="Cloud 5"/>
          <p:cNvSpPr/>
          <p:nvPr/>
        </p:nvSpPr>
        <p:spPr>
          <a:xfrm>
            <a:off x="776420" y="3501008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2404" y="3171209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5935" y="3138412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92" y="3829690"/>
            <a:ext cx="959768" cy="63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74667"/>
            <a:ext cx="608856" cy="6088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64088" y="3757682"/>
            <a:ext cx="936104" cy="638780"/>
            <a:chOff x="4427984" y="3129783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4427984" y="3129783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622" y="3263941"/>
              <a:ext cx="456828" cy="456828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8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54106E-7 L -0.39618 -0.0451 L -0.4 0.07888 L 2.77778E-6 -7.54106E-7 Z " pathEditMode="relative" ptsTypes="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</a:t>
            </a:r>
            <a:r>
              <a:rPr lang="en-US" dirty="0"/>
              <a:t>D</a:t>
            </a:r>
            <a:r>
              <a:rPr lang="cs-CZ" dirty="0"/>
              <a:t> </a:t>
            </a:r>
            <a:r>
              <a:rPr lang="en-US" dirty="0"/>
              <a:t>via homomorphism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Convert your function into circuit with additions</a:t>
            </a:r>
            <a:r>
              <a:rPr lang="cs-CZ" dirty="0"/>
              <a:t>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cs-CZ" dirty="0"/>
              <a:t>)</a:t>
            </a:r>
            <a:r>
              <a:rPr lang="en-US" dirty="0"/>
              <a:t> and multiplications</a:t>
            </a:r>
            <a:r>
              <a:rPr lang="cs-CZ" dirty="0"/>
              <a:t> (</a:t>
            </a:r>
            <a:r>
              <a:rPr lang="cs-CZ" b="1" dirty="0">
                <a:latin typeface="Courier New" pitchFamily="49" charset="0"/>
                <a:cs typeface="Courier New" pitchFamily="49" charset="0"/>
              </a:rPr>
              <a:t>and</a:t>
            </a:r>
            <a:r>
              <a:rPr lang="cs-CZ" dirty="0"/>
              <a:t>)</a:t>
            </a:r>
            <a:r>
              <a:rPr lang="en-US" dirty="0"/>
              <a:t>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addition and/or multiplication “securely”</a:t>
            </a:r>
          </a:p>
          <a:p>
            <a:pPr lvl="1"/>
            <a:r>
              <a:rPr lang="en-US" dirty="0"/>
              <a:t>an attacker can compute E(D1+D2) = E(D1)+E(D2) </a:t>
            </a:r>
          </a:p>
          <a:p>
            <a:pPr lvl="1"/>
            <a:r>
              <a:rPr lang="en-US" dirty="0"/>
              <a:t>but will learn neither D1 nor D</a:t>
            </a:r>
            <a:r>
              <a:rPr lang="cs-CZ" dirty="0"/>
              <a:t>2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whole circuit over encrypted data</a:t>
            </a:r>
          </a:p>
          <a:p>
            <a:r>
              <a:rPr lang="en-US" dirty="0"/>
              <a:t>Partial </a:t>
            </a:r>
            <a:r>
              <a:rPr lang="en-US" dirty="0" err="1"/>
              <a:t>homomorphic</a:t>
            </a:r>
            <a:r>
              <a:rPr lang="en-US" dirty="0"/>
              <a:t> scheme</a:t>
            </a:r>
          </a:p>
          <a:p>
            <a:pPr lvl="1"/>
            <a:r>
              <a:rPr lang="en-US" dirty="0"/>
              <a:t>either addition or multiplication is possible, but not both </a:t>
            </a:r>
            <a:endParaRPr lang="en-GB" dirty="0"/>
          </a:p>
          <a:p>
            <a:r>
              <a:rPr lang="en-US" dirty="0"/>
              <a:t>Fully </a:t>
            </a:r>
            <a:r>
              <a:rPr lang="en-US" dirty="0" err="1"/>
              <a:t>homomorphic</a:t>
            </a:r>
            <a:r>
              <a:rPr lang="en-US" dirty="0"/>
              <a:t> scheme</a:t>
            </a:r>
          </a:p>
          <a:p>
            <a:pPr lvl="1"/>
            <a:r>
              <a:rPr lang="en-US" dirty="0"/>
              <a:t>both addition and multiplication (unlimited)</a:t>
            </a:r>
            <a:endParaRPr lang="en-GB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| ESET, Bratislava, 31.5.2013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9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</a:t>
            </a:r>
            <a:r>
              <a:rPr lang="en-US" dirty="0" err="1"/>
              <a:t>homomorphic</a:t>
            </a:r>
            <a:r>
              <a:rPr lang="en-US" dirty="0"/>
              <a:t> schemes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RSA (</a:t>
            </a:r>
            <a:r>
              <a:rPr lang="en-US" i="1" dirty="0"/>
              <a:t>multiplication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d</a:t>
            </a:r>
            <a:r>
              <a:rPr lang="en-US" baseline="-25000" dirty="0"/>
              <a:t>1</a:t>
            </a:r>
            <a:r>
              <a:rPr lang="en-US" baseline="30000" dirty="0"/>
              <a:t>e </a:t>
            </a:r>
            <a:r>
              <a:rPr lang="en-US" dirty="0"/>
              <a:t>. d</a:t>
            </a:r>
            <a:r>
              <a:rPr lang="en-US" baseline="-25000" dirty="0"/>
              <a:t>2</a:t>
            </a:r>
            <a:r>
              <a:rPr lang="en-US" baseline="30000" dirty="0"/>
              <a:t>e</a:t>
            </a:r>
            <a:r>
              <a:rPr lang="en-US" dirty="0"/>
              <a:t> mod m = 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e</a:t>
            </a:r>
            <a:r>
              <a:rPr lang="en-US" dirty="0"/>
              <a:t> mod m = E(d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GB" dirty="0"/>
              <a:t>Example </a:t>
            </a:r>
            <a:r>
              <a:rPr lang="en-GB" dirty="0" err="1"/>
              <a:t>Goldwasser-Micali</a:t>
            </a:r>
            <a:r>
              <a:rPr lang="en-GB" dirty="0"/>
              <a:t> (</a:t>
            </a:r>
            <a:r>
              <a:rPr lang="en-GB" i="1" dirty="0"/>
              <a:t>addition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x</a:t>
            </a:r>
            <a:r>
              <a:rPr lang="en-US" baseline="30000" dirty="0"/>
              <a:t>d1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baseline="30000" dirty="0"/>
              <a:t>2 . </a:t>
            </a:r>
            <a:r>
              <a:rPr lang="en-US" dirty="0"/>
              <a:t>X</a:t>
            </a:r>
            <a:r>
              <a:rPr lang="en-US" baseline="30000" dirty="0"/>
              <a:t>d2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baseline="30000" dirty="0"/>
              <a:t>2 </a:t>
            </a:r>
            <a:r>
              <a:rPr lang="en-US" dirty="0"/>
              <a:t>= x</a:t>
            </a:r>
            <a:r>
              <a:rPr lang="en-US" baseline="30000" dirty="0"/>
              <a:t>d1+d2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n-US" dirty="0"/>
              <a:t>= E(d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d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endParaRPr lang="en-GB" dirty="0"/>
          </a:p>
          <a:p>
            <a:r>
              <a:rPr lang="en-US" dirty="0"/>
              <a:t>Limited to polynomial and rational functions</a:t>
            </a:r>
          </a:p>
          <a:p>
            <a:r>
              <a:rPr lang="en-US" dirty="0"/>
              <a:t>Limited to only one type of operation (</a:t>
            </a:r>
            <a:r>
              <a:rPr lang="en-US" i="1" dirty="0" err="1"/>
              <a:t>mult</a:t>
            </a:r>
            <a:r>
              <a:rPr lang="en-US" dirty="0"/>
              <a:t> or </a:t>
            </a:r>
            <a:r>
              <a:rPr lang="en-US" i="1" dirty="0"/>
              <a:t>add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one type and very limited number of other type</a:t>
            </a:r>
          </a:p>
          <a:p>
            <a:r>
              <a:rPr lang="en-US" dirty="0"/>
              <a:t>Slow – based on modular </a:t>
            </a:r>
            <a:r>
              <a:rPr lang="en-US" dirty="0" err="1"/>
              <a:t>mult</a:t>
            </a:r>
            <a:r>
              <a:rPr lang="en-US" dirty="0"/>
              <a:t> or exponentiation</a:t>
            </a:r>
          </a:p>
          <a:p>
            <a:pPr lvl="1"/>
            <a:r>
              <a:rPr lang="en-US" dirty="0"/>
              <a:t>every operation equivalent to whole RSA operation</a:t>
            </a:r>
            <a:endParaRPr lang="en-GB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| ESET, Bratislava, 31.5.2013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1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PA193 | Integrity of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Dynamic library usage (Windows)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Static linking</a:t>
            </a:r>
          </a:p>
          <a:p>
            <a:pPr lvl="1" eaLnBrk="1" hangingPunct="1"/>
            <a:r>
              <a:rPr lang="en-US" altLang="en-US" i="1" dirty="0"/>
              <a:t>library</a:t>
            </a:r>
            <a:r>
              <a:rPr lang="en-US" altLang="en-US" dirty="0"/>
              <a:t>.lib added to dependencies</a:t>
            </a:r>
          </a:p>
          <a:p>
            <a:pPr eaLnBrk="1" hangingPunct="1"/>
            <a:r>
              <a:rPr lang="en-US" altLang="en-US" dirty="0"/>
              <a:t>Run-time dynamic linking</a:t>
            </a:r>
          </a:p>
          <a:p>
            <a:pPr lvl="1" eaLnBrk="1" hangingPunct="1"/>
            <a:r>
              <a:rPr lang="en-US" altLang="en-US" dirty="0"/>
              <a:t>controllable run-time search for dynamic library</a:t>
            </a:r>
          </a:p>
          <a:p>
            <a:pPr lvl="1" eaLnBrk="1" hangingPunct="1"/>
            <a:r>
              <a:rPr lang="en-US" altLang="en-US" dirty="0"/>
              <a:t>developer can control and respond on (un)available lib</a:t>
            </a:r>
          </a:p>
          <a:p>
            <a:pPr lvl="1" eaLnBrk="1" hangingPunct="1"/>
            <a:r>
              <a:rPr lang="en-US" altLang="en-US" dirty="0" err="1"/>
              <a:t>LoadLibrary</a:t>
            </a:r>
            <a:r>
              <a:rPr lang="en-US" altLang="en-US" dirty="0"/>
              <a:t>(</a:t>
            </a:r>
            <a:r>
              <a:rPr lang="en-US" altLang="en-US" i="1" dirty="0"/>
              <a:t>path</a:t>
            </a:r>
            <a:r>
              <a:rPr lang="en-US" altLang="en-US" dirty="0"/>
              <a:t>) &amp; </a:t>
            </a:r>
            <a:r>
              <a:rPr lang="en-US" altLang="en-US" dirty="0" err="1"/>
              <a:t>FreeLibrary</a:t>
            </a:r>
            <a:r>
              <a:rPr lang="en-US" altLang="en-US" dirty="0"/>
              <a:t>(</a:t>
            </a:r>
            <a:r>
              <a:rPr lang="en-US" altLang="en-US" i="1" dirty="0" err="1"/>
              <a:t>hLib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Run-time search for specific function</a:t>
            </a:r>
          </a:p>
          <a:p>
            <a:pPr lvl="1" eaLnBrk="1" hangingPunct="1"/>
            <a:r>
              <a:rPr lang="en-US" altLang="en-US" noProof="1"/>
              <a:t>GetProcAddress</a:t>
            </a:r>
            <a:r>
              <a:rPr lang="en-US" altLang="en-US" dirty="0"/>
              <a:t>(</a:t>
            </a:r>
            <a:r>
              <a:rPr lang="en-US" altLang="en-US" i="1" dirty="0" err="1"/>
              <a:t>hLib</a:t>
            </a:r>
            <a:r>
              <a:rPr lang="en-US" altLang="en-US" i="1" dirty="0"/>
              <a:t>, “</a:t>
            </a:r>
            <a:r>
              <a:rPr lang="en-US" altLang="en-US" i="1" dirty="0" err="1"/>
              <a:t>function_name</a:t>
            </a:r>
            <a:r>
              <a:rPr lang="en-US" altLang="en-US" i="1" dirty="0"/>
              <a:t>”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cast to target function prototype (later)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6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</a:t>
            </a:r>
            <a:r>
              <a:rPr lang="en-US" dirty="0" err="1"/>
              <a:t>homomorphic</a:t>
            </a:r>
            <a:r>
              <a:rPr lang="en-US" dirty="0"/>
              <a:t> scheme (FHE)</a:t>
            </a:r>
            <a:endParaRPr lang="en-GB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Holy grail - idea proposed in </a:t>
            </a:r>
            <a:r>
              <a:rPr lang="en-GB" sz="2400" dirty="0"/>
              <a:t>1978 (</a:t>
            </a:r>
            <a:r>
              <a:rPr lang="en-GB" sz="2400" dirty="0" err="1"/>
              <a:t>Rivest</a:t>
            </a:r>
            <a:r>
              <a:rPr lang="en-GB" sz="2400" dirty="0"/>
              <a:t> et al.)</a:t>
            </a:r>
          </a:p>
          <a:p>
            <a:pPr lvl="1"/>
            <a:r>
              <a:rPr lang="en-US" sz="2000" dirty="0"/>
              <a:t>both addition and multiplication securely</a:t>
            </a:r>
            <a:endParaRPr lang="en-GB" sz="2000" dirty="0"/>
          </a:p>
          <a:p>
            <a:r>
              <a:rPr lang="en-US" sz="2400" dirty="0"/>
              <a:t>But no scheme until 2009 (Gentry)!</a:t>
            </a:r>
          </a:p>
          <a:p>
            <a:pPr lvl="1"/>
            <a:r>
              <a:rPr lang="en-US" sz="2000" dirty="0"/>
              <a:t>based on lattices over integers</a:t>
            </a:r>
          </a:p>
          <a:p>
            <a:pPr lvl="1"/>
            <a:r>
              <a:rPr lang="en-US" sz="2000" dirty="0"/>
              <a:t>noisy FHE usable only to few operations</a:t>
            </a:r>
          </a:p>
          <a:p>
            <a:pPr lvl="1"/>
            <a:r>
              <a:rPr lang="en-US" sz="2000" dirty="0"/>
              <a:t>combined with repair operation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| ESET, Bratislava, 31.5.2013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</a:t>
            </a:r>
            <a:r>
              <a:rPr lang="en-US" dirty="0" err="1"/>
              <a:t>homomorphic</a:t>
            </a:r>
            <a:r>
              <a:rPr lang="en-US" dirty="0"/>
              <a:t> scheme - usages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2000" dirty="0"/>
              <a:t>Outsourced cloud computing and storage (FHE search)</a:t>
            </a:r>
          </a:p>
          <a:p>
            <a:pPr lvl="1"/>
            <a:r>
              <a:rPr lang="en-GB" sz="1600" dirty="0"/>
              <a:t>Private Database Queries </a:t>
            </a:r>
          </a:p>
          <a:p>
            <a:pPr lvl="1"/>
            <a:r>
              <a:rPr lang="en-GB" sz="1800" dirty="0"/>
              <a:t>using Somewhat </a:t>
            </a:r>
            <a:r>
              <a:rPr lang="en-GB" sz="1800" dirty="0" err="1"/>
              <a:t>Homomorphic</a:t>
            </a:r>
            <a:r>
              <a:rPr lang="en-GB" sz="1800" dirty="0"/>
              <a:t> Encryption </a:t>
            </a:r>
            <a:r>
              <a:rPr lang="en-GB" sz="1800" dirty="0">
                <a:hlinkClick r:id="rId2"/>
              </a:rPr>
              <a:t>http://researcher.ibm.com/researcher/files/us-shaih/privateQueries.pdf</a:t>
            </a:r>
            <a:endParaRPr lang="en-GB" sz="1800" dirty="0"/>
          </a:p>
          <a:p>
            <a:pPr lvl="1"/>
            <a:r>
              <a:rPr lang="en-US" sz="1800" dirty="0"/>
              <a:t>protection of the query content</a:t>
            </a:r>
            <a:endParaRPr lang="en-GB" sz="1800" dirty="0"/>
          </a:p>
          <a:p>
            <a:r>
              <a:rPr lang="en-US" sz="2000" dirty="0"/>
              <a:t>Secure voting protocols (yes/no + sum)</a:t>
            </a:r>
          </a:p>
          <a:p>
            <a:r>
              <a:rPr lang="en-GB" sz="2000" dirty="0"/>
              <a:t>Protection of proprietary info - MRI machines</a:t>
            </a:r>
          </a:p>
          <a:p>
            <a:pPr lvl="1"/>
            <a:r>
              <a:rPr lang="en-US" sz="1800" dirty="0"/>
              <a:t>very expensive algorithm analyzing MR data, HW protected</a:t>
            </a:r>
          </a:p>
          <a:p>
            <a:pPr lvl="1"/>
            <a:r>
              <a:rPr lang="en-US" sz="1800" dirty="0"/>
              <a:t>central processing restricted due to processing of private patient data</a:t>
            </a:r>
          </a:p>
          <a:p>
            <a:r>
              <a:rPr lang="en-US" sz="2000" dirty="0"/>
              <a:t>Read more about current state of FHE</a:t>
            </a:r>
            <a:endParaRPr lang="en-GB" sz="2000" dirty="0"/>
          </a:p>
          <a:p>
            <a:pPr lvl="1"/>
            <a:r>
              <a:rPr lang="en-GB" sz="1800" dirty="0">
                <a:hlinkClick r:id="rId3"/>
              </a:rPr>
              <a:t>http://www.americanscientist.org/issues/id.15906,y.2012,no.5,content.true,page.2,css.print/issue.aspx</a:t>
            </a:r>
            <a:endParaRPr lang="en-GB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ESET, Bratislava, 31.5.2013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1883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</a:t>
            </a:r>
            <a:r>
              <a:rPr lang="en-US" dirty="0" err="1"/>
              <a:t>homomorphic</a:t>
            </a:r>
            <a:r>
              <a:rPr lang="en-US" dirty="0"/>
              <a:t> scheme - practicality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Not very practical (yet </a:t>
            </a:r>
            <a:r>
              <a:rPr lang="en-US" sz="2800" dirty="0">
                <a:sym typeface="Wingdings" pitchFamily="2" charset="2"/>
              </a:rPr>
              <a:t></a:t>
            </a:r>
            <a:r>
              <a:rPr lang="en-US" sz="2800" dirty="0"/>
              <a:t>) (Gentry, 2009)</a:t>
            </a:r>
          </a:p>
          <a:p>
            <a:pPr lvl="1"/>
            <a:r>
              <a:rPr lang="en-GB" sz="2400" dirty="0"/>
              <a:t>2.7GB key &amp; 2h computation for every repair operation</a:t>
            </a:r>
          </a:p>
          <a:p>
            <a:pPr lvl="1"/>
            <a:r>
              <a:rPr lang="en-GB" sz="2400" dirty="0"/>
              <a:t>repair needed every ~10 multiplication</a:t>
            </a:r>
          </a:p>
          <a:p>
            <a:r>
              <a:rPr lang="en-US" sz="2800" dirty="0"/>
              <a:t>FHE-AES implementation (Gentry, 2012)</a:t>
            </a:r>
          </a:p>
          <a:p>
            <a:pPr lvl="1"/>
            <a:r>
              <a:rPr lang="en-US" sz="2400" dirty="0"/>
              <a:t>standard PC </a:t>
            </a:r>
            <a:r>
              <a:rPr lang="en-US" sz="2400" dirty="0">
                <a:sym typeface="Symbol"/>
              </a:rPr>
              <a:t> </a:t>
            </a:r>
            <a:r>
              <a:rPr lang="en-US" sz="2400" dirty="0"/>
              <a:t>37 minutes/block (but 256GB RAM)</a:t>
            </a:r>
            <a:endParaRPr lang="en-GB" sz="24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ESET, Bratislava, 31.5.2013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389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cryptography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with Encrypted Data and Encrypted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ESET, Bratislava, 31.5.2013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025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White-box attack resistant cryptography</a:t>
            </a:r>
            <a:endParaRPr lang="en-GB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limited from every cipher to symmetric cryptography cipher only</a:t>
            </a:r>
          </a:p>
          <a:p>
            <a:pPr lvl="1"/>
            <a:r>
              <a:rPr lang="en-US" dirty="0"/>
              <a:t>protects used cryptographic key (and data)</a:t>
            </a:r>
          </a:p>
          <a:p>
            <a:r>
              <a:rPr lang="en-US" dirty="0"/>
              <a:t>Special implementation fully compatible with standard AES/DES… 2002 (Chow et al.)</a:t>
            </a:r>
          </a:p>
          <a:p>
            <a:pPr lvl="1"/>
            <a:r>
              <a:rPr lang="en-US" dirty="0"/>
              <a:t>series of lookups into pre-computed tables</a:t>
            </a:r>
          </a:p>
          <a:p>
            <a:r>
              <a:rPr lang="en-US" dirty="0"/>
              <a:t>Implementation of AES which takes only data</a:t>
            </a:r>
          </a:p>
          <a:p>
            <a:pPr lvl="1"/>
            <a:r>
              <a:rPr lang="en-US" dirty="0"/>
              <a:t>key is already embedded inside </a:t>
            </a:r>
          </a:p>
          <a:p>
            <a:pPr lvl="1"/>
            <a:r>
              <a:rPr lang="en-US" dirty="0"/>
              <a:t>hard for an attacker to extract embedded key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PA193 | Integrity of modules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5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411760" y="2492896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9" y="1838949"/>
            <a:ext cx="1570691" cy="1570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PA193 | Integrity of modules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88640"/>
            <a:ext cx="792088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24744"/>
            <a:ext cx="1944216" cy="194421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2240868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3401870" y="1358770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78053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253917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109901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226025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537501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681" y="3522822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85" y="3584313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3975440" y="3386691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569356"/>
            <a:ext cx="916821" cy="68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66214" y="4165831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Whitebox</a:t>
            </a:r>
            <a:r>
              <a:rPr lang="en-US" sz="1400" i="1" dirty="0"/>
              <a:t> transform</a:t>
            </a:r>
            <a:endParaRPr lang="en-GB" sz="1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2" name="Rectangle 1"/>
          <p:cNvSpPr/>
          <p:nvPr/>
        </p:nvSpPr>
        <p:spPr>
          <a:xfrm>
            <a:off x="2699792" y="3389821"/>
            <a:ext cx="29523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9" grpId="0"/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Impractical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Secure, but 2</a:t>
            </a:r>
            <a:r>
              <a:rPr lang="en-US" baseline="30000" dirty="0"/>
              <a:t>128</a:t>
            </a:r>
            <a:r>
              <a:rPr lang="en-US" dirty="0"/>
              <a:t> x 16B memory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PA193 | Integrity of modules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4928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33540" y="339764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00…01…11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1100" y="458112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11…11…11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61709" y="4208596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9249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20198" y="3779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051556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10…01…11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248360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10…11…01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97836" y="338835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605396" y="45718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10…00…10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26005" y="41993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01…10…00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915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084494" y="377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563888" y="1988840"/>
            <a:ext cx="1477889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/>
          <p:cNvSpPr/>
          <p:nvPr/>
        </p:nvSpPr>
        <p:spPr>
          <a:xfrm>
            <a:off x="683568" y="2051556"/>
            <a:ext cx="216024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15784" y="328498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941100" y="15481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block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02259" y="1549480"/>
            <a:ext cx="340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block = AES(input, </a:t>
            </a:r>
            <a:r>
              <a:rPr lang="en-US" dirty="0" err="1"/>
              <a:t>key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4" name="Line Callout 1 23"/>
          <p:cNvSpPr/>
          <p:nvPr/>
        </p:nvSpPr>
        <p:spPr>
          <a:xfrm>
            <a:off x="6070576" y="1932018"/>
            <a:ext cx="2376264" cy="432048"/>
          </a:xfrm>
          <a:prstGeom prst="borderCallout1">
            <a:avLst>
              <a:gd name="adj1" fmla="val 18750"/>
              <a:gd name="adj2" fmla="val -8333"/>
              <a:gd name="adj3" fmla="val 33134"/>
              <a:gd name="adj4" fmla="val -21337"/>
            </a:avLst>
          </a:prstGeom>
          <a:solidFill>
            <a:schemeClr val="accent1">
              <a:lumMod val="40000"/>
              <a:lumOff val="60000"/>
            </a:schemeClr>
          </a:solidFill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Precomputed</a:t>
            </a:r>
            <a:r>
              <a:rPr lang="en-US" dirty="0">
                <a:solidFill>
                  <a:schemeClr val="tx1"/>
                </a:solidFill>
              </a:rPr>
              <a:t> table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548194" y="328445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used as index into table</a:t>
            </a:r>
            <a:endParaRPr lang="en-GB" i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27" name="Left Brace 26"/>
          <p:cNvSpPr/>
          <p:nvPr/>
        </p:nvSpPr>
        <p:spPr>
          <a:xfrm flipH="1">
            <a:off x="5148064" y="2132856"/>
            <a:ext cx="344087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92151" y="342714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9280270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AES – some techniques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Pre-compute table for all possible inputs</a:t>
            </a:r>
          </a:p>
          <a:p>
            <a:pPr lvl="1"/>
            <a:r>
              <a:rPr lang="en-US" dirty="0"/>
              <a:t>practical for one 16bits or two 8bits arguments table with up to 2</a:t>
            </a:r>
            <a:r>
              <a:rPr lang="en-US" baseline="30000" dirty="0"/>
              <a:t>16 </a:t>
            </a:r>
            <a:r>
              <a:rPr lang="en-US" dirty="0"/>
              <a:t> rows (~64KB)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data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key </a:t>
            </a:r>
          </a:p>
          <a:p>
            <a:pPr lvl="2"/>
            <a:r>
              <a:rPr lang="en-US" dirty="0"/>
              <a:t>8bit argument data, key fixed</a:t>
            </a:r>
          </a:p>
          <a:p>
            <a:r>
              <a:rPr lang="en-US" dirty="0"/>
              <a:t>Pack several operations together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AddRoundKey+SubBytes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r>
              <a:rPr lang="en-US" dirty="0">
                <a:sym typeface="Symbol" pitchFamily="18" charset="2"/>
              </a:rPr>
              <a:t>Protect intermediate values by random </a:t>
            </a:r>
            <a:r>
              <a:rPr lang="en-US" dirty="0" err="1">
                <a:sym typeface="Symbol" pitchFamily="18" charset="2"/>
              </a:rPr>
              <a:t>bijections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removed automatically by next lookup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X = F</a:t>
            </a:r>
            <a:r>
              <a:rPr lang="en-US" b="1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(F(X))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b="1" baseline="30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pPr lvl="1"/>
            <a:endParaRPr lang="en-GB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PA193 | Integrity of modules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7010"/>
            <a:ext cx="1368152" cy="18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cryptography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[Secure environment]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required key (random, database...)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WAES tables (in secure environment)</a:t>
            </a:r>
          </a:p>
          <a:p>
            <a:r>
              <a:rPr lang="en-US" dirty="0"/>
              <a:t>[Potential insecure environment]</a:t>
            </a:r>
          </a:p>
          <a:p>
            <a:pPr marL="819150" lvl="1" indent="-457200">
              <a:buFont typeface="+mj-lt"/>
              <a:buAutoNum type="arabicPeriod" startAt="3"/>
            </a:pPr>
            <a:r>
              <a:rPr lang="en-US" dirty="0"/>
              <a:t>Compile WAES tables into target application</a:t>
            </a:r>
          </a:p>
          <a:p>
            <a:r>
              <a:rPr lang="en-US" dirty="0"/>
              <a:t>[Insecure environment (User PC)]</a:t>
            </a:r>
          </a:p>
          <a:p>
            <a:pPr marL="819150" lvl="1" indent="-457200">
              <a:buFont typeface="+mj-lt"/>
              <a:buAutoNum type="arabicPeriod" startAt="4"/>
            </a:pPr>
            <a:r>
              <a:rPr lang="en-US" dirty="0"/>
              <a:t>Run application and use WAES as usual (with fixed key)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3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8262" y="332656"/>
            <a:ext cx="8712968" cy="3004527"/>
          </a:xfrm>
          <a:prstGeom prst="round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79512" y="3502792"/>
            <a:ext cx="8712968" cy="2880320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PA193 | Integrity of modules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574026" y="5407829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183693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039677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155801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467277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192" y="620688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3" y="685434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4153951" y="484557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503379" y="1196752"/>
            <a:ext cx="1454309" cy="36933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makeTable</a:t>
            </a:r>
            <a:r>
              <a:rPr lang="en-GB" dirty="0"/>
              <a:t>()</a:t>
            </a:r>
            <a:endParaRPr lang="en-GB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57987" y="1516880"/>
            <a:ext cx="1837477" cy="1837477"/>
            <a:chOff x="3365229" y="4537501"/>
            <a:chExt cx="1837477" cy="1837477"/>
          </a:xfrm>
        </p:grpSpPr>
        <p:pic>
          <p:nvPicPr>
            <p:cNvPr id="30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457987" y="1897023"/>
            <a:ext cx="163384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precompTable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3777511" y="3573908"/>
            <a:ext cx="122591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187624" y="4288951"/>
            <a:ext cx="633507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8264" y="4357596"/>
            <a:ext cx="171072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encrypted 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91880" y="4789644"/>
            <a:ext cx="1544012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encrypt(data)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90533" y="467380"/>
            <a:ext cx="646331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51075" y="436022"/>
            <a:ext cx="543739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key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50446" y="3540138"/>
            <a:ext cx="2954655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under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50446" y="569844"/>
            <a:ext cx="3108543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outside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8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order of directory search for DLL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directory from which the application loaded</a:t>
            </a:r>
          </a:p>
          <a:p>
            <a:pPr marL="800100" lvl="1" indent="-514350"/>
            <a:r>
              <a:rPr lang="en-US" dirty="0"/>
              <a:t>“application directory”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system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16-bit system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Windows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current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directories that are listed in the PATH environment variable</a:t>
            </a:r>
          </a:p>
          <a:p>
            <a:r>
              <a:rPr lang="en-GB" dirty="0"/>
              <a:t>Safe DLL search mode place current directory to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99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difficult to detect that crypto was used</a:t>
            </a:r>
          </a:p>
          <a:p>
            <a:pPr lvl="1"/>
            <a:r>
              <a:rPr lang="en-US" dirty="0"/>
              <a:t>no fixed constants in the code</a:t>
            </a:r>
          </a:p>
          <a:p>
            <a:pPr lvl="1"/>
            <a:r>
              <a:rPr lang="en-US" dirty="0" err="1"/>
              <a:t>precomputed</a:t>
            </a:r>
            <a:r>
              <a:rPr lang="en-US" dirty="0"/>
              <a:t> tables change with every generation</a:t>
            </a:r>
          </a:p>
          <a:p>
            <a:pPr lvl="1"/>
            <a:r>
              <a:rPr lang="en-US" dirty="0"/>
              <a:t>even two tables for same key are different</a:t>
            </a:r>
          </a:p>
          <a:p>
            <a:pPr lvl="1"/>
            <a:r>
              <a:rPr lang="en-US" dirty="0"/>
              <a:t>(but can still be found)</a:t>
            </a:r>
          </a:p>
          <a:p>
            <a:r>
              <a:rPr lang="en-US" dirty="0"/>
              <a:t>Resistant even when </a:t>
            </a:r>
            <a:r>
              <a:rPr lang="en-US" dirty="0" err="1"/>
              <a:t>precomputed</a:t>
            </a:r>
            <a:r>
              <a:rPr lang="en-US" dirty="0"/>
              <a:t> tables are found</a:t>
            </a:r>
          </a:p>
          <a:p>
            <a:pPr lvl="1"/>
            <a:r>
              <a:rPr lang="en-US" dirty="0"/>
              <a:t>when debugged, only table lookups are seen</a:t>
            </a:r>
          </a:p>
          <a:p>
            <a:pPr lvl="1"/>
            <a:r>
              <a:rPr lang="en-US" dirty="0"/>
              <a:t>key value is never manipulated in plaintext</a:t>
            </a:r>
          </a:p>
          <a:p>
            <a:pPr lvl="1"/>
            <a:r>
              <a:rPr lang="en-US" dirty="0"/>
              <a:t>transformation techniques should provide protection to key embedded inside tables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6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WBACR AES - pros</a:t>
            </a:r>
            <a:endParaRPr lang="en-GB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is practically usable</a:t>
            </a:r>
          </a:p>
          <a:p>
            <a:pPr lvl="1"/>
            <a:r>
              <a:rPr lang="en-US" dirty="0"/>
              <a:t>implementation size ~800KB (tables)</a:t>
            </a:r>
          </a:p>
          <a:p>
            <a:pPr lvl="1"/>
            <a:r>
              <a:rPr lang="en-US" dirty="0"/>
              <a:t>speed ~MBs/sec (~6.5MB/s vs. 220MB/s)</a:t>
            </a:r>
          </a:p>
          <a:p>
            <a:r>
              <a:rPr lang="en-US" dirty="0"/>
              <a:t>Hard to extract embedded key</a:t>
            </a:r>
          </a:p>
          <a:p>
            <a:pPr lvl="1"/>
            <a:r>
              <a:rPr lang="en-US" dirty="0"/>
              <a:t>Complexity semi-formally guaranteed </a:t>
            </a:r>
          </a:p>
          <a:p>
            <a:pPr lvl="1"/>
            <a:r>
              <a:rPr lang="en-US" dirty="0"/>
              <a:t>(if the scheme is secure)</a:t>
            </a:r>
          </a:p>
          <a:p>
            <a:r>
              <a:rPr lang="en-US" dirty="0"/>
              <a:t>One can simulate asymmetric cryptography!</a:t>
            </a:r>
          </a:p>
          <a:p>
            <a:pPr lvl="1"/>
            <a:r>
              <a:rPr lang="en-US" dirty="0"/>
              <a:t>implementation contains only encryption part of AES</a:t>
            </a:r>
          </a:p>
          <a:p>
            <a:pPr lvl="1"/>
            <a:r>
              <a:rPr lang="en-US" dirty="0"/>
              <a:t>until attacker extracts key, decryption is not possible</a:t>
            </a:r>
            <a:endParaRPr lang="en-GB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PA193 | Integrity of modules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5972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WBACR AES - cons</a:t>
            </a:r>
            <a:endParaRPr lang="en-GB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Implementation can be used as oracle (black box)</a:t>
            </a:r>
          </a:p>
          <a:p>
            <a:pPr lvl="1"/>
            <a:r>
              <a:rPr lang="en-US" sz="2000" dirty="0"/>
              <a:t>attacker can supply inputs and obtain outputs</a:t>
            </a:r>
          </a:p>
          <a:p>
            <a:pPr lvl="1"/>
            <a:r>
              <a:rPr lang="en-US" sz="2000" dirty="0"/>
              <a:t>even if she cannot extract the key</a:t>
            </a:r>
          </a:p>
          <a:p>
            <a:pPr lvl="1"/>
            <a:r>
              <a:rPr lang="en-US" sz="2000" dirty="0"/>
              <a:t>(can be partially solved by I/O encodings)</a:t>
            </a:r>
            <a:endParaRPr lang="en-GB" sz="2000" dirty="0"/>
          </a:p>
          <a:p>
            <a:r>
              <a:rPr lang="en-US" sz="2400" dirty="0"/>
              <a:t>Problem of secure input/output</a:t>
            </a:r>
          </a:p>
          <a:p>
            <a:pPr lvl="1"/>
            <a:r>
              <a:rPr lang="en-US" sz="2000" dirty="0"/>
              <a:t>protected is only AES, not code around</a:t>
            </a:r>
            <a:endParaRPr lang="en-GB" sz="2000" dirty="0"/>
          </a:p>
          <a:p>
            <a:r>
              <a:rPr lang="en-US" sz="2400" dirty="0"/>
              <a:t>Key is fixed and cannot be easily changed</a:t>
            </a:r>
          </a:p>
          <a:p>
            <a:r>
              <a:rPr lang="en-US" sz="2400" dirty="0"/>
              <a:t>Successful cryptanalysis for several schemes</a:t>
            </a:r>
          </a:p>
          <a:p>
            <a:pPr lvl="1"/>
            <a:r>
              <a:rPr lang="en-US" sz="2000" dirty="0"/>
              <a:t>several former schemes broken</a:t>
            </a:r>
          </a:p>
          <a:p>
            <a:pPr lvl="1"/>
            <a:r>
              <a:rPr lang="en-US" sz="2000" dirty="0"/>
              <a:t>new techniques proposed</a:t>
            </a:r>
          </a:p>
          <a:p>
            <a:r>
              <a:rPr lang="en-GB" sz="2400" dirty="0"/>
              <a:t>Fault induction attacks (2015, </a:t>
            </a:r>
            <a:r>
              <a:rPr lang="en-GB" sz="2400" dirty="0" err="1"/>
              <a:t>Riscure</a:t>
            </a:r>
            <a:r>
              <a:rPr lang="en-GB" sz="2400" dirty="0"/>
              <a:t>)!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PA193 | Integrity of modules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0115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proposals and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(2002) First WB AES implementation by Chow et. al. [Chow02]</a:t>
            </a:r>
          </a:p>
          <a:p>
            <a:pPr lvl="1"/>
            <a:r>
              <a:rPr lang="en-GB" sz="1400" dirty="0"/>
              <a:t>IO </a:t>
            </a:r>
            <a:r>
              <a:rPr lang="en-GB" sz="1400" dirty="0" err="1"/>
              <a:t>bijections</a:t>
            </a:r>
            <a:r>
              <a:rPr lang="en-GB" sz="1400" dirty="0"/>
              <a:t>, linear mixing </a:t>
            </a:r>
            <a:r>
              <a:rPr lang="en-GB" sz="1400" dirty="0" err="1"/>
              <a:t>bijections</a:t>
            </a:r>
            <a:r>
              <a:rPr lang="en-GB" sz="1400" dirty="0"/>
              <a:t>, external coding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BGE cryptanalysis [Bill04]</a:t>
            </a:r>
          </a:p>
          <a:p>
            <a:pPr lvl="2"/>
            <a:r>
              <a:rPr lang="en-GB" sz="1400" dirty="0"/>
              <a:t>algebraic attack, recovering symmetric key by modelling round function by system of algebraic equations</a:t>
            </a:r>
          </a:p>
          <a:p>
            <a:r>
              <a:rPr lang="en-GB" sz="1600" dirty="0"/>
              <a:t>(2006) White Box Cryptography: A New Attempt [Bri06]</a:t>
            </a:r>
          </a:p>
          <a:p>
            <a:pPr lvl="1"/>
            <a:r>
              <a:rPr lang="en-GB" sz="1400" dirty="0"/>
              <a:t>attempt to randomize </a:t>
            </a:r>
            <a:r>
              <a:rPr lang="en-GB" sz="1400" dirty="0" err="1"/>
              <a:t>whitebox</a:t>
            </a:r>
            <a:r>
              <a:rPr lang="en-GB" sz="1400" dirty="0"/>
              <a:t> primitives, perturbation &amp; random equations added, S-boxes are enc. keys. 4 AES ciphers, major voting for result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[Mul10]</a:t>
            </a:r>
          </a:p>
          <a:p>
            <a:pPr lvl="2"/>
            <a:r>
              <a:rPr lang="en-GB" sz="1400" dirty="0"/>
              <a:t>removes perturbations and random equations, attacking on final round removing perturbations, structural decomposition. 2</a:t>
            </a:r>
            <a:r>
              <a:rPr lang="en-GB" sz="1400" baseline="30000" dirty="0"/>
              <a:t>17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(2009) </a:t>
            </a:r>
            <a:r>
              <a:rPr lang="en-GB" sz="1600" dirty="0"/>
              <a:t>A Secure Implementation of White-box AES [Xia09]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[Mul12]</a:t>
            </a:r>
          </a:p>
          <a:p>
            <a:pPr lvl="2"/>
            <a:r>
              <a:rPr lang="en-GB" sz="1400" dirty="0"/>
              <a:t>linear equivalence algorithm used (backward AES-128 compatibility =&gt; linear protection has to be inverted in next round), 2</a:t>
            </a:r>
            <a:r>
              <a:rPr lang="en-GB" sz="1400" baseline="30000" dirty="0"/>
              <a:t>32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(2011) </a:t>
            </a:r>
            <a:r>
              <a:rPr lang="en-GB" sz="1600" dirty="0"/>
              <a:t>Protecting white-box AES with dual ciphers [Kar11]</a:t>
            </a:r>
          </a:p>
          <a:p>
            <a:pPr lvl="1"/>
            <a:r>
              <a:rPr lang="en-US" sz="1400" dirty="0"/>
              <a:t>broken by our work [Kli13]</a:t>
            </a:r>
          </a:p>
          <a:p>
            <a:pPr lvl="2"/>
            <a:r>
              <a:rPr lang="en-GB" sz="1400" dirty="0"/>
              <a:t>protection shown to be ineffective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9502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Overviews, links</a:t>
            </a:r>
          </a:p>
          <a:p>
            <a:pPr lvl="1"/>
            <a:r>
              <a:rPr lang="en-GB" sz="2400" dirty="0">
                <a:hlinkClick r:id="rId2"/>
              </a:rPr>
              <a:t>http://whiteboxcrypto.com/research.php</a:t>
            </a:r>
            <a:endParaRPr lang="en-GB" sz="2400" dirty="0"/>
          </a:p>
          <a:p>
            <a:pPr lvl="1"/>
            <a:r>
              <a:rPr lang="en-GB" sz="2400" dirty="0">
                <a:hlinkClick r:id="rId3"/>
              </a:rPr>
              <a:t>https://minotaur.fi.muni.cz:8443/~xsvenda/docuwiki/doku.php?id=public:mobilecrypto</a:t>
            </a:r>
            <a:endParaRPr lang="en-GB" sz="2400" dirty="0"/>
          </a:p>
          <a:p>
            <a:r>
              <a:rPr lang="en-US" sz="2800" dirty="0" err="1"/>
              <a:t>Crackme</a:t>
            </a:r>
            <a:r>
              <a:rPr lang="en-US" sz="2800" dirty="0"/>
              <a:t> challenges </a:t>
            </a:r>
          </a:p>
          <a:p>
            <a:pPr lvl="1"/>
            <a:r>
              <a:rPr lang="en-GB" sz="2400" dirty="0">
                <a:hlinkClick r:id="rId4"/>
              </a:rPr>
              <a:t>http://www.phrack.org/issues.html?issue=68&amp;id=8</a:t>
            </a:r>
            <a:endParaRPr lang="en-GB" sz="2400" dirty="0"/>
          </a:p>
          <a:p>
            <a:r>
              <a:rPr lang="en-US" sz="2800" dirty="0" err="1"/>
              <a:t>Whitebox</a:t>
            </a:r>
            <a:r>
              <a:rPr lang="en-US" sz="2800" dirty="0"/>
              <a:t> crypto in DRM</a:t>
            </a:r>
            <a:endParaRPr lang="en-GB" sz="2800" dirty="0"/>
          </a:p>
          <a:p>
            <a:pPr lvl="1"/>
            <a:r>
              <a:rPr lang="en-GB" sz="2400" dirty="0">
                <a:hlinkClick r:id="rId5"/>
              </a:rPr>
              <a:t>http://whiteboxcrypto.com/files/2012_MISC_DRM.pdf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1212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transform IS used in the wild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DRM systems</a:t>
            </a:r>
          </a:p>
          <a:p>
            <a:pPr lvl="1"/>
            <a:r>
              <a:rPr lang="en-US" dirty="0"/>
              <a:t>details are usually not published</a:t>
            </a:r>
          </a:p>
          <a:p>
            <a:pPr lvl="1"/>
            <a:r>
              <a:rPr lang="en-US" dirty="0"/>
              <a:t>AES-based functions, keyed hash functions, RSA, ECC...</a:t>
            </a:r>
          </a:p>
          <a:p>
            <a:pPr lvl="1"/>
            <a:r>
              <a:rPr lang="en-US" dirty="0"/>
              <a:t>interconnection with surrounding code</a:t>
            </a:r>
          </a:p>
          <a:p>
            <a:r>
              <a:rPr lang="en-US" dirty="0"/>
              <a:t>Chow at al. (2002) proposal made at </a:t>
            </a:r>
            <a:r>
              <a:rPr lang="en-GB" dirty="0" err="1"/>
              <a:t>Cloakware</a:t>
            </a:r>
            <a:endParaRPr lang="en-GB" dirty="0"/>
          </a:p>
          <a:p>
            <a:pPr lvl="1"/>
            <a:r>
              <a:rPr lang="en-US" dirty="0"/>
              <a:t>firmware protection solution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700" dirty="0"/>
              <a:t>Apple’s </a:t>
            </a:r>
            <a:r>
              <a:rPr lang="en-US" sz="2700" dirty="0" err="1"/>
              <a:t>FairPlay</a:t>
            </a:r>
            <a:r>
              <a:rPr lang="en-US" sz="2700" dirty="0"/>
              <a:t> &amp; Brahms attack</a:t>
            </a:r>
            <a:endParaRPr lang="en-GB" sz="2700" dirty="0"/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GB" sz="2400" dirty="0">
                <a:hlinkClick r:id="rId2"/>
              </a:rPr>
              <a:t>http://whiteboxcrypto.com/files/2012_MISC_DRM.pdf</a:t>
            </a:r>
            <a:endParaRPr lang="en-GB" sz="24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/>
              <a:t>...</a:t>
            </a:r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9961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2742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libraries can be forged</a:t>
            </a:r>
          </a:p>
          <a:p>
            <a:pPr lvl="1"/>
            <a:r>
              <a:rPr lang="en-US" dirty="0"/>
              <a:t>make DLL </a:t>
            </a:r>
            <a:r>
              <a:rPr lang="en-US" dirty="0" err="1"/>
              <a:t>preloding</a:t>
            </a:r>
            <a:r>
              <a:rPr lang="en-US" dirty="0"/>
              <a:t> harder (manifest)</a:t>
            </a:r>
          </a:p>
          <a:p>
            <a:pPr lvl="1"/>
            <a:r>
              <a:rPr lang="en-US" dirty="0"/>
              <a:t>check input from library as untrusted</a:t>
            </a:r>
          </a:p>
          <a:p>
            <a:r>
              <a:rPr lang="en-US" dirty="0"/>
              <a:t>Don’t use standard C functions for temporary files</a:t>
            </a:r>
          </a:p>
          <a:p>
            <a:pPr lvl="1"/>
            <a:r>
              <a:rPr lang="en-US" dirty="0"/>
              <a:t>not use temporary files at all or follow security guidelines</a:t>
            </a:r>
          </a:p>
          <a:p>
            <a:r>
              <a:rPr lang="en-US" dirty="0"/>
              <a:t>Try to protect secrets inside binary</a:t>
            </a:r>
          </a:p>
          <a:p>
            <a:pPr lvl="1"/>
            <a:r>
              <a:rPr lang="en-US" dirty="0"/>
              <a:t>don’t hardcode any secrets</a:t>
            </a:r>
          </a:p>
          <a:p>
            <a:pPr lvl="1"/>
            <a:r>
              <a:rPr lang="en-US" dirty="0"/>
              <a:t>offload sensitive computation to secure environment (server, smart card, HSM)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whitebox</a:t>
            </a:r>
            <a:r>
              <a:rPr lang="en-US" dirty="0"/>
              <a:t>-attacker protection techniques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92" y="920403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84242" y="980728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901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DLL preloading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Called DLL preloading or binary planting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Attacker obtains write access to one directory in search list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Attacker places malicious DLL here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If application will not find DLL in directories searched before, attacker’s DLL gets loaded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Malicious code is executed with application privileges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execute man-in-the-middle for dll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Application wants to load dynamic library </a:t>
            </a:r>
          </a:p>
          <a:p>
            <a:pPr lvl="1"/>
            <a:r>
              <a:rPr lang="en-US" sz="2000" dirty="0"/>
              <a:t>according to specified name, e.g., winscard.dll</a:t>
            </a:r>
          </a:p>
          <a:p>
            <a:pPr lvl="1"/>
            <a:r>
              <a:rPr lang="en-US" sz="2000" dirty="0"/>
              <a:t>e.g. via </a:t>
            </a:r>
            <a:r>
              <a:rPr lang="en-US" sz="2000" dirty="0" err="1"/>
              <a:t>LoadLibrary</a:t>
            </a:r>
            <a:r>
              <a:rPr lang="en-US" sz="2000" dirty="0"/>
              <a:t>(“winscard.dll”) call</a:t>
            </a:r>
          </a:p>
          <a:p>
            <a:r>
              <a:rPr lang="en-US" sz="2400" dirty="0"/>
              <a:t>Create dynamic library (“stub”) with the same name and the same set of exported functions </a:t>
            </a:r>
          </a:p>
          <a:p>
            <a:r>
              <a:rPr lang="en-US" sz="2400" dirty="0"/>
              <a:t>Move stub DLL into directory where application looks first for requested DLL</a:t>
            </a:r>
          </a:p>
          <a:p>
            <a:pPr lvl="1"/>
            <a:r>
              <a:rPr lang="en-US" sz="2000" dirty="0"/>
              <a:t>stub is loaded instead of original</a:t>
            </a:r>
          </a:p>
          <a:p>
            <a:pPr lvl="1"/>
            <a:r>
              <a:rPr lang="en-US" sz="2000" dirty="0"/>
              <a:t>application will call stub function instead </a:t>
            </a:r>
          </a:p>
          <a:p>
            <a:r>
              <a:rPr lang="en-US" sz="2400" dirty="0"/>
              <a:t>When given function from stub is called, pass input arguments to the original DLL and return response </a:t>
            </a:r>
          </a:p>
          <a:p>
            <a:pPr lvl="1"/>
            <a:r>
              <a:rPr lang="en-US" sz="2000" dirty="0"/>
              <a:t>or modify, log, delay, block...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Integrity of modules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7855</TotalTime>
  <Words>5042</Words>
  <Application>Microsoft Office PowerPoint</Application>
  <PresentationFormat>Předvádění na obrazovce (4:3)</PresentationFormat>
  <Paragraphs>888</Paragraphs>
  <Slides>77</Slides>
  <Notes>2</Notes>
  <HiddenSlides>2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6" baseType="lpstr">
      <vt:lpstr>Arial</vt:lpstr>
      <vt:lpstr>Calibri</vt:lpstr>
      <vt:lpstr>Comic Sans MS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Problem</vt:lpstr>
      <vt:lpstr>Prezentace aplikace PowerPoint</vt:lpstr>
      <vt:lpstr>Dynamic libraries</vt:lpstr>
      <vt:lpstr>Dynamic library usage (Windows)</vt:lpstr>
      <vt:lpstr>Default order of directory search for DLL </vt:lpstr>
      <vt:lpstr>DLL preloading attack</vt:lpstr>
      <vt:lpstr>How to execute man-in-the-middle for dll</vt:lpstr>
      <vt:lpstr>Example: APDUPlay</vt:lpstr>
      <vt:lpstr>Let’s write own winscard.dll (PC/SC)</vt:lpstr>
      <vt:lpstr>DEMO: capturing PIN from GPG</vt:lpstr>
      <vt:lpstr>How to load proper library?</vt:lpstr>
      <vt:lpstr>How to load proper library? (2)</vt:lpstr>
      <vt:lpstr>Security implications of dynamic libraries</vt:lpstr>
      <vt:lpstr>References</vt:lpstr>
      <vt:lpstr>Code signing</vt:lpstr>
      <vt:lpstr>Code authenticity</vt:lpstr>
      <vt:lpstr>Possibilities for code signature</vt:lpstr>
      <vt:lpstr>Code signing (GPG/PGP)</vt:lpstr>
      <vt:lpstr>Various code signing managers</vt:lpstr>
      <vt:lpstr>Code signing (Microsoft’s Authenticode)</vt:lpstr>
      <vt:lpstr>Prezentace aplikace PowerPoint</vt:lpstr>
      <vt:lpstr>Microsoft WHQL </vt:lpstr>
      <vt:lpstr>Microsoft Authenticode – selfsign (testing)</vt:lpstr>
      <vt:lpstr>Signed code == secure code?</vt:lpstr>
      <vt:lpstr>Temporary files</vt:lpstr>
      <vt:lpstr>Why we use temporary files?</vt:lpstr>
      <vt:lpstr>Creating temporary files in C/C++</vt:lpstr>
      <vt:lpstr>Creating temporary files in C/C++ (2)</vt:lpstr>
      <vt:lpstr>Removing temporary files in C/C++</vt:lpstr>
      <vt:lpstr>Problem with temporary files - TOCTOU</vt:lpstr>
      <vt:lpstr>Problem with temp. files - predictability</vt:lpstr>
      <vt:lpstr>Problem with temp. files – predictability (2)</vt:lpstr>
      <vt:lpstr>Problems with creating tmp files (MSVC)</vt:lpstr>
      <vt:lpstr>Temporary files in Java</vt:lpstr>
      <vt:lpstr>Temporary files – security checklist</vt:lpstr>
      <vt:lpstr>Temporary files security checklist</vt:lpstr>
      <vt:lpstr>Temporary files security checklist (2)</vt:lpstr>
      <vt:lpstr>Temporary files security checklist (2)</vt:lpstr>
      <vt:lpstr>Temporary files security checklist (3)</vt:lpstr>
      <vt:lpstr>Temporary files security checklist (4)</vt:lpstr>
      <vt:lpstr>Example: (virtual LABs)</vt:lpstr>
      <vt:lpstr>References</vt:lpstr>
      <vt:lpstr>Obfuscation, Protecting software modules</vt:lpstr>
      <vt:lpstr>Standard vs. whitebox attacker model</vt:lpstr>
      <vt:lpstr>Standard AES API (PolarSSL)</vt:lpstr>
      <vt:lpstr>Standard AES - usage</vt:lpstr>
      <vt:lpstr>OllyDbg – key value is static string</vt:lpstr>
      <vt:lpstr>OllyDbg – key is visible in memory</vt:lpstr>
      <vt:lpstr>What if AES usage is somehow hidden?</vt:lpstr>
      <vt:lpstr>Whitebox attacker model</vt:lpstr>
      <vt:lpstr>Classical obfuscation and its limits</vt:lpstr>
      <vt:lpstr>CEF&amp;CED</vt:lpstr>
      <vt:lpstr>Scenario</vt:lpstr>
      <vt:lpstr>CEF</vt:lpstr>
      <vt:lpstr>CED</vt:lpstr>
      <vt:lpstr>CED via homomorphism</vt:lpstr>
      <vt:lpstr>Partial homomorphic schemes</vt:lpstr>
      <vt:lpstr>Fully homomorphic scheme (FHE)</vt:lpstr>
      <vt:lpstr>Fully homomorphic scheme - usages</vt:lpstr>
      <vt:lpstr>Fully homomorphic scheme - practicality</vt:lpstr>
      <vt:lpstr>Whitebox cryptography</vt:lpstr>
      <vt:lpstr>White-box attack resistant cryptography</vt:lpstr>
      <vt:lpstr>Prezentace aplikace PowerPoint</vt:lpstr>
      <vt:lpstr>Impractical solution</vt:lpstr>
      <vt:lpstr>WBACR AES – some techniques</vt:lpstr>
      <vt:lpstr>Whitebox cryptography lifecycle</vt:lpstr>
      <vt:lpstr>Prezentace aplikace PowerPoint</vt:lpstr>
      <vt:lpstr>Resulting implementation</vt:lpstr>
      <vt:lpstr>WBACR AES - pros</vt:lpstr>
      <vt:lpstr>WBACR AES - cons</vt:lpstr>
      <vt:lpstr>List of proposals and attacks</vt:lpstr>
      <vt:lpstr>More resources</vt:lpstr>
      <vt:lpstr>Whitebox transform IS used in the wild</vt:lpstr>
      <vt:lpstr>Summary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2143</cp:revision>
  <cp:lastPrinted>2015-12-16T22:31:27Z</cp:lastPrinted>
  <dcterms:created xsi:type="dcterms:W3CDTF">2012-06-27T07:21:19Z</dcterms:created>
  <dcterms:modified xsi:type="dcterms:W3CDTF">2016-12-13T07:20:55Z</dcterms:modified>
</cp:coreProperties>
</file>