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1" r:id="rId5"/>
    <p:sldId id="259" r:id="rId6"/>
    <p:sldId id="260" r:id="rId7"/>
    <p:sldId id="263" r:id="rId8"/>
    <p:sldId id="272" r:id="rId9"/>
    <p:sldId id="273" r:id="rId10"/>
    <p:sldId id="265" r:id="rId11"/>
    <p:sldId id="266" r:id="rId12"/>
    <p:sldId id="267" r:id="rId13"/>
    <p:sldId id="268" r:id="rId14"/>
    <p:sldId id="270" r:id="rId15"/>
    <p:sldId id="264" r:id="rId16"/>
    <p:sldId id="271" r:id="rId17"/>
    <p:sldId id="269"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48"/>
    <p:restoredTop sz="94674"/>
  </p:normalViewPr>
  <p:slideViewPr>
    <p:cSldViewPr snapToGrid="0" snapToObjects="1">
      <p:cViewPr varScale="1">
        <p:scale>
          <a:sx n="124" d="100"/>
          <a:sy n="124" d="100"/>
        </p:scale>
        <p:origin x="40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10/12/16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t>10/12/16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t>10/12/16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t>10/12/16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dirty="0"/>
              <a:t>10/12/16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dirty="0"/>
              <a:t>10/12/16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t>10/12/16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t>10/12/16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t>10/12/16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dirty="0"/>
              <a:t>10/12/16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accent3"/>
          </a:solid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dirty="0"/>
              <a:t>10/12/16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dirty="0"/>
              <a:t>10/12/16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mages.adobe.com/content/dam/Adobe/en/devnet/pdf/pdfs/PDF32000_2008.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PA193 Parser Project</a:t>
            </a:r>
            <a:endParaRPr lang="en-US" dirty="0"/>
          </a:p>
        </p:txBody>
      </p:sp>
      <p:sp>
        <p:nvSpPr>
          <p:cNvPr id="3" name="Subtitle 2"/>
          <p:cNvSpPr>
            <a:spLocks noGrp="1"/>
          </p:cNvSpPr>
          <p:nvPr>
            <p:ph type="subTitle" idx="1"/>
          </p:nvPr>
        </p:nvSpPr>
        <p:spPr/>
        <p:txBody>
          <a:bodyPr/>
          <a:lstStyle/>
          <a:p>
            <a:r>
              <a:rPr lang="en-US" dirty="0" smtClean="0"/>
              <a:t>Valentyn Kuznietsov, </a:t>
            </a:r>
            <a:r>
              <a:rPr lang="en-US" dirty="0"/>
              <a:t>Zuzana </a:t>
            </a:r>
            <a:r>
              <a:rPr lang="en-US" dirty="0" err="1" smtClean="0"/>
              <a:t>Matějková</a:t>
            </a:r>
            <a:r>
              <a:rPr lang="en-US" dirty="0" smtClean="0"/>
              <a:t>, </a:t>
            </a:r>
            <a:r>
              <a:rPr lang="en-US" dirty="0"/>
              <a:t>Peter </a:t>
            </a:r>
            <a:r>
              <a:rPr lang="en-US" dirty="0" err="1"/>
              <a:t>Soóky</a:t>
            </a:r>
            <a:endParaRPr lang="en-US" dirty="0" smtClean="0"/>
          </a:p>
        </p:txBody>
      </p:sp>
    </p:spTree>
    <p:extLst>
      <p:ext uri="{BB962C8B-B14F-4D97-AF65-F5344CB8AC3E}">
        <p14:creationId xmlns:p14="http://schemas.microsoft.com/office/powerpoint/2010/main" val="276936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example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33274" y="1846263"/>
            <a:ext cx="9785777" cy="4022725"/>
          </a:xfrm>
        </p:spPr>
      </p:pic>
    </p:spTree>
    <p:extLst>
      <p:ext uri="{BB962C8B-B14F-4D97-AF65-F5344CB8AC3E}">
        <p14:creationId xmlns:p14="http://schemas.microsoft.com/office/powerpoint/2010/main" val="875734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 </a:t>
            </a:r>
            <a:r>
              <a:rPr lang="en-US" dirty="0" smtClean="0"/>
              <a:t>example – cont. (Trailer)</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2512" y="1846263"/>
            <a:ext cx="9427302" cy="3874915"/>
          </a:xfrm>
        </p:spPr>
      </p:pic>
      <p:sp>
        <p:nvSpPr>
          <p:cNvPr id="10" name="TextBox 9"/>
          <p:cNvSpPr txBox="1"/>
          <p:nvPr/>
        </p:nvSpPr>
        <p:spPr>
          <a:xfrm>
            <a:off x="1412512" y="5830081"/>
            <a:ext cx="2116477" cy="369332"/>
          </a:xfrm>
          <a:prstGeom prst="rect">
            <a:avLst/>
          </a:prstGeom>
          <a:noFill/>
        </p:spPr>
        <p:txBody>
          <a:bodyPr wrap="none" rtlCol="0">
            <a:spAutoFit/>
          </a:bodyPr>
          <a:lstStyle/>
          <a:p>
            <a:r>
              <a:rPr lang="en-US" dirty="0" smtClean="0"/>
              <a:t>Notice “Root 30 0 R”</a:t>
            </a:r>
            <a:endParaRPr lang="en-US" dirty="0"/>
          </a:p>
        </p:txBody>
      </p:sp>
    </p:spTree>
    <p:extLst>
      <p:ext uri="{BB962C8B-B14F-4D97-AF65-F5344CB8AC3E}">
        <p14:creationId xmlns:p14="http://schemas.microsoft.com/office/powerpoint/2010/main" val="415335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 example – </a:t>
            </a:r>
            <a:r>
              <a:rPr lang="en-US" dirty="0" smtClean="0"/>
              <a:t>cont. (Catalog)</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7280" y="1773745"/>
            <a:ext cx="3865875" cy="4022725"/>
          </a:xfrm>
        </p:spPr>
      </p:pic>
      <p:sp>
        <p:nvSpPr>
          <p:cNvPr id="10" name="TextBox 9"/>
          <p:cNvSpPr txBox="1"/>
          <p:nvPr/>
        </p:nvSpPr>
        <p:spPr>
          <a:xfrm>
            <a:off x="5313405" y="1952368"/>
            <a:ext cx="4174989" cy="1200329"/>
          </a:xfrm>
          <a:prstGeom prst="rect">
            <a:avLst/>
          </a:prstGeom>
          <a:noFill/>
        </p:spPr>
        <p:txBody>
          <a:bodyPr wrap="none" rtlCol="0">
            <a:spAutoFit/>
          </a:bodyPr>
          <a:lstStyle/>
          <a:p>
            <a:r>
              <a:rPr lang="en-US" dirty="0" smtClean="0"/>
              <a:t>This catalog contains the addresses to:</a:t>
            </a:r>
          </a:p>
          <a:p>
            <a:pPr marL="285750" indent="-285750">
              <a:buFont typeface="Arial" charset="0"/>
              <a:buChar char="•"/>
            </a:pPr>
            <a:r>
              <a:rPr lang="en-US" dirty="0" smtClean="0"/>
              <a:t>Metadata (27 0 R)</a:t>
            </a:r>
          </a:p>
          <a:p>
            <a:pPr marL="285750" indent="-285750">
              <a:buFont typeface="Arial" charset="0"/>
              <a:buChar char="•"/>
            </a:pPr>
            <a:r>
              <a:rPr lang="en-US" dirty="0" smtClean="0"/>
              <a:t>Annotations and editable fields (31 0 R)</a:t>
            </a:r>
          </a:p>
          <a:p>
            <a:pPr marL="285750" indent="-285750">
              <a:buFont typeface="Arial" charset="0"/>
              <a:buChar char="•"/>
            </a:pPr>
            <a:r>
              <a:rPr lang="en-US" dirty="0" smtClean="0"/>
              <a:t>Page Tree (28 0 R)</a:t>
            </a:r>
            <a:endParaRPr lang="en-US" dirty="0"/>
          </a:p>
        </p:txBody>
      </p:sp>
      <p:sp>
        <p:nvSpPr>
          <p:cNvPr id="12" name="TextBox 11"/>
          <p:cNvSpPr txBox="1"/>
          <p:nvPr/>
        </p:nvSpPr>
        <p:spPr>
          <a:xfrm>
            <a:off x="5449330" y="5078627"/>
            <a:ext cx="5822363" cy="369332"/>
          </a:xfrm>
          <a:prstGeom prst="rect">
            <a:avLst/>
          </a:prstGeom>
          <a:noFill/>
        </p:spPr>
        <p:txBody>
          <a:bodyPr wrap="none" rtlCol="0">
            <a:spAutoFit/>
          </a:bodyPr>
          <a:lstStyle/>
          <a:p>
            <a:r>
              <a:rPr lang="en-US" dirty="0" smtClean="0"/>
              <a:t>Parse the page tree address and locate the tree.. (next slide)</a:t>
            </a:r>
            <a:endParaRPr lang="en-US" dirty="0"/>
          </a:p>
        </p:txBody>
      </p:sp>
    </p:spTree>
    <p:extLst>
      <p:ext uri="{BB962C8B-B14F-4D97-AF65-F5344CB8AC3E}">
        <p14:creationId xmlns:p14="http://schemas.microsoft.com/office/powerpoint/2010/main" val="348354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 example – </a:t>
            </a:r>
            <a:r>
              <a:rPr lang="en-US" dirty="0" smtClean="0"/>
              <a:t>cont. (Page tree)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79833" y="1846263"/>
            <a:ext cx="3892659" cy="4022725"/>
          </a:xfrm>
        </p:spPr>
      </p:pic>
      <p:sp>
        <p:nvSpPr>
          <p:cNvPr id="6" name="TextBox 5"/>
          <p:cNvSpPr txBox="1"/>
          <p:nvPr/>
        </p:nvSpPr>
        <p:spPr>
          <a:xfrm>
            <a:off x="1062681" y="5980670"/>
            <a:ext cx="8542660" cy="369332"/>
          </a:xfrm>
          <a:prstGeom prst="rect">
            <a:avLst/>
          </a:prstGeom>
          <a:noFill/>
        </p:spPr>
        <p:txBody>
          <a:bodyPr wrap="none" rtlCol="0">
            <a:spAutoFit/>
          </a:bodyPr>
          <a:lstStyle/>
          <a:p>
            <a:r>
              <a:rPr lang="en-US" dirty="0" smtClean="0"/>
              <a:t>Notice kids – the array of references to intermediate nodes (which could be pages as well)</a:t>
            </a:r>
            <a:endParaRPr lang="en-US" dirty="0"/>
          </a:p>
        </p:txBody>
      </p:sp>
      <p:sp>
        <p:nvSpPr>
          <p:cNvPr id="7" name="TextBox 6"/>
          <p:cNvSpPr txBox="1"/>
          <p:nvPr/>
        </p:nvSpPr>
        <p:spPr>
          <a:xfrm>
            <a:off x="8699157" y="3472249"/>
            <a:ext cx="1433406" cy="369332"/>
          </a:xfrm>
          <a:prstGeom prst="rect">
            <a:avLst/>
          </a:prstGeom>
          <a:noFill/>
        </p:spPr>
        <p:txBody>
          <a:bodyPr wrap="none" rtlCol="0">
            <a:spAutoFit/>
          </a:bodyPr>
          <a:lstStyle/>
          <a:p>
            <a:r>
              <a:rPr lang="en-US" dirty="0" smtClean="0"/>
              <a:t>Notice 32 0 R</a:t>
            </a:r>
            <a:endParaRPr lang="en-US" dirty="0"/>
          </a:p>
        </p:txBody>
      </p:sp>
    </p:spTree>
    <p:extLst>
      <p:ext uri="{BB962C8B-B14F-4D97-AF65-F5344CB8AC3E}">
        <p14:creationId xmlns:p14="http://schemas.microsoft.com/office/powerpoint/2010/main" val="396355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 example – </a:t>
            </a:r>
            <a:r>
              <a:rPr lang="en-US" dirty="0" smtClean="0"/>
              <a:t>cont. </a:t>
            </a:r>
            <a:r>
              <a:rPr lang="en-US" dirty="0"/>
              <a:t>(</a:t>
            </a:r>
            <a:r>
              <a:rPr lang="en-US" dirty="0" smtClean="0"/>
              <a:t>Page and contents)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7280" y="1858619"/>
            <a:ext cx="3839873" cy="4022725"/>
          </a:xfrm>
        </p:spPr>
      </p:pic>
      <p:sp>
        <p:nvSpPr>
          <p:cNvPr id="6" name="TextBox 5"/>
          <p:cNvSpPr txBox="1"/>
          <p:nvPr/>
        </p:nvSpPr>
        <p:spPr>
          <a:xfrm>
            <a:off x="5325762" y="2088292"/>
            <a:ext cx="5550109" cy="646331"/>
          </a:xfrm>
          <a:prstGeom prst="rect">
            <a:avLst/>
          </a:prstGeom>
          <a:noFill/>
        </p:spPr>
        <p:txBody>
          <a:bodyPr wrap="none" rtlCol="0">
            <a:spAutoFit/>
          </a:bodyPr>
          <a:lstStyle/>
          <a:p>
            <a:r>
              <a:rPr lang="en-US" dirty="0" smtClean="0"/>
              <a:t>We are interested in Contents </a:t>
            </a:r>
            <a:r>
              <a:rPr lang="en-US" b="1" dirty="0" smtClean="0"/>
              <a:t>33 0 R </a:t>
            </a:r>
            <a:r>
              <a:rPr lang="en-US" dirty="0" smtClean="0"/>
              <a:t>address. It leads to </a:t>
            </a:r>
          </a:p>
          <a:p>
            <a:r>
              <a:rPr lang="en-US" dirty="0" smtClean="0"/>
              <a:t>the encoded stream of a contents of a page:</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18115" y="2715682"/>
            <a:ext cx="3064476" cy="3165662"/>
          </a:xfrm>
          <a:prstGeom prst="rect">
            <a:avLst/>
          </a:prstGeom>
        </p:spPr>
      </p:pic>
    </p:spTree>
    <p:extLst>
      <p:ext uri="{BB962C8B-B14F-4D97-AF65-F5344CB8AC3E}">
        <p14:creationId xmlns:p14="http://schemas.microsoft.com/office/powerpoint/2010/main" val="1342257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lstStyle/>
          <a:p>
            <a:pPr>
              <a:buFont typeface="Arial" charset="0"/>
              <a:buChar char="•"/>
            </a:pPr>
            <a:r>
              <a:rPr lang="en-US" dirty="0" smtClean="0"/>
              <a:t>Parser verifies if the PDF document is not broken and discards inappropriate input</a:t>
            </a:r>
          </a:p>
          <a:p>
            <a:pPr>
              <a:buFont typeface="Arial" charset="0"/>
              <a:buChar char="•"/>
            </a:pPr>
            <a:r>
              <a:rPr lang="en-US" dirty="0" smtClean="0"/>
              <a:t>Parser is able to parse all encoded stream data from the pages</a:t>
            </a:r>
          </a:p>
          <a:p>
            <a:pPr>
              <a:buFont typeface="Arial" charset="0"/>
              <a:buChar char="•"/>
            </a:pPr>
            <a:r>
              <a:rPr lang="en-US" dirty="0" smtClean="0"/>
              <a:t>Parser is able to parse PDF metadata</a:t>
            </a:r>
          </a:p>
          <a:p>
            <a:pPr>
              <a:buFont typeface="Arial" charset="0"/>
              <a:buChar char="•"/>
            </a:pPr>
            <a:r>
              <a:rPr lang="en-US" dirty="0" smtClean="0"/>
              <a:t>Parser supports pdfs 1.3 and 1.4; It can also parse higher versions, since they are backwards-compatible, but it is not guaranteed that all data will be parsed.</a:t>
            </a:r>
          </a:p>
          <a:p>
            <a:pPr>
              <a:buFont typeface="Arial" charset="0"/>
              <a:buChar char="•"/>
            </a:pPr>
            <a:r>
              <a:rPr lang="en-US" dirty="0" smtClean="0"/>
              <a:t>Parser is fail-deadly; it won’t try to recover some data if it was malformed in the PDF.</a:t>
            </a:r>
          </a:p>
          <a:p>
            <a:pPr>
              <a:buFont typeface="Arial" charset="0"/>
              <a:buChar char="•"/>
            </a:pPr>
            <a:endParaRPr lang="en-US" dirty="0"/>
          </a:p>
        </p:txBody>
      </p:sp>
    </p:spTree>
    <p:extLst>
      <p:ext uri="{BB962C8B-B14F-4D97-AF65-F5344CB8AC3E}">
        <p14:creationId xmlns:p14="http://schemas.microsoft.com/office/powerpoint/2010/main" val="17736018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 commitment</a:t>
            </a:r>
            <a:endParaRPr lang="en-US" dirty="0"/>
          </a:p>
        </p:txBody>
      </p:sp>
      <p:sp>
        <p:nvSpPr>
          <p:cNvPr id="3" name="Content Placeholder 2"/>
          <p:cNvSpPr>
            <a:spLocks noGrp="1"/>
          </p:cNvSpPr>
          <p:nvPr>
            <p:ph idx="1"/>
          </p:nvPr>
        </p:nvSpPr>
        <p:spPr/>
        <p:txBody>
          <a:bodyPr/>
          <a:lstStyle/>
          <a:p>
            <a:pPr>
              <a:buFont typeface="Arial" charset="0"/>
              <a:buChar char="•"/>
            </a:pPr>
            <a:r>
              <a:rPr lang="en-US" dirty="0" smtClean="0"/>
              <a:t>Zuzana: Metadata parsing, PDF File verification, PDF Structure analysis</a:t>
            </a:r>
          </a:p>
          <a:p>
            <a:pPr>
              <a:buFont typeface="Arial" charset="0"/>
              <a:buChar char="•"/>
            </a:pPr>
            <a:r>
              <a:rPr lang="en-US" dirty="0" smtClean="0"/>
              <a:t>Petr: Primitives parsing, parser output</a:t>
            </a:r>
          </a:p>
          <a:p>
            <a:pPr>
              <a:buFont typeface="Arial" charset="0"/>
              <a:buChar char="•"/>
            </a:pPr>
            <a:r>
              <a:rPr lang="en-US" dirty="0" smtClean="0"/>
              <a:t>Valentyn: PDF Structure analysis, primitives parsing, pages parsing, refactoring, team leading</a:t>
            </a:r>
            <a:endParaRPr lang="en-US" dirty="0"/>
          </a:p>
        </p:txBody>
      </p:sp>
    </p:spTree>
    <p:extLst>
      <p:ext uri="{BB962C8B-B14F-4D97-AF65-F5344CB8AC3E}">
        <p14:creationId xmlns:p14="http://schemas.microsoft.com/office/powerpoint/2010/main" val="262240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for your attention</a:t>
            </a:r>
            <a:endParaRPr lang="en-US" dirty="0"/>
          </a:p>
        </p:txBody>
      </p:sp>
      <p:sp>
        <p:nvSpPr>
          <p:cNvPr id="3" name="Content Placeholder 2"/>
          <p:cNvSpPr>
            <a:spLocks noGrp="1"/>
          </p:cNvSpPr>
          <p:nvPr>
            <p:ph idx="1"/>
          </p:nvPr>
        </p:nvSpPr>
        <p:spPr/>
        <p:txBody>
          <a:bodyPr/>
          <a:lstStyle/>
          <a:p>
            <a:r>
              <a:rPr lang="en-US" dirty="0" smtClean="0"/>
              <a:t>Questions?</a:t>
            </a:r>
            <a:endParaRPr lang="en-US" dirty="0"/>
          </a:p>
        </p:txBody>
      </p:sp>
    </p:spTree>
    <p:extLst>
      <p:ext uri="{BB962C8B-B14F-4D97-AF65-F5344CB8AC3E}">
        <p14:creationId xmlns:p14="http://schemas.microsoft.com/office/powerpoint/2010/main" val="914157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goals</a:t>
            </a:r>
            <a:endParaRPr lang="en-US" dirty="0"/>
          </a:p>
        </p:txBody>
      </p:sp>
      <p:sp>
        <p:nvSpPr>
          <p:cNvPr id="3" name="Content Placeholder 2"/>
          <p:cNvSpPr>
            <a:spLocks noGrp="1"/>
          </p:cNvSpPr>
          <p:nvPr>
            <p:ph idx="1"/>
          </p:nvPr>
        </p:nvSpPr>
        <p:spPr/>
        <p:txBody>
          <a:bodyPr>
            <a:normAutofit/>
          </a:bodyPr>
          <a:lstStyle/>
          <a:p>
            <a:r>
              <a:rPr lang="en-US" dirty="0" smtClean="0"/>
              <a:t>PDF file parser</a:t>
            </a:r>
          </a:p>
          <a:p>
            <a:r>
              <a:rPr lang="en-US" dirty="0" smtClean="0"/>
              <a:t>Specs:</a:t>
            </a:r>
          </a:p>
          <a:p>
            <a:r>
              <a:rPr lang="en-US" dirty="0" smtClean="0"/>
              <a:t>1. Supports non-protected PDF files 1.3 and 1.4</a:t>
            </a:r>
          </a:p>
          <a:p>
            <a:r>
              <a:rPr lang="en-US" dirty="0" smtClean="0"/>
              <a:t>2. Extracts file metadata (Author, creation date, creation tool, </a:t>
            </a:r>
            <a:r>
              <a:rPr lang="is-IS" dirty="0" smtClean="0"/>
              <a:t>…)</a:t>
            </a:r>
          </a:p>
          <a:p>
            <a:r>
              <a:rPr lang="is-IS" dirty="0" smtClean="0"/>
              <a:t>3. Extracts pages contents (Text and images)*</a:t>
            </a:r>
          </a:p>
          <a:p>
            <a:r>
              <a:rPr lang="is-IS" dirty="0" smtClean="0"/>
              <a:t>4. Parses PDF Primitives (Int, Real, Bool, null, Array*, Dictionary*, String, Name, Stream, Reference)</a:t>
            </a:r>
          </a:p>
          <a:p>
            <a:r>
              <a:rPr lang="is-IS" dirty="0" smtClean="0"/>
              <a:t>5. Distinguish* between valid and invalid PDF files</a:t>
            </a:r>
          </a:p>
          <a:p>
            <a:r>
              <a:rPr lang="is-IS" dirty="0" smtClean="0"/>
              <a:t>*</a:t>
            </a:r>
            <a:r>
              <a:rPr lang="is-IS" dirty="0">
                <a:solidFill>
                  <a:srgbClr val="FF0000"/>
                </a:solidFill>
              </a:rPr>
              <a:t>(</a:t>
            </a:r>
            <a:r>
              <a:rPr lang="is-IS" dirty="0" smtClean="0">
                <a:solidFill>
                  <a:srgbClr val="FF0000"/>
                </a:solidFill>
              </a:rPr>
              <a:t>partially)</a:t>
            </a:r>
            <a:endParaRPr lang="is-IS" dirty="0" smtClean="0"/>
          </a:p>
          <a:p>
            <a:endParaRPr lang="en-US" dirty="0" smtClean="0"/>
          </a:p>
          <a:p>
            <a:pPr marL="457200" indent="-457200">
              <a:buFont typeface="+mj-lt"/>
              <a:buAutoNum type="arabicPeriod"/>
            </a:pPr>
            <a:endParaRPr lang="en-US" dirty="0"/>
          </a:p>
          <a:p>
            <a:endParaRPr lang="en-US" dirty="0"/>
          </a:p>
        </p:txBody>
      </p:sp>
    </p:spTree>
    <p:extLst>
      <p:ext uri="{BB962C8B-B14F-4D97-AF65-F5344CB8AC3E}">
        <p14:creationId xmlns:p14="http://schemas.microsoft.com/office/powerpoint/2010/main" val="1542510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PDF File Structure</a:t>
            </a:r>
            <a:endParaRPr lang="en-US" dirty="0"/>
          </a:p>
        </p:txBody>
      </p:sp>
      <p:sp>
        <p:nvSpPr>
          <p:cNvPr id="3" name="Content Placeholder 2"/>
          <p:cNvSpPr>
            <a:spLocks noGrp="1"/>
          </p:cNvSpPr>
          <p:nvPr>
            <p:ph idx="1"/>
          </p:nvPr>
        </p:nvSpPr>
        <p:spPr/>
        <p:txBody>
          <a:bodyPr>
            <a:normAutofit/>
          </a:bodyPr>
          <a:lstStyle/>
          <a:p>
            <a:pPr>
              <a:buFont typeface="Arial" charset="0"/>
              <a:buChar char="•"/>
            </a:pPr>
            <a:r>
              <a:rPr lang="en-US" dirty="0">
                <a:hlinkClick r:id="rId2"/>
              </a:rPr>
              <a:t>http://</a:t>
            </a:r>
            <a:r>
              <a:rPr lang="en-US" dirty="0" smtClean="0">
                <a:hlinkClick r:id="rId2"/>
              </a:rPr>
              <a:t>wwwimages.adobe.com/content/dam/Adobe/en/devnet/pdf/pdfs/PDF32000_2008.pdf</a:t>
            </a:r>
            <a:r>
              <a:rPr lang="en-US" dirty="0" smtClean="0"/>
              <a:t>  - 800-paged document from ADOBE which describes PDF file structure</a:t>
            </a:r>
          </a:p>
          <a:p>
            <a:pPr>
              <a:buFont typeface="Arial" charset="0"/>
              <a:buChar char="•"/>
            </a:pPr>
            <a:r>
              <a:rPr lang="en-US" dirty="0" smtClean="0"/>
              <a:t>Mostly, contains primitive (could be nested) objects with object references</a:t>
            </a:r>
          </a:p>
          <a:p>
            <a:pPr>
              <a:buFont typeface="Arial" charset="0"/>
              <a:buChar char="•"/>
            </a:pPr>
            <a:r>
              <a:rPr lang="en-US" dirty="0" smtClean="0"/>
              <a:t>Contains reference table which contains byte offsets under object addresses. Still, it is possible to locate objects even without this reference table, but it requires reading the pdf file again and again</a:t>
            </a:r>
          </a:p>
          <a:p>
            <a:pPr>
              <a:buFont typeface="Arial" charset="0"/>
              <a:buChar char="•"/>
            </a:pPr>
            <a:r>
              <a:rPr lang="en-US" dirty="0" smtClean="0"/>
              <a:t>Contains /Root object which has address to Page Tree</a:t>
            </a:r>
          </a:p>
          <a:p>
            <a:pPr>
              <a:buFont typeface="Arial" charset="0"/>
              <a:buChar char="•"/>
            </a:pPr>
            <a:r>
              <a:rPr lang="en-US" dirty="0" smtClean="0"/>
              <a:t>Contains encryption data, fonts, metadata, annotations, vector drawing support, colors, tags and many other </a:t>
            </a:r>
          </a:p>
          <a:p>
            <a:pPr marL="0" indent="0">
              <a:buNone/>
            </a:pPr>
            <a:r>
              <a:rPr lang="en-US" dirty="0" smtClean="0"/>
              <a:t/>
            </a:r>
            <a:br>
              <a:rPr lang="en-US" dirty="0" smtClean="0"/>
            </a:br>
            <a:endParaRPr lang="en-US" dirty="0" smtClean="0"/>
          </a:p>
          <a:p>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916414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PDF File Primitives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 couple of examples:</a:t>
            </a:r>
          </a:p>
          <a:p>
            <a:pPr>
              <a:buFont typeface="Arial" charset="0"/>
              <a:buChar char="•"/>
            </a:pPr>
            <a:r>
              <a:rPr lang="en-US" dirty="0" smtClean="0"/>
              <a:t>String: (This is a string) (Strings may contain balanced parentheses ( ) and special characters (*!&amp;}^% and so on).)</a:t>
            </a:r>
          </a:p>
          <a:p>
            <a:pPr>
              <a:buFont typeface="Arial" charset="0"/>
              <a:buChar char="•"/>
            </a:pPr>
            <a:r>
              <a:rPr lang="en-US" dirty="0" smtClean="0"/>
              <a:t>Numeric objects: </a:t>
            </a:r>
            <a:r>
              <a:rPr lang="hr-HR" dirty="0" smtClean="0"/>
              <a:t>34.5 -3.62 +123.6 4. -.002 0.0  </a:t>
            </a:r>
            <a:r>
              <a:rPr lang="is-IS" dirty="0" smtClean="0"/>
              <a:t>123 43445 +17 -98 0 </a:t>
            </a:r>
          </a:p>
          <a:p>
            <a:pPr>
              <a:buFont typeface="Arial" charset="0"/>
              <a:buChar char="•"/>
            </a:pPr>
            <a:r>
              <a:rPr lang="en-US" dirty="0" smtClean="0"/>
              <a:t>Array: [549 3.14 false (Ralph) /</a:t>
            </a:r>
            <a:r>
              <a:rPr lang="en-US" dirty="0" err="1" smtClean="0"/>
              <a:t>SomeName</a:t>
            </a:r>
            <a:r>
              <a:rPr lang="en-US" dirty="0" smtClean="0"/>
              <a:t>] – can be nested!</a:t>
            </a:r>
          </a:p>
          <a:p>
            <a:pPr>
              <a:buFont typeface="Arial" charset="0"/>
              <a:buChar char="•"/>
            </a:pPr>
            <a:r>
              <a:rPr lang="en-US" dirty="0" smtClean="0"/>
              <a:t>Name: \</a:t>
            </a:r>
            <a:r>
              <a:rPr lang="en-US" dirty="0" err="1" smtClean="0"/>
              <a:t>somename</a:t>
            </a:r>
            <a:r>
              <a:rPr lang="en-US" dirty="0" smtClean="0"/>
              <a:t> </a:t>
            </a:r>
          </a:p>
          <a:p>
            <a:pPr>
              <a:buFont typeface="Arial" charset="0"/>
              <a:buChar char="•"/>
            </a:pPr>
            <a:r>
              <a:rPr lang="en-US" dirty="0"/>
              <a:t>Streams: &lt;</a:t>
            </a:r>
            <a:r>
              <a:rPr lang="en-US" i="1" dirty="0"/>
              <a:t> dictionary </a:t>
            </a:r>
            <a:r>
              <a:rPr lang="en-US" b="1" dirty="0"/>
              <a:t>stream </a:t>
            </a:r>
            <a:r>
              <a:rPr lang="en-US" dirty="0"/>
              <a:t>...</a:t>
            </a:r>
            <a:r>
              <a:rPr lang="en-US" i="1" dirty="0"/>
              <a:t>Zero or more bytes</a:t>
            </a:r>
            <a:r>
              <a:rPr lang="en-US" dirty="0"/>
              <a:t>... </a:t>
            </a:r>
            <a:r>
              <a:rPr lang="en-US" b="1" dirty="0" err="1"/>
              <a:t>endstream</a:t>
            </a:r>
            <a:r>
              <a:rPr lang="en-US" b="1" dirty="0"/>
              <a:t> </a:t>
            </a:r>
            <a:endParaRPr lang="en-US" b="1" dirty="0" smtClean="0"/>
          </a:p>
          <a:p>
            <a:pPr>
              <a:buFont typeface="Arial" charset="0"/>
              <a:buChar char="•"/>
            </a:pPr>
            <a:r>
              <a:rPr lang="en-US" dirty="0" smtClean="0"/>
              <a:t>Object references: 32 0 R, 1 0 R, 2 0 R</a:t>
            </a:r>
            <a:br>
              <a:rPr lang="en-US" dirty="0" smtClean="0"/>
            </a:br>
            <a:endParaRPr lang="en-US" dirty="0" smtClean="0"/>
          </a:p>
          <a:p>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946147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PDF File Primitives (Dictionary)</a:t>
            </a:r>
            <a:endParaRPr lang="en-US" dirty="0"/>
          </a:p>
        </p:txBody>
      </p:sp>
      <p:sp>
        <p:nvSpPr>
          <p:cNvPr id="3" name="Content Placeholder 2"/>
          <p:cNvSpPr>
            <a:spLocks noGrp="1"/>
          </p:cNvSpPr>
          <p:nvPr>
            <p:ph idx="1"/>
          </p:nvPr>
        </p:nvSpPr>
        <p:spPr/>
        <p:txBody>
          <a:bodyPr>
            <a:normAutofit fontScale="92500" lnSpcReduction="10000"/>
          </a:bodyPr>
          <a:lstStyle/>
          <a:p>
            <a:pPr>
              <a:buFont typeface="Arial" charset="0"/>
              <a:buChar char="•"/>
            </a:pPr>
            <a:r>
              <a:rPr lang="en-US" dirty="0" smtClean="0"/>
              <a:t>Dictionary:</a:t>
            </a:r>
          </a:p>
          <a:p>
            <a:r>
              <a:rPr lang="en-US" dirty="0"/>
              <a:t>EXAMPLE </a:t>
            </a:r>
          </a:p>
          <a:p>
            <a:r>
              <a:rPr lang="en-US" dirty="0"/>
              <a:t>&lt;&lt; /Type /Example</a:t>
            </a:r>
            <a:br>
              <a:rPr lang="en-US" dirty="0"/>
            </a:br>
            <a:r>
              <a:rPr lang="en-US" dirty="0"/>
              <a:t>/Subtype /</a:t>
            </a:r>
            <a:r>
              <a:rPr lang="en-US" dirty="0" err="1"/>
              <a:t>DictionaryExample</a:t>
            </a:r>
            <a:r>
              <a:rPr lang="en-US" dirty="0"/>
              <a:t> /Version 0.01</a:t>
            </a:r>
            <a:br>
              <a:rPr lang="en-US" dirty="0"/>
            </a:br>
            <a:r>
              <a:rPr lang="en-US" dirty="0"/>
              <a:t>/</a:t>
            </a:r>
            <a:r>
              <a:rPr lang="en-US" dirty="0" err="1"/>
              <a:t>IntegerItem</a:t>
            </a:r>
            <a:r>
              <a:rPr lang="en-US" dirty="0"/>
              <a:t> 12</a:t>
            </a:r>
            <a:br>
              <a:rPr lang="en-US" dirty="0"/>
            </a:br>
            <a:r>
              <a:rPr lang="en-US" dirty="0"/>
              <a:t>/</a:t>
            </a:r>
            <a:r>
              <a:rPr lang="en-US" dirty="0" err="1"/>
              <a:t>StringItem</a:t>
            </a:r>
            <a:r>
              <a:rPr lang="en-US" dirty="0"/>
              <a:t> (a string) /</a:t>
            </a:r>
            <a:r>
              <a:rPr lang="en-US" dirty="0" err="1"/>
              <a:t>Subdictionary</a:t>
            </a:r>
            <a:r>
              <a:rPr lang="en-US" dirty="0"/>
              <a:t> &lt;&lt; /Item1 0.4 </a:t>
            </a:r>
          </a:p>
          <a:p>
            <a:r>
              <a:rPr lang="en-US" dirty="0"/>
              <a:t>/Item2 true /</a:t>
            </a:r>
            <a:r>
              <a:rPr lang="en-US" dirty="0" err="1"/>
              <a:t>LastItem</a:t>
            </a:r>
            <a:r>
              <a:rPr lang="en-US" dirty="0"/>
              <a:t> (not!) /</a:t>
            </a:r>
            <a:r>
              <a:rPr lang="en-US" dirty="0" err="1"/>
              <a:t>VeryLastItem</a:t>
            </a:r>
            <a:r>
              <a:rPr lang="en-US" dirty="0"/>
              <a:t> (OK) </a:t>
            </a:r>
          </a:p>
          <a:p>
            <a:r>
              <a:rPr lang="en-US" dirty="0"/>
              <a:t>&gt;&gt; </a:t>
            </a:r>
          </a:p>
          <a:p>
            <a:r>
              <a:rPr lang="en-US" dirty="0"/>
              <a:t>18 </a:t>
            </a:r>
          </a:p>
          <a:p>
            <a:r>
              <a:rPr lang="en-US" dirty="0"/>
              <a:t>© </a:t>
            </a:r>
            <a:r>
              <a:rPr lang="en-US" b="1" dirty="0"/>
              <a:t>Adobe Systems Incorporated 2008 – All rights reserved </a:t>
            </a:r>
            <a:endParaRPr lang="en-US" dirty="0"/>
          </a:p>
          <a:p>
            <a:r>
              <a:rPr lang="en-US" dirty="0"/>
              <a:t>&gt;&gt; </a:t>
            </a:r>
          </a:p>
          <a:p>
            <a:pPr>
              <a:buFont typeface="Arial" charset="0"/>
              <a:buChar char="•"/>
            </a:pPr>
            <a:endParaRPr lang="en-US" dirty="0"/>
          </a:p>
        </p:txBody>
      </p:sp>
    </p:spTree>
    <p:extLst>
      <p:ext uri="{BB962C8B-B14F-4D97-AF65-F5344CB8AC3E}">
        <p14:creationId xmlns:p14="http://schemas.microsoft.com/office/powerpoint/2010/main" val="60652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Pages parsing</a:t>
            </a:r>
            <a:endParaRPr lang="en-US" dirty="0"/>
          </a:p>
        </p:txBody>
      </p:sp>
      <p:sp>
        <p:nvSpPr>
          <p:cNvPr id="3" name="Content Placeholder 2"/>
          <p:cNvSpPr>
            <a:spLocks noGrp="1"/>
          </p:cNvSpPr>
          <p:nvPr>
            <p:ph idx="1"/>
          </p:nvPr>
        </p:nvSpPr>
        <p:spPr/>
        <p:txBody>
          <a:bodyPr>
            <a:normAutofit fontScale="92500" lnSpcReduction="20000"/>
          </a:bodyPr>
          <a:lstStyle/>
          <a:p>
            <a:pPr marL="457200" indent="-457200">
              <a:buFont typeface="+mj-lt"/>
              <a:buAutoNum type="arabicPeriod"/>
            </a:pPr>
            <a:r>
              <a:rPr lang="en-US" b="1" dirty="0" smtClean="0"/>
              <a:t>Parse the catalog dictionary</a:t>
            </a:r>
            <a:r>
              <a:rPr lang="en-US" dirty="0" smtClean="0"/>
              <a:t>, obtain the address of the Page Root (Example: 32 0 R)</a:t>
            </a:r>
          </a:p>
          <a:p>
            <a:pPr marL="457200" indent="-457200">
              <a:buFont typeface="+mj-lt"/>
              <a:buAutoNum type="arabicPeriod"/>
            </a:pPr>
            <a:r>
              <a:rPr lang="en-US" b="1" dirty="0" smtClean="0"/>
              <a:t>Parse reference table</a:t>
            </a:r>
            <a:r>
              <a:rPr lang="en-US" dirty="0" smtClean="0"/>
              <a:t>, find the byte offset of 32 0 R, read the object (Page Root) at this reference 32 0 R</a:t>
            </a:r>
          </a:p>
          <a:p>
            <a:pPr marL="457200" indent="-457200">
              <a:buFont typeface="+mj-lt"/>
              <a:buAutoNum type="arabicPeriod"/>
            </a:pPr>
            <a:r>
              <a:rPr lang="en-US" b="1" dirty="0" smtClean="0"/>
              <a:t>Parse Page Root</a:t>
            </a:r>
            <a:r>
              <a:rPr lang="en-US" dirty="0" smtClean="0"/>
              <a:t>, obtain the information about number of pages and intermediate nodes (Example: \Kids [2 0 R, 15 0 R, 77 0 R 132 0 R]). Adobe suggests to have this tree balanced, but generally does not place any restrictions; pages can be accessible immediately from page root or be somewhere deep down.</a:t>
            </a:r>
          </a:p>
          <a:p>
            <a:pPr marL="457200" indent="-457200">
              <a:buFont typeface="+mj-lt"/>
              <a:buAutoNum type="arabicPeriod"/>
            </a:pPr>
            <a:r>
              <a:rPr lang="en-US" dirty="0" smtClean="0"/>
              <a:t>Traverse each address to the leaves, gather all leaves addresses (= pages)</a:t>
            </a:r>
          </a:p>
          <a:p>
            <a:pPr marL="457200" indent="-457200">
              <a:buFont typeface="+mj-lt"/>
              <a:buAutoNum type="arabicPeriod"/>
            </a:pPr>
            <a:r>
              <a:rPr lang="en-US" dirty="0" smtClean="0"/>
              <a:t>Page is a dictionary object, parse it and </a:t>
            </a:r>
            <a:r>
              <a:rPr lang="en-US" b="1" dirty="0" smtClean="0"/>
              <a:t>obtain the address to ‘Contents’</a:t>
            </a:r>
            <a:r>
              <a:rPr lang="en-US" dirty="0" smtClean="0"/>
              <a:t> stream</a:t>
            </a:r>
          </a:p>
          <a:p>
            <a:pPr marL="457200" indent="-457200">
              <a:buFont typeface="+mj-lt"/>
              <a:buAutoNum type="arabicPeriod"/>
            </a:pPr>
            <a:r>
              <a:rPr lang="en-US" dirty="0" smtClean="0"/>
              <a:t>Locate, read and parse ’Contents stream’ and </a:t>
            </a:r>
            <a:r>
              <a:rPr lang="en-US" dirty="0" smtClean="0">
                <a:solidFill>
                  <a:srgbClr val="FF0000"/>
                </a:solidFill>
              </a:rPr>
              <a:t>decode it</a:t>
            </a:r>
          </a:p>
          <a:p>
            <a:pPr marL="457200" indent="-457200">
              <a:buFont typeface="+mj-lt"/>
              <a:buAutoNum type="arabicPeriod"/>
            </a:pPr>
            <a:r>
              <a:rPr lang="en-US" dirty="0" smtClean="0">
                <a:solidFill>
                  <a:schemeClr val="tx1"/>
                </a:solidFill>
              </a:rPr>
              <a:t>Store the results to the file along with already parsed metadata.</a:t>
            </a:r>
          </a:p>
          <a:p>
            <a:pPr marL="0" indent="0">
              <a:buNone/>
            </a:pPr>
            <a:r>
              <a:rPr lang="en-US" dirty="0" smtClean="0">
                <a:solidFill>
                  <a:srgbClr val="FF0000"/>
                </a:solidFill>
              </a:rPr>
              <a:t> </a:t>
            </a:r>
            <a:r>
              <a:rPr lang="en-US" sz="1500" dirty="0" smtClean="0">
                <a:solidFill>
                  <a:srgbClr val="FF0000"/>
                </a:solidFill>
              </a:rPr>
              <a:t>*(decoding – not done, since it requires the writing of the FLATE decoder which is out of the scope of this project)</a:t>
            </a:r>
          </a:p>
          <a:p>
            <a:pPr marL="457200" indent="-457200">
              <a:buFont typeface="+mj-lt"/>
              <a:buAutoNum type="arabicPeriod"/>
            </a:pPr>
            <a:endParaRPr lang="en-US" dirty="0" smtClean="0"/>
          </a:p>
          <a:p>
            <a:pPr marL="457200" indent="-457200">
              <a:buFont typeface="+mj-lt"/>
              <a:buAutoNum type="arabicPeriod"/>
            </a:pPr>
            <a:endParaRPr lang="en-US" dirty="0"/>
          </a:p>
        </p:txBody>
      </p:sp>
    </p:spTree>
    <p:extLst>
      <p:ext uri="{BB962C8B-B14F-4D97-AF65-F5344CB8AC3E}">
        <p14:creationId xmlns:p14="http://schemas.microsoft.com/office/powerpoint/2010/main" val="632819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decoding..</a:t>
            </a:r>
            <a:endParaRPr lang="en-US" dirty="0"/>
          </a:p>
        </p:txBody>
      </p:sp>
      <p:sp>
        <p:nvSpPr>
          <p:cNvPr id="3" name="Content Placeholder 2"/>
          <p:cNvSpPr>
            <a:spLocks noGrp="1"/>
          </p:cNvSpPr>
          <p:nvPr>
            <p:ph idx="1"/>
          </p:nvPr>
        </p:nvSpPr>
        <p:spPr/>
        <p:txBody>
          <a:bodyPr/>
          <a:lstStyle/>
          <a:p>
            <a:r>
              <a:rPr lang="pt-BR" dirty="0" err="1" smtClean="0"/>
              <a:t>Example</a:t>
            </a:r>
            <a:r>
              <a:rPr lang="pt-BR" dirty="0" smtClean="0"/>
              <a:t> </a:t>
            </a:r>
            <a:r>
              <a:rPr lang="pt-BR" dirty="0" err="1" smtClean="0"/>
              <a:t>of</a:t>
            </a:r>
            <a:r>
              <a:rPr lang="pt-BR" dirty="0" smtClean="0"/>
              <a:t> </a:t>
            </a:r>
            <a:r>
              <a:rPr lang="pt-BR" dirty="0" err="1" smtClean="0"/>
              <a:t>the</a:t>
            </a:r>
            <a:r>
              <a:rPr lang="pt-BR" dirty="0" smtClean="0"/>
              <a:t> </a:t>
            </a:r>
            <a:r>
              <a:rPr lang="pt-BR" dirty="0" err="1" smtClean="0"/>
              <a:t>decoded</a:t>
            </a:r>
            <a:r>
              <a:rPr lang="pt-BR" dirty="0" smtClean="0"/>
              <a:t> </a:t>
            </a:r>
            <a:r>
              <a:rPr lang="pt-BR" dirty="0" err="1" smtClean="0"/>
              <a:t>stream</a:t>
            </a:r>
            <a:r>
              <a:rPr lang="pt-BR" dirty="0" smtClean="0"/>
              <a:t> </a:t>
            </a:r>
            <a:r>
              <a:rPr lang="pt-BR" dirty="0" err="1" smtClean="0"/>
              <a:t>which</a:t>
            </a:r>
            <a:r>
              <a:rPr lang="pt-BR" dirty="0" smtClean="0"/>
              <a:t> </a:t>
            </a:r>
            <a:r>
              <a:rPr lang="pt-BR" dirty="0" err="1" smtClean="0"/>
              <a:t>contains</a:t>
            </a:r>
            <a:r>
              <a:rPr lang="pt-BR" dirty="0" smtClean="0"/>
              <a:t> </a:t>
            </a:r>
            <a:r>
              <a:rPr lang="pt-BR" dirty="0" err="1" smtClean="0"/>
              <a:t>text</a:t>
            </a:r>
            <a:r>
              <a:rPr lang="pt-BR" dirty="0" smtClean="0"/>
              <a:t>:</a:t>
            </a:r>
          </a:p>
          <a:p>
            <a:r>
              <a:rPr lang="pt-BR" dirty="0" smtClean="0"/>
              <a:t>[(</a:t>
            </a:r>
            <a:r>
              <a:rPr lang="pt-BR" dirty="0" err="1"/>
              <a:t>T</a:t>
            </a:r>
            <a:r>
              <a:rPr lang="pt-BR" dirty="0"/>
              <a:t>)-22.9(</a:t>
            </a:r>
            <a:r>
              <a:rPr lang="pt-BR" dirty="0" err="1"/>
              <a:t>Y</a:t>
            </a:r>
            <a:r>
              <a:rPr lang="pt-BR" dirty="0"/>
              <a:t>)-15.6(</a:t>
            </a:r>
            <a:r>
              <a:rPr lang="pt-BR" dirty="0" err="1"/>
              <a:t>P</a:t>
            </a:r>
            <a:r>
              <a:rPr lang="pt-BR" dirty="0"/>
              <a:t>)8.7(E)8.7(</a:t>
            </a:r>
            <a:r>
              <a:rPr lang="pt-BR" dirty="0" err="1"/>
              <a:t>S</a:t>
            </a:r>
            <a:r>
              <a:rPr lang="pt-BR" dirty="0"/>
              <a:t>)-259.4(O)-2.1(</a:t>
            </a:r>
            <a:r>
              <a:rPr lang="pt-BR" dirty="0" err="1"/>
              <a:t>F</a:t>
            </a:r>
            <a:r>
              <a:rPr lang="pt-BR" dirty="0"/>
              <a:t>)-266.7(</a:t>
            </a:r>
            <a:r>
              <a:rPr lang="pt-BR" dirty="0" err="1"/>
              <a:t>I</a:t>
            </a:r>
            <a:r>
              <a:rPr lang="pt-BR" dirty="0"/>
              <a:t>)34.1(N)-9.4(</a:t>
            </a:r>
            <a:r>
              <a:rPr lang="pt-BR" dirty="0" err="1"/>
              <a:t>D</a:t>
            </a:r>
            <a:r>
              <a:rPr lang="pt-BR" dirty="0"/>
              <a:t>)-9.4(</a:t>
            </a:r>
            <a:r>
              <a:rPr lang="pt-BR" dirty="0" err="1"/>
              <a:t>I</a:t>
            </a:r>
            <a:r>
              <a:rPr lang="pt-BR" dirty="0"/>
              <a:t>)34.1(</a:t>
            </a:r>
            <a:r>
              <a:rPr lang="pt-BR" dirty="0" err="1"/>
              <a:t>R</a:t>
            </a:r>
            <a:r>
              <a:rPr lang="pt-BR" dirty="0"/>
              <a:t>)-9.4(E)8.7(C)-9.4(</a:t>
            </a:r>
            <a:r>
              <a:rPr lang="pt-BR" dirty="0" err="1"/>
              <a:t>T</a:t>
            </a:r>
            <a:r>
              <a:rPr lang="pt-BR" dirty="0"/>
              <a:t>)-291.0(</a:t>
            </a:r>
            <a:r>
              <a:rPr lang="pt-BR" dirty="0" err="1"/>
              <a:t>R</a:t>
            </a:r>
            <a:r>
              <a:rPr lang="pt-BR" dirty="0"/>
              <a:t>)-9.4(E)8.7(</a:t>
            </a:r>
            <a:r>
              <a:rPr lang="pt-BR" dirty="0" err="1"/>
              <a:t>S</a:t>
            </a:r>
            <a:r>
              <a:rPr lang="pt-BR" dirty="0"/>
              <a:t>)8.7(</a:t>
            </a:r>
            <a:r>
              <a:rPr lang="pt-BR" dirty="0" err="1"/>
              <a:t>T</a:t>
            </a:r>
            <a:r>
              <a:rPr lang="pt-BR" dirty="0"/>
              <a:t>)-22.9(O)-2.1(</a:t>
            </a:r>
            <a:r>
              <a:rPr lang="pt-BR" dirty="0" err="1"/>
              <a:t>R</a:t>
            </a:r>
            <a:r>
              <a:rPr lang="pt-BR" dirty="0"/>
              <a:t>)-9.4(A)63.7(</a:t>
            </a:r>
            <a:r>
              <a:rPr lang="pt-BR" dirty="0" err="1"/>
              <a:t>T</a:t>
            </a:r>
            <a:r>
              <a:rPr lang="pt-BR" dirty="0"/>
              <a:t>)-22.9(</a:t>
            </a:r>
            <a:r>
              <a:rPr lang="pt-BR" dirty="0" err="1"/>
              <a:t>I</a:t>
            </a:r>
            <a:r>
              <a:rPr lang="pt-BR" dirty="0"/>
              <a:t>)34.1(V)8.7(E)-259.4(</a:t>
            </a:r>
            <a:r>
              <a:rPr lang="pt-BR" dirty="0" err="1"/>
              <a:t>D</a:t>
            </a:r>
            <a:r>
              <a:rPr lang="pt-BR" dirty="0"/>
              <a:t>)-9.4(E)8.7(N)-9.4(</a:t>
            </a:r>
            <a:r>
              <a:rPr lang="pt-BR" dirty="0" err="1"/>
              <a:t>T</a:t>
            </a:r>
            <a:r>
              <a:rPr lang="pt-BR" dirty="0"/>
              <a:t>)-22.9(A)63.7(L)-266.7(M)28.4(A)63.7(</a:t>
            </a:r>
            <a:r>
              <a:rPr lang="pt-BR" dirty="0" err="1"/>
              <a:t>T</a:t>
            </a:r>
            <a:r>
              <a:rPr lang="pt-BR" dirty="0"/>
              <a:t>)-22.9(E)8.7(</a:t>
            </a:r>
            <a:r>
              <a:rPr lang="pt-BR" dirty="0" err="1"/>
              <a:t>R</a:t>
            </a:r>
            <a:r>
              <a:rPr lang="pt-BR" dirty="0"/>
              <a:t>)-9.4(</a:t>
            </a:r>
            <a:r>
              <a:rPr lang="pt-BR" dirty="0" err="1"/>
              <a:t>I</a:t>
            </a:r>
            <a:r>
              <a:rPr lang="pt-BR" dirty="0"/>
              <a:t>)34.1(A)63.7(L)1.4(</a:t>
            </a:r>
            <a:r>
              <a:rPr lang="pt-BR" dirty="0" err="1"/>
              <a:t>S</a:t>
            </a:r>
            <a:r>
              <a:rPr lang="pt-BR" dirty="0"/>
              <a:t>)]</a:t>
            </a:r>
            <a:r>
              <a:rPr lang="pt-BR" dirty="0" smtClean="0"/>
              <a:t>TJ</a:t>
            </a:r>
          </a:p>
          <a:p>
            <a:endParaRPr lang="pt-BR" dirty="0"/>
          </a:p>
          <a:p>
            <a:r>
              <a:rPr lang="pt-BR" dirty="0" err="1" smtClean="0"/>
              <a:t>If</a:t>
            </a:r>
            <a:r>
              <a:rPr lang="pt-BR" dirty="0" smtClean="0"/>
              <a:t> </a:t>
            </a:r>
            <a:r>
              <a:rPr lang="pt-BR" dirty="0" err="1" smtClean="0"/>
              <a:t>you</a:t>
            </a:r>
            <a:r>
              <a:rPr lang="pt-BR" dirty="0" smtClean="0"/>
              <a:t> </a:t>
            </a:r>
            <a:r>
              <a:rPr lang="pt-BR" dirty="0" err="1" smtClean="0"/>
              <a:t>read</a:t>
            </a:r>
            <a:r>
              <a:rPr lang="pt-BR" dirty="0" smtClean="0"/>
              <a:t> </a:t>
            </a:r>
            <a:r>
              <a:rPr lang="pt-BR" dirty="0" err="1" smtClean="0"/>
              <a:t>only</a:t>
            </a:r>
            <a:r>
              <a:rPr lang="pt-BR" dirty="0" smtClean="0"/>
              <a:t> </a:t>
            </a:r>
            <a:r>
              <a:rPr lang="pt-BR" dirty="0" err="1" smtClean="0"/>
              <a:t>letters</a:t>
            </a:r>
            <a:r>
              <a:rPr lang="pt-BR" dirty="0" smtClean="0"/>
              <a:t>, </a:t>
            </a:r>
            <a:r>
              <a:rPr lang="pt-BR" dirty="0" err="1" smtClean="0"/>
              <a:t>you</a:t>
            </a:r>
            <a:r>
              <a:rPr lang="pt-BR" dirty="0" smtClean="0"/>
              <a:t> </a:t>
            </a:r>
            <a:r>
              <a:rPr lang="pt-BR" dirty="0" err="1" smtClean="0"/>
              <a:t>will</a:t>
            </a:r>
            <a:r>
              <a:rPr lang="pt-BR" dirty="0" smtClean="0"/>
              <a:t> </a:t>
            </a:r>
            <a:r>
              <a:rPr lang="pt-BR" dirty="0" err="1" smtClean="0"/>
              <a:t>actually</a:t>
            </a:r>
            <a:r>
              <a:rPr lang="pt-BR" dirty="0" smtClean="0"/>
              <a:t> </a:t>
            </a:r>
            <a:r>
              <a:rPr lang="pt-BR" dirty="0" err="1" smtClean="0"/>
              <a:t>obtain</a:t>
            </a:r>
            <a:r>
              <a:rPr lang="pt-BR" dirty="0" smtClean="0"/>
              <a:t> </a:t>
            </a:r>
            <a:r>
              <a:rPr lang="pt-BR" dirty="0" err="1" smtClean="0"/>
              <a:t>the</a:t>
            </a:r>
            <a:r>
              <a:rPr lang="pt-BR" dirty="0" smtClean="0"/>
              <a:t> </a:t>
            </a:r>
            <a:r>
              <a:rPr lang="pt-BR" dirty="0" err="1" smtClean="0"/>
              <a:t>text</a:t>
            </a:r>
            <a:r>
              <a:rPr lang="pt-BR" dirty="0" smtClean="0"/>
              <a:t>:</a:t>
            </a:r>
          </a:p>
          <a:p>
            <a:r>
              <a:rPr lang="pt-BR" dirty="0" err="1" smtClean="0"/>
              <a:t>T</a:t>
            </a:r>
            <a:r>
              <a:rPr lang="pt-BR" dirty="0" smtClean="0"/>
              <a:t> </a:t>
            </a:r>
            <a:r>
              <a:rPr lang="pt-BR" dirty="0" err="1" smtClean="0"/>
              <a:t>Y</a:t>
            </a:r>
            <a:r>
              <a:rPr lang="pt-BR" dirty="0" smtClean="0"/>
              <a:t> </a:t>
            </a:r>
            <a:r>
              <a:rPr lang="pt-BR" dirty="0" err="1" smtClean="0"/>
              <a:t>P</a:t>
            </a:r>
            <a:r>
              <a:rPr lang="pt-BR" dirty="0" smtClean="0"/>
              <a:t> E </a:t>
            </a:r>
            <a:r>
              <a:rPr lang="pt-BR" dirty="0" err="1" smtClean="0"/>
              <a:t>S</a:t>
            </a:r>
            <a:r>
              <a:rPr lang="pt-BR" dirty="0" smtClean="0"/>
              <a:t> O </a:t>
            </a:r>
            <a:r>
              <a:rPr lang="pt-BR" dirty="0" err="1" smtClean="0"/>
              <a:t>F</a:t>
            </a:r>
            <a:r>
              <a:rPr lang="pt-BR" dirty="0" smtClean="0"/>
              <a:t> </a:t>
            </a:r>
            <a:r>
              <a:rPr lang="pt-BR" dirty="0" err="1" smtClean="0"/>
              <a:t>I</a:t>
            </a:r>
            <a:r>
              <a:rPr lang="pt-BR" dirty="0" smtClean="0"/>
              <a:t> N </a:t>
            </a:r>
            <a:r>
              <a:rPr lang="pt-BR" dirty="0" err="1" smtClean="0"/>
              <a:t>D</a:t>
            </a:r>
            <a:r>
              <a:rPr lang="pt-BR" dirty="0" smtClean="0"/>
              <a:t> </a:t>
            </a:r>
            <a:r>
              <a:rPr lang="pt-BR" dirty="0" err="1" smtClean="0"/>
              <a:t>I</a:t>
            </a:r>
            <a:r>
              <a:rPr lang="pt-BR" dirty="0" smtClean="0"/>
              <a:t> </a:t>
            </a:r>
            <a:r>
              <a:rPr lang="pt-BR" dirty="0" err="1" smtClean="0"/>
              <a:t>R</a:t>
            </a:r>
            <a:r>
              <a:rPr lang="pt-BR" dirty="0" smtClean="0"/>
              <a:t> E C </a:t>
            </a:r>
            <a:r>
              <a:rPr lang="pt-BR" dirty="0" err="1" smtClean="0"/>
              <a:t>T</a:t>
            </a:r>
            <a:r>
              <a:rPr lang="pt-BR" dirty="0" smtClean="0"/>
              <a:t> </a:t>
            </a:r>
            <a:r>
              <a:rPr lang="pt-BR" dirty="0" err="1" smtClean="0"/>
              <a:t>R</a:t>
            </a:r>
            <a:r>
              <a:rPr lang="pt-BR" dirty="0" smtClean="0"/>
              <a:t> E </a:t>
            </a:r>
            <a:r>
              <a:rPr lang="pt-BR" dirty="0" err="1" smtClean="0"/>
              <a:t>S</a:t>
            </a:r>
            <a:r>
              <a:rPr lang="pt-BR" dirty="0" smtClean="0"/>
              <a:t> </a:t>
            </a:r>
            <a:r>
              <a:rPr lang="pt-BR" dirty="0" err="1" smtClean="0"/>
              <a:t>T</a:t>
            </a:r>
            <a:r>
              <a:rPr lang="pt-BR" dirty="0" smtClean="0"/>
              <a:t> O </a:t>
            </a:r>
            <a:r>
              <a:rPr lang="pt-BR" dirty="0" err="1" smtClean="0"/>
              <a:t>R</a:t>
            </a:r>
            <a:r>
              <a:rPr lang="pt-BR" dirty="0" smtClean="0"/>
              <a:t> A </a:t>
            </a:r>
            <a:r>
              <a:rPr lang="pt-BR" dirty="0" err="1" smtClean="0"/>
              <a:t>T</a:t>
            </a:r>
            <a:r>
              <a:rPr lang="pt-BR" dirty="0" smtClean="0"/>
              <a:t> </a:t>
            </a:r>
            <a:r>
              <a:rPr lang="pt-BR" dirty="0" err="1" smtClean="0"/>
              <a:t>I</a:t>
            </a:r>
            <a:r>
              <a:rPr lang="pt-BR" dirty="0" smtClean="0"/>
              <a:t> V E </a:t>
            </a:r>
            <a:r>
              <a:rPr lang="pt-BR" dirty="0" err="1" smtClean="0"/>
              <a:t>D</a:t>
            </a:r>
            <a:r>
              <a:rPr lang="pt-BR" dirty="0" smtClean="0"/>
              <a:t> E N </a:t>
            </a:r>
            <a:r>
              <a:rPr lang="pt-BR" dirty="0" err="1" smtClean="0"/>
              <a:t>T</a:t>
            </a:r>
            <a:r>
              <a:rPr lang="pt-BR" dirty="0" smtClean="0"/>
              <a:t> A L M A </a:t>
            </a:r>
            <a:r>
              <a:rPr lang="pt-BR" dirty="0" err="1" smtClean="0"/>
              <a:t>T</a:t>
            </a:r>
            <a:r>
              <a:rPr lang="pt-BR" dirty="0" smtClean="0"/>
              <a:t>  </a:t>
            </a:r>
            <a:r>
              <a:rPr lang="pt-BR" dirty="0" err="1" smtClean="0"/>
              <a:t>R</a:t>
            </a:r>
            <a:r>
              <a:rPr lang="pt-BR" dirty="0" smtClean="0"/>
              <a:t> </a:t>
            </a:r>
            <a:r>
              <a:rPr lang="pt-BR" dirty="0" err="1" smtClean="0"/>
              <a:t>I</a:t>
            </a:r>
            <a:r>
              <a:rPr lang="pt-BR" dirty="0" smtClean="0"/>
              <a:t> A L </a:t>
            </a:r>
            <a:r>
              <a:rPr lang="pt-BR" dirty="0" err="1" smtClean="0"/>
              <a:t>S</a:t>
            </a:r>
            <a:r>
              <a:rPr lang="pt-BR" dirty="0" smtClean="0"/>
              <a:t> = </a:t>
            </a:r>
            <a:r>
              <a:rPr lang="pt-BR" b="1" dirty="0" err="1" smtClean="0"/>
              <a:t>Types</a:t>
            </a:r>
            <a:r>
              <a:rPr lang="pt-BR" b="1" dirty="0" smtClean="0"/>
              <a:t> </a:t>
            </a:r>
            <a:r>
              <a:rPr lang="pt-BR" b="1" dirty="0" err="1" smtClean="0"/>
              <a:t>of</a:t>
            </a:r>
            <a:r>
              <a:rPr lang="pt-BR" b="1" dirty="0" smtClean="0"/>
              <a:t> </a:t>
            </a:r>
            <a:r>
              <a:rPr lang="pt-BR" b="1" dirty="0" err="1" smtClean="0"/>
              <a:t>indirect</a:t>
            </a:r>
            <a:r>
              <a:rPr lang="pt-BR" b="1" dirty="0" smtClean="0"/>
              <a:t>  </a:t>
            </a:r>
            <a:r>
              <a:rPr lang="pt-BR" b="1" dirty="0" err="1" smtClean="0"/>
              <a:t>restorative</a:t>
            </a:r>
            <a:r>
              <a:rPr lang="pt-BR" b="1" dirty="0" smtClean="0"/>
              <a:t> dental </a:t>
            </a:r>
            <a:r>
              <a:rPr lang="pt-BR" b="1" dirty="0" err="1" smtClean="0"/>
              <a:t>materials</a:t>
            </a:r>
            <a:r>
              <a:rPr lang="pt-BR" b="1" dirty="0" smtClean="0"/>
              <a:t>.</a:t>
            </a:r>
          </a:p>
          <a:p>
            <a:r>
              <a:rPr lang="pt-BR" dirty="0" err="1" smtClean="0"/>
              <a:t>All</a:t>
            </a:r>
            <a:r>
              <a:rPr lang="pt-BR" dirty="0" smtClean="0"/>
              <a:t> </a:t>
            </a:r>
            <a:r>
              <a:rPr lang="pt-BR" dirty="0" err="1" smtClean="0"/>
              <a:t>these</a:t>
            </a:r>
            <a:r>
              <a:rPr lang="pt-BR" dirty="0" smtClean="0"/>
              <a:t> </a:t>
            </a:r>
            <a:r>
              <a:rPr lang="pt-BR" dirty="0" err="1" smtClean="0"/>
              <a:t>flags</a:t>
            </a:r>
            <a:r>
              <a:rPr lang="pt-BR" dirty="0" smtClean="0"/>
              <a:t> </a:t>
            </a:r>
            <a:r>
              <a:rPr lang="pt-BR" dirty="0" err="1" smtClean="0"/>
              <a:t>and</a:t>
            </a:r>
            <a:r>
              <a:rPr lang="pt-BR" dirty="0" smtClean="0"/>
              <a:t> </a:t>
            </a:r>
            <a:r>
              <a:rPr lang="pt-BR" dirty="0" err="1" smtClean="0"/>
              <a:t>numbers</a:t>
            </a:r>
            <a:r>
              <a:rPr lang="pt-BR" dirty="0" smtClean="0"/>
              <a:t> </a:t>
            </a:r>
            <a:r>
              <a:rPr lang="pt-BR" dirty="0" err="1" smtClean="0"/>
              <a:t>suggest</a:t>
            </a:r>
            <a:r>
              <a:rPr lang="pt-BR" dirty="0" smtClean="0"/>
              <a:t> </a:t>
            </a:r>
            <a:r>
              <a:rPr lang="pt-BR" dirty="0" err="1" smtClean="0"/>
              <a:t>the</a:t>
            </a:r>
            <a:r>
              <a:rPr lang="pt-BR" dirty="0" smtClean="0"/>
              <a:t> </a:t>
            </a:r>
            <a:r>
              <a:rPr lang="pt-BR" dirty="0" err="1" smtClean="0"/>
              <a:t>pdf</a:t>
            </a:r>
            <a:r>
              <a:rPr lang="pt-BR" dirty="0" smtClean="0"/>
              <a:t> </a:t>
            </a:r>
            <a:r>
              <a:rPr lang="pt-BR" dirty="0" err="1" smtClean="0"/>
              <a:t>reader</a:t>
            </a:r>
            <a:r>
              <a:rPr lang="pt-BR" dirty="0" smtClean="0"/>
              <a:t> </a:t>
            </a:r>
            <a:r>
              <a:rPr lang="pt-BR" dirty="0" err="1" smtClean="0"/>
              <a:t>to</a:t>
            </a:r>
            <a:r>
              <a:rPr lang="pt-BR" dirty="0" smtClean="0"/>
              <a:t> </a:t>
            </a:r>
            <a:r>
              <a:rPr lang="pt-BR" dirty="0" err="1" smtClean="0"/>
              <a:t>format</a:t>
            </a:r>
            <a:r>
              <a:rPr lang="pt-BR" dirty="0" smtClean="0"/>
              <a:t> </a:t>
            </a:r>
            <a:r>
              <a:rPr lang="pt-BR" dirty="0" err="1" smtClean="0"/>
              <a:t>the</a:t>
            </a:r>
            <a:r>
              <a:rPr lang="pt-BR" dirty="0" smtClean="0"/>
              <a:t> </a:t>
            </a:r>
            <a:r>
              <a:rPr lang="pt-BR" dirty="0" err="1" smtClean="0"/>
              <a:t>letters</a:t>
            </a:r>
            <a:r>
              <a:rPr lang="pt-BR" dirty="0" smtClean="0"/>
              <a:t> </a:t>
            </a:r>
            <a:r>
              <a:rPr lang="pt-BR" dirty="0" err="1" smtClean="0"/>
              <a:t>accordingly</a:t>
            </a:r>
            <a:r>
              <a:rPr lang="pt-BR" dirty="0" smtClean="0"/>
              <a:t>.</a:t>
            </a:r>
          </a:p>
        </p:txBody>
      </p:sp>
    </p:spTree>
    <p:extLst>
      <p:ext uri="{BB962C8B-B14F-4D97-AF65-F5344CB8AC3E}">
        <p14:creationId xmlns:p14="http://schemas.microsoft.com/office/powerpoint/2010/main" val="320672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Parsing metadata</a:t>
            </a:r>
            <a:endParaRPr lang="en-US" dirty="0"/>
          </a:p>
        </p:txBody>
      </p:sp>
      <p:sp>
        <p:nvSpPr>
          <p:cNvPr id="3" name="Content Placeholder 2"/>
          <p:cNvSpPr>
            <a:spLocks noGrp="1"/>
          </p:cNvSpPr>
          <p:nvPr>
            <p:ph idx="1"/>
          </p:nvPr>
        </p:nvSpPr>
        <p:spPr/>
        <p:txBody>
          <a:bodyPr>
            <a:normAutofit/>
          </a:bodyPr>
          <a:lstStyle/>
          <a:p>
            <a:r>
              <a:rPr lang="en-GB" dirty="0"/>
              <a:t>Metadata in PDF </a:t>
            </a:r>
            <a:r>
              <a:rPr lang="en-GB" dirty="0" smtClean="0"/>
              <a:t>is stored </a:t>
            </a:r>
            <a:r>
              <a:rPr lang="en-GB" dirty="0"/>
              <a:t>in </a:t>
            </a:r>
            <a:r>
              <a:rPr lang="en-GB" dirty="0" smtClean="0"/>
              <a:t>dictionaries, as well as in </a:t>
            </a:r>
            <a:r>
              <a:rPr lang="en-GB" dirty="0"/>
              <a:t>XMP (Extensible Metadata </a:t>
            </a:r>
            <a:r>
              <a:rPr lang="en-GB" dirty="0" smtClean="0"/>
              <a:t>Platform, </a:t>
            </a:r>
            <a:r>
              <a:rPr lang="en-GB" dirty="0"/>
              <a:t>quite similar to XML</a:t>
            </a:r>
            <a:r>
              <a:rPr lang="en-GB" dirty="0" smtClean="0"/>
              <a:t>) </a:t>
            </a:r>
            <a:r>
              <a:rPr lang="en-GB" dirty="0"/>
              <a:t>which is an Adobe technology for embedding metadata into files</a:t>
            </a:r>
            <a:r>
              <a:rPr lang="en-GB" dirty="0" smtClean="0"/>
              <a:t>.</a:t>
            </a:r>
          </a:p>
          <a:p>
            <a:r>
              <a:rPr lang="en-GB" dirty="0" smtClean="0"/>
              <a:t> Metadata </a:t>
            </a:r>
            <a:r>
              <a:rPr lang="en-GB" dirty="0"/>
              <a:t>doesn’t have to be included in each PDF </a:t>
            </a:r>
            <a:r>
              <a:rPr lang="en-GB" dirty="0" smtClean="0"/>
              <a:t>file, however, if it is, the parser parses the following:</a:t>
            </a:r>
          </a:p>
          <a:p>
            <a:pPr>
              <a:buFont typeface="Arial" charset="0"/>
              <a:buChar char="•"/>
            </a:pPr>
            <a:r>
              <a:rPr lang="en-GB" dirty="0" smtClean="0"/>
              <a:t>Producer</a:t>
            </a:r>
          </a:p>
          <a:p>
            <a:pPr>
              <a:buFont typeface="Arial" charset="0"/>
              <a:buChar char="•"/>
            </a:pPr>
            <a:r>
              <a:rPr lang="en-GB" dirty="0" smtClean="0"/>
              <a:t>Keywords</a:t>
            </a:r>
          </a:p>
          <a:p>
            <a:pPr>
              <a:buFont typeface="Arial" charset="0"/>
              <a:buChar char="•"/>
            </a:pPr>
            <a:r>
              <a:rPr lang="en-GB" dirty="0" smtClean="0"/>
              <a:t>Creator tool, Creator name</a:t>
            </a:r>
          </a:p>
          <a:p>
            <a:pPr>
              <a:buFont typeface="Arial" charset="0"/>
              <a:buChar char="•"/>
            </a:pPr>
            <a:r>
              <a:rPr lang="en-GB" dirty="0" smtClean="0"/>
              <a:t>Title</a:t>
            </a:r>
          </a:p>
          <a:p>
            <a:pPr>
              <a:buFont typeface="Arial" charset="0"/>
              <a:buChar char="•"/>
            </a:pPr>
            <a:r>
              <a:rPr lang="en-GB" dirty="0" smtClean="0"/>
              <a:t>Dates: create date, modify date</a:t>
            </a:r>
            <a:endParaRPr lang="en-US" dirty="0"/>
          </a:p>
          <a:p>
            <a:endParaRPr lang="en-US" dirty="0"/>
          </a:p>
        </p:txBody>
      </p:sp>
    </p:spTree>
    <p:extLst>
      <p:ext uri="{BB962C8B-B14F-4D97-AF65-F5344CB8AC3E}">
        <p14:creationId xmlns:p14="http://schemas.microsoft.com/office/powerpoint/2010/main" val="533900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PDF Verification</a:t>
            </a:r>
            <a:endParaRPr lang="en-US" dirty="0"/>
          </a:p>
        </p:txBody>
      </p:sp>
      <p:sp>
        <p:nvSpPr>
          <p:cNvPr id="3" name="Content Placeholder 2"/>
          <p:cNvSpPr>
            <a:spLocks noGrp="1"/>
          </p:cNvSpPr>
          <p:nvPr>
            <p:ph idx="1"/>
          </p:nvPr>
        </p:nvSpPr>
        <p:spPr/>
        <p:txBody>
          <a:bodyPr>
            <a:normAutofit fontScale="92500" lnSpcReduction="10000"/>
          </a:bodyPr>
          <a:lstStyle/>
          <a:p>
            <a:r>
              <a:rPr lang="en-GB" dirty="0" smtClean="0"/>
              <a:t>To </a:t>
            </a:r>
            <a:r>
              <a:rPr lang="en-GB" dirty="0"/>
              <a:t>limit at least some number of invalid inputs </a:t>
            </a:r>
            <a:r>
              <a:rPr lang="en-GB" dirty="0" smtClean="0"/>
              <a:t>the verification of the document has been implemented. </a:t>
            </a:r>
          </a:p>
          <a:p>
            <a:r>
              <a:rPr lang="en-GB" dirty="0" smtClean="0"/>
              <a:t>We tried to do our best in a short time; in particular, the parser checks the following:</a:t>
            </a:r>
            <a:endParaRPr lang="en-US" dirty="0"/>
          </a:p>
          <a:p>
            <a:pPr>
              <a:buFont typeface="Arial" charset="0"/>
              <a:buChar char="•"/>
            </a:pPr>
            <a:r>
              <a:rPr lang="en-GB" dirty="0" smtClean="0"/>
              <a:t>Checking </a:t>
            </a:r>
            <a:r>
              <a:rPr lang="en-GB" dirty="0"/>
              <a:t>if file is not </a:t>
            </a:r>
            <a:r>
              <a:rPr lang="en-GB" dirty="0" smtClean="0"/>
              <a:t>empty</a:t>
            </a:r>
          </a:p>
          <a:p>
            <a:pPr>
              <a:buFont typeface="Arial" charset="0"/>
              <a:buChar char="•"/>
            </a:pPr>
            <a:r>
              <a:rPr lang="en-GB" dirty="0" smtClean="0"/>
              <a:t>Checking </a:t>
            </a:r>
            <a:r>
              <a:rPr lang="en-GB" dirty="0"/>
              <a:t>of file size in order to save time and to prevent observing mindless huge input file</a:t>
            </a:r>
            <a:endParaRPr lang="en-US" dirty="0"/>
          </a:p>
          <a:p>
            <a:pPr>
              <a:buFont typeface="Arial" charset="0"/>
              <a:buChar char="•"/>
            </a:pPr>
            <a:r>
              <a:rPr lang="en-GB" dirty="0"/>
              <a:t>Checking file version because our parser works primarily with versions 1.3 and 1.4</a:t>
            </a:r>
            <a:endParaRPr lang="en-US" dirty="0"/>
          </a:p>
          <a:p>
            <a:pPr>
              <a:buFont typeface="Arial" charset="0"/>
              <a:buChar char="•"/>
            </a:pPr>
            <a:r>
              <a:rPr lang="en-GB" dirty="0"/>
              <a:t>Checking if file contains some basic PDF structure such as</a:t>
            </a:r>
            <a:endParaRPr lang="en-US" dirty="0"/>
          </a:p>
          <a:p>
            <a:pPr lvl="1"/>
            <a:r>
              <a:rPr lang="en-GB" dirty="0" smtClean="0"/>
              <a:t>File should contain PDF </a:t>
            </a:r>
            <a:r>
              <a:rPr lang="en-GB" dirty="0"/>
              <a:t>version</a:t>
            </a:r>
            <a:endParaRPr lang="en-US" dirty="0"/>
          </a:p>
          <a:p>
            <a:pPr lvl="1"/>
            <a:r>
              <a:rPr lang="en-GB" dirty="0"/>
              <a:t>The file must finish by %%EOF</a:t>
            </a:r>
            <a:endParaRPr lang="en-US" dirty="0"/>
          </a:p>
          <a:p>
            <a:pPr lvl="1"/>
            <a:r>
              <a:rPr lang="en-GB" dirty="0"/>
              <a:t>File must contain root object</a:t>
            </a:r>
            <a:endParaRPr lang="en-US" dirty="0"/>
          </a:p>
          <a:p>
            <a:pPr lvl="1"/>
            <a:r>
              <a:rPr lang="en-GB" dirty="0"/>
              <a:t>Checking minimum PDF structure – minimum PDF must contain at least Catalogue, Page, Outlines and Reference </a:t>
            </a:r>
            <a:r>
              <a:rPr lang="en-GB" dirty="0" smtClean="0"/>
              <a:t>table, and so on.</a:t>
            </a:r>
          </a:p>
          <a:p>
            <a:pPr lvl="1"/>
            <a:endParaRPr lang="en-US" dirty="0"/>
          </a:p>
          <a:p>
            <a:endParaRPr lang="en-US" dirty="0"/>
          </a:p>
        </p:txBody>
      </p:sp>
    </p:spTree>
    <p:extLst>
      <p:ext uri="{BB962C8B-B14F-4D97-AF65-F5344CB8AC3E}">
        <p14:creationId xmlns:p14="http://schemas.microsoft.com/office/powerpoint/2010/main" val="131778345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Retrospektiva</Template>
  <TotalTime>542</TotalTime>
  <Words>1087</Words>
  <Application>Microsoft Macintosh PowerPoint</Application>
  <PresentationFormat>Widescreen</PresentationFormat>
  <Paragraphs>100</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Retrospect</vt:lpstr>
      <vt:lpstr>PA193 Parser Project</vt:lpstr>
      <vt:lpstr>Our goals</vt:lpstr>
      <vt:lpstr>PDF File Structure</vt:lpstr>
      <vt:lpstr>PDF File Primitives</vt:lpstr>
      <vt:lpstr>PDF File Primitives (Dictionary)</vt:lpstr>
      <vt:lpstr>Pages parsing</vt:lpstr>
      <vt:lpstr>After decoding..</vt:lpstr>
      <vt:lpstr>Parsing metadata</vt:lpstr>
      <vt:lpstr>PDF Verification</vt:lpstr>
      <vt:lpstr>Real example</vt:lpstr>
      <vt:lpstr>Real example – cont. (Trailer)</vt:lpstr>
      <vt:lpstr>Real example – cont. (Catalog)</vt:lpstr>
      <vt:lpstr>Real example – cont. (Page tree)</vt:lpstr>
      <vt:lpstr>Real example – cont. (Page and contents)</vt:lpstr>
      <vt:lpstr>Results</vt:lpstr>
      <vt:lpstr>Members commitment</vt:lpstr>
      <vt:lpstr>Thank you for your attention</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PA193 Parser Project</dc:title>
  <dc:creator>Valentyn Kuznietsov</dc:creator>
  <cp:lastModifiedBy>Valentyn Kuznietsov</cp:lastModifiedBy>
  <cp:revision>29</cp:revision>
  <cp:lastPrinted>2016-10-11T12:04:45Z</cp:lastPrinted>
  <dcterms:created xsi:type="dcterms:W3CDTF">2016-10-11T11:14:20Z</dcterms:created>
  <dcterms:modified xsi:type="dcterms:W3CDTF">2016-10-12T15:39:22Z</dcterms:modified>
</cp:coreProperties>
</file>