
<file path=[Content_Types].xml><?xml version="1.0" encoding="utf-8"?>
<Types xmlns="http://schemas.openxmlformats.org/package/2006/content-types">
  <Default Extension="png" ContentType="image/png"/>
  <Default Extension="bin" ContentType="application/vnd.ms-office.vbaProject"/>
  <Default Extension="jpeg" ContentType="image/jpeg"/>
  <Default Extension="emf" ContentType="image/x-emf"/>
  <Default Extension="rels" ContentType="application/vnd.openxmlformats-package.relationships+xml"/>
  <Default Extension="xml" ContentType="application/xml"/>
  <Override PartName="/ppt/presentation.xml" ContentType="application/vnd.ms-powerpoint.presentation.macroEnabled.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7.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87" r:id="rId1"/>
  </p:sldMasterIdLst>
  <p:notesMasterIdLst>
    <p:notesMasterId r:id="rId29"/>
  </p:notesMasterIdLst>
  <p:sldIdLst>
    <p:sldId id="300" r:id="rId2"/>
    <p:sldId id="257" r:id="rId3"/>
    <p:sldId id="271" r:id="rId4"/>
    <p:sldId id="297" r:id="rId5"/>
    <p:sldId id="296" r:id="rId6"/>
    <p:sldId id="298" r:id="rId7"/>
    <p:sldId id="272" r:id="rId8"/>
    <p:sldId id="273" r:id="rId9"/>
    <p:sldId id="274" r:id="rId10"/>
    <p:sldId id="275" r:id="rId11"/>
    <p:sldId id="276" r:id="rId12"/>
    <p:sldId id="277" r:id="rId13"/>
    <p:sldId id="278" r:id="rId14"/>
    <p:sldId id="279" r:id="rId15"/>
    <p:sldId id="280" r:id="rId16"/>
    <p:sldId id="281" r:id="rId17"/>
    <p:sldId id="282" r:id="rId18"/>
    <p:sldId id="283" r:id="rId19"/>
    <p:sldId id="284" r:id="rId20"/>
    <p:sldId id="285" r:id="rId21"/>
    <p:sldId id="286" r:id="rId22"/>
    <p:sldId id="293" r:id="rId23"/>
    <p:sldId id="299" r:id="rId24"/>
    <p:sldId id="294" r:id="rId25"/>
    <p:sldId id="295" r:id="rId26"/>
    <p:sldId id="264" r:id="rId27"/>
    <p:sldId id="270" r:id="rId28"/>
  </p:sldIdLst>
  <p:sldSz cx="9144000" cy="6858000" type="screen4x3"/>
  <p:notesSz cx="7559675" cy="10691813"/>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5" d="100"/>
          <a:sy n="85" d="100"/>
        </p:scale>
        <p:origin x="1554"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microsoft.com/office/2006/relationships/vbaProject" Target="vbaProject.bin"/><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9F263E0-C3B4-40D2-AFC4-E41EA98C2EB8}" type="doc">
      <dgm:prSet loTypeId="urn:microsoft.com/office/officeart/2005/8/layout/hierarchy3" loCatId="list" qsTypeId="urn:microsoft.com/office/officeart/2005/8/quickstyle/3d1" qsCatId="3D" csTypeId="urn:microsoft.com/office/officeart/2005/8/colors/accent0_1" csCatId="mainScheme" phldr="1"/>
      <dgm:spPr/>
      <dgm:t>
        <a:bodyPr/>
        <a:lstStyle/>
        <a:p>
          <a:endParaRPr lang="cs-CZ"/>
        </a:p>
      </dgm:t>
    </dgm:pt>
    <dgm:pt modelId="{36ED2541-F19C-4C55-A338-B3C29C69B2D9}">
      <dgm:prSet/>
      <dgm:spPr/>
      <dgm:t>
        <a:bodyPr/>
        <a:lstStyle/>
        <a:p>
          <a:pPr rtl="0"/>
          <a:r>
            <a:rPr lang="en-US" noProof="0"/>
            <a:t>I – shape</a:t>
          </a:r>
          <a:endParaRPr lang="en-US" noProof="0" dirty="0"/>
        </a:p>
      </dgm:t>
    </dgm:pt>
    <dgm:pt modelId="{7F43AFEE-A0AC-426F-9435-DEF11966806F}" type="parTrans" cxnId="{ECB98159-53B4-483C-8336-239096BAEA53}">
      <dgm:prSet/>
      <dgm:spPr/>
      <dgm:t>
        <a:bodyPr/>
        <a:lstStyle/>
        <a:p>
          <a:endParaRPr lang="en-US" noProof="0">
            <a:solidFill>
              <a:schemeClr val="tx1"/>
            </a:solidFill>
          </a:endParaRPr>
        </a:p>
      </dgm:t>
    </dgm:pt>
    <dgm:pt modelId="{11BAAA12-DC51-4080-B45F-1BA54C4E55B0}" type="sibTrans" cxnId="{ECB98159-53B4-483C-8336-239096BAEA53}">
      <dgm:prSet/>
      <dgm:spPr/>
      <dgm:t>
        <a:bodyPr/>
        <a:lstStyle/>
        <a:p>
          <a:endParaRPr lang="en-US" noProof="0">
            <a:solidFill>
              <a:schemeClr val="tx1"/>
            </a:solidFill>
          </a:endParaRPr>
        </a:p>
      </dgm:t>
    </dgm:pt>
    <dgm:pt modelId="{EF51402D-5248-4BDB-958F-DDDB6AAA5C1B}">
      <dgm:prSet/>
      <dgm:spPr/>
      <dgm:t>
        <a:bodyPr/>
        <a:lstStyle/>
        <a:p>
          <a:pPr rtl="0"/>
          <a:r>
            <a:rPr lang="en-US" noProof="0"/>
            <a:t>Dash – shape</a:t>
          </a:r>
          <a:endParaRPr lang="en-US" noProof="0" dirty="0"/>
        </a:p>
      </dgm:t>
    </dgm:pt>
    <dgm:pt modelId="{43860EB6-D030-4178-96BB-7A7AB11F8722}" type="parTrans" cxnId="{BB3361C0-6ABE-4160-8CA3-8F018DF4BE0E}">
      <dgm:prSet/>
      <dgm:spPr/>
      <dgm:t>
        <a:bodyPr/>
        <a:lstStyle/>
        <a:p>
          <a:endParaRPr lang="en-US" noProof="0">
            <a:solidFill>
              <a:schemeClr val="tx1"/>
            </a:solidFill>
          </a:endParaRPr>
        </a:p>
      </dgm:t>
    </dgm:pt>
    <dgm:pt modelId="{9D2EC3E4-9C8F-409A-83D4-1F2ACEF017F5}" type="sibTrans" cxnId="{BB3361C0-6ABE-4160-8CA3-8F018DF4BE0E}">
      <dgm:prSet/>
      <dgm:spPr/>
      <dgm:t>
        <a:bodyPr/>
        <a:lstStyle/>
        <a:p>
          <a:endParaRPr lang="en-US" noProof="0">
            <a:solidFill>
              <a:schemeClr val="tx1"/>
            </a:solidFill>
          </a:endParaRPr>
        </a:p>
      </dgm:t>
    </dgm:pt>
    <dgm:pt modelId="{88154044-3186-4C84-94AD-6A4FDF8DF5A0}">
      <dgm:prSet/>
      <dgm:spPr/>
      <dgm:t>
        <a:bodyPr/>
        <a:lstStyle/>
        <a:p>
          <a:pPr rtl="0"/>
          <a:r>
            <a:rPr lang="en-US" noProof="0"/>
            <a:t>T – shape</a:t>
          </a:r>
          <a:endParaRPr lang="en-US" noProof="0" dirty="0"/>
        </a:p>
      </dgm:t>
    </dgm:pt>
    <dgm:pt modelId="{279A199A-6A55-439A-8FE9-ADAE8427EA07}" type="parTrans" cxnId="{354389EA-2688-4F18-8615-6B9A7F281313}">
      <dgm:prSet/>
      <dgm:spPr/>
      <dgm:t>
        <a:bodyPr/>
        <a:lstStyle/>
        <a:p>
          <a:endParaRPr lang="en-US" noProof="0">
            <a:solidFill>
              <a:schemeClr val="tx1"/>
            </a:solidFill>
          </a:endParaRPr>
        </a:p>
      </dgm:t>
    </dgm:pt>
    <dgm:pt modelId="{C71B28A7-9C43-404D-9D2F-B3D11AA38349}" type="sibTrans" cxnId="{354389EA-2688-4F18-8615-6B9A7F281313}">
      <dgm:prSet/>
      <dgm:spPr/>
      <dgm:t>
        <a:bodyPr/>
        <a:lstStyle/>
        <a:p>
          <a:endParaRPr lang="en-US" noProof="0">
            <a:solidFill>
              <a:schemeClr val="tx1"/>
            </a:solidFill>
          </a:endParaRPr>
        </a:p>
      </dgm:t>
    </dgm:pt>
    <dgm:pt modelId="{950C21E0-3477-40EC-9953-AA340D4187FD}">
      <dgm:prSet/>
      <dgm:spPr/>
      <dgm:t>
        <a:bodyPr/>
        <a:lstStyle/>
        <a:p>
          <a:pPr rtl="0"/>
          <a:r>
            <a:rPr lang="en-US" noProof="0"/>
            <a:t>Deeply focused</a:t>
          </a:r>
          <a:endParaRPr lang="en-US" noProof="0" dirty="0"/>
        </a:p>
      </dgm:t>
    </dgm:pt>
    <dgm:pt modelId="{9D457A6A-AAFF-4B78-A029-6C338CD4A420}" type="parTrans" cxnId="{E11931AF-C767-4D94-97B1-E4DCD699B35F}">
      <dgm:prSet/>
      <dgm:spPr/>
      <dgm:t>
        <a:bodyPr/>
        <a:lstStyle/>
        <a:p>
          <a:endParaRPr lang="en-US"/>
        </a:p>
      </dgm:t>
    </dgm:pt>
    <dgm:pt modelId="{AE6BB6E2-B54B-4DE8-B02F-0FDCAB36752C}" type="sibTrans" cxnId="{E11931AF-C767-4D94-97B1-E4DCD699B35F}">
      <dgm:prSet/>
      <dgm:spPr/>
      <dgm:t>
        <a:bodyPr/>
        <a:lstStyle/>
        <a:p>
          <a:endParaRPr lang="en-US"/>
        </a:p>
      </dgm:t>
    </dgm:pt>
    <dgm:pt modelId="{A9C3C0F1-29CD-426B-917D-CE3127280EC5}">
      <dgm:prSet/>
      <dgm:spPr/>
      <dgm:t>
        <a:bodyPr/>
        <a:lstStyle/>
        <a:p>
          <a:pPr rtl="0"/>
          <a:r>
            <a:rPr lang="en-US" noProof="0"/>
            <a:t>Expert only in one branch</a:t>
          </a:r>
          <a:endParaRPr lang="en-US" noProof="0" dirty="0"/>
        </a:p>
      </dgm:t>
    </dgm:pt>
    <dgm:pt modelId="{E9A684AD-BBB2-4D96-99D4-B4E9CD1BA540}" type="parTrans" cxnId="{2D3235FE-26B9-4F10-BB20-8621D658CFCE}">
      <dgm:prSet/>
      <dgm:spPr/>
      <dgm:t>
        <a:bodyPr/>
        <a:lstStyle/>
        <a:p>
          <a:endParaRPr lang="en-US"/>
        </a:p>
      </dgm:t>
    </dgm:pt>
    <dgm:pt modelId="{5539064D-7DDC-4C0E-931E-31BB0D087C96}" type="sibTrans" cxnId="{2D3235FE-26B9-4F10-BB20-8621D658CFCE}">
      <dgm:prSet/>
      <dgm:spPr/>
      <dgm:t>
        <a:bodyPr/>
        <a:lstStyle/>
        <a:p>
          <a:endParaRPr lang="en-US"/>
        </a:p>
      </dgm:t>
    </dgm:pt>
    <dgm:pt modelId="{FEA238AC-2EDC-4835-BE49-9EAA5415FB2C}">
      <dgm:prSet/>
      <dgm:spPr/>
      <dgm:t>
        <a:bodyPr/>
        <a:lstStyle/>
        <a:p>
          <a:pPr rtl="0"/>
          <a:r>
            <a:rPr lang="en-US" noProof="0"/>
            <a:t>Interdisciplinary approach</a:t>
          </a:r>
          <a:endParaRPr lang="en-US" noProof="0" dirty="0"/>
        </a:p>
      </dgm:t>
    </dgm:pt>
    <dgm:pt modelId="{74ACABF6-EC8D-4B2E-B200-714D1994392B}" type="parTrans" cxnId="{A995F9EE-6171-4907-AADA-4D8C0AA35915}">
      <dgm:prSet/>
      <dgm:spPr/>
      <dgm:t>
        <a:bodyPr/>
        <a:lstStyle/>
        <a:p>
          <a:endParaRPr lang="en-US"/>
        </a:p>
      </dgm:t>
    </dgm:pt>
    <dgm:pt modelId="{B283E0A8-638E-47FB-8B48-79F212FAA040}" type="sibTrans" cxnId="{A995F9EE-6171-4907-AADA-4D8C0AA35915}">
      <dgm:prSet/>
      <dgm:spPr/>
      <dgm:t>
        <a:bodyPr/>
        <a:lstStyle/>
        <a:p>
          <a:endParaRPr lang="en-US"/>
        </a:p>
      </dgm:t>
    </dgm:pt>
    <dgm:pt modelId="{81A99ED9-EC77-45AF-80DF-6942C5007FF2}">
      <dgm:prSet/>
      <dgm:spPr/>
      <dgm:t>
        <a:bodyPr/>
        <a:lstStyle/>
        <a:p>
          <a:pPr rtl="0"/>
          <a:r>
            <a:rPr lang="en-US" noProof="0"/>
            <a:t>Not expert, but is able to communicate with I-shapes</a:t>
          </a:r>
          <a:endParaRPr lang="en-US" noProof="0" dirty="0"/>
        </a:p>
      </dgm:t>
    </dgm:pt>
    <dgm:pt modelId="{D9CC19D0-C099-49A2-8827-1B413293AF0F}" type="parTrans" cxnId="{FC2C03B8-1B31-4F4C-80BA-FD3A60B10B35}">
      <dgm:prSet/>
      <dgm:spPr/>
      <dgm:t>
        <a:bodyPr/>
        <a:lstStyle/>
        <a:p>
          <a:endParaRPr lang="en-US"/>
        </a:p>
      </dgm:t>
    </dgm:pt>
    <dgm:pt modelId="{DAD51CDA-604D-4008-AADD-AEB73D2BE9A4}" type="sibTrans" cxnId="{FC2C03B8-1B31-4F4C-80BA-FD3A60B10B35}">
      <dgm:prSet/>
      <dgm:spPr/>
      <dgm:t>
        <a:bodyPr/>
        <a:lstStyle/>
        <a:p>
          <a:endParaRPr lang="en-US"/>
        </a:p>
      </dgm:t>
    </dgm:pt>
    <dgm:pt modelId="{EE1B9086-F0BD-4FC2-A54A-E341E4007E2A}">
      <dgm:prSet/>
      <dgm:spPr/>
      <dgm:t>
        <a:bodyPr/>
        <a:lstStyle/>
        <a:p>
          <a:pPr rtl="0"/>
          <a:r>
            <a:rPr lang="en-US" noProof="0"/>
            <a:t>Multidisciplinary approach</a:t>
          </a:r>
          <a:endParaRPr lang="en-US" noProof="0" dirty="0"/>
        </a:p>
      </dgm:t>
    </dgm:pt>
    <dgm:pt modelId="{FD9F1257-6EE0-401E-A531-4149CC0C1500}" type="parTrans" cxnId="{524AD336-E39C-45D4-AA8F-6A25436C6C46}">
      <dgm:prSet/>
      <dgm:spPr/>
      <dgm:t>
        <a:bodyPr/>
        <a:lstStyle/>
        <a:p>
          <a:endParaRPr lang="en-US"/>
        </a:p>
      </dgm:t>
    </dgm:pt>
    <dgm:pt modelId="{A3146AD4-80F1-460E-8403-A0A18B50800C}" type="sibTrans" cxnId="{524AD336-E39C-45D4-AA8F-6A25436C6C46}">
      <dgm:prSet/>
      <dgm:spPr/>
      <dgm:t>
        <a:bodyPr/>
        <a:lstStyle/>
        <a:p>
          <a:endParaRPr lang="en-US"/>
        </a:p>
      </dgm:t>
    </dgm:pt>
    <dgm:pt modelId="{AC269CBC-AF44-460D-ACA8-F419CD712707}">
      <dgm:prSet/>
      <dgm:spPr/>
      <dgm:t>
        <a:bodyPr/>
        <a:lstStyle/>
        <a:p>
          <a:pPr rtl="0"/>
          <a:r>
            <a:rPr lang="en-US" noProof="0"/>
            <a:t>Expert in one field, interdisciplinary in the others</a:t>
          </a:r>
          <a:endParaRPr lang="en-US" noProof="0" dirty="0"/>
        </a:p>
      </dgm:t>
    </dgm:pt>
    <dgm:pt modelId="{C1B837E2-4BDA-451E-A166-DB4713354FAA}" type="parTrans" cxnId="{492B559B-6B66-4DA2-8B45-A205DC30D6AF}">
      <dgm:prSet/>
      <dgm:spPr/>
      <dgm:t>
        <a:bodyPr/>
        <a:lstStyle/>
        <a:p>
          <a:endParaRPr lang="en-US"/>
        </a:p>
      </dgm:t>
    </dgm:pt>
    <dgm:pt modelId="{749F6ABE-7A7F-45AC-8FE7-DC5186150944}" type="sibTrans" cxnId="{492B559B-6B66-4DA2-8B45-A205DC30D6AF}">
      <dgm:prSet/>
      <dgm:spPr/>
      <dgm:t>
        <a:bodyPr/>
        <a:lstStyle/>
        <a:p>
          <a:endParaRPr lang="en-US"/>
        </a:p>
      </dgm:t>
    </dgm:pt>
    <dgm:pt modelId="{08B3F897-EE7F-4D75-951B-EE1CD98D02CB}" type="pres">
      <dgm:prSet presAssocID="{89F263E0-C3B4-40D2-AFC4-E41EA98C2EB8}" presName="diagram" presStyleCnt="0">
        <dgm:presLayoutVars>
          <dgm:chPref val="1"/>
          <dgm:dir/>
          <dgm:animOne val="branch"/>
          <dgm:animLvl val="lvl"/>
          <dgm:resizeHandles/>
        </dgm:presLayoutVars>
      </dgm:prSet>
      <dgm:spPr/>
    </dgm:pt>
    <dgm:pt modelId="{C42F9AA5-27D5-4AAA-B54C-6C5938D9A245}" type="pres">
      <dgm:prSet presAssocID="{36ED2541-F19C-4C55-A338-B3C29C69B2D9}" presName="root" presStyleCnt="0"/>
      <dgm:spPr/>
    </dgm:pt>
    <dgm:pt modelId="{81189283-3F60-4F2D-A2D4-FABCB7EF929E}" type="pres">
      <dgm:prSet presAssocID="{36ED2541-F19C-4C55-A338-B3C29C69B2D9}" presName="rootComposite" presStyleCnt="0"/>
      <dgm:spPr/>
    </dgm:pt>
    <dgm:pt modelId="{95015CFE-E064-4BB5-A5BE-C62AE2F6BA55}" type="pres">
      <dgm:prSet presAssocID="{36ED2541-F19C-4C55-A338-B3C29C69B2D9}" presName="rootText" presStyleLbl="node1" presStyleIdx="0" presStyleCnt="3"/>
      <dgm:spPr/>
    </dgm:pt>
    <dgm:pt modelId="{1D7C5E56-61B9-45E7-9F6B-9CF66FC078CF}" type="pres">
      <dgm:prSet presAssocID="{36ED2541-F19C-4C55-A338-B3C29C69B2D9}" presName="rootConnector" presStyleLbl="node1" presStyleIdx="0" presStyleCnt="3"/>
      <dgm:spPr/>
    </dgm:pt>
    <dgm:pt modelId="{854E13A4-6942-4FAA-9E0F-BFF320EDE7FC}" type="pres">
      <dgm:prSet presAssocID="{36ED2541-F19C-4C55-A338-B3C29C69B2D9}" presName="childShape" presStyleCnt="0"/>
      <dgm:spPr/>
    </dgm:pt>
    <dgm:pt modelId="{95AC5F55-3957-457D-83A8-AD3901B1100D}" type="pres">
      <dgm:prSet presAssocID="{9D457A6A-AAFF-4B78-A029-6C338CD4A420}" presName="Name13" presStyleLbl="parChTrans1D2" presStyleIdx="0" presStyleCnt="6"/>
      <dgm:spPr/>
    </dgm:pt>
    <dgm:pt modelId="{9A954EEA-2237-4671-865B-4A096CF6254E}" type="pres">
      <dgm:prSet presAssocID="{950C21E0-3477-40EC-9953-AA340D4187FD}" presName="childText" presStyleLbl="bgAcc1" presStyleIdx="0" presStyleCnt="6">
        <dgm:presLayoutVars>
          <dgm:bulletEnabled val="1"/>
        </dgm:presLayoutVars>
      </dgm:prSet>
      <dgm:spPr/>
    </dgm:pt>
    <dgm:pt modelId="{F4579CAF-34F4-434D-92D7-2ACF21E59EFF}" type="pres">
      <dgm:prSet presAssocID="{E9A684AD-BBB2-4D96-99D4-B4E9CD1BA540}" presName="Name13" presStyleLbl="parChTrans1D2" presStyleIdx="1" presStyleCnt="6"/>
      <dgm:spPr/>
    </dgm:pt>
    <dgm:pt modelId="{800F058D-35B8-4D66-B071-9B9335D4AF8E}" type="pres">
      <dgm:prSet presAssocID="{A9C3C0F1-29CD-426B-917D-CE3127280EC5}" presName="childText" presStyleLbl="bgAcc1" presStyleIdx="1" presStyleCnt="6">
        <dgm:presLayoutVars>
          <dgm:bulletEnabled val="1"/>
        </dgm:presLayoutVars>
      </dgm:prSet>
      <dgm:spPr/>
    </dgm:pt>
    <dgm:pt modelId="{E155F9D8-DE91-4D1F-AE11-E09E67C96003}" type="pres">
      <dgm:prSet presAssocID="{EF51402D-5248-4BDB-958F-DDDB6AAA5C1B}" presName="root" presStyleCnt="0"/>
      <dgm:spPr/>
    </dgm:pt>
    <dgm:pt modelId="{773B4AEB-4E4F-426F-878C-D5454A78F3B2}" type="pres">
      <dgm:prSet presAssocID="{EF51402D-5248-4BDB-958F-DDDB6AAA5C1B}" presName="rootComposite" presStyleCnt="0"/>
      <dgm:spPr/>
    </dgm:pt>
    <dgm:pt modelId="{0029D773-D491-479C-B5B8-EC3D8ADB1A9D}" type="pres">
      <dgm:prSet presAssocID="{EF51402D-5248-4BDB-958F-DDDB6AAA5C1B}" presName="rootText" presStyleLbl="node1" presStyleIdx="1" presStyleCnt="3"/>
      <dgm:spPr/>
    </dgm:pt>
    <dgm:pt modelId="{9FD5CE39-FBF1-402D-88A0-22A5D3930A81}" type="pres">
      <dgm:prSet presAssocID="{EF51402D-5248-4BDB-958F-DDDB6AAA5C1B}" presName="rootConnector" presStyleLbl="node1" presStyleIdx="1" presStyleCnt="3"/>
      <dgm:spPr/>
    </dgm:pt>
    <dgm:pt modelId="{5BFA7923-B25A-45DD-B77C-DACF26012E9B}" type="pres">
      <dgm:prSet presAssocID="{EF51402D-5248-4BDB-958F-DDDB6AAA5C1B}" presName="childShape" presStyleCnt="0"/>
      <dgm:spPr/>
    </dgm:pt>
    <dgm:pt modelId="{C3029A4C-4C8E-43A1-962B-89F53125DFFD}" type="pres">
      <dgm:prSet presAssocID="{74ACABF6-EC8D-4B2E-B200-714D1994392B}" presName="Name13" presStyleLbl="parChTrans1D2" presStyleIdx="2" presStyleCnt="6"/>
      <dgm:spPr/>
    </dgm:pt>
    <dgm:pt modelId="{F5E8B1F6-7F5D-4B3F-BA25-FD6CAB8FEFF6}" type="pres">
      <dgm:prSet presAssocID="{FEA238AC-2EDC-4835-BE49-9EAA5415FB2C}" presName="childText" presStyleLbl="bgAcc1" presStyleIdx="2" presStyleCnt="6">
        <dgm:presLayoutVars>
          <dgm:bulletEnabled val="1"/>
        </dgm:presLayoutVars>
      </dgm:prSet>
      <dgm:spPr/>
    </dgm:pt>
    <dgm:pt modelId="{2CAEEB9C-CACF-4763-BB4F-36B5D3145B58}" type="pres">
      <dgm:prSet presAssocID="{D9CC19D0-C099-49A2-8827-1B413293AF0F}" presName="Name13" presStyleLbl="parChTrans1D2" presStyleIdx="3" presStyleCnt="6"/>
      <dgm:spPr/>
    </dgm:pt>
    <dgm:pt modelId="{04B13DCA-1252-4CF3-9858-667767CF02A5}" type="pres">
      <dgm:prSet presAssocID="{81A99ED9-EC77-45AF-80DF-6942C5007FF2}" presName="childText" presStyleLbl="bgAcc1" presStyleIdx="3" presStyleCnt="6">
        <dgm:presLayoutVars>
          <dgm:bulletEnabled val="1"/>
        </dgm:presLayoutVars>
      </dgm:prSet>
      <dgm:spPr/>
    </dgm:pt>
    <dgm:pt modelId="{7655658D-7994-46E6-BD68-1CE6E4013BEE}" type="pres">
      <dgm:prSet presAssocID="{88154044-3186-4C84-94AD-6A4FDF8DF5A0}" presName="root" presStyleCnt="0"/>
      <dgm:spPr/>
    </dgm:pt>
    <dgm:pt modelId="{A00421EA-6E1B-4468-BECD-47EE7D982C3E}" type="pres">
      <dgm:prSet presAssocID="{88154044-3186-4C84-94AD-6A4FDF8DF5A0}" presName="rootComposite" presStyleCnt="0"/>
      <dgm:spPr/>
    </dgm:pt>
    <dgm:pt modelId="{275E09DC-7FA1-4051-8299-B33E0AD66344}" type="pres">
      <dgm:prSet presAssocID="{88154044-3186-4C84-94AD-6A4FDF8DF5A0}" presName="rootText" presStyleLbl="node1" presStyleIdx="2" presStyleCnt="3"/>
      <dgm:spPr/>
    </dgm:pt>
    <dgm:pt modelId="{551A4494-1035-4858-85C5-2EBDD1147CD5}" type="pres">
      <dgm:prSet presAssocID="{88154044-3186-4C84-94AD-6A4FDF8DF5A0}" presName="rootConnector" presStyleLbl="node1" presStyleIdx="2" presStyleCnt="3"/>
      <dgm:spPr/>
    </dgm:pt>
    <dgm:pt modelId="{4FFCE476-2710-44C2-8535-099EF809B45E}" type="pres">
      <dgm:prSet presAssocID="{88154044-3186-4C84-94AD-6A4FDF8DF5A0}" presName="childShape" presStyleCnt="0"/>
      <dgm:spPr/>
    </dgm:pt>
    <dgm:pt modelId="{D34FCB1F-3EB6-4BD1-977E-EFB63567C71D}" type="pres">
      <dgm:prSet presAssocID="{FD9F1257-6EE0-401E-A531-4149CC0C1500}" presName="Name13" presStyleLbl="parChTrans1D2" presStyleIdx="4" presStyleCnt="6"/>
      <dgm:spPr/>
    </dgm:pt>
    <dgm:pt modelId="{AF79C68E-F4AF-45BD-B209-8B139F241057}" type="pres">
      <dgm:prSet presAssocID="{EE1B9086-F0BD-4FC2-A54A-E341E4007E2A}" presName="childText" presStyleLbl="bgAcc1" presStyleIdx="4" presStyleCnt="6">
        <dgm:presLayoutVars>
          <dgm:bulletEnabled val="1"/>
        </dgm:presLayoutVars>
      </dgm:prSet>
      <dgm:spPr/>
    </dgm:pt>
    <dgm:pt modelId="{4825501E-E8F9-47FC-88D9-26C3A50BA449}" type="pres">
      <dgm:prSet presAssocID="{C1B837E2-4BDA-451E-A166-DB4713354FAA}" presName="Name13" presStyleLbl="parChTrans1D2" presStyleIdx="5" presStyleCnt="6"/>
      <dgm:spPr/>
    </dgm:pt>
    <dgm:pt modelId="{C6EA130C-B9CC-47D4-8D2E-B4D43C0498C1}" type="pres">
      <dgm:prSet presAssocID="{AC269CBC-AF44-460D-ACA8-F419CD712707}" presName="childText" presStyleLbl="bgAcc1" presStyleIdx="5" presStyleCnt="6">
        <dgm:presLayoutVars>
          <dgm:bulletEnabled val="1"/>
        </dgm:presLayoutVars>
      </dgm:prSet>
      <dgm:spPr/>
    </dgm:pt>
  </dgm:ptLst>
  <dgm:cxnLst>
    <dgm:cxn modelId="{E11931AF-C767-4D94-97B1-E4DCD699B35F}" srcId="{36ED2541-F19C-4C55-A338-B3C29C69B2D9}" destId="{950C21E0-3477-40EC-9953-AA340D4187FD}" srcOrd="0" destOrd="0" parTransId="{9D457A6A-AAFF-4B78-A029-6C338CD4A420}" sibTransId="{AE6BB6E2-B54B-4DE8-B02F-0FDCAB36752C}"/>
    <dgm:cxn modelId="{EB4AA4BA-A9E4-4C4F-AB4B-2CB8F2FB8FF9}" type="presOf" srcId="{A9C3C0F1-29CD-426B-917D-CE3127280EC5}" destId="{800F058D-35B8-4D66-B071-9B9335D4AF8E}" srcOrd="0" destOrd="0" presId="urn:microsoft.com/office/officeart/2005/8/layout/hierarchy3"/>
    <dgm:cxn modelId="{C4C5D71D-D5E2-4C67-A95A-27E5C0590F25}" type="presOf" srcId="{9D457A6A-AAFF-4B78-A029-6C338CD4A420}" destId="{95AC5F55-3957-457D-83A8-AD3901B1100D}" srcOrd="0" destOrd="0" presId="urn:microsoft.com/office/officeart/2005/8/layout/hierarchy3"/>
    <dgm:cxn modelId="{BCD1F2DD-D152-4469-ADBA-B35BFBB4C168}" type="presOf" srcId="{FD9F1257-6EE0-401E-A531-4149CC0C1500}" destId="{D34FCB1F-3EB6-4BD1-977E-EFB63567C71D}" srcOrd="0" destOrd="0" presId="urn:microsoft.com/office/officeart/2005/8/layout/hierarchy3"/>
    <dgm:cxn modelId="{492B559B-6B66-4DA2-8B45-A205DC30D6AF}" srcId="{88154044-3186-4C84-94AD-6A4FDF8DF5A0}" destId="{AC269CBC-AF44-460D-ACA8-F419CD712707}" srcOrd="1" destOrd="0" parTransId="{C1B837E2-4BDA-451E-A166-DB4713354FAA}" sibTransId="{749F6ABE-7A7F-45AC-8FE7-DC5186150944}"/>
    <dgm:cxn modelId="{FC2C03B8-1B31-4F4C-80BA-FD3A60B10B35}" srcId="{EF51402D-5248-4BDB-958F-DDDB6AAA5C1B}" destId="{81A99ED9-EC77-45AF-80DF-6942C5007FF2}" srcOrd="1" destOrd="0" parTransId="{D9CC19D0-C099-49A2-8827-1B413293AF0F}" sibTransId="{DAD51CDA-604D-4008-AADD-AEB73D2BE9A4}"/>
    <dgm:cxn modelId="{EE1DC365-4072-4CBB-A250-2300DB287944}" type="presOf" srcId="{74ACABF6-EC8D-4B2E-B200-714D1994392B}" destId="{C3029A4C-4C8E-43A1-962B-89F53125DFFD}" srcOrd="0" destOrd="0" presId="urn:microsoft.com/office/officeart/2005/8/layout/hierarchy3"/>
    <dgm:cxn modelId="{5E6F53F8-5845-428A-A433-A5417386044E}" type="presOf" srcId="{36ED2541-F19C-4C55-A338-B3C29C69B2D9}" destId="{95015CFE-E064-4BB5-A5BE-C62AE2F6BA55}" srcOrd="0" destOrd="0" presId="urn:microsoft.com/office/officeart/2005/8/layout/hierarchy3"/>
    <dgm:cxn modelId="{73C7A619-52C4-46EC-8B9D-FD5A49C68184}" type="presOf" srcId="{C1B837E2-4BDA-451E-A166-DB4713354FAA}" destId="{4825501E-E8F9-47FC-88D9-26C3A50BA449}" srcOrd="0" destOrd="0" presId="urn:microsoft.com/office/officeart/2005/8/layout/hierarchy3"/>
    <dgm:cxn modelId="{0FDA520B-912C-472D-BCD7-70A22E95A25E}" type="presOf" srcId="{88154044-3186-4C84-94AD-6A4FDF8DF5A0}" destId="{551A4494-1035-4858-85C5-2EBDD1147CD5}" srcOrd="1" destOrd="0" presId="urn:microsoft.com/office/officeart/2005/8/layout/hierarchy3"/>
    <dgm:cxn modelId="{24178A18-F646-4156-9A5A-1342D65DBE0C}" type="presOf" srcId="{EE1B9086-F0BD-4FC2-A54A-E341E4007E2A}" destId="{AF79C68E-F4AF-45BD-B209-8B139F241057}" srcOrd="0" destOrd="0" presId="urn:microsoft.com/office/officeart/2005/8/layout/hierarchy3"/>
    <dgm:cxn modelId="{7F8E35F6-925A-49D6-B0C5-31D03B15C105}" type="presOf" srcId="{AC269CBC-AF44-460D-ACA8-F419CD712707}" destId="{C6EA130C-B9CC-47D4-8D2E-B4D43C0498C1}" srcOrd="0" destOrd="0" presId="urn:microsoft.com/office/officeart/2005/8/layout/hierarchy3"/>
    <dgm:cxn modelId="{BB3361C0-6ABE-4160-8CA3-8F018DF4BE0E}" srcId="{89F263E0-C3B4-40D2-AFC4-E41EA98C2EB8}" destId="{EF51402D-5248-4BDB-958F-DDDB6AAA5C1B}" srcOrd="1" destOrd="0" parTransId="{43860EB6-D030-4178-96BB-7A7AB11F8722}" sibTransId="{9D2EC3E4-9C8F-409A-83D4-1F2ACEF017F5}"/>
    <dgm:cxn modelId="{354389EA-2688-4F18-8615-6B9A7F281313}" srcId="{89F263E0-C3B4-40D2-AFC4-E41EA98C2EB8}" destId="{88154044-3186-4C84-94AD-6A4FDF8DF5A0}" srcOrd="2" destOrd="0" parTransId="{279A199A-6A55-439A-8FE9-ADAE8427EA07}" sibTransId="{C71B28A7-9C43-404D-9D2F-B3D11AA38349}"/>
    <dgm:cxn modelId="{9941F6C2-70F7-4581-A25E-B1ADF2BDAF69}" type="presOf" srcId="{FEA238AC-2EDC-4835-BE49-9EAA5415FB2C}" destId="{F5E8B1F6-7F5D-4B3F-BA25-FD6CAB8FEFF6}" srcOrd="0" destOrd="0" presId="urn:microsoft.com/office/officeart/2005/8/layout/hierarchy3"/>
    <dgm:cxn modelId="{E8962A0E-141A-44AD-AF4F-D77C9F47D661}" type="presOf" srcId="{E9A684AD-BBB2-4D96-99D4-B4E9CD1BA540}" destId="{F4579CAF-34F4-434D-92D7-2ACF21E59EFF}" srcOrd="0" destOrd="0" presId="urn:microsoft.com/office/officeart/2005/8/layout/hierarchy3"/>
    <dgm:cxn modelId="{A995F9EE-6171-4907-AADA-4D8C0AA35915}" srcId="{EF51402D-5248-4BDB-958F-DDDB6AAA5C1B}" destId="{FEA238AC-2EDC-4835-BE49-9EAA5415FB2C}" srcOrd="0" destOrd="0" parTransId="{74ACABF6-EC8D-4B2E-B200-714D1994392B}" sibTransId="{B283E0A8-638E-47FB-8B48-79F212FAA040}"/>
    <dgm:cxn modelId="{1402A054-384B-48BF-ADCB-6C805EFA03B5}" type="presOf" srcId="{36ED2541-F19C-4C55-A338-B3C29C69B2D9}" destId="{1D7C5E56-61B9-45E7-9F6B-9CF66FC078CF}" srcOrd="1" destOrd="0" presId="urn:microsoft.com/office/officeart/2005/8/layout/hierarchy3"/>
    <dgm:cxn modelId="{2D3235FE-26B9-4F10-BB20-8621D658CFCE}" srcId="{36ED2541-F19C-4C55-A338-B3C29C69B2D9}" destId="{A9C3C0F1-29CD-426B-917D-CE3127280EC5}" srcOrd="1" destOrd="0" parTransId="{E9A684AD-BBB2-4D96-99D4-B4E9CD1BA540}" sibTransId="{5539064D-7DDC-4C0E-931E-31BB0D087C96}"/>
    <dgm:cxn modelId="{12E5D4C6-986D-4E0F-99BB-496EDC995AAD}" type="presOf" srcId="{EF51402D-5248-4BDB-958F-DDDB6AAA5C1B}" destId="{0029D773-D491-479C-B5B8-EC3D8ADB1A9D}" srcOrd="0" destOrd="0" presId="urn:microsoft.com/office/officeart/2005/8/layout/hierarchy3"/>
    <dgm:cxn modelId="{DC2B4B31-6C5E-4FE1-B7CF-83B77569A221}" type="presOf" srcId="{88154044-3186-4C84-94AD-6A4FDF8DF5A0}" destId="{275E09DC-7FA1-4051-8299-B33E0AD66344}" srcOrd="0" destOrd="0" presId="urn:microsoft.com/office/officeart/2005/8/layout/hierarchy3"/>
    <dgm:cxn modelId="{524AD336-E39C-45D4-AA8F-6A25436C6C46}" srcId="{88154044-3186-4C84-94AD-6A4FDF8DF5A0}" destId="{EE1B9086-F0BD-4FC2-A54A-E341E4007E2A}" srcOrd="0" destOrd="0" parTransId="{FD9F1257-6EE0-401E-A531-4149CC0C1500}" sibTransId="{A3146AD4-80F1-460E-8403-A0A18B50800C}"/>
    <dgm:cxn modelId="{11BCD6E5-E6D8-4563-820A-B163CD580093}" type="presOf" srcId="{89F263E0-C3B4-40D2-AFC4-E41EA98C2EB8}" destId="{08B3F897-EE7F-4D75-951B-EE1CD98D02CB}" srcOrd="0" destOrd="0" presId="urn:microsoft.com/office/officeart/2005/8/layout/hierarchy3"/>
    <dgm:cxn modelId="{2F0487F2-DA56-4C6E-B784-5CD6B0F9B896}" type="presOf" srcId="{81A99ED9-EC77-45AF-80DF-6942C5007FF2}" destId="{04B13DCA-1252-4CF3-9858-667767CF02A5}" srcOrd="0" destOrd="0" presId="urn:microsoft.com/office/officeart/2005/8/layout/hierarchy3"/>
    <dgm:cxn modelId="{9AD10BB5-D09B-4D07-B795-9FED0606D78D}" type="presOf" srcId="{950C21E0-3477-40EC-9953-AA340D4187FD}" destId="{9A954EEA-2237-4671-865B-4A096CF6254E}" srcOrd="0" destOrd="0" presId="urn:microsoft.com/office/officeart/2005/8/layout/hierarchy3"/>
    <dgm:cxn modelId="{72002400-5631-4D78-B1FF-592047EBF879}" type="presOf" srcId="{EF51402D-5248-4BDB-958F-DDDB6AAA5C1B}" destId="{9FD5CE39-FBF1-402D-88A0-22A5D3930A81}" srcOrd="1" destOrd="0" presId="urn:microsoft.com/office/officeart/2005/8/layout/hierarchy3"/>
    <dgm:cxn modelId="{ECB98159-53B4-483C-8336-239096BAEA53}" srcId="{89F263E0-C3B4-40D2-AFC4-E41EA98C2EB8}" destId="{36ED2541-F19C-4C55-A338-B3C29C69B2D9}" srcOrd="0" destOrd="0" parTransId="{7F43AFEE-A0AC-426F-9435-DEF11966806F}" sibTransId="{11BAAA12-DC51-4080-B45F-1BA54C4E55B0}"/>
    <dgm:cxn modelId="{D7484C14-6293-4786-935A-3AE906EBB253}" type="presOf" srcId="{D9CC19D0-C099-49A2-8827-1B413293AF0F}" destId="{2CAEEB9C-CACF-4763-BB4F-36B5D3145B58}" srcOrd="0" destOrd="0" presId="urn:microsoft.com/office/officeart/2005/8/layout/hierarchy3"/>
    <dgm:cxn modelId="{366E9B7B-A2AE-403C-BB89-31E545094357}" type="presParOf" srcId="{08B3F897-EE7F-4D75-951B-EE1CD98D02CB}" destId="{C42F9AA5-27D5-4AAA-B54C-6C5938D9A245}" srcOrd="0" destOrd="0" presId="urn:microsoft.com/office/officeart/2005/8/layout/hierarchy3"/>
    <dgm:cxn modelId="{9F9CC0A7-AEC7-4492-AD23-11F6F21C10B7}" type="presParOf" srcId="{C42F9AA5-27D5-4AAA-B54C-6C5938D9A245}" destId="{81189283-3F60-4F2D-A2D4-FABCB7EF929E}" srcOrd="0" destOrd="0" presId="urn:microsoft.com/office/officeart/2005/8/layout/hierarchy3"/>
    <dgm:cxn modelId="{72AEA2F8-10C2-4124-9841-47BC61F920DE}" type="presParOf" srcId="{81189283-3F60-4F2D-A2D4-FABCB7EF929E}" destId="{95015CFE-E064-4BB5-A5BE-C62AE2F6BA55}" srcOrd="0" destOrd="0" presId="urn:microsoft.com/office/officeart/2005/8/layout/hierarchy3"/>
    <dgm:cxn modelId="{BD7D2D1F-938A-49E2-8B44-9BF776AC52EE}" type="presParOf" srcId="{81189283-3F60-4F2D-A2D4-FABCB7EF929E}" destId="{1D7C5E56-61B9-45E7-9F6B-9CF66FC078CF}" srcOrd="1" destOrd="0" presId="urn:microsoft.com/office/officeart/2005/8/layout/hierarchy3"/>
    <dgm:cxn modelId="{2F574D11-D595-4C57-B9F6-AC63CDF64959}" type="presParOf" srcId="{C42F9AA5-27D5-4AAA-B54C-6C5938D9A245}" destId="{854E13A4-6942-4FAA-9E0F-BFF320EDE7FC}" srcOrd="1" destOrd="0" presId="urn:microsoft.com/office/officeart/2005/8/layout/hierarchy3"/>
    <dgm:cxn modelId="{BAFC1A76-7D8C-41E3-858B-0FBEB8382ED3}" type="presParOf" srcId="{854E13A4-6942-4FAA-9E0F-BFF320EDE7FC}" destId="{95AC5F55-3957-457D-83A8-AD3901B1100D}" srcOrd="0" destOrd="0" presId="urn:microsoft.com/office/officeart/2005/8/layout/hierarchy3"/>
    <dgm:cxn modelId="{E657A611-63A9-4F19-B0A4-49DA3FAD4A68}" type="presParOf" srcId="{854E13A4-6942-4FAA-9E0F-BFF320EDE7FC}" destId="{9A954EEA-2237-4671-865B-4A096CF6254E}" srcOrd="1" destOrd="0" presId="urn:microsoft.com/office/officeart/2005/8/layout/hierarchy3"/>
    <dgm:cxn modelId="{B4DE119F-22EA-45B6-A678-174B85A5B3EC}" type="presParOf" srcId="{854E13A4-6942-4FAA-9E0F-BFF320EDE7FC}" destId="{F4579CAF-34F4-434D-92D7-2ACF21E59EFF}" srcOrd="2" destOrd="0" presId="urn:microsoft.com/office/officeart/2005/8/layout/hierarchy3"/>
    <dgm:cxn modelId="{7EEC2F25-9327-4078-912A-63691AC4AFCF}" type="presParOf" srcId="{854E13A4-6942-4FAA-9E0F-BFF320EDE7FC}" destId="{800F058D-35B8-4D66-B071-9B9335D4AF8E}" srcOrd="3" destOrd="0" presId="urn:microsoft.com/office/officeart/2005/8/layout/hierarchy3"/>
    <dgm:cxn modelId="{B86AC929-4637-436D-BF27-0DB2F870ED65}" type="presParOf" srcId="{08B3F897-EE7F-4D75-951B-EE1CD98D02CB}" destId="{E155F9D8-DE91-4D1F-AE11-E09E67C96003}" srcOrd="1" destOrd="0" presId="urn:microsoft.com/office/officeart/2005/8/layout/hierarchy3"/>
    <dgm:cxn modelId="{944A6E54-8681-4FC5-98B8-EC377B060E16}" type="presParOf" srcId="{E155F9D8-DE91-4D1F-AE11-E09E67C96003}" destId="{773B4AEB-4E4F-426F-878C-D5454A78F3B2}" srcOrd="0" destOrd="0" presId="urn:microsoft.com/office/officeart/2005/8/layout/hierarchy3"/>
    <dgm:cxn modelId="{B1291F39-C7D8-4285-86A2-EB555AAD21EF}" type="presParOf" srcId="{773B4AEB-4E4F-426F-878C-D5454A78F3B2}" destId="{0029D773-D491-479C-B5B8-EC3D8ADB1A9D}" srcOrd="0" destOrd="0" presId="urn:microsoft.com/office/officeart/2005/8/layout/hierarchy3"/>
    <dgm:cxn modelId="{E2210A22-B2EC-40C1-BA5B-3D4B20BB5FF4}" type="presParOf" srcId="{773B4AEB-4E4F-426F-878C-D5454A78F3B2}" destId="{9FD5CE39-FBF1-402D-88A0-22A5D3930A81}" srcOrd="1" destOrd="0" presId="urn:microsoft.com/office/officeart/2005/8/layout/hierarchy3"/>
    <dgm:cxn modelId="{3C7642D5-082A-4780-86FA-A8CF7812B80D}" type="presParOf" srcId="{E155F9D8-DE91-4D1F-AE11-E09E67C96003}" destId="{5BFA7923-B25A-45DD-B77C-DACF26012E9B}" srcOrd="1" destOrd="0" presId="urn:microsoft.com/office/officeart/2005/8/layout/hierarchy3"/>
    <dgm:cxn modelId="{973B3BA6-8FA5-4D99-AC93-CA6FA19FE135}" type="presParOf" srcId="{5BFA7923-B25A-45DD-B77C-DACF26012E9B}" destId="{C3029A4C-4C8E-43A1-962B-89F53125DFFD}" srcOrd="0" destOrd="0" presId="urn:microsoft.com/office/officeart/2005/8/layout/hierarchy3"/>
    <dgm:cxn modelId="{6D5A8ADD-21D5-40FF-8897-EB39E2383491}" type="presParOf" srcId="{5BFA7923-B25A-45DD-B77C-DACF26012E9B}" destId="{F5E8B1F6-7F5D-4B3F-BA25-FD6CAB8FEFF6}" srcOrd="1" destOrd="0" presId="urn:microsoft.com/office/officeart/2005/8/layout/hierarchy3"/>
    <dgm:cxn modelId="{69D5A83A-6D4A-4C05-B3B8-F8BCFA0B9CC6}" type="presParOf" srcId="{5BFA7923-B25A-45DD-B77C-DACF26012E9B}" destId="{2CAEEB9C-CACF-4763-BB4F-36B5D3145B58}" srcOrd="2" destOrd="0" presId="urn:microsoft.com/office/officeart/2005/8/layout/hierarchy3"/>
    <dgm:cxn modelId="{D155B063-BD65-47EB-99FE-7D701F119EE5}" type="presParOf" srcId="{5BFA7923-B25A-45DD-B77C-DACF26012E9B}" destId="{04B13DCA-1252-4CF3-9858-667767CF02A5}" srcOrd="3" destOrd="0" presId="urn:microsoft.com/office/officeart/2005/8/layout/hierarchy3"/>
    <dgm:cxn modelId="{A9243EDA-D6C4-4C7E-9801-2B2B7A5E3D30}" type="presParOf" srcId="{08B3F897-EE7F-4D75-951B-EE1CD98D02CB}" destId="{7655658D-7994-46E6-BD68-1CE6E4013BEE}" srcOrd="2" destOrd="0" presId="urn:microsoft.com/office/officeart/2005/8/layout/hierarchy3"/>
    <dgm:cxn modelId="{B0967C74-61E3-4569-A4BA-2D5E0707592C}" type="presParOf" srcId="{7655658D-7994-46E6-BD68-1CE6E4013BEE}" destId="{A00421EA-6E1B-4468-BECD-47EE7D982C3E}" srcOrd="0" destOrd="0" presId="urn:microsoft.com/office/officeart/2005/8/layout/hierarchy3"/>
    <dgm:cxn modelId="{04BBD65D-207C-40DE-9D02-2F2E2B13B792}" type="presParOf" srcId="{A00421EA-6E1B-4468-BECD-47EE7D982C3E}" destId="{275E09DC-7FA1-4051-8299-B33E0AD66344}" srcOrd="0" destOrd="0" presId="urn:microsoft.com/office/officeart/2005/8/layout/hierarchy3"/>
    <dgm:cxn modelId="{CDB6BF03-B08B-4710-93EC-004A80842F07}" type="presParOf" srcId="{A00421EA-6E1B-4468-BECD-47EE7D982C3E}" destId="{551A4494-1035-4858-85C5-2EBDD1147CD5}" srcOrd="1" destOrd="0" presId="urn:microsoft.com/office/officeart/2005/8/layout/hierarchy3"/>
    <dgm:cxn modelId="{023BFE17-4309-4566-AE2E-133782D98425}" type="presParOf" srcId="{7655658D-7994-46E6-BD68-1CE6E4013BEE}" destId="{4FFCE476-2710-44C2-8535-099EF809B45E}" srcOrd="1" destOrd="0" presId="urn:microsoft.com/office/officeart/2005/8/layout/hierarchy3"/>
    <dgm:cxn modelId="{B4026424-B86C-417E-A1C6-27FF56142B8F}" type="presParOf" srcId="{4FFCE476-2710-44C2-8535-099EF809B45E}" destId="{D34FCB1F-3EB6-4BD1-977E-EFB63567C71D}" srcOrd="0" destOrd="0" presId="urn:microsoft.com/office/officeart/2005/8/layout/hierarchy3"/>
    <dgm:cxn modelId="{65895149-910D-4B2A-8E84-B74C89C1B61E}" type="presParOf" srcId="{4FFCE476-2710-44C2-8535-099EF809B45E}" destId="{AF79C68E-F4AF-45BD-B209-8B139F241057}" srcOrd="1" destOrd="0" presId="urn:microsoft.com/office/officeart/2005/8/layout/hierarchy3"/>
    <dgm:cxn modelId="{90A2943C-5ECE-4958-9B11-9E95D0648C29}" type="presParOf" srcId="{4FFCE476-2710-44C2-8535-099EF809B45E}" destId="{4825501E-E8F9-47FC-88D9-26C3A50BA449}" srcOrd="2" destOrd="0" presId="urn:microsoft.com/office/officeart/2005/8/layout/hierarchy3"/>
    <dgm:cxn modelId="{44CD4E08-7043-4420-AEE8-B3AA17E24109}" type="presParOf" srcId="{4FFCE476-2710-44C2-8535-099EF809B45E}" destId="{C6EA130C-B9CC-47D4-8D2E-B4D43C0498C1}" srcOrd="3" destOrd="0" presId="urn:microsoft.com/office/officeart/2005/8/layout/hierarchy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514EDCC-DDCA-4EB4-9EA8-31C8206DFCAD}" type="doc">
      <dgm:prSet loTypeId="urn:microsoft.com/office/officeart/2005/8/layout/vList2" loCatId="list" qsTypeId="urn:microsoft.com/office/officeart/2005/8/quickstyle/3d1" qsCatId="3D" csTypeId="urn:microsoft.com/office/officeart/2005/8/colors/accent0_1" csCatId="mainScheme" phldr="1"/>
      <dgm:spPr/>
      <dgm:t>
        <a:bodyPr/>
        <a:lstStyle/>
        <a:p>
          <a:endParaRPr lang="cs-CZ"/>
        </a:p>
      </dgm:t>
    </dgm:pt>
    <dgm:pt modelId="{257C94AE-E488-44BB-8C7A-547F7544D7D1}">
      <dgm:prSet custT="1"/>
      <dgm:spPr/>
      <dgm:t>
        <a:bodyPr vert="vert270"/>
        <a:lstStyle/>
        <a:p>
          <a:pPr rtl="0"/>
          <a:r>
            <a:rPr lang="en-US" sz="2800" noProof="0" dirty="0"/>
            <a:t>Core disciplines</a:t>
          </a:r>
        </a:p>
      </dgm:t>
    </dgm:pt>
    <dgm:pt modelId="{6D61D950-A0D3-43E7-AEFA-1DB9B7F76C72}" type="parTrans" cxnId="{FDD8D4C3-543F-4B16-9FD9-36BC4E8C6C82}">
      <dgm:prSet/>
      <dgm:spPr/>
      <dgm:t>
        <a:bodyPr/>
        <a:lstStyle/>
        <a:p>
          <a:endParaRPr lang="en-US" noProof="0" dirty="0"/>
        </a:p>
      </dgm:t>
    </dgm:pt>
    <dgm:pt modelId="{30F02142-6A74-45D1-982C-7CF41809D6A2}" type="sibTrans" cxnId="{FDD8D4C3-543F-4B16-9FD9-36BC4E8C6C82}">
      <dgm:prSet/>
      <dgm:spPr/>
      <dgm:t>
        <a:bodyPr/>
        <a:lstStyle/>
        <a:p>
          <a:endParaRPr lang="en-US" noProof="0" dirty="0"/>
        </a:p>
      </dgm:t>
    </dgm:pt>
    <dgm:pt modelId="{FE05794F-9D4A-4008-8E25-E7C9B6A27E96}" type="pres">
      <dgm:prSet presAssocID="{3514EDCC-DDCA-4EB4-9EA8-31C8206DFCAD}" presName="linear" presStyleCnt="0">
        <dgm:presLayoutVars>
          <dgm:animLvl val="lvl"/>
          <dgm:resizeHandles val="exact"/>
        </dgm:presLayoutVars>
      </dgm:prSet>
      <dgm:spPr/>
    </dgm:pt>
    <dgm:pt modelId="{051DC6BB-CABE-4F2B-96E5-392661E7A234}" type="pres">
      <dgm:prSet presAssocID="{257C94AE-E488-44BB-8C7A-547F7544D7D1}" presName="parentText" presStyleLbl="node1" presStyleIdx="0" presStyleCnt="1" custAng="0" custScaleY="929894">
        <dgm:presLayoutVars>
          <dgm:chMax val="0"/>
          <dgm:bulletEnabled val="1"/>
        </dgm:presLayoutVars>
      </dgm:prSet>
      <dgm:spPr/>
    </dgm:pt>
  </dgm:ptLst>
  <dgm:cxnLst>
    <dgm:cxn modelId="{DE89B521-2FCE-4EE9-A0A1-04CBFA3BF5FF}" type="presOf" srcId="{3514EDCC-DDCA-4EB4-9EA8-31C8206DFCAD}" destId="{FE05794F-9D4A-4008-8E25-E7C9B6A27E96}" srcOrd="0" destOrd="0" presId="urn:microsoft.com/office/officeart/2005/8/layout/vList2"/>
    <dgm:cxn modelId="{77D4CE08-0C3D-4DED-BB91-EEB2B293F01E}" type="presOf" srcId="{257C94AE-E488-44BB-8C7A-547F7544D7D1}" destId="{051DC6BB-CABE-4F2B-96E5-392661E7A234}" srcOrd="0" destOrd="0" presId="urn:microsoft.com/office/officeart/2005/8/layout/vList2"/>
    <dgm:cxn modelId="{FDD8D4C3-543F-4B16-9FD9-36BC4E8C6C82}" srcId="{3514EDCC-DDCA-4EB4-9EA8-31C8206DFCAD}" destId="{257C94AE-E488-44BB-8C7A-547F7544D7D1}" srcOrd="0" destOrd="0" parTransId="{6D61D950-A0D3-43E7-AEFA-1DB9B7F76C72}" sibTransId="{30F02142-6A74-45D1-982C-7CF41809D6A2}"/>
    <dgm:cxn modelId="{F34D0191-A71D-4364-AFBC-E887E169E4B5}" type="presParOf" srcId="{FE05794F-9D4A-4008-8E25-E7C9B6A27E96}" destId="{051DC6BB-CABE-4F2B-96E5-392661E7A234}"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6F5B57E-9E94-40C6-9B8C-D122F4A3DB7E}" type="doc">
      <dgm:prSet loTypeId="urn:microsoft.com/office/officeart/2005/8/layout/vList2" loCatId="list" qsTypeId="urn:microsoft.com/office/officeart/2005/8/quickstyle/simple5" qsCatId="simple" csTypeId="urn:microsoft.com/office/officeart/2005/8/colors/accent0_1" csCatId="mainScheme"/>
      <dgm:spPr/>
      <dgm:t>
        <a:bodyPr/>
        <a:lstStyle/>
        <a:p>
          <a:endParaRPr lang="cs-CZ"/>
        </a:p>
      </dgm:t>
    </dgm:pt>
    <dgm:pt modelId="{53F1313F-DB30-4B9B-84B9-41FB3ED31DE9}">
      <dgm:prSet/>
      <dgm:spPr/>
      <dgm:t>
        <a:bodyPr/>
        <a:lstStyle/>
        <a:p>
          <a:pPr algn="ctr" rtl="0"/>
          <a:r>
            <a:rPr lang="cs-CZ"/>
            <a:t>Soft skills</a:t>
          </a:r>
        </a:p>
      </dgm:t>
    </dgm:pt>
    <dgm:pt modelId="{7B1FC773-51E1-487F-835C-E6E679C4137F}" type="parTrans" cxnId="{9D970642-A9E1-416C-80B3-2754813AA307}">
      <dgm:prSet/>
      <dgm:spPr/>
      <dgm:t>
        <a:bodyPr/>
        <a:lstStyle/>
        <a:p>
          <a:endParaRPr lang="cs-CZ"/>
        </a:p>
      </dgm:t>
    </dgm:pt>
    <dgm:pt modelId="{EAC57F2C-DE02-4D6F-950F-52D68ED11A7D}" type="sibTrans" cxnId="{9D970642-A9E1-416C-80B3-2754813AA307}">
      <dgm:prSet/>
      <dgm:spPr/>
      <dgm:t>
        <a:bodyPr/>
        <a:lstStyle/>
        <a:p>
          <a:endParaRPr lang="cs-CZ"/>
        </a:p>
      </dgm:t>
    </dgm:pt>
    <dgm:pt modelId="{C844D209-047E-47DC-A244-F42D795C69E6}" type="pres">
      <dgm:prSet presAssocID="{D6F5B57E-9E94-40C6-9B8C-D122F4A3DB7E}" presName="linear" presStyleCnt="0">
        <dgm:presLayoutVars>
          <dgm:animLvl val="lvl"/>
          <dgm:resizeHandles val="exact"/>
        </dgm:presLayoutVars>
      </dgm:prSet>
      <dgm:spPr/>
    </dgm:pt>
    <dgm:pt modelId="{D55470B1-E907-42D5-AF3A-AA33E81050B4}" type="pres">
      <dgm:prSet presAssocID="{53F1313F-DB30-4B9B-84B9-41FB3ED31DE9}" presName="parentText" presStyleLbl="node1" presStyleIdx="0" presStyleCnt="1">
        <dgm:presLayoutVars>
          <dgm:chMax val="0"/>
          <dgm:bulletEnabled val="1"/>
        </dgm:presLayoutVars>
      </dgm:prSet>
      <dgm:spPr/>
    </dgm:pt>
  </dgm:ptLst>
  <dgm:cxnLst>
    <dgm:cxn modelId="{E39C2BF1-62D9-40D3-8DC0-665C609BA993}" type="presOf" srcId="{53F1313F-DB30-4B9B-84B9-41FB3ED31DE9}" destId="{D55470B1-E907-42D5-AF3A-AA33E81050B4}" srcOrd="0" destOrd="0" presId="urn:microsoft.com/office/officeart/2005/8/layout/vList2"/>
    <dgm:cxn modelId="{F93821AC-AAAB-47C9-BD33-2EA6DF3D220C}" type="presOf" srcId="{D6F5B57E-9E94-40C6-9B8C-D122F4A3DB7E}" destId="{C844D209-047E-47DC-A244-F42D795C69E6}" srcOrd="0" destOrd="0" presId="urn:microsoft.com/office/officeart/2005/8/layout/vList2"/>
    <dgm:cxn modelId="{9D970642-A9E1-416C-80B3-2754813AA307}" srcId="{D6F5B57E-9E94-40C6-9B8C-D122F4A3DB7E}" destId="{53F1313F-DB30-4B9B-84B9-41FB3ED31DE9}" srcOrd="0" destOrd="0" parTransId="{7B1FC773-51E1-487F-835C-E6E679C4137F}" sibTransId="{EAC57F2C-DE02-4D6F-950F-52D68ED11A7D}"/>
    <dgm:cxn modelId="{81A6CFD2-4251-4353-BAEC-99B3B775147D}" type="presParOf" srcId="{C844D209-047E-47DC-A244-F42D795C69E6}" destId="{D55470B1-E907-42D5-AF3A-AA33E81050B4}" srcOrd="0" destOrd="0" presId="urn:microsoft.com/office/officeart/2005/8/layout/vList2"/>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D6D63BB9-31E1-408D-8D47-E635E0168A14}" type="doc">
      <dgm:prSet loTypeId="urn:microsoft.com/office/officeart/2005/8/layout/vList2" loCatId="list" qsTypeId="urn:microsoft.com/office/officeart/2005/8/quickstyle/simple5" qsCatId="simple" csTypeId="urn:microsoft.com/office/officeart/2005/8/colors/accent1_1" csCatId="accent1" phldr="1"/>
      <dgm:spPr/>
      <dgm:t>
        <a:bodyPr/>
        <a:lstStyle/>
        <a:p>
          <a:endParaRPr lang="cs-CZ"/>
        </a:p>
      </dgm:t>
    </dgm:pt>
    <dgm:pt modelId="{EEB42FDE-8651-4AEF-8FCA-D1EE9AE78963}">
      <dgm:prSet custT="1"/>
      <dgm:spPr/>
      <dgm:t>
        <a:bodyPr/>
        <a:lstStyle/>
        <a:p>
          <a:pPr rtl="0"/>
          <a:r>
            <a:rPr lang="en-US" sz="1400" b="0" i="0" baseline="0" noProof="0"/>
            <a:t>IT</a:t>
          </a:r>
          <a:r>
            <a:rPr lang="en-US" sz="1400" b="0" i="0" noProof="0"/>
            <a:t> knowledges</a:t>
          </a:r>
          <a:endParaRPr lang="en-US" sz="1400" noProof="0" dirty="0"/>
        </a:p>
      </dgm:t>
    </dgm:pt>
    <dgm:pt modelId="{2FF99A36-0049-4912-980D-92340697B18F}" type="parTrans" cxnId="{25C84396-1669-45FB-9C29-3FF25D1BA2F3}">
      <dgm:prSet/>
      <dgm:spPr/>
      <dgm:t>
        <a:bodyPr/>
        <a:lstStyle/>
        <a:p>
          <a:endParaRPr lang="en-US" sz="3600" noProof="0">
            <a:solidFill>
              <a:schemeClr val="tx1"/>
            </a:solidFill>
          </a:endParaRPr>
        </a:p>
      </dgm:t>
    </dgm:pt>
    <dgm:pt modelId="{2ACA6DDC-8426-4097-B4E1-6F4F32A9E64C}" type="sibTrans" cxnId="{25C84396-1669-45FB-9C29-3FF25D1BA2F3}">
      <dgm:prSet/>
      <dgm:spPr/>
      <dgm:t>
        <a:bodyPr/>
        <a:lstStyle/>
        <a:p>
          <a:endParaRPr lang="en-US" sz="3600" noProof="0">
            <a:solidFill>
              <a:schemeClr val="tx1"/>
            </a:solidFill>
          </a:endParaRPr>
        </a:p>
      </dgm:t>
    </dgm:pt>
    <dgm:pt modelId="{96FA36C8-BC5D-4134-8AC3-206F17EDF336}">
      <dgm:prSet custT="1"/>
      <dgm:spPr/>
      <dgm:t>
        <a:bodyPr/>
        <a:lstStyle/>
        <a:p>
          <a:pPr rtl="0"/>
          <a:r>
            <a:rPr lang="en-US" sz="1400" baseline="0" noProof="0"/>
            <a:t>Service</a:t>
          </a:r>
          <a:r>
            <a:rPr lang="en-US" sz="1400" noProof="0"/>
            <a:t> Science</a:t>
          </a:r>
        </a:p>
      </dgm:t>
    </dgm:pt>
    <dgm:pt modelId="{F92FA12C-8244-45DD-B53A-7CA0B2806BA6}" type="parTrans" cxnId="{428CA616-4D67-4F73-96C8-471DA067C7AE}">
      <dgm:prSet/>
      <dgm:spPr/>
      <dgm:t>
        <a:bodyPr/>
        <a:lstStyle/>
        <a:p>
          <a:endParaRPr lang="en-US" sz="3600" noProof="0">
            <a:solidFill>
              <a:schemeClr val="tx1"/>
            </a:solidFill>
          </a:endParaRPr>
        </a:p>
      </dgm:t>
    </dgm:pt>
    <dgm:pt modelId="{08E6972B-6D40-4D38-8BB5-4DC83458B8C4}" type="sibTrans" cxnId="{428CA616-4D67-4F73-96C8-471DA067C7AE}">
      <dgm:prSet/>
      <dgm:spPr/>
      <dgm:t>
        <a:bodyPr/>
        <a:lstStyle/>
        <a:p>
          <a:endParaRPr lang="en-US" sz="3600" noProof="0">
            <a:solidFill>
              <a:schemeClr val="tx1"/>
            </a:solidFill>
          </a:endParaRPr>
        </a:p>
      </dgm:t>
    </dgm:pt>
    <dgm:pt modelId="{A0526426-6720-478F-A518-C4DE5C8E43B9}" type="pres">
      <dgm:prSet presAssocID="{D6D63BB9-31E1-408D-8D47-E635E0168A14}" presName="linear" presStyleCnt="0">
        <dgm:presLayoutVars>
          <dgm:animLvl val="lvl"/>
          <dgm:resizeHandles val="exact"/>
        </dgm:presLayoutVars>
      </dgm:prSet>
      <dgm:spPr/>
    </dgm:pt>
    <dgm:pt modelId="{46465A53-8D16-4483-A0E8-453ADAB8569A}" type="pres">
      <dgm:prSet presAssocID="{EEB42FDE-8651-4AEF-8FCA-D1EE9AE78963}" presName="parentText" presStyleLbl="node1" presStyleIdx="0" presStyleCnt="2" custScaleX="57447">
        <dgm:presLayoutVars>
          <dgm:chMax val="0"/>
          <dgm:bulletEnabled val="1"/>
        </dgm:presLayoutVars>
      </dgm:prSet>
      <dgm:spPr/>
    </dgm:pt>
    <dgm:pt modelId="{F8AE462C-1CC8-42D4-8D69-A5EF820CAF40}" type="pres">
      <dgm:prSet presAssocID="{2ACA6DDC-8426-4097-B4E1-6F4F32A9E64C}" presName="spacer" presStyleCnt="0"/>
      <dgm:spPr/>
    </dgm:pt>
    <dgm:pt modelId="{7DC87641-439A-46D0-A905-4D9DF0B60DD5}" type="pres">
      <dgm:prSet presAssocID="{96FA36C8-BC5D-4134-8AC3-206F17EDF336}" presName="parentText" presStyleLbl="node1" presStyleIdx="1" presStyleCnt="2" custScaleX="57447">
        <dgm:presLayoutVars>
          <dgm:chMax val="0"/>
          <dgm:bulletEnabled val="1"/>
        </dgm:presLayoutVars>
      </dgm:prSet>
      <dgm:spPr/>
    </dgm:pt>
  </dgm:ptLst>
  <dgm:cxnLst>
    <dgm:cxn modelId="{25C84396-1669-45FB-9C29-3FF25D1BA2F3}" srcId="{D6D63BB9-31E1-408D-8D47-E635E0168A14}" destId="{EEB42FDE-8651-4AEF-8FCA-D1EE9AE78963}" srcOrd="0" destOrd="0" parTransId="{2FF99A36-0049-4912-980D-92340697B18F}" sibTransId="{2ACA6DDC-8426-4097-B4E1-6F4F32A9E64C}"/>
    <dgm:cxn modelId="{428CA616-4D67-4F73-96C8-471DA067C7AE}" srcId="{D6D63BB9-31E1-408D-8D47-E635E0168A14}" destId="{96FA36C8-BC5D-4134-8AC3-206F17EDF336}" srcOrd="1" destOrd="0" parTransId="{F92FA12C-8244-45DD-B53A-7CA0B2806BA6}" sibTransId="{08E6972B-6D40-4D38-8BB5-4DC83458B8C4}"/>
    <dgm:cxn modelId="{321BBF9D-B69D-4025-A79A-D6468C560741}" type="presOf" srcId="{96FA36C8-BC5D-4134-8AC3-206F17EDF336}" destId="{7DC87641-439A-46D0-A905-4D9DF0B60DD5}" srcOrd="0" destOrd="0" presId="urn:microsoft.com/office/officeart/2005/8/layout/vList2"/>
    <dgm:cxn modelId="{6396E0A5-7C06-4D8E-8A9A-AFFEF25E6424}" type="presOf" srcId="{EEB42FDE-8651-4AEF-8FCA-D1EE9AE78963}" destId="{46465A53-8D16-4483-A0E8-453ADAB8569A}" srcOrd="0" destOrd="0" presId="urn:microsoft.com/office/officeart/2005/8/layout/vList2"/>
    <dgm:cxn modelId="{940608AA-D4F6-401F-8394-A946E723E3F4}" type="presOf" srcId="{D6D63BB9-31E1-408D-8D47-E635E0168A14}" destId="{A0526426-6720-478F-A518-C4DE5C8E43B9}" srcOrd="0" destOrd="0" presId="urn:microsoft.com/office/officeart/2005/8/layout/vList2"/>
    <dgm:cxn modelId="{FFFBEF25-7784-42A6-9155-28892A30A445}" type="presParOf" srcId="{A0526426-6720-478F-A518-C4DE5C8E43B9}" destId="{46465A53-8D16-4483-A0E8-453ADAB8569A}" srcOrd="0" destOrd="0" presId="urn:microsoft.com/office/officeart/2005/8/layout/vList2"/>
    <dgm:cxn modelId="{F32F0A49-0790-4BF9-96CD-5BE8CF4274CC}" type="presParOf" srcId="{A0526426-6720-478F-A518-C4DE5C8E43B9}" destId="{F8AE462C-1CC8-42D4-8D69-A5EF820CAF40}" srcOrd="1" destOrd="0" presId="urn:microsoft.com/office/officeart/2005/8/layout/vList2"/>
    <dgm:cxn modelId="{3D8991D1-E4F2-455A-A562-1C971A6A1C28}" type="presParOf" srcId="{A0526426-6720-478F-A518-C4DE5C8E43B9}" destId="{7DC87641-439A-46D0-A905-4D9DF0B60DD5}" srcOrd="2" destOrd="0" presId="urn:microsoft.com/office/officeart/2005/8/layout/vList2"/>
  </dgm:cxnLst>
  <dgm:bg/>
  <dgm:whole/>
  <dgm:extLst>
    <a:ext uri="http://schemas.microsoft.com/office/drawing/2008/diagram">
      <dsp:dataModelExt xmlns:dsp="http://schemas.microsoft.com/office/drawing/2008/diagram" relId="rId1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3A0AED91-5408-42B9-9F75-4A59AB8CA643}" type="doc">
      <dgm:prSet loTypeId="urn:microsoft.com/office/officeart/2005/8/layout/default" loCatId="list" qsTypeId="urn:microsoft.com/office/officeart/2005/8/quickstyle/simple5" qsCatId="simple" csTypeId="urn:microsoft.com/office/officeart/2005/8/colors/accent0_1" csCatId="mainScheme" phldr="1"/>
      <dgm:spPr/>
      <dgm:t>
        <a:bodyPr/>
        <a:lstStyle/>
        <a:p>
          <a:endParaRPr lang="cs-CZ"/>
        </a:p>
      </dgm:t>
    </dgm:pt>
    <dgm:pt modelId="{FECBFD6D-6FB6-45E4-87D7-95DE41C372EF}">
      <dgm:prSet/>
      <dgm:spPr/>
      <dgm:t>
        <a:bodyPr/>
        <a:lstStyle/>
        <a:p>
          <a:pPr rtl="0"/>
          <a:r>
            <a:rPr lang="en-US" noProof="0"/>
            <a:t>Economics</a:t>
          </a:r>
          <a:r>
            <a:rPr lang="en-US" b="0" i="0" baseline="0" noProof="0"/>
            <a:t>  and finance</a:t>
          </a:r>
          <a:endParaRPr lang="en-US" noProof="0"/>
        </a:p>
      </dgm:t>
    </dgm:pt>
    <dgm:pt modelId="{4288B9A6-5F1E-485D-9D99-FF60D571670F}" type="parTrans" cxnId="{CA775318-E34F-480B-AC2C-F281F26CE3C6}">
      <dgm:prSet/>
      <dgm:spPr/>
      <dgm:t>
        <a:bodyPr/>
        <a:lstStyle/>
        <a:p>
          <a:endParaRPr lang="en-US" noProof="0">
            <a:solidFill>
              <a:schemeClr val="tx1"/>
            </a:solidFill>
          </a:endParaRPr>
        </a:p>
      </dgm:t>
    </dgm:pt>
    <dgm:pt modelId="{2617B556-6782-4AF6-BDF5-66F68A184D4F}" type="sibTrans" cxnId="{CA775318-E34F-480B-AC2C-F281F26CE3C6}">
      <dgm:prSet/>
      <dgm:spPr/>
      <dgm:t>
        <a:bodyPr/>
        <a:lstStyle/>
        <a:p>
          <a:endParaRPr lang="en-US" noProof="0">
            <a:solidFill>
              <a:schemeClr val="tx1"/>
            </a:solidFill>
          </a:endParaRPr>
        </a:p>
      </dgm:t>
    </dgm:pt>
    <dgm:pt modelId="{C95ED57A-9BA6-47C0-BA98-A87B54BE0A21}">
      <dgm:prSet/>
      <dgm:spPr/>
      <dgm:t>
        <a:bodyPr/>
        <a:lstStyle/>
        <a:p>
          <a:pPr rtl="0"/>
          <a:r>
            <a:rPr lang="en-US" b="0" i="0" baseline="0" noProof="0"/>
            <a:t>Soft and Other Skills</a:t>
          </a:r>
          <a:endParaRPr lang="en-US" noProof="0" dirty="0"/>
        </a:p>
      </dgm:t>
    </dgm:pt>
    <dgm:pt modelId="{31D6692D-FF44-48C1-A1AF-8F7476337D0A}" type="parTrans" cxnId="{3494327E-5C35-4EC0-9C4C-E12CCCC30F8B}">
      <dgm:prSet/>
      <dgm:spPr/>
      <dgm:t>
        <a:bodyPr/>
        <a:lstStyle/>
        <a:p>
          <a:endParaRPr lang="en-US" noProof="0">
            <a:solidFill>
              <a:schemeClr val="tx1"/>
            </a:solidFill>
          </a:endParaRPr>
        </a:p>
      </dgm:t>
    </dgm:pt>
    <dgm:pt modelId="{BDEF94F2-F303-4CC6-8909-230D20400A99}" type="sibTrans" cxnId="{3494327E-5C35-4EC0-9C4C-E12CCCC30F8B}">
      <dgm:prSet/>
      <dgm:spPr/>
      <dgm:t>
        <a:bodyPr/>
        <a:lstStyle/>
        <a:p>
          <a:endParaRPr lang="en-US" noProof="0">
            <a:solidFill>
              <a:schemeClr val="tx1"/>
            </a:solidFill>
          </a:endParaRPr>
        </a:p>
      </dgm:t>
    </dgm:pt>
    <dgm:pt modelId="{01FBA83B-7556-4083-9E2E-8F1CA2B5ED68}">
      <dgm:prSet/>
      <dgm:spPr/>
      <dgm:t>
        <a:bodyPr/>
        <a:lstStyle/>
        <a:p>
          <a:pPr rtl="0"/>
          <a:r>
            <a:rPr lang="en-US" b="0" i="0" baseline="0" noProof="0"/>
            <a:t>Management and marketing</a:t>
          </a:r>
          <a:endParaRPr lang="en-US" noProof="0"/>
        </a:p>
      </dgm:t>
    </dgm:pt>
    <dgm:pt modelId="{5AB72A46-CD2D-451D-B40F-25BC7B405939}" type="parTrans" cxnId="{8324FEE4-60DD-479E-AA5E-DFE41826CB0C}">
      <dgm:prSet/>
      <dgm:spPr/>
      <dgm:t>
        <a:bodyPr/>
        <a:lstStyle/>
        <a:p>
          <a:endParaRPr lang="en-US" noProof="0"/>
        </a:p>
      </dgm:t>
    </dgm:pt>
    <dgm:pt modelId="{51A11BDA-6F71-421A-A2EA-032C585E78A8}" type="sibTrans" cxnId="{8324FEE4-60DD-479E-AA5E-DFE41826CB0C}">
      <dgm:prSet/>
      <dgm:spPr/>
      <dgm:t>
        <a:bodyPr/>
        <a:lstStyle/>
        <a:p>
          <a:endParaRPr lang="en-US" noProof="0"/>
        </a:p>
      </dgm:t>
    </dgm:pt>
    <dgm:pt modelId="{62E55DF3-377E-485A-A33D-8F1ED6383197}" type="pres">
      <dgm:prSet presAssocID="{3A0AED91-5408-42B9-9F75-4A59AB8CA643}" presName="diagram" presStyleCnt="0">
        <dgm:presLayoutVars>
          <dgm:dir/>
          <dgm:resizeHandles val="exact"/>
        </dgm:presLayoutVars>
      </dgm:prSet>
      <dgm:spPr/>
    </dgm:pt>
    <dgm:pt modelId="{805317D8-85D5-4FCF-8FD5-C0BC122D9D56}" type="pres">
      <dgm:prSet presAssocID="{FECBFD6D-6FB6-45E4-87D7-95DE41C372EF}" presName="node" presStyleLbl="node1" presStyleIdx="0" presStyleCnt="3" custLinFactNeighborX="-26" custLinFactNeighborY="-3781">
        <dgm:presLayoutVars>
          <dgm:bulletEnabled val="1"/>
        </dgm:presLayoutVars>
      </dgm:prSet>
      <dgm:spPr/>
    </dgm:pt>
    <dgm:pt modelId="{CD0C8395-F8B9-47D2-8B9D-051BE77AC1F8}" type="pres">
      <dgm:prSet presAssocID="{2617B556-6782-4AF6-BDF5-66F68A184D4F}" presName="sibTrans" presStyleCnt="0"/>
      <dgm:spPr/>
    </dgm:pt>
    <dgm:pt modelId="{1490980D-7329-4DC0-9BFE-04BD35B84273}" type="pres">
      <dgm:prSet presAssocID="{01FBA83B-7556-4083-9E2E-8F1CA2B5ED68}" presName="node" presStyleLbl="node1" presStyleIdx="1" presStyleCnt="3">
        <dgm:presLayoutVars>
          <dgm:bulletEnabled val="1"/>
        </dgm:presLayoutVars>
      </dgm:prSet>
      <dgm:spPr/>
    </dgm:pt>
    <dgm:pt modelId="{9F959F82-02E7-4DB3-BF3D-91BAB7FA8340}" type="pres">
      <dgm:prSet presAssocID="{51A11BDA-6F71-421A-A2EA-032C585E78A8}" presName="sibTrans" presStyleCnt="0"/>
      <dgm:spPr/>
    </dgm:pt>
    <dgm:pt modelId="{20C5847C-29D4-4256-8E77-63E7F061B260}" type="pres">
      <dgm:prSet presAssocID="{C95ED57A-9BA6-47C0-BA98-A87B54BE0A21}" presName="node" presStyleLbl="node1" presStyleIdx="2" presStyleCnt="3" custLinFactNeighborX="528" custLinFactNeighborY="-3781">
        <dgm:presLayoutVars>
          <dgm:bulletEnabled val="1"/>
        </dgm:presLayoutVars>
      </dgm:prSet>
      <dgm:spPr/>
    </dgm:pt>
  </dgm:ptLst>
  <dgm:cxnLst>
    <dgm:cxn modelId="{5E21425E-D615-460B-AA3E-6C16B4FB65D3}" type="presOf" srcId="{3A0AED91-5408-42B9-9F75-4A59AB8CA643}" destId="{62E55DF3-377E-485A-A33D-8F1ED6383197}" srcOrd="0" destOrd="0" presId="urn:microsoft.com/office/officeart/2005/8/layout/default"/>
    <dgm:cxn modelId="{B036C370-9C21-4BBA-9DAD-7DE4CDE905DF}" type="presOf" srcId="{FECBFD6D-6FB6-45E4-87D7-95DE41C372EF}" destId="{805317D8-85D5-4FCF-8FD5-C0BC122D9D56}" srcOrd="0" destOrd="0" presId="urn:microsoft.com/office/officeart/2005/8/layout/default"/>
    <dgm:cxn modelId="{3494327E-5C35-4EC0-9C4C-E12CCCC30F8B}" srcId="{3A0AED91-5408-42B9-9F75-4A59AB8CA643}" destId="{C95ED57A-9BA6-47C0-BA98-A87B54BE0A21}" srcOrd="2" destOrd="0" parTransId="{31D6692D-FF44-48C1-A1AF-8F7476337D0A}" sibTransId="{BDEF94F2-F303-4CC6-8909-230D20400A99}"/>
    <dgm:cxn modelId="{CA775318-E34F-480B-AC2C-F281F26CE3C6}" srcId="{3A0AED91-5408-42B9-9F75-4A59AB8CA643}" destId="{FECBFD6D-6FB6-45E4-87D7-95DE41C372EF}" srcOrd="0" destOrd="0" parTransId="{4288B9A6-5F1E-485D-9D99-FF60D571670F}" sibTransId="{2617B556-6782-4AF6-BDF5-66F68A184D4F}"/>
    <dgm:cxn modelId="{8324FEE4-60DD-479E-AA5E-DFE41826CB0C}" srcId="{3A0AED91-5408-42B9-9F75-4A59AB8CA643}" destId="{01FBA83B-7556-4083-9E2E-8F1CA2B5ED68}" srcOrd="1" destOrd="0" parTransId="{5AB72A46-CD2D-451D-B40F-25BC7B405939}" sibTransId="{51A11BDA-6F71-421A-A2EA-032C585E78A8}"/>
    <dgm:cxn modelId="{79E81466-FCC8-48C1-A2AC-4635FDCBEA21}" type="presOf" srcId="{01FBA83B-7556-4083-9E2E-8F1CA2B5ED68}" destId="{1490980D-7329-4DC0-9BFE-04BD35B84273}" srcOrd="0" destOrd="0" presId="urn:microsoft.com/office/officeart/2005/8/layout/default"/>
    <dgm:cxn modelId="{94B0A09C-A6E4-447B-A908-3E8DE5348634}" type="presOf" srcId="{C95ED57A-9BA6-47C0-BA98-A87B54BE0A21}" destId="{20C5847C-29D4-4256-8E77-63E7F061B260}" srcOrd="0" destOrd="0" presId="urn:microsoft.com/office/officeart/2005/8/layout/default"/>
    <dgm:cxn modelId="{02B2195D-90CE-48B2-A5E0-77FA35881B58}" type="presParOf" srcId="{62E55DF3-377E-485A-A33D-8F1ED6383197}" destId="{805317D8-85D5-4FCF-8FD5-C0BC122D9D56}" srcOrd="0" destOrd="0" presId="urn:microsoft.com/office/officeart/2005/8/layout/default"/>
    <dgm:cxn modelId="{C42930AE-8C5E-40B8-9DA0-B9B6A4BB3773}" type="presParOf" srcId="{62E55DF3-377E-485A-A33D-8F1ED6383197}" destId="{CD0C8395-F8B9-47D2-8B9D-051BE77AC1F8}" srcOrd="1" destOrd="0" presId="urn:microsoft.com/office/officeart/2005/8/layout/default"/>
    <dgm:cxn modelId="{2F99BCE9-8B19-4F78-B8C2-7736EBA52A0C}" type="presParOf" srcId="{62E55DF3-377E-485A-A33D-8F1ED6383197}" destId="{1490980D-7329-4DC0-9BFE-04BD35B84273}" srcOrd="2" destOrd="0" presId="urn:microsoft.com/office/officeart/2005/8/layout/default"/>
    <dgm:cxn modelId="{7C29CE5A-93B5-4033-B466-81C1595A4888}" type="presParOf" srcId="{62E55DF3-377E-485A-A33D-8F1ED6383197}" destId="{9F959F82-02E7-4DB3-BF3D-91BAB7FA8340}" srcOrd="3" destOrd="0" presId="urn:microsoft.com/office/officeart/2005/8/layout/default"/>
    <dgm:cxn modelId="{CA20CC31-14B8-46F2-B349-7714689A528D}" type="presParOf" srcId="{62E55DF3-377E-485A-A33D-8F1ED6383197}" destId="{20C5847C-29D4-4256-8E77-63E7F061B260}" srcOrd="4" destOrd="0" presId="urn:microsoft.com/office/officeart/2005/8/layout/default"/>
  </dgm:cxnLst>
  <dgm:bg/>
  <dgm:whole/>
  <dgm:extLst>
    <a:ext uri="http://schemas.microsoft.com/office/drawing/2008/diagram">
      <dsp:dataModelExt xmlns:dsp="http://schemas.microsoft.com/office/drawing/2008/diagram" relId="rId22"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5015CFE-E064-4BB5-A5BE-C62AE2F6BA55}">
      <dsp:nvSpPr>
        <dsp:cNvPr id="0" name=""/>
        <dsp:cNvSpPr/>
      </dsp:nvSpPr>
      <dsp:spPr>
        <a:xfrm>
          <a:off x="41198" y="2597"/>
          <a:ext cx="2218992" cy="1109496"/>
        </a:xfrm>
        <a:prstGeom prst="roundRect">
          <a:avLst>
            <a:gd name="adj" fmla="val 10000"/>
          </a:avLst>
        </a:prstGeom>
        <a:gradFill rotWithShape="0">
          <a:gsLst>
            <a:gs pos="0">
              <a:schemeClr val="lt1">
                <a:hueOff val="0"/>
                <a:satOff val="0"/>
                <a:lumOff val="0"/>
                <a:alphaOff val="0"/>
                <a:shade val="15000"/>
                <a:satMod val="180000"/>
              </a:schemeClr>
            </a:gs>
            <a:gs pos="50000">
              <a:schemeClr val="lt1">
                <a:hueOff val="0"/>
                <a:satOff val="0"/>
                <a:lumOff val="0"/>
                <a:alphaOff val="0"/>
                <a:shade val="45000"/>
                <a:satMod val="170000"/>
              </a:schemeClr>
            </a:gs>
            <a:gs pos="70000">
              <a:schemeClr val="lt1">
                <a:hueOff val="0"/>
                <a:satOff val="0"/>
                <a:lumOff val="0"/>
                <a:alphaOff val="0"/>
                <a:tint val="99000"/>
                <a:shade val="65000"/>
                <a:satMod val="155000"/>
              </a:schemeClr>
            </a:gs>
            <a:gs pos="100000">
              <a:schemeClr val="l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51435" tIns="34290" rIns="51435" bIns="34290" numCol="1" spcCol="1270" anchor="ctr" anchorCtr="0">
          <a:noAutofit/>
        </a:bodyPr>
        <a:lstStyle/>
        <a:p>
          <a:pPr marL="0" lvl="0" indent="0" algn="ctr" defTabSz="1200150" rtl="0">
            <a:lnSpc>
              <a:spcPct val="90000"/>
            </a:lnSpc>
            <a:spcBef>
              <a:spcPct val="0"/>
            </a:spcBef>
            <a:spcAft>
              <a:spcPct val="35000"/>
            </a:spcAft>
            <a:buNone/>
          </a:pPr>
          <a:r>
            <a:rPr lang="en-US" sz="2700" kern="1200" noProof="0"/>
            <a:t>I – shape</a:t>
          </a:r>
          <a:endParaRPr lang="en-US" sz="2700" kern="1200" noProof="0" dirty="0"/>
        </a:p>
      </dsp:txBody>
      <dsp:txXfrm>
        <a:off x="73694" y="35093"/>
        <a:ext cx="2154000" cy="1044504"/>
      </dsp:txXfrm>
    </dsp:sp>
    <dsp:sp modelId="{95AC5F55-3957-457D-83A8-AD3901B1100D}">
      <dsp:nvSpPr>
        <dsp:cNvPr id="0" name=""/>
        <dsp:cNvSpPr/>
      </dsp:nvSpPr>
      <dsp:spPr>
        <a:xfrm>
          <a:off x="263098" y="1112093"/>
          <a:ext cx="221899" cy="832122"/>
        </a:xfrm>
        <a:custGeom>
          <a:avLst/>
          <a:gdLst/>
          <a:ahLst/>
          <a:cxnLst/>
          <a:rect l="0" t="0" r="0" b="0"/>
          <a:pathLst>
            <a:path>
              <a:moveTo>
                <a:pt x="0" y="0"/>
              </a:moveTo>
              <a:lnTo>
                <a:pt x="0" y="832122"/>
              </a:lnTo>
              <a:lnTo>
                <a:pt x="221899" y="832122"/>
              </a:lnTo>
            </a:path>
          </a:pathLst>
        </a:custGeom>
        <a:noFill/>
        <a:ln w="55000" cap="flat" cmpd="thickThin" algn="ctr">
          <a:solidFill>
            <a:schemeClr val="dk1">
              <a:shade val="60000"/>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9A954EEA-2237-4671-865B-4A096CF6254E}">
      <dsp:nvSpPr>
        <dsp:cNvPr id="0" name=""/>
        <dsp:cNvSpPr/>
      </dsp:nvSpPr>
      <dsp:spPr>
        <a:xfrm>
          <a:off x="484997" y="1389467"/>
          <a:ext cx="1775194" cy="1109496"/>
        </a:xfrm>
        <a:prstGeom prst="roundRect">
          <a:avLst>
            <a:gd name="adj" fmla="val 10000"/>
          </a:avLst>
        </a:prstGeom>
        <a:solidFill>
          <a:schemeClr val="dk1">
            <a:alpha val="90000"/>
            <a:tint val="40000"/>
            <a:hueOff val="0"/>
            <a:satOff val="0"/>
            <a:lumOff val="0"/>
            <a:alphaOff val="0"/>
          </a:schemeClr>
        </a:solidFill>
        <a:ln w="9525" cap="flat" cmpd="sng" algn="ctr">
          <a:solidFill>
            <a:schemeClr val="dk1">
              <a:hueOff val="0"/>
              <a:satOff val="0"/>
              <a:lumOff val="0"/>
              <a:alphaOff val="0"/>
            </a:schemeClr>
          </a:solidFill>
          <a:prstDash val="solid"/>
        </a:ln>
        <a:effectLst>
          <a:outerShdw blurRad="50800" dist="381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26670" tIns="17780" rIns="26670" bIns="17780" numCol="1" spcCol="1270" anchor="ctr" anchorCtr="0">
          <a:noAutofit/>
        </a:bodyPr>
        <a:lstStyle/>
        <a:p>
          <a:pPr marL="0" lvl="0" indent="0" algn="ctr" defTabSz="622300" rtl="0">
            <a:lnSpc>
              <a:spcPct val="90000"/>
            </a:lnSpc>
            <a:spcBef>
              <a:spcPct val="0"/>
            </a:spcBef>
            <a:spcAft>
              <a:spcPct val="35000"/>
            </a:spcAft>
            <a:buNone/>
          </a:pPr>
          <a:r>
            <a:rPr lang="en-US" sz="1400" kern="1200" noProof="0"/>
            <a:t>Deeply focused</a:t>
          </a:r>
          <a:endParaRPr lang="en-US" sz="1400" kern="1200" noProof="0" dirty="0"/>
        </a:p>
      </dsp:txBody>
      <dsp:txXfrm>
        <a:off x="517493" y="1421963"/>
        <a:ext cx="1710202" cy="1044504"/>
      </dsp:txXfrm>
    </dsp:sp>
    <dsp:sp modelId="{F4579CAF-34F4-434D-92D7-2ACF21E59EFF}">
      <dsp:nvSpPr>
        <dsp:cNvPr id="0" name=""/>
        <dsp:cNvSpPr/>
      </dsp:nvSpPr>
      <dsp:spPr>
        <a:xfrm>
          <a:off x="263098" y="1112093"/>
          <a:ext cx="221899" cy="2218992"/>
        </a:xfrm>
        <a:custGeom>
          <a:avLst/>
          <a:gdLst/>
          <a:ahLst/>
          <a:cxnLst/>
          <a:rect l="0" t="0" r="0" b="0"/>
          <a:pathLst>
            <a:path>
              <a:moveTo>
                <a:pt x="0" y="0"/>
              </a:moveTo>
              <a:lnTo>
                <a:pt x="0" y="2218992"/>
              </a:lnTo>
              <a:lnTo>
                <a:pt x="221899" y="2218992"/>
              </a:lnTo>
            </a:path>
          </a:pathLst>
        </a:custGeom>
        <a:noFill/>
        <a:ln w="55000" cap="flat" cmpd="thickThin" algn="ctr">
          <a:solidFill>
            <a:schemeClr val="dk1">
              <a:shade val="60000"/>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800F058D-35B8-4D66-B071-9B9335D4AF8E}">
      <dsp:nvSpPr>
        <dsp:cNvPr id="0" name=""/>
        <dsp:cNvSpPr/>
      </dsp:nvSpPr>
      <dsp:spPr>
        <a:xfrm>
          <a:off x="484997" y="2776338"/>
          <a:ext cx="1775194" cy="1109496"/>
        </a:xfrm>
        <a:prstGeom prst="roundRect">
          <a:avLst>
            <a:gd name="adj" fmla="val 10000"/>
          </a:avLst>
        </a:prstGeom>
        <a:solidFill>
          <a:schemeClr val="dk1">
            <a:alpha val="90000"/>
            <a:tint val="40000"/>
            <a:hueOff val="0"/>
            <a:satOff val="0"/>
            <a:lumOff val="0"/>
            <a:alphaOff val="0"/>
          </a:schemeClr>
        </a:solidFill>
        <a:ln w="9525" cap="flat" cmpd="sng" algn="ctr">
          <a:solidFill>
            <a:schemeClr val="dk1">
              <a:hueOff val="0"/>
              <a:satOff val="0"/>
              <a:lumOff val="0"/>
              <a:alphaOff val="0"/>
            </a:schemeClr>
          </a:solidFill>
          <a:prstDash val="solid"/>
        </a:ln>
        <a:effectLst>
          <a:outerShdw blurRad="50800" dist="381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26670" tIns="17780" rIns="26670" bIns="17780" numCol="1" spcCol="1270" anchor="ctr" anchorCtr="0">
          <a:noAutofit/>
        </a:bodyPr>
        <a:lstStyle/>
        <a:p>
          <a:pPr marL="0" lvl="0" indent="0" algn="ctr" defTabSz="622300" rtl="0">
            <a:lnSpc>
              <a:spcPct val="90000"/>
            </a:lnSpc>
            <a:spcBef>
              <a:spcPct val="0"/>
            </a:spcBef>
            <a:spcAft>
              <a:spcPct val="35000"/>
            </a:spcAft>
            <a:buNone/>
          </a:pPr>
          <a:r>
            <a:rPr lang="en-US" sz="1400" kern="1200" noProof="0"/>
            <a:t>Expert only in one branch</a:t>
          </a:r>
          <a:endParaRPr lang="en-US" sz="1400" kern="1200" noProof="0" dirty="0"/>
        </a:p>
      </dsp:txBody>
      <dsp:txXfrm>
        <a:off x="517493" y="2808834"/>
        <a:ext cx="1710202" cy="1044504"/>
      </dsp:txXfrm>
    </dsp:sp>
    <dsp:sp modelId="{0029D773-D491-479C-B5B8-EC3D8ADB1A9D}">
      <dsp:nvSpPr>
        <dsp:cNvPr id="0" name=""/>
        <dsp:cNvSpPr/>
      </dsp:nvSpPr>
      <dsp:spPr>
        <a:xfrm>
          <a:off x="2814939" y="2597"/>
          <a:ext cx="2218992" cy="1109496"/>
        </a:xfrm>
        <a:prstGeom prst="roundRect">
          <a:avLst>
            <a:gd name="adj" fmla="val 10000"/>
          </a:avLst>
        </a:prstGeom>
        <a:gradFill rotWithShape="0">
          <a:gsLst>
            <a:gs pos="0">
              <a:schemeClr val="lt1">
                <a:hueOff val="0"/>
                <a:satOff val="0"/>
                <a:lumOff val="0"/>
                <a:alphaOff val="0"/>
                <a:shade val="15000"/>
                <a:satMod val="180000"/>
              </a:schemeClr>
            </a:gs>
            <a:gs pos="50000">
              <a:schemeClr val="lt1">
                <a:hueOff val="0"/>
                <a:satOff val="0"/>
                <a:lumOff val="0"/>
                <a:alphaOff val="0"/>
                <a:shade val="45000"/>
                <a:satMod val="170000"/>
              </a:schemeClr>
            </a:gs>
            <a:gs pos="70000">
              <a:schemeClr val="lt1">
                <a:hueOff val="0"/>
                <a:satOff val="0"/>
                <a:lumOff val="0"/>
                <a:alphaOff val="0"/>
                <a:tint val="99000"/>
                <a:shade val="65000"/>
                <a:satMod val="155000"/>
              </a:schemeClr>
            </a:gs>
            <a:gs pos="100000">
              <a:schemeClr val="l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51435" tIns="34290" rIns="51435" bIns="34290" numCol="1" spcCol="1270" anchor="ctr" anchorCtr="0">
          <a:noAutofit/>
        </a:bodyPr>
        <a:lstStyle/>
        <a:p>
          <a:pPr marL="0" lvl="0" indent="0" algn="ctr" defTabSz="1200150" rtl="0">
            <a:lnSpc>
              <a:spcPct val="90000"/>
            </a:lnSpc>
            <a:spcBef>
              <a:spcPct val="0"/>
            </a:spcBef>
            <a:spcAft>
              <a:spcPct val="35000"/>
            </a:spcAft>
            <a:buNone/>
          </a:pPr>
          <a:r>
            <a:rPr lang="en-US" sz="2700" kern="1200" noProof="0"/>
            <a:t>Dash – shape</a:t>
          </a:r>
          <a:endParaRPr lang="en-US" sz="2700" kern="1200" noProof="0" dirty="0"/>
        </a:p>
      </dsp:txBody>
      <dsp:txXfrm>
        <a:off x="2847435" y="35093"/>
        <a:ext cx="2154000" cy="1044504"/>
      </dsp:txXfrm>
    </dsp:sp>
    <dsp:sp modelId="{C3029A4C-4C8E-43A1-962B-89F53125DFFD}">
      <dsp:nvSpPr>
        <dsp:cNvPr id="0" name=""/>
        <dsp:cNvSpPr/>
      </dsp:nvSpPr>
      <dsp:spPr>
        <a:xfrm>
          <a:off x="3036838" y="1112093"/>
          <a:ext cx="221899" cy="832122"/>
        </a:xfrm>
        <a:custGeom>
          <a:avLst/>
          <a:gdLst/>
          <a:ahLst/>
          <a:cxnLst/>
          <a:rect l="0" t="0" r="0" b="0"/>
          <a:pathLst>
            <a:path>
              <a:moveTo>
                <a:pt x="0" y="0"/>
              </a:moveTo>
              <a:lnTo>
                <a:pt x="0" y="832122"/>
              </a:lnTo>
              <a:lnTo>
                <a:pt x="221899" y="832122"/>
              </a:lnTo>
            </a:path>
          </a:pathLst>
        </a:custGeom>
        <a:noFill/>
        <a:ln w="55000" cap="flat" cmpd="thickThin" algn="ctr">
          <a:solidFill>
            <a:schemeClr val="dk1">
              <a:shade val="60000"/>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F5E8B1F6-7F5D-4B3F-BA25-FD6CAB8FEFF6}">
      <dsp:nvSpPr>
        <dsp:cNvPr id="0" name=""/>
        <dsp:cNvSpPr/>
      </dsp:nvSpPr>
      <dsp:spPr>
        <a:xfrm>
          <a:off x="3258738" y="1389467"/>
          <a:ext cx="1775194" cy="1109496"/>
        </a:xfrm>
        <a:prstGeom prst="roundRect">
          <a:avLst>
            <a:gd name="adj" fmla="val 10000"/>
          </a:avLst>
        </a:prstGeom>
        <a:solidFill>
          <a:schemeClr val="dk1">
            <a:alpha val="90000"/>
            <a:tint val="40000"/>
            <a:hueOff val="0"/>
            <a:satOff val="0"/>
            <a:lumOff val="0"/>
            <a:alphaOff val="0"/>
          </a:schemeClr>
        </a:solidFill>
        <a:ln w="9525" cap="flat" cmpd="sng" algn="ctr">
          <a:solidFill>
            <a:schemeClr val="dk1">
              <a:hueOff val="0"/>
              <a:satOff val="0"/>
              <a:lumOff val="0"/>
              <a:alphaOff val="0"/>
            </a:schemeClr>
          </a:solidFill>
          <a:prstDash val="solid"/>
        </a:ln>
        <a:effectLst>
          <a:outerShdw blurRad="50800" dist="381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26670" tIns="17780" rIns="26670" bIns="17780" numCol="1" spcCol="1270" anchor="ctr" anchorCtr="0">
          <a:noAutofit/>
        </a:bodyPr>
        <a:lstStyle/>
        <a:p>
          <a:pPr marL="0" lvl="0" indent="0" algn="ctr" defTabSz="622300" rtl="0">
            <a:lnSpc>
              <a:spcPct val="90000"/>
            </a:lnSpc>
            <a:spcBef>
              <a:spcPct val="0"/>
            </a:spcBef>
            <a:spcAft>
              <a:spcPct val="35000"/>
            </a:spcAft>
            <a:buNone/>
          </a:pPr>
          <a:r>
            <a:rPr lang="en-US" sz="1400" kern="1200" noProof="0"/>
            <a:t>Interdisciplinary approach</a:t>
          </a:r>
          <a:endParaRPr lang="en-US" sz="1400" kern="1200" noProof="0" dirty="0"/>
        </a:p>
      </dsp:txBody>
      <dsp:txXfrm>
        <a:off x="3291234" y="1421963"/>
        <a:ext cx="1710202" cy="1044504"/>
      </dsp:txXfrm>
    </dsp:sp>
    <dsp:sp modelId="{2CAEEB9C-CACF-4763-BB4F-36B5D3145B58}">
      <dsp:nvSpPr>
        <dsp:cNvPr id="0" name=""/>
        <dsp:cNvSpPr/>
      </dsp:nvSpPr>
      <dsp:spPr>
        <a:xfrm>
          <a:off x="3036838" y="1112093"/>
          <a:ext cx="221899" cy="2218992"/>
        </a:xfrm>
        <a:custGeom>
          <a:avLst/>
          <a:gdLst/>
          <a:ahLst/>
          <a:cxnLst/>
          <a:rect l="0" t="0" r="0" b="0"/>
          <a:pathLst>
            <a:path>
              <a:moveTo>
                <a:pt x="0" y="0"/>
              </a:moveTo>
              <a:lnTo>
                <a:pt x="0" y="2218992"/>
              </a:lnTo>
              <a:lnTo>
                <a:pt x="221899" y="2218992"/>
              </a:lnTo>
            </a:path>
          </a:pathLst>
        </a:custGeom>
        <a:noFill/>
        <a:ln w="55000" cap="flat" cmpd="thickThin" algn="ctr">
          <a:solidFill>
            <a:schemeClr val="dk1">
              <a:shade val="60000"/>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04B13DCA-1252-4CF3-9858-667767CF02A5}">
      <dsp:nvSpPr>
        <dsp:cNvPr id="0" name=""/>
        <dsp:cNvSpPr/>
      </dsp:nvSpPr>
      <dsp:spPr>
        <a:xfrm>
          <a:off x="3258738" y="2776338"/>
          <a:ext cx="1775194" cy="1109496"/>
        </a:xfrm>
        <a:prstGeom prst="roundRect">
          <a:avLst>
            <a:gd name="adj" fmla="val 10000"/>
          </a:avLst>
        </a:prstGeom>
        <a:solidFill>
          <a:schemeClr val="dk1">
            <a:alpha val="90000"/>
            <a:tint val="40000"/>
            <a:hueOff val="0"/>
            <a:satOff val="0"/>
            <a:lumOff val="0"/>
            <a:alphaOff val="0"/>
          </a:schemeClr>
        </a:solidFill>
        <a:ln w="9525" cap="flat" cmpd="sng" algn="ctr">
          <a:solidFill>
            <a:schemeClr val="dk1">
              <a:hueOff val="0"/>
              <a:satOff val="0"/>
              <a:lumOff val="0"/>
              <a:alphaOff val="0"/>
            </a:schemeClr>
          </a:solidFill>
          <a:prstDash val="solid"/>
        </a:ln>
        <a:effectLst>
          <a:outerShdw blurRad="50800" dist="381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26670" tIns="17780" rIns="26670" bIns="17780" numCol="1" spcCol="1270" anchor="ctr" anchorCtr="0">
          <a:noAutofit/>
        </a:bodyPr>
        <a:lstStyle/>
        <a:p>
          <a:pPr marL="0" lvl="0" indent="0" algn="ctr" defTabSz="622300" rtl="0">
            <a:lnSpc>
              <a:spcPct val="90000"/>
            </a:lnSpc>
            <a:spcBef>
              <a:spcPct val="0"/>
            </a:spcBef>
            <a:spcAft>
              <a:spcPct val="35000"/>
            </a:spcAft>
            <a:buNone/>
          </a:pPr>
          <a:r>
            <a:rPr lang="en-US" sz="1400" kern="1200" noProof="0"/>
            <a:t>Not expert, but is able to communicate with I-shapes</a:t>
          </a:r>
          <a:endParaRPr lang="en-US" sz="1400" kern="1200" noProof="0" dirty="0"/>
        </a:p>
      </dsp:txBody>
      <dsp:txXfrm>
        <a:off x="3291234" y="2808834"/>
        <a:ext cx="1710202" cy="1044504"/>
      </dsp:txXfrm>
    </dsp:sp>
    <dsp:sp modelId="{275E09DC-7FA1-4051-8299-B33E0AD66344}">
      <dsp:nvSpPr>
        <dsp:cNvPr id="0" name=""/>
        <dsp:cNvSpPr/>
      </dsp:nvSpPr>
      <dsp:spPr>
        <a:xfrm>
          <a:off x="5588680" y="2597"/>
          <a:ext cx="2218992" cy="1109496"/>
        </a:xfrm>
        <a:prstGeom prst="roundRect">
          <a:avLst>
            <a:gd name="adj" fmla="val 10000"/>
          </a:avLst>
        </a:prstGeom>
        <a:gradFill rotWithShape="0">
          <a:gsLst>
            <a:gs pos="0">
              <a:schemeClr val="lt1">
                <a:hueOff val="0"/>
                <a:satOff val="0"/>
                <a:lumOff val="0"/>
                <a:alphaOff val="0"/>
                <a:shade val="15000"/>
                <a:satMod val="180000"/>
              </a:schemeClr>
            </a:gs>
            <a:gs pos="50000">
              <a:schemeClr val="lt1">
                <a:hueOff val="0"/>
                <a:satOff val="0"/>
                <a:lumOff val="0"/>
                <a:alphaOff val="0"/>
                <a:shade val="45000"/>
                <a:satMod val="170000"/>
              </a:schemeClr>
            </a:gs>
            <a:gs pos="70000">
              <a:schemeClr val="lt1">
                <a:hueOff val="0"/>
                <a:satOff val="0"/>
                <a:lumOff val="0"/>
                <a:alphaOff val="0"/>
                <a:tint val="99000"/>
                <a:shade val="65000"/>
                <a:satMod val="155000"/>
              </a:schemeClr>
            </a:gs>
            <a:gs pos="100000">
              <a:schemeClr val="l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51435" tIns="34290" rIns="51435" bIns="34290" numCol="1" spcCol="1270" anchor="ctr" anchorCtr="0">
          <a:noAutofit/>
        </a:bodyPr>
        <a:lstStyle/>
        <a:p>
          <a:pPr marL="0" lvl="0" indent="0" algn="ctr" defTabSz="1200150" rtl="0">
            <a:lnSpc>
              <a:spcPct val="90000"/>
            </a:lnSpc>
            <a:spcBef>
              <a:spcPct val="0"/>
            </a:spcBef>
            <a:spcAft>
              <a:spcPct val="35000"/>
            </a:spcAft>
            <a:buNone/>
          </a:pPr>
          <a:r>
            <a:rPr lang="en-US" sz="2700" kern="1200" noProof="0"/>
            <a:t>T – shape</a:t>
          </a:r>
          <a:endParaRPr lang="en-US" sz="2700" kern="1200" noProof="0" dirty="0"/>
        </a:p>
      </dsp:txBody>
      <dsp:txXfrm>
        <a:off x="5621176" y="35093"/>
        <a:ext cx="2154000" cy="1044504"/>
      </dsp:txXfrm>
    </dsp:sp>
    <dsp:sp modelId="{D34FCB1F-3EB6-4BD1-977E-EFB63567C71D}">
      <dsp:nvSpPr>
        <dsp:cNvPr id="0" name=""/>
        <dsp:cNvSpPr/>
      </dsp:nvSpPr>
      <dsp:spPr>
        <a:xfrm>
          <a:off x="5810579" y="1112093"/>
          <a:ext cx="221899" cy="832122"/>
        </a:xfrm>
        <a:custGeom>
          <a:avLst/>
          <a:gdLst/>
          <a:ahLst/>
          <a:cxnLst/>
          <a:rect l="0" t="0" r="0" b="0"/>
          <a:pathLst>
            <a:path>
              <a:moveTo>
                <a:pt x="0" y="0"/>
              </a:moveTo>
              <a:lnTo>
                <a:pt x="0" y="832122"/>
              </a:lnTo>
              <a:lnTo>
                <a:pt x="221899" y="832122"/>
              </a:lnTo>
            </a:path>
          </a:pathLst>
        </a:custGeom>
        <a:noFill/>
        <a:ln w="55000" cap="flat" cmpd="thickThin" algn="ctr">
          <a:solidFill>
            <a:schemeClr val="dk1">
              <a:shade val="60000"/>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AF79C68E-F4AF-45BD-B209-8B139F241057}">
      <dsp:nvSpPr>
        <dsp:cNvPr id="0" name=""/>
        <dsp:cNvSpPr/>
      </dsp:nvSpPr>
      <dsp:spPr>
        <a:xfrm>
          <a:off x="6032478" y="1389467"/>
          <a:ext cx="1775194" cy="1109496"/>
        </a:xfrm>
        <a:prstGeom prst="roundRect">
          <a:avLst>
            <a:gd name="adj" fmla="val 10000"/>
          </a:avLst>
        </a:prstGeom>
        <a:solidFill>
          <a:schemeClr val="dk1">
            <a:alpha val="90000"/>
            <a:tint val="40000"/>
            <a:hueOff val="0"/>
            <a:satOff val="0"/>
            <a:lumOff val="0"/>
            <a:alphaOff val="0"/>
          </a:schemeClr>
        </a:solidFill>
        <a:ln w="9525" cap="flat" cmpd="sng" algn="ctr">
          <a:solidFill>
            <a:schemeClr val="dk1">
              <a:hueOff val="0"/>
              <a:satOff val="0"/>
              <a:lumOff val="0"/>
              <a:alphaOff val="0"/>
            </a:schemeClr>
          </a:solidFill>
          <a:prstDash val="solid"/>
        </a:ln>
        <a:effectLst>
          <a:outerShdw blurRad="50800" dist="381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26670" tIns="17780" rIns="26670" bIns="17780" numCol="1" spcCol="1270" anchor="ctr" anchorCtr="0">
          <a:noAutofit/>
        </a:bodyPr>
        <a:lstStyle/>
        <a:p>
          <a:pPr marL="0" lvl="0" indent="0" algn="ctr" defTabSz="622300" rtl="0">
            <a:lnSpc>
              <a:spcPct val="90000"/>
            </a:lnSpc>
            <a:spcBef>
              <a:spcPct val="0"/>
            </a:spcBef>
            <a:spcAft>
              <a:spcPct val="35000"/>
            </a:spcAft>
            <a:buNone/>
          </a:pPr>
          <a:r>
            <a:rPr lang="en-US" sz="1400" kern="1200" noProof="0"/>
            <a:t>Multidisciplinary approach</a:t>
          </a:r>
          <a:endParaRPr lang="en-US" sz="1400" kern="1200" noProof="0" dirty="0"/>
        </a:p>
      </dsp:txBody>
      <dsp:txXfrm>
        <a:off x="6064974" y="1421963"/>
        <a:ext cx="1710202" cy="1044504"/>
      </dsp:txXfrm>
    </dsp:sp>
    <dsp:sp modelId="{4825501E-E8F9-47FC-88D9-26C3A50BA449}">
      <dsp:nvSpPr>
        <dsp:cNvPr id="0" name=""/>
        <dsp:cNvSpPr/>
      </dsp:nvSpPr>
      <dsp:spPr>
        <a:xfrm>
          <a:off x="5810579" y="1112093"/>
          <a:ext cx="221899" cy="2218992"/>
        </a:xfrm>
        <a:custGeom>
          <a:avLst/>
          <a:gdLst/>
          <a:ahLst/>
          <a:cxnLst/>
          <a:rect l="0" t="0" r="0" b="0"/>
          <a:pathLst>
            <a:path>
              <a:moveTo>
                <a:pt x="0" y="0"/>
              </a:moveTo>
              <a:lnTo>
                <a:pt x="0" y="2218992"/>
              </a:lnTo>
              <a:lnTo>
                <a:pt x="221899" y="2218992"/>
              </a:lnTo>
            </a:path>
          </a:pathLst>
        </a:custGeom>
        <a:noFill/>
        <a:ln w="55000" cap="flat" cmpd="thickThin" algn="ctr">
          <a:solidFill>
            <a:schemeClr val="dk1">
              <a:shade val="60000"/>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C6EA130C-B9CC-47D4-8D2E-B4D43C0498C1}">
      <dsp:nvSpPr>
        <dsp:cNvPr id="0" name=""/>
        <dsp:cNvSpPr/>
      </dsp:nvSpPr>
      <dsp:spPr>
        <a:xfrm>
          <a:off x="6032478" y="2776338"/>
          <a:ext cx="1775194" cy="1109496"/>
        </a:xfrm>
        <a:prstGeom prst="roundRect">
          <a:avLst>
            <a:gd name="adj" fmla="val 10000"/>
          </a:avLst>
        </a:prstGeom>
        <a:solidFill>
          <a:schemeClr val="dk1">
            <a:alpha val="90000"/>
            <a:tint val="40000"/>
            <a:hueOff val="0"/>
            <a:satOff val="0"/>
            <a:lumOff val="0"/>
            <a:alphaOff val="0"/>
          </a:schemeClr>
        </a:solidFill>
        <a:ln w="9525" cap="flat" cmpd="sng" algn="ctr">
          <a:solidFill>
            <a:schemeClr val="dk1">
              <a:hueOff val="0"/>
              <a:satOff val="0"/>
              <a:lumOff val="0"/>
              <a:alphaOff val="0"/>
            </a:schemeClr>
          </a:solidFill>
          <a:prstDash val="solid"/>
        </a:ln>
        <a:effectLst>
          <a:outerShdw blurRad="50800" dist="381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26670" tIns="17780" rIns="26670" bIns="17780" numCol="1" spcCol="1270" anchor="ctr" anchorCtr="0">
          <a:noAutofit/>
        </a:bodyPr>
        <a:lstStyle/>
        <a:p>
          <a:pPr marL="0" lvl="0" indent="0" algn="ctr" defTabSz="622300" rtl="0">
            <a:lnSpc>
              <a:spcPct val="90000"/>
            </a:lnSpc>
            <a:spcBef>
              <a:spcPct val="0"/>
            </a:spcBef>
            <a:spcAft>
              <a:spcPct val="35000"/>
            </a:spcAft>
            <a:buNone/>
          </a:pPr>
          <a:r>
            <a:rPr lang="en-US" sz="1400" kern="1200" noProof="0"/>
            <a:t>Expert in one field, interdisciplinary in the others</a:t>
          </a:r>
          <a:endParaRPr lang="en-US" sz="1400" kern="1200" noProof="0" dirty="0"/>
        </a:p>
      </dsp:txBody>
      <dsp:txXfrm>
        <a:off x="6064974" y="2808834"/>
        <a:ext cx="1710202" cy="104450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51DC6BB-CABE-4F2B-96E5-392661E7A234}">
      <dsp:nvSpPr>
        <dsp:cNvPr id="0" name=""/>
        <dsp:cNvSpPr/>
      </dsp:nvSpPr>
      <dsp:spPr>
        <a:xfrm>
          <a:off x="0" y="1406"/>
          <a:ext cx="936104" cy="2877507"/>
        </a:xfrm>
        <a:prstGeom prst="roundRect">
          <a:avLst/>
        </a:prstGeom>
        <a:gradFill rotWithShape="0">
          <a:gsLst>
            <a:gs pos="0">
              <a:schemeClr val="lt1">
                <a:hueOff val="0"/>
                <a:satOff val="0"/>
                <a:lumOff val="0"/>
                <a:alphaOff val="0"/>
                <a:shade val="15000"/>
                <a:satMod val="180000"/>
              </a:schemeClr>
            </a:gs>
            <a:gs pos="50000">
              <a:schemeClr val="lt1">
                <a:hueOff val="0"/>
                <a:satOff val="0"/>
                <a:lumOff val="0"/>
                <a:alphaOff val="0"/>
                <a:shade val="45000"/>
                <a:satMod val="170000"/>
              </a:schemeClr>
            </a:gs>
            <a:gs pos="70000">
              <a:schemeClr val="lt1">
                <a:hueOff val="0"/>
                <a:satOff val="0"/>
                <a:lumOff val="0"/>
                <a:alphaOff val="0"/>
                <a:tint val="99000"/>
                <a:shade val="65000"/>
                <a:satMod val="155000"/>
              </a:schemeClr>
            </a:gs>
            <a:gs pos="100000">
              <a:schemeClr val="l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vert270" wrap="square" lIns="106680" tIns="106680" rIns="106680" bIns="106680" numCol="1" spcCol="1270" anchor="ctr" anchorCtr="0">
          <a:noAutofit/>
        </a:bodyPr>
        <a:lstStyle/>
        <a:p>
          <a:pPr marL="0" lvl="0" indent="0" algn="l" defTabSz="1244600" rtl="0">
            <a:lnSpc>
              <a:spcPct val="90000"/>
            </a:lnSpc>
            <a:spcBef>
              <a:spcPct val="0"/>
            </a:spcBef>
            <a:spcAft>
              <a:spcPct val="35000"/>
            </a:spcAft>
            <a:buNone/>
          </a:pPr>
          <a:r>
            <a:rPr lang="en-US" sz="2800" kern="1200" noProof="0" dirty="0"/>
            <a:t>Core disciplines</a:t>
          </a:r>
        </a:p>
      </dsp:txBody>
      <dsp:txXfrm>
        <a:off x="45697" y="47103"/>
        <a:ext cx="844710" cy="278611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55470B1-E907-42D5-AF3A-AA33E81050B4}">
      <dsp:nvSpPr>
        <dsp:cNvPr id="0" name=""/>
        <dsp:cNvSpPr/>
      </dsp:nvSpPr>
      <dsp:spPr>
        <a:xfrm>
          <a:off x="0" y="7527"/>
          <a:ext cx="2879725" cy="673920"/>
        </a:xfrm>
        <a:prstGeom prst="roundRect">
          <a:avLst/>
        </a:prstGeom>
        <a:gradFill rotWithShape="0">
          <a:gsLst>
            <a:gs pos="0">
              <a:schemeClr val="lt1">
                <a:hueOff val="0"/>
                <a:satOff val="0"/>
                <a:lumOff val="0"/>
                <a:alphaOff val="0"/>
                <a:shade val="15000"/>
                <a:satMod val="180000"/>
              </a:schemeClr>
            </a:gs>
            <a:gs pos="50000">
              <a:schemeClr val="lt1">
                <a:hueOff val="0"/>
                <a:satOff val="0"/>
                <a:lumOff val="0"/>
                <a:alphaOff val="0"/>
                <a:shade val="45000"/>
                <a:satMod val="170000"/>
              </a:schemeClr>
            </a:gs>
            <a:gs pos="70000">
              <a:schemeClr val="lt1">
                <a:hueOff val="0"/>
                <a:satOff val="0"/>
                <a:lumOff val="0"/>
                <a:alphaOff val="0"/>
                <a:tint val="99000"/>
                <a:shade val="65000"/>
                <a:satMod val="155000"/>
              </a:schemeClr>
            </a:gs>
            <a:gs pos="100000">
              <a:schemeClr val="lt1">
                <a:hueOff val="0"/>
                <a:satOff val="0"/>
                <a:lumOff val="0"/>
                <a:alphaOff val="0"/>
                <a:tint val="95500"/>
                <a:shade val="100000"/>
                <a:satMod val="155000"/>
              </a:schemeClr>
            </a:gs>
          </a:gsLst>
          <a:lin ang="16200000" scaled="0"/>
        </a:gradFill>
        <a:ln>
          <a:no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lt1">
              <a:hueOff val="0"/>
              <a:satOff val="0"/>
              <a:lumOff val="0"/>
              <a:alphaOff val="0"/>
              <a:satMod val="30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rtl="0">
            <a:lnSpc>
              <a:spcPct val="90000"/>
            </a:lnSpc>
            <a:spcBef>
              <a:spcPct val="0"/>
            </a:spcBef>
            <a:spcAft>
              <a:spcPct val="35000"/>
            </a:spcAft>
            <a:buNone/>
          </a:pPr>
          <a:r>
            <a:rPr lang="cs-CZ" sz="2400" kern="1200"/>
            <a:t>Soft skills</a:t>
          </a:r>
        </a:p>
      </dsp:txBody>
      <dsp:txXfrm>
        <a:off x="32898" y="40425"/>
        <a:ext cx="2813929" cy="608124"/>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6465A53-8D16-4483-A0E8-453ADAB8569A}">
      <dsp:nvSpPr>
        <dsp:cNvPr id="0" name=""/>
        <dsp:cNvSpPr/>
      </dsp:nvSpPr>
      <dsp:spPr>
        <a:xfrm>
          <a:off x="597510" y="3008"/>
          <a:ext cx="1613290" cy="1067040"/>
        </a:xfrm>
        <a:prstGeom prst="roundRect">
          <a:avLst/>
        </a:prstGeom>
        <a:gradFill rotWithShape="0">
          <a:gsLst>
            <a:gs pos="0">
              <a:schemeClr val="lt1">
                <a:hueOff val="0"/>
                <a:satOff val="0"/>
                <a:lumOff val="0"/>
                <a:alphaOff val="0"/>
                <a:shade val="15000"/>
                <a:satMod val="180000"/>
              </a:schemeClr>
            </a:gs>
            <a:gs pos="50000">
              <a:schemeClr val="lt1">
                <a:hueOff val="0"/>
                <a:satOff val="0"/>
                <a:lumOff val="0"/>
                <a:alphaOff val="0"/>
                <a:shade val="45000"/>
                <a:satMod val="170000"/>
              </a:schemeClr>
            </a:gs>
            <a:gs pos="70000">
              <a:schemeClr val="lt1">
                <a:hueOff val="0"/>
                <a:satOff val="0"/>
                <a:lumOff val="0"/>
                <a:alphaOff val="0"/>
                <a:tint val="99000"/>
                <a:shade val="65000"/>
                <a:satMod val="155000"/>
              </a:schemeClr>
            </a:gs>
            <a:gs pos="100000">
              <a:schemeClr val="lt1">
                <a:hueOff val="0"/>
                <a:satOff val="0"/>
                <a:lumOff val="0"/>
                <a:alphaOff val="0"/>
                <a:tint val="95500"/>
                <a:shade val="100000"/>
                <a:satMod val="155000"/>
              </a:schemeClr>
            </a:gs>
          </a:gsLst>
          <a:lin ang="16200000" scaled="0"/>
        </a:gradFill>
        <a:ln>
          <a:no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lt1">
              <a:hueOff val="0"/>
              <a:satOff val="0"/>
              <a:lumOff val="0"/>
              <a:alphaOff val="0"/>
              <a:satMod val="30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rtl="0">
            <a:lnSpc>
              <a:spcPct val="90000"/>
            </a:lnSpc>
            <a:spcBef>
              <a:spcPct val="0"/>
            </a:spcBef>
            <a:spcAft>
              <a:spcPct val="35000"/>
            </a:spcAft>
            <a:buNone/>
          </a:pPr>
          <a:r>
            <a:rPr lang="en-US" sz="1400" b="0" i="0" kern="1200" baseline="0" noProof="0"/>
            <a:t>IT</a:t>
          </a:r>
          <a:r>
            <a:rPr lang="en-US" sz="1400" b="0" i="0" kern="1200" noProof="0"/>
            <a:t> knowledges</a:t>
          </a:r>
          <a:endParaRPr lang="en-US" sz="1400" kern="1200" noProof="0" dirty="0"/>
        </a:p>
      </dsp:txBody>
      <dsp:txXfrm>
        <a:off x="649599" y="55097"/>
        <a:ext cx="1509112" cy="962862"/>
      </dsp:txXfrm>
    </dsp:sp>
    <dsp:sp modelId="{7DC87641-439A-46D0-A905-4D9DF0B60DD5}">
      <dsp:nvSpPr>
        <dsp:cNvPr id="0" name=""/>
        <dsp:cNvSpPr/>
      </dsp:nvSpPr>
      <dsp:spPr>
        <a:xfrm>
          <a:off x="597510" y="1234208"/>
          <a:ext cx="1613290" cy="1067040"/>
        </a:xfrm>
        <a:prstGeom prst="roundRect">
          <a:avLst/>
        </a:prstGeom>
        <a:gradFill rotWithShape="0">
          <a:gsLst>
            <a:gs pos="0">
              <a:schemeClr val="lt1">
                <a:hueOff val="0"/>
                <a:satOff val="0"/>
                <a:lumOff val="0"/>
                <a:alphaOff val="0"/>
                <a:shade val="15000"/>
                <a:satMod val="180000"/>
              </a:schemeClr>
            </a:gs>
            <a:gs pos="50000">
              <a:schemeClr val="lt1">
                <a:hueOff val="0"/>
                <a:satOff val="0"/>
                <a:lumOff val="0"/>
                <a:alphaOff val="0"/>
                <a:shade val="45000"/>
                <a:satMod val="170000"/>
              </a:schemeClr>
            </a:gs>
            <a:gs pos="70000">
              <a:schemeClr val="lt1">
                <a:hueOff val="0"/>
                <a:satOff val="0"/>
                <a:lumOff val="0"/>
                <a:alphaOff val="0"/>
                <a:tint val="99000"/>
                <a:shade val="65000"/>
                <a:satMod val="155000"/>
              </a:schemeClr>
            </a:gs>
            <a:gs pos="100000">
              <a:schemeClr val="lt1">
                <a:hueOff val="0"/>
                <a:satOff val="0"/>
                <a:lumOff val="0"/>
                <a:alphaOff val="0"/>
                <a:tint val="95500"/>
                <a:shade val="100000"/>
                <a:satMod val="155000"/>
              </a:schemeClr>
            </a:gs>
          </a:gsLst>
          <a:lin ang="16200000" scaled="0"/>
        </a:gradFill>
        <a:ln>
          <a:no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lt1">
              <a:hueOff val="0"/>
              <a:satOff val="0"/>
              <a:lumOff val="0"/>
              <a:alphaOff val="0"/>
              <a:satMod val="30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rtl="0">
            <a:lnSpc>
              <a:spcPct val="90000"/>
            </a:lnSpc>
            <a:spcBef>
              <a:spcPct val="0"/>
            </a:spcBef>
            <a:spcAft>
              <a:spcPct val="35000"/>
            </a:spcAft>
            <a:buNone/>
          </a:pPr>
          <a:r>
            <a:rPr lang="en-US" sz="1400" kern="1200" baseline="0" noProof="0"/>
            <a:t>Service</a:t>
          </a:r>
          <a:r>
            <a:rPr lang="en-US" sz="1400" kern="1200" noProof="0"/>
            <a:t> Science</a:t>
          </a:r>
        </a:p>
      </dsp:txBody>
      <dsp:txXfrm>
        <a:off x="649599" y="1286297"/>
        <a:ext cx="1509112" cy="962862"/>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05317D8-85D5-4FCF-8FD5-C0BC122D9D56}">
      <dsp:nvSpPr>
        <dsp:cNvPr id="0" name=""/>
        <dsp:cNvSpPr/>
      </dsp:nvSpPr>
      <dsp:spPr>
        <a:xfrm>
          <a:off x="0" y="216438"/>
          <a:ext cx="855094" cy="513057"/>
        </a:xfrm>
        <a:prstGeom prst="rect">
          <a:avLst/>
        </a:prstGeom>
        <a:gradFill rotWithShape="0">
          <a:gsLst>
            <a:gs pos="0">
              <a:schemeClr val="lt1">
                <a:hueOff val="0"/>
                <a:satOff val="0"/>
                <a:lumOff val="0"/>
                <a:alphaOff val="0"/>
                <a:shade val="15000"/>
                <a:satMod val="180000"/>
              </a:schemeClr>
            </a:gs>
            <a:gs pos="50000">
              <a:schemeClr val="lt1">
                <a:hueOff val="0"/>
                <a:satOff val="0"/>
                <a:lumOff val="0"/>
                <a:alphaOff val="0"/>
                <a:shade val="45000"/>
                <a:satMod val="170000"/>
              </a:schemeClr>
            </a:gs>
            <a:gs pos="70000">
              <a:schemeClr val="lt1">
                <a:hueOff val="0"/>
                <a:satOff val="0"/>
                <a:lumOff val="0"/>
                <a:alphaOff val="0"/>
                <a:tint val="99000"/>
                <a:shade val="65000"/>
                <a:satMod val="155000"/>
              </a:schemeClr>
            </a:gs>
            <a:gs pos="100000">
              <a:schemeClr val="lt1">
                <a:hueOff val="0"/>
                <a:satOff val="0"/>
                <a:lumOff val="0"/>
                <a:alphaOff val="0"/>
                <a:tint val="95500"/>
                <a:shade val="100000"/>
                <a:satMod val="155000"/>
              </a:schemeClr>
            </a:gs>
          </a:gsLst>
          <a:lin ang="16200000" scaled="0"/>
        </a:gradFill>
        <a:ln>
          <a:no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lt1">
              <a:hueOff val="0"/>
              <a:satOff val="0"/>
              <a:lumOff val="0"/>
              <a:alphaOff val="0"/>
              <a:satMod val="30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355600" rtl="0">
            <a:lnSpc>
              <a:spcPct val="90000"/>
            </a:lnSpc>
            <a:spcBef>
              <a:spcPct val="0"/>
            </a:spcBef>
            <a:spcAft>
              <a:spcPct val="35000"/>
            </a:spcAft>
            <a:buNone/>
          </a:pPr>
          <a:r>
            <a:rPr lang="en-US" sz="800" kern="1200" noProof="0"/>
            <a:t>Economics</a:t>
          </a:r>
          <a:r>
            <a:rPr lang="en-US" sz="800" b="0" i="0" kern="1200" baseline="0" noProof="0"/>
            <a:t>  and finance</a:t>
          </a:r>
          <a:endParaRPr lang="en-US" sz="800" kern="1200" noProof="0"/>
        </a:p>
      </dsp:txBody>
      <dsp:txXfrm>
        <a:off x="0" y="216438"/>
        <a:ext cx="855094" cy="513057"/>
      </dsp:txXfrm>
    </dsp:sp>
    <dsp:sp modelId="{1490980D-7329-4DC0-9BFE-04BD35B84273}">
      <dsp:nvSpPr>
        <dsp:cNvPr id="0" name=""/>
        <dsp:cNvSpPr/>
      </dsp:nvSpPr>
      <dsp:spPr>
        <a:xfrm>
          <a:off x="940604" y="235837"/>
          <a:ext cx="855094" cy="513057"/>
        </a:xfrm>
        <a:prstGeom prst="rect">
          <a:avLst/>
        </a:prstGeom>
        <a:gradFill rotWithShape="0">
          <a:gsLst>
            <a:gs pos="0">
              <a:schemeClr val="lt1">
                <a:hueOff val="0"/>
                <a:satOff val="0"/>
                <a:lumOff val="0"/>
                <a:alphaOff val="0"/>
                <a:shade val="15000"/>
                <a:satMod val="180000"/>
              </a:schemeClr>
            </a:gs>
            <a:gs pos="50000">
              <a:schemeClr val="lt1">
                <a:hueOff val="0"/>
                <a:satOff val="0"/>
                <a:lumOff val="0"/>
                <a:alphaOff val="0"/>
                <a:shade val="45000"/>
                <a:satMod val="170000"/>
              </a:schemeClr>
            </a:gs>
            <a:gs pos="70000">
              <a:schemeClr val="lt1">
                <a:hueOff val="0"/>
                <a:satOff val="0"/>
                <a:lumOff val="0"/>
                <a:alphaOff val="0"/>
                <a:tint val="99000"/>
                <a:shade val="65000"/>
                <a:satMod val="155000"/>
              </a:schemeClr>
            </a:gs>
            <a:gs pos="100000">
              <a:schemeClr val="lt1">
                <a:hueOff val="0"/>
                <a:satOff val="0"/>
                <a:lumOff val="0"/>
                <a:alphaOff val="0"/>
                <a:tint val="95500"/>
                <a:shade val="100000"/>
                <a:satMod val="155000"/>
              </a:schemeClr>
            </a:gs>
          </a:gsLst>
          <a:lin ang="16200000" scaled="0"/>
        </a:gradFill>
        <a:ln>
          <a:no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lt1">
              <a:hueOff val="0"/>
              <a:satOff val="0"/>
              <a:lumOff val="0"/>
              <a:alphaOff val="0"/>
              <a:satMod val="30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355600" rtl="0">
            <a:lnSpc>
              <a:spcPct val="90000"/>
            </a:lnSpc>
            <a:spcBef>
              <a:spcPct val="0"/>
            </a:spcBef>
            <a:spcAft>
              <a:spcPct val="35000"/>
            </a:spcAft>
            <a:buNone/>
          </a:pPr>
          <a:r>
            <a:rPr lang="en-US" sz="800" b="0" i="0" kern="1200" baseline="0" noProof="0"/>
            <a:t>Management and marketing</a:t>
          </a:r>
          <a:endParaRPr lang="en-US" sz="800" kern="1200" noProof="0"/>
        </a:p>
      </dsp:txBody>
      <dsp:txXfrm>
        <a:off x="940604" y="235837"/>
        <a:ext cx="855094" cy="513057"/>
      </dsp:txXfrm>
    </dsp:sp>
    <dsp:sp modelId="{20C5847C-29D4-4256-8E77-63E7F061B260}">
      <dsp:nvSpPr>
        <dsp:cNvPr id="0" name=""/>
        <dsp:cNvSpPr/>
      </dsp:nvSpPr>
      <dsp:spPr>
        <a:xfrm>
          <a:off x="1881209" y="216438"/>
          <a:ext cx="855094" cy="513057"/>
        </a:xfrm>
        <a:prstGeom prst="rect">
          <a:avLst/>
        </a:prstGeom>
        <a:gradFill rotWithShape="0">
          <a:gsLst>
            <a:gs pos="0">
              <a:schemeClr val="lt1">
                <a:hueOff val="0"/>
                <a:satOff val="0"/>
                <a:lumOff val="0"/>
                <a:alphaOff val="0"/>
                <a:shade val="15000"/>
                <a:satMod val="180000"/>
              </a:schemeClr>
            </a:gs>
            <a:gs pos="50000">
              <a:schemeClr val="lt1">
                <a:hueOff val="0"/>
                <a:satOff val="0"/>
                <a:lumOff val="0"/>
                <a:alphaOff val="0"/>
                <a:shade val="45000"/>
                <a:satMod val="170000"/>
              </a:schemeClr>
            </a:gs>
            <a:gs pos="70000">
              <a:schemeClr val="lt1">
                <a:hueOff val="0"/>
                <a:satOff val="0"/>
                <a:lumOff val="0"/>
                <a:alphaOff val="0"/>
                <a:tint val="99000"/>
                <a:shade val="65000"/>
                <a:satMod val="155000"/>
              </a:schemeClr>
            </a:gs>
            <a:gs pos="100000">
              <a:schemeClr val="lt1">
                <a:hueOff val="0"/>
                <a:satOff val="0"/>
                <a:lumOff val="0"/>
                <a:alphaOff val="0"/>
                <a:tint val="95500"/>
                <a:shade val="100000"/>
                <a:satMod val="155000"/>
              </a:schemeClr>
            </a:gs>
          </a:gsLst>
          <a:lin ang="16200000" scaled="0"/>
        </a:gradFill>
        <a:ln>
          <a:no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lt1">
              <a:hueOff val="0"/>
              <a:satOff val="0"/>
              <a:lumOff val="0"/>
              <a:alphaOff val="0"/>
              <a:satMod val="30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355600" rtl="0">
            <a:lnSpc>
              <a:spcPct val="90000"/>
            </a:lnSpc>
            <a:spcBef>
              <a:spcPct val="0"/>
            </a:spcBef>
            <a:spcAft>
              <a:spcPct val="35000"/>
            </a:spcAft>
            <a:buNone/>
          </a:pPr>
          <a:r>
            <a:rPr lang="en-US" sz="800" b="0" i="0" kern="1200" baseline="0" noProof="0"/>
            <a:t>Soft and Other Skills</a:t>
          </a:r>
          <a:endParaRPr lang="en-US" sz="800" kern="1200" noProof="0" dirty="0"/>
        </a:p>
      </dsp:txBody>
      <dsp:txXfrm>
        <a:off x="1881209" y="216438"/>
        <a:ext cx="855094" cy="513057"/>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3276600" cy="534988"/>
          </a:xfrm>
          <a:prstGeom prst="rect">
            <a:avLst/>
          </a:prstGeom>
        </p:spPr>
        <p:txBody>
          <a:bodyPr vert="horz" lIns="91440" tIns="45720" rIns="91440" bIns="45720" rtlCol="0"/>
          <a:lstStyle>
            <a:lvl1pPr algn="l">
              <a:defRPr sz="1200"/>
            </a:lvl1pPr>
          </a:lstStyle>
          <a:p>
            <a:endParaRPr lang="en-US"/>
          </a:p>
        </p:txBody>
      </p:sp>
      <p:sp>
        <p:nvSpPr>
          <p:cNvPr id="3" name="Zástupný symbol pro datum 2"/>
          <p:cNvSpPr>
            <a:spLocks noGrp="1"/>
          </p:cNvSpPr>
          <p:nvPr>
            <p:ph type="dt" idx="1"/>
          </p:nvPr>
        </p:nvSpPr>
        <p:spPr>
          <a:xfrm>
            <a:off x="4281488" y="0"/>
            <a:ext cx="3276600" cy="534988"/>
          </a:xfrm>
          <a:prstGeom prst="rect">
            <a:avLst/>
          </a:prstGeom>
        </p:spPr>
        <p:txBody>
          <a:bodyPr vert="horz" lIns="91440" tIns="45720" rIns="91440" bIns="45720" rtlCol="0"/>
          <a:lstStyle>
            <a:lvl1pPr algn="r">
              <a:defRPr sz="1200"/>
            </a:lvl1pPr>
          </a:lstStyle>
          <a:p>
            <a:fld id="{B0545093-EDE8-4BAA-B6C9-24F38853F06B}" type="datetimeFigureOut">
              <a:rPr lang="en-US" smtClean="0"/>
              <a:t>9/20/2016</a:t>
            </a:fld>
            <a:endParaRPr lang="en-US"/>
          </a:p>
        </p:txBody>
      </p:sp>
      <p:sp>
        <p:nvSpPr>
          <p:cNvPr id="4" name="Zástupný symbol pro obrázek snímku 3"/>
          <p:cNvSpPr>
            <a:spLocks noGrp="1" noRot="1" noChangeAspect="1"/>
          </p:cNvSpPr>
          <p:nvPr>
            <p:ph type="sldImg" idx="2"/>
          </p:nvPr>
        </p:nvSpPr>
        <p:spPr>
          <a:xfrm>
            <a:off x="1106488" y="801688"/>
            <a:ext cx="5346700" cy="4010025"/>
          </a:xfrm>
          <a:prstGeom prst="rect">
            <a:avLst/>
          </a:prstGeom>
          <a:noFill/>
          <a:ln w="12700">
            <a:solidFill>
              <a:prstClr val="black"/>
            </a:solidFill>
          </a:ln>
        </p:spPr>
        <p:txBody>
          <a:bodyPr vert="horz" lIns="91440" tIns="45720" rIns="91440" bIns="45720" rtlCol="0" anchor="ctr"/>
          <a:lstStyle/>
          <a:p>
            <a:endParaRPr lang="en-US"/>
          </a:p>
        </p:txBody>
      </p:sp>
      <p:sp>
        <p:nvSpPr>
          <p:cNvPr id="5" name="Zástupný symbol pro poznámky 4"/>
          <p:cNvSpPr>
            <a:spLocks noGrp="1"/>
          </p:cNvSpPr>
          <p:nvPr>
            <p:ph type="body" sz="quarter" idx="3"/>
          </p:nvPr>
        </p:nvSpPr>
        <p:spPr>
          <a:xfrm>
            <a:off x="755650" y="5078413"/>
            <a:ext cx="6048375" cy="4811712"/>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6" name="Zástupný symbol pro zápatí 5"/>
          <p:cNvSpPr>
            <a:spLocks noGrp="1"/>
          </p:cNvSpPr>
          <p:nvPr>
            <p:ph type="ftr" sz="quarter" idx="4"/>
          </p:nvPr>
        </p:nvSpPr>
        <p:spPr>
          <a:xfrm>
            <a:off x="0" y="10155238"/>
            <a:ext cx="3276600" cy="534987"/>
          </a:xfrm>
          <a:prstGeom prst="rect">
            <a:avLst/>
          </a:prstGeom>
        </p:spPr>
        <p:txBody>
          <a:bodyPr vert="horz" lIns="91440" tIns="45720" rIns="91440" bIns="45720" rtlCol="0" anchor="b"/>
          <a:lstStyle>
            <a:lvl1pPr algn="l">
              <a:defRPr sz="1200"/>
            </a:lvl1pPr>
          </a:lstStyle>
          <a:p>
            <a:endParaRPr lang="en-US"/>
          </a:p>
        </p:txBody>
      </p:sp>
      <p:sp>
        <p:nvSpPr>
          <p:cNvPr id="7" name="Zástupný symbol pro číslo snímku 6"/>
          <p:cNvSpPr>
            <a:spLocks noGrp="1"/>
          </p:cNvSpPr>
          <p:nvPr>
            <p:ph type="sldNum" sz="quarter" idx="5"/>
          </p:nvPr>
        </p:nvSpPr>
        <p:spPr>
          <a:xfrm>
            <a:off x="4281488" y="10155238"/>
            <a:ext cx="3276600" cy="534987"/>
          </a:xfrm>
          <a:prstGeom prst="rect">
            <a:avLst/>
          </a:prstGeom>
        </p:spPr>
        <p:txBody>
          <a:bodyPr vert="horz" lIns="91440" tIns="45720" rIns="91440" bIns="45720" rtlCol="0" anchor="b"/>
          <a:lstStyle>
            <a:lvl1pPr algn="r">
              <a:defRPr sz="1200"/>
            </a:lvl1pPr>
          </a:lstStyle>
          <a:p>
            <a:fld id="{81E5C924-5E32-45B0-81C0-BB2ADB95E6D7}" type="slidenum">
              <a:rPr lang="en-US" smtClean="0"/>
              <a:t>‹#›</a:t>
            </a:fld>
            <a:endParaRPr lang="en-US"/>
          </a:p>
        </p:txBody>
      </p:sp>
    </p:spTree>
    <p:extLst>
      <p:ext uri="{BB962C8B-B14F-4D97-AF65-F5344CB8AC3E}">
        <p14:creationId xmlns:p14="http://schemas.microsoft.com/office/powerpoint/2010/main" val="4617470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IBM to </a:t>
            </a:r>
            <a:r>
              <a:rPr lang="en-US" dirty="0" err="1"/>
              <a:t>hned</a:t>
            </a:r>
            <a:r>
              <a:rPr lang="en-US" dirty="0"/>
              <a:t> </a:t>
            </a:r>
            <a:r>
              <a:rPr lang="cs-CZ" dirty="0"/>
              <a:t>dělala</a:t>
            </a:r>
            <a:r>
              <a:rPr lang="cs-CZ" baseline="0" dirty="0"/>
              <a:t> ve spolupráci s univerzitami – se kterými??? </a:t>
            </a:r>
            <a:r>
              <a:rPr lang="cs-CZ" baseline="0" dirty="0" err="1"/>
              <a:t>Berkley</a:t>
            </a:r>
            <a:r>
              <a:rPr lang="cs-CZ" baseline="0" dirty="0"/>
              <a:t>, Carnegie </a:t>
            </a:r>
            <a:r>
              <a:rPr lang="cs-CZ" baseline="0" dirty="0" err="1"/>
              <a:t>Mellon</a:t>
            </a:r>
            <a:r>
              <a:rPr lang="cs-CZ" baseline="0" dirty="0"/>
              <a:t>, </a:t>
            </a:r>
            <a:r>
              <a:rPr lang="cs-CZ" baseline="0" dirty="0" err="1"/>
              <a:t>Merylend</a:t>
            </a:r>
            <a:r>
              <a:rPr lang="cs-CZ" baseline="0" dirty="0"/>
              <a:t>, Arizona</a:t>
            </a:r>
          </a:p>
          <a:p>
            <a:endParaRPr lang="cs-CZ" baseline="0" dirty="0"/>
          </a:p>
          <a:p>
            <a:r>
              <a:rPr lang="cs-CZ" baseline="0" dirty="0"/>
              <a:t>IBM zjistila, že došlo k takovým změnám na poli IT, že je třeba definovat nový pohled na IT – IT je primárně službou</a:t>
            </a:r>
          </a:p>
          <a:p>
            <a:endParaRPr lang="cs-CZ" baseline="0" dirty="0"/>
          </a:p>
          <a:p>
            <a:r>
              <a:rPr lang="cs-CZ" baseline="0" dirty="0"/>
              <a:t>Interní = vnitřní IT útvary non-IT firem</a:t>
            </a:r>
          </a:p>
          <a:p>
            <a:r>
              <a:rPr lang="cs-CZ" baseline="0" dirty="0"/>
              <a:t>Externí = dodavatelé IT služeb</a:t>
            </a:r>
          </a:p>
          <a:p>
            <a:endParaRPr lang="cs-CZ" baseline="0" dirty="0"/>
          </a:p>
          <a:p>
            <a:r>
              <a:rPr lang="cs-CZ" baseline="0" dirty="0"/>
              <a:t>Proč je to potřeba? Aby bylo možné tyto potřeby co nejlépe uspokojit. </a:t>
            </a:r>
            <a:endParaRPr lang="cs-CZ" dirty="0"/>
          </a:p>
        </p:txBody>
      </p:sp>
      <p:sp>
        <p:nvSpPr>
          <p:cNvPr id="4" name="Slide Number Placeholder 3"/>
          <p:cNvSpPr>
            <a:spLocks noGrp="1"/>
          </p:cNvSpPr>
          <p:nvPr>
            <p:ph type="sldNum" sz="quarter" idx="10"/>
          </p:nvPr>
        </p:nvSpPr>
        <p:spPr/>
        <p:txBody>
          <a:bodyPr/>
          <a:lstStyle/>
          <a:p>
            <a:fld id="{BC69DEA8-495C-4BDF-B78B-F6EA704827F0}" type="slidenum">
              <a:rPr lang="cs-CZ" smtClean="0"/>
              <a:t>9</a:t>
            </a:fld>
            <a:endParaRPr lang="cs-CZ"/>
          </a:p>
        </p:txBody>
      </p:sp>
    </p:spTree>
    <p:extLst>
      <p:ext uri="{BB962C8B-B14F-4D97-AF65-F5344CB8AC3E}">
        <p14:creationId xmlns:p14="http://schemas.microsoft.com/office/powerpoint/2010/main" val="104977960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en-US"/>
          </a:p>
        </p:txBody>
      </p:sp>
      <p:sp>
        <p:nvSpPr>
          <p:cNvPr id="4" name="Zástupný symbol pro číslo snímku 3"/>
          <p:cNvSpPr>
            <a:spLocks noGrp="1"/>
          </p:cNvSpPr>
          <p:nvPr>
            <p:ph type="sldNum" sz="quarter" idx="10"/>
          </p:nvPr>
        </p:nvSpPr>
        <p:spPr/>
        <p:txBody>
          <a:bodyPr/>
          <a:lstStyle/>
          <a:p>
            <a:fld id="{BC69DEA8-495C-4BDF-B78B-F6EA704827F0}" type="slidenum">
              <a:rPr lang="cs-CZ" smtClean="0"/>
              <a:t>21</a:t>
            </a:fld>
            <a:endParaRPr lang="cs-CZ"/>
          </a:p>
        </p:txBody>
      </p:sp>
    </p:spTree>
    <p:extLst>
      <p:ext uri="{BB962C8B-B14F-4D97-AF65-F5344CB8AC3E}">
        <p14:creationId xmlns:p14="http://schemas.microsoft.com/office/powerpoint/2010/main" val="25829394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cs-CZ" dirty="0"/>
              <a:t>Vysvětlení definice a její správné chápání vysvětlím na následujícím příkladu.</a:t>
            </a:r>
          </a:p>
        </p:txBody>
      </p:sp>
      <p:sp>
        <p:nvSpPr>
          <p:cNvPr id="4" name="Slide Number Placeholder 3"/>
          <p:cNvSpPr>
            <a:spLocks noGrp="1"/>
          </p:cNvSpPr>
          <p:nvPr>
            <p:ph type="sldNum" sz="quarter" idx="10"/>
          </p:nvPr>
        </p:nvSpPr>
        <p:spPr/>
        <p:txBody>
          <a:bodyPr/>
          <a:lstStyle/>
          <a:p>
            <a:fld id="{BC69DEA8-495C-4BDF-B78B-F6EA704827F0}" type="slidenum">
              <a:rPr lang="cs-CZ" smtClean="0"/>
              <a:t>10</a:t>
            </a:fld>
            <a:endParaRPr lang="cs-CZ"/>
          </a:p>
        </p:txBody>
      </p:sp>
    </p:spTree>
    <p:extLst>
      <p:ext uri="{BB962C8B-B14F-4D97-AF65-F5344CB8AC3E}">
        <p14:creationId xmlns:p14="http://schemas.microsoft.com/office/powerpoint/2010/main" val="24637084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cs-CZ" dirty="0"/>
              <a:t>Příklad – klasická</a:t>
            </a:r>
            <a:r>
              <a:rPr lang="cs-CZ" baseline="0" dirty="0"/>
              <a:t> věta: To nám počítač nedovolí, přičemž se jednalo o legální a do té doby naprosto běžnou praxi – otázka aktuálního příkladu? Aplikace </a:t>
            </a:r>
            <a:r>
              <a:rPr lang="cs-CZ" baseline="0" dirty="0" err="1"/>
              <a:t>workflow</a:t>
            </a:r>
            <a:r>
              <a:rPr lang="cs-CZ" baseline="0" dirty="0"/>
              <a:t>, pokrytí firemních procesů, systémy často vyžadují zdlouhavé operace namísto urychlení akce – např. nelze autorizovat dokument přes mobilní aplikaci, ale člověk se musí přihlásit do systému apod. </a:t>
            </a:r>
          </a:p>
          <a:p>
            <a:endParaRPr lang="cs-CZ" baseline="0" dirty="0"/>
          </a:p>
          <a:p>
            <a:r>
              <a:rPr lang="cs-CZ" baseline="0" dirty="0"/>
              <a:t>Nebylo to uděláno ze zlého úmyslu IT dodavatele, ale z neznalosti věci, protože nevidí do hloubky problému. </a:t>
            </a:r>
            <a:endParaRPr lang="cs-CZ" dirty="0"/>
          </a:p>
        </p:txBody>
      </p:sp>
      <p:sp>
        <p:nvSpPr>
          <p:cNvPr id="4" name="Slide Number Placeholder 3"/>
          <p:cNvSpPr>
            <a:spLocks noGrp="1"/>
          </p:cNvSpPr>
          <p:nvPr>
            <p:ph type="sldNum" sz="quarter" idx="10"/>
          </p:nvPr>
        </p:nvSpPr>
        <p:spPr/>
        <p:txBody>
          <a:bodyPr/>
          <a:lstStyle/>
          <a:p>
            <a:fld id="{BC69DEA8-495C-4BDF-B78B-F6EA704827F0}" type="slidenum">
              <a:rPr lang="cs-CZ" smtClean="0"/>
              <a:t>11</a:t>
            </a:fld>
            <a:endParaRPr lang="cs-CZ"/>
          </a:p>
        </p:txBody>
      </p:sp>
    </p:spTree>
    <p:extLst>
      <p:ext uri="{BB962C8B-B14F-4D97-AF65-F5344CB8AC3E}">
        <p14:creationId xmlns:p14="http://schemas.microsoft.com/office/powerpoint/2010/main" val="23497152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cs-CZ" dirty="0"/>
              <a:t>Oslí můstek – přes multidisciplinární znalosti ke vzdělání</a:t>
            </a:r>
          </a:p>
        </p:txBody>
      </p:sp>
      <p:sp>
        <p:nvSpPr>
          <p:cNvPr id="4" name="Slide Number Placeholder 3"/>
          <p:cNvSpPr>
            <a:spLocks noGrp="1"/>
          </p:cNvSpPr>
          <p:nvPr>
            <p:ph type="sldNum" sz="quarter" idx="10"/>
          </p:nvPr>
        </p:nvSpPr>
        <p:spPr/>
        <p:txBody>
          <a:bodyPr/>
          <a:lstStyle/>
          <a:p>
            <a:fld id="{BC69DEA8-495C-4BDF-B78B-F6EA704827F0}" type="slidenum">
              <a:rPr lang="cs-CZ" smtClean="0"/>
              <a:t>12</a:t>
            </a:fld>
            <a:endParaRPr lang="cs-CZ"/>
          </a:p>
        </p:txBody>
      </p:sp>
    </p:spTree>
    <p:extLst>
      <p:ext uri="{BB962C8B-B14F-4D97-AF65-F5344CB8AC3E}">
        <p14:creationId xmlns:p14="http://schemas.microsoft.com/office/powerpoint/2010/main" val="23511855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cs-CZ" dirty="0"/>
              <a:t>Začít od konce</a:t>
            </a:r>
          </a:p>
          <a:p>
            <a:endParaRPr lang="cs-CZ" dirty="0"/>
          </a:p>
          <a:p>
            <a:r>
              <a:rPr lang="cs-CZ" dirty="0"/>
              <a:t>Definice SeS,</a:t>
            </a:r>
            <a:r>
              <a:rPr lang="cs-CZ" baseline="0" dirty="0"/>
              <a:t> důležitost poznala i vláda USA – je to podstatné pro společnost</a:t>
            </a:r>
          </a:p>
          <a:p>
            <a:endParaRPr lang="cs-CZ" baseline="0" dirty="0"/>
          </a:p>
          <a:p>
            <a:r>
              <a:rPr lang="cs-CZ" baseline="0" dirty="0"/>
              <a:t>Použít slovo multidisciplinární</a:t>
            </a:r>
          </a:p>
          <a:p>
            <a:endParaRPr lang="cs-CZ" baseline="0" dirty="0"/>
          </a:p>
          <a:p>
            <a:r>
              <a:rPr lang="cs-CZ" baseline="0" dirty="0"/>
              <a:t>Pozor – Jim </a:t>
            </a:r>
            <a:r>
              <a:rPr lang="cs-CZ" baseline="0" dirty="0" err="1"/>
              <a:t>Spohrer</a:t>
            </a:r>
            <a:r>
              <a:rPr lang="cs-CZ" baseline="0" dirty="0"/>
              <a:t> definuje </a:t>
            </a:r>
            <a:r>
              <a:rPr lang="cs-CZ" baseline="0" dirty="0" err="1"/>
              <a:t>Knowledge</a:t>
            </a:r>
            <a:r>
              <a:rPr lang="cs-CZ" baseline="0" dirty="0"/>
              <a:t> </a:t>
            </a:r>
            <a:r>
              <a:rPr lang="cs-CZ" baseline="0" dirty="0" err="1"/>
              <a:t>intensive</a:t>
            </a:r>
            <a:r>
              <a:rPr lang="cs-CZ" baseline="0" dirty="0"/>
              <a:t> and </a:t>
            </a:r>
            <a:r>
              <a:rPr lang="cs-CZ" baseline="0" dirty="0" err="1"/>
              <a:t>customized</a:t>
            </a:r>
            <a:r>
              <a:rPr lang="cs-CZ" baseline="0" dirty="0"/>
              <a:t> </a:t>
            </a:r>
            <a:r>
              <a:rPr lang="cs-CZ" baseline="0" dirty="0" err="1"/>
              <a:t>service</a:t>
            </a:r>
            <a:endParaRPr lang="cs-CZ" dirty="0"/>
          </a:p>
        </p:txBody>
      </p:sp>
      <p:sp>
        <p:nvSpPr>
          <p:cNvPr id="4" name="Slide Number Placeholder 3"/>
          <p:cNvSpPr>
            <a:spLocks noGrp="1"/>
          </p:cNvSpPr>
          <p:nvPr>
            <p:ph type="sldNum" sz="quarter" idx="10"/>
          </p:nvPr>
        </p:nvSpPr>
        <p:spPr/>
        <p:txBody>
          <a:bodyPr/>
          <a:lstStyle/>
          <a:p>
            <a:fld id="{BC69DEA8-495C-4BDF-B78B-F6EA704827F0}" type="slidenum">
              <a:rPr lang="cs-CZ" smtClean="0"/>
              <a:t>13</a:t>
            </a:fld>
            <a:endParaRPr lang="cs-CZ"/>
          </a:p>
        </p:txBody>
      </p:sp>
    </p:spTree>
    <p:extLst>
      <p:ext uri="{BB962C8B-B14F-4D97-AF65-F5344CB8AC3E}">
        <p14:creationId xmlns:p14="http://schemas.microsoft.com/office/powerpoint/2010/main" val="1557386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en-US"/>
          </a:p>
        </p:txBody>
      </p:sp>
      <p:sp>
        <p:nvSpPr>
          <p:cNvPr id="4" name="Zástupný symbol pro číslo snímku 3"/>
          <p:cNvSpPr>
            <a:spLocks noGrp="1"/>
          </p:cNvSpPr>
          <p:nvPr>
            <p:ph type="sldNum" sz="quarter" idx="10"/>
          </p:nvPr>
        </p:nvSpPr>
        <p:spPr/>
        <p:txBody>
          <a:bodyPr/>
          <a:lstStyle/>
          <a:p>
            <a:fld id="{BC69DEA8-495C-4BDF-B78B-F6EA704827F0}" type="slidenum">
              <a:rPr lang="cs-CZ" smtClean="0"/>
              <a:t>14</a:t>
            </a:fld>
            <a:endParaRPr lang="cs-CZ"/>
          </a:p>
        </p:txBody>
      </p:sp>
    </p:spTree>
    <p:extLst>
      <p:ext uri="{BB962C8B-B14F-4D97-AF65-F5344CB8AC3E}">
        <p14:creationId xmlns:p14="http://schemas.microsoft.com/office/powerpoint/2010/main" val="426561283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en-US"/>
          </a:p>
        </p:txBody>
      </p:sp>
      <p:sp>
        <p:nvSpPr>
          <p:cNvPr id="4" name="Zástupný symbol pro číslo snímku 3"/>
          <p:cNvSpPr>
            <a:spLocks noGrp="1"/>
          </p:cNvSpPr>
          <p:nvPr>
            <p:ph type="sldNum" sz="quarter" idx="10"/>
          </p:nvPr>
        </p:nvSpPr>
        <p:spPr/>
        <p:txBody>
          <a:bodyPr/>
          <a:lstStyle/>
          <a:p>
            <a:fld id="{BC69DEA8-495C-4BDF-B78B-F6EA704827F0}" type="slidenum">
              <a:rPr lang="cs-CZ" smtClean="0"/>
              <a:t>15</a:t>
            </a:fld>
            <a:endParaRPr lang="cs-CZ"/>
          </a:p>
        </p:txBody>
      </p:sp>
    </p:spTree>
    <p:extLst>
      <p:ext uri="{BB962C8B-B14F-4D97-AF65-F5344CB8AC3E}">
        <p14:creationId xmlns:p14="http://schemas.microsoft.com/office/powerpoint/2010/main" val="416119628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cs-CZ" dirty="0"/>
              <a:t>Ověřit</a:t>
            </a:r>
            <a:r>
              <a:rPr lang="cs-CZ" baseline="0" dirty="0"/>
              <a:t> rok</a:t>
            </a:r>
          </a:p>
          <a:p>
            <a:endParaRPr lang="cs-CZ" dirty="0"/>
          </a:p>
          <a:p>
            <a:r>
              <a:rPr lang="cs-CZ" dirty="0"/>
              <a:t>Ekonomové</a:t>
            </a:r>
            <a:r>
              <a:rPr lang="cs-CZ" baseline="0" dirty="0"/>
              <a:t> se soustředili na analýzu služeb jako takových a opustili spojení s IT. Je to logické z hlediska jejich zaměření</a:t>
            </a:r>
            <a:endParaRPr lang="cs-CZ" dirty="0"/>
          </a:p>
        </p:txBody>
      </p:sp>
      <p:sp>
        <p:nvSpPr>
          <p:cNvPr id="4" name="Slide Number Placeholder 3"/>
          <p:cNvSpPr>
            <a:spLocks noGrp="1"/>
          </p:cNvSpPr>
          <p:nvPr>
            <p:ph type="sldNum" sz="quarter" idx="10"/>
          </p:nvPr>
        </p:nvSpPr>
        <p:spPr/>
        <p:txBody>
          <a:bodyPr/>
          <a:lstStyle/>
          <a:p>
            <a:fld id="{BC69DEA8-495C-4BDF-B78B-F6EA704827F0}" type="slidenum">
              <a:rPr lang="cs-CZ" smtClean="0"/>
              <a:t>19</a:t>
            </a:fld>
            <a:endParaRPr lang="cs-CZ"/>
          </a:p>
        </p:txBody>
      </p:sp>
    </p:spTree>
    <p:extLst>
      <p:ext uri="{BB962C8B-B14F-4D97-AF65-F5344CB8AC3E}">
        <p14:creationId xmlns:p14="http://schemas.microsoft.com/office/powerpoint/2010/main" val="155166845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cs-CZ" dirty="0"/>
              <a:t>Možné přístupy</a:t>
            </a:r>
          </a:p>
          <a:p>
            <a:r>
              <a:rPr lang="cs-CZ" dirty="0"/>
              <a:t>Nezaregistrovali to</a:t>
            </a:r>
          </a:p>
          <a:p>
            <a:r>
              <a:rPr lang="cs-CZ" dirty="0"/>
              <a:t>Zaregistrovali, ale nepovažují za podstatné</a:t>
            </a:r>
          </a:p>
          <a:p>
            <a:endParaRPr lang="cs-CZ" dirty="0"/>
          </a:p>
          <a:p>
            <a:r>
              <a:rPr lang="cs-CZ" dirty="0"/>
              <a:t>Většina reagovala prezentací nebo</a:t>
            </a:r>
            <a:r>
              <a:rPr lang="cs-CZ" baseline="0" dirty="0"/>
              <a:t> kurzech, zařazených do existujících programů</a:t>
            </a:r>
          </a:p>
          <a:p>
            <a:endParaRPr lang="cs-CZ" baseline="0" dirty="0"/>
          </a:p>
          <a:p>
            <a:endParaRPr lang="cs-CZ" dirty="0"/>
          </a:p>
        </p:txBody>
      </p:sp>
      <p:sp>
        <p:nvSpPr>
          <p:cNvPr id="4" name="Slide Number Placeholder 3"/>
          <p:cNvSpPr>
            <a:spLocks noGrp="1"/>
          </p:cNvSpPr>
          <p:nvPr>
            <p:ph type="sldNum" sz="quarter" idx="10"/>
          </p:nvPr>
        </p:nvSpPr>
        <p:spPr/>
        <p:txBody>
          <a:bodyPr/>
          <a:lstStyle/>
          <a:p>
            <a:fld id="{BC69DEA8-495C-4BDF-B78B-F6EA704827F0}" type="slidenum">
              <a:rPr lang="cs-CZ" smtClean="0"/>
              <a:t>20</a:t>
            </a:fld>
            <a:endParaRPr lang="cs-CZ"/>
          </a:p>
        </p:txBody>
      </p:sp>
    </p:spTree>
    <p:extLst>
      <p:ext uri="{BB962C8B-B14F-4D97-AF65-F5344CB8AC3E}">
        <p14:creationId xmlns:p14="http://schemas.microsoft.com/office/powerpoint/2010/main" val="123603368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lstStyle>
          <a:p>
            <a:r>
              <a:rPr kumimoji="0" lang="cs-CZ"/>
              <a:t>Kliknutím lze upravit styl.</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cs-CZ"/>
              <a:t>Kliknutím lze upravit styl předlohy.</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lstStyle>
          <a:p>
            <a:fld id="{B5D01FB9-F806-5D49-A873-D96DFEE75272}" type="datetime1">
              <a:rPr lang="en-US" smtClean="0"/>
              <a:pPr/>
              <a:t>9/20/2016</a:t>
            </a:fld>
            <a:endParaRPr lang="cs-CZ"/>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lstStyle>
          <a:p>
            <a:r>
              <a:rPr lang="en-US"/>
              <a:t>PV215 - 1</a:t>
            </a:r>
            <a:endParaRPr lang="cs-CZ"/>
          </a:p>
        </p:txBody>
      </p:sp>
      <p:sp>
        <p:nvSpPr>
          <p:cNvPr id="27" name="Slide Number Placeholder 26"/>
          <p:cNvSpPr>
            <a:spLocks noGrp="1"/>
          </p:cNvSpPr>
          <p:nvPr>
            <p:ph type="sldNum" sz="quarter" idx="12"/>
          </p:nvPr>
        </p:nvSpPr>
        <p:spPr/>
        <p:txBody>
          <a:bodyPr/>
          <a:lstStyle>
            <a:lvl1pPr>
              <a:defRPr>
                <a:solidFill>
                  <a:srgbClr val="FFFFFF"/>
                </a:solidFill>
              </a:defRPr>
            </a:lvl1pPr>
          </a:lstStyle>
          <a:p>
            <a:fld id="{B1CC9FD7-4EEE-804D-9BB9-2FE363F47D91}" type="slidenum">
              <a:rPr lang="cs-CZ" smtClean="0"/>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cs-CZ"/>
              <a:t>Kliknutím lze upravit styl.</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cs-CZ"/>
              <a:t>Kliknutím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4" name="Date Placeholder 3"/>
          <p:cNvSpPr>
            <a:spLocks noGrp="1"/>
          </p:cNvSpPr>
          <p:nvPr>
            <p:ph type="dt" sz="half" idx="10"/>
          </p:nvPr>
        </p:nvSpPr>
        <p:spPr/>
        <p:txBody>
          <a:bodyPr/>
          <a:lstStyle/>
          <a:p>
            <a:fld id="{FE795CCD-1054-E64E-8149-F853B6985414}" type="datetime1">
              <a:rPr lang="en-US" smtClean="0"/>
              <a:pPr/>
              <a:t>9/20/2016</a:t>
            </a:fld>
            <a:endParaRPr lang="cs-CZ"/>
          </a:p>
        </p:txBody>
      </p:sp>
      <p:sp>
        <p:nvSpPr>
          <p:cNvPr id="5" name="Footer Placeholder 4"/>
          <p:cNvSpPr>
            <a:spLocks noGrp="1"/>
          </p:cNvSpPr>
          <p:nvPr>
            <p:ph type="ftr" sz="quarter" idx="11"/>
          </p:nvPr>
        </p:nvSpPr>
        <p:spPr/>
        <p:txBody>
          <a:bodyPr/>
          <a:lstStyle/>
          <a:p>
            <a:r>
              <a:rPr lang="en-US"/>
              <a:t>PV215 - 1</a:t>
            </a:r>
            <a:endParaRPr lang="cs-CZ"/>
          </a:p>
        </p:txBody>
      </p:sp>
      <p:sp>
        <p:nvSpPr>
          <p:cNvPr id="6" name="Slide Number Placeholder 5"/>
          <p:cNvSpPr>
            <a:spLocks noGrp="1"/>
          </p:cNvSpPr>
          <p:nvPr>
            <p:ph type="sldNum" sz="quarter" idx="12"/>
          </p:nvPr>
        </p:nvSpPr>
        <p:spPr/>
        <p:txBody>
          <a:bodyPr/>
          <a:lstStyle/>
          <a:p>
            <a:fld id="{B1CC9FD7-4EEE-804D-9BB9-2FE363F47D91}"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cs-CZ"/>
              <a:t>Kliknutím lze upravit styl.</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cs-CZ"/>
              <a:t>Kliknutím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4" name="Date Placeholder 3"/>
          <p:cNvSpPr>
            <a:spLocks noGrp="1"/>
          </p:cNvSpPr>
          <p:nvPr>
            <p:ph type="dt" sz="half" idx="10"/>
          </p:nvPr>
        </p:nvSpPr>
        <p:spPr/>
        <p:txBody>
          <a:bodyPr/>
          <a:lstStyle/>
          <a:p>
            <a:fld id="{96866E87-D2CA-5B42-9180-F3679E7BC64E}" type="datetime1">
              <a:rPr lang="en-US" smtClean="0"/>
              <a:pPr/>
              <a:t>9/20/2016</a:t>
            </a:fld>
            <a:endParaRPr lang="cs-CZ"/>
          </a:p>
        </p:txBody>
      </p:sp>
      <p:sp>
        <p:nvSpPr>
          <p:cNvPr id="5" name="Footer Placeholder 4"/>
          <p:cNvSpPr>
            <a:spLocks noGrp="1"/>
          </p:cNvSpPr>
          <p:nvPr>
            <p:ph type="ftr" sz="quarter" idx="11"/>
          </p:nvPr>
        </p:nvSpPr>
        <p:spPr/>
        <p:txBody>
          <a:bodyPr/>
          <a:lstStyle/>
          <a:p>
            <a:r>
              <a:rPr lang="en-US"/>
              <a:t>PV215 - 1</a:t>
            </a:r>
            <a:endParaRPr lang="cs-CZ"/>
          </a:p>
        </p:txBody>
      </p:sp>
      <p:sp>
        <p:nvSpPr>
          <p:cNvPr id="6" name="Slide Number Placeholder 5"/>
          <p:cNvSpPr>
            <a:spLocks noGrp="1"/>
          </p:cNvSpPr>
          <p:nvPr>
            <p:ph type="sldNum" sz="quarter" idx="12"/>
          </p:nvPr>
        </p:nvSpPr>
        <p:spPr/>
        <p:txBody>
          <a:bodyPr/>
          <a:lstStyle/>
          <a:p>
            <a:fld id="{B1CC9FD7-4EEE-804D-9BB9-2FE363F47D91}" type="slidenum">
              <a:rPr lang="cs-CZ" smtClean="0"/>
              <a:pPr/>
              <a:t>‹#›</a:t>
            </a:fld>
            <a:endParaRPr lang="cs-CZ"/>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4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a:p>
        </p:txBody>
      </p:sp>
      <p:sp>
        <p:nvSpPr>
          <p:cNvPr id="3" name="Content Placeholder 2"/>
          <p:cNvSpPr>
            <a:spLocks noGrp="1"/>
          </p:cNvSpPr>
          <p:nvPr>
            <p:ph sz="half" idx="1"/>
          </p:nvPr>
        </p:nvSpPr>
        <p:spPr>
          <a:xfrm>
            <a:off x="4828032" y="2286001"/>
            <a:ext cx="3657600" cy="18288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a:p>
        </p:txBody>
      </p:sp>
      <p:sp>
        <p:nvSpPr>
          <p:cNvPr id="5" name="Date Placeholder 4"/>
          <p:cNvSpPr>
            <a:spLocks noGrp="1"/>
          </p:cNvSpPr>
          <p:nvPr>
            <p:ph type="dt" sz="half" idx="10"/>
          </p:nvPr>
        </p:nvSpPr>
        <p:spPr/>
        <p:txBody>
          <a:bodyPr/>
          <a:lstStyle/>
          <a:p>
            <a:fld id="{B20845D6-82DE-2C41-96FC-B011CB9C5671}" type="datetime1">
              <a:rPr lang="en-US" smtClean="0"/>
              <a:pPr/>
              <a:t>9/20/2016</a:t>
            </a:fld>
            <a:endParaRPr lang="cs-CZ"/>
          </a:p>
        </p:txBody>
      </p:sp>
      <p:sp>
        <p:nvSpPr>
          <p:cNvPr id="6" name="Footer Placeholder 5"/>
          <p:cNvSpPr>
            <a:spLocks noGrp="1"/>
          </p:cNvSpPr>
          <p:nvPr>
            <p:ph type="ftr" sz="quarter" idx="11"/>
          </p:nvPr>
        </p:nvSpPr>
        <p:spPr/>
        <p:txBody>
          <a:bodyPr/>
          <a:lstStyle/>
          <a:p>
            <a:r>
              <a:rPr lang="en-US"/>
              <a:t>PV215 - 1</a:t>
            </a:r>
            <a:endParaRPr lang="cs-CZ"/>
          </a:p>
        </p:txBody>
      </p:sp>
      <p:sp>
        <p:nvSpPr>
          <p:cNvPr id="7" name="Slide Number Placeholder 6"/>
          <p:cNvSpPr>
            <a:spLocks noGrp="1"/>
          </p:cNvSpPr>
          <p:nvPr>
            <p:ph type="sldNum" sz="quarter" idx="12"/>
          </p:nvPr>
        </p:nvSpPr>
        <p:spPr/>
        <p:txBody>
          <a:bodyPr/>
          <a:lstStyle/>
          <a:p>
            <a:fld id="{B1CC9FD7-4EEE-804D-9BB9-2FE363F47D91}" type="slidenum">
              <a:rPr lang="cs-CZ" smtClean="0"/>
              <a:pPr/>
              <a:t>‹#›</a:t>
            </a:fld>
            <a:endParaRPr lang="cs-CZ"/>
          </a:p>
        </p:txBody>
      </p:sp>
      <p:sp>
        <p:nvSpPr>
          <p:cNvPr id="9" name="Content Placeholder 2"/>
          <p:cNvSpPr>
            <a:spLocks noGrp="1"/>
          </p:cNvSpPr>
          <p:nvPr>
            <p:ph sz="half" idx="13"/>
          </p:nvPr>
        </p:nvSpPr>
        <p:spPr>
          <a:xfrm>
            <a:off x="4828032" y="4302966"/>
            <a:ext cx="3657600" cy="18288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a:p>
        </p:txBody>
      </p:sp>
      <p:sp>
        <p:nvSpPr>
          <p:cNvPr id="10" name="Content Placeholder 2"/>
          <p:cNvSpPr>
            <a:spLocks noGrp="1"/>
          </p:cNvSpPr>
          <p:nvPr>
            <p:ph sz="half" idx="14"/>
          </p:nvPr>
        </p:nvSpPr>
        <p:spPr>
          <a:xfrm>
            <a:off x="658906" y="2286001"/>
            <a:ext cx="3657600" cy="18288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a:p>
        </p:txBody>
      </p:sp>
      <p:sp>
        <p:nvSpPr>
          <p:cNvPr id="11" name="Content Placeholder 2"/>
          <p:cNvSpPr>
            <a:spLocks noGrp="1"/>
          </p:cNvSpPr>
          <p:nvPr>
            <p:ph sz="half" idx="15"/>
          </p:nvPr>
        </p:nvSpPr>
        <p:spPr>
          <a:xfrm>
            <a:off x="658906" y="4302966"/>
            <a:ext cx="3657600" cy="18288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43"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a:p>
        </p:txBody>
      </p:sp>
      <p:sp>
        <p:nvSpPr>
          <p:cNvPr id="44" name="PlaceHolder 2"/>
          <p:cNvSpPr>
            <a:spLocks noGrp="1"/>
          </p:cNvSpPr>
          <p:nvPr>
            <p:ph type="subTitle"/>
          </p:nvPr>
        </p:nvSpPr>
        <p:spPr>
          <a:xfrm>
            <a:off x="457200" y="1604520"/>
            <a:ext cx="8229240" cy="3977280"/>
          </a:xfrm>
          <a:prstGeom prst="rect">
            <a:avLst/>
          </a:prstGeom>
        </p:spPr>
        <p:txBody>
          <a:bodyPr lIns="0" tIns="0" rIns="0" bIns="0" anchor="ctr"/>
          <a:lstStyle/>
          <a:p>
            <a:pPr algn="ctr"/>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cs-CZ"/>
              <a:t>Kliknutím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4" name="Date Placeholder 3"/>
          <p:cNvSpPr>
            <a:spLocks noGrp="1"/>
          </p:cNvSpPr>
          <p:nvPr>
            <p:ph type="dt" sz="half" idx="10"/>
          </p:nvPr>
        </p:nvSpPr>
        <p:spPr/>
        <p:txBody>
          <a:bodyPr/>
          <a:lstStyle/>
          <a:p>
            <a:fld id="{AD6EF62F-AAD2-FA46-B248-B02F771BAB03}" type="datetime1">
              <a:rPr lang="en-US" smtClean="0"/>
              <a:pPr/>
              <a:t>9/20/2016</a:t>
            </a:fld>
            <a:endParaRPr lang="cs-CZ"/>
          </a:p>
        </p:txBody>
      </p:sp>
      <p:sp>
        <p:nvSpPr>
          <p:cNvPr id="5" name="Footer Placeholder 4"/>
          <p:cNvSpPr>
            <a:spLocks noGrp="1"/>
          </p:cNvSpPr>
          <p:nvPr>
            <p:ph type="ftr" sz="quarter" idx="11"/>
          </p:nvPr>
        </p:nvSpPr>
        <p:spPr/>
        <p:txBody>
          <a:bodyPr/>
          <a:lstStyle/>
          <a:p>
            <a:r>
              <a:rPr lang="en-US"/>
              <a:t>PV215 - 1</a:t>
            </a:r>
            <a:endParaRPr lang="cs-CZ"/>
          </a:p>
        </p:txBody>
      </p:sp>
      <p:sp>
        <p:nvSpPr>
          <p:cNvPr id="6" name="Slide Number Placeholder 5"/>
          <p:cNvSpPr>
            <a:spLocks noGrp="1"/>
          </p:cNvSpPr>
          <p:nvPr>
            <p:ph type="sldNum" sz="quarter" idx="12"/>
          </p:nvPr>
        </p:nvSpPr>
        <p:spPr/>
        <p:txBody>
          <a:bodyPr/>
          <a:lstStyle/>
          <a:p>
            <a:fld id="{B1CC9FD7-4EEE-804D-9BB9-2FE363F47D91}" type="slidenum">
              <a:rPr lang="cs-CZ" smtClean="0"/>
              <a:pPr/>
              <a:t>‹#›</a:t>
            </a:fld>
            <a:endParaRPr lang="cs-CZ"/>
          </a:p>
        </p:txBody>
      </p:sp>
      <p:sp>
        <p:nvSpPr>
          <p:cNvPr id="7" name="Title 6"/>
          <p:cNvSpPr>
            <a:spLocks noGrp="1"/>
          </p:cNvSpPr>
          <p:nvPr>
            <p:ph type="title"/>
          </p:nvPr>
        </p:nvSpPr>
        <p:spPr/>
        <p:txBody>
          <a:bodyPr rtlCol="0"/>
          <a:lstStyle/>
          <a:p>
            <a:r>
              <a:rPr kumimoji="0" lang="cs-CZ"/>
              <a:t>Kliknutím lze upravit styl.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lstStyle>
          <a:p>
            <a:r>
              <a:rPr kumimoji="0" lang="cs-CZ"/>
              <a:t>Kliknutím lze upravit styl.</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cs-CZ"/>
              <a:t>Kliknutím lze upravit styly předlohy textu.</a:t>
            </a:r>
          </a:p>
        </p:txBody>
      </p:sp>
      <p:sp>
        <p:nvSpPr>
          <p:cNvPr id="4" name="Date Placeholder 3"/>
          <p:cNvSpPr>
            <a:spLocks noGrp="1"/>
          </p:cNvSpPr>
          <p:nvPr>
            <p:ph type="dt" sz="half" idx="10"/>
          </p:nvPr>
        </p:nvSpPr>
        <p:spPr/>
        <p:txBody>
          <a:bodyPr/>
          <a:lstStyle/>
          <a:p>
            <a:fld id="{5A4EE0A2-A44F-4843-917F-7B79FED28616}" type="datetime1">
              <a:rPr lang="en-US" smtClean="0"/>
              <a:pPr/>
              <a:t>9/20/2016</a:t>
            </a:fld>
            <a:endParaRPr lang="cs-CZ"/>
          </a:p>
        </p:txBody>
      </p:sp>
      <p:sp>
        <p:nvSpPr>
          <p:cNvPr id="5" name="Footer Placeholder 4"/>
          <p:cNvSpPr>
            <a:spLocks noGrp="1"/>
          </p:cNvSpPr>
          <p:nvPr>
            <p:ph type="ftr" sz="quarter" idx="11"/>
          </p:nvPr>
        </p:nvSpPr>
        <p:spPr/>
        <p:txBody>
          <a:bodyPr/>
          <a:lstStyle/>
          <a:p>
            <a:r>
              <a:rPr lang="en-US"/>
              <a:t>PV215 - 1</a:t>
            </a:r>
            <a:endParaRPr lang="cs-CZ"/>
          </a:p>
        </p:txBody>
      </p:sp>
      <p:sp>
        <p:nvSpPr>
          <p:cNvPr id="6" name="Slide Number Placeholder 5"/>
          <p:cNvSpPr>
            <a:spLocks noGrp="1"/>
          </p:cNvSpPr>
          <p:nvPr>
            <p:ph type="sldNum" sz="quarter" idx="12"/>
          </p:nvPr>
        </p:nvSpPr>
        <p:spPr/>
        <p:txBody>
          <a:bodyPr/>
          <a:lstStyle/>
          <a:p>
            <a:pPr algn="l" eaLnBrk="1" latinLnBrk="0" hangingPunct="1"/>
            <a:fld id="{09CEB3EB-F4F2-46F4-8867-D3C68411A9A0}" type="slidenum">
              <a:rPr kumimoji="0" lang="en-US" smtClean="0"/>
              <a:pPr algn="l" eaLnBrk="1" latinLnBrk="0" hangingPunct="1"/>
              <a:t>‹#›</a:t>
            </a:fld>
            <a:endParaRPr kumimoji="0" lang="en-US" sz="1200">
              <a:solidFill>
                <a:schemeClr val="tx2"/>
              </a:solidFill>
            </a:endParaRPr>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lstStyle>
          <a:p>
            <a:pPr lvl="0" eaLnBrk="1" latinLnBrk="0" hangingPunct="1"/>
            <a:r>
              <a:rPr lang="cs-CZ"/>
              <a:t>Kliknutím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lstStyle>
          <a:p>
            <a:pPr lvl="0" eaLnBrk="1" latinLnBrk="0" hangingPunct="1"/>
            <a:r>
              <a:rPr lang="cs-CZ"/>
              <a:t>Kliknutím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5" name="Date Placeholder 4"/>
          <p:cNvSpPr>
            <a:spLocks noGrp="1"/>
          </p:cNvSpPr>
          <p:nvPr>
            <p:ph type="dt" sz="half" idx="10"/>
          </p:nvPr>
        </p:nvSpPr>
        <p:spPr/>
        <p:txBody>
          <a:bodyPr/>
          <a:lstStyle/>
          <a:p>
            <a:fld id="{38F48FC3-0765-ED46-B046-229565110F4E}" type="datetime1">
              <a:rPr lang="en-US" smtClean="0"/>
              <a:pPr/>
              <a:t>9/20/2016</a:t>
            </a:fld>
            <a:endParaRPr lang="cs-CZ"/>
          </a:p>
        </p:txBody>
      </p:sp>
      <p:sp>
        <p:nvSpPr>
          <p:cNvPr id="6" name="Footer Placeholder 5"/>
          <p:cNvSpPr>
            <a:spLocks noGrp="1"/>
          </p:cNvSpPr>
          <p:nvPr>
            <p:ph type="ftr" sz="quarter" idx="11"/>
          </p:nvPr>
        </p:nvSpPr>
        <p:spPr/>
        <p:txBody>
          <a:bodyPr/>
          <a:lstStyle/>
          <a:p>
            <a:r>
              <a:rPr lang="en-US"/>
              <a:t>PV215 - 1</a:t>
            </a:r>
            <a:endParaRPr lang="cs-CZ"/>
          </a:p>
        </p:txBody>
      </p:sp>
      <p:sp>
        <p:nvSpPr>
          <p:cNvPr id="7" name="Slide Number Placeholder 6"/>
          <p:cNvSpPr>
            <a:spLocks noGrp="1"/>
          </p:cNvSpPr>
          <p:nvPr>
            <p:ph type="sldNum" sz="quarter" idx="12"/>
          </p:nvPr>
        </p:nvSpPr>
        <p:spPr/>
        <p:txBody>
          <a:bodyPr/>
          <a:lstStyle/>
          <a:p>
            <a:fld id="{B1CC9FD7-4EEE-804D-9BB9-2FE363F47D91}" type="slidenum">
              <a:rPr lang="cs-CZ" smtClean="0"/>
              <a:pPr/>
              <a:t>‹#›</a:t>
            </a:fld>
            <a:endParaRPr lang="cs-CZ"/>
          </a:p>
        </p:txBody>
      </p:sp>
      <p:sp>
        <p:nvSpPr>
          <p:cNvPr id="8" name="Title 7"/>
          <p:cNvSpPr>
            <a:spLocks noGrp="1"/>
          </p:cNvSpPr>
          <p:nvPr>
            <p:ph type="title"/>
          </p:nvPr>
        </p:nvSpPr>
        <p:spPr/>
        <p:txBody>
          <a:bodyPr rtlCol="0"/>
          <a:lstStyle/>
          <a:p>
            <a:r>
              <a:rPr kumimoji="0" lang="cs-CZ"/>
              <a:t>Kliknutím lze upravit styl.</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Porovnání">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cs-CZ"/>
              <a:t>Kliknutím lze upravit styl.</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cs-CZ"/>
              <a:t>Kliknutím lze upravit styly předlohy textu.</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cs-CZ"/>
              <a:t>Kliknutím lze upravit styly předlohy textu.</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lstStyle>
          <a:p>
            <a:pPr lvl="0" eaLnBrk="1" latinLnBrk="0" hangingPunct="1"/>
            <a:r>
              <a:rPr lang="cs-CZ"/>
              <a:t>Kliknutím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lstStyle>
          <a:p>
            <a:pPr lvl="0" eaLnBrk="1" latinLnBrk="0" hangingPunct="1"/>
            <a:r>
              <a:rPr lang="cs-CZ"/>
              <a:t>Kliknutím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7" name="Date Placeholder 6"/>
          <p:cNvSpPr>
            <a:spLocks noGrp="1"/>
          </p:cNvSpPr>
          <p:nvPr>
            <p:ph type="dt" sz="half" idx="10"/>
          </p:nvPr>
        </p:nvSpPr>
        <p:spPr/>
        <p:txBody>
          <a:bodyPr/>
          <a:lstStyle/>
          <a:p>
            <a:fld id="{32FA6BDF-9EA0-B44E-9BD4-22853F07FA79}" type="datetime1">
              <a:rPr lang="en-US" smtClean="0"/>
              <a:pPr/>
              <a:t>9/20/2016</a:t>
            </a:fld>
            <a:endParaRPr lang="cs-CZ"/>
          </a:p>
        </p:txBody>
      </p:sp>
      <p:sp>
        <p:nvSpPr>
          <p:cNvPr id="8" name="Footer Placeholder 7"/>
          <p:cNvSpPr>
            <a:spLocks noGrp="1"/>
          </p:cNvSpPr>
          <p:nvPr>
            <p:ph type="ftr" sz="quarter" idx="11"/>
          </p:nvPr>
        </p:nvSpPr>
        <p:spPr/>
        <p:txBody>
          <a:bodyPr/>
          <a:lstStyle/>
          <a:p>
            <a:r>
              <a:rPr lang="en-US"/>
              <a:t>PV215 - 1</a:t>
            </a:r>
            <a:endParaRPr lang="cs-CZ"/>
          </a:p>
        </p:txBody>
      </p:sp>
      <p:sp>
        <p:nvSpPr>
          <p:cNvPr id="9" name="Slide Number Placeholder 8"/>
          <p:cNvSpPr>
            <a:spLocks noGrp="1"/>
          </p:cNvSpPr>
          <p:nvPr>
            <p:ph type="sldNum" sz="quarter" idx="12"/>
          </p:nvPr>
        </p:nvSpPr>
        <p:spPr/>
        <p:txBody>
          <a:bodyPr/>
          <a:lstStyle/>
          <a:p>
            <a:fld id="{B1CC9FD7-4EEE-804D-9BB9-2FE363F47D91}" type="slidenum">
              <a:rPr lang="cs-CZ" smtClean="0"/>
              <a:pPr/>
              <a:t>‹#›</a:t>
            </a:fld>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9BD340C4-CC19-6F41-A22A-3F8B36933C71}" type="datetime1">
              <a:rPr lang="en-US" smtClean="0"/>
              <a:pPr/>
              <a:t>9/20/2016</a:t>
            </a:fld>
            <a:endParaRPr lang="cs-CZ"/>
          </a:p>
        </p:txBody>
      </p:sp>
      <p:sp>
        <p:nvSpPr>
          <p:cNvPr id="4" name="Footer Placeholder 3"/>
          <p:cNvSpPr>
            <a:spLocks noGrp="1"/>
          </p:cNvSpPr>
          <p:nvPr>
            <p:ph type="ftr" sz="quarter" idx="11"/>
          </p:nvPr>
        </p:nvSpPr>
        <p:spPr/>
        <p:txBody>
          <a:bodyPr/>
          <a:lstStyle/>
          <a:p>
            <a:r>
              <a:rPr lang="en-US"/>
              <a:t>PV215 - 1</a:t>
            </a:r>
            <a:endParaRPr lang="cs-CZ"/>
          </a:p>
        </p:txBody>
      </p:sp>
      <p:sp>
        <p:nvSpPr>
          <p:cNvPr id="5" name="Slide Number Placeholder 4"/>
          <p:cNvSpPr>
            <a:spLocks noGrp="1"/>
          </p:cNvSpPr>
          <p:nvPr>
            <p:ph type="sldNum" sz="quarter" idx="12"/>
          </p:nvPr>
        </p:nvSpPr>
        <p:spPr/>
        <p:txBody>
          <a:bodyPr/>
          <a:lstStyle/>
          <a:p>
            <a:fld id="{B1CC9FD7-4EEE-804D-9BB9-2FE363F47D91}" type="slidenum">
              <a:rPr lang="cs-CZ" smtClean="0"/>
              <a:pPr/>
              <a:t>‹#›</a:t>
            </a:fld>
            <a:endParaRPr lang="cs-CZ"/>
          </a:p>
        </p:txBody>
      </p:sp>
      <p:sp>
        <p:nvSpPr>
          <p:cNvPr id="6" name="Title 5"/>
          <p:cNvSpPr>
            <a:spLocks noGrp="1"/>
          </p:cNvSpPr>
          <p:nvPr>
            <p:ph type="title"/>
          </p:nvPr>
        </p:nvSpPr>
        <p:spPr/>
        <p:txBody>
          <a:bodyPr rtlCol="0"/>
          <a:lstStyle/>
          <a:p>
            <a:r>
              <a:rPr kumimoji="0" lang="cs-CZ"/>
              <a:t>Kliknutím lze upravit styl.</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3DFE676-7CD2-424F-B15F-8386611CCF2C}" type="datetime1">
              <a:rPr lang="en-US" smtClean="0"/>
              <a:pPr/>
              <a:t>9/20/2016</a:t>
            </a:fld>
            <a:endParaRPr lang="cs-CZ"/>
          </a:p>
        </p:txBody>
      </p:sp>
      <p:sp>
        <p:nvSpPr>
          <p:cNvPr id="3" name="Footer Placeholder 2"/>
          <p:cNvSpPr>
            <a:spLocks noGrp="1"/>
          </p:cNvSpPr>
          <p:nvPr>
            <p:ph type="ftr" sz="quarter" idx="11"/>
          </p:nvPr>
        </p:nvSpPr>
        <p:spPr/>
        <p:txBody>
          <a:bodyPr/>
          <a:lstStyle/>
          <a:p>
            <a:r>
              <a:rPr lang="en-US"/>
              <a:t>PV215 - 1</a:t>
            </a:r>
            <a:endParaRPr lang="cs-CZ"/>
          </a:p>
        </p:txBody>
      </p:sp>
      <p:sp>
        <p:nvSpPr>
          <p:cNvPr id="4" name="Slide Number Placeholder 3"/>
          <p:cNvSpPr>
            <a:spLocks noGrp="1"/>
          </p:cNvSpPr>
          <p:nvPr>
            <p:ph type="sldNum" sz="quarter" idx="12"/>
          </p:nvPr>
        </p:nvSpPr>
        <p:spPr/>
        <p:txBody>
          <a:bodyPr/>
          <a:lstStyle/>
          <a:p>
            <a:fld id="{B1CC9FD7-4EEE-804D-9BB9-2FE363F47D91}"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lstStyle>
          <a:p>
            <a:r>
              <a:rPr kumimoji="0" lang="cs-CZ"/>
              <a:t>Kliknutím lze upravit styl.</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lstStyle>
          <a:p>
            <a:pPr lvl="0" eaLnBrk="1" latinLnBrk="0" hangingPunct="1"/>
            <a:r>
              <a:rPr kumimoji="0" lang="cs-CZ"/>
              <a:t>Kliknutím lze upravit styly předlohy textu.</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lstStyle>
          <a:p>
            <a:pPr lvl="0" eaLnBrk="1" latinLnBrk="0" hangingPunct="1"/>
            <a:r>
              <a:rPr lang="cs-CZ"/>
              <a:t>Kliknutím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5" name="Date Placeholder 4"/>
          <p:cNvSpPr>
            <a:spLocks noGrp="1"/>
          </p:cNvSpPr>
          <p:nvPr>
            <p:ph type="dt" sz="half" idx="10"/>
          </p:nvPr>
        </p:nvSpPr>
        <p:spPr>
          <a:xfrm>
            <a:off x="6727032" y="6407944"/>
            <a:ext cx="1920240" cy="365760"/>
          </a:xfrm>
        </p:spPr>
        <p:txBody>
          <a:bodyPr/>
          <a:lstStyle/>
          <a:p>
            <a:fld id="{29E43689-35FA-DA46-B2FF-B481F86576E9}" type="datetime1">
              <a:rPr lang="en-US" smtClean="0"/>
              <a:pPr/>
              <a:t>9/20/2016</a:t>
            </a:fld>
            <a:endParaRPr lang="cs-CZ"/>
          </a:p>
        </p:txBody>
      </p:sp>
      <p:sp>
        <p:nvSpPr>
          <p:cNvPr id="6" name="Footer Placeholder 5"/>
          <p:cNvSpPr>
            <a:spLocks noGrp="1"/>
          </p:cNvSpPr>
          <p:nvPr>
            <p:ph type="ftr" sz="quarter" idx="11"/>
          </p:nvPr>
        </p:nvSpPr>
        <p:spPr/>
        <p:txBody>
          <a:bodyPr/>
          <a:lstStyle/>
          <a:p>
            <a:r>
              <a:rPr lang="en-US"/>
              <a:t>PV215 - 1</a:t>
            </a:r>
            <a:endParaRPr lang="cs-CZ"/>
          </a:p>
        </p:txBody>
      </p:sp>
      <p:sp>
        <p:nvSpPr>
          <p:cNvPr id="7" name="Slide Number Placeholder 6"/>
          <p:cNvSpPr>
            <a:spLocks noGrp="1"/>
          </p:cNvSpPr>
          <p:nvPr>
            <p:ph type="sldNum" sz="quarter" idx="12"/>
          </p:nvPr>
        </p:nvSpPr>
        <p:spPr/>
        <p:txBody>
          <a:bodyPr/>
          <a:lstStyle/>
          <a:p>
            <a:fld id="{B1CC9FD7-4EEE-804D-9BB9-2FE363F47D91}" type="slidenum">
              <a:rPr lang="cs-CZ" smtClean="0"/>
              <a:pPr/>
              <a:t>‹#›</a:t>
            </a:fld>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lstStyle>
          <a:p>
            <a:pPr lvl="0" eaLnBrk="1" latinLnBrk="0" hangingPunct="1"/>
            <a:r>
              <a:rPr kumimoji="0" lang="cs-CZ"/>
              <a:t>Kliknutím lze upravit styly předlohy textu.</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lstStyle>
          <a:p>
            <a:r>
              <a:rPr kumimoji="0" lang="cs-CZ"/>
              <a:t>Kliknutím na ikonu přidáte obrázek.</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lstStyle>
          <a:p>
            <a:fld id="{1863F6A5-88FA-E445-8BAA-E39908A6F502}" type="datetime1">
              <a:rPr lang="en-US" smtClean="0"/>
              <a:pPr/>
              <a:t>9/20/2016</a:t>
            </a:fld>
            <a:endParaRPr lang="cs-CZ"/>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lstStyle>
          <a:p>
            <a:r>
              <a:rPr lang="en-US"/>
              <a:t>PV215 - 1</a:t>
            </a:r>
            <a:endParaRPr lang="cs-CZ"/>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B1CC9FD7-4EEE-804D-9BB9-2FE363F47D91}" type="slidenum">
              <a:rPr lang="cs-CZ" smtClean="0"/>
              <a:pPr/>
              <a:t>‹#›</a:t>
            </a:fld>
            <a:endParaRPr lang="cs-CZ"/>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lstStyle>
          <a:p>
            <a:r>
              <a:rPr kumimoji="0" lang="cs-CZ"/>
              <a:t>Kliknutím lze upravit styl.</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5">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cs-CZ"/>
              <a:t>Kliknutím lze upravit styl.</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cs-CZ"/>
              <a:t>Kliknutím lze upravit styly předlohy textu.</a:t>
            </a:r>
          </a:p>
          <a:p>
            <a:pPr lvl="1" eaLnBrk="1" latinLnBrk="0" hangingPunct="1"/>
            <a:r>
              <a:rPr kumimoji="0" lang="cs-CZ"/>
              <a:t>Druhá úroveň</a:t>
            </a:r>
          </a:p>
          <a:p>
            <a:pPr lvl="2" eaLnBrk="1" latinLnBrk="0" hangingPunct="1"/>
            <a:r>
              <a:rPr kumimoji="0" lang="cs-CZ"/>
              <a:t>Třetí úroveň</a:t>
            </a:r>
          </a:p>
          <a:p>
            <a:pPr lvl="3" eaLnBrk="1" latinLnBrk="0" hangingPunct="1"/>
            <a:r>
              <a:rPr kumimoji="0" lang="cs-CZ"/>
              <a:t>Čtvrtá úroveň</a:t>
            </a:r>
          </a:p>
          <a:p>
            <a:pPr lvl="4" eaLnBrk="1" latinLnBrk="0" hangingPunct="1"/>
            <a:r>
              <a:rPr kumimoji="0" lang="cs-CZ"/>
              <a:t>Pátá úroveň</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lstStyle>
          <a:p>
            <a:fld id="{621AA6A6-A103-CD4A-877F-B7575C151505}" type="datetime1">
              <a:rPr lang="en-US" smtClean="0"/>
              <a:pPr/>
              <a:t>9/20/2016</a:t>
            </a:fld>
            <a:endParaRPr lang="cs-CZ"/>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lstStyle>
          <a:p>
            <a:r>
              <a:rPr lang="en-US"/>
              <a:t>PV215 - 1</a:t>
            </a:r>
            <a:endParaRPr lang="cs-CZ"/>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lstStyle>
          <a:p>
            <a:fld id="{B1CC9FD7-4EEE-804D-9BB9-2FE363F47D91}" type="slidenum">
              <a:rPr lang="cs-CZ" smtClean="0"/>
              <a:pPr/>
              <a:t>‹#›</a:t>
            </a:fld>
            <a:endParaRPr lang="cs-CZ"/>
          </a:p>
        </p:txBody>
      </p:sp>
    </p:spTree>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 id="2147483699" r:id="rId12"/>
    <p:sldLayoutId id="2147483700" r:id="rId13"/>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6.xml"/><Relationship Id="rId1" Type="http://schemas.openxmlformats.org/officeDocument/2006/relationships/slideLayout" Target="../slideLayouts/slideLayout6.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5.xml.rels><?xml version="1.0" encoding="UTF-8" standalone="yes"?>
<Relationships xmlns="http://schemas.openxmlformats.org/package/2006/relationships"><Relationship Id="rId8" Type="http://schemas.openxmlformats.org/officeDocument/2006/relationships/diagramData" Target="../diagrams/data3.xml"/><Relationship Id="rId13" Type="http://schemas.openxmlformats.org/officeDocument/2006/relationships/diagramData" Target="../diagrams/data4.xml"/><Relationship Id="rId18" Type="http://schemas.openxmlformats.org/officeDocument/2006/relationships/diagramData" Target="../diagrams/data5.xml"/><Relationship Id="rId3" Type="http://schemas.openxmlformats.org/officeDocument/2006/relationships/diagramData" Target="../diagrams/data2.xml"/><Relationship Id="rId21" Type="http://schemas.openxmlformats.org/officeDocument/2006/relationships/diagramColors" Target="../diagrams/colors5.xml"/><Relationship Id="rId7" Type="http://schemas.microsoft.com/office/2007/relationships/diagramDrawing" Target="../diagrams/drawing2.xml"/><Relationship Id="rId12" Type="http://schemas.microsoft.com/office/2007/relationships/diagramDrawing" Target="../diagrams/drawing3.xml"/><Relationship Id="rId17" Type="http://schemas.microsoft.com/office/2007/relationships/diagramDrawing" Target="../diagrams/drawing4.xml"/><Relationship Id="rId2" Type="http://schemas.openxmlformats.org/officeDocument/2006/relationships/notesSlide" Target="../notesSlides/notesSlide7.xml"/><Relationship Id="rId16" Type="http://schemas.openxmlformats.org/officeDocument/2006/relationships/diagramColors" Target="../diagrams/colors4.xml"/><Relationship Id="rId20" Type="http://schemas.openxmlformats.org/officeDocument/2006/relationships/diagramQuickStyle" Target="../diagrams/quickStyle5.xml"/><Relationship Id="rId1" Type="http://schemas.openxmlformats.org/officeDocument/2006/relationships/slideLayout" Target="../slideLayouts/slideLayout6.xml"/><Relationship Id="rId6" Type="http://schemas.openxmlformats.org/officeDocument/2006/relationships/diagramColors" Target="../diagrams/colors2.xml"/><Relationship Id="rId11" Type="http://schemas.openxmlformats.org/officeDocument/2006/relationships/diagramColors" Target="../diagrams/colors3.xml"/><Relationship Id="rId5" Type="http://schemas.openxmlformats.org/officeDocument/2006/relationships/diagramQuickStyle" Target="../diagrams/quickStyle2.xml"/><Relationship Id="rId15" Type="http://schemas.openxmlformats.org/officeDocument/2006/relationships/diagramQuickStyle" Target="../diagrams/quickStyle4.xml"/><Relationship Id="rId10" Type="http://schemas.openxmlformats.org/officeDocument/2006/relationships/diagramQuickStyle" Target="../diagrams/quickStyle3.xml"/><Relationship Id="rId19" Type="http://schemas.openxmlformats.org/officeDocument/2006/relationships/diagramLayout" Target="../diagrams/layout5.xml"/><Relationship Id="rId4" Type="http://schemas.openxmlformats.org/officeDocument/2006/relationships/diagramLayout" Target="../diagrams/layout2.xml"/><Relationship Id="rId9" Type="http://schemas.openxmlformats.org/officeDocument/2006/relationships/diagramLayout" Target="../diagrams/layout3.xml"/><Relationship Id="rId14" Type="http://schemas.openxmlformats.org/officeDocument/2006/relationships/diagramLayout" Target="../diagrams/layout4.xml"/><Relationship Id="rId22" Type="http://schemas.microsoft.com/office/2007/relationships/diagramDrawing" Target="../diagrams/drawing5.xml"/></Relationships>
</file>

<file path=ppt/slides/_rels/slide1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normAutofit/>
          </a:bodyPr>
          <a:lstStyle/>
          <a:p>
            <a:r>
              <a:rPr lang="cs-CZ" dirty="0"/>
              <a:t>PA194 - </a:t>
            </a:r>
            <a:r>
              <a:rPr lang="cs-CZ" dirty="0" err="1"/>
              <a:t>Introduction</a:t>
            </a:r>
            <a:r>
              <a:rPr lang="cs-CZ" dirty="0"/>
              <a:t> to </a:t>
            </a:r>
            <a:r>
              <a:rPr lang="cs-CZ" dirty="0" err="1"/>
              <a:t>Service</a:t>
            </a:r>
            <a:r>
              <a:rPr lang="cs-CZ" dirty="0"/>
              <a:t> Science</a:t>
            </a:r>
          </a:p>
        </p:txBody>
      </p:sp>
      <p:sp>
        <p:nvSpPr>
          <p:cNvPr id="3" name="Podnadpis 2"/>
          <p:cNvSpPr>
            <a:spLocks noGrp="1"/>
          </p:cNvSpPr>
          <p:nvPr>
            <p:ph type="subTitle" idx="1"/>
          </p:nvPr>
        </p:nvSpPr>
        <p:spPr/>
        <p:txBody>
          <a:bodyPr/>
          <a:lstStyle/>
          <a:p>
            <a:r>
              <a:rPr lang="cs-CZ" dirty="0"/>
              <a:t>© Leonard Walletzký</a:t>
            </a:r>
          </a:p>
        </p:txBody>
      </p:sp>
    </p:spTree>
    <p:extLst>
      <p:ext uri="{BB962C8B-B14F-4D97-AF65-F5344CB8AC3E}">
        <p14:creationId xmlns:p14="http://schemas.microsoft.com/office/powerpoint/2010/main" val="34374516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normAutofit/>
          </a:bodyPr>
          <a:lstStyle/>
          <a:p>
            <a:r>
              <a:rPr lang="en-GB" dirty="0"/>
              <a:t>Work of informatics specialists is about work with information</a:t>
            </a:r>
          </a:p>
          <a:p>
            <a:pPr lvl="2"/>
            <a:r>
              <a:rPr lang="en-GB" dirty="0"/>
              <a:t>Do they know all semantics and consequences?</a:t>
            </a:r>
          </a:p>
          <a:p>
            <a:r>
              <a:rPr lang="en-GB" dirty="0" err="1"/>
              <a:t>SeS</a:t>
            </a:r>
            <a:r>
              <a:rPr lang="en-GB" dirty="0"/>
              <a:t> is the reaction to one serious problem on IT market</a:t>
            </a:r>
          </a:p>
        </p:txBody>
      </p:sp>
      <p:sp>
        <p:nvSpPr>
          <p:cNvPr id="2" name="Nadpis 1"/>
          <p:cNvSpPr>
            <a:spLocks noGrp="1"/>
          </p:cNvSpPr>
          <p:nvPr>
            <p:ph type="title"/>
          </p:nvPr>
        </p:nvSpPr>
        <p:spPr/>
        <p:txBody>
          <a:bodyPr/>
          <a:lstStyle/>
          <a:p>
            <a:r>
              <a:rPr lang="en-GB" dirty="0"/>
              <a:t>Relation to information</a:t>
            </a:r>
          </a:p>
        </p:txBody>
      </p:sp>
    </p:spTree>
    <p:extLst>
      <p:ext uri="{BB962C8B-B14F-4D97-AF65-F5344CB8AC3E}">
        <p14:creationId xmlns:p14="http://schemas.microsoft.com/office/powerpoint/2010/main" val="24168571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normAutofit/>
          </a:bodyPr>
          <a:lstStyle/>
          <a:p>
            <a:r>
              <a:rPr lang="en-GB" dirty="0"/>
              <a:t>Status</a:t>
            </a:r>
          </a:p>
          <a:p>
            <a:pPr lvl="1"/>
            <a:r>
              <a:rPr lang="en-GB" dirty="0"/>
              <a:t>Organization has a problem</a:t>
            </a:r>
          </a:p>
          <a:p>
            <a:pPr lvl="1"/>
            <a:r>
              <a:rPr lang="en-GB" dirty="0"/>
              <a:t>This problem can be solved by a IT solution (tools)</a:t>
            </a:r>
          </a:p>
          <a:p>
            <a:pPr lvl="1"/>
            <a:r>
              <a:rPr lang="en-GB" dirty="0"/>
              <a:t>There is a lot of IT companies able to supply this kind of solution</a:t>
            </a:r>
          </a:p>
          <a:p>
            <a:r>
              <a:rPr lang="en-GB" dirty="0"/>
              <a:t>Questions</a:t>
            </a:r>
          </a:p>
          <a:p>
            <a:pPr lvl="1"/>
            <a:r>
              <a:rPr lang="en-GB" dirty="0"/>
              <a:t>How would IT expert recognize the right identification of customer‘s problem?</a:t>
            </a:r>
          </a:p>
          <a:p>
            <a:pPr lvl="1"/>
            <a:r>
              <a:rPr lang="en-GB" dirty="0"/>
              <a:t>How does customer recognize the IT expert offers the right solution for his company?</a:t>
            </a:r>
          </a:p>
          <a:p>
            <a:endParaRPr lang="en-GB" dirty="0"/>
          </a:p>
        </p:txBody>
      </p:sp>
      <p:sp>
        <p:nvSpPr>
          <p:cNvPr id="2" name="Nadpis 1"/>
          <p:cNvSpPr>
            <a:spLocks noGrp="1"/>
          </p:cNvSpPr>
          <p:nvPr>
            <p:ph type="title"/>
          </p:nvPr>
        </p:nvSpPr>
        <p:spPr/>
        <p:txBody>
          <a:bodyPr/>
          <a:lstStyle/>
          <a:p>
            <a:r>
              <a:rPr lang="en-GB" dirty="0"/>
              <a:t>Example of the problem</a:t>
            </a:r>
          </a:p>
        </p:txBody>
      </p:sp>
    </p:spTree>
    <p:extLst>
      <p:ext uri="{BB962C8B-B14F-4D97-AF65-F5344CB8AC3E}">
        <p14:creationId xmlns:p14="http://schemas.microsoft.com/office/powerpoint/2010/main" val="39037147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normAutofit/>
          </a:bodyPr>
          <a:lstStyle/>
          <a:p>
            <a:r>
              <a:rPr lang="en-GB" dirty="0"/>
              <a:t>To be able to answer both questions we need:</a:t>
            </a:r>
          </a:p>
          <a:p>
            <a:pPr lvl="1"/>
            <a:r>
              <a:rPr lang="en-GB" dirty="0"/>
              <a:t>IT expert that has knowledge from both sides</a:t>
            </a:r>
          </a:p>
          <a:p>
            <a:pPr lvl="2"/>
            <a:r>
              <a:rPr lang="en-GB" dirty="0"/>
              <a:t>Is able to analyse problem on customer‘s side</a:t>
            </a:r>
          </a:p>
          <a:p>
            <a:pPr lvl="2"/>
            <a:r>
              <a:rPr lang="en-GB" dirty="0"/>
              <a:t>He knows proper IT tools</a:t>
            </a:r>
          </a:p>
          <a:p>
            <a:pPr lvl="2"/>
            <a:r>
              <a:rPr lang="en-GB" dirty="0"/>
              <a:t>Has multidisciplinary knowledge</a:t>
            </a:r>
          </a:p>
          <a:p>
            <a:pPr lvl="1"/>
            <a:r>
              <a:rPr lang="en-GB" dirty="0"/>
              <a:t>IT expert is able to act on any side of the market (customer or supplier)</a:t>
            </a:r>
          </a:p>
          <a:p>
            <a:r>
              <a:rPr lang="en-GB" dirty="0"/>
              <a:t>This expert should be a Service Science educated</a:t>
            </a:r>
          </a:p>
        </p:txBody>
      </p:sp>
      <p:sp>
        <p:nvSpPr>
          <p:cNvPr id="2" name="Nadpis 1"/>
          <p:cNvSpPr>
            <a:spLocks noGrp="1"/>
          </p:cNvSpPr>
          <p:nvPr>
            <p:ph type="title"/>
          </p:nvPr>
        </p:nvSpPr>
        <p:spPr/>
        <p:txBody>
          <a:bodyPr>
            <a:normAutofit/>
          </a:bodyPr>
          <a:lstStyle/>
          <a:p>
            <a:r>
              <a:rPr lang="en-GB" dirty="0"/>
              <a:t>Solution of problem</a:t>
            </a:r>
          </a:p>
        </p:txBody>
      </p:sp>
    </p:spTree>
    <p:extLst>
      <p:ext uri="{BB962C8B-B14F-4D97-AF65-F5344CB8AC3E}">
        <p14:creationId xmlns:p14="http://schemas.microsoft.com/office/powerpoint/2010/main" val="7417562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normAutofit/>
          </a:bodyPr>
          <a:lstStyle/>
          <a:p>
            <a:pPr marL="342900" lvl="1" indent="-342900">
              <a:buFont typeface="Arial" panose="020B0604020202020204" pitchFamily="34" charset="0"/>
              <a:buChar char="•"/>
            </a:pPr>
            <a:r>
              <a:rPr lang="en-GB" dirty="0"/>
              <a:t>Service Science means curricula, training, and research programs that are designed to teach individuals to apply scientific, engineering, and management disciplines that integrate elements of computer science, operation research, industrial engineering, business strategy, management sciences, and social and legal sciences, in order to encourage innovation in how organizations create value for customers and shareholders that could not be achieved through such disciplines working in isolation. (U.S. National Innovation Investment Act, 2007)</a:t>
            </a:r>
          </a:p>
          <a:p>
            <a:endParaRPr lang="en-GB" dirty="0"/>
          </a:p>
        </p:txBody>
      </p:sp>
      <p:sp>
        <p:nvSpPr>
          <p:cNvPr id="2" name="Nadpis 1"/>
          <p:cNvSpPr>
            <a:spLocks noGrp="1"/>
          </p:cNvSpPr>
          <p:nvPr>
            <p:ph type="title"/>
          </p:nvPr>
        </p:nvSpPr>
        <p:spPr/>
        <p:txBody>
          <a:bodyPr>
            <a:normAutofit fontScale="90000"/>
          </a:bodyPr>
          <a:lstStyle/>
          <a:p>
            <a:r>
              <a:rPr lang="en-GB" dirty="0"/>
              <a:t>What (dam) is the Service Science?</a:t>
            </a:r>
          </a:p>
        </p:txBody>
      </p:sp>
    </p:spTree>
    <p:extLst>
      <p:ext uri="{BB962C8B-B14F-4D97-AF65-F5344CB8AC3E}">
        <p14:creationId xmlns:p14="http://schemas.microsoft.com/office/powerpoint/2010/main" val="30499059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Diagram 5"/>
          <p:cNvGraphicFramePr/>
          <p:nvPr>
            <p:extLst>
              <p:ext uri="{D42A27DB-BD31-4B8C-83A1-F6EECF244321}">
                <p14:modId xmlns:p14="http://schemas.microsoft.com/office/powerpoint/2010/main" val="3499864088"/>
              </p:ext>
            </p:extLst>
          </p:nvPr>
        </p:nvGraphicFramePr>
        <p:xfrm>
          <a:off x="846996" y="1916832"/>
          <a:ext cx="7848872" cy="388843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Obdélník 1"/>
          <p:cNvSpPr/>
          <p:nvPr/>
        </p:nvSpPr>
        <p:spPr>
          <a:xfrm>
            <a:off x="745986" y="997065"/>
            <a:ext cx="7827963" cy="647700"/>
          </a:xfrm>
          <a:prstGeom prst="rect">
            <a:avLst/>
          </a:prstGeom>
        </p:spPr>
        <p:txBody>
          <a:bodyPr vert="horz" lIns="91440" tIns="45720" rIns="91440" bIns="45720" rtlCol="0" anchor="ctr">
            <a:normAutofit fontScale="92500" lnSpcReduction="20000"/>
          </a:bodyPr>
          <a:lstStyle/>
          <a:p>
            <a:pPr algn="ctr">
              <a:spcBef>
                <a:spcPct val="0"/>
              </a:spcBef>
            </a:pPr>
            <a:r>
              <a:rPr lang="en-GB" sz="4400" dirty="0">
                <a:latin typeface="+mj-lt"/>
                <a:ea typeface="+mj-ea"/>
                <a:cs typeface="+mj-cs"/>
              </a:rPr>
              <a:t>Multidisciplinarity</a:t>
            </a:r>
          </a:p>
        </p:txBody>
      </p:sp>
    </p:spTree>
    <p:extLst>
      <p:ext uri="{BB962C8B-B14F-4D97-AF65-F5344CB8AC3E}">
        <p14:creationId xmlns:p14="http://schemas.microsoft.com/office/powerpoint/2010/main" val="24713458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Diagram 6"/>
          <p:cNvGraphicFramePr/>
          <p:nvPr>
            <p:extLst>
              <p:ext uri="{D42A27DB-BD31-4B8C-83A1-F6EECF244321}">
                <p14:modId xmlns:p14="http://schemas.microsoft.com/office/powerpoint/2010/main" val="57710837"/>
              </p:ext>
            </p:extLst>
          </p:nvPr>
        </p:nvGraphicFramePr>
        <p:xfrm>
          <a:off x="4166654" y="2924944"/>
          <a:ext cx="936104" cy="288032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6" name="Diagram 5"/>
          <p:cNvGraphicFramePr/>
          <p:nvPr>
            <p:extLst>
              <p:ext uri="{D42A27DB-BD31-4B8C-83A1-F6EECF244321}">
                <p14:modId xmlns:p14="http://schemas.microsoft.com/office/powerpoint/2010/main" val="3072016957"/>
              </p:ext>
            </p:extLst>
          </p:nvPr>
        </p:nvGraphicFramePr>
        <p:xfrm>
          <a:off x="3154363" y="2235200"/>
          <a:ext cx="2879725" cy="688975"/>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graphicFrame>
        <p:nvGraphicFramePr>
          <p:cNvPr id="8" name="Diagram 7"/>
          <p:cNvGraphicFramePr/>
          <p:nvPr>
            <p:extLst>
              <p:ext uri="{D42A27DB-BD31-4B8C-83A1-F6EECF244321}">
                <p14:modId xmlns:p14="http://schemas.microsoft.com/office/powerpoint/2010/main" val="2330779526"/>
              </p:ext>
            </p:extLst>
          </p:nvPr>
        </p:nvGraphicFramePr>
        <p:xfrm>
          <a:off x="5076056" y="3284984"/>
          <a:ext cx="2808312" cy="2304256"/>
        </p:xfrm>
        <a:graphic>
          <a:graphicData uri="http://schemas.openxmlformats.org/drawingml/2006/diagram">
            <dgm:relIds xmlns:dgm="http://schemas.openxmlformats.org/drawingml/2006/diagram" xmlns:r="http://schemas.openxmlformats.org/officeDocument/2006/relationships" r:dm="rId13" r:lo="rId14" r:qs="rId15" r:cs="rId16"/>
          </a:graphicData>
        </a:graphic>
      </p:graphicFrame>
      <p:graphicFrame>
        <p:nvGraphicFramePr>
          <p:cNvPr id="9" name="Diagram 8"/>
          <p:cNvGraphicFramePr/>
          <p:nvPr>
            <p:extLst>
              <p:ext uri="{D42A27DB-BD31-4B8C-83A1-F6EECF244321}">
                <p14:modId xmlns:p14="http://schemas.microsoft.com/office/powerpoint/2010/main" val="744948362"/>
              </p:ext>
            </p:extLst>
          </p:nvPr>
        </p:nvGraphicFramePr>
        <p:xfrm>
          <a:off x="3131840" y="1412776"/>
          <a:ext cx="2736304" cy="984732"/>
        </p:xfrm>
        <a:graphic>
          <a:graphicData uri="http://schemas.openxmlformats.org/drawingml/2006/diagram">
            <dgm:relIds xmlns:dgm="http://schemas.openxmlformats.org/drawingml/2006/diagram" xmlns:r="http://schemas.openxmlformats.org/officeDocument/2006/relationships" r:dm="rId18" r:lo="rId19" r:qs="rId20" r:cs="rId21"/>
          </a:graphicData>
        </a:graphic>
      </p:graphicFrame>
      <p:sp>
        <p:nvSpPr>
          <p:cNvPr id="3" name="Obdélník 2"/>
          <p:cNvSpPr/>
          <p:nvPr/>
        </p:nvSpPr>
        <p:spPr>
          <a:xfrm>
            <a:off x="720725" y="944538"/>
            <a:ext cx="7827963" cy="647700"/>
          </a:xfrm>
          <a:prstGeom prst="rect">
            <a:avLst/>
          </a:prstGeom>
        </p:spPr>
        <p:txBody>
          <a:bodyPr vert="horz" lIns="91440" tIns="45720" rIns="91440" bIns="45720" rtlCol="0" anchor="ctr">
            <a:normAutofit fontScale="92500" lnSpcReduction="20000"/>
          </a:bodyPr>
          <a:lstStyle/>
          <a:p>
            <a:pPr algn="ctr">
              <a:spcBef>
                <a:spcPct val="0"/>
              </a:spcBef>
            </a:pPr>
            <a:r>
              <a:rPr lang="en-GB" sz="4400" dirty="0">
                <a:latin typeface="+mj-lt"/>
                <a:ea typeface="+mj-ea"/>
                <a:cs typeface="+mj-cs"/>
              </a:rPr>
              <a:t>T – shape professionals</a:t>
            </a:r>
          </a:p>
        </p:txBody>
      </p:sp>
    </p:spTree>
    <p:extLst>
      <p:ext uri="{BB962C8B-B14F-4D97-AF65-F5344CB8AC3E}">
        <p14:creationId xmlns:p14="http://schemas.microsoft.com/office/powerpoint/2010/main" val="389881561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Zástupný symbol pro datum 5"/>
          <p:cNvSpPr>
            <a:spLocks noGrp="1"/>
          </p:cNvSpPr>
          <p:nvPr>
            <p:ph type="dt" sz="half" idx="10"/>
          </p:nvPr>
        </p:nvSpPr>
        <p:spPr>
          <a:xfrm>
            <a:off x="7010400" y="6356350"/>
            <a:ext cx="2133600" cy="365125"/>
          </a:xfrm>
          <a:prstGeom prst="rect">
            <a:avLst/>
          </a:prstGeom>
        </p:spPr>
        <p:txBody>
          <a:bodyPr/>
          <a:lstStyle/>
          <a:p>
            <a:r>
              <a:rPr lang="en-GB" altLang="cs-CZ" dirty="0"/>
              <a:t>17.10.2012</a:t>
            </a:r>
          </a:p>
        </p:txBody>
      </p:sp>
      <p:sp>
        <p:nvSpPr>
          <p:cNvPr id="9" name="Zástupný symbol pro zápatí 4"/>
          <p:cNvSpPr>
            <a:spLocks noGrp="1"/>
          </p:cNvSpPr>
          <p:nvPr>
            <p:ph type="ftr" sz="quarter" idx="11"/>
          </p:nvPr>
        </p:nvSpPr>
        <p:spPr/>
        <p:txBody>
          <a:bodyPr/>
          <a:lstStyle/>
          <a:p>
            <a:r>
              <a:rPr lang="en-GB" altLang="cs-CZ" dirty="0"/>
              <a:t>Jaroslav Zeleny, IBM Czech Republic</a:t>
            </a:r>
          </a:p>
        </p:txBody>
      </p:sp>
      <p:sp>
        <p:nvSpPr>
          <p:cNvPr id="8" name="Zástupný symbol pro číslo snímku 3"/>
          <p:cNvSpPr>
            <a:spLocks noGrp="1"/>
          </p:cNvSpPr>
          <p:nvPr>
            <p:ph type="sldNum" sz="quarter" idx="12"/>
          </p:nvPr>
        </p:nvSpPr>
        <p:spPr/>
        <p:txBody>
          <a:bodyPr/>
          <a:lstStyle/>
          <a:p>
            <a:fld id="{5BC915D8-86E3-48C0-8C26-5443D7FA9902}" type="slidenum">
              <a:rPr lang="en-GB" altLang="cs-CZ" smtClean="0"/>
              <a:pPr/>
              <a:t>16</a:t>
            </a:fld>
            <a:endParaRPr lang="en-GB" altLang="cs-CZ" dirty="0"/>
          </a:p>
        </p:txBody>
      </p:sp>
      <p:sp>
        <p:nvSpPr>
          <p:cNvPr id="4003848" name="Freeform 8"/>
          <p:cNvSpPr>
            <a:spLocks/>
          </p:cNvSpPr>
          <p:nvPr/>
        </p:nvSpPr>
        <p:spPr bwMode="auto">
          <a:xfrm>
            <a:off x="9364663" y="3484563"/>
            <a:ext cx="0" cy="384175"/>
          </a:xfrm>
          <a:custGeom>
            <a:avLst/>
            <a:gdLst>
              <a:gd name="T0" fmla="*/ 605 h 605"/>
              <a:gd name="T1" fmla="*/ 0 h 605"/>
            </a:gdLst>
            <a:ahLst/>
            <a:cxnLst>
              <a:cxn ang="0">
                <a:pos x="0" y="T0"/>
              </a:cxn>
              <a:cxn ang="0">
                <a:pos x="0" y="T1"/>
              </a:cxn>
            </a:cxnLst>
            <a:rect l="0" t="0" r="r" b="b"/>
            <a:pathLst>
              <a:path h="605">
                <a:moveTo>
                  <a:pt x="0" y="605"/>
                </a:moveTo>
                <a:lnTo>
                  <a:pt x="0" y="0"/>
                </a:lnTo>
              </a:path>
            </a:pathLst>
          </a:custGeom>
          <a:noFill/>
          <a:ln w="3174">
            <a:solidFill>
              <a:srgbClr val="7888FA"/>
            </a:solidFill>
            <a:round/>
            <a:headEnd/>
            <a:tailEnd/>
          </a:ln>
          <a:extLst>
            <a:ext uri="{909E8E84-426E-40DD-AFC4-6F175D3DCCD1}">
              <a14:hiddenFill xmlns:a14="http://schemas.microsoft.com/office/drawing/2010/main">
                <a:solidFill>
                  <a:srgbClr val="FFFFFF"/>
                </a:solidFill>
              </a14:hiddenFill>
            </a:ext>
          </a:extLst>
        </p:spPr>
        <p:txBody>
          <a:bodyPr/>
          <a:lstStyle/>
          <a:p>
            <a:endParaRPr lang="en-GB" dirty="0"/>
          </a:p>
        </p:txBody>
      </p:sp>
      <p:sp>
        <p:nvSpPr>
          <p:cNvPr id="4003846" name="Freeform 6"/>
          <p:cNvSpPr>
            <a:spLocks/>
          </p:cNvSpPr>
          <p:nvPr/>
        </p:nvSpPr>
        <p:spPr bwMode="auto">
          <a:xfrm>
            <a:off x="1217613" y="3630613"/>
            <a:ext cx="0" cy="234950"/>
          </a:xfrm>
          <a:custGeom>
            <a:avLst/>
            <a:gdLst>
              <a:gd name="T0" fmla="*/ 0 h 369"/>
              <a:gd name="T1" fmla="*/ 369 h 369"/>
            </a:gdLst>
            <a:ahLst/>
            <a:cxnLst>
              <a:cxn ang="0">
                <a:pos x="0" y="T0"/>
              </a:cxn>
              <a:cxn ang="0">
                <a:pos x="0" y="T1"/>
              </a:cxn>
            </a:cxnLst>
            <a:rect l="0" t="0" r="r" b="b"/>
            <a:pathLst>
              <a:path h="369">
                <a:moveTo>
                  <a:pt x="0" y="0"/>
                </a:moveTo>
                <a:lnTo>
                  <a:pt x="0" y="369"/>
                </a:lnTo>
              </a:path>
            </a:pathLst>
          </a:custGeom>
          <a:noFill/>
          <a:ln w="9525">
            <a:solidFill>
              <a:srgbClr val="FFFFFF"/>
            </a:solidFill>
            <a:round/>
            <a:headEnd/>
            <a:tailEnd/>
          </a:ln>
          <a:extLst>
            <a:ext uri="{909E8E84-426E-40DD-AFC4-6F175D3DCCD1}">
              <a14:hiddenFill xmlns:a14="http://schemas.microsoft.com/office/drawing/2010/main">
                <a:solidFill>
                  <a:srgbClr val="FFFFFF"/>
                </a:solidFill>
              </a14:hiddenFill>
            </a:ext>
          </a:extLst>
        </p:spPr>
        <p:txBody>
          <a:bodyPr/>
          <a:lstStyle/>
          <a:p>
            <a:endParaRPr lang="en-GB" dirty="0"/>
          </a:p>
        </p:txBody>
      </p:sp>
      <p:sp>
        <p:nvSpPr>
          <p:cNvPr id="4003850" name="Rectangle 10"/>
          <p:cNvSpPr>
            <a:spLocks noChangeArrowheads="1"/>
          </p:cNvSpPr>
          <p:nvPr/>
        </p:nvSpPr>
        <p:spPr bwMode="auto">
          <a:xfrm>
            <a:off x="-222250" y="2804597"/>
            <a:ext cx="184731" cy="369332"/>
          </a:xfrm>
          <a:prstGeom prst="rect">
            <a:avLst/>
          </a:prstGeom>
          <a:noFill/>
          <a:ln>
            <a:noFill/>
          </a:ln>
          <a:effectLst/>
          <a:extLst>
            <a:ext uri="{909E8E84-426E-40DD-AFC4-6F175D3DCCD1}">
              <a14:hiddenFill xmlns:a14="http://schemas.microsoft.com/office/drawing/2010/main">
                <a:solidFill>
                  <a:schemeClr val="bg2"/>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GB" dirty="0"/>
          </a:p>
        </p:txBody>
      </p:sp>
      <p:sp>
        <p:nvSpPr>
          <p:cNvPr id="4003851" name="Rectangle 11"/>
          <p:cNvSpPr>
            <a:spLocks noChangeArrowheads="1"/>
          </p:cNvSpPr>
          <p:nvPr/>
        </p:nvSpPr>
        <p:spPr bwMode="auto">
          <a:xfrm>
            <a:off x="227013" y="607854"/>
            <a:ext cx="8792792" cy="492443"/>
          </a:xfrm>
          <a:prstGeom prst="rect">
            <a:avLst/>
          </a:prstGeom>
          <a:noFill/>
          <a:ln>
            <a:noFill/>
          </a:ln>
          <a:effectLst/>
          <a:extLst>
            <a:ext uri="{909E8E84-426E-40DD-AFC4-6F175D3DCCD1}">
              <a14:hiddenFill xmlns:a14="http://schemas.microsoft.com/office/drawing/2010/main">
                <a:solidFill>
                  <a:schemeClr val="bg2"/>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l">
              <a:lnSpc>
                <a:spcPct val="100000"/>
              </a:lnSpc>
              <a:spcBef>
                <a:spcPct val="0"/>
              </a:spcBef>
              <a:spcAft>
                <a:spcPct val="0"/>
              </a:spcAft>
              <a:buClrTx/>
              <a:buFontTx/>
              <a:buNone/>
            </a:pPr>
            <a:r>
              <a:rPr lang="en-GB" altLang="cs-CZ" sz="2600" b="0" dirty="0">
                <a:solidFill>
                  <a:srgbClr val="7888FA"/>
                </a:solidFill>
              </a:rPr>
              <a:t>Growing interest and engagement in SSME worldwide</a:t>
            </a:r>
            <a:endParaRPr lang="en-GB" altLang="cs-CZ" sz="1800" b="0" dirty="0">
              <a:solidFill>
                <a:schemeClr val="tx1"/>
              </a:solidFill>
            </a:endParaRPr>
          </a:p>
        </p:txBody>
      </p:sp>
      <p:pic>
        <p:nvPicPr>
          <p:cNvPr id="4003853" name="Picture 1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685800"/>
            <a:ext cx="8534400" cy="5643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003855" name="Text Box 15"/>
          <p:cNvSpPr txBox="1">
            <a:spLocks noChangeArrowheads="1"/>
          </p:cNvSpPr>
          <p:nvPr/>
        </p:nvSpPr>
        <p:spPr bwMode="auto">
          <a:xfrm>
            <a:off x="838200" y="5486400"/>
            <a:ext cx="7239000" cy="830997"/>
          </a:xfrm>
          <a:prstGeom prst="rect">
            <a:avLst/>
          </a:prstGeom>
          <a:solidFill>
            <a:schemeClr val="bg1"/>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28600" indent="-228600" algn="l">
              <a:spcBef>
                <a:spcPct val="0"/>
              </a:spcBef>
              <a:spcAft>
                <a:spcPct val="0"/>
              </a:spcAft>
              <a:defRPr>
                <a:solidFill>
                  <a:schemeClr val="tx1"/>
                </a:solidFill>
                <a:latin typeface="Arial" pitchFamily="34" charset="0"/>
                <a:cs typeface="Arial" pitchFamily="34" charset="0"/>
              </a:defRPr>
            </a:lvl1pPr>
            <a:lvl2pPr algn="l">
              <a:spcBef>
                <a:spcPct val="0"/>
              </a:spcBef>
              <a:spcAft>
                <a:spcPct val="0"/>
              </a:spcAft>
              <a:defRPr>
                <a:solidFill>
                  <a:schemeClr val="tx1"/>
                </a:solidFill>
                <a:latin typeface="Arial" pitchFamily="34" charset="0"/>
                <a:cs typeface="Arial" pitchFamily="34" charset="0"/>
              </a:defRPr>
            </a:lvl2pPr>
            <a:lvl3pPr algn="l">
              <a:spcBef>
                <a:spcPct val="0"/>
              </a:spcBef>
              <a:spcAft>
                <a:spcPct val="0"/>
              </a:spcAft>
              <a:defRPr>
                <a:solidFill>
                  <a:schemeClr val="tx1"/>
                </a:solidFill>
                <a:latin typeface="Arial" pitchFamily="34" charset="0"/>
                <a:cs typeface="Arial" pitchFamily="34" charset="0"/>
              </a:defRPr>
            </a:lvl3pPr>
            <a:lvl4pPr algn="l">
              <a:spcBef>
                <a:spcPct val="0"/>
              </a:spcBef>
              <a:spcAft>
                <a:spcPct val="0"/>
              </a:spcAft>
              <a:defRPr>
                <a:solidFill>
                  <a:schemeClr val="tx1"/>
                </a:solidFill>
                <a:latin typeface="Arial" pitchFamily="34" charset="0"/>
                <a:cs typeface="Arial" pitchFamily="34" charset="0"/>
              </a:defRPr>
            </a:lvl4pPr>
            <a:lvl5pPr algn="l">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a:spcBef>
                <a:spcPct val="50000"/>
              </a:spcBef>
              <a:spcAft>
                <a:spcPct val="15000"/>
              </a:spcAft>
            </a:pPr>
            <a:r>
              <a:rPr lang="en-GB" altLang="cs-CZ" sz="2400" dirty="0"/>
              <a:t>Over 230 universities worldwide are offering SSME curricula and courses</a:t>
            </a:r>
          </a:p>
        </p:txBody>
      </p:sp>
    </p:spTree>
    <p:extLst>
      <p:ext uri="{BB962C8B-B14F-4D97-AF65-F5344CB8AC3E}">
        <p14:creationId xmlns:p14="http://schemas.microsoft.com/office/powerpoint/2010/main" val="8066056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13059" name="Rectangle 3"/>
          <p:cNvSpPr>
            <a:spLocks noGrp="1" noChangeArrowheads="1"/>
          </p:cNvSpPr>
          <p:nvPr>
            <p:ph idx="1"/>
          </p:nvPr>
        </p:nvSpPr>
        <p:spPr>
          <a:xfrm>
            <a:off x="685800" y="457200"/>
            <a:ext cx="8229600" cy="5867400"/>
          </a:xfrm>
        </p:spPr>
        <p:txBody>
          <a:bodyPr/>
          <a:lstStyle/>
          <a:p>
            <a:pPr>
              <a:lnSpc>
                <a:spcPct val="70000"/>
              </a:lnSpc>
            </a:pPr>
            <a:r>
              <a:rPr lang="en-GB" altLang="cs-CZ" b="1" dirty="0">
                <a:solidFill>
                  <a:srgbClr val="0000FF"/>
                </a:solidFill>
              </a:rPr>
              <a:t>Samples of universities teaching SSME</a:t>
            </a:r>
            <a:r>
              <a:rPr lang="en-GB" altLang="cs-CZ" dirty="0">
                <a:solidFill>
                  <a:srgbClr val="0000FF"/>
                </a:solidFill>
              </a:rPr>
              <a:t>.</a:t>
            </a:r>
            <a:r>
              <a:rPr lang="en-GB" altLang="cs-CZ" sz="1800" dirty="0">
                <a:solidFill>
                  <a:srgbClr val="0000FF"/>
                </a:solidFill>
              </a:rPr>
              <a:t>  </a:t>
            </a:r>
          </a:p>
          <a:p>
            <a:pPr>
              <a:lnSpc>
                <a:spcPct val="70000"/>
              </a:lnSpc>
            </a:pPr>
            <a:r>
              <a:rPr lang="en-GB" altLang="cs-CZ" sz="1800" dirty="0">
                <a:solidFill>
                  <a:srgbClr val="0000FF"/>
                </a:solidFill>
              </a:rPr>
              <a:t>Note  - IBM doesn’t prescribe what to teach but rather As the result, different universities are teaching SSME in different programs – some in Business, some in Engineering, some in IT Management</a:t>
            </a:r>
            <a:r>
              <a:rPr lang="en-GB" altLang="cs-CZ" sz="1800" b="1" dirty="0">
                <a:solidFill>
                  <a:srgbClr val="0000FF"/>
                </a:solidFill>
              </a:rPr>
              <a:t>.</a:t>
            </a:r>
          </a:p>
          <a:p>
            <a:pPr>
              <a:lnSpc>
                <a:spcPct val="70000"/>
              </a:lnSpc>
            </a:pPr>
            <a:r>
              <a:rPr lang="en-GB" altLang="cs-CZ" sz="2000" b="1" dirty="0">
                <a:solidFill>
                  <a:srgbClr val="0000FF"/>
                </a:solidFill>
              </a:rPr>
              <a:t>US:</a:t>
            </a:r>
          </a:p>
          <a:p>
            <a:pPr lvl="1">
              <a:lnSpc>
                <a:spcPct val="90000"/>
              </a:lnSpc>
            </a:pPr>
            <a:r>
              <a:rPr lang="en-GB" altLang="cs-CZ" sz="1800" dirty="0"/>
              <a:t>CMU – IT Service </a:t>
            </a:r>
            <a:r>
              <a:rPr lang="en-GB" altLang="cs-CZ" sz="1800" dirty="0" err="1"/>
              <a:t>Mgmt</a:t>
            </a:r>
            <a:r>
              <a:rPr lang="en-GB" altLang="cs-CZ" sz="1800" dirty="0"/>
              <a:t> (School of CS)</a:t>
            </a:r>
          </a:p>
          <a:p>
            <a:pPr lvl="1">
              <a:lnSpc>
                <a:spcPct val="90000"/>
              </a:lnSpc>
            </a:pPr>
            <a:r>
              <a:rPr lang="en-GB" altLang="cs-CZ" sz="1800" dirty="0"/>
              <a:t>U Maryland – Business Marketing and Management</a:t>
            </a:r>
          </a:p>
          <a:p>
            <a:pPr lvl="1">
              <a:lnSpc>
                <a:spcPct val="90000"/>
              </a:lnSpc>
            </a:pPr>
            <a:r>
              <a:rPr lang="en-GB" altLang="cs-CZ" sz="1800" dirty="0"/>
              <a:t>Arizona State – Service Marketing</a:t>
            </a:r>
          </a:p>
          <a:p>
            <a:pPr lvl="1">
              <a:lnSpc>
                <a:spcPct val="90000"/>
              </a:lnSpc>
            </a:pPr>
            <a:r>
              <a:rPr lang="en-GB" altLang="cs-CZ" sz="1800" dirty="0"/>
              <a:t>Michigan Technology University – Service Systems Engineering</a:t>
            </a:r>
          </a:p>
          <a:p>
            <a:pPr lvl="1">
              <a:lnSpc>
                <a:spcPct val="90000"/>
              </a:lnSpc>
            </a:pPr>
            <a:r>
              <a:rPr lang="en-GB" altLang="cs-CZ" sz="1800" dirty="0"/>
              <a:t>Missouri State – ITSC</a:t>
            </a:r>
          </a:p>
          <a:p>
            <a:pPr lvl="1">
              <a:lnSpc>
                <a:spcPct val="90000"/>
              </a:lnSpc>
            </a:pPr>
            <a:r>
              <a:rPr lang="en-GB" altLang="cs-CZ" sz="1800" dirty="0"/>
              <a:t>NCSU – MBA Concentration in Service Science</a:t>
            </a:r>
          </a:p>
          <a:p>
            <a:pPr lvl="1">
              <a:lnSpc>
                <a:spcPct val="90000"/>
              </a:lnSpc>
            </a:pPr>
            <a:r>
              <a:rPr lang="en-GB" altLang="cs-CZ" sz="1800" dirty="0"/>
              <a:t>Rochester Institute of Technology – MS Service </a:t>
            </a:r>
            <a:r>
              <a:rPr lang="en-GB" altLang="cs-CZ" sz="1800" dirty="0" err="1"/>
              <a:t>Mgmt</a:t>
            </a:r>
            <a:endParaRPr lang="en-GB" altLang="cs-CZ" sz="1800" dirty="0"/>
          </a:p>
          <a:p>
            <a:pPr lvl="1">
              <a:lnSpc>
                <a:spcPct val="90000"/>
              </a:lnSpc>
            </a:pPr>
            <a:r>
              <a:rPr lang="en-GB" altLang="cs-CZ" sz="1800" dirty="0"/>
              <a:t>UC Berkeley – OR and IS </a:t>
            </a:r>
          </a:p>
          <a:p>
            <a:pPr lvl="1">
              <a:lnSpc>
                <a:spcPct val="90000"/>
              </a:lnSpc>
            </a:pPr>
            <a:r>
              <a:rPr lang="en-GB" altLang="cs-CZ" sz="1800" dirty="0"/>
              <a:t>Stevens Institute – Masters IT</a:t>
            </a:r>
          </a:p>
          <a:p>
            <a:pPr>
              <a:lnSpc>
                <a:spcPct val="70000"/>
              </a:lnSpc>
            </a:pPr>
            <a:r>
              <a:rPr lang="en-GB" altLang="cs-CZ" sz="2000" b="1" dirty="0">
                <a:solidFill>
                  <a:srgbClr val="0000FF"/>
                </a:solidFill>
              </a:rPr>
              <a:t>LA</a:t>
            </a:r>
          </a:p>
          <a:p>
            <a:pPr lvl="1">
              <a:lnSpc>
                <a:spcPct val="90000"/>
              </a:lnSpc>
            </a:pPr>
            <a:r>
              <a:rPr lang="en-GB" altLang="cs-CZ" sz="1800" dirty="0"/>
              <a:t>Universidad del Salvador, Argentina – Masters in Global Services</a:t>
            </a:r>
          </a:p>
          <a:p>
            <a:pPr lvl="1">
              <a:lnSpc>
                <a:spcPct val="90000"/>
              </a:lnSpc>
            </a:pPr>
            <a:r>
              <a:rPr lang="en-GB" altLang="cs-CZ" sz="1800" dirty="0"/>
              <a:t>ITESM, Mexico – Service Management</a:t>
            </a:r>
          </a:p>
          <a:p>
            <a:pPr>
              <a:lnSpc>
                <a:spcPct val="70000"/>
              </a:lnSpc>
            </a:pPr>
            <a:endParaRPr lang="en-GB" altLang="cs-CZ" sz="1400" dirty="0"/>
          </a:p>
          <a:p>
            <a:pPr>
              <a:lnSpc>
                <a:spcPct val="70000"/>
              </a:lnSpc>
            </a:pPr>
            <a:endParaRPr lang="en-GB" altLang="cs-CZ" sz="2000" b="1" dirty="0">
              <a:solidFill>
                <a:srgbClr val="0000FF"/>
              </a:solidFill>
            </a:endParaRPr>
          </a:p>
        </p:txBody>
      </p:sp>
      <p:sp>
        <p:nvSpPr>
          <p:cNvPr id="5" name="Zástupný symbol pro datum 5"/>
          <p:cNvSpPr>
            <a:spLocks noGrp="1"/>
          </p:cNvSpPr>
          <p:nvPr>
            <p:ph type="dt" sz="half" idx="10"/>
          </p:nvPr>
        </p:nvSpPr>
        <p:spPr>
          <a:xfrm>
            <a:off x="7010400" y="6356350"/>
            <a:ext cx="2133600" cy="365125"/>
          </a:xfrm>
          <a:prstGeom prst="rect">
            <a:avLst/>
          </a:prstGeom>
        </p:spPr>
        <p:txBody>
          <a:bodyPr/>
          <a:lstStyle/>
          <a:p>
            <a:r>
              <a:rPr lang="en-GB" altLang="cs-CZ" dirty="0"/>
              <a:t>17.10.2012</a:t>
            </a:r>
          </a:p>
        </p:txBody>
      </p:sp>
      <p:sp>
        <p:nvSpPr>
          <p:cNvPr id="4" name="Zástupný symbol pro zápatí 4"/>
          <p:cNvSpPr>
            <a:spLocks noGrp="1"/>
          </p:cNvSpPr>
          <p:nvPr>
            <p:ph type="ftr" sz="quarter" idx="11"/>
          </p:nvPr>
        </p:nvSpPr>
        <p:spPr/>
        <p:txBody>
          <a:bodyPr/>
          <a:lstStyle/>
          <a:p>
            <a:r>
              <a:rPr lang="en-GB" altLang="cs-CZ" dirty="0"/>
              <a:t>Jaroslav Zeleny, IBM Czech Republic</a:t>
            </a:r>
          </a:p>
        </p:txBody>
      </p:sp>
      <p:sp>
        <p:nvSpPr>
          <p:cNvPr id="3" name="Zástupný symbol pro číslo snímku 3"/>
          <p:cNvSpPr>
            <a:spLocks noGrp="1"/>
          </p:cNvSpPr>
          <p:nvPr>
            <p:ph type="sldNum" sz="quarter" idx="12"/>
          </p:nvPr>
        </p:nvSpPr>
        <p:spPr/>
        <p:txBody>
          <a:bodyPr/>
          <a:lstStyle/>
          <a:p>
            <a:fld id="{140B800C-E4D0-46C6-A51C-C50704627177}" type="slidenum">
              <a:rPr lang="en-GB" altLang="cs-CZ" smtClean="0"/>
              <a:pPr/>
              <a:t>17</a:t>
            </a:fld>
            <a:endParaRPr lang="en-GB" altLang="cs-CZ" dirty="0"/>
          </a:p>
        </p:txBody>
      </p:sp>
    </p:spTree>
    <p:extLst>
      <p:ext uri="{BB962C8B-B14F-4D97-AF65-F5344CB8AC3E}">
        <p14:creationId xmlns:p14="http://schemas.microsoft.com/office/powerpoint/2010/main" val="32713921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14083" name="Rectangle 3"/>
          <p:cNvSpPr>
            <a:spLocks noGrp="1" noChangeArrowheads="1"/>
          </p:cNvSpPr>
          <p:nvPr>
            <p:ph idx="1"/>
          </p:nvPr>
        </p:nvSpPr>
        <p:spPr>
          <a:xfrm>
            <a:off x="685800" y="685800"/>
            <a:ext cx="7775575" cy="5638800"/>
          </a:xfrm>
        </p:spPr>
        <p:txBody>
          <a:bodyPr/>
          <a:lstStyle/>
          <a:p>
            <a:pPr>
              <a:lnSpc>
                <a:spcPct val="60000"/>
              </a:lnSpc>
            </a:pPr>
            <a:r>
              <a:rPr lang="en-GB" altLang="cs-CZ" sz="2000" b="1" dirty="0">
                <a:solidFill>
                  <a:srgbClr val="0000FF"/>
                </a:solidFill>
              </a:rPr>
              <a:t>EMEA: </a:t>
            </a:r>
          </a:p>
          <a:p>
            <a:pPr lvl="1">
              <a:lnSpc>
                <a:spcPct val="80000"/>
              </a:lnSpc>
            </a:pPr>
            <a:r>
              <a:rPr lang="en-GB" altLang="cs-CZ" sz="1800" dirty="0"/>
              <a:t>University </a:t>
            </a:r>
            <a:r>
              <a:rPr lang="en-GB" altLang="cs-CZ" sz="1800" dirty="0" err="1"/>
              <a:t>Execter</a:t>
            </a:r>
            <a:r>
              <a:rPr lang="en-GB" altLang="cs-CZ" sz="1800" dirty="0"/>
              <a:t>, UK, MS Service </a:t>
            </a:r>
            <a:r>
              <a:rPr lang="en-GB" altLang="cs-CZ" sz="1800" dirty="0" err="1"/>
              <a:t>Sci</a:t>
            </a:r>
            <a:r>
              <a:rPr lang="en-GB" altLang="cs-CZ" sz="1800" dirty="0"/>
              <a:t> and </a:t>
            </a:r>
            <a:r>
              <a:rPr lang="en-GB" altLang="cs-CZ" sz="1800" dirty="0" err="1"/>
              <a:t>Mgmt</a:t>
            </a:r>
            <a:endParaRPr lang="en-GB" altLang="cs-CZ" sz="1800" dirty="0"/>
          </a:p>
          <a:p>
            <a:pPr lvl="1">
              <a:lnSpc>
                <a:spcPct val="80000"/>
              </a:lnSpc>
            </a:pPr>
            <a:r>
              <a:rPr lang="en-GB" altLang="cs-CZ" sz="1800" dirty="0"/>
              <a:t>University of Manchester, MS Service Technology &amp; Innovation</a:t>
            </a:r>
          </a:p>
          <a:p>
            <a:pPr lvl="1">
              <a:lnSpc>
                <a:spcPct val="80000"/>
              </a:lnSpc>
            </a:pPr>
            <a:r>
              <a:rPr lang="en-GB" altLang="cs-CZ" sz="1800" dirty="0" err="1"/>
              <a:t>Karlstads</a:t>
            </a:r>
            <a:r>
              <a:rPr lang="en-GB" altLang="cs-CZ" sz="1800" dirty="0"/>
              <a:t> </a:t>
            </a:r>
            <a:r>
              <a:rPr lang="en-GB" altLang="cs-CZ" sz="1800" dirty="0" err="1"/>
              <a:t>Universitet</a:t>
            </a:r>
            <a:r>
              <a:rPr lang="en-GB" altLang="cs-CZ" sz="1800" dirty="0"/>
              <a:t>, Germany, MS CS, IT</a:t>
            </a:r>
          </a:p>
          <a:p>
            <a:pPr lvl="1">
              <a:lnSpc>
                <a:spcPct val="80000"/>
              </a:lnSpc>
            </a:pPr>
            <a:r>
              <a:rPr lang="en-GB" altLang="cs-CZ" sz="1800" dirty="0" err="1"/>
              <a:t>Universitat</a:t>
            </a:r>
            <a:r>
              <a:rPr lang="en-GB" altLang="cs-CZ" sz="1800" dirty="0"/>
              <a:t> </a:t>
            </a:r>
            <a:r>
              <a:rPr lang="en-GB" altLang="cs-CZ" sz="1800" dirty="0" err="1"/>
              <a:t>Karlshrue</a:t>
            </a:r>
            <a:r>
              <a:rPr lang="en-GB" altLang="cs-CZ" sz="1800" dirty="0"/>
              <a:t> </a:t>
            </a:r>
          </a:p>
          <a:p>
            <a:pPr lvl="1">
              <a:lnSpc>
                <a:spcPct val="80000"/>
              </a:lnSpc>
            </a:pPr>
            <a:r>
              <a:rPr lang="en-GB" altLang="cs-CZ" sz="1800" dirty="0"/>
              <a:t>University of Porto, Portugal – Service </a:t>
            </a:r>
            <a:r>
              <a:rPr lang="en-GB" altLang="cs-CZ" sz="1800" dirty="0" err="1"/>
              <a:t>Eng</a:t>
            </a:r>
            <a:r>
              <a:rPr lang="en-GB" altLang="cs-CZ" sz="1800" dirty="0"/>
              <a:t> &amp; </a:t>
            </a:r>
            <a:r>
              <a:rPr lang="en-GB" altLang="cs-CZ" sz="1800" dirty="0" err="1"/>
              <a:t>Mgmt</a:t>
            </a:r>
            <a:endParaRPr lang="en-GB" altLang="cs-CZ" sz="1800" dirty="0"/>
          </a:p>
          <a:p>
            <a:pPr lvl="1">
              <a:lnSpc>
                <a:spcPct val="80000"/>
              </a:lnSpc>
            </a:pPr>
            <a:r>
              <a:rPr lang="en-GB" altLang="cs-CZ" sz="1800" dirty="0"/>
              <a:t>University Trento – Organizational IS	</a:t>
            </a:r>
          </a:p>
          <a:p>
            <a:pPr lvl="1">
              <a:lnSpc>
                <a:spcPct val="80000"/>
              </a:lnSpc>
            </a:pPr>
            <a:r>
              <a:rPr lang="en-GB" altLang="cs-CZ" sz="1800" dirty="0" err="1"/>
              <a:t>Scoula</a:t>
            </a:r>
            <a:r>
              <a:rPr lang="en-GB" altLang="cs-CZ" sz="1800" dirty="0"/>
              <a:t> </a:t>
            </a:r>
            <a:r>
              <a:rPr lang="en-GB" altLang="cs-CZ" sz="1800" dirty="0" err="1"/>
              <a:t>Superiore</a:t>
            </a:r>
            <a:r>
              <a:rPr lang="en-GB" altLang="cs-CZ" sz="1800" dirty="0"/>
              <a:t> </a:t>
            </a:r>
            <a:r>
              <a:rPr lang="en-GB" altLang="cs-CZ" sz="1800" dirty="0" err="1"/>
              <a:t>Sant</a:t>
            </a:r>
            <a:r>
              <a:rPr lang="en-GB" altLang="cs-CZ" sz="1800" dirty="0"/>
              <a:t> Anna MAINS, Italy, MS Business</a:t>
            </a:r>
          </a:p>
          <a:p>
            <a:pPr lvl="1">
              <a:lnSpc>
                <a:spcPct val="80000"/>
              </a:lnSpc>
            </a:pPr>
            <a:r>
              <a:rPr lang="en-GB" altLang="cs-CZ" sz="1800" dirty="0"/>
              <a:t>Helsinki Polytechnic Stadia, Master in Service Management</a:t>
            </a:r>
          </a:p>
          <a:p>
            <a:pPr lvl="1">
              <a:lnSpc>
                <a:spcPct val="80000"/>
              </a:lnSpc>
            </a:pPr>
            <a:r>
              <a:rPr lang="en-GB" altLang="cs-CZ" sz="1800" dirty="0"/>
              <a:t>Masaryk University, CZ, Brno</a:t>
            </a:r>
          </a:p>
          <a:p>
            <a:pPr>
              <a:lnSpc>
                <a:spcPct val="60000"/>
              </a:lnSpc>
            </a:pPr>
            <a:endParaRPr lang="en-GB" altLang="cs-CZ" sz="1400" dirty="0"/>
          </a:p>
          <a:p>
            <a:pPr>
              <a:lnSpc>
                <a:spcPct val="60000"/>
              </a:lnSpc>
            </a:pPr>
            <a:r>
              <a:rPr lang="en-GB" altLang="cs-CZ" sz="2000" b="1" dirty="0">
                <a:solidFill>
                  <a:srgbClr val="0000FF"/>
                </a:solidFill>
              </a:rPr>
              <a:t>AP</a:t>
            </a:r>
          </a:p>
          <a:p>
            <a:pPr lvl="1">
              <a:lnSpc>
                <a:spcPct val="80000"/>
              </a:lnSpc>
            </a:pPr>
            <a:r>
              <a:rPr lang="en-GB" altLang="cs-CZ" sz="1800" dirty="0"/>
              <a:t>Tsing Hua, China</a:t>
            </a:r>
          </a:p>
          <a:p>
            <a:pPr lvl="1">
              <a:lnSpc>
                <a:spcPct val="80000"/>
              </a:lnSpc>
            </a:pPr>
            <a:r>
              <a:rPr lang="en-GB" altLang="cs-CZ" sz="1800" dirty="0"/>
              <a:t>Peking University - School of Software and Microelectronics, Master of Software Engineering</a:t>
            </a:r>
          </a:p>
          <a:p>
            <a:pPr lvl="1">
              <a:lnSpc>
                <a:spcPct val="80000"/>
              </a:lnSpc>
            </a:pPr>
            <a:r>
              <a:rPr lang="en-GB" altLang="cs-CZ" sz="1800" dirty="0" err="1"/>
              <a:t>Sogang</a:t>
            </a:r>
            <a:r>
              <a:rPr lang="en-GB" altLang="cs-CZ" sz="1800" dirty="0"/>
              <a:t> Grad School of Business, Korea</a:t>
            </a:r>
          </a:p>
          <a:p>
            <a:pPr lvl="1">
              <a:lnSpc>
                <a:spcPct val="80000"/>
              </a:lnSpc>
            </a:pPr>
            <a:r>
              <a:rPr lang="en-GB" altLang="cs-CZ" sz="1800" dirty="0"/>
              <a:t>Royal Melbourne – Masters Business</a:t>
            </a:r>
          </a:p>
          <a:p>
            <a:pPr lvl="1">
              <a:lnSpc>
                <a:spcPct val="80000"/>
              </a:lnSpc>
            </a:pPr>
            <a:r>
              <a:rPr lang="en-GB" altLang="cs-CZ" sz="1800" dirty="0"/>
              <a:t>Singapore Management University – SSME</a:t>
            </a:r>
            <a:endParaRPr lang="en-GB" altLang="cs-CZ" sz="1400" dirty="0"/>
          </a:p>
          <a:p>
            <a:pPr>
              <a:lnSpc>
                <a:spcPct val="60000"/>
              </a:lnSpc>
            </a:pPr>
            <a:endParaRPr lang="en-GB" altLang="cs-CZ" sz="1800" dirty="0"/>
          </a:p>
        </p:txBody>
      </p:sp>
      <p:sp>
        <p:nvSpPr>
          <p:cNvPr id="5" name="Zástupný symbol pro datum 5"/>
          <p:cNvSpPr>
            <a:spLocks noGrp="1"/>
          </p:cNvSpPr>
          <p:nvPr>
            <p:ph type="dt" sz="half" idx="10"/>
          </p:nvPr>
        </p:nvSpPr>
        <p:spPr>
          <a:xfrm>
            <a:off x="7010400" y="6356350"/>
            <a:ext cx="2133600" cy="365125"/>
          </a:xfrm>
          <a:prstGeom prst="rect">
            <a:avLst/>
          </a:prstGeom>
        </p:spPr>
        <p:txBody>
          <a:bodyPr/>
          <a:lstStyle/>
          <a:p>
            <a:r>
              <a:rPr lang="en-GB" altLang="cs-CZ" dirty="0"/>
              <a:t>17.10.2012</a:t>
            </a:r>
          </a:p>
        </p:txBody>
      </p:sp>
      <p:sp>
        <p:nvSpPr>
          <p:cNvPr id="4" name="Zástupný symbol pro zápatí 4"/>
          <p:cNvSpPr>
            <a:spLocks noGrp="1"/>
          </p:cNvSpPr>
          <p:nvPr>
            <p:ph type="ftr" sz="quarter" idx="11"/>
          </p:nvPr>
        </p:nvSpPr>
        <p:spPr/>
        <p:txBody>
          <a:bodyPr/>
          <a:lstStyle/>
          <a:p>
            <a:r>
              <a:rPr lang="en-GB" altLang="cs-CZ" dirty="0"/>
              <a:t>Jaroslav Zeleny, IBM Czech Republic</a:t>
            </a:r>
          </a:p>
        </p:txBody>
      </p:sp>
      <p:sp>
        <p:nvSpPr>
          <p:cNvPr id="3" name="Zástupný symbol pro číslo snímku 3"/>
          <p:cNvSpPr>
            <a:spLocks noGrp="1"/>
          </p:cNvSpPr>
          <p:nvPr>
            <p:ph type="sldNum" sz="quarter" idx="12"/>
          </p:nvPr>
        </p:nvSpPr>
        <p:spPr/>
        <p:txBody>
          <a:bodyPr/>
          <a:lstStyle/>
          <a:p>
            <a:fld id="{FBE112F5-B07E-4C23-9086-6D185C60791A}" type="slidenum">
              <a:rPr lang="en-GB" altLang="cs-CZ" smtClean="0"/>
              <a:pPr/>
              <a:t>18</a:t>
            </a:fld>
            <a:endParaRPr lang="en-GB" altLang="cs-CZ" dirty="0"/>
          </a:p>
        </p:txBody>
      </p:sp>
    </p:spTree>
    <p:extLst>
      <p:ext uri="{BB962C8B-B14F-4D97-AF65-F5344CB8AC3E}">
        <p14:creationId xmlns:p14="http://schemas.microsoft.com/office/powerpoint/2010/main" val="324162527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normAutofit fontScale="92500" lnSpcReduction="10000"/>
          </a:bodyPr>
          <a:lstStyle/>
          <a:p>
            <a:r>
              <a:rPr lang="en-GB" dirty="0"/>
              <a:t>Mostly taken by economics universities and faculties</a:t>
            </a:r>
          </a:p>
          <a:p>
            <a:pPr lvl="1"/>
            <a:r>
              <a:rPr lang="en-GB" dirty="0"/>
              <a:t>New way of marketing</a:t>
            </a:r>
          </a:p>
          <a:p>
            <a:pPr lvl="1"/>
            <a:r>
              <a:rPr lang="en-GB" dirty="0"/>
              <a:t>Easily viewed potential</a:t>
            </a:r>
          </a:p>
          <a:p>
            <a:pPr lvl="1"/>
            <a:r>
              <a:rPr lang="en-GB" dirty="0"/>
              <a:t>New tool for service analysis</a:t>
            </a:r>
          </a:p>
          <a:p>
            <a:pPr lvl="1"/>
            <a:r>
              <a:rPr lang="en-GB" dirty="0"/>
              <a:t>Service Science succumbed to effort to cut the relation with IT</a:t>
            </a:r>
          </a:p>
          <a:p>
            <a:pPr lvl="2"/>
            <a:r>
              <a:rPr lang="en-GB" dirty="0"/>
              <a:t>Economist are concentrated to service analysis</a:t>
            </a:r>
          </a:p>
          <a:p>
            <a:pPr lvl="2"/>
            <a:r>
              <a:rPr lang="en-GB" dirty="0"/>
              <a:t>IT tools are not in the centre of their interest</a:t>
            </a:r>
          </a:p>
          <a:p>
            <a:pPr lvl="1"/>
            <a:r>
              <a:rPr lang="en-GB" dirty="0"/>
              <a:t>Positive – developing Service Dominant Logic (</a:t>
            </a:r>
            <a:r>
              <a:rPr lang="en-GB" dirty="0" err="1"/>
              <a:t>Vargo</a:t>
            </a:r>
            <a:r>
              <a:rPr lang="en-GB" dirty="0"/>
              <a:t> + Lush, 2004, 2006)</a:t>
            </a:r>
          </a:p>
          <a:p>
            <a:pPr lvl="2"/>
            <a:r>
              <a:rPr lang="en-GB" dirty="0"/>
              <a:t>The centre of interest is user and his needs, not a product he is using for their satisfaction</a:t>
            </a:r>
          </a:p>
          <a:p>
            <a:endParaRPr lang="en-GB" dirty="0"/>
          </a:p>
        </p:txBody>
      </p:sp>
      <p:sp>
        <p:nvSpPr>
          <p:cNvPr id="2" name="Nadpis 1"/>
          <p:cNvSpPr>
            <a:spLocks noGrp="1"/>
          </p:cNvSpPr>
          <p:nvPr>
            <p:ph type="title"/>
          </p:nvPr>
        </p:nvSpPr>
        <p:spPr/>
        <p:txBody>
          <a:bodyPr>
            <a:normAutofit fontScale="90000"/>
          </a:bodyPr>
          <a:lstStyle/>
          <a:p>
            <a:r>
              <a:rPr lang="en-GB" dirty="0"/>
              <a:t>Academics reaction to Service Science</a:t>
            </a:r>
          </a:p>
        </p:txBody>
      </p:sp>
    </p:spTree>
    <p:extLst>
      <p:ext uri="{BB962C8B-B14F-4D97-AF65-F5344CB8AC3E}">
        <p14:creationId xmlns:p14="http://schemas.microsoft.com/office/powerpoint/2010/main" val="28364714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 name="CustomShape 1"/>
          <p:cNvSpPr/>
          <p:nvPr/>
        </p:nvSpPr>
        <p:spPr>
          <a:xfrm>
            <a:off x="720720" y="1125360"/>
            <a:ext cx="7827120" cy="646920"/>
          </a:xfrm>
          <a:prstGeom prst="rect">
            <a:avLst/>
          </a:prstGeom>
          <a:noFill/>
          <a:ln>
            <a:noFill/>
          </a:ln>
        </p:spPr>
        <p:style>
          <a:lnRef idx="0">
            <a:scrgbClr r="0" g="0" b="0"/>
          </a:lnRef>
          <a:fillRef idx="0">
            <a:scrgbClr r="0" g="0" b="0"/>
          </a:fillRef>
          <a:effectRef idx="0">
            <a:scrgbClr r="0" g="0" b="0"/>
          </a:effectRef>
          <a:fontRef idx="minor"/>
        </p:style>
        <p:txBody>
          <a:bodyPr lIns="0" tIns="45000" rIns="0" bIns="45000" anchor="b"/>
          <a:lstStyle/>
          <a:p>
            <a:pPr>
              <a:lnSpc>
                <a:spcPct val="100000"/>
              </a:lnSpc>
            </a:pPr>
            <a:r>
              <a:rPr lang="en-GB" sz="2400" b="1" strike="noStrike" dirty="0">
                <a:solidFill>
                  <a:srgbClr val="00287D"/>
                </a:solidFill>
                <a:latin typeface="Trebuchet MS"/>
              </a:rPr>
              <a:t>Organization</a:t>
            </a:r>
            <a:endParaRPr lang="en-GB" dirty="0"/>
          </a:p>
        </p:txBody>
      </p:sp>
      <p:sp>
        <p:nvSpPr>
          <p:cNvPr id="119" name="CustomShape 2"/>
          <p:cNvSpPr/>
          <p:nvPr/>
        </p:nvSpPr>
        <p:spPr>
          <a:xfrm>
            <a:off x="720720" y="2017800"/>
            <a:ext cx="8233560" cy="4114080"/>
          </a:xfrm>
          <a:prstGeom prst="rect">
            <a:avLst/>
          </a:prstGeom>
          <a:noFill/>
          <a:ln>
            <a:noFill/>
          </a:ln>
        </p:spPr>
        <p:style>
          <a:lnRef idx="0">
            <a:scrgbClr r="0" g="0" b="0"/>
          </a:lnRef>
          <a:fillRef idx="0">
            <a:scrgbClr r="0" g="0" b="0"/>
          </a:fillRef>
          <a:effectRef idx="0">
            <a:scrgbClr r="0" g="0" b="0"/>
          </a:effectRef>
          <a:fontRef idx="minor"/>
        </p:style>
        <p:txBody>
          <a:bodyPr lIns="0" tIns="0" rIns="0" bIns="0"/>
          <a:lstStyle/>
          <a:p>
            <a:pPr>
              <a:lnSpc>
                <a:spcPct val="100000"/>
              </a:lnSpc>
              <a:buBlip>
                <a:blip r:embed="rId2"/>
              </a:buBlip>
            </a:pPr>
            <a:r>
              <a:rPr lang="en-GB" sz="2400" strike="noStrike" dirty="0">
                <a:solidFill>
                  <a:srgbClr val="000000"/>
                </a:solidFill>
                <a:latin typeface="Trebuchet MS"/>
              </a:rPr>
              <a:t>The lessons are voluntary</a:t>
            </a:r>
            <a:endParaRPr lang="en-GB" dirty="0"/>
          </a:p>
          <a:p>
            <a:pPr>
              <a:lnSpc>
                <a:spcPct val="100000"/>
              </a:lnSpc>
              <a:buBlip>
                <a:blip r:embed="rId2"/>
              </a:buBlip>
            </a:pPr>
            <a:r>
              <a:rPr lang="en-GB" sz="2400" strike="noStrike" dirty="0">
                <a:solidFill>
                  <a:srgbClr val="000000"/>
                </a:solidFill>
                <a:latin typeface="Trebuchet MS"/>
              </a:rPr>
              <a:t>Written test at the end of semester</a:t>
            </a:r>
            <a:endParaRPr lang="en-GB" dirty="0"/>
          </a:p>
          <a:p>
            <a:pPr lvl="1">
              <a:lnSpc>
                <a:spcPct val="100000"/>
              </a:lnSpc>
              <a:buBlip>
                <a:blip r:embed="rId2"/>
              </a:buBlip>
            </a:pPr>
            <a:r>
              <a:rPr lang="en-GB" sz="2400" strike="noStrike" dirty="0">
                <a:solidFill>
                  <a:srgbClr val="000000"/>
                </a:solidFill>
                <a:latin typeface="Trebuchet MS"/>
              </a:rPr>
              <a:t>50% open and 50% optional questions</a:t>
            </a:r>
            <a:endParaRPr lang="en-GB" dirty="0"/>
          </a:p>
          <a:p>
            <a:pPr>
              <a:lnSpc>
                <a:spcPct val="100000"/>
              </a:lnSpc>
              <a:buBlip>
                <a:blip r:embed="rId2"/>
              </a:buBlip>
            </a:pPr>
            <a:r>
              <a:rPr lang="en-GB" sz="2400" strike="noStrike" dirty="0">
                <a:solidFill>
                  <a:srgbClr val="000000"/>
                </a:solidFill>
                <a:latin typeface="Trebuchet MS"/>
              </a:rPr>
              <a:t>Knowledge presented here will be examined at state exam</a:t>
            </a:r>
          </a:p>
          <a:p>
            <a:pPr>
              <a:lnSpc>
                <a:spcPct val="100000"/>
              </a:lnSpc>
              <a:buBlip>
                <a:blip r:embed="rId2"/>
              </a:buBlip>
            </a:pPr>
            <a:r>
              <a:rPr lang="en-GB" sz="2400" dirty="0">
                <a:solidFill>
                  <a:srgbClr val="000000"/>
                </a:solidFill>
                <a:latin typeface="Trebuchet MS"/>
              </a:rPr>
              <a:t>Information are important to understand other lessons in context of services</a:t>
            </a:r>
            <a:endParaRPr lang="en-GB" dirty="0"/>
          </a:p>
        </p:txBody>
      </p:sp>
      <p:sp>
        <p:nvSpPr>
          <p:cNvPr id="120" name="CustomShape 3"/>
          <p:cNvSpPr/>
          <p:nvPr/>
        </p:nvSpPr>
        <p:spPr>
          <a:xfrm>
            <a:off x="2517840" y="6248520"/>
            <a:ext cx="4031640" cy="456480"/>
          </a:xfrm>
          <a:prstGeom prst="rect">
            <a:avLst/>
          </a:prstGeom>
          <a:noFill/>
          <a:ln>
            <a:noFill/>
          </a:ln>
        </p:spPr>
        <p:style>
          <a:lnRef idx="0">
            <a:scrgbClr r="0" g="0" b="0"/>
          </a:lnRef>
          <a:fillRef idx="0">
            <a:scrgbClr r="0" g="0" b="0"/>
          </a:fillRef>
          <a:effectRef idx="0">
            <a:scrgbClr r="0" g="0" b="0"/>
          </a:effectRef>
          <a:fontRef idx="minor"/>
        </p:style>
        <p:txBody>
          <a:bodyPr lIns="0" tIns="45000" rIns="0" bIns="45000" anchor="b"/>
          <a:lstStyle/>
          <a:p>
            <a:pPr>
              <a:lnSpc>
                <a:spcPct val="100000"/>
              </a:lnSpc>
            </a:pPr>
            <a:r>
              <a:rPr lang="en-GB" sz="1200" strike="noStrike" dirty="0">
                <a:solidFill>
                  <a:srgbClr val="969696"/>
                </a:solidFill>
                <a:latin typeface="Trebuchet MS"/>
              </a:rPr>
              <a:t>Is It Possible To Teach Service Science?</a:t>
            </a:r>
            <a:endParaRPr lang="en-GB" dirty="0"/>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normAutofit/>
          </a:bodyPr>
          <a:lstStyle/>
          <a:p>
            <a:r>
              <a:rPr lang="en-GB" dirty="0"/>
              <a:t>Informatics faculties</a:t>
            </a:r>
          </a:p>
          <a:p>
            <a:pPr lvl="1"/>
            <a:r>
              <a:rPr lang="en-GB" dirty="0"/>
              <a:t>Different approaches</a:t>
            </a:r>
          </a:p>
          <a:p>
            <a:pPr lvl="1"/>
            <a:r>
              <a:rPr lang="en-GB" dirty="0"/>
              <a:t>Mostly one lesson or course, added to existing programs</a:t>
            </a:r>
          </a:p>
          <a:p>
            <a:pPr lvl="1"/>
            <a:r>
              <a:rPr lang="en-GB" dirty="0"/>
              <a:t>Only few discovered the potential and offers whole study program, designed and oriented to Service Science</a:t>
            </a:r>
          </a:p>
          <a:p>
            <a:r>
              <a:rPr lang="en-GB" dirty="0"/>
              <a:t>Question</a:t>
            </a:r>
          </a:p>
          <a:p>
            <a:pPr lvl="1"/>
            <a:r>
              <a:rPr lang="en-GB" dirty="0"/>
              <a:t>Is Service Science more IT or more Economic, Social, Managerial ...?</a:t>
            </a:r>
          </a:p>
        </p:txBody>
      </p:sp>
      <p:sp>
        <p:nvSpPr>
          <p:cNvPr id="2" name="Nadpis 1"/>
          <p:cNvSpPr>
            <a:spLocks noGrp="1"/>
          </p:cNvSpPr>
          <p:nvPr>
            <p:ph type="title"/>
          </p:nvPr>
        </p:nvSpPr>
        <p:spPr/>
        <p:txBody>
          <a:bodyPr>
            <a:normAutofit fontScale="90000"/>
          </a:bodyPr>
          <a:lstStyle/>
          <a:p>
            <a:r>
              <a:rPr lang="en-GB" dirty="0"/>
              <a:t>Service Science on Academics Field</a:t>
            </a:r>
          </a:p>
        </p:txBody>
      </p:sp>
    </p:spTree>
    <p:extLst>
      <p:ext uri="{BB962C8B-B14F-4D97-AF65-F5344CB8AC3E}">
        <p14:creationId xmlns:p14="http://schemas.microsoft.com/office/powerpoint/2010/main" val="166845444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1628800"/>
            <a:ext cx="8229600" cy="4968552"/>
          </a:xfrm>
        </p:spPr>
        <p:txBody>
          <a:bodyPr>
            <a:noAutofit/>
          </a:bodyPr>
          <a:lstStyle/>
          <a:p>
            <a:r>
              <a:rPr lang="en-GB" sz="2000" dirty="0"/>
              <a:t>Unique relation between Services and IT</a:t>
            </a:r>
          </a:p>
          <a:p>
            <a:pPr lvl="1"/>
            <a:r>
              <a:rPr lang="en-GB" sz="1800" dirty="0"/>
              <a:t>No one is able to provide knowledge and information intensive service without using IT.</a:t>
            </a:r>
          </a:p>
          <a:p>
            <a:r>
              <a:rPr lang="en-GB" sz="2000" dirty="0"/>
              <a:t>Accounting principles are the same for more than 300 years</a:t>
            </a:r>
          </a:p>
          <a:p>
            <a:r>
              <a:rPr lang="en-GB" sz="2000" dirty="0"/>
              <a:t>And marketing and management principles and approaches are changing in period of 10 – 20 years</a:t>
            </a:r>
          </a:p>
          <a:p>
            <a:r>
              <a:rPr lang="en-GB" sz="2000" dirty="0"/>
              <a:t>In opposite IT is extremely dynamic branch</a:t>
            </a:r>
          </a:p>
          <a:p>
            <a:pPr lvl="1"/>
            <a:r>
              <a:rPr lang="en-GB" sz="1800" dirty="0"/>
              <a:t>Technology is changing all time </a:t>
            </a:r>
          </a:p>
          <a:p>
            <a:pPr lvl="2"/>
            <a:r>
              <a:rPr lang="en-GB" sz="1600" dirty="0"/>
              <a:t>Smart phones, tablets</a:t>
            </a:r>
          </a:p>
          <a:p>
            <a:pPr lvl="2"/>
            <a:r>
              <a:rPr lang="en-GB" sz="1600" dirty="0"/>
              <a:t>Clouds, big data, security</a:t>
            </a:r>
          </a:p>
          <a:p>
            <a:r>
              <a:rPr lang="en-GB" sz="2000" dirty="0"/>
              <a:t>Therefore providing services needs a </a:t>
            </a:r>
            <a:r>
              <a:rPr lang="en-GB" sz="2000" b="1" dirty="0"/>
              <a:t>knowledge about the most actual IT tools, techniques and their optimal usage</a:t>
            </a:r>
          </a:p>
          <a:p>
            <a:r>
              <a:rPr lang="en-GB" sz="2000" dirty="0"/>
              <a:t>Service Science is a great enrichment of IT and brings new challenges and perspectives to IT</a:t>
            </a:r>
          </a:p>
        </p:txBody>
      </p:sp>
      <p:sp>
        <p:nvSpPr>
          <p:cNvPr id="2" name="Nadpis 1"/>
          <p:cNvSpPr>
            <a:spLocks noGrp="1"/>
          </p:cNvSpPr>
          <p:nvPr>
            <p:ph type="title"/>
          </p:nvPr>
        </p:nvSpPr>
        <p:spPr>
          <a:xfrm>
            <a:off x="755576" y="836712"/>
            <a:ext cx="7827963" cy="647700"/>
          </a:xfrm>
        </p:spPr>
        <p:txBody>
          <a:bodyPr>
            <a:normAutofit fontScale="90000"/>
          </a:bodyPr>
          <a:lstStyle/>
          <a:p>
            <a:r>
              <a:rPr lang="en-GB" dirty="0"/>
              <a:t>Why should </a:t>
            </a:r>
            <a:r>
              <a:rPr lang="en-GB" dirty="0" err="1"/>
              <a:t>SeS</a:t>
            </a:r>
            <a:r>
              <a:rPr lang="en-GB" dirty="0"/>
              <a:t> have dominant IT?</a:t>
            </a:r>
          </a:p>
        </p:txBody>
      </p:sp>
    </p:spTree>
    <p:extLst>
      <p:ext uri="{BB962C8B-B14F-4D97-AF65-F5344CB8AC3E}">
        <p14:creationId xmlns:p14="http://schemas.microsoft.com/office/powerpoint/2010/main" val="1736168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 name="CustomShape 1"/>
          <p:cNvSpPr/>
          <p:nvPr/>
        </p:nvSpPr>
        <p:spPr>
          <a:xfrm>
            <a:off x="720720" y="1238760"/>
            <a:ext cx="7827120" cy="420480"/>
          </a:xfrm>
          <a:prstGeom prst="roundRect">
            <a:avLst>
              <a:gd name="adj" fmla="val 14400"/>
            </a:avLst>
          </a:prstGeom>
          <a:gradFill>
            <a:gsLst>
              <a:gs pos="0">
                <a:schemeClr val="dk2">
                  <a:hueOff val="0"/>
                  <a:satOff val="0"/>
                  <a:lumOff val="0"/>
                  <a:alphaOff val="0"/>
                  <a:shade val="51000"/>
                  <a:satMod val="130000"/>
                </a:schemeClr>
              </a:gs>
              <a:gs pos="80000">
                <a:schemeClr val="dk2">
                  <a:hueOff val="0"/>
                  <a:satOff val="0"/>
                  <a:lumOff val="0"/>
                  <a:alphaOff val="0"/>
                  <a:shade val="93000"/>
                  <a:satMod val="130000"/>
                </a:schemeClr>
              </a:gs>
              <a:gs pos="100000">
                <a:schemeClr val="dk2">
                  <a:hueOff val="0"/>
                  <a:satOff val="0"/>
                  <a:lumOff val="0"/>
                  <a:alphaOff val="0"/>
                  <a:shade val="94000"/>
                  <a:satMod val="135000"/>
                </a:schemeClr>
              </a:gs>
            </a:gsLst>
            <a:lin ang="1620000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style>
          <a:lnRef idx="0">
            <a:scrgbClr r="0" g="0" b="0"/>
          </a:lnRef>
          <a:fillRef idx="0">
            <a:scrgbClr r="0" g="0" b="0"/>
          </a:fillRef>
          <a:effectRef idx="3">
            <a:scrgbClr r="0" g="0" b="0"/>
          </a:effectRef>
          <a:fontRef idx="minor"/>
        </p:style>
        <p:txBody>
          <a:bodyPr lIns="68760" tIns="89280" rIns="68760" bIns="89280" anchor="ctr"/>
          <a:lstStyle/>
          <a:p>
            <a:pPr>
              <a:lnSpc>
                <a:spcPct val="90000"/>
              </a:lnSpc>
            </a:pPr>
            <a:r>
              <a:rPr lang="en-GB" b="1" strike="noStrike" dirty="0">
                <a:solidFill>
                  <a:srgbClr val="FFFFFF"/>
                </a:solidFill>
                <a:latin typeface="Trebuchet MS"/>
                <a:ea typeface="DejaVu Sans"/>
              </a:rPr>
              <a:t>Service Science, Management and Engineering master study program</a:t>
            </a:r>
            <a:endParaRPr lang="en-GB" dirty="0"/>
          </a:p>
        </p:txBody>
      </p:sp>
      <p:sp>
        <p:nvSpPr>
          <p:cNvPr id="143" name="CustomShape 2"/>
          <p:cNvSpPr/>
          <p:nvPr/>
        </p:nvSpPr>
        <p:spPr>
          <a:xfrm>
            <a:off x="2517840" y="6248520"/>
            <a:ext cx="4031640" cy="456480"/>
          </a:xfrm>
          <a:prstGeom prst="rect">
            <a:avLst/>
          </a:prstGeom>
          <a:noFill/>
          <a:ln>
            <a:noFill/>
          </a:ln>
        </p:spPr>
        <p:style>
          <a:lnRef idx="0">
            <a:scrgbClr r="0" g="0" b="0"/>
          </a:lnRef>
          <a:fillRef idx="0">
            <a:scrgbClr r="0" g="0" b="0"/>
          </a:fillRef>
          <a:effectRef idx="0">
            <a:scrgbClr r="0" g="0" b="0"/>
          </a:effectRef>
          <a:fontRef idx="minor"/>
        </p:style>
        <p:txBody>
          <a:bodyPr lIns="0" tIns="45000" rIns="0" bIns="45000" anchor="b"/>
          <a:lstStyle/>
          <a:p>
            <a:pPr>
              <a:lnSpc>
                <a:spcPct val="100000"/>
              </a:lnSpc>
            </a:pPr>
            <a:r>
              <a:rPr lang="en-GB" sz="1200" strike="noStrike" dirty="0">
                <a:solidFill>
                  <a:srgbClr val="969696"/>
                </a:solidFill>
                <a:latin typeface="Trebuchet MS"/>
              </a:rPr>
              <a:t>Is It Possible To Teach Service Science?</a:t>
            </a:r>
            <a:endParaRPr lang="en-GB" dirty="0"/>
          </a:p>
        </p:txBody>
      </p:sp>
      <p:pic>
        <p:nvPicPr>
          <p:cNvPr id="144" name="Zástupný symbol pro obsah 4"/>
          <p:cNvPicPr/>
          <p:nvPr/>
        </p:nvPicPr>
        <p:blipFill>
          <a:blip r:embed="rId2"/>
          <a:stretch/>
        </p:blipFill>
        <p:spPr>
          <a:xfrm>
            <a:off x="1023120" y="2170080"/>
            <a:ext cx="7628760" cy="3809160"/>
          </a:xfrm>
          <a:prstGeom prst="rect">
            <a:avLst/>
          </a:prstGeom>
          <a:ln>
            <a:noFill/>
          </a:ln>
        </p:spPr>
      </p:pic>
    </p:spTree>
    <p:extLst>
      <p:ext uri="{BB962C8B-B14F-4D97-AF65-F5344CB8AC3E}">
        <p14:creationId xmlns:p14="http://schemas.microsoft.com/office/powerpoint/2010/main" val="161195347"/>
      </p:ext>
    </p:extLst>
  </p:cSld>
  <p:clrMapOvr>
    <a:masterClrMapping/>
  </p:clrMapOvr>
  <p:timing>
    <p:tnLst>
      <p:par>
        <p:cTn id="1" dur="indefinite" restart="never" nodeType="tmRoot">
          <p:childTnLst>
            <p:seq>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44"/>
                                        </p:tgtEl>
                                        <p:attrNameLst>
                                          <p:attrName>style.visibility</p:attrName>
                                        </p:attrNameLst>
                                      </p:cBhvr>
                                      <p:to>
                                        <p:strVal val="visible"/>
                                      </p:to>
                                    </p:set>
                                    <p:anim calcmode="lin" valueType="num">
                                      <p:cBhvr additive="repl">
                                        <p:cTn id="7" dur="500" fill="hold"/>
                                        <p:tgtEl>
                                          <p:spTgt spid="144"/>
                                        </p:tgtEl>
                                        <p:attrNameLst>
                                          <p:attrName>ppt_x</p:attrName>
                                        </p:attrNameLst>
                                      </p:cBhvr>
                                      <p:tavLst>
                                        <p:tav tm="0">
                                          <p:val>
                                            <p:strVal val="#ppt_x"/>
                                          </p:val>
                                        </p:tav>
                                        <p:tav tm="100000">
                                          <p:val>
                                            <p:strVal val="#ppt_x"/>
                                          </p:val>
                                        </p:tav>
                                      </p:tavLst>
                                    </p:anim>
                                    <p:anim calcmode="lin" valueType="num">
                                      <p:cBhvr additive="repl">
                                        <p:cTn id="8" dur="500" fill="hold"/>
                                        <p:tgtEl>
                                          <p:spTgt spid="14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 name="CustomShape 1"/>
          <p:cNvSpPr/>
          <p:nvPr/>
        </p:nvSpPr>
        <p:spPr>
          <a:xfrm>
            <a:off x="720720" y="456135"/>
            <a:ext cx="7827120" cy="646920"/>
          </a:xfrm>
          <a:prstGeom prst="rect">
            <a:avLst/>
          </a:prstGeom>
          <a:noFill/>
          <a:ln>
            <a:noFill/>
          </a:ln>
        </p:spPr>
        <p:style>
          <a:lnRef idx="0">
            <a:scrgbClr r="0" g="0" b="0"/>
          </a:lnRef>
          <a:fillRef idx="0">
            <a:scrgbClr r="0" g="0" b="0"/>
          </a:fillRef>
          <a:effectRef idx="0">
            <a:scrgbClr r="0" g="0" b="0"/>
          </a:effectRef>
          <a:fontRef idx="minor"/>
        </p:style>
        <p:txBody>
          <a:bodyPr lIns="0" tIns="45000" rIns="0" bIns="45000" anchor="b"/>
          <a:lstStyle/>
          <a:p>
            <a:pPr>
              <a:lnSpc>
                <a:spcPct val="100000"/>
              </a:lnSpc>
            </a:pPr>
            <a:r>
              <a:rPr lang="en-GB" sz="2400" b="1" strike="noStrike" dirty="0">
                <a:solidFill>
                  <a:srgbClr val="00287D"/>
                </a:solidFill>
                <a:latin typeface="Trebuchet MS"/>
              </a:rPr>
              <a:t>T - shape</a:t>
            </a:r>
            <a:endParaRPr lang="en-GB" dirty="0"/>
          </a:p>
        </p:txBody>
      </p:sp>
      <p:sp>
        <p:nvSpPr>
          <p:cNvPr id="166" name="CustomShape 2"/>
          <p:cNvSpPr/>
          <p:nvPr/>
        </p:nvSpPr>
        <p:spPr>
          <a:xfrm>
            <a:off x="720720" y="1133434"/>
            <a:ext cx="8233560" cy="4743837"/>
          </a:xfrm>
          <a:prstGeom prst="rect">
            <a:avLst/>
          </a:prstGeom>
          <a:noFill/>
          <a:ln>
            <a:noFill/>
          </a:ln>
        </p:spPr>
        <p:style>
          <a:lnRef idx="0">
            <a:scrgbClr r="0" g="0" b="0"/>
          </a:lnRef>
          <a:fillRef idx="0">
            <a:scrgbClr r="0" g="0" b="0"/>
          </a:fillRef>
          <a:effectRef idx="0">
            <a:scrgbClr r="0" g="0" b="0"/>
          </a:effectRef>
          <a:fontRef idx="minor"/>
        </p:style>
        <p:txBody>
          <a:bodyPr lIns="0" tIns="0" rIns="0" bIns="0"/>
          <a:lstStyle/>
          <a:p>
            <a:pPr>
              <a:lnSpc>
                <a:spcPct val="100000"/>
              </a:lnSpc>
              <a:buBlip>
                <a:blip r:embed="rId2"/>
              </a:buBlip>
            </a:pPr>
            <a:r>
              <a:rPr lang="en-GB" sz="2400" strike="noStrike" dirty="0">
                <a:solidFill>
                  <a:srgbClr val="000000"/>
                </a:solidFill>
                <a:latin typeface="Trebuchet MS"/>
              </a:rPr>
              <a:t>Multidisciplinary education</a:t>
            </a:r>
            <a:endParaRPr lang="en-GB" dirty="0"/>
          </a:p>
          <a:p>
            <a:pPr>
              <a:lnSpc>
                <a:spcPct val="100000"/>
              </a:lnSpc>
              <a:buBlip>
                <a:blip r:embed="rId2"/>
              </a:buBlip>
            </a:pPr>
            <a:r>
              <a:rPr lang="en-GB" sz="2400" strike="noStrike" dirty="0">
                <a:solidFill>
                  <a:srgbClr val="000000"/>
                </a:solidFill>
                <a:latin typeface="Trebuchet MS"/>
              </a:rPr>
              <a:t>Four pillars of the branch</a:t>
            </a:r>
            <a:endParaRPr lang="en-GB" dirty="0"/>
          </a:p>
          <a:p>
            <a:pPr lvl="1">
              <a:lnSpc>
                <a:spcPct val="100000"/>
              </a:lnSpc>
              <a:buBlip>
                <a:blip r:embed="rId2"/>
              </a:buBlip>
            </a:pPr>
            <a:r>
              <a:rPr lang="en-GB" sz="2400" strike="noStrike" dirty="0">
                <a:solidFill>
                  <a:srgbClr val="000000"/>
                </a:solidFill>
                <a:latin typeface="Trebuchet MS"/>
              </a:rPr>
              <a:t>Information technologies</a:t>
            </a:r>
            <a:endParaRPr lang="en-GB" dirty="0"/>
          </a:p>
          <a:p>
            <a:pPr lvl="1">
              <a:lnSpc>
                <a:spcPct val="100000"/>
              </a:lnSpc>
              <a:buBlip>
                <a:blip r:embed="rId2"/>
              </a:buBlip>
            </a:pPr>
            <a:r>
              <a:rPr lang="en-GB" sz="2400" strike="noStrike" dirty="0">
                <a:solidFill>
                  <a:srgbClr val="000000"/>
                </a:solidFill>
                <a:latin typeface="Trebuchet MS"/>
              </a:rPr>
              <a:t>Economics and finance</a:t>
            </a:r>
            <a:endParaRPr lang="en-GB" dirty="0"/>
          </a:p>
          <a:p>
            <a:pPr lvl="1">
              <a:lnSpc>
                <a:spcPct val="100000"/>
              </a:lnSpc>
              <a:buBlip>
                <a:blip r:embed="rId2"/>
              </a:buBlip>
            </a:pPr>
            <a:r>
              <a:rPr lang="en-GB" sz="2400" strike="noStrike" dirty="0">
                <a:solidFill>
                  <a:srgbClr val="000000"/>
                </a:solidFill>
                <a:latin typeface="Trebuchet MS"/>
              </a:rPr>
              <a:t>Management and marketing</a:t>
            </a:r>
            <a:endParaRPr lang="en-GB" dirty="0"/>
          </a:p>
          <a:p>
            <a:pPr lvl="1">
              <a:lnSpc>
                <a:spcPct val="100000"/>
              </a:lnSpc>
              <a:buBlip>
                <a:blip r:embed="rId2"/>
              </a:buBlip>
            </a:pPr>
            <a:r>
              <a:rPr lang="en-GB" sz="2400" strike="noStrike" dirty="0">
                <a:solidFill>
                  <a:srgbClr val="000000"/>
                </a:solidFill>
                <a:latin typeface="Trebuchet MS"/>
              </a:rPr>
              <a:t>Soft and other skills</a:t>
            </a:r>
            <a:endParaRPr lang="en-GB" dirty="0"/>
          </a:p>
          <a:p>
            <a:pPr>
              <a:lnSpc>
                <a:spcPct val="100000"/>
              </a:lnSpc>
              <a:buBlip>
                <a:blip r:embed="rId2"/>
              </a:buBlip>
            </a:pPr>
            <a:r>
              <a:rPr lang="en-GB" sz="2400" strike="noStrike" dirty="0">
                <a:solidFill>
                  <a:srgbClr val="000000"/>
                </a:solidFill>
                <a:latin typeface="Trebuchet MS"/>
              </a:rPr>
              <a:t>The deep pillar (a leg of the T-shape) is IT</a:t>
            </a:r>
            <a:endParaRPr lang="en-GB" dirty="0"/>
          </a:p>
          <a:p>
            <a:pPr lvl="1">
              <a:lnSpc>
                <a:spcPct val="100000"/>
              </a:lnSpc>
              <a:buBlip>
                <a:blip r:embed="rId2"/>
              </a:buBlip>
            </a:pPr>
            <a:r>
              <a:rPr lang="en-GB" sz="2400" strike="noStrike" dirty="0">
                <a:solidFill>
                  <a:srgbClr val="000000"/>
                </a:solidFill>
                <a:latin typeface="Trebuchet MS"/>
              </a:rPr>
              <a:t>Databases</a:t>
            </a:r>
            <a:endParaRPr lang="en-GB" dirty="0"/>
          </a:p>
          <a:p>
            <a:pPr lvl="1">
              <a:lnSpc>
                <a:spcPct val="100000"/>
              </a:lnSpc>
              <a:buBlip>
                <a:blip r:embed="rId2"/>
              </a:buBlip>
            </a:pPr>
            <a:r>
              <a:rPr lang="en-GB" sz="2400" strike="noStrike" dirty="0">
                <a:solidFill>
                  <a:srgbClr val="000000"/>
                </a:solidFill>
                <a:latin typeface="Trebuchet MS"/>
              </a:rPr>
              <a:t>Programing</a:t>
            </a:r>
            <a:endParaRPr lang="en-GB" dirty="0"/>
          </a:p>
          <a:p>
            <a:pPr lvl="1">
              <a:lnSpc>
                <a:spcPct val="100000"/>
              </a:lnSpc>
              <a:buBlip>
                <a:blip r:embed="rId2"/>
              </a:buBlip>
            </a:pPr>
            <a:r>
              <a:rPr lang="en-GB" sz="2400" strike="noStrike" dirty="0">
                <a:solidFill>
                  <a:srgbClr val="000000"/>
                </a:solidFill>
                <a:latin typeface="Trebuchet MS"/>
              </a:rPr>
              <a:t>Security</a:t>
            </a:r>
            <a:endParaRPr lang="en-GB" dirty="0"/>
          </a:p>
          <a:p>
            <a:pPr lvl="1">
              <a:lnSpc>
                <a:spcPct val="100000"/>
              </a:lnSpc>
              <a:buBlip>
                <a:blip r:embed="rId2"/>
              </a:buBlip>
            </a:pPr>
            <a:r>
              <a:rPr lang="en-GB" sz="2400" strike="noStrike" dirty="0">
                <a:solidFill>
                  <a:srgbClr val="000000"/>
                </a:solidFill>
                <a:latin typeface="Trebuchet MS"/>
              </a:rPr>
              <a:t>Networking</a:t>
            </a:r>
            <a:endParaRPr lang="en-GB" dirty="0"/>
          </a:p>
          <a:p>
            <a:pPr lvl="1">
              <a:lnSpc>
                <a:spcPct val="100000"/>
              </a:lnSpc>
              <a:buBlip>
                <a:blip r:embed="rId2"/>
              </a:buBlip>
            </a:pPr>
            <a:r>
              <a:rPr lang="en-GB" sz="2400" strike="noStrike" dirty="0">
                <a:solidFill>
                  <a:srgbClr val="000000"/>
                </a:solidFill>
                <a:latin typeface="Trebuchet MS"/>
              </a:rPr>
              <a:t>The leg should be more dynamics than the roof</a:t>
            </a:r>
            <a:endParaRPr lang="en-GB" dirty="0"/>
          </a:p>
          <a:p>
            <a:pPr>
              <a:lnSpc>
                <a:spcPct val="100000"/>
              </a:lnSpc>
            </a:pPr>
            <a:endParaRPr lang="en-GB" dirty="0"/>
          </a:p>
          <a:p>
            <a:pPr>
              <a:lnSpc>
                <a:spcPct val="100000"/>
              </a:lnSpc>
            </a:pPr>
            <a:endParaRPr lang="en-GB" dirty="0"/>
          </a:p>
        </p:txBody>
      </p:sp>
    </p:spTree>
    <p:extLst>
      <p:ext uri="{BB962C8B-B14F-4D97-AF65-F5344CB8AC3E}">
        <p14:creationId xmlns:p14="http://schemas.microsoft.com/office/powerpoint/2010/main" val="3905105287"/>
      </p:ext>
    </p:extLst>
  </p:cSld>
  <p:clrMapOvr>
    <a:masterClrMapping/>
  </p:clrMapOvr>
  <p:timing>
    <p:tnLst>
      <p:par>
        <p:cTn id="1" dur="indefinite" restart="never" nodeType="tmRoot">
          <p:childTnLst>
            <p:seq>
              <p:cTn id="2" dur="indefinite" nodeType="mainSeq">
                <p:childTnLst>
                  <p:par>
                    <p:cTn id="3" fill="hold">
                      <p:stCondLst>
                        <p:cond delay="indefinite"/>
                      </p:stCondLst>
                      <p:childTnLst>
                        <p:par>
                          <p:cTn id="4" fill="hold">
                            <p:stCondLst>
                              <p:cond delay="0"/>
                            </p:stCondLst>
                            <p:childTnLst>
                              <p:par>
                                <p:cTn id="5" presetID="10" presetClass="entr" fill="hold" nodeType="clickEffect">
                                  <p:stCondLst>
                                    <p:cond delay="0"/>
                                  </p:stCondLst>
                                  <p:childTnLst>
                                    <p:set>
                                      <p:cBhvr>
                                        <p:cTn id="6" dur="1" fill="hold">
                                          <p:stCondLst>
                                            <p:cond delay="0"/>
                                          </p:stCondLst>
                                        </p:cTn>
                                        <p:tgtEl>
                                          <p:spTgt spid="166">
                                            <p:txEl>
                                              <p:charRg st="0" end="283"/>
                                            </p:txEl>
                                          </p:spTgt>
                                        </p:tgtEl>
                                        <p:attrNameLst>
                                          <p:attrName>style.visibility</p:attrName>
                                        </p:attrNameLst>
                                      </p:cBhvr>
                                      <p:to>
                                        <p:strVal val="visible"/>
                                      </p:to>
                                    </p:set>
                                    <p:animEffect transition="in" filter="fade">
                                      <p:cBhvr additive="repl">
                                        <p:cTn id="7" dur="500"/>
                                        <p:tgtEl>
                                          <p:spTgt spid="166">
                                            <p:txEl>
                                              <p:charRg st="0" end="283"/>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fill="hold" nodeType="clickEffect">
                                  <p:stCondLst>
                                    <p:cond delay="0"/>
                                  </p:stCondLst>
                                  <p:childTnLst>
                                    <p:set>
                                      <p:cBhvr>
                                        <p:cTn id="11" dur="1" fill="hold">
                                          <p:stCondLst>
                                            <p:cond delay="0"/>
                                          </p:stCondLst>
                                        </p:cTn>
                                        <p:tgtEl>
                                          <p:spTgt spid="166">
                                            <p:txEl>
                                              <p:charRg st="283" end="283"/>
                                            </p:txEl>
                                          </p:spTgt>
                                        </p:tgtEl>
                                        <p:attrNameLst>
                                          <p:attrName>style.visibility</p:attrName>
                                        </p:attrNameLst>
                                      </p:cBhvr>
                                      <p:to>
                                        <p:strVal val="visible"/>
                                      </p:to>
                                    </p:set>
                                    <p:animEffect transition="in" filter="fade">
                                      <p:cBhvr additive="repl">
                                        <p:cTn id="12" dur="500"/>
                                        <p:tgtEl>
                                          <p:spTgt spid="166">
                                            <p:txEl>
                                              <p:charRg st="283" end="283"/>
                                            </p:txEl>
                                          </p:spTgt>
                                        </p:tgtEl>
                                      </p:cBhvr>
                                    </p:animEffect>
                                  </p:childTnLst>
                                </p:cTn>
                              </p:par>
                              <p:par>
                                <p:cTn id="13" presetID="10" presetClass="entr" fill="hold" nodeType="withEffect">
                                  <p:stCondLst>
                                    <p:cond delay="0"/>
                                  </p:stCondLst>
                                  <p:childTnLst>
                                    <p:set>
                                      <p:cBhvr>
                                        <p:cTn id="14" dur="1" fill="hold">
                                          <p:stCondLst>
                                            <p:cond delay="0"/>
                                          </p:stCondLst>
                                        </p:cTn>
                                        <p:tgtEl>
                                          <p:spTgt spid="166">
                                            <p:txEl>
                                              <p:charRg st="283" end="283"/>
                                            </p:txEl>
                                          </p:spTgt>
                                        </p:tgtEl>
                                        <p:attrNameLst>
                                          <p:attrName>style.visibility</p:attrName>
                                        </p:attrNameLst>
                                      </p:cBhvr>
                                      <p:to>
                                        <p:strVal val="visible"/>
                                      </p:to>
                                    </p:set>
                                    <p:animEffect transition="in" filter="fade">
                                      <p:cBhvr additive="repl">
                                        <p:cTn id="15" dur="500"/>
                                        <p:tgtEl>
                                          <p:spTgt spid="166">
                                            <p:txEl>
                                              <p:charRg st="283" end="283"/>
                                            </p:txEl>
                                          </p:spTgt>
                                        </p:tgtEl>
                                      </p:cBhvr>
                                    </p:animEffect>
                                  </p:childTnLst>
                                </p:cTn>
                              </p:par>
                              <p:par>
                                <p:cTn id="16" presetID="10" presetClass="entr" fill="hold" nodeType="withEffect">
                                  <p:stCondLst>
                                    <p:cond delay="0"/>
                                  </p:stCondLst>
                                  <p:childTnLst>
                                    <p:set>
                                      <p:cBhvr>
                                        <p:cTn id="17" dur="1" fill="hold">
                                          <p:stCondLst>
                                            <p:cond delay="0"/>
                                          </p:stCondLst>
                                        </p:cTn>
                                        <p:tgtEl>
                                          <p:spTgt spid="166">
                                            <p:txEl>
                                              <p:charRg st="283" end="283"/>
                                            </p:txEl>
                                          </p:spTgt>
                                        </p:tgtEl>
                                        <p:attrNameLst>
                                          <p:attrName>style.visibility</p:attrName>
                                        </p:attrNameLst>
                                      </p:cBhvr>
                                      <p:to>
                                        <p:strVal val="visible"/>
                                      </p:to>
                                    </p:set>
                                    <p:animEffect transition="in" filter="fade">
                                      <p:cBhvr additive="repl">
                                        <p:cTn id="18" dur="500"/>
                                        <p:tgtEl>
                                          <p:spTgt spid="166">
                                            <p:txEl>
                                              <p:charRg st="283" end="283"/>
                                            </p:txEl>
                                          </p:spTgt>
                                        </p:tgtEl>
                                      </p:cBhvr>
                                    </p:animEffect>
                                  </p:childTnLst>
                                </p:cTn>
                              </p:par>
                              <p:par>
                                <p:cTn id="19" presetID="10" presetClass="entr" fill="hold" nodeType="withEffect">
                                  <p:stCondLst>
                                    <p:cond delay="0"/>
                                  </p:stCondLst>
                                  <p:childTnLst>
                                    <p:set>
                                      <p:cBhvr>
                                        <p:cTn id="20" dur="1" fill="hold">
                                          <p:stCondLst>
                                            <p:cond delay="0"/>
                                          </p:stCondLst>
                                        </p:cTn>
                                        <p:tgtEl>
                                          <p:spTgt spid="166">
                                            <p:txEl>
                                              <p:charRg st="283" end="283"/>
                                            </p:txEl>
                                          </p:spTgt>
                                        </p:tgtEl>
                                        <p:attrNameLst>
                                          <p:attrName>style.visibility</p:attrName>
                                        </p:attrNameLst>
                                      </p:cBhvr>
                                      <p:to>
                                        <p:strVal val="visible"/>
                                      </p:to>
                                    </p:set>
                                    <p:animEffect transition="in" filter="fade">
                                      <p:cBhvr additive="repl">
                                        <p:cTn id="21" dur="500"/>
                                        <p:tgtEl>
                                          <p:spTgt spid="166">
                                            <p:txEl>
                                              <p:charRg st="283" end="283"/>
                                            </p:txEl>
                                          </p:spTgt>
                                        </p:tgtEl>
                                      </p:cBhvr>
                                    </p:animEffect>
                                  </p:childTnLst>
                                </p:cTn>
                              </p:par>
                              <p:par>
                                <p:cTn id="22" presetID="10" presetClass="entr" fill="hold" nodeType="withEffect">
                                  <p:stCondLst>
                                    <p:cond delay="0"/>
                                  </p:stCondLst>
                                  <p:childTnLst>
                                    <p:set>
                                      <p:cBhvr>
                                        <p:cTn id="23" dur="1" fill="hold">
                                          <p:stCondLst>
                                            <p:cond delay="0"/>
                                          </p:stCondLst>
                                        </p:cTn>
                                        <p:tgtEl>
                                          <p:spTgt spid="166">
                                            <p:txEl>
                                              <p:charRg st="283" end="283"/>
                                            </p:txEl>
                                          </p:spTgt>
                                        </p:tgtEl>
                                        <p:attrNameLst>
                                          <p:attrName>style.visibility</p:attrName>
                                        </p:attrNameLst>
                                      </p:cBhvr>
                                      <p:to>
                                        <p:strVal val="visible"/>
                                      </p:to>
                                    </p:set>
                                    <p:animEffect transition="in" filter="fade">
                                      <p:cBhvr additive="repl">
                                        <p:cTn id="24" dur="500"/>
                                        <p:tgtEl>
                                          <p:spTgt spid="166">
                                            <p:txEl>
                                              <p:charRg st="283" end="283"/>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fill="hold" nodeType="clickEffect">
                                  <p:stCondLst>
                                    <p:cond delay="0"/>
                                  </p:stCondLst>
                                  <p:childTnLst>
                                    <p:set>
                                      <p:cBhvr>
                                        <p:cTn id="28" dur="1" fill="hold">
                                          <p:stCondLst>
                                            <p:cond delay="0"/>
                                          </p:stCondLst>
                                        </p:cTn>
                                        <p:tgtEl>
                                          <p:spTgt spid="166">
                                            <p:txEl>
                                              <p:charRg st="283" end="283"/>
                                            </p:txEl>
                                          </p:spTgt>
                                        </p:tgtEl>
                                        <p:attrNameLst>
                                          <p:attrName>style.visibility</p:attrName>
                                        </p:attrNameLst>
                                      </p:cBhvr>
                                      <p:to>
                                        <p:strVal val="visible"/>
                                      </p:to>
                                    </p:set>
                                    <p:animEffect transition="in" filter="fade">
                                      <p:cBhvr additive="repl">
                                        <p:cTn id="29" dur="500"/>
                                        <p:tgtEl>
                                          <p:spTgt spid="166">
                                            <p:txEl>
                                              <p:charRg st="283" end="283"/>
                                            </p:txEl>
                                          </p:spTgt>
                                        </p:tgtEl>
                                      </p:cBhvr>
                                    </p:animEffect>
                                  </p:childTnLst>
                                </p:cTn>
                              </p:par>
                              <p:par>
                                <p:cTn id="30" presetID="10" presetClass="entr" fill="hold" nodeType="withEffect">
                                  <p:stCondLst>
                                    <p:cond delay="0"/>
                                  </p:stCondLst>
                                  <p:childTnLst>
                                    <p:set>
                                      <p:cBhvr>
                                        <p:cTn id="31" dur="1" fill="hold">
                                          <p:stCondLst>
                                            <p:cond delay="0"/>
                                          </p:stCondLst>
                                        </p:cTn>
                                        <p:tgtEl>
                                          <p:spTgt spid="166">
                                            <p:txEl>
                                              <p:charRg st="283" end="283"/>
                                            </p:txEl>
                                          </p:spTgt>
                                        </p:tgtEl>
                                        <p:attrNameLst>
                                          <p:attrName>style.visibility</p:attrName>
                                        </p:attrNameLst>
                                      </p:cBhvr>
                                      <p:to>
                                        <p:strVal val="visible"/>
                                      </p:to>
                                    </p:set>
                                    <p:animEffect transition="in" filter="fade">
                                      <p:cBhvr additive="repl">
                                        <p:cTn id="32" dur="500"/>
                                        <p:tgtEl>
                                          <p:spTgt spid="166">
                                            <p:txEl>
                                              <p:charRg st="283" end="283"/>
                                            </p:txEl>
                                          </p:spTgt>
                                        </p:tgtEl>
                                      </p:cBhvr>
                                    </p:animEffect>
                                  </p:childTnLst>
                                </p:cTn>
                              </p:par>
                              <p:par>
                                <p:cTn id="33" presetID="10" presetClass="entr" fill="hold" nodeType="withEffect">
                                  <p:stCondLst>
                                    <p:cond delay="0"/>
                                  </p:stCondLst>
                                  <p:childTnLst>
                                    <p:set>
                                      <p:cBhvr>
                                        <p:cTn id="34" dur="1" fill="hold">
                                          <p:stCondLst>
                                            <p:cond delay="0"/>
                                          </p:stCondLst>
                                        </p:cTn>
                                        <p:tgtEl>
                                          <p:spTgt spid="166">
                                            <p:txEl>
                                              <p:charRg st="283" end="283"/>
                                            </p:txEl>
                                          </p:spTgt>
                                        </p:tgtEl>
                                        <p:attrNameLst>
                                          <p:attrName>style.visibility</p:attrName>
                                        </p:attrNameLst>
                                      </p:cBhvr>
                                      <p:to>
                                        <p:strVal val="visible"/>
                                      </p:to>
                                    </p:set>
                                    <p:animEffect transition="in" filter="fade">
                                      <p:cBhvr additive="repl">
                                        <p:cTn id="35" dur="500"/>
                                        <p:tgtEl>
                                          <p:spTgt spid="166">
                                            <p:txEl>
                                              <p:charRg st="283" end="283"/>
                                            </p:txEl>
                                          </p:spTgt>
                                        </p:tgtEl>
                                      </p:cBhvr>
                                    </p:animEffect>
                                  </p:childTnLst>
                                </p:cTn>
                              </p:par>
                              <p:par>
                                <p:cTn id="36" presetID="10" presetClass="entr" fill="hold" nodeType="withEffect">
                                  <p:stCondLst>
                                    <p:cond delay="0"/>
                                  </p:stCondLst>
                                  <p:childTnLst>
                                    <p:set>
                                      <p:cBhvr>
                                        <p:cTn id="37" dur="1" fill="hold">
                                          <p:stCondLst>
                                            <p:cond delay="0"/>
                                          </p:stCondLst>
                                        </p:cTn>
                                        <p:tgtEl>
                                          <p:spTgt spid="166">
                                            <p:txEl>
                                              <p:charRg st="283" end="283"/>
                                            </p:txEl>
                                          </p:spTgt>
                                        </p:tgtEl>
                                        <p:attrNameLst>
                                          <p:attrName>style.visibility</p:attrName>
                                        </p:attrNameLst>
                                      </p:cBhvr>
                                      <p:to>
                                        <p:strVal val="visible"/>
                                      </p:to>
                                    </p:set>
                                    <p:animEffect transition="in" filter="fade">
                                      <p:cBhvr additive="repl">
                                        <p:cTn id="38" dur="500"/>
                                        <p:tgtEl>
                                          <p:spTgt spid="166">
                                            <p:txEl>
                                              <p:charRg st="283" end="283"/>
                                            </p:txEl>
                                          </p:spTgt>
                                        </p:tgtEl>
                                      </p:cBhvr>
                                    </p:animEffect>
                                  </p:childTnLst>
                                </p:cTn>
                              </p:par>
                              <p:par>
                                <p:cTn id="39" presetID="10" presetClass="entr" fill="hold" nodeType="withEffect">
                                  <p:stCondLst>
                                    <p:cond delay="0"/>
                                  </p:stCondLst>
                                  <p:childTnLst>
                                    <p:set>
                                      <p:cBhvr>
                                        <p:cTn id="40" dur="1" fill="hold">
                                          <p:stCondLst>
                                            <p:cond delay="0"/>
                                          </p:stCondLst>
                                        </p:cTn>
                                        <p:tgtEl>
                                          <p:spTgt spid="166">
                                            <p:txEl>
                                              <p:charRg st="283" end="283"/>
                                            </p:txEl>
                                          </p:spTgt>
                                        </p:tgtEl>
                                        <p:attrNameLst>
                                          <p:attrName>style.visibility</p:attrName>
                                        </p:attrNameLst>
                                      </p:cBhvr>
                                      <p:to>
                                        <p:strVal val="visible"/>
                                      </p:to>
                                    </p:set>
                                    <p:animEffect transition="in" filter="fade">
                                      <p:cBhvr additive="repl">
                                        <p:cTn id="41" dur="500"/>
                                        <p:tgtEl>
                                          <p:spTgt spid="166">
                                            <p:txEl>
                                              <p:charRg st="283" end="283"/>
                                            </p:txEl>
                                          </p:spTgt>
                                        </p:tgtEl>
                                      </p:cBhvr>
                                    </p:animEffect>
                                  </p:childTnLst>
                                </p:cTn>
                              </p:par>
                              <p:par>
                                <p:cTn id="42" presetID="10" presetClass="entr" fill="hold" nodeType="withEffect">
                                  <p:stCondLst>
                                    <p:cond delay="0"/>
                                  </p:stCondLst>
                                  <p:childTnLst>
                                    <p:set>
                                      <p:cBhvr>
                                        <p:cTn id="43" dur="1" fill="hold">
                                          <p:stCondLst>
                                            <p:cond delay="0"/>
                                          </p:stCondLst>
                                        </p:cTn>
                                        <p:tgtEl>
                                          <p:spTgt spid="166">
                                            <p:txEl>
                                              <p:charRg st="283" end="283"/>
                                            </p:txEl>
                                          </p:spTgt>
                                        </p:tgtEl>
                                        <p:attrNameLst>
                                          <p:attrName>style.visibility</p:attrName>
                                        </p:attrNameLst>
                                      </p:cBhvr>
                                      <p:to>
                                        <p:strVal val="visible"/>
                                      </p:to>
                                    </p:set>
                                    <p:animEffect transition="in" filter="fade">
                                      <p:cBhvr additive="repl">
                                        <p:cTn id="44" dur="500"/>
                                        <p:tgtEl>
                                          <p:spTgt spid="166">
                                            <p:txEl>
                                              <p:charRg st="283" end="28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 name="CustomShape 1"/>
          <p:cNvSpPr/>
          <p:nvPr/>
        </p:nvSpPr>
        <p:spPr>
          <a:xfrm>
            <a:off x="720720" y="1125360"/>
            <a:ext cx="7827120" cy="646920"/>
          </a:xfrm>
          <a:prstGeom prst="rect">
            <a:avLst/>
          </a:prstGeom>
          <a:noFill/>
          <a:ln>
            <a:noFill/>
          </a:ln>
        </p:spPr>
        <p:style>
          <a:lnRef idx="0">
            <a:scrgbClr r="0" g="0" b="0"/>
          </a:lnRef>
          <a:fillRef idx="0">
            <a:scrgbClr r="0" g="0" b="0"/>
          </a:fillRef>
          <a:effectRef idx="0">
            <a:scrgbClr r="0" g="0" b="0"/>
          </a:effectRef>
          <a:fontRef idx="minor"/>
        </p:style>
        <p:txBody>
          <a:bodyPr lIns="0" tIns="45000" rIns="0" bIns="45000" anchor="b"/>
          <a:lstStyle/>
          <a:p>
            <a:pPr>
              <a:lnSpc>
                <a:spcPct val="100000"/>
              </a:lnSpc>
            </a:pPr>
            <a:r>
              <a:rPr lang="en-GB" sz="2400" b="1" strike="noStrike" dirty="0">
                <a:solidFill>
                  <a:srgbClr val="00287D"/>
                </a:solidFill>
                <a:latin typeface="Trebuchet MS"/>
              </a:rPr>
              <a:t>Interim project</a:t>
            </a:r>
            <a:endParaRPr lang="en-GB" dirty="0"/>
          </a:p>
        </p:txBody>
      </p:sp>
      <p:sp>
        <p:nvSpPr>
          <p:cNvPr id="168" name="CustomShape 2"/>
          <p:cNvSpPr/>
          <p:nvPr/>
        </p:nvSpPr>
        <p:spPr>
          <a:xfrm>
            <a:off x="720720" y="2017800"/>
            <a:ext cx="8233560" cy="4114080"/>
          </a:xfrm>
          <a:prstGeom prst="rect">
            <a:avLst/>
          </a:prstGeom>
          <a:noFill/>
          <a:ln>
            <a:noFill/>
          </a:ln>
        </p:spPr>
        <p:style>
          <a:lnRef idx="0">
            <a:scrgbClr r="0" g="0" b="0"/>
          </a:lnRef>
          <a:fillRef idx="0">
            <a:scrgbClr r="0" g="0" b="0"/>
          </a:fillRef>
          <a:effectRef idx="0">
            <a:scrgbClr r="0" g="0" b="0"/>
          </a:effectRef>
          <a:fontRef idx="minor"/>
        </p:style>
        <p:txBody>
          <a:bodyPr lIns="0" tIns="0" rIns="0" bIns="0"/>
          <a:lstStyle/>
          <a:p>
            <a:pPr>
              <a:lnSpc>
                <a:spcPct val="100000"/>
              </a:lnSpc>
              <a:buBlip>
                <a:blip r:embed="rId2"/>
              </a:buBlip>
            </a:pPr>
            <a:r>
              <a:rPr lang="en-GB" sz="2400" strike="noStrike" dirty="0">
                <a:solidFill>
                  <a:srgbClr val="000000"/>
                </a:solidFill>
                <a:latin typeface="Trebuchet MS"/>
              </a:rPr>
              <a:t>Why?</a:t>
            </a:r>
          </a:p>
          <a:p>
            <a:pPr lvl="1">
              <a:buBlip>
                <a:blip r:embed="rId2"/>
              </a:buBlip>
            </a:pPr>
            <a:r>
              <a:rPr lang="en-GB" sz="2400" dirty="0">
                <a:solidFill>
                  <a:srgbClr val="000000"/>
                </a:solidFill>
                <a:latin typeface="Trebuchet MS"/>
              </a:rPr>
              <a:t>To prove the knowledge and its structure</a:t>
            </a:r>
          </a:p>
          <a:p>
            <a:pPr>
              <a:buBlip>
                <a:blip r:embed="rId2"/>
              </a:buBlip>
            </a:pPr>
            <a:r>
              <a:rPr lang="en-GB" sz="2400" strike="noStrike" dirty="0">
                <a:solidFill>
                  <a:srgbClr val="000000"/>
                </a:solidFill>
                <a:latin typeface="Trebuchet MS"/>
              </a:rPr>
              <a:t>Unique – comparing other study programs</a:t>
            </a:r>
          </a:p>
          <a:p>
            <a:pPr>
              <a:lnSpc>
                <a:spcPct val="100000"/>
              </a:lnSpc>
              <a:buBlip>
                <a:blip r:embed="rId2"/>
              </a:buBlip>
            </a:pPr>
            <a:r>
              <a:rPr lang="en-GB" sz="2400" strike="noStrike" dirty="0">
                <a:solidFill>
                  <a:srgbClr val="000000"/>
                </a:solidFill>
                <a:latin typeface="Trebuchet MS"/>
              </a:rPr>
              <a:t>Long term internship for the students – to gain real experience</a:t>
            </a:r>
            <a:endParaRPr lang="en-GB" dirty="0"/>
          </a:p>
          <a:p>
            <a:pPr>
              <a:lnSpc>
                <a:spcPct val="100000"/>
              </a:lnSpc>
              <a:buBlip>
                <a:blip r:embed="rId2"/>
              </a:buBlip>
            </a:pPr>
            <a:r>
              <a:rPr lang="en-GB" sz="2400" strike="noStrike" dirty="0">
                <a:solidFill>
                  <a:srgbClr val="000000"/>
                </a:solidFill>
                <a:latin typeface="Trebuchet MS"/>
              </a:rPr>
              <a:t>Business</a:t>
            </a:r>
            <a:endParaRPr lang="en-GB" dirty="0"/>
          </a:p>
          <a:p>
            <a:pPr lvl="1">
              <a:lnSpc>
                <a:spcPct val="100000"/>
              </a:lnSpc>
              <a:buBlip>
                <a:blip r:embed="rId2"/>
              </a:buBlip>
            </a:pPr>
            <a:r>
              <a:rPr lang="en-GB" sz="2400" strike="noStrike" dirty="0">
                <a:solidFill>
                  <a:srgbClr val="000000"/>
                </a:solidFill>
                <a:latin typeface="Trebuchet MS"/>
              </a:rPr>
              <a:t>For business partner</a:t>
            </a:r>
            <a:endParaRPr lang="en-GB" dirty="0"/>
          </a:p>
          <a:p>
            <a:pPr lvl="1">
              <a:lnSpc>
                <a:spcPct val="100000"/>
              </a:lnSpc>
              <a:buBlip>
                <a:blip r:embed="rId2"/>
              </a:buBlip>
            </a:pPr>
            <a:r>
              <a:rPr lang="en-GB" sz="2400" strike="noStrike" dirty="0">
                <a:solidFill>
                  <a:srgbClr val="000000"/>
                </a:solidFill>
                <a:latin typeface="Trebuchet MS"/>
              </a:rPr>
              <a:t>5 months, 4 days per a week</a:t>
            </a:r>
            <a:endParaRPr lang="en-GB" dirty="0"/>
          </a:p>
          <a:p>
            <a:pPr>
              <a:lnSpc>
                <a:spcPct val="100000"/>
              </a:lnSpc>
              <a:buBlip>
                <a:blip r:embed="rId2"/>
              </a:buBlip>
            </a:pPr>
            <a:r>
              <a:rPr lang="en-GB" sz="2400" strike="noStrike" dirty="0">
                <a:solidFill>
                  <a:srgbClr val="000000"/>
                </a:solidFill>
                <a:latin typeface="Trebuchet MS"/>
              </a:rPr>
              <a:t>Research</a:t>
            </a:r>
            <a:endParaRPr lang="en-GB" dirty="0"/>
          </a:p>
          <a:p>
            <a:pPr lvl="1">
              <a:lnSpc>
                <a:spcPct val="100000"/>
              </a:lnSpc>
              <a:buBlip>
                <a:blip r:embed="rId2"/>
              </a:buBlip>
            </a:pPr>
            <a:r>
              <a:rPr lang="en-GB" sz="2400" strike="noStrike" dirty="0">
                <a:solidFill>
                  <a:srgbClr val="000000"/>
                </a:solidFill>
                <a:latin typeface="Trebuchet MS"/>
              </a:rPr>
              <a:t>For research or university partners</a:t>
            </a:r>
            <a:endParaRPr lang="en-GB" dirty="0"/>
          </a:p>
          <a:p>
            <a:pPr lvl="1">
              <a:lnSpc>
                <a:spcPct val="100000"/>
              </a:lnSpc>
              <a:buBlip>
                <a:blip r:embed="rId2"/>
              </a:buBlip>
            </a:pPr>
            <a:r>
              <a:rPr lang="en-GB" sz="2400" strike="noStrike" dirty="0">
                <a:solidFill>
                  <a:srgbClr val="000000"/>
                </a:solidFill>
                <a:latin typeface="Trebuchet MS"/>
              </a:rPr>
              <a:t>10 months, 2.5 days per a week</a:t>
            </a:r>
            <a:endParaRPr lang="en-GB" dirty="0"/>
          </a:p>
        </p:txBody>
      </p:sp>
    </p:spTree>
    <p:extLst>
      <p:ext uri="{BB962C8B-B14F-4D97-AF65-F5344CB8AC3E}">
        <p14:creationId xmlns:p14="http://schemas.microsoft.com/office/powerpoint/2010/main" val="3770602507"/>
      </p:ext>
    </p:extLst>
  </p:cSld>
  <p:clrMapOvr>
    <a:masterClrMapping/>
  </p:clrMapOvr>
  <p:timing>
    <p:tnLst>
      <p:par>
        <p:cTn id="1" dur="indefinite" restart="never" nodeType="tmRoot">
          <p:childTnLst>
            <p:seq>
              <p:cTn id="2" dur="indefinite" nodeType="mainSeq">
                <p:childTnLst>
                  <p:par>
                    <p:cTn id="3" fill="hold">
                      <p:stCondLst>
                        <p:cond delay="indefinite"/>
                      </p:stCondLst>
                      <p:childTnLst>
                        <p:par>
                          <p:cTn id="4" fill="hold">
                            <p:stCondLst>
                              <p:cond delay="0"/>
                            </p:stCondLst>
                            <p:childTnLst>
                              <p:par>
                                <p:cTn id="5" presetID="42" presetClass="entr" fill="hold" nodeType="clickEffect">
                                  <p:stCondLst>
                                    <p:cond delay="0"/>
                                  </p:stCondLst>
                                  <p:childTnLst>
                                    <p:set>
                                      <p:cBhvr>
                                        <p:cTn id="6" dur="1" fill="hold">
                                          <p:stCondLst>
                                            <p:cond delay="0"/>
                                          </p:stCondLst>
                                        </p:cTn>
                                        <p:tgtEl>
                                          <p:spTgt spid="168">
                                            <p:txEl>
                                              <p:charRg st="0" end="198"/>
                                            </p:txEl>
                                          </p:spTgt>
                                        </p:tgtEl>
                                        <p:attrNameLst>
                                          <p:attrName>style.visibility</p:attrName>
                                        </p:attrNameLst>
                                      </p:cBhvr>
                                      <p:to>
                                        <p:strVal val="visible"/>
                                      </p:to>
                                    </p:set>
                                    <p:animEffect transition="in" filter="fade">
                                      <p:cBhvr additive="repl">
                                        <p:cTn id="7" dur="1000"/>
                                        <p:tgtEl>
                                          <p:spTgt spid="168">
                                            <p:txEl>
                                              <p:charRg st="0" end="198"/>
                                            </p:txEl>
                                          </p:spTgt>
                                        </p:tgtEl>
                                      </p:cBhvr>
                                    </p:animEffect>
                                    <p:anim calcmode="lin" valueType="num">
                                      <p:cBhvr additive="repl">
                                        <p:cTn id="8" dur="1000" fill="hold"/>
                                        <p:tgtEl>
                                          <p:spTgt spid="168">
                                            <p:txEl>
                                              <p:charRg st="0" end="198"/>
                                            </p:txEl>
                                          </p:spTgt>
                                        </p:tgtEl>
                                        <p:attrNameLst>
                                          <p:attrName>ppt_x</p:attrName>
                                        </p:attrNameLst>
                                      </p:cBhvr>
                                      <p:tavLst>
                                        <p:tav tm="0">
                                          <p:val>
                                            <p:strVal val="#ppt_x"/>
                                          </p:val>
                                        </p:tav>
                                        <p:tav tm="100000">
                                          <p:val>
                                            <p:strVal val="#ppt_x"/>
                                          </p:val>
                                        </p:tav>
                                      </p:tavLst>
                                    </p:anim>
                                    <p:anim calcmode="lin" valueType="num">
                                      <p:cBhvr additive="repl">
                                        <p:cTn id="9" dur="1000" fill="hold"/>
                                        <p:tgtEl>
                                          <p:spTgt spid="168">
                                            <p:txEl>
                                              <p:charRg st="0" end="198"/>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fill="hold" nodeType="clickEffect">
                                  <p:stCondLst>
                                    <p:cond delay="0"/>
                                  </p:stCondLst>
                                  <p:childTnLst>
                                    <p:set>
                                      <p:cBhvr>
                                        <p:cTn id="13" dur="1" fill="hold">
                                          <p:stCondLst>
                                            <p:cond delay="0"/>
                                          </p:stCondLst>
                                        </p:cTn>
                                        <p:tgtEl>
                                          <p:spTgt spid="168">
                                            <p:txEl>
                                              <p:charRg st="198" end="198"/>
                                            </p:txEl>
                                          </p:spTgt>
                                        </p:tgtEl>
                                        <p:attrNameLst>
                                          <p:attrName>style.visibility</p:attrName>
                                        </p:attrNameLst>
                                      </p:cBhvr>
                                      <p:to>
                                        <p:strVal val="visible"/>
                                      </p:to>
                                    </p:set>
                                    <p:animEffect transition="in" filter="fade">
                                      <p:cBhvr additive="repl">
                                        <p:cTn id="14" dur="1000"/>
                                        <p:tgtEl>
                                          <p:spTgt spid="168">
                                            <p:txEl>
                                              <p:charRg st="198" end="198"/>
                                            </p:txEl>
                                          </p:spTgt>
                                        </p:tgtEl>
                                      </p:cBhvr>
                                    </p:animEffect>
                                    <p:anim calcmode="lin" valueType="num">
                                      <p:cBhvr additive="repl">
                                        <p:cTn id="15" dur="1000" fill="hold"/>
                                        <p:tgtEl>
                                          <p:spTgt spid="168">
                                            <p:txEl>
                                              <p:charRg st="198" end="198"/>
                                            </p:txEl>
                                          </p:spTgt>
                                        </p:tgtEl>
                                        <p:attrNameLst>
                                          <p:attrName>ppt_x</p:attrName>
                                        </p:attrNameLst>
                                      </p:cBhvr>
                                      <p:tavLst>
                                        <p:tav tm="0">
                                          <p:val>
                                            <p:strVal val="#ppt_x"/>
                                          </p:val>
                                        </p:tav>
                                        <p:tav tm="100000">
                                          <p:val>
                                            <p:strVal val="#ppt_x"/>
                                          </p:val>
                                        </p:tav>
                                      </p:tavLst>
                                    </p:anim>
                                    <p:anim calcmode="lin" valueType="num">
                                      <p:cBhvr additive="repl">
                                        <p:cTn id="16" dur="1000" fill="hold"/>
                                        <p:tgtEl>
                                          <p:spTgt spid="168">
                                            <p:txEl>
                                              <p:charRg st="198" end="198"/>
                                            </p:txEl>
                                          </p:spTgt>
                                        </p:tgtEl>
                                        <p:attrNameLst>
                                          <p:attrName>ppt_y</p:attrName>
                                        </p:attrNameLst>
                                      </p:cBhvr>
                                      <p:tavLst>
                                        <p:tav tm="0">
                                          <p:val>
                                            <p:strVal val="#ppt_y+.1"/>
                                          </p:val>
                                        </p:tav>
                                        <p:tav tm="100000">
                                          <p:val>
                                            <p:strVal val="#ppt_y"/>
                                          </p:val>
                                        </p:tav>
                                      </p:tavLst>
                                    </p:anim>
                                  </p:childTnLst>
                                </p:cTn>
                              </p:par>
                              <p:par>
                                <p:cTn id="17" presetID="42" presetClass="entr" fill="hold" nodeType="withEffect">
                                  <p:stCondLst>
                                    <p:cond delay="0"/>
                                  </p:stCondLst>
                                  <p:childTnLst>
                                    <p:set>
                                      <p:cBhvr>
                                        <p:cTn id="18" dur="1" fill="hold">
                                          <p:stCondLst>
                                            <p:cond delay="0"/>
                                          </p:stCondLst>
                                        </p:cTn>
                                        <p:tgtEl>
                                          <p:spTgt spid="168">
                                            <p:txEl>
                                              <p:charRg st="198" end="198"/>
                                            </p:txEl>
                                          </p:spTgt>
                                        </p:tgtEl>
                                        <p:attrNameLst>
                                          <p:attrName>style.visibility</p:attrName>
                                        </p:attrNameLst>
                                      </p:cBhvr>
                                      <p:to>
                                        <p:strVal val="visible"/>
                                      </p:to>
                                    </p:set>
                                    <p:animEffect transition="in" filter="fade">
                                      <p:cBhvr additive="repl">
                                        <p:cTn id="19" dur="1000"/>
                                        <p:tgtEl>
                                          <p:spTgt spid="168">
                                            <p:txEl>
                                              <p:charRg st="198" end="198"/>
                                            </p:txEl>
                                          </p:spTgt>
                                        </p:tgtEl>
                                      </p:cBhvr>
                                    </p:animEffect>
                                    <p:anim calcmode="lin" valueType="num">
                                      <p:cBhvr additive="repl">
                                        <p:cTn id="20" dur="1000" fill="hold"/>
                                        <p:tgtEl>
                                          <p:spTgt spid="168">
                                            <p:txEl>
                                              <p:charRg st="198" end="198"/>
                                            </p:txEl>
                                          </p:spTgt>
                                        </p:tgtEl>
                                        <p:attrNameLst>
                                          <p:attrName>ppt_x</p:attrName>
                                        </p:attrNameLst>
                                      </p:cBhvr>
                                      <p:tavLst>
                                        <p:tav tm="0">
                                          <p:val>
                                            <p:strVal val="#ppt_x"/>
                                          </p:val>
                                        </p:tav>
                                        <p:tav tm="100000">
                                          <p:val>
                                            <p:strVal val="#ppt_x"/>
                                          </p:val>
                                        </p:tav>
                                      </p:tavLst>
                                    </p:anim>
                                    <p:anim calcmode="lin" valueType="num">
                                      <p:cBhvr additive="repl">
                                        <p:cTn id="21" dur="1000" fill="hold"/>
                                        <p:tgtEl>
                                          <p:spTgt spid="168">
                                            <p:txEl>
                                              <p:charRg st="198" end="198"/>
                                            </p:txEl>
                                          </p:spTgt>
                                        </p:tgtEl>
                                        <p:attrNameLst>
                                          <p:attrName>ppt_y</p:attrName>
                                        </p:attrNameLst>
                                      </p:cBhvr>
                                      <p:tavLst>
                                        <p:tav tm="0">
                                          <p:val>
                                            <p:strVal val="#ppt_y+.1"/>
                                          </p:val>
                                        </p:tav>
                                        <p:tav tm="100000">
                                          <p:val>
                                            <p:strVal val="#ppt_y"/>
                                          </p:val>
                                        </p:tav>
                                      </p:tavLst>
                                    </p:anim>
                                  </p:childTnLst>
                                </p:cTn>
                              </p:par>
                              <p:par>
                                <p:cTn id="22" presetID="42" presetClass="entr" fill="hold" nodeType="withEffect">
                                  <p:stCondLst>
                                    <p:cond delay="0"/>
                                  </p:stCondLst>
                                  <p:childTnLst>
                                    <p:set>
                                      <p:cBhvr>
                                        <p:cTn id="23" dur="1" fill="hold">
                                          <p:stCondLst>
                                            <p:cond delay="0"/>
                                          </p:stCondLst>
                                        </p:cTn>
                                        <p:tgtEl>
                                          <p:spTgt spid="168">
                                            <p:txEl>
                                              <p:charRg st="198" end="198"/>
                                            </p:txEl>
                                          </p:spTgt>
                                        </p:tgtEl>
                                        <p:attrNameLst>
                                          <p:attrName>style.visibility</p:attrName>
                                        </p:attrNameLst>
                                      </p:cBhvr>
                                      <p:to>
                                        <p:strVal val="visible"/>
                                      </p:to>
                                    </p:set>
                                    <p:animEffect transition="in" filter="fade">
                                      <p:cBhvr additive="repl">
                                        <p:cTn id="24" dur="1000"/>
                                        <p:tgtEl>
                                          <p:spTgt spid="168">
                                            <p:txEl>
                                              <p:charRg st="198" end="198"/>
                                            </p:txEl>
                                          </p:spTgt>
                                        </p:tgtEl>
                                      </p:cBhvr>
                                    </p:animEffect>
                                    <p:anim calcmode="lin" valueType="num">
                                      <p:cBhvr additive="repl">
                                        <p:cTn id="25" dur="1000" fill="hold"/>
                                        <p:tgtEl>
                                          <p:spTgt spid="168">
                                            <p:txEl>
                                              <p:charRg st="198" end="198"/>
                                            </p:txEl>
                                          </p:spTgt>
                                        </p:tgtEl>
                                        <p:attrNameLst>
                                          <p:attrName>ppt_x</p:attrName>
                                        </p:attrNameLst>
                                      </p:cBhvr>
                                      <p:tavLst>
                                        <p:tav tm="0">
                                          <p:val>
                                            <p:strVal val="#ppt_x"/>
                                          </p:val>
                                        </p:tav>
                                        <p:tav tm="100000">
                                          <p:val>
                                            <p:strVal val="#ppt_x"/>
                                          </p:val>
                                        </p:tav>
                                      </p:tavLst>
                                    </p:anim>
                                    <p:anim calcmode="lin" valueType="num">
                                      <p:cBhvr additive="repl">
                                        <p:cTn id="26" dur="1000" fill="hold"/>
                                        <p:tgtEl>
                                          <p:spTgt spid="168">
                                            <p:txEl>
                                              <p:charRg st="198" end="198"/>
                                            </p:txEl>
                                          </p:spTgt>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fill="hold" nodeType="clickEffect">
                                  <p:stCondLst>
                                    <p:cond delay="0"/>
                                  </p:stCondLst>
                                  <p:childTnLst>
                                    <p:set>
                                      <p:cBhvr>
                                        <p:cTn id="30" dur="1" fill="hold">
                                          <p:stCondLst>
                                            <p:cond delay="0"/>
                                          </p:stCondLst>
                                        </p:cTn>
                                        <p:tgtEl>
                                          <p:spTgt spid="168">
                                            <p:txEl>
                                              <p:charRg st="198" end="198"/>
                                            </p:txEl>
                                          </p:spTgt>
                                        </p:tgtEl>
                                        <p:attrNameLst>
                                          <p:attrName>style.visibility</p:attrName>
                                        </p:attrNameLst>
                                      </p:cBhvr>
                                      <p:to>
                                        <p:strVal val="visible"/>
                                      </p:to>
                                    </p:set>
                                    <p:animEffect transition="in" filter="fade">
                                      <p:cBhvr additive="repl">
                                        <p:cTn id="31" dur="1000"/>
                                        <p:tgtEl>
                                          <p:spTgt spid="168">
                                            <p:txEl>
                                              <p:charRg st="198" end="198"/>
                                            </p:txEl>
                                          </p:spTgt>
                                        </p:tgtEl>
                                      </p:cBhvr>
                                    </p:animEffect>
                                    <p:anim calcmode="lin" valueType="num">
                                      <p:cBhvr additive="repl">
                                        <p:cTn id="32" dur="1000" fill="hold"/>
                                        <p:tgtEl>
                                          <p:spTgt spid="168">
                                            <p:txEl>
                                              <p:charRg st="198" end="198"/>
                                            </p:txEl>
                                          </p:spTgt>
                                        </p:tgtEl>
                                        <p:attrNameLst>
                                          <p:attrName>ppt_x</p:attrName>
                                        </p:attrNameLst>
                                      </p:cBhvr>
                                      <p:tavLst>
                                        <p:tav tm="0">
                                          <p:val>
                                            <p:strVal val="#ppt_x"/>
                                          </p:val>
                                        </p:tav>
                                        <p:tav tm="100000">
                                          <p:val>
                                            <p:strVal val="#ppt_x"/>
                                          </p:val>
                                        </p:tav>
                                      </p:tavLst>
                                    </p:anim>
                                    <p:anim calcmode="lin" valueType="num">
                                      <p:cBhvr additive="repl">
                                        <p:cTn id="33" dur="1000" fill="hold"/>
                                        <p:tgtEl>
                                          <p:spTgt spid="168">
                                            <p:txEl>
                                              <p:charRg st="198" end="198"/>
                                            </p:txEl>
                                          </p:spTgt>
                                        </p:tgtEl>
                                        <p:attrNameLst>
                                          <p:attrName>ppt_y</p:attrName>
                                        </p:attrNameLst>
                                      </p:cBhvr>
                                      <p:tavLst>
                                        <p:tav tm="0">
                                          <p:val>
                                            <p:strVal val="#ppt_y+.1"/>
                                          </p:val>
                                        </p:tav>
                                        <p:tav tm="100000">
                                          <p:val>
                                            <p:strVal val="#ppt_y"/>
                                          </p:val>
                                        </p:tav>
                                      </p:tavLst>
                                    </p:anim>
                                  </p:childTnLst>
                                </p:cTn>
                              </p:par>
                              <p:par>
                                <p:cTn id="34" presetID="42" presetClass="entr" fill="hold" nodeType="withEffect">
                                  <p:stCondLst>
                                    <p:cond delay="0"/>
                                  </p:stCondLst>
                                  <p:childTnLst>
                                    <p:set>
                                      <p:cBhvr>
                                        <p:cTn id="35" dur="1" fill="hold">
                                          <p:stCondLst>
                                            <p:cond delay="0"/>
                                          </p:stCondLst>
                                        </p:cTn>
                                        <p:tgtEl>
                                          <p:spTgt spid="168">
                                            <p:txEl>
                                              <p:charRg st="198" end="198"/>
                                            </p:txEl>
                                          </p:spTgt>
                                        </p:tgtEl>
                                        <p:attrNameLst>
                                          <p:attrName>style.visibility</p:attrName>
                                        </p:attrNameLst>
                                      </p:cBhvr>
                                      <p:to>
                                        <p:strVal val="visible"/>
                                      </p:to>
                                    </p:set>
                                    <p:animEffect transition="in" filter="fade">
                                      <p:cBhvr additive="repl">
                                        <p:cTn id="36" dur="1000"/>
                                        <p:tgtEl>
                                          <p:spTgt spid="168">
                                            <p:txEl>
                                              <p:charRg st="198" end="198"/>
                                            </p:txEl>
                                          </p:spTgt>
                                        </p:tgtEl>
                                      </p:cBhvr>
                                    </p:animEffect>
                                    <p:anim calcmode="lin" valueType="num">
                                      <p:cBhvr additive="repl">
                                        <p:cTn id="37" dur="1000" fill="hold"/>
                                        <p:tgtEl>
                                          <p:spTgt spid="168">
                                            <p:txEl>
                                              <p:charRg st="198" end="198"/>
                                            </p:txEl>
                                          </p:spTgt>
                                        </p:tgtEl>
                                        <p:attrNameLst>
                                          <p:attrName>ppt_x</p:attrName>
                                        </p:attrNameLst>
                                      </p:cBhvr>
                                      <p:tavLst>
                                        <p:tav tm="0">
                                          <p:val>
                                            <p:strVal val="#ppt_x"/>
                                          </p:val>
                                        </p:tav>
                                        <p:tav tm="100000">
                                          <p:val>
                                            <p:strVal val="#ppt_x"/>
                                          </p:val>
                                        </p:tav>
                                      </p:tavLst>
                                    </p:anim>
                                    <p:anim calcmode="lin" valueType="num">
                                      <p:cBhvr additive="repl">
                                        <p:cTn id="38" dur="1000" fill="hold"/>
                                        <p:tgtEl>
                                          <p:spTgt spid="168">
                                            <p:txEl>
                                              <p:charRg st="198" end="198"/>
                                            </p:txEl>
                                          </p:spTgt>
                                        </p:tgtEl>
                                        <p:attrNameLst>
                                          <p:attrName>ppt_y</p:attrName>
                                        </p:attrNameLst>
                                      </p:cBhvr>
                                      <p:tavLst>
                                        <p:tav tm="0">
                                          <p:val>
                                            <p:strVal val="#ppt_y+.1"/>
                                          </p:val>
                                        </p:tav>
                                        <p:tav tm="100000">
                                          <p:val>
                                            <p:strVal val="#ppt_y"/>
                                          </p:val>
                                        </p:tav>
                                      </p:tavLst>
                                    </p:anim>
                                  </p:childTnLst>
                                </p:cTn>
                              </p:par>
                              <p:par>
                                <p:cTn id="39" presetID="42" presetClass="entr" fill="hold" nodeType="withEffect">
                                  <p:stCondLst>
                                    <p:cond delay="0"/>
                                  </p:stCondLst>
                                  <p:childTnLst>
                                    <p:set>
                                      <p:cBhvr>
                                        <p:cTn id="40" dur="1" fill="hold">
                                          <p:stCondLst>
                                            <p:cond delay="0"/>
                                          </p:stCondLst>
                                        </p:cTn>
                                        <p:tgtEl>
                                          <p:spTgt spid="168">
                                            <p:txEl>
                                              <p:charRg st="198" end="198"/>
                                            </p:txEl>
                                          </p:spTgt>
                                        </p:tgtEl>
                                        <p:attrNameLst>
                                          <p:attrName>style.visibility</p:attrName>
                                        </p:attrNameLst>
                                      </p:cBhvr>
                                      <p:to>
                                        <p:strVal val="visible"/>
                                      </p:to>
                                    </p:set>
                                    <p:animEffect transition="in" filter="fade">
                                      <p:cBhvr additive="repl">
                                        <p:cTn id="41" dur="1000"/>
                                        <p:tgtEl>
                                          <p:spTgt spid="168">
                                            <p:txEl>
                                              <p:charRg st="198" end="198"/>
                                            </p:txEl>
                                          </p:spTgt>
                                        </p:tgtEl>
                                      </p:cBhvr>
                                    </p:animEffect>
                                    <p:anim calcmode="lin" valueType="num">
                                      <p:cBhvr additive="repl">
                                        <p:cTn id="42" dur="1000" fill="hold"/>
                                        <p:tgtEl>
                                          <p:spTgt spid="168">
                                            <p:txEl>
                                              <p:charRg st="198" end="198"/>
                                            </p:txEl>
                                          </p:spTgt>
                                        </p:tgtEl>
                                        <p:attrNameLst>
                                          <p:attrName>ppt_x</p:attrName>
                                        </p:attrNameLst>
                                      </p:cBhvr>
                                      <p:tavLst>
                                        <p:tav tm="0">
                                          <p:val>
                                            <p:strVal val="#ppt_x"/>
                                          </p:val>
                                        </p:tav>
                                        <p:tav tm="100000">
                                          <p:val>
                                            <p:strVal val="#ppt_x"/>
                                          </p:val>
                                        </p:tav>
                                      </p:tavLst>
                                    </p:anim>
                                    <p:anim calcmode="lin" valueType="num">
                                      <p:cBhvr additive="repl">
                                        <p:cTn id="43" dur="1000" fill="hold"/>
                                        <p:tgtEl>
                                          <p:spTgt spid="168">
                                            <p:txEl>
                                              <p:charRg st="198" end="19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 name="CustomShape 1"/>
          <p:cNvSpPr/>
          <p:nvPr/>
        </p:nvSpPr>
        <p:spPr>
          <a:xfrm>
            <a:off x="720720" y="1125360"/>
            <a:ext cx="7827120" cy="646920"/>
          </a:xfrm>
          <a:prstGeom prst="rect">
            <a:avLst/>
          </a:prstGeom>
          <a:noFill/>
          <a:ln>
            <a:noFill/>
          </a:ln>
        </p:spPr>
        <p:style>
          <a:lnRef idx="0">
            <a:scrgbClr r="0" g="0" b="0"/>
          </a:lnRef>
          <a:fillRef idx="0">
            <a:scrgbClr r="0" g="0" b="0"/>
          </a:fillRef>
          <a:effectRef idx="0">
            <a:scrgbClr r="0" g="0" b="0"/>
          </a:effectRef>
          <a:fontRef idx="minor"/>
        </p:style>
        <p:txBody>
          <a:bodyPr lIns="0" tIns="45000" rIns="0" bIns="45000" anchor="b"/>
          <a:lstStyle/>
          <a:p>
            <a:pPr>
              <a:lnSpc>
                <a:spcPct val="100000"/>
              </a:lnSpc>
            </a:pPr>
            <a:r>
              <a:rPr lang="en-GB" sz="2400" b="1" strike="noStrike" dirty="0">
                <a:solidFill>
                  <a:srgbClr val="00287D"/>
                </a:solidFill>
                <a:latin typeface="Trebuchet MS"/>
              </a:rPr>
              <a:t>Content of the course</a:t>
            </a:r>
            <a:endParaRPr lang="en-GB" dirty="0"/>
          </a:p>
        </p:txBody>
      </p:sp>
      <p:sp>
        <p:nvSpPr>
          <p:cNvPr id="122" name="CustomShape 2"/>
          <p:cNvSpPr/>
          <p:nvPr/>
        </p:nvSpPr>
        <p:spPr>
          <a:xfrm>
            <a:off x="720720" y="2017800"/>
            <a:ext cx="8233560" cy="4114080"/>
          </a:xfrm>
          <a:prstGeom prst="rect">
            <a:avLst/>
          </a:prstGeom>
          <a:noFill/>
          <a:ln>
            <a:noFill/>
          </a:ln>
        </p:spPr>
        <p:style>
          <a:lnRef idx="0">
            <a:scrgbClr r="0" g="0" b="0"/>
          </a:lnRef>
          <a:fillRef idx="0">
            <a:scrgbClr r="0" g="0" b="0"/>
          </a:fillRef>
          <a:effectRef idx="0">
            <a:scrgbClr r="0" g="0" b="0"/>
          </a:effectRef>
          <a:fontRef idx="minor"/>
        </p:style>
        <p:txBody>
          <a:bodyPr lIns="0" tIns="0" rIns="0" bIns="0"/>
          <a:lstStyle/>
          <a:p>
            <a:pPr>
              <a:lnSpc>
                <a:spcPct val="100000"/>
              </a:lnSpc>
              <a:buBlip>
                <a:blip r:embed="rId2"/>
              </a:buBlip>
            </a:pPr>
            <a:r>
              <a:rPr lang="en-GB" sz="2400" strike="noStrike" dirty="0">
                <a:solidFill>
                  <a:srgbClr val="000000"/>
                </a:solidFill>
                <a:latin typeface="Trebuchet MS"/>
              </a:rPr>
              <a:t>Goods and Service Dominant Logic</a:t>
            </a:r>
            <a:endParaRPr lang="en-GB" dirty="0"/>
          </a:p>
          <a:p>
            <a:pPr>
              <a:lnSpc>
                <a:spcPct val="100000"/>
              </a:lnSpc>
              <a:buBlip>
                <a:blip r:embed="rId2"/>
              </a:buBlip>
            </a:pPr>
            <a:r>
              <a:rPr lang="en-GB" sz="2400" strike="noStrike" dirty="0">
                <a:solidFill>
                  <a:srgbClr val="000000"/>
                </a:solidFill>
                <a:latin typeface="Trebuchet MS"/>
              </a:rPr>
              <a:t>Role of information in in GDL and SDL</a:t>
            </a:r>
            <a:endParaRPr lang="en-GB" dirty="0"/>
          </a:p>
          <a:p>
            <a:pPr>
              <a:lnSpc>
                <a:spcPct val="100000"/>
              </a:lnSpc>
              <a:buBlip>
                <a:blip r:embed="rId2"/>
              </a:buBlip>
            </a:pPr>
            <a:r>
              <a:rPr lang="en-GB" sz="2400" strike="noStrike" dirty="0">
                <a:solidFill>
                  <a:srgbClr val="000000"/>
                </a:solidFill>
                <a:latin typeface="Trebuchet MS"/>
              </a:rPr>
              <a:t>Service systems and imperfect information</a:t>
            </a:r>
            <a:endParaRPr lang="en-GB" dirty="0"/>
          </a:p>
          <a:p>
            <a:pPr>
              <a:lnSpc>
                <a:spcPct val="100000"/>
              </a:lnSpc>
              <a:buBlip>
                <a:blip r:embed="rId2"/>
              </a:buBlip>
            </a:pPr>
            <a:r>
              <a:rPr lang="en-GB" sz="2400" strike="noStrike" dirty="0">
                <a:solidFill>
                  <a:srgbClr val="000000"/>
                </a:solidFill>
                <a:latin typeface="Trebuchet MS"/>
              </a:rPr>
              <a:t>Service system</a:t>
            </a:r>
            <a:endParaRPr lang="en-GB" dirty="0"/>
          </a:p>
          <a:p>
            <a:pPr>
              <a:lnSpc>
                <a:spcPct val="100000"/>
              </a:lnSpc>
              <a:buBlip>
                <a:blip r:embed="rId2"/>
              </a:buBlip>
            </a:pPr>
            <a:r>
              <a:rPr lang="en-GB" sz="2400" strike="noStrike" dirty="0">
                <a:solidFill>
                  <a:srgbClr val="000000"/>
                </a:solidFill>
                <a:latin typeface="Trebuchet MS"/>
              </a:rPr>
              <a:t>Dual service system</a:t>
            </a:r>
            <a:endParaRPr lang="en-GB" dirty="0"/>
          </a:p>
          <a:p>
            <a:pPr>
              <a:lnSpc>
                <a:spcPct val="100000"/>
              </a:lnSpc>
              <a:buBlip>
                <a:blip r:embed="rId2"/>
              </a:buBlip>
            </a:pPr>
            <a:r>
              <a:rPr lang="en-GB" sz="2400" strike="noStrike" dirty="0">
                <a:solidFill>
                  <a:srgbClr val="000000"/>
                </a:solidFill>
                <a:latin typeface="Trebuchet MS"/>
              </a:rPr>
              <a:t>Dynamic service system</a:t>
            </a:r>
            <a:endParaRPr lang="en-GB" dirty="0"/>
          </a:p>
          <a:p>
            <a:pPr>
              <a:lnSpc>
                <a:spcPct val="100000"/>
              </a:lnSpc>
              <a:buBlip>
                <a:blip r:embed="rId2"/>
              </a:buBlip>
            </a:pPr>
            <a:r>
              <a:rPr lang="en-GB" sz="2400" strike="noStrike" dirty="0">
                <a:solidFill>
                  <a:srgbClr val="000000"/>
                </a:solidFill>
                <a:latin typeface="Trebuchet MS"/>
              </a:rPr>
              <a:t>IT in SDL</a:t>
            </a:r>
            <a:endParaRPr lang="en-GB" dirty="0"/>
          </a:p>
          <a:p>
            <a:pPr>
              <a:lnSpc>
                <a:spcPct val="100000"/>
              </a:lnSpc>
              <a:buBlip>
                <a:blip r:embed="rId2"/>
              </a:buBlip>
            </a:pPr>
            <a:r>
              <a:rPr lang="en-GB" sz="2400" strike="noStrike" dirty="0">
                <a:solidFill>
                  <a:srgbClr val="000000"/>
                </a:solidFill>
                <a:latin typeface="Trebuchet MS"/>
              </a:rPr>
              <a:t>Software as a Service</a:t>
            </a:r>
            <a:endParaRPr lang="en-GB" dirty="0"/>
          </a:p>
          <a:p>
            <a:pPr>
              <a:lnSpc>
                <a:spcPct val="100000"/>
              </a:lnSpc>
              <a:buBlip>
                <a:blip r:embed="rId2"/>
              </a:buBlip>
            </a:pPr>
            <a:r>
              <a:rPr lang="en-GB" sz="2400" strike="noStrike" dirty="0">
                <a:solidFill>
                  <a:srgbClr val="000000"/>
                </a:solidFill>
                <a:latin typeface="Trebuchet MS"/>
              </a:rPr>
              <a:t>Marketing concepts in SDL</a:t>
            </a:r>
            <a:endParaRPr lang="en-GB" dirty="0"/>
          </a:p>
          <a:p>
            <a:pPr>
              <a:lnSpc>
                <a:spcPct val="100000"/>
              </a:lnSpc>
              <a:buBlip>
                <a:blip r:embed="rId2"/>
              </a:buBlip>
            </a:pPr>
            <a:r>
              <a:rPr lang="en-GB" sz="2400" strike="noStrike" dirty="0">
                <a:solidFill>
                  <a:srgbClr val="000000"/>
                </a:solidFill>
                <a:latin typeface="Trebuchet MS"/>
              </a:rPr>
              <a:t>Service Science, Management and Engineering</a:t>
            </a:r>
            <a:endParaRPr lang="en-GB" dirty="0"/>
          </a:p>
        </p:txBody>
      </p:sp>
      <p:sp>
        <p:nvSpPr>
          <p:cNvPr id="123" name="CustomShape 3"/>
          <p:cNvSpPr/>
          <p:nvPr/>
        </p:nvSpPr>
        <p:spPr>
          <a:xfrm>
            <a:off x="2517840" y="6248520"/>
            <a:ext cx="4031640" cy="456480"/>
          </a:xfrm>
          <a:prstGeom prst="rect">
            <a:avLst/>
          </a:prstGeom>
          <a:noFill/>
          <a:ln>
            <a:noFill/>
          </a:ln>
        </p:spPr>
        <p:style>
          <a:lnRef idx="0">
            <a:scrgbClr r="0" g="0" b="0"/>
          </a:lnRef>
          <a:fillRef idx="0">
            <a:scrgbClr r="0" g="0" b="0"/>
          </a:fillRef>
          <a:effectRef idx="0">
            <a:scrgbClr r="0" g="0" b="0"/>
          </a:effectRef>
          <a:fontRef idx="minor"/>
        </p:style>
        <p:txBody>
          <a:bodyPr lIns="0" tIns="45000" rIns="0" bIns="45000" anchor="b"/>
          <a:lstStyle/>
          <a:p>
            <a:pPr>
              <a:lnSpc>
                <a:spcPct val="100000"/>
              </a:lnSpc>
            </a:pPr>
            <a:r>
              <a:rPr lang="en-GB" sz="1200" strike="noStrike" dirty="0">
                <a:solidFill>
                  <a:srgbClr val="969696"/>
                </a:solidFill>
                <a:latin typeface="Trebuchet MS"/>
              </a:rPr>
              <a:t>Is It Possible To Teach Service Science?</a:t>
            </a:r>
            <a:endParaRPr lang="en-GB" dirty="0"/>
          </a:p>
        </p:txBody>
      </p:sp>
    </p:spTree>
    <p:extLst>
      <p:ext uri="{BB962C8B-B14F-4D97-AF65-F5344CB8AC3E}">
        <p14:creationId xmlns:p14="http://schemas.microsoft.com/office/powerpoint/2010/main" val="4140298011"/>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 name="CustomShape 1"/>
          <p:cNvSpPr/>
          <p:nvPr/>
        </p:nvSpPr>
        <p:spPr>
          <a:xfrm>
            <a:off x="720720" y="1125360"/>
            <a:ext cx="7827120" cy="646920"/>
          </a:xfrm>
          <a:prstGeom prst="rect">
            <a:avLst/>
          </a:prstGeom>
          <a:noFill/>
          <a:ln>
            <a:noFill/>
          </a:ln>
        </p:spPr>
        <p:style>
          <a:lnRef idx="0">
            <a:scrgbClr r="0" g="0" b="0"/>
          </a:lnRef>
          <a:fillRef idx="0">
            <a:scrgbClr r="0" g="0" b="0"/>
          </a:fillRef>
          <a:effectRef idx="0">
            <a:scrgbClr r="0" g="0" b="0"/>
          </a:effectRef>
          <a:fontRef idx="minor"/>
        </p:style>
        <p:txBody>
          <a:bodyPr lIns="0" tIns="45000" rIns="0" bIns="45000" anchor="b"/>
          <a:lstStyle/>
          <a:p>
            <a:pPr>
              <a:lnSpc>
                <a:spcPct val="100000"/>
              </a:lnSpc>
            </a:pPr>
            <a:r>
              <a:rPr lang="en-GB" sz="2400" b="1" strike="noStrike" dirty="0">
                <a:solidFill>
                  <a:srgbClr val="00287D"/>
                </a:solidFill>
                <a:latin typeface="Trebuchet MS"/>
              </a:rPr>
              <a:t>Why Service Science and IT</a:t>
            </a:r>
            <a:endParaRPr lang="en-GB" dirty="0"/>
          </a:p>
        </p:txBody>
      </p:sp>
      <p:sp>
        <p:nvSpPr>
          <p:cNvPr id="140" name="CustomShape 2"/>
          <p:cNvSpPr/>
          <p:nvPr/>
        </p:nvSpPr>
        <p:spPr>
          <a:xfrm>
            <a:off x="720720" y="2017800"/>
            <a:ext cx="8233560" cy="4114080"/>
          </a:xfrm>
          <a:prstGeom prst="rect">
            <a:avLst/>
          </a:prstGeom>
          <a:noFill/>
          <a:ln>
            <a:noFill/>
          </a:ln>
        </p:spPr>
        <p:style>
          <a:lnRef idx="0">
            <a:scrgbClr r="0" g="0" b="0"/>
          </a:lnRef>
          <a:fillRef idx="0">
            <a:scrgbClr r="0" g="0" b="0"/>
          </a:fillRef>
          <a:effectRef idx="0">
            <a:scrgbClr r="0" g="0" b="0"/>
          </a:effectRef>
          <a:fontRef idx="minor"/>
        </p:style>
        <p:txBody>
          <a:bodyPr lIns="0" tIns="0" rIns="0" bIns="0"/>
          <a:lstStyle/>
          <a:p>
            <a:pPr>
              <a:lnSpc>
                <a:spcPct val="100000"/>
              </a:lnSpc>
              <a:buBlip>
                <a:blip r:embed="rId2"/>
              </a:buBlip>
            </a:pPr>
            <a:r>
              <a:rPr lang="en-GB" sz="2400" strike="noStrike" dirty="0">
                <a:solidFill>
                  <a:srgbClr val="000000"/>
                </a:solidFill>
                <a:latin typeface="Trebuchet MS"/>
              </a:rPr>
              <a:t>IT is a service</a:t>
            </a:r>
            <a:endParaRPr lang="en-GB" dirty="0"/>
          </a:p>
          <a:p>
            <a:pPr lvl="1">
              <a:lnSpc>
                <a:spcPct val="100000"/>
              </a:lnSpc>
              <a:buBlip>
                <a:blip r:embed="rId2"/>
              </a:buBlip>
            </a:pPr>
            <a:r>
              <a:rPr lang="en-GB" sz="2400" strike="noStrike" dirty="0">
                <a:solidFill>
                  <a:srgbClr val="000000"/>
                </a:solidFill>
                <a:latin typeface="Trebuchet MS"/>
              </a:rPr>
              <a:t>Outside and inside the company</a:t>
            </a:r>
            <a:endParaRPr lang="en-GB" dirty="0"/>
          </a:p>
          <a:p>
            <a:pPr>
              <a:lnSpc>
                <a:spcPct val="100000"/>
              </a:lnSpc>
              <a:buBlip>
                <a:blip r:embed="rId2"/>
              </a:buBlip>
            </a:pPr>
            <a:r>
              <a:rPr lang="en-GB" sz="2400" strike="noStrike" dirty="0">
                <a:solidFill>
                  <a:srgbClr val="000000"/>
                </a:solidFill>
                <a:latin typeface="Trebuchet MS"/>
              </a:rPr>
              <a:t>The main task of IT as a Service</a:t>
            </a:r>
            <a:endParaRPr lang="en-GB" dirty="0"/>
          </a:p>
          <a:p>
            <a:pPr lvl="1">
              <a:lnSpc>
                <a:spcPct val="100000"/>
              </a:lnSpc>
              <a:buBlip>
                <a:blip r:embed="rId2"/>
              </a:buBlip>
            </a:pPr>
            <a:r>
              <a:rPr lang="en-GB" sz="2400" strike="noStrike" dirty="0">
                <a:solidFill>
                  <a:srgbClr val="000000"/>
                </a:solidFill>
                <a:latin typeface="Trebuchet MS"/>
              </a:rPr>
              <a:t>To propose, implement and run the amount of tasks, supporting the realization goals of economics subjects</a:t>
            </a:r>
            <a:endParaRPr lang="en-GB" dirty="0"/>
          </a:p>
          <a:p>
            <a:pPr>
              <a:lnSpc>
                <a:spcPct val="100000"/>
              </a:lnSpc>
              <a:buBlip>
                <a:blip r:embed="rId2"/>
              </a:buBlip>
            </a:pPr>
            <a:r>
              <a:rPr lang="en-GB" sz="2400" strike="noStrike" dirty="0">
                <a:solidFill>
                  <a:srgbClr val="000000"/>
                </a:solidFill>
                <a:latin typeface="Trebuchet MS"/>
              </a:rPr>
              <a:t>The graduates of FI need to know more than IT</a:t>
            </a:r>
            <a:endParaRPr lang="en-GB" dirty="0"/>
          </a:p>
          <a:p>
            <a:pPr>
              <a:lnSpc>
                <a:spcPct val="100000"/>
              </a:lnSpc>
              <a:buBlip>
                <a:blip r:embed="rId2"/>
              </a:buBlip>
            </a:pPr>
            <a:r>
              <a:rPr lang="en-GB" sz="2400" strike="noStrike" dirty="0">
                <a:solidFill>
                  <a:srgbClr val="000000"/>
                </a:solidFill>
                <a:latin typeface="Trebuchet MS"/>
              </a:rPr>
              <a:t>They need to orientate in real problems</a:t>
            </a:r>
            <a:endParaRPr lang="en-GB" dirty="0"/>
          </a:p>
        </p:txBody>
      </p:sp>
      <p:sp>
        <p:nvSpPr>
          <p:cNvPr id="141" name="CustomShape 3"/>
          <p:cNvSpPr/>
          <p:nvPr/>
        </p:nvSpPr>
        <p:spPr>
          <a:xfrm>
            <a:off x="2517840" y="6248520"/>
            <a:ext cx="4031640" cy="456480"/>
          </a:xfrm>
          <a:prstGeom prst="rect">
            <a:avLst/>
          </a:prstGeom>
          <a:noFill/>
          <a:ln>
            <a:noFill/>
          </a:ln>
        </p:spPr>
        <p:style>
          <a:lnRef idx="0">
            <a:scrgbClr r="0" g="0" b="0"/>
          </a:lnRef>
          <a:fillRef idx="0">
            <a:scrgbClr r="0" g="0" b="0"/>
          </a:fillRef>
          <a:effectRef idx="0">
            <a:scrgbClr r="0" g="0" b="0"/>
          </a:effectRef>
          <a:fontRef idx="minor"/>
        </p:style>
        <p:txBody>
          <a:bodyPr lIns="0" tIns="45000" rIns="0" bIns="45000" anchor="b"/>
          <a:lstStyle/>
          <a:p>
            <a:pPr>
              <a:lnSpc>
                <a:spcPct val="100000"/>
              </a:lnSpc>
            </a:pPr>
            <a:r>
              <a:rPr lang="en-GB" sz="1200" strike="noStrike" dirty="0">
                <a:solidFill>
                  <a:srgbClr val="969696"/>
                </a:solidFill>
                <a:latin typeface="Trebuchet MS"/>
              </a:rPr>
              <a:t>Is It Possible To Teach Service Science?</a:t>
            </a:r>
            <a:endParaRPr lang="en-GB" dirty="0"/>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 name="CustomShape 1"/>
          <p:cNvSpPr/>
          <p:nvPr/>
        </p:nvSpPr>
        <p:spPr>
          <a:xfrm>
            <a:off x="720720" y="1125360"/>
            <a:ext cx="7827120" cy="646920"/>
          </a:xfrm>
          <a:prstGeom prst="rect">
            <a:avLst/>
          </a:prstGeom>
          <a:noFill/>
          <a:ln>
            <a:noFill/>
          </a:ln>
        </p:spPr>
        <p:style>
          <a:lnRef idx="0">
            <a:scrgbClr r="0" g="0" b="0"/>
          </a:lnRef>
          <a:fillRef idx="0">
            <a:scrgbClr r="0" g="0" b="0"/>
          </a:fillRef>
          <a:effectRef idx="0">
            <a:scrgbClr r="0" g="0" b="0"/>
          </a:effectRef>
          <a:fontRef idx="minor"/>
        </p:style>
        <p:txBody>
          <a:bodyPr lIns="0" tIns="45000" rIns="0" bIns="45000" anchor="b"/>
          <a:lstStyle/>
          <a:p>
            <a:pPr>
              <a:lnSpc>
                <a:spcPct val="100000"/>
              </a:lnSpc>
            </a:pPr>
            <a:r>
              <a:rPr lang="en-GB" sz="2400" b="1" strike="noStrike" dirty="0">
                <a:solidFill>
                  <a:srgbClr val="00287D"/>
                </a:solidFill>
                <a:latin typeface="Trebuchet MS"/>
              </a:rPr>
              <a:t>Conclusion</a:t>
            </a:r>
            <a:endParaRPr lang="en-GB" dirty="0"/>
          </a:p>
        </p:txBody>
      </p:sp>
      <p:sp>
        <p:nvSpPr>
          <p:cNvPr id="170" name="CustomShape 2"/>
          <p:cNvSpPr/>
          <p:nvPr/>
        </p:nvSpPr>
        <p:spPr>
          <a:xfrm>
            <a:off x="720720" y="2017800"/>
            <a:ext cx="8233560" cy="4114080"/>
          </a:xfrm>
          <a:prstGeom prst="rect">
            <a:avLst/>
          </a:prstGeom>
          <a:noFill/>
          <a:ln>
            <a:noFill/>
          </a:ln>
        </p:spPr>
        <p:style>
          <a:lnRef idx="0">
            <a:scrgbClr r="0" g="0" b="0"/>
          </a:lnRef>
          <a:fillRef idx="0">
            <a:scrgbClr r="0" g="0" b="0"/>
          </a:fillRef>
          <a:effectRef idx="0">
            <a:scrgbClr r="0" g="0" b="0"/>
          </a:effectRef>
          <a:fontRef idx="minor"/>
        </p:style>
        <p:txBody>
          <a:bodyPr lIns="0" tIns="0" rIns="0" bIns="0"/>
          <a:lstStyle/>
          <a:p>
            <a:pPr>
              <a:lnSpc>
                <a:spcPct val="100000"/>
              </a:lnSpc>
              <a:buBlip>
                <a:blip r:embed="rId2"/>
              </a:buBlip>
            </a:pPr>
            <a:r>
              <a:rPr lang="en-GB" sz="2400" strike="noStrike" dirty="0">
                <a:solidFill>
                  <a:srgbClr val="000000"/>
                </a:solidFill>
                <a:latin typeface="Trebuchet MS"/>
              </a:rPr>
              <a:t>Service Science is strongly related with IT</a:t>
            </a:r>
            <a:endParaRPr lang="en-GB" dirty="0"/>
          </a:p>
          <a:p>
            <a:pPr>
              <a:lnSpc>
                <a:spcPct val="100000"/>
              </a:lnSpc>
              <a:buBlip>
                <a:blip r:embed="rId2"/>
              </a:buBlip>
            </a:pPr>
            <a:r>
              <a:rPr lang="en-GB" sz="2400" strike="noStrike" dirty="0">
                <a:solidFill>
                  <a:srgbClr val="000000"/>
                </a:solidFill>
                <a:latin typeface="Trebuchet MS"/>
              </a:rPr>
              <a:t>Service Science changed the service market</a:t>
            </a:r>
            <a:endParaRPr lang="en-GB" dirty="0"/>
          </a:p>
          <a:p>
            <a:pPr>
              <a:lnSpc>
                <a:spcPct val="100000"/>
              </a:lnSpc>
              <a:buBlip>
                <a:blip r:embed="rId2"/>
              </a:buBlip>
            </a:pPr>
            <a:r>
              <a:rPr lang="en-GB" sz="2400" strike="noStrike" dirty="0">
                <a:solidFill>
                  <a:srgbClr val="000000"/>
                </a:solidFill>
                <a:latin typeface="Trebuchet MS"/>
              </a:rPr>
              <a:t>Service Science means different approach to the education</a:t>
            </a:r>
            <a:endParaRPr lang="en-GB" dirty="0"/>
          </a:p>
          <a:p>
            <a:pPr>
              <a:lnSpc>
                <a:spcPct val="100000"/>
              </a:lnSpc>
              <a:buBlip>
                <a:blip r:embed="rId2"/>
              </a:buBlip>
            </a:pPr>
            <a:r>
              <a:rPr lang="en-GB" sz="2400" strike="noStrike" dirty="0">
                <a:solidFill>
                  <a:srgbClr val="000000"/>
                </a:solidFill>
                <a:latin typeface="Trebuchet MS"/>
              </a:rPr>
              <a:t>T-shape education is necessary for the success on labour market</a:t>
            </a:r>
            <a:endParaRPr lang="en-GB" dirty="0"/>
          </a:p>
          <a:p>
            <a:pPr>
              <a:lnSpc>
                <a:spcPct val="100000"/>
              </a:lnSpc>
            </a:pPr>
            <a:endParaRPr lang="en-GB" dirty="0"/>
          </a:p>
        </p:txBody>
      </p:sp>
      <p:sp>
        <p:nvSpPr>
          <p:cNvPr id="171" name="CustomShape 3"/>
          <p:cNvSpPr/>
          <p:nvPr/>
        </p:nvSpPr>
        <p:spPr>
          <a:xfrm>
            <a:off x="2517840" y="6248520"/>
            <a:ext cx="4031640" cy="456480"/>
          </a:xfrm>
          <a:prstGeom prst="rect">
            <a:avLst/>
          </a:prstGeom>
          <a:noFill/>
          <a:ln>
            <a:noFill/>
          </a:ln>
        </p:spPr>
        <p:style>
          <a:lnRef idx="0">
            <a:scrgbClr r="0" g="0" b="0"/>
          </a:lnRef>
          <a:fillRef idx="0">
            <a:scrgbClr r="0" g="0" b="0"/>
          </a:fillRef>
          <a:effectRef idx="0">
            <a:scrgbClr r="0" g="0" b="0"/>
          </a:effectRef>
          <a:fontRef idx="minor"/>
        </p:style>
        <p:txBody>
          <a:bodyPr lIns="0" tIns="45000" rIns="0" bIns="45000" anchor="b"/>
          <a:lstStyle/>
          <a:p>
            <a:pPr>
              <a:lnSpc>
                <a:spcPct val="100000"/>
              </a:lnSpc>
            </a:pPr>
            <a:r>
              <a:rPr lang="en-GB" sz="1200" strike="noStrike" dirty="0">
                <a:solidFill>
                  <a:srgbClr val="969696"/>
                </a:solidFill>
                <a:latin typeface="Trebuchet MS"/>
              </a:rPr>
              <a:t>Is It Possible To Teach Service Science?</a:t>
            </a:r>
            <a:endParaRPr lang="en-GB" dirty="0"/>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lstStyle/>
          <a:p>
            <a:pPr marL="285750" indent="-285750">
              <a:buFont typeface="Arial" panose="020B0604020202020204" pitchFamily="34" charset="0"/>
              <a:buChar char="•"/>
            </a:pPr>
            <a:r>
              <a:rPr lang="en-GB" dirty="0"/>
              <a:t>To understand subject of your study</a:t>
            </a:r>
          </a:p>
          <a:p>
            <a:pPr marL="285750" indent="-285750">
              <a:buFont typeface="Arial" panose="020B0604020202020204" pitchFamily="34" charset="0"/>
              <a:buChar char="•"/>
            </a:pPr>
            <a:r>
              <a:rPr lang="en-GB" dirty="0"/>
              <a:t>To accept new way of thinking</a:t>
            </a:r>
          </a:p>
          <a:p>
            <a:pPr marL="285750" indent="-285750">
              <a:buFont typeface="Arial" panose="020B0604020202020204" pitchFamily="34" charset="0"/>
              <a:buChar char="•"/>
            </a:pPr>
            <a:r>
              <a:rPr lang="en-GB" dirty="0"/>
              <a:t>To adapt to new conditions</a:t>
            </a:r>
          </a:p>
          <a:p>
            <a:pPr marL="285750" indent="-285750">
              <a:buFont typeface="Arial" panose="020B0604020202020204" pitchFamily="34" charset="0"/>
              <a:buChar char="•"/>
            </a:pPr>
            <a:r>
              <a:rPr lang="en-GB" dirty="0"/>
              <a:t>IT is the most dynamic branch in the world</a:t>
            </a:r>
          </a:p>
          <a:p>
            <a:pPr marL="285750" indent="-285750">
              <a:buFont typeface="Arial" panose="020B0604020202020204" pitchFamily="34" charset="0"/>
              <a:buChar char="•"/>
            </a:pPr>
            <a:r>
              <a:rPr lang="en-GB" dirty="0"/>
              <a:t>Service Science is trying to interconnect IT and „the rest of the world“</a:t>
            </a:r>
          </a:p>
          <a:p>
            <a:endParaRPr lang="cs-CZ" dirty="0"/>
          </a:p>
        </p:txBody>
      </p:sp>
      <p:sp>
        <p:nvSpPr>
          <p:cNvPr id="2" name="Nadpis 1"/>
          <p:cNvSpPr>
            <a:spLocks noGrp="1"/>
          </p:cNvSpPr>
          <p:nvPr>
            <p:ph type="title"/>
          </p:nvPr>
        </p:nvSpPr>
        <p:spPr/>
        <p:txBody>
          <a:bodyPr>
            <a:normAutofit/>
          </a:bodyPr>
          <a:lstStyle/>
          <a:p>
            <a:r>
              <a:rPr lang="en-GB" sz="3600" dirty="0"/>
              <a:t>Why introduction to Service Science</a:t>
            </a:r>
          </a:p>
        </p:txBody>
      </p:sp>
    </p:spTree>
    <p:extLst>
      <p:ext uri="{BB962C8B-B14F-4D97-AF65-F5344CB8AC3E}">
        <p14:creationId xmlns:p14="http://schemas.microsoft.com/office/powerpoint/2010/main" val="3710241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 name="CustomShape 1"/>
          <p:cNvSpPr/>
          <p:nvPr/>
        </p:nvSpPr>
        <p:spPr>
          <a:xfrm>
            <a:off x="720720" y="1125360"/>
            <a:ext cx="7827120" cy="646920"/>
          </a:xfrm>
          <a:prstGeom prst="rect">
            <a:avLst/>
          </a:prstGeom>
          <a:noFill/>
          <a:ln>
            <a:noFill/>
          </a:ln>
        </p:spPr>
        <p:style>
          <a:lnRef idx="0">
            <a:scrgbClr r="0" g="0" b="0"/>
          </a:lnRef>
          <a:fillRef idx="0">
            <a:scrgbClr r="0" g="0" b="0"/>
          </a:fillRef>
          <a:effectRef idx="0">
            <a:scrgbClr r="0" g="0" b="0"/>
          </a:effectRef>
          <a:fontRef idx="minor"/>
        </p:style>
        <p:txBody>
          <a:bodyPr lIns="0" tIns="45000" rIns="0" bIns="45000" anchor="b"/>
          <a:lstStyle/>
          <a:p>
            <a:pPr>
              <a:lnSpc>
                <a:spcPct val="100000"/>
              </a:lnSpc>
            </a:pPr>
            <a:r>
              <a:rPr lang="en-GB" sz="3200" b="1" strike="noStrike" dirty="0">
                <a:solidFill>
                  <a:srgbClr val="00287D"/>
                </a:solidFill>
                <a:latin typeface="Trebuchet MS"/>
              </a:rPr>
              <a:t>What is service?</a:t>
            </a:r>
            <a:endParaRPr lang="en-GB" sz="2400" dirty="0"/>
          </a:p>
        </p:txBody>
      </p:sp>
      <p:sp>
        <p:nvSpPr>
          <p:cNvPr id="134" name="CustomShape 2"/>
          <p:cNvSpPr/>
          <p:nvPr/>
        </p:nvSpPr>
        <p:spPr>
          <a:xfrm>
            <a:off x="720720" y="2017800"/>
            <a:ext cx="8233560" cy="4114080"/>
          </a:xfrm>
          <a:prstGeom prst="rect">
            <a:avLst/>
          </a:prstGeom>
          <a:noFill/>
          <a:ln>
            <a:noFill/>
          </a:ln>
        </p:spPr>
        <p:style>
          <a:lnRef idx="0">
            <a:scrgbClr r="0" g="0" b="0"/>
          </a:lnRef>
          <a:fillRef idx="0">
            <a:scrgbClr r="0" g="0" b="0"/>
          </a:fillRef>
          <a:effectRef idx="0">
            <a:scrgbClr r="0" g="0" b="0"/>
          </a:effectRef>
          <a:fontRef idx="minor"/>
        </p:style>
        <p:txBody>
          <a:bodyPr lIns="0" tIns="0" rIns="0" bIns="0"/>
          <a:lstStyle/>
          <a:p>
            <a:pPr>
              <a:lnSpc>
                <a:spcPct val="100000"/>
              </a:lnSpc>
              <a:buBlip>
                <a:blip r:embed="rId2"/>
              </a:buBlip>
            </a:pPr>
            <a:r>
              <a:rPr lang="en-GB" sz="2400" strike="noStrike" dirty="0">
                <a:solidFill>
                  <a:srgbClr val="000000"/>
                </a:solidFill>
                <a:latin typeface="Trebuchet MS"/>
              </a:rPr>
              <a:t>services are processes, performances, or experiences that one person or organization does for the benefit of another</a:t>
            </a:r>
            <a:endParaRPr lang="en-GB" dirty="0"/>
          </a:p>
          <a:p>
            <a:pPr>
              <a:lnSpc>
                <a:spcPct val="100000"/>
              </a:lnSpc>
              <a:buBlip>
                <a:blip r:embed="rId2"/>
              </a:buBlip>
            </a:pPr>
            <a:r>
              <a:rPr lang="en-GB" sz="2400" strike="noStrike" dirty="0">
                <a:solidFill>
                  <a:srgbClr val="000000"/>
                </a:solidFill>
                <a:latin typeface="Trebuchet MS"/>
              </a:rPr>
              <a:t>In all cases, service involves deployment of knowledge, skills, and competences that one person or organization has for the benefit of another, often done as a single, customized job (</a:t>
            </a:r>
            <a:r>
              <a:rPr lang="en-GB" sz="2400" strike="noStrike" dirty="0" err="1">
                <a:solidFill>
                  <a:srgbClr val="000000"/>
                </a:solidFill>
                <a:latin typeface="Trebuchet MS"/>
              </a:rPr>
              <a:t>Lusch</a:t>
            </a:r>
            <a:r>
              <a:rPr lang="en-GB" sz="2400" strike="noStrike" dirty="0">
                <a:solidFill>
                  <a:srgbClr val="000000"/>
                </a:solidFill>
                <a:latin typeface="Trebuchet MS"/>
              </a:rPr>
              <a:t> &amp; </a:t>
            </a:r>
            <a:r>
              <a:rPr lang="en-GB" sz="2400" strike="noStrike" dirty="0" err="1">
                <a:solidFill>
                  <a:srgbClr val="000000"/>
                </a:solidFill>
                <a:latin typeface="Trebuchet MS"/>
              </a:rPr>
              <a:t>Vargo</a:t>
            </a:r>
            <a:r>
              <a:rPr lang="en-GB" sz="2400" strike="noStrike" dirty="0">
                <a:solidFill>
                  <a:srgbClr val="000000"/>
                </a:solidFill>
                <a:latin typeface="Trebuchet MS"/>
              </a:rPr>
              <a:t>)</a:t>
            </a:r>
            <a:endParaRPr lang="en-GB" dirty="0"/>
          </a:p>
          <a:p>
            <a:pPr>
              <a:lnSpc>
                <a:spcPct val="100000"/>
              </a:lnSpc>
            </a:pPr>
            <a:endParaRPr lang="en-GB" dirty="0"/>
          </a:p>
        </p:txBody>
      </p:sp>
      <p:sp>
        <p:nvSpPr>
          <p:cNvPr id="135" name="CustomShape 3"/>
          <p:cNvSpPr/>
          <p:nvPr/>
        </p:nvSpPr>
        <p:spPr>
          <a:xfrm>
            <a:off x="2517840" y="6248520"/>
            <a:ext cx="4031640" cy="456480"/>
          </a:xfrm>
          <a:prstGeom prst="rect">
            <a:avLst/>
          </a:prstGeom>
          <a:noFill/>
          <a:ln>
            <a:noFill/>
          </a:ln>
        </p:spPr>
        <p:style>
          <a:lnRef idx="0">
            <a:scrgbClr r="0" g="0" b="0"/>
          </a:lnRef>
          <a:fillRef idx="0">
            <a:scrgbClr r="0" g="0" b="0"/>
          </a:fillRef>
          <a:effectRef idx="0">
            <a:scrgbClr r="0" g="0" b="0"/>
          </a:effectRef>
          <a:fontRef idx="minor"/>
        </p:style>
        <p:txBody>
          <a:bodyPr lIns="0" tIns="45000" rIns="0" bIns="45000" anchor="b"/>
          <a:lstStyle/>
          <a:p>
            <a:pPr>
              <a:lnSpc>
                <a:spcPct val="100000"/>
              </a:lnSpc>
            </a:pPr>
            <a:r>
              <a:rPr lang="en-GB" sz="1200" strike="noStrike" dirty="0">
                <a:solidFill>
                  <a:srgbClr val="969696"/>
                </a:solidFill>
                <a:latin typeface="Trebuchet MS"/>
              </a:rPr>
              <a:t>Is It Possible To Teach Service Science?</a:t>
            </a:r>
            <a:endParaRPr lang="en-GB" dirty="0"/>
          </a:p>
        </p:txBody>
      </p:sp>
    </p:spTree>
    <p:extLst>
      <p:ext uri="{BB962C8B-B14F-4D97-AF65-F5344CB8AC3E}">
        <p14:creationId xmlns:p14="http://schemas.microsoft.com/office/powerpoint/2010/main" val="2806934923"/>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 name="CustomShape 1"/>
          <p:cNvSpPr/>
          <p:nvPr/>
        </p:nvSpPr>
        <p:spPr>
          <a:xfrm>
            <a:off x="720720" y="1125360"/>
            <a:ext cx="7827120" cy="646920"/>
          </a:xfrm>
          <a:prstGeom prst="rect">
            <a:avLst/>
          </a:prstGeom>
          <a:noFill/>
          <a:ln>
            <a:noFill/>
          </a:ln>
        </p:spPr>
        <p:style>
          <a:lnRef idx="0">
            <a:scrgbClr r="0" g="0" b="0"/>
          </a:lnRef>
          <a:fillRef idx="0">
            <a:scrgbClr r="0" g="0" b="0"/>
          </a:fillRef>
          <a:effectRef idx="0">
            <a:scrgbClr r="0" g="0" b="0"/>
          </a:effectRef>
          <a:fontRef idx="minor"/>
        </p:style>
        <p:txBody>
          <a:bodyPr lIns="0" tIns="45000" rIns="0" bIns="45000" anchor="b"/>
          <a:lstStyle/>
          <a:p>
            <a:pPr>
              <a:lnSpc>
                <a:spcPct val="100000"/>
              </a:lnSpc>
            </a:pPr>
            <a:r>
              <a:rPr lang="en-GB" sz="2800" b="1" strike="noStrike" dirty="0">
                <a:solidFill>
                  <a:srgbClr val="00287D"/>
                </a:solidFill>
                <a:latin typeface="Trebuchet MS"/>
              </a:rPr>
              <a:t>Characteristics</a:t>
            </a:r>
            <a:r>
              <a:rPr lang="en-GB" sz="2400" b="1" strike="noStrike" dirty="0">
                <a:solidFill>
                  <a:srgbClr val="00287D"/>
                </a:solidFill>
                <a:latin typeface="Trebuchet MS"/>
              </a:rPr>
              <a:t> of a service</a:t>
            </a:r>
            <a:endParaRPr lang="en-GB" dirty="0"/>
          </a:p>
        </p:txBody>
      </p:sp>
      <p:sp>
        <p:nvSpPr>
          <p:cNvPr id="131" name="CustomShape 2"/>
          <p:cNvSpPr/>
          <p:nvPr/>
        </p:nvSpPr>
        <p:spPr>
          <a:xfrm>
            <a:off x="720720" y="2017800"/>
            <a:ext cx="8233560" cy="4114080"/>
          </a:xfrm>
          <a:prstGeom prst="rect">
            <a:avLst/>
          </a:prstGeom>
          <a:noFill/>
          <a:ln>
            <a:noFill/>
          </a:ln>
        </p:spPr>
        <p:style>
          <a:lnRef idx="0">
            <a:scrgbClr r="0" g="0" b="0"/>
          </a:lnRef>
          <a:fillRef idx="0">
            <a:scrgbClr r="0" g="0" b="0"/>
          </a:fillRef>
          <a:effectRef idx="0">
            <a:scrgbClr r="0" g="0" b="0"/>
          </a:effectRef>
          <a:fontRef idx="minor"/>
        </p:style>
        <p:txBody>
          <a:bodyPr lIns="0" tIns="0" rIns="0" bIns="0"/>
          <a:lstStyle/>
          <a:p>
            <a:pPr lvl="1">
              <a:lnSpc>
                <a:spcPct val="100000"/>
              </a:lnSpc>
              <a:buBlip>
                <a:blip r:embed="rId2"/>
              </a:buBlip>
            </a:pPr>
            <a:r>
              <a:rPr lang="en-GB" sz="2400" strike="noStrike" dirty="0">
                <a:solidFill>
                  <a:srgbClr val="000000"/>
                </a:solidFill>
                <a:latin typeface="Trebuchet MS"/>
              </a:rPr>
              <a:t>Services we speak about are information and knowledge intensive</a:t>
            </a:r>
          </a:p>
          <a:p>
            <a:pPr lvl="1">
              <a:lnSpc>
                <a:spcPct val="100000"/>
              </a:lnSpc>
              <a:buBlip>
                <a:blip r:embed="rId2"/>
              </a:buBlip>
            </a:pPr>
            <a:r>
              <a:rPr lang="en-GB" sz="2400" strike="noStrike" dirty="0">
                <a:solidFill>
                  <a:srgbClr val="000000"/>
                </a:solidFill>
                <a:latin typeface="Trebuchet MS"/>
              </a:rPr>
              <a:t>Output is intangible, hard to quantifiable and measurable</a:t>
            </a:r>
            <a:endParaRPr lang="en-GB" dirty="0"/>
          </a:p>
          <a:p>
            <a:pPr lvl="1">
              <a:lnSpc>
                <a:spcPct val="100000"/>
              </a:lnSpc>
              <a:buBlip>
                <a:blip r:embed="rId2"/>
              </a:buBlip>
            </a:pPr>
            <a:r>
              <a:rPr lang="en-GB" sz="2400" strike="noStrike" dirty="0">
                <a:solidFill>
                  <a:srgbClr val="000000"/>
                </a:solidFill>
                <a:latin typeface="Trebuchet MS"/>
              </a:rPr>
              <a:t>Non-storable</a:t>
            </a:r>
            <a:endParaRPr lang="en-GB" dirty="0"/>
          </a:p>
          <a:p>
            <a:pPr lvl="1">
              <a:lnSpc>
                <a:spcPct val="100000"/>
              </a:lnSpc>
              <a:buBlip>
                <a:blip r:embed="rId2"/>
              </a:buBlip>
            </a:pPr>
            <a:r>
              <a:rPr lang="en-GB" sz="2400" strike="noStrike" dirty="0">
                <a:solidFill>
                  <a:srgbClr val="000000"/>
                </a:solidFill>
                <a:latin typeface="Trebuchet MS"/>
              </a:rPr>
              <a:t>Lack of mobility</a:t>
            </a:r>
            <a:endParaRPr lang="en-GB" dirty="0"/>
          </a:p>
          <a:p>
            <a:pPr lvl="1">
              <a:lnSpc>
                <a:spcPct val="100000"/>
              </a:lnSpc>
              <a:buBlip>
                <a:blip r:embed="rId2"/>
              </a:buBlip>
            </a:pPr>
            <a:r>
              <a:rPr lang="en-GB" sz="2400" strike="noStrike" dirty="0">
                <a:solidFill>
                  <a:srgbClr val="000000"/>
                </a:solidFill>
                <a:latin typeface="Trebuchet MS"/>
              </a:rPr>
              <a:t>Consumption runs simultaneously with the supply</a:t>
            </a:r>
            <a:endParaRPr lang="en-GB" dirty="0"/>
          </a:p>
          <a:p>
            <a:pPr lvl="1">
              <a:lnSpc>
                <a:spcPct val="100000"/>
              </a:lnSpc>
              <a:buBlip>
                <a:blip r:embed="rId2"/>
              </a:buBlip>
            </a:pPr>
            <a:r>
              <a:rPr lang="en-GB" sz="2400" strike="noStrike" dirty="0">
                <a:solidFill>
                  <a:srgbClr val="000000"/>
                </a:solidFill>
                <a:latin typeface="Trebuchet MS"/>
              </a:rPr>
              <a:t>The customer is presented on the production</a:t>
            </a:r>
            <a:endParaRPr lang="en-GB" dirty="0"/>
          </a:p>
          <a:p>
            <a:pPr lvl="1">
              <a:lnSpc>
                <a:spcPct val="100000"/>
              </a:lnSpc>
              <a:buBlip>
                <a:blip r:embed="rId2"/>
              </a:buBlip>
            </a:pPr>
            <a:r>
              <a:rPr lang="en-GB" sz="2400" strike="noStrike" dirty="0">
                <a:solidFill>
                  <a:srgbClr val="000000"/>
                </a:solidFill>
                <a:latin typeface="Trebuchet MS"/>
              </a:rPr>
              <a:t>Hardly specifiable</a:t>
            </a:r>
            <a:endParaRPr lang="en-GB" dirty="0"/>
          </a:p>
        </p:txBody>
      </p:sp>
      <p:sp>
        <p:nvSpPr>
          <p:cNvPr id="132" name="CustomShape 3"/>
          <p:cNvSpPr/>
          <p:nvPr/>
        </p:nvSpPr>
        <p:spPr>
          <a:xfrm>
            <a:off x="2517840" y="6248520"/>
            <a:ext cx="4031640" cy="456480"/>
          </a:xfrm>
          <a:prstGeom prst="rect">
            <a:avLst/>
          </a:prstGeom>
          <a:noFill/>
          <a:ln>
            <a:noFill/>
          </a:ln>
        </p:spPr>
        <p:style>
          <a:lnRef idx="0">
            <a:scrgbClr r="0" g="0" b="0"/>
          </a:lnRef>
          <a:fillRef idx="0">
            <a:scrgbClr r="0" g="0" b="0"/>
          </a:fillRef>
          <a:effectRef idx="0">
            <a:scrgbClr r="0" g="0" b="0"/>
          </a:effectRef>
          <a:fontRef idx="minor"/>
        </p:style>
        <p:txBody>
          <a:bodyPr lIns="0" tIns="45000" rIns="0" bIns="45000" anchor="b"/>
          <a:lstStyle/>
          <a:p>
            <a:pPr>
              <a:lnSpc>
                <a:spcPct val="100000"/>
              </a:lnSpc>
            </a:pPr>
            <a:r>
              <a:rPr lang="en-GB" sz="1200" strike="noStrike" dirty="0">
                <a:solidFill>
                  <a:srgbClr val="969696"/>
                </a:solidFill>
                <a:latin typeface="Trebuchet MS"/>
              </a:rPr>
              <a:t>Is It Possible To Teach Service Science?</a:t>
            </a:r>
            <a:endParaRPr lang="en-GB" dirty="0"/>
          </a:p>
        </p:txBody>
      </p:sp>
    </p:spTree>
    <p:extLst>
      <p:ext uri="{BB962C8B-B14F-4D97-AF65-F5344CB8AC3E}">
        <p14:creationId xmlns:p14="http://schemas.microsoft.com/office/powerpoint/2010/main" val="2329346294"/>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 name="CustomShape 1"/>
          <p:cNvSpPr/>
          <p:nvPr/>
        </p:nvSpPr>
        <p:spPr>
          <a:xfrm>
            <a:off x="720720" y="1125360"/>
            <a:ext cx="7827120" cy="646920"/>
          </a:xfrm>
          <a:prstGeom prst="rect">
            <a:avLst/>
          </a:prstGeom>
          <a:noFill/>
          <a:ln>
            <a:noFill/>
          </a:ln>
        </p:spPr>
        <p:style>
          <a:lnRef idx="0">
            <a:scrgbClr r="0" g="0" b="0"/>
          </a:lnRef>
          <a:fillRef idx="0">
            <a:scrgbClr r="0" g="0" b="0"/>
          </a:fillRef>
          <a:effectRef idx="0">
            <a:scrgbClr r="0" g="0" b="0"/>
          </a:effectRef>
          <a:fontRef idx="minor"/>
        </p:style>
        <p:txBody>
          <a:bodyPr lIns="0" tIns="45000" rIns="0" bIns="45000" anchor="b"/>
          <a:lstStyle/>
          <a:p>
            <a:pPr>
              <a:lnSpc>
                <a:spcPct val="100000"/>
              </a:lnSpc>
            </a:pPr>
            <a:r>
              <a:rPr lang="en-GB" sz="2400" b="1" strike="noStrike" dirty="0">
                <a:solidFill>
                  <a:srgbClr val="00287D"/>
                </a:solidFill>
                <a:latin typeface="Trebuchet MS"/>
              </a:rPr>
              <a:t>What is science?</a:t>
            </a:r>
            <a:endParaRPr lang="en-GB" dirty="0"/>
          </a:p>
        </p:txBody>
      </p:sp>
      <p:sp>
        <p:nvSpPr>
          <p:cNvPr id="137" name="CustomShape 2"/>
          <p:cNvSpPr/>
          <p:nvPr/>
        </p:nvSpPr>
        <p:spPr>
          <a:xfrm>
            <a:off x="720720" y="2017800"/>
            <a:ext cx="8233560" cy="4114080"/>
          </a:xfrm>
          <a:prstGeom prst="rect">
            <a:avLst/>
          </a:prstGeom>
          <a:noFill/>
          <a:ln>
            <a:noFill/>
          </a:ln>
        </p:spPr>
        <p:style>
          <a:lnRef idx="0">
            <a:scrgbClr r="0" g="0" b="0"/>
          </a:lnRef>
          <a:fillRef idx="0">
            <a:scrgbClr r="0" g="0" b="0"/>
          </a:fillRef>
          <a:effectRef idx="0">
            <a:scrgbClr r="0" g="0" b="0"/>
          </a:effectRef>
          <a:fontRef idx="minor"/>
        </p:style>
        <p:txBody>
          <a:bodyPr lIns="0" tIns="0" rIns="0" bIns="0"/>
          <a:lstStyle/>
          <a:p>
            <a:pPr>
              <a:lnSpc>
                <a:spcPct val="100000"/>
              </a:lnSpc>
              <a:buBlip>
                <a:blip r:embed="rId2"/>
              </a:buBlip>
            </a:pPr>
            <a:r>
              <a:rPr lang="en-GB" sz="2400" strike="noStrike" dirty="0">
                <a:solidFill>
                  <a:srgbClr val="000000"/>
                </a:solidFill>
                <a:latin typeface="Trebuchet MS"/>
              </a:rPr>
              <a:t>to help service managers to achieve standardization </a:t>
            </a:r>
            <a:endParaRPr lang="en-GB" dirty="0"/>
          </a:p>
          <a:p>
            <a:pPr>
              <a:lnSpc>
                <a:spcPct val="100000"/>
              </a:lnSpc>
              <a:buBlip>
                <a:blip r:embed="rId2"/>
              </a:buBlip>
            </a:pPr>
            <a:r>
              <a:rPr lang="en-GB" sz="2400" strike="noStrike" dirty="0">
                <a:solidFill>
                  <a:srgbClr val="000000"/>
                </a:solidFill>
                <a:latin typeface="Trebuchet MS"/>
              </a:rPr>
              <a:t>assembly of standardized modular service elements in several "customizable" but highly predictable permutations </a:t>
            </a:r>
            <a:endParaRPr lang="en-GB" dirty="0"/>
          </a:p>
          <a:p>
            <a:pPr>
              <a:lnSpc>
                <a:spcPct val="100000"/>
              </a:lnSpc>
              <a:buBlip>
                <a:blip r:embed="rId2"/>
              </a:buBlip>
            </a:pPr>
            <a:r>
              <a:rPr lang="en-GB" sz="2400" strike="noStrike" dirty="0">
                <a:solidFill>
                  <a:srgbClr val="000000"/>
                </a:solidFill>
                <a:latin typeface="Trebuchet MS"/>
              </a:rPr>
              <a:t>customers seeks for value standardization because it reduces variability and usually helps bring prices down </a:t>
            </a:r>
            <a:endParaRPr lang="en-GB" dirty="0"/>
          </a:p>
          <a:p>
            <a:pPr>
              <a:lnSpc>
                <a:spcPct val="100000"/>
              </a:lnSpc>
              <a:buBlip>
                <a:blip r:embed="rId2"/>
              </a:buBlip>
            </a:pPr>
            <a:r>
              <a:rPr lang="en-GB" sz="2400" strike="noStrike" dirty="0">
                <a:solidFill>
                  <a:srgbClr val="000000"/>
                </a:solidFill>
                <a:latin typeface="Trebuchet MS"/>
              </a:rPr>
              <a:t>services in the digital economy employ standardization and mass customization </a:t>
            </a:r>
            <a:endParaRPr lang="en-GB" dirty="0"/>
          </a:p>
          <a:p>
            <a:pPr>
              <a:lnSpc>
                <a:spcPct val="100000"/>
              </a:lnSpc>
              <a:buBlip>
                <a:blip r:embed="rId2"/>
              </a:buBlip>
            </a:pPr>
            <a:r>
              <a:rPr lang="en-GB" sz="2400" strike="noStrike" dirty="0">
                <a:solidFill>
                  <a:srgbClr val="000000"/>
                </a:solidFill>
                <a:latin typeface="Trebuchet MS"/>
              </a:rPr>
              <a:t>a new service definition might focus on the technical nature of modern day service</a:t>
            </a:r>
            <a:endParaRPr lang="en-GB" dirty="0"/>
          </a:p>
        </p:txBody>
      </p:sp>
      <p:sp>
        <p:nvSpPr>
          <p:cNvPr id="138" name="CustomShape 3"/>
          <p:cNvSpPr/>
          <p:nvPr/>
        </p:nvSpPr>
        <p:spPr>
          <a:xfrm>
            <a:off x="2517840" y="6248520"/>
            <a:ext cx="4031640" cy="456480"/>
          </a:xfrm>
          <a:prstGeom prst="rect">
            <a:avLst/>
          </a:prstGeom>
          <a:noFill/>
          <a:ln>
            <a:noFill/>
          </a:ln>
        </p:spPr>
        <p:style>
          <a:lnRef idx="0">
            <a:scrgbClr r="0" g="0" b="0"/>
          </a:lnRef>
          <a:fillRef idx="0">
            <a:scrgbClr r="0" g="0" b="0"/>
          </a:fillRef>
          <a:effectRef idx="0">
            <a:scrgbClr r="0" g="0" b="0"/>
          </a:effectRef>
          <a:fontRef idx="minor"/>
        </p:style>
        <p:txBody>
          <a:bodyPr lIns="0" tIns="45000" rIns="0" bIns="45000" anchor="b"/>
          <a:lstStyle/>
          <a:p>
            <a:pPr>
              <a:lnSpc>
                <a:spcPct val="100000"/>
              </a:lnSpc>
            </a:pPr>
            <a:r>
              <a:rPr lang="en-GB" sz="1200" strike="noStrike" dirty="0">
                <a:solidFill>
                  <a:srgbClr val="969696"/>
                </a:solidFill>
                <a:latin typeface="Trebuchet MS"/>
              </a:rPr>
              <a:t>Is It Possible To Teach Service Science?</a:t>
            </a:r>
            <a:endParaRPr lang="en-GB" dirty="0"/>
          </a:p>
        </p:txBody>
      </p:sp>
    </p:spTree>
    <p:extLst>
      <p:ext uri="{BB962C8B-B14F-4D97-AF65-F5344CB8AC3E}">
        <p14:creationId xmlns:p14="http://schemas.microsoft.com/office/powerpoint/2010/main" val="2056736944"/>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37283" name="Rectangle 3"/>
          <p:cNvSpPr>
            <a:spLocks noGrp="1" noChangeArrowheads="1"/>
          </p:cNvSpPr>
          <p:nvPr>
            <p:ph idx="1"/>
          </p:nvPr>
        </p:nvSpPr>
        <p:spPr>
          <a:xfrm>
            <a:off x="685800" y="1143000"/>
            <a:ext cx="7775575" cy="5522913"/>
          </a:xfrm>
        </p:spPr>
        <p:txBody>
          <a:bodyPr>
            <a:normAutofit fontScale="92500" lnSpcReduction="20000"/>
          </a:bodyPr>
          <a:lstStyle/>
          <a:p>
            <a:r>
              <a:rPr lang="en-GB" altLang="cs-CZ" sz="2000" b="1" dirty="0"/>
              <a:t>Services have become a driving force in economics around the world</a:t>
            </a:r>
            <a:endParaRPr lang="en-GB" altLang="cs-CZ" sz="2000" dirty="0"/>
          </a:p>
          <a:p>
            <a:r>
              <a:rPr lang="en-GB" altLang="cs-CZ" sz="2000" dirty="0"/>
              <a:t>–  Services represent more than 70% of global GDP.</a:t>
            </a:r>
          </a:p>
          <a:p>
            <a:r>
              <a:rPr lang="en-GB" altLang="cs-CZ" sz="2000" dirty="0"/>
              <a:t>– The services sector in EU accounts for almost 70% of EU GDP.</a:t>
            </a:r>
          </a:p>
          <a:p>
            <a:r>
              <a:rPr lang="en-GB" altLang="cs-CZ" sz="2000" dirty="0"/>
              <a:t>–  Also manufacturing industries include more and more services. There are becoming part of tangible and intangible products</a:t>
            </a:r>
          </a:p>
          <a:p>
            <a:pPr marL="365760" lvl="1" indent="-256032">
              <a:spcBef>
                <a:spcPts val="400"/>
              </a:spcBef>
              <a:buSzPct val="68000"/>
              <a:buFont typeface="Wingdings 3"/>
              <a:buChar char=""/>
            </a:pPr>
            <a:r>
              <a:rPr lang="en-GB" dirty="0"/>
              <a:t>Services are more and more knowledge and information intensive </a:t>
            </a:r>
          </a:p>
          <a:p>
            <a:pPr marL="365760" lvl="1" indent="-256032">
              <a:spcBef>
                <a:spcPts val="400"/>
              </a:spcBef>
              <a:buSzPct val="68000"/>
              <a:buFont typeface="Wingdings 3"/>
              <a:buChar char=""/>
            </a:pPr>
            <a:r>
              <a:rPr lang="en-GB" altLang="cs-CZ" sz="2000" b="1" dirty="0"/>
              <a:t>Service innovation is recognized as key for the economic growth and competitiveness</a:t>
            </a:r>
          </a:p>
          <a:p>
            <a:r>
              <a:rPr lang="en-GB" altLang="cs-CZ" sz="2000" dirty="0"/>
              <a:t>Academic programs and research activities in engineering and business schools didn‘t meet the needs of this sector.</a:t>
            </a:r>
          </a:p>
          <a:p>
            <a:r>
              <a:rPr lang="en-GB" altLang="cs-CZ" sz="2000" dirty="0"/>
              <a:t>–  Universities, governments and industry start to work together to ensure that service become a distinct and legitimate area for research and teaching.</a:t>
            </a:r>
          </a:p>
          <a:p>
            <a:r>
              <a:rPr lang="en-GB" altLang="cs-CZ" b="1" dirty="0">
                <a:solidFill>
                  <a:srgbClr val="FF0000"/>
                </a:solidFill>
                <a:effectLst>
                  <a:outerShdw blurRad="38100" dist="38100" dir="2700000" algn="tl">
                    <a:srgbClr val="C0C0C0"/>
                  </a:outerShdw>
                </a:effectLst>
              </a:rPr>
              <a:t>ICT plays a major role in services innovation and realization</a:t>
            </a:r>
          </a:p>
        </p:txBody>
      </p:sp>
      <p:sp>
        <p:nvSpPr>
          <p:cNvPr id="3937282" name="Rectangle 2"/>
          <p:cNvSpPr>
            <a:spLocks noGrp="1" noChangeArrowheads="1"/>
          </p:cNvSpPr>
          <p:nvPr>
            <p:ph type="title"/>
          </p:nvPr>
        </p:nvSpPr>
        <p:spPr>
          <a:xfrm>
            <a:off x="215900" y="685800"/>
            <a:ext cx="8245475" cy="696913"/>
          </a:xfrm>
        </p:spPr>
        <p:txBody>
          <a:bodyPr>
            <a:normAutofit fontScale="90000"/>
          </a:bodyPr>
          <a:lstStyle/>
          <a:p>
            <a:r>
              <a:rPr lang="en-GB" altLang="cs-CZ" b="1" dirty="0"/>
              <a:t>Key Trends</a:t>
            </a:r>
            <a:br>
              <a:rPr lang="en-GB" altLang="cs-CZ" b="1" dirty="0"/>
            </a:br>
            <a:endParaRPr lang="en-GB" altLang="cs-CZ" b="1" dirty="0"/>
          </a:p>
        </p:txBody>
      </p:sp>
    </p:spTree>
    <p:extLst>
      <p:ext uri="{BB962C8B-B14F-4D97-AF65-F5344CB8AC3E}">
        <p14:creationId xmlns:p14="http://schemas.microsoft.com/office/powerpoint/2010/main" val="51454230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3937282"/>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937283">
                                            <p:txEl>
                                              <p:pRg st="0" end="0"/>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93728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937283">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937283">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937283">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937283">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937283">
                                            <p:txEl>
                                              <p:pRg st="6" end="6"/>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937283">
                                            <p:txEl>
                                              <p:pRg st="7" end="7"/>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93728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3728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40355" name="Rectangle 3"/>
          <p:cNvSpPr>
            <a:spLocks noGrp="1" noChangeArrowheads="1"/>
          </p:cNvSpPr>
          <p:nvPr>
            <p:ph idx="1"/>
          </p:nvPr>
        </p:nvSpPr>
        <p:spPr>
          <a:xfrm>
            <a:off x="787400" y="1371600"/>
            <a:ext cx="7775575" cy="4548188"/>
          </a:xfrm>
        </p:spPr>
        <p:txBody>
          <a:bodyPr>
            <a:normAutofit lnSpcReduction="10000"/>
          </a:bodyPr>
          <a:lstStyle/>
          <a:p>
            <a:r>
              <a:rPr lang="en-GB" altLang="cs-CZ" dirty="0"/>
              <a:t>Industry signals  that most of entry level engineers lack necessary skills especially in soft skills and in legal and economical framework.</a:t>
            </a:r>
          </a:p>
          <a:p>
            <a:r>
              <a:rPr lang="en-GB" altLang="cs-CZ" dirty="0"/>
              <a:t>In detail: </a:t>
            </a:r>
          </a:p>
          <a:p>
            <a:pPr lvl="1"/>
            <a:r>
              <a:rPr lang="en-GB" altLang="cs-CZ" dirty="0"/>
              <a:t>Ability to communicate effectively to technical and non- technical audience</a:t>
            </a:r>
          </a:p>
          <a:p>
            <a:pPr lvl="1"/>
            <a:r>
              <a:rPr lang="en-GB" altLang="cs-CZ" dirty="0"/>
              <a:t>Ability to self educate</a:t>
            </a:r>
          </a:p>
          <a:p>
            <a:pPr lvl="1"/>
            <a:r>
              <a:rPr lang="en-GB" altLang="cs-CZ" dirty="0"/>
              <a:t>Ability to work in heterogeneous teams</a:t>
            </a:r>
          </a:p>
          <a:p>
            <a:pPr lvl="1"/>
            <a:r>
              <a:rPr lang="en-GB" altLang="cs-CZ" dirty="0"/>
              <a:t>Willing to take risks, experiments, and to be innovative</a:t>
            </a:r>
          </a:p>
          <a:p>
            <a:pPr lvl="1"/>
            <a:r>
              <a:rPr lang="en-GB" altLang="cs-CZ" dirty="0"/>
              <a:t>Global engagement</a:t>
            </a:r>
          </a:p>
          <a:p>
            <a:endParaRPr lang="en-GB" altLang="cs-CZ" dirty="0"/>
          </a:p>
        </p:txBody>
      </p:sp>
      <p:sp>
        <p:nvSpPr>
          <p:cNvPr id="3940354" name="Rectangle 2"/>
          <p:cNvSpPr>
            <a:spLocks noGrp="1" noChangeArrowheads="1"/>
          </p:cNvSpPr>
          <p:nvPr>
            <p:ph type="title"/>
          </p:nvPr>
        </p:nvSpPr>
        <p:spPr/>
        <p:txBody>
          <a:bodyPr/>
          <a:lstStyle/>
          <a:p>
            <a:r>
              <a:rPr lang="en-GB" altLang="cs-CZ" sz="3200" b="1" u="sng" dirty="0"/>
              <a:t>Industry request</a:t>
            </a:r>
          </a:p>
        </p:txBody>
      </p:sp>
    </p:spTree>
    <p:extLst>
      <p:ext uri="{BB962C8B-B14F-4D97-AF65-F5344CB8AC3E}">
        <p14:creationId xmlns:p14="http://schemas.microsoft.com/office/powerpoint/2010/main" val="105378980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3940354"/>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940355">
                                            <p:txEl>
                                              <p:pRg st="0" end="0"/>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940355">
                                            <p:txEl>
                                              <p:pRg st="1" end="1"/>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3940355">
                                            <p:txEl>
                                              <p:pRg st="2" end="2"/>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3940355">
                                            <p:txEl>
                                              <p:pRg st="3" end="3"/>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3940355">
                                            <p:txEl>
                                              <p:pRg st="4" end="4"/>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3940355">
                                            <p:txEl>
                                              <p:pRg st="5" end="5"/>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nodeType="clickEffect">
                                  <p:stCondLst>
                                    <p:cond delay="0"/>
                                  </p:stCondLst>
                                  <p:childTnLst>
                                    <p:set>
                                      <p:cBhvr>
                                        <p:cTn id="34" dur="1" fill="hold">
                                          <p:stCondLst>
                                            <p:cond delay="0"/>
                                          </p:stCondLst>
                                        </p:cTn>
                                        <p:tgtEl>
                                          <p:spTgt spid="394035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4035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normAutofit/>
          </a:bodyPr>
          <a:lstStyle/>
          <a:p>
            <a:r>
              <a:rPr lang="en-GB" dirty="0"/>
              <a:t>Founded by IBM (2004)</a:t>
            </a:r>
          </a:p>
          <a:p>
            <a:pPr lvl="1"/>
            <a:r>
              <a:rPr lang="en-GB" dirty="0"/>
              <a:t>On the field of IT</a:t>
            </a:r>
          </a:p>
          <a:p>
            <a:pPr lvl="1"/>
            <a:r>
              <a:rPr lang="en-GB" dirty="0"/>
              <a:t>To understand how provide IT services</a:t>
            </a:r>
          </a:p>
          <a:p>
            <a:r>
              <a:rPr lang="en-GB" dirty="0"/>
              <a:t>Basic principles</a:t>
            </a:r>
          </a:p>
          <a:p>
            <a:pPr lvl="1"/>
            <a:r>
              <a:rPr lang="en-GB" dirty="0"/>
              <a:t>IT is a service</a:t>
            </a:r>
          </a:p>
          <a:p>
            <a:pPr lvl="1"/>
            <a:r>
              <a:rPr lang="en-GB" dirty="0"/>
              <a:t>No matter if it is internal or external</a:t>
            </a:r>
          </a:p>
          <a:p>
            <a:pPr lvl="1"/>
            <a:r>
              <a:rPr lang="en-GB" dirty="0"/>
              <a:t>Basic motivation is to understanding of needs of those who are final „recipients“ of the service</a:t>
            </a:r>
          </a:p>
        </p:txBody>
      </p:sp>
      <p:sp>
        <p:nvSpPr>
          <p:cNvPr id="2" name="Nadpis 1"/>
          <p:cNvSpPr>
            <a:spLocks noGrp="1"/>
          </p:cNvSpPr>
          <p:nvPr>
            <p:ph type="title"/>
          </p:nvPr>
        </p:nvSpPr>
        <p:spPr/>
        <p:txBody>
          <a:bodyPr/>
          <a:lstStyle/>
          <a:p>
            <a:r>
              <a:rPr lang="en-GB" dirty="0"/>
              <a:t>History of Service Science (</a:t>
            </a:r>
            <a:r>
              <a:rPr lang="en-GB" dirty="0" err="1"/>
              <a:t>SeS</a:t>
            </a:r>
            <a:r>
              <a:rPr lang="en-GB" dirty="0"/>
              <a:t>)</a:t>
            </a:r>
          </a:p>
        </p:txBody>
      </p:sp>
    </p:spTree>
    <p:extLst>
      <p:ext uri="{BB962C8B-B14F-4D97-AF65-F5344CB8AC3E}">
        <p14:creationId xmlns:p14="http://schemas.microsoft.com/office/powerpoint/2010/main" val="199942378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tiv_MbC">
  <a:themeElements>
    <a:clrScheme name="Shluk">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Shluk">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Shluk">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48</TotalTime>
  <Words>1841</Words>
  <Application>Microsoft Office PowerPoint</Application>
  <PresentationFormat>Předvádění na obrazovce (4:3)</PresentationFormat>
  <Paragraphs>262</Paragraphs>
  <Slides>27</Slides>
  <Notes>10</Notes>
  <HiddenSlides>0</HiddenSlides>
  <MMClips>0</MMClips>
  <ScaleCrop>false</ScaleCrop>
  <HeadingPairs>
    <vt:vector size="6" baseType="variant">
      <vt:variant>
        <vt:lpstr>Použitá písma</vt:lpstr>
      </vt:variant>
      <vt:variant>
        <vt:i4>8</vt:i4>
      </vt:variant>
      <vt:variant>
        <vt:lpstr>Motiv</vt:lpstr>
      </vt:variant>
      <vt:variant>
        <vt:i4>1</vt:i4>
      </vt:variant>
      <vt:variant>
        <vt:lpstr>Nadpisy snímků</vt:lpstr>
      </vt:variant>
      <vt:variant>
        <vt:i4>27</vt:i4>
      </vt:variant>
    </vt:vector>
  </HeadingPairs>
  <TitlesOfParts>
    <vt:vector size="36" baseType="lpstr">
      <vt:lpstr>Arial</vt:lpstr>
      <vt:lpstr>Calibri</vt:lpstr>
      <vt:lpstr>DejaVu Sans</vt:lpstr>
      <vt:lpstr>Lucida Sans Unicode</vt:lpstr>
      <vt:lpstr>Trebuchet MS</vt:lpstr>
      <vt:lpstr>Verdana</vt:lpstr>
      <vt:lpstr>Wingdings 2</vt:lpstr>
      <vt:lpstr>Wingdings 3</vt:lpstr>
      <vt:lpstr>Motiv_MbC</vt:lpstr>
      <vt:lpstr>PA194 - Introduction to Service Science</vt:lpstr>
      <vt:lpstr>Prezentace aplikace PowerPoint</vt:lpstr>
      <vt:lpstr>Why introduction to Service Science</vt:lpstr>
      <vt:lpstr>Prezentace aplikace PowerPoint</vt:lpstr>
      <vt:lpstr>Prezentace aplikace PowerPoint</vt:lpstr>
      <vt:lpstr>Prezentace aplikace PowerPoint</vt:lpstr>
      <vt:lpstr>Key Trends </vt:lpstr>
      <vt:lpstr>Industry request</vt:lpstr>
      <vt:lpstr>History of Service Science (SeS)</vt:lpstr>
      <vt:lpstr>Relation to information</vt:lpstr>
      <vt:lpstr>Example of the problem</vt:lpstr>
      <vt:lpstr>Solution of problem</vt:lpstr>
      <vt:lpstr>What (dam) is the Service Science?</vt:lpstr>
      <vt:lpstr>Prezentace aplikace PowerPoint</vt:lpstr>
      <vt:lpstr>Prezentace aplikace PowerPoint</vt:lpstr>
      <vt:lpstr>Prezentace aplikace PowerPoint</vt:lpstr>
      <vt:lpstr>Prezentace aplikace PowerPoint</vt:lpstr>
      <vt:lpstr>Prezentace aplikace PowerPoint</vt:lpstr>
      <vt:lpstr>Academics reaction to Service Science</vt:lpstr>
      <vt:lpstr>Service Science on Academics Field</vt:lpstr>
      <vt:lpstr>Why should SeS have dominant IT?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qwalletz</dc:creator>
  <cp:lastModifiedBy>Leonard Walletzky</cp:lastModifiedBy>
  <cp:revision>9</cp:revision>
  <dcterms:modified xsi:type="dcterms:W3CDTF">2016-09-20T07:56:44Z</dcterms:modified>
</cp:coreProperties>
</file>