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52" r:id="rId1"/>
  </p:sldMasterIdLst>
  <p:notesMasterIdLst>
    <p:notesMasterId r:id="rId58"/>
  </p:notesMasterIdLst>
  <p:sldIdLst>
    <p:sldId id="256" r:id="rId2"/>
    <p:sldId id="257" r:id="rId3"/>
    <p:sldId id="258" r:id="rId4"/>
    <p:sldId id="260" r:id="rId5"/>
    <p:sldId id="261" r:id="rId6"/>
    <p:sldId id="325" r:id="rId7"/>
    <p:sldId id="324" r:id="rId8"/>
    <p:sldId id="263" r:id="rId9"/>
    <p:sldId id="264" r:id="rId10"/>
    <p:sldId id="265" r:id="rId11"/>
    <p:sldId id="266" r:id="rId12"/>
    <p:sldId id="267" r:id="rId13"/>
    <p:sldId id="270" r:id="rId14"/>
    <p:sldId id="272" r:id="rId15"/>
    <p:sldId id="283" r:id="rId16"/>
    <p:sldId id="269" r:id="rId17"/>
    <p:sldId id="282" r:id="rId18"/>
    <p:sldId id="315" r:id="rId19"/>
    <p:sldId id="281" r:id="rId20"/>
    <p:sldId id="314" r:id="rId21"/>
    <p:sldId id="284" r:id="rId22"/>
    <p:sldId id="323" r:id="rId23"/>
    <p:sldId id="273" r:id="rId24"/>
    <p:sldId id="262" r:id="rId25"/>
    <p:sldId id="312" r:id="rId26"/>
    <p:sldId id="280" r:id="rId27"/>
    <p:sldId id="289" r:id="rId28"/>
    <p:sldId id="301" r:id="rId29"/>
    <p:sldId id="322" r:id="rId30"/>
    <p:sldId id="287" r:id="rId31"/>
    <p:sldId id="320" r:id="rId32"/>
    <p:sldId id="274" r:id="rId33"/>
    <p:sldId id="275" r:id="rId34"/>
    <p:sldId id="277" r:id="rId35"/>
    <p:sldId id="276" r:id="rId36"/>
    <p:sldId id="278" r:id="rId37"/>
    <p:sldId id="279" r:id="rId38"/>
    <p:sldId id="293" r:id="rId39"/>
    <p:sldId id="303" r:id="rId40"/>
    <p:sldId id="295" r:id="rId41"/>
    <p:sldId id="298" r:id="rId42"/>
    <p:sldId id="299" r:id="rId43"/>
    <p:sldId id="296" r:id="rId44"/>
    <p:sldId id="297" r:id="rId45"/>
    <p:sldId id="288" r:id="rId46"/>
    <p:sldId id="302" r:id="rId47"/>
    <p:sldId id="321" r:id="rId48"/>
    <p:sldId id="317" r:id="rId49"/>
    <p:sldId id="318" r:id="rId50"/>
    <p:sldId id="306" r:id="rId51"/>
    <p:sldId id="308" r:id="rId52"/>
    <p:sldId id="305" r:id="rId53"/>
    <p:sldId id="291" r:id="rId54"/>
    <p:sldId id="290" r:id="rId55"/>
    <p:sldId id="311" r:id="rId56"/>
    <p:sldId id="304" r:id="rId5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49743" autoAdjust="0"/>
  </p:normalViewPr>
  <p:slideViewPr>
    <p:cSldViewPr snapToGrid="0">
      <p:cViewPr varScale="1">
        <p:scale>
          <a:sx n="65" d="100"/>
          <a:sy n="65" d="100"/>
        </p:scale>
        <p:origin x="15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3C000-C5D2-42BC-BF1D-0F385260E603}" type="datetimeFigureOut">
              <a:rPr lang="cs-CZ" smtClean="0"/>
              <a:t>14.12.2016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DA403-6115-4D49-AB2D-6BC389973B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725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A403-6115-4D49-AB2D-6BC389973BE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591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A403-6115-4D49-AB2D-6BC389973BE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2578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A403-6115-4D49-AB2D-6BC389973BE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498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A403-6115-4D49-AB2D-6BC389973BE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394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A403-6115-4D49-AB2D-6BC389973BE3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742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A403-6115-4D49-AB2D-6BC389973BE3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7340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A403-6115-4D49-AB2D-6BC389973BE3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214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A403-6115-4D49-AB2D-6BC389973BE3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259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A403-6115-4D49-AB2D-6BC389973BE3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303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A403-6115-4D49-AB2D-6BC389973BE3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477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A403-6115-4D49-AB2D-6BC389973BE3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208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A403-6115-4D49-AB2D-6BC389973BE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7325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A403-6115-4D49-AB2D-6BC389973BE3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9287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A403-6115-4D49-AB2D-6BC389973BE3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530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A403-6115-4D49-AB2D-6BC389973BE3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151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A403-6115-4D49-AB2D-6BC389973BE3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784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A403-6115-4D49-AB2D-6BC389973BE3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8053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A403-6115-4D49-AB2D-6BC389973BE3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41497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A403-6115-4D49-AB2D-6BC389973BE3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9848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A403-6115-4D49-AB2D-6BC389973BE3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58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A403-6115-4D49-AB2D-6BC389973BE3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9705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A403-6115-4D49-AB2D-6BC389973BE3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826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A403-6115-4D49-AB2D-6BC389973BE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2487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A403-6115-4D49-AB2D-6BC389973BE3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6693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A403-6115-4D49-AB2D-6BC389973BE3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52435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A403-6115-4D49-AB2D-6BC389973BE3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58465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A403-6115-4D49-AB2D-6BC389973BE3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5984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A403-6115-4D49-AB2D-6BC389973BE3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4157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A403-6115-4D49-AB2D-6BC389973BE3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2202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A403-6115-4D49-AB2D-6BC389973BE3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520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A403-6115-4D49-AB2D-6BC389973BE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173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A403-6115-4D49-AB2D-6BC389973BE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810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A403-6115-4D49-AB2D-6BC389973BE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6313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A403-6115-4D49-AB2D-6BC389973BE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168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A403-6115-4D49-AB2D-6BC389973BE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6702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A403-6115-4D49-AB2D-6BC389973BE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4702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11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33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1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90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80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40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82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20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69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1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58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help/jine/externi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zure.microsoft.com/en-us/offers/ms-azr-0044p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co.microsoft.com/Home/Calculator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et.microsoft.com/en-US/security/dn800983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msdn.microsoft.com/microsoft_press/2016/09/01/free-ebook-microsoft-azure-essentials-fundamentals-of-azure-second-edition/" TargetMode="External"/><Relationship Id="rId2" Type="http://schemas.openxmlformats.org/officeDocument/2006/relationships/hyperlink" Target="http://www.fi.muni.cz/tech/win/msdnaa.x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opencomputeproject/Project_Olympus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office365.uservoice.com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office.com/office365updates/" TargetMode="External"/><Relationship Id="rId2" Type="http://schemas.openxmlformats.org/officeDocument/2006/relationships/hyperlink" Target="http://fasttrack.microsoft.com/roadma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downdetector.com/status/windows-azure/archive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hyperlink" Target="https://azure.microsoft.com/en-us/status/history/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sexchange.org/articles-tutorials/office-365/measuring-and-validating-network-bandwidth-support-office-365-and-unified-communications.html" TargetMode="External"/><Relationship Id="rId3" Type="http://schemas.openxmlformats.org/officeDocument/2006/relationships/hyperlink" Target="https://www.microsoft.com/online/legal/v2/?docid=23" TargetMode="External"/><Relationship Id="rId7" Type="http://schemas.openxmlformats.org/officeDocument/2006/relationships/hyperlink" Target="https://blogs.office.com/2016/10/18/how-the-office-365-us-government-cloud-meets-the-regulatory-and-compliance-needs-of-the-department-of-defense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ired.com/2014/07/how-hackers-hid-a-money-mining-botnet-in-amazons-cloud/" TargetMode="External"/><Relationship Id="rId5" Type="http://schemas.openxmlformats.org/officeDocument/2006/relationships/hyperlink" Target="https://aws.amazon.com/snowball/" TargetMode="External"/><Relationship Id="rId4" Type="http://schemas.openxmlformats.org/officeDocument/2006/relationships/hyperlink" Target="https://aws.amazon.com/snowmobile/" TargetMode="External"/><Relationship Id="rId9" Type="http://schemas.openxmlformats.org/officeDocument/2006/relationships/hyperlink" Target="https://blogs.office.com/2016/10/19/one-stop-shop-for-enterpriseit-pro-content-about-office-365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Cloud Computing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Ondrej</a:t>
            </a:r>
            <a:r>
              <a:rPr lang="en-US" dirty="0"/>
              <a:t> </a:t>
            </a:r>
            <a:r>
              <a:rPr lang="cs-CZ" dirty="0"/>
              <a:t>Š</a:t>
            </a:r>
            <a:r>
              <a:rPr lang="en-US" dirty="0" err="1"/>
              <a:t>ebela</a:t>
            </a:r>
            <a:endParaRPr lang="cs-CZ" dirty="0"/>
          </a:p>
          <a:p>
            <a:r>
              <a:rPr lang="cs-CZ" dirty="0"/>
              <a:t>PV005 Služby počítačových sítí</a:t>
            </a:r>
          </a:p>
          <a:p>
            <a:r>
              <a:rPr lang="cs-CZ" dirty="0"/>
              <a:t>Podzim 2016</a:t>
            </a:r>
          </a:p>
        </p:txBody>
      </p:sp>
    </p:spTree>
    <p:extLst>
      <p:ext uri="{BB962C8B-B14F-4D97-AF65-F5344CB8AC3E}">
        <p14:creationId xmlns:p14="http://schemas.microsoft.com/office/powerpoint/2010/main" val="267171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Cluster</a:t>
            </a:r>
          </a:p>
          <a:p>
            <a:pPr lvl="1"/>
            <a:r>
              <a:rPr lang="cs-CZ" dirty="0"/>
              <a:t>Seskupení volně vázaných, spolupracujících počítačů</a:t>
            </a:r>
          </a:p>
          <a:p>
            <a:pPr lvl="1"/>
            <a:r>
              <a:rPr lang="cs-CZ" dirty="0"/>
              <a:t>Dojem jednoho počítače</a:t>
            </a:r>
          </a:p>
          <a:p>
            <a:pPr lvl="1"/>
            <a:r>
              <a:rPr lang="cs-CZ" dirty="0"/>
              <a:t>Zvýšení výpočetní rychlosti nebo spolehlivosti s větší efektivitou než by mohl poskytnout jediný počítač</a:t>
            </a:r>
          </a:p>
          <a:p>
            <a:pPr lvl="1"/>
            <a:r>
              <a:rPr lang="cs-CZ" dirty="0"/>
              <a:t>Levnější než jediný počítač o srovnatelné rychlosti nebo spolehlivosti</a:t>
            </a:r>
          </a:p>
        </p:txBody>
      </p:sp>
    </p:spTree>
    <p:extLst>
      <p:ext uri="{BB962C8B-B14F-4D97-AF65-F5344CB8AC3E}">
        <p14:creationId xmlns:p14="http://schemas.microsoft.com/office/powerpoint/2010/main" val="863155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Grid</a:t>
            </a:r>
            <a:r>
              <a:rPr lang="cs-CZ" dirty="0"/>
              <a:t> </a:t>
            </a:r>
            <a:r>
              <a:rPr lang="cs-CZ" dirty="0" err="1"/>
              <a:t>computing</a:t>
            </a:r>
            <a:endParaRPr lang="cs-CZ" dirty="0"/>
          </a:p>
          <a:p>
            <a:pPr lvl="1"/>
            <a:r>
              <a:rPr lang="cs-CZ" dirty="0"/>
              <a:t>Termín často porovnávaný s </a:t>
            </a:r>
            <a:r>
              <a:rPr lang="en-US" dirty="0" err="1"/>
              <a:t>C</a:t>
            </a:r>
            <a:r>
              <a:rPr lang="cs-CZ" dirty="0" err="1"/>
              <a:t>loud</a:t>
            </a:r>
            <a:r>
              <a:rPr lang="cs-CZ" dirty="0"/>
              <a:t> </a:t>
            </a:r>
            <a:r>
              <a:rPr lang="cs-CZ" dirty="0" err="1"/>
              <a:t>computing</a:t>
            </a:r>
            <a:endParaRPr lang="cs-CZ" dirty="0"/>
          </a:p>
          <a:p>
            <a:pPr lvl="1"/>
            <a:r>
              <a:rPr lang="cs-CZ" dirty="0"/>
              <a:t>Sdružení různých výpočetních prostředků z různých oblastí, od různých skupin, pro dosáhnutí společného cíle</a:t>
            </a:r>
          </a:p>
          <a:p>
            <a:pPr lvl="1"/>
            <a:r>
              <a:rPr lang="cs-CZ" dirty="0"/>
              <a:t>Akademické nebo vědecké prostředí</a:t>
            </a:r>
          </a:p>
          <a:p>
            <a:pPr lvl="1"/>
            <a:endParaRPr lang="en-US" dirty="0"/>
          </a:p>
          <a:p>
            <a:pPr lvl="1"/>
            <a:r>
              <a:rPr lang="cs-CZ" dirty="0" err="1"/>
              <a:t>SETI@home</a:t>
            </a:r>
            <a:r>
              <a:rPr lang="cs-CZ" dirty="0"/>
              <a:t> - distribuovaný projekt využívající počítače/mobilní zařízení s přístupem k internetu</a:t>
            </a:r>
          </a:p>
        </p:txBody>
      </p:sp>
    </p:spTree>
    <p:extLst>
      <p:ext uri="{BB962C8B-B14F-4D97-AF65-F5344CB8AC3E}">
        <p14:creationId xmlns:p14="http://schemas.microsoft.com/office/powerpoint/2010/main" val="2433423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Aplikační server</a:t>
            </a:r>
          </a:p>
          <a:p>
            <a:pPr lvl="1"/>
            <a:r>
              <a:rPr lang="cs-CZ" dirty="0"/>
              <a:t>Server, který zajišťuje běh aplikace</a:t>
            </a:r>
          </a:p>
          <a:p>
            <a:pPr lvl="1"/>
            <a:r>
              <a:rPr lang="cs-CZ" dirty="0"/>
              <a:t>Přístup přes tenkého klienta (</a:t>
            </a:r>
            <a:r>
              <a:rPr lang="cs-CZ" dirty="0" err="1"/>
              <a:t>thin</a:t>
            </a:r>
            <a:r>
              <a:rPr lang="cs-CZ" dirty="0"/>
              <a:t> </a:t>
            </a:r>
            <a:r>
              <a:rPr lang="cs-CZ" dirty="0" err="1"/>
              <a:t>client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Více instancí dle počtu klientů</a:t>
            </a:r>
          </a:p>
        </p:txBody>
      </p:sp>
    </p:spTree>
    <p:extLst>
      <p:ext uri="{BB962C8B-B14F-4D97-AF65-F5344CB8AC3E}">
        <p14:creationId xmlns:p14="http://schemas.microsoft.com/office/powerpoint/2010/main" val="1463440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Vlastnosti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Pay</a:t>
            </a:r>
            <a:r>
              <a:rPr lang="cs-CZ" dirty="0"/>
              <a:t> per use</a:t>
            </a:r>
          </a:p>
          <a:p>
            <a:r>
              <a:rPr lang="cs-CZ" dirty="0"/>
              <a:t>Škálovatelnost</a:t>
            </a:r>
          </a:p>
          <a:p>
            <a:r>
              <a:rPr lang="cs-CZ" dirty="0"/>
              <a:t>Uživatelská přívětivost</a:t>
            </a:r>
          </a:p>
          <a:p>
            <a:r>
              <a:rPr lang="cs-CZ" dirty="0"/>
              <a:t>Virtualizace</a:t>
            </a:r>
            <a:endParaRPr lang="en-US" dirty="0"/>
          </a:p>
          <a:p>
            <a:r>
              <a:rPr lang="en-US" dirty="0" err="1"/>
              <a:t>Siln</a:t>
            </a:r>
            <a:r>
              <a:rPr lang="cs-CZ" dirty="0"/>
              <a:t>á tolerance na výpadky/vysoká spolehlivost</a:t>
            </a:r>
          </a:p>
          <a:p>
            <a:r>
              <a:rPr lang="cs-CZ" dirty="0"/>
              <a:t>Centralizovaná správa</a:t>
            </a:r>
          </a:p>
          <a:p>
            <a:r>
              <a:rPr lang="cs-CZ" dirty="0" err="1"/>
              <a:t>Multi-tenancy</a:t>
            </a:r>
            <a:r>
              <a:rPr lang="cs-CZ" dirty="0"/>
              <a:t> (víc </a:t>
            </a:r>
            <a:r>
              <a:rPr lang="en-US" dirty="0" err="1"/>
              <a:t>i</a:t>
            </a:r>
            <a:r>
              <a:rPr lang="cs-CZ" dirty="0" err="1"/>
              <a:t>zolovaných</a:t>
            </a:r>
            <a:r>
              <a:rPr lang="cs-CZ" dirty="0"/>
              <a:t> uživatelů na stejném HW)</a:t>
            </a:r>
          </a:p>
        </p:txBody>
      </p:sp>
    </p:spTree>
    <p:extLst>
      <p:ext uri="{BB962C8B-B14F-4D97-AF65-F5344CB8AC3E}">
        <p14:creationId xmlns:p14="http://schemas.microsoft.com/office/powerpoint/2010/main" val="3095241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Modely </a:t>
            </a:r>
            <a:r>
              <a:rPr lang="cs-CZ" dirty="0"/>
              <a:t>nasazení</a:t>
            </a:r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06063982"/>
              </p:ext>
            </p:extLst>
          </p:nvPr>
        </p:nvGraphicFramePr>
        <p:xfrm>
          <a:off x="3986062" y="2505969"/>
          <a:ext cx="1638300" cy="3337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86742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Applications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464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Data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4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Runtime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697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Middleware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575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O/S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405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Virtualization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524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Servers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308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Storage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421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Networking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128550"/>
                  </a:ext>
                </a:extLst>
              </a:tr>
            </a:tbl>
          </a:graphicData>
        </a:graphic>
      </p:graphicFrame>
      <p:graphicFrame>
        <p:nvGraphicFramePr>
          <p:cNvPr id="12" name="Zástupný symbol pro obsah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6661"/>
              </p:ext>
            </p:extLst>
          </p:nvPr>
        </p:nvGraphicFramePr>
        <p:xfrm>
          <a:off x="6510838" y="2505969"/>
          <a:ext cx="1638300" cy="3337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86742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Applications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464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Data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4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Runtime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697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Middleware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575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O/S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405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Virtualization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524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Servers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308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Storage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421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Networking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128550"/>
                  </a:ext>
                </a:extLst>
              </a:tr>
            </a:tbl>
          </a:graphicData>
        </a:graphic>
      </p:graphicFrame>
      <p:graphicFrame>
        <p:nvGraphicFramePr>
          <p:cNvPr id="13" name="Zástupný symbol pro obsah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429368"/>
              </p:ext>
            </p:extLst>
          </p:nvPr>
        </p:nvGraphicFramePr>
        <p:xfrm>
          <a:off x="9035615" y="2505969"/>
          <a:ext cx="1638300" cy="3337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86742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Applications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464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Data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4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Runtime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697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Middleware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575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O/S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405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Virtualization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524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Servers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308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Storage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421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Networking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128550"/>
                  </a:ext>
                </a:extLst>
              </a:tr>
            </a:tbl>
          </a:graphicData>
        </a:graphic>
      </p:graphicFrame>
      <p:graphicFrame>
        <p:nvGraphicFramePr>
          <p:cNvPr id="14" name="Zástupný symbol pro obsah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119023"/>
              </p:ext>
            </p:extLst>
          </p:nvPr>
        </p:nvGraphicFramePr>
        <p:xfrm>
          <a:off x="1448930" y="2505969"/>
          <a:ext cx="1638300" cy="3337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86742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Applications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464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Data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4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Runtime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697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Middleware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575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O/S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405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Virtualization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524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Servers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308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Storage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421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Networking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128550"/>
                  </a:ext>
                </a:extLst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1448931" y="1919426"/>
            <a:ext cx="1650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On Premises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3986062" y="1875027"/>
            <a:ext cx="163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Infrastructure as a Service (IaaS)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510838" y="1844249"/>
            <a:ext cx="163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Platform as a Service (PaaS)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9035614" y="1844249"/>
            <a:ext cx="168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Software</a:t>
            </a:r>
            <a:r>
              <a:rPr lang="cs-CZ" sz="1600" b="1" dirty="0"/>
              <a:t> </a:t>
            </a:r>
            <a:r>
              <a:rPr lang="en-US" sz="1600" b="1" dirty="0"/>
              <a:t>as a</a:t>
            </a:r>
            <a:r>
              <a:rPr lang="cs-CZ" sz="1600" b="1" dirty="0">
                <a:solidFill>
                  <a:schemeClr val="lt1"/>
                </a:solidFill>
              </a:rPr>
              <a:t> </a:t>
            </a:r>
            <a:r>
              <a:rPr lang="en-US" sz="1600" b="1" dirty="0"/>
              <a:t>Service (SaaS)</a:t>
            </a:r>
            <a:endParaRPr lang="cs-CZ" sz="1600" b="1" dirty="0"/>
          </a:p>
        </p:txBody>
      </p:sp>
      <p:sp>
        <p:nvSpPr>
          <p:cNvPr id="20" name="TextovéPole 19"/>
          <p:cNvSpPr txBox="1"/>
          <p:nvPr/>
        </p:nvSpPr>
        <p:spPr>
          <a:xfrm rot="16200000">
            <a:off x="-543488" y="4005474"/>
            <a:ext cx="3337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solidFill>
                  <a:schemeClr val="accent1"/>
                </a:solidFill>
              </a:rPr>
              <a:t>Zákazník spravuje vše</a:t>
            </a:r>
          </a:p>
        </p:txBody>
      </p:sp>
      <p:sp>
        <p:nvSpPr>
          <p:cNvPr id="21" name="TextovéPole 20"/>
          <p:cNvSpPr txBox="1"/>
          <p:nvPr/>
        </p:nvSpPr>
        <p:spPr>
          <a:xfrm rot="16200000">
            <a:off x="2653883" y="3131094"/>
            <a:ext cx="1835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solidFill>
                  <a:schemeClr val="accent1"/>
                </a:solidFill>
              </a:rPr>
              <a:t>Zákazník spravuje OS, data i aplikace</a:t>
            </a:r>
          </a:p>
        </p:txBody>
      </p:sp>
      <p:sp>
        <p:nvSpPr>
          <p:cNvPr id="22" name="TextovéPole 21"/>
          <p:cNvSpPr txBox="1"/>
          <p:nvPr/>
        </p:nvSpPr>
        <p:spPr>
          <a:xfrm rot="16200000">
            <a:off x="5221747" y="2469392"/>
            <a:ext cx="1545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solidFill>
                  <a:schemeClr val="accent1"/>
                </a:solidFill>
              </a:rPr>
              <a:t>Zákazník spravuje aplikace</a:t>
            </a:r>
          </a:p>
        </p:txBody>
      </p:sp>
      <p:sp>
        <p:nvSpPr>
          <p:cNvPr id="23" name="TextovéPole 22"/>
          <p:cNvSpPr txBox="1"/>
          <p:nvPr/>
        </p:nvSpPr>
        <p:spPr>
          <a:xfrm rot="16200000">
            <a:off x="5285743" y="4741122"/>
            <a:ext cx="1584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Cloud spravuje hardware (virtualizaci)</a:t>
            </a:r>
          </a:p>
        </p:txBody>
      </p:sp>
      <p:sp>
        <p:nvSpPr>
          <p:cNvPr id="24" name="TextovéPole 23"/>
          <p:cNvSpPr txBox="1"/>
          <p:nvPr/>
        </p:nvSpPr>
        <p:spPr>
          <a:xfrm rot="16200000">
            <a:off x="7217801" y="4302760"/>
            <a:ext cx="2650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Cloud spravuje i běhové prostředí</a:t>
            </a:r>
          </a:p>
        </p:txBody>
      </p:sp>
      <p:sp>
        <p:nvSpPr>
          <p:cNvPr id="25" name="TextovéPole 24"/>
          <p:cNvSpPr txBox="1"/>
          <p:nvPr/>
        </p:nvSpPr>
        <p:spPr>
          <a:xfrm rot="16200000">
            <a:off x="9306835" y="4005472"/>
            <a:ext cx="3337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Cloud spravuje  vše</a:t>
            </a:r>
          </a:p>
        </p:txBody>
      </p:sp>
      <p:sp>
        <p:nvSpPr>
          <p:cNvPr id="27" name="Levá složená závorka 26"/>
          <p:cNvSpPr/>
          <p:nvPr/>
        </p:nvSpPr>
        <p:spPr>
          <a:xfrm>
            <a:off x="1307080" y="2542770"/>
            <a:ext cx="105972" cy="326395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Levá složená závorka 27"/>
          <p:cNvSpPr/>
          <p:nvPr/>
        </p:nvSpPr>
        <p:spPr>
          <a:xfrm>
            <a:off x="3835204" y="2524124"/>
            <a:ext cx="105972" cy="18168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Levá složená závorka 28"/>
          <p:cNvSpPr/>
          <p:nvPr/>
        </p:nvSpPr>
        <p:spPr>
          <a:xfrm>
            <a:off x="6362612" y="2524124"/>
            <a:ext cx="105972" cy="7080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Pravá složená závorka 29"/>
          <p:cNvSpPr/>
          <p:nvPr/>
        </p:nvSpPr>
        <p:spPr>
          <a:xfrm>
            <a:off x="5629123" y="4381070"/>
            <a:ext cx="75399" cy="1442325"/>
          </a:xfrm>
          <a:prstGeom prst="rightBrace">
            <a:avLst/>
          </a:prstGeom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Pravá složená závorka 30"/>
          <p:cNvSpPr/>
          <p:nvPr/>
        </p:nvSpPr>
        <p:spPr>
          <a:xfrm>
            <a:off x="8181108" y="3269821"/>
            <a:ext cx="75399" cy="2553574"/>
          </a:xfrm>
          <a:prstGeom prst="rightBrace">
            <a:avLst/>
          </a:prstGeom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Pravá složená závorka 31"/>
          <p:cNvSpPr/>
          <p:nvPr/>
        </p:nvSpPr>
        <p:spPr>
          <a:xfrm>
            <a:off x="10728783" y="2542770"/>
            <a:ext cx="75399" cy="3263958"/>
          </a:xfrm>
          <a:prstGeom prst="rightBrace">
            <a:avLst/>
          </a:prstGeom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TextovéPole 32"/>
          <p:cNvSpPr txBox="1"/>
          <p:nvPr/>
        </p:nvSpPr>
        <p:spPr>
          <a:xfrm>
            <a:off x="4421933" y="5948837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Migruji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6943888" y="5952325"/>
            <a:ext cx="791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Vyvíjím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9468986" y="5948837"/>
            <a:ext cx="795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Užívám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1884801" y="5948837"/>
            <a:ext cx="1043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Ignoruji </a:t>
            </a:r>
            <a:r>
              <a:rPr lang="cs-CZ" sz="1600" dirty="0">
                <a:sym typeface="Wingdings" panose="05000000000000000000" pitchFamily="2" charset="2"/>
              </a:rPr>
              <a:t>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038296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Infrastructure as a Service (IaaS)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8124825" cy="4351338"/>
          </a:xfrm>
        </p:spPr>
        <p:txBody>
          <a:bodyPr/>
          <a:lstStyle/>
          <a:p>
            <a:r>
              <a:rPr lang="cs-CZ" dirty="0"/>
              <a:t>Pronájem IT infrastruktury (servery, </a:t>
            </a:r>
            <a:r>
              <a:rPr lang="cs-CZ" dirty="0" err="1"/>
              <a:t>storage</a:t>
            </a:r>
            <a:r>
              <a:rPr lang="cs-CZ" dirty="0"/>
              <a:t>, sítě,  zálohovací systémy)</a:t>
            </a:r>
          </a:p>
          <a:p>
            <a:pPr lvl="1"/>
            <a:r>
              <a:rPr lang="cs-CZ" dirty="0"/>
              <a:t>Typicky tvorba virtuálních strojů</a:t>
            </a:r>
          </a:p>
          <a:p>
            <a:r>
              <a:rPr lang="cs-CZ" dirty="0"/>
              <a:t>Infrastruktura je ihned k dispozici a mohu ji dle potřeby škálovat</a:t>
            </a:r>
          </a:p>
          <a:p>
            <a:r>
              <a:rPr lang="cs-CZ" dirty="0"/>
              <a:t>Slouží k migraci aktuální infrastruktury či vytvoření ad-hoc systémů</a:t>
            </a:r>
          </a:p>
          <a:p>
            <a:endParaRPr lang="cs-CZ" dirty="0"/>
          </a:p>
        </p:txBody>
      </p:sp>
      <p:graphicFrame>
        <p:nvGraphicFramePr>
          <p:cNvPr id="10" name="Zástupný symbol pro obsah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2900597"/>
              </p:ext>
            </p:extLst>
          </p:nvPr>
        </p:nvGraphicFramePr>
        <p:xfrm>
          <a:off x="9481987" y="2456567"/>
          <a:ext cx="1638300" cy="3337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86742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Applications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464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Data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4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Runtime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697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Middleware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575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O/S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405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Virtualization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524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Servers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308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Storage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421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Networking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128550"/>
                  </a:ext>
                </a:extLst>
              </a:tr>
            </a:tbl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9481987" y="1825625"/>
            <a:ext cx="163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Infrastructure as a Service (IaaS)</a:t>
            </a:r>
          </a:p>
        </p:txBody>
      </p:sp>
      <p:sp>
        <p:nvSpPr>
          <p:cNvPr id="12" name="TextovéPole 11"/>
          <p:cNvSpPr txBox="1"/>
          <p:nvPr/>
        </p:nvSpPr>
        <p:spPr>
          <a:xfrm rot="16200000">
            <a:off x="8149808" y="3081692"/>
            <a:ext cx="1835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solidFill>
                  <a:schemeClr val="accent1"/>
                </a:solidFill>
              </a:rPr>
              <a:t>Zákazník spravuje OS, data i aplikace</a:t>
            </a:r>
          </a:p>
        </p:txBody>
      </p:sp>
      <p:sp>
        <p:nvSpPr>
          <p:cNvPr id="14" name="TextovéPole 13"/>
          <p:cNvSpPr txBox="1"/>
          <p:nvPr/>
        </p:nvSpPr>
        <p:spPr>
          <a:xfrm rot="16200000">
            <a:off x="10781668" y="4691720"/>
            <a:ext cx="1584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Cloud spravuje hardware (virtualizaci)</a:t>
            </a:r>
          </a:p>
        </p:txBody>
      </p:sp>
      <p:sp>
        <p:nvSpPr>
          <p:cNvPr id="15" name="Levá složená závorka 14"/>
          <p:cNvSpPr/>
          <p:nvPr/>
        </p:nvSpPr>
        <p:spPr>
          <a:xfrm>
            <a:off x="9331129" y="2474722"/>
            <a:ext cx="105972" cy="18168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Pravá složená závorka 16"/>
          <p:cNvSpPr/>
          <p:nvPr/>
        </p:nvSpPr>
        <p:spPr>
          <a:xfrm>
            <a:off x="11125048" y="4331668"/>
            <a:ext cx="75399" cy="1442325"/>
          </a:xfrm>
          <a:prstGeom prst="rightBrace">
            <a:avLst/>
          </a:prstGeom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9917858" y="5899435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Migruji</a:t>
            </a:r>
          </a:p>
        </p:txBody>
      </p:sp>
    </p:spTree>
    <p:extLst>
      <p:ext uri="{BB962C8B-B14F-4D97-AF65-F5344CB8AC3E}">
        <p14:creationId xmlns:p14="http://schemas.microsoft.com/office/powerpoint/2010/main" val="3372374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poskytovatelé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Amazon (Web </a:t>
            </a:r>
            <a:r>
              <a:rPr lang="cs-CZ" dirty="0" err="1"/>
              <a:t>Services</a:t>
            </a:r>
            <a:r>
              <a:rPr lang="cs-CZ" dirty="0"/>
              <a:t> neboli AWS)</a:t>
            </a:r>
          </a:p>
          <a:p>
            <a:pPr lvl="1"/>
            <a:r>
              <a:rPr lang="cs-CZ" dirty="0"/>
              <a:t>Od roku 2002</a:t>
            </a:r>
          </a:p>
          <a:p>
            <a:pPr lvl="1"/>
            <a:r>
              <a:rPr lang="cs-CZ" dirty="0"/>
              <a:t>Většinu infrastruktury měli jen kvůli skokovému nárůstu před vánoci a dalšími svátky, začali tedy servery pronajímat (platba za použitý čas)</a:t>
            </a:r>
          </a:p>
          <a:p>
            <a:pPr lvl="1"/>
            <a:r>
              <a:rPr lang="cs-CZ" dirty="0"/>
              <a:t>Amazon </a:t>
            </a:r>
            <a:r>
              <a:rPr lang="cs-CZ" dirty="0" err="1"/>
              <a:t>Elastic</a:t>
            </a:r>
            <a:r>
              <a:rPr lang="cs-CZ" dirty="0"/>
              <a:t> </a:t>
            </a:r>
            <a:r>
              <a:rPr lang="cs-CZ" dirty="0" err="1"/>
              <a:t>Compute</a:t>
            </a:r>
            <a:r>
              <a:rPr lang="cs-CZ" dirty="0"/>
              <a:t> Cloud (Amazon EC2)</a:t>
            </a:r>
          </a:p>
          <a:p>
            <a:r>
              <a:rPr lang="cs-CZ" dirty="0"/>
              <a:t>Google (Cloud Platform)</a:t>
            </a:r>
            <a:endParaRPr lang="en-US" dirty="0"/>
          </a:p>
          <a:p>
            <a:pPr lvl="1"/>
            <a:r>
              <a:rPr lang="en-US" dirty="0"/>
              <a:t>2006 Google </a:t>
            </a:r>
            <a:r>
              <a:rPr lang="cs-CZ" dirty="0"/>
              <a:t>začal ve velkém budovat </a:t>
            </a:r>
            <a:r>
              <a:rPr lang="cs-CZ" dirty="0" err="1"/>
              <a:t>datacentra</a:t>
            </a:r>
            <a:endParaRPr lang="cs-CZ" dirty="0"/>
          </a:p>
          <a:p>
            <a:pPr lvl="1"/>
            <a:r>
              <a:rPr lang="cs-CZ" dirty="0" err="1"/>
              <a:t>Compute</a:t>
            </a:r>
            <a:r>
              <a:rPr lang="cs-CZ" dirty="0"/>
              <a:t> </a:t>
            </a:r>
            <a:r>
              <a:rPr lang="cs-CZ" dirty="0" err="1"/>
              <a:t>Engine</a:t>
            </a:r>
            <a:endParaRPr lang="cs-CZ" dirty="0"/>
          </a:p>
          <a:p>
            <a:r>
              <a:rPr lang="cs-CZ" dirty="0"/>
              <a:t>Microsoft (Azure)</a:t>
            </a:r>
          </a:p>
          <a:p>
            <a:pPr lvl="1"/>
            <a:r>
              <a:rPr lang="cs-CZ" dirty="0"/>
              <a:t>2010 počátek Azure</a:t>
            </a:r>
          </a:p>
          <a:p>
            <a:pPr lvl="1"/>
            <a:r>
              <a:rPr lang="cs-CZ" dirty="0" err="1"/>
              <a:t>Virtual</a:t>
            </a:r>
            <a:r>
              <a:rPr lang="cs-CZ" dirty="0"/>
              <a:t> </a:t>
            </a:r>
            <a:r>
              <a:rPr lang="cs-CZ" dirty="0" err="1"/>
              <a:t>Machines</a:t>
            </a:r>
            <a:endParaRPr lang="cs-CZ" dirty="0"/>
          </a:p>
          <a:p>
            <a:r>
              <a:rPr lang="cs-CZ" dirty="0"/>
              <a:t>IBM (</a:t>
            </a:r>
            <a:r>
              <a:rPr lang="cs-CZ" dirty="0" err="1"/>
              <a:t>SmartCloud</a:t>
            </a:r>
            <a:r>
              <a:rPr lang="cs-CZ" dirty="0"/>
              <a:t> </a:t>
            </a:r>
            <a:r>
              <a:rPr lang="cs-CZ" dirty="0" err="1"/>
              <a:t>Enterprise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2009 počátek </a:t>
            </a:r>
          </a:p>
          <a:p>
            <a:pPr lvl="1"/>
            <a:r>
              <a:rPr lang="cs-CZ" dirty="0"/>
              <a:t>Zaměření hlavně na společnosti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8195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Platform as a Service (PaaS)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7800975" cy="4351338"/>
          </a:xfrm>
        </p:spPr>
        <p:txBody>
          <a:bodyPr/>
          <a:lstStyle/>
          <a:p>
            <a:r>
              <a:rPr lang="cs-CZ" dirty="0"/>
              <a:t>Pronájem aplikačního a vývojového prostředí, pro které je možné vyvíjet vlastní aplikace (databáze, webový server,..)</a:t>
            </a:r>
          </a:p>
          <a:p>
            <a:pPr lvl="1"/>
            <a:r>
              <a:rPr lang="cs-CZ" dirty="0"/>
              <a:t>Na čem je toto prostředí provozováno není moje starost</a:t>
            </a:r>
          </a:p>
          <a:p>
            <a:r>
              <a:rPr lang="cs-CZ" dirty="0"/>
              <a:t>Typicky pro vývojáře, kteří zde vyvinou aplikaci a tu poté nasadí v rámci </a:t>
            </a:r>
            <a:r>
              <a:rPr lang="cs-CZ" dirty="0" err="1"/>
              <a:t>SaaS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Zástupný symbol pro obsah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651463"/>
              </p:ext>
            </p:extLst>
          </p:nvPr>
        </p:nvGraphicFramePr>
        <p:xfrm>
          <a:off x="9715500" y="2352408"/>
          <a:ext cx="1638300" cy="3337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86742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Applications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464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Data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4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Runtime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697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Middleware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575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O/S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405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Virtualization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524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Servers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308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Storage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421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Networking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128550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9715500" y="1690688"/>
            <a:ext cx="163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Platform as a Service (PaaS)</a:t>
            </a:r>
          </a:p>
        </p:txBody>
      </p:sp>
      <p:sp>
        <p:nvSpPr>
          <p:cNvPr id="6" name="TextovéPole 5"/>
          <p:cNvSpPr txBox="1"/>
          <p:nvPr/>
        </p:nvSpPr>
        <p:spPr>
          <a:xfrm rot="16200000">
            <a:off x="8426409" y="2315831"/>
            <a:ext cx="1545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solidFill>
                  <a:schemeClr val="accent1"/>
                </a:solidFill>
              </a:rPr>
              <a:t>Zákazník spravuje aplikace</a:t>
            </a:r>
          </a:p>
        </p:txBody>
      </p:sp>
      <p:sp>
        <p:nvSpPr>
          <p:cNvPr id="8" name="TextovéPole 7"/>
          <p:cNvSpPr txBox="1"/>
          <p:nvPr/>
        </p:nvSpPr>
        <p:spPr>
          <a:xfrm rot="16200000">
            <a:off x="10422463" y="4149199"/>
            <a:ext cx="2650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Cloud spravuje i běhové prostředí</a:t>
            </a:r>
          </a:p>
        </p:txBody>
      </p:sp>
      <p:sp>
        <p:nvSpPr>
          <p:cNvPr id="9" name="Levá složená závorka 8"/>
          <p:cNvSpPr/>
          <p:nvPr/>
        </p:nvSpPr>
        <p:spPr>
          <a:xfrm>
            <a:off x="9567274" y="2370563"/>
            <a:ext cx="105972" cy="7080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Pravá složená závorka 10"/>
          <p:cNvSpPr/>
          <p:nvPr/>
        </p:nvSpPr>
        <p:spPr>
          <a:xfrm>
            <a:off x="11385770" y="3116260"/>
            <a:ext cx="75399" cy="2553574"/>
          </a:xfrm>
          <a:prstGeom prst="rightBrace">
            <a:avLst/>
          </a:prstGeom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10148550" y="5798764"/>
            <a:ext cx="791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Vyvíjím</a:t>
            </a:r>
          </a:p>
        </p:txBody>
      </p:sp>
    </p:spTree>
    <p:extLst>
      <p:ext uri="{BB962C8B-B14F-4D97-AF65-F5344CB8AC3E}">
        <p14:creationId xmlns:p14="http://schemas.microsoft.com/office/powerpoint/2010/main" val="420662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Poskytovatelé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Microsoft</a:t>
            </a:r>
            <a:r>
              <a:rPr lang="cs-CZ" dirty="0"/>
              <a:t> Azure</a:t>
            </a:r>
            <a:r>
              <a:rPr lang="en-US" dirty="0"/>
              <a:t> </a:t>
            </a:r>
            <a:endParaRPr lang="cs-CZ" dirty="0"/>
          </a:p>
          <a:p>
            <a:pPr lvl="1"/>
            <a:r>
              <a:rPr lang="en-US" dirty="0"/>
              <a:t>Cloud Services</a:t>
            </a:r>
            <a:endParaRPr lang="cs-CZ" dirty="0"/>
          </a:p>
          <a:p>
            <a:pPr lvl="2"/>
            <a:r>
              <a:rPr lang="cs-CZ" dirty="0"/>
              <a:t>.NET, C++, PHP, Ruby, Python, Java, </a:t>
            </a:r>
            <a:r>
              <a:rPr lang="cs-CZ" dirty="0" err="1"/>
              <a:t>Javascript</a:t>
            </a:r>
            <a:r>
              <a:rPr lang="cs-CZ" dirty="0"/>
              <a:t>, Node.js</a:t>
            </a:r>
          </a:p>
          <a:p>
            <a:r>
              <a:rPr lang="cs-CZ" dirty="0"/>
              <a:t>Amazon Web </a:t>
            </a:r>
            <a:r>
              <a:rPr lang="cs-CZ" dirty="0" err="1"/>
              <a:t>Services</a:t>
            </a:r>
            <a:r>
              <a:rPr lang="cs-CZ" dirty="0"/>
              <a:t> (AWS)</a:t>
            </a:r>
          </a:p>
          <a:p>
            <a:r>
              <a:rPr lang="cs-CZ" dirty="0"/>
              <a:t>Google Cloud Platform</a:t>
            </a:r>
          </a:p>
          <a:p>
            <a:pPr lvl="1"/>
            <a:r>
              <a:rPr lang="cs-CZ" dirty="0" err="1"/>
              <a:t>App</a:t>
            </a:r>
            <a:r>
              <a:rPr lang="cs-CZ" dirty="0"/>
              <a:t> </a:t>
            </a:r>
            <a:r>
              <a:rPr lang="cs-CZ" dirty="0" err="1"/>
              <a:t>Engine</a:t>
            </a:r>
            <a:endParaRPr lang="cs-CZ" dirty="0"/>
          </a:p>
          <a:p>
            <a:pPr lvl="2"/>
            <a:r>
              <a:rPr lang="cs-CZ" dirty="0"/>
              <a:t>Java, Python, PHP, Go, Node.js, Ruby</a:t>
            </a:r>
          </a:p>
          <a:p>
            <a:r>
              <a:rPr lang="cs-CZ" dirty="0" err="1"/>
              <a:t>Heroku</a:t>
            </a:r>
            <a:endParaRPr lang="cs-CZ" dirty="0"/>
          </a:p>
          <a:p>
            <a:pPr lvl="1"/>
            <a:r>
              <a:rPr lang="cs-CZ" dirty="0"/>
              <a:t>Ruby, Java, Node.js, </a:t>
            </a:r>
            <a:r>
              <a:rPr lang="cs-CZ" dirty="0" err="1"/>
              <a:t>Scala</a:t>
            </a:r>
            <a:r>
              <a:rPr lang="cs-CZ" dirty="0"/>
              <a:t>, </a:t>
            </a:r>
            <a:r>
              <a:rPr lang="cs-CZ" dirty="0" err="1"/>
              <a:t>Clojure</a:t>
            </a:r>
            <a:r>
              <a:rPr lang="cs-CZ" dirty="0"/>
              <a:t>, Python, PHP, Go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216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</a:t>
            </a:r>
            <a:r>
              <a:rPr lang="cs-CZ" dirty="0"/>
              <a:t> </a:t>
            </a:r>
            <a:r>
              <a:rPr lang="en-US" dirty="0"/>
              <a:t>as a</a:t>
            </a:r>
            <a:r>
              <a:rPr lang="cs-CZ" dirty="0">
                <a:solidFill>
                  <a:schemeClr val="lt1"/>
                </a:solidFill>
              </a:rPr>
              <a:t> </a:t>
            </a:r>
            <a:r>
              <a:rPr lang="en-US" dirty="0"/>
              <a:t>Service (SaaS)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7924800" cy="4351338"/>
          </a:xfrm>
        </p:spPr>
        <p:txBody>
          <a:bodyPr/>
          <a:lstStyle/>
          <a:p>
            <a:r>
              <a:rPr lang="cs-CZ" dirty="0"/>
              <a:t>Hostování aplikace v </a:t>
            </a:r>
            <a:r>
              <a:rPr lang="cs-CZ" dirty="0" err="1"/>
              <a:t>cloudu</a:t>
            </a:r>
            <a:r>
              <a:rPr lang="cs-CZ" dirty="0"/>
              <a:t> se vším co je k tomu potřeba</a:t>
            </a:r>
          </a:p>
          <a:p>
            <a:r>
              <a:rPr lang="cs-CZ" dirty="0"/>
              <a:t>Zálohování, záplatování, dostupnost, servis, … to vše za mě řeší poskytovatel</a:t>
            </a:r>
          </a:p>
          <a:p>
            <a:r>
              <a:rPr lang="cs-CZ" dirty="0"/>
              <a:t>Nahrazení aplikací běžících lokálně</a:t>
            </a:r>
          </a:p>
          <a:p>
            <a:endParaRPr lang="cs-CZ" dirty="0"/>
          </a:p>
        </p:txBody>
      </p:sp>
      <p:graphicFrame>
        <p:nvGraphicFramePr>
          <p:cNvPr id="4" name="Zástupný symbol pro obsah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3510999"/>
              </p:ext>
            </p:extLst>
          </p:nvPr>
        </p:nvGraphicFramePr>
        <p:xfrm>
          <a:off x="9244523" y="2487345"/>
          <a:ext cx="1638300" cy="3337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86742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Applications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464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Data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4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Runtime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697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Middleware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575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O/S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405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Virtualization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524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Servers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308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Storage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421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bg1"/>
                          </a:solidFill>
                        </a:rPr>
                        <a:t>Networking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128550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9244522" y="1825625"/>
            <a:ext cx="168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Software</a:t>
            </a:r>
            <a:r>
              <a:rPr lang="cs-CZ" sz="1600" b="1" dirty="0"/>
              <a:t> </a:t>
            </a:r>
            <a:r>
              <a:rPr lang="en-US" sz="1600" b="1" dirty="0"/>
              <a:t>as a</a:t>
            </a:r>
            <a:r>
              <a:rPr lang="cs-CZ" sz="1600" b="1" dirty="0">
                <a:solidFill>
                  <a:schemeClr val="lt1"/>
                </a:solidFill>
              </a:rPr>
              <a:t> </a:t>
            </a:r>
            <a:r>
              <a:rPr lang="en-US" sz="1600" b="1" dirty="0"/>
              <a:t>Service (SaaS)</a:t>
            </a:r>
            <a:endParaRPr lang="cs-CZ" sz="1600" b="1" dirty="0"/>
          </a:p>
        </p:txBody>
      </p:sp>
      <p:sp>
        <p:nvSpPr>
          <p:cNvPr id="6" name="TextovéPole 5"/>
          <p:cNvSpPr txBox="1"/>
          <p:nvPr/>
        </p:nvSpPr>
        <p:spPr>
          <a:xfrm rot="16200000">
            <a:off x="9515743" y="3986848"/>
            <a:ext cx="3337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Cloud spravuje  vše</a:t>
            </a:r>
          </a:p>
        </p:txBody>
      </p:sp>
      <p:sp>
        <p:nvSpPr>
          <p:cNvPr id="7" name="Pravá složená závorka 6"/>
          <p:cNvSpPr/>
          <p:nvPr/>
        </p:nvSpPr>
        <p:spPr>
          <a:xfrm>
            <a:off x="10937691" y="2524146"/>
            <a:ext cx="75399" cy="3263958"/>
          </a:xfrm>
          <a:prstGeom prst="rightBrace">
            <a:avLst/>
          </a:prstGeom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9677894" y="5930213"/>
            <a:ext cx="795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Užívám</a:t>
            </a:r>
          </a:p>
        </p:txBody>
      </p:sp>
    </p:spTree>
    <p:extLst>
      <p:ext uri="{BB962C8B-B14F-4D97-AF65-F5344CB8AC3E}">
        <p14:creationId xmlns:p14="http://schemas.microsoft.com/office/powerpoint/2010/main" val="2865590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 přednášky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Definice </a:t>
            </a:r>
            <a:endParaRPr lang="en-US" dirty="0"/>
          </a:p>
          <a:p>
            <a:r>
              <a:rPr lang="cs-CZ" dirty="0"/>
              <a:t>Motivace</a:t>
            </a:r>
          </a:p>
          <a:p>
            <a:r>
              <a:rPr lang="cs-CZ" dirty="0"/>
              <a:t>Vlastnosti</a:t>
            </a:r>
          </a:p>
          <a:p>
            <a:r>
              <a:rPr lang="cs-CZ" dirty="0"/>
              <a:t>Rozdělení</a:t>
            </a:r>
          </a:p>
          <a:p>
            <a:r>
              <a:rPr lang="cs-CZ" dirty="0"/>
              <a:t>Výhody / Nevýhody</a:t>
            </a:r>
            <a:endParaRPr lang="en-US" dirty="0"/>
          </a:p>
          <a:p>
            <a:r>
              <a:rPr lang="cs-CZ" dirty="0"/>
              <a:t>Microsoft Azure</a:t>
            </a:r>
          </a:p>
          <a:p>
            <a:r>
              <a:rPr lang="cs-CZ" dirty="0"/>
              <a:t>Microsoft Office 365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227" y="1490412"/>
            <a:ext cx="5103455" cy="4557462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7518954" y="631190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50" dirty="0">
                <a:latin typeface="ArialMT"/>
              </a:rPr>
              <a:t>obr. Sam Johnston, dostupné z: http://cs.wikipedia.org/wiki/Cloud_computing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1788117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G </a:t>
            </a:r>
            <a:r>
              <a:rPr lang="cs-CZ" dirty="0" err="1"/>
              <a:t>Suite</a:t>
            </a:r>
            <a:r>
              <a:rPr lang="cs-CZ" dirty="0"/>
              <a:t> (</a:t>
            </a:r>
            <a:r>
              <a:rPr lang="en-US" dirty="0"/>
              <a:t>Google Apps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Od roku 2007</a:t>
            </a:r>
            <a:endParaRPr lang="en-US" dirty="0"/>
          </a:p>
          <a:p>
            <a:pPr lvl="1"/>
            <a:r>
              <a:rPr lang="en-US" dirty="0"/>
              <a:t>Email, </a:t>
            </a:r>
            <a:r>
              <a:rPr lang="en-US" dirty="0" err="1"/>
              <a:t>kalend</a:t>
            </a:r>
            <a:r>
              <a:rPr lang="cs-CZ" dirty="0" err="1"/>
              <a:t>ář</a:t>
            </a:r>
            <a:r>
              <a:rPr lang="cs-CZ" dirty="0"/>
              <a:t>, dokumenty, disk, weby, </a:t>
            </a:r>
            <a:r>
              <a:rPr lang="cs-CZ" dirty="0" err="1"/>
              <a:t>Keep</a:t>
            </a:r>
            <a:r>
              <a:rPr lang="cs-CZ" dirty="0"/>
              <a:t>, …</a:t>
            </a:r>
          </a:p>
          <a:p>
            <a:pPr lvl="1"/>
            <a:r>
              <a:rPr lang="cs-CZ" dirty="0"/>
              <a:t>Pro školy zdarma, jinak za poplatek od 4 € za uživatele / měsíc</a:t>
            </a:r>
            <a:endParaRPr lang="en-US" dirty="0"/>
          </a:p>
          <a:p>
            <a:pPr lvl="1"/>
            <a:r>
              <a:rPr lang="cs-CZ" dirty="0"/>
              <a:t>V </a:t>
            </a:r>
            <a:r>
              <a:rPr lang="en-US" dirty="0"/>
              <a:t>SLA 99.</a:t>
            </a:r>
            <a:r>
              <a:rPr lang="cs-CZ" dirty="0"/>
              <a:t>5</a:t>
            </a:r>
            <a:r>
              <a:rPr lang="en-US" dirty="0"/>
              <a:t>%</a:t>
            </a:r>
            <a:r>
              <a:rPr lang="cs-CZ" dirty="0"/>
              <a:t> dostupnost služby, </a:t>
            </a:r>
            <a:r>
              <a:rPr lang="en-US" dirty="0"/>
              <a:t>24/7 </a:t>
            </a:r>
            <a:r>
              <a:rPr lang="en-US" dirty="0" err="1"/>
              <a:t>podpora</a:t>
            </a:r>
            <a:endParaRPr lang="cs-CZ" dirty="0"/>
          </a:p>
          <a:p>
            <a:pPr lvl="1"/>
            <a:r>
              <a:rPr lang="cs-CZ" dirty="0"/>
              <a:t>Dostupné v rámci </a:t>
            </a:r>
            <a:r>
              <a:rPr lang="cs-CZ" dirty="0">
                <a:hlinkClick r:id="rId2"/>
              </a:rPr>
              <a:t>ISu</a:t>
            </a:r>
            <a:endParaRPr lang="cs-CZ" dirty="0"/>
          </a:p>
          <a:p>
            <a:r>
              <a:rPr lang="cs-CZ" dirty="0"/>
              <a:t>Microsoft Office 365</a:t>
            </a:r>
          </a:p>
          <a:p>
            <a:pPr lvl="1"/>
            <a:r>
              <a:rPr lang="cs-CZ" dirty="0"/>
              <a:t>Od roku 2011</a:t>
            </a:r>
          </a:p>
          <a:p>
            <a:pPr lvl="1"/>
            <a:r>
              <a:rPr lang="cs-CZ" dirty="0"/>
              <a:t>Email, kalendář, Office Online, OneNote, </a:t>
            </a:r>
            <a:r>
              <a:rPr lang="cs-CZ" dirty="0" err="1"/>
              <a:t>OneDrive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Business, Skype </a:t>
            </a:r>
            <a:r>
              <a:rPr lang="cs-CZ" dirty="0" err="1"/>
              <a:t>for</a:t>
            </a:r>
            <a:r>
              <a:rPr lang="cs-CZ" dirty="0"/>
              <a:t> Business, </a:t>
            </a:r>
            <a:r>
              <a:rPr lang="cs-CZ" dirty="0" err="1"/>
              <a:t>Yammer</a:t>
            </a:r>
            <a:r>
              <a:rPr lang="cs-CZ" dirty="0"/>
              <a:t>, weby, …</a:t>
            </a:r>
          </a:p>
          <a:p>
            <a:pPr lvl="1"/>
            <a:r>
              <a:rPr lang="cs-CZ" dirty="0"/>
              <a:t>Pro školy zdarma, jinak za poplatek od cca 6 € za uživatele / měsíc</a:t>
            </a:r>
          </a:p>
          <a:p>
            <a:pPr lvl="1"/>
            <a:r>
              <a:rPr lang="cs-CZ" dirty="0"/>
              <a:t>V SLA 99.9</a:t>
            </a:r>
            <a:r>
              <a:rPr lang="en-US" dirty="0"/>
              <a:t>% dostupnost slu</a:t>
            </a:r>
            <a:r>
              <a:rPr lang="cs-CZ" dirty="0"/>
              <a:t>žby, </a:t>
            </a:r>
            <a:r>
              <a:rPr lang="en-US" dirty="0"/>
              <a:t>24/7 </a:t>
            </a:r>
            <a:r>
              <a:rPr lang="en-US" dirty="0" err="1"/>
              <a:t>podpora</a:t>
            </a:r>
            <a:endParaRPr lang="cs-CZ" dirty="0"/>
          </a:p>
          <a:p>
            <a:pPr lvl="1"/>
            <a:r>
              <a:rPr lang="cs-CZ" dirty="0"/>
              <a:t>Dostupné v rámci </a:t>
            </a:r>
            <a:r>
              <a:rPr lang="cs-CZ" dirty="0">
                <a:hlinkClick r:id="rId2"/>
              </a:rPr>
              <a:t>ISu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1240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Implementační modely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Private</a:t>
            </a:r>
            <a:r>
              <a:rPr lang="cs-CZ" dirty="0"/>
              <a:t> Cloud</a:t>
            </a:r>
          </a:p>
          <a:p>
            <a:pPr lvl="1"/>
            <a:r>
              <a:rPr lang="cs-CZ" dirty="0"/>
              <a:t>Pro uzavřenou skupinu uživatelů</a:t>
            </a:r>
          </a:p>
          <a:p>
            <a:pPr lvl="1"/>
            <a:r>
              <a:rPr lang="cs-CZ" dirty="0"/>
              <a:t>Snaha o vysokou ochranu dat</a:t>
            </a:r>
          </a:p>
          <a:p>
            <a:pPr lvl="1"/>
            <a:r>
              <a:rPr lang="cs-CZ" dirty="0"/>
              <a:t>Typicky u velkých společností, vládních subjektů</a:t>
            </a:r>
          </a:p>
          <a:p>
            <a:r>
              <a:rPr lang="cs-CZ" dirty="0"/>
              <a:t>Public </a:t>
            </a:r>
            <a:r>
              <a:rPr lang="cs-CZ" dirty="0" err="1"/>
              <a:t>Cloud</a:t>
            </a:r>
            <a:endParaRPr lang="cs-CZ" dirty="0"/>
          </a:p>
          <a:p>
            <a:pPr lvl="1"/>
            <a:r>
              <a:rPr lang="cs-CZ" dirty="0"/>
              <a:t>Veřejná služba dostupná komukoli přes internet</a:t>
            </a:r>
          </a:p>
          <a:p>
            <a:r>
              <a:rPr lang="cs-CZ" dirty="0"/>
              <a:t>Hybrid Cloud</a:t>
            </a:r>
          </a:p>
          <a:p>
            <a:pPr lvl="1"/>
            <a:r>
              <a:rPr lang="cs-CZ" dirty="0"/>
              <a:t>Kombinace privátního a veřejného </a:t>
            </a:r>
            <a:r>
              <a:rPr lang="cs-CZ" dirty="0" err="1"/>
              <a:t>cloudu</a:t>
            </a:r>
            <a:endParaRPr lang="cs-CZ" dirty="0"/>
          </a:p>
          <a:p>
            <a:pPr lvl="1"/>
            <a:r>
              <a:rPr lang="cs-CZ" dirty="0"/>
              <a:t>Navenek vystupuje jako jeden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831" y="2135390"/>
            <a:ext cx="1415889" cy="94186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832" y="3387019"/>
            <a:ext cx="1415889" cy="12415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832" y="4978225"/>
            <a:ext cx="1415889" cy="119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14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</a:t>
            </a:r>
            <a:r>
              <a:rPr lang="cs-CZ" dirty="0" err="1"/>
              <a:t>Private</a:t>
            </a:r>
            <a:r>
              <a:rPr lang="cs-CZ" dirty="0"/>
              <a:t> </a:t>
            </a:r>
            <a:r>
              <a:rPr lang="cs-CZ" dirty="0" err="1"/>
              <a:t>cloudu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OwnCloud</a:t>
            </a:r>
            <a:r>
              <a:rPr lang="cs-CZ" dirty="0"/>
              <a:t> v rámci </a:t>
            </a:r>
            <a:r>
              <a:rPr lang="cs-CZ" dirty="0" err="1"/>
              <a:t>ISu</a:t>
            </a:r>
            <a:endParaRPr lang="cs-CZ" dirty="0"/>
          </a:p>
          <a:p>
            <a:pPr lvl="1"/>
            <a:r>
              <a:rPr lang="cs-CZ" dirty="0" err="1"/>
              <a:t>OpenSource</a:t>
            </a:r>
            <a:r>
              <a:rPr lang="cs-CZ" dirty="0"/>
              <a:t> SW</a:t>
            </a:r>
          </a:p>
          <a:p>
            <a:pPr lvl="1"/>
            <a:r>
              <a:rPr lang="cs-CZ" dirty="0"/>
              <a:t>Implementováno v </a:t>
            </a:r>
            <a:r>
              <a:rPr lang="cs-CZ" dirty="0" err="1"/>
              <a:t>ISu</a:t>
            </a:r>
            <a:r>
              <a:rPr lang="cs-CZ" dirty="0"/>
              <a:t>, přizpůsobeno pro potřeby MU</a:t>
            </a:r>
          </a:p>
          <a:p>
            <a:pPr lvl="1"/>
            <a:r>
              <a:rPr lang="cs-CZ" dirty="0"/>
              <a:t>Synchronizace souborů mezi </a:t>
            </a:r>
            <a:r>
              <a:rPr lang="cs-CZ" dirty="0" err="1"/>
              <a:t>ISovým</a:t>
            </a:r>
            <a:r>
              <a:rPr lang="cs-CZ" dirty="0"/>
              <a:t> správcem souborů a externím úložištěm (vlastní servery na FI MU)</a:t>
            </a:r>
          </a:p>
          <a:p>
            <a:pPr lvl="1"/>
            <a:r>
              <a:rPr lang="cs-CZ" dirty="0"/>
              <a:t>Umožňuje zjednodušený přístup k souborům v I</a:t>
            </a:r>
            <a:r>
              <a:rPr lang="en-US" dirty="0"/>
              <a:t>S</a:t>
            </a:r>
            <a:r>
              <a:rPr lang="cs-CZ" dirty="0"/>
              <a:t>u</a:t>
            </a:r>
          </a:p>
          <a:p>
            <a:pPr lvl="1"/>
            <a:r>
              <a:rPr lang="cs-CZ" dirty="0"/>
              <a:t>Je možné zapnout v Osobní administrativa </a:t>
            </a:r>
            <a:r>
              <a:rPr lang="en-US" dirty="0"/>
              <a:t>&gt;</a:t>
            </a:r>
            <a:r>
              <a:rPr lang="cs-CZ" dirty="0"/>
              <a:t> Externí služby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109538"/>
            <a:ext cx="28575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72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Škálovatelnost</a:t>
            </a:r>
          </a:p>
          <a:p>
            <a:pPr lvl="1"/>
            <a:r>
              <a:rPr lang="cs-CZ" dirty="0"/>
              <a:t>Umožňuje rychlý růst</a:t>
            </a:r>
          </a:p>
          <a:p>
            <a:pPr lvl="2"/>
            <a:r>
              <a:rPr lang="cs-CZ" dirty="0"/>
              <a:t>Je jednodušší si zaplatit další výkon než řešit nákup nového HW, novou </a:t>
            </a:r>
            <a:r>
              <a:rPr lang="cs-CZ" dirty="0" err="1"/>
              <a:t>serverovnu</a:t>
            </a:r>
            <a:r>
              <a:rPr lang="cs-CZ" dirty="0"/>
              <a:t>,…</a:t>
            </a:r>
          </a:p>
          <a:p>
            <a:pPr lvl="1"/>
            <a:r>
              <a:rPr lang="cs-CZ" dirty="0"/>
              <a:t>Řeší problém s nečekanou i očekávanou zátěží</a:t>
            </a:r>
          </a:p>
          <a:p>
            <a:pPr lvl="2"/>
            <a:r>
              <a:rPr lang="cs-CZ" dirty="0"/>
              <a:t>Kvůli krátkodobé zátěži se nemusí vyplatit nákup dalšího HW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550" y="1825625"/>
            <a:ext cx="6191250" cy="353377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324183" y="6311900"/>
            <a:ext cx="7029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Čerpáno https://cloudplatform.googleblog.com/2016/09/bringing-Pokemon-GO-to-life-on-Google-Cloud.html</a:t>
            </a:r>
          </a:p>
        </p:txBody>
      </p:sp>
    </p:spTree>
    <p:extLst>
      <p:ext uri="{BB962C8B-B14F-4D97-AF65-F5344CB8AC3E}">
        <p14:creationId xmlns:p14="http://schemas.microsoft.com/office/powerpoint/2010/main" val="438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Finanční hledisko</a:t>
            </a:r>
          </a:p>
          <a:p>
            <a:pPr lvl="1"/>
            <a:r>
              <a:rPr lang="cs-CZ" dirty="0"/>
              <a:t>HW je potřeba koupit, obnovovat, řešit zálohování, servis, fyzickou bezpečnost, zajištění napájení (UPS)</a:t>
            </a:r>
          </a:p>
          <a:p>
            <a:pPr lvl="1"/>
            <a:r>
              <a:rPr lang="cs-CZ" dirty="0"/>
              <a:t>Není potřeba zaměstnávat a školit personál</a:t>
            </a:r>
          </a:p>
          <a:p>
            <a:pPr lvl="1"/>
            <a:r>
              <a:rPr lang="cs-CZ" dirty="0"/>
              <a:t>Zvýšená výpočetní kapacita je potřebná jen</a:t>
            </a:r>
            <a:r>
              <a:rPr lang="en-US" dirty="0"/>
              <a:t> </a:t>
            </a:r>
            <a:r>
              <a:rPr lang="cs-CZ" dirty="0"/>
              <a:t>na určitý čas</a:t>
            </a:r>
          </a:p>
          <a:p>
            <a:r>
              <a:rPr lang="cs-CZ" dirty="0"/>
              <a:t>Jednoduchost řešení</a:t>
            </a:r>
          </a:p>
          <a:p>
            <a:pPr lvl="1"/>
            <a:r>
              <a:rPr lang="cs-CZ" dirty="0"/>
              <a:t>Nezájem řešit IT</a:t>
            </a:r>
          </a:p>
          <a:p>
            <a:pPr lvl="1"/>
            <a:r>
              <a:rPr lang="cs-CZ" dirty="0"/>
              <a:t>Snadné pořízení i zrušení (ad-hoc systémy)</a:t>
            </a:r>
          </a:p>
        </p:txBody>
      </p:sp>
    </p:spTree>
    <p:extLst>
      <p:ext uri="{BB962C8B-B14F-4D97-AF65-F5344CB8AC3E}">
        <p14:creationId xmlns:p14="http://schemas.microsoft.com/office/powerpoint/2010/main" val="2534724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Snížené nároky na správu IT</a:t>
            </a:r>
          </a:p>
          <a:p>
            <a:r>
              <a:rPr lang="cs-CZ" dirty="0"/>
              <a:t>Cena? Bezpečnost?</a:t>
            </a:r>
          </a:p>
          <a:p>
            <a:r>
              <a:rPr lang="cs-CZ" dirty="0"/>
              <a:t>Jednotná a vždy nejvyšší verze SW</a:t>
            </a:r>
          </a:p>
          <a:p>
            <a:r>
              <a:rPr lang="cs-CZ" dirty="0"/>
              <a:t>Vysoká dostupnost</a:t>
            </a:r>
          </a:p>
        </p:txBody>
      </p:sp>
    </p:spTree>
    <p:extLst>
      <p:ext uri="{BB962C8B-B14F-4D97-AF65-F5344CB8AC3E}">
        <p14:creationId xmlns:p14="http://schemas.microsoft.com/office/powerpoint/2010/main" val="2845661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Závislost</a:t>
            </a:r>
          </a:p>
          <a:p>
            <a:pPr lvl="1"/>
            <a:r>
              <a:rPr lang="cs-CZ" dirty="0"/>
              <a:t>Malá nebo žádná možnost přizpůsobení</a:t>
            </a:r>
          </a:p>
          <a:p>
            <a:pPr lvl="1"/>
            <a:r>
              <a:rPr lang="cs-CZ" dirty="0"/>
              <a:t>Komplikovaná zpáteční migrace na on-premise řešení</a:t>
            </a:r>
            <a:endParaRPr lang="en-US" dirty="0"/>
          </a:p>
          <a:p>
            <a:pPr lvl="1"/>
            <a:r>
              <a:rPr lang="en-US" dirty="0" err="1"/>
              <a:t>Velmi</a:t>
            </a:r>
            <a:r>
              <a:rPr lang="en-US" dirty="0"/>
              <a:t> </a:t>
            </a:r>
            <a:r>
              <a:rPr lang="en-US" dirty="0" err="1"/>
              <a:t>ob</a:t>
            </a:r>
            <a:r>
              <a:rPr lang="cs-CZ" dirty="0"/>
              <a:t>tížná migrace v případě </a:t>
            </a:r>
            <a:r>
              <a:rPr lang="cs-CZ" dirty="0" err="1"/>
              <a:t>PaaS</a:t>
            </a:r>
            <a:r>
              <a:rPr lang="cs-CZ" dirty="0"/>
              <a:t> do jiného </a:t>
            </a:r>
            <a:r>
              <a:rPr lang="cs-CZ" dirty="0" err="1"/>
              <a:t>cloudu</a:t>
            </a:r>
            <a:endParaRPr lang="cs-CZ" dirty="0"/>
          </a:p>
          <a:p>
            <a:pPr lvl="1"/>
            <a:r>
              <a:rPr lang="cs-CZ" dirty="0"/>
              <a:t>V případě problémů nezbývá než čekat na jejich vyřešení bez možnosti ovlivnit rychlost procesu</a:t>
            </a:r>
          </a:p>
          <a:p>
            <a:r>
              <a:rPr lang="cs-CZ" dirty="0"/>
              <a:t>Mizivá kontrola nad změnami</a:t>
            </a:r>
          </a:p>
          <a:p>
            <a:pPr lvl="1"/>
            <a:r>
              <a:rPr lang="cs-CZ" dirty="0"/>
              <a:t>Neustále se měnící prostředí což nemusí vyhovovat každému (firmy)</a:t>
            </a:r>
          </a:p>
          <a:p>
            <a:pPr lvl="1"/>
            <a:r>
              <a:rPr lang="cs-CZ" dirty="0"/>
              <a:t>Neovlivníte jakým směrem se bude služba vyvíjet</a:t>
            </a:r>
          </a:p>
          <a:p>
            <a:pPr lvl="1"/>
            <a:r>
              <a:rPr lang="cs-CZ" dirty="0"/>
              <a:t>Nutnost neustále sledovat změny a zavčasu se jim přizpůsobit</a:t>
            </a:r>
          </a:p>
        </p:txBody>
      </p:sp>
    </p:spTree>
    <p:extLst>
      <p:ext uri="{BB962C8B-B14F-4D97-AF65-F5344CB8AC3E}">
        <p14:creationId xmlns:p14="http://schemas.microsoft.com/office/powerpoint/2010/main" val="926319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Nutné připojení k internetu</a:t>
            </a:r>
          </a:p>
          <a:p>
            <a:r>
              <a:rPr lang="cs-CZ" dirty="0"/>
              <a:t>Bezpečnost? Ztráta soukromí?</a:t>
            </a:r>
          </a:p>
          <a:p>
            <a:r>
              <a:rPr lang="cs-CZ" dirty="0"/>
              <a:t>Hybridní řešení mohou být komplikovaná na implementaci</a:t>
            </a:r>
          </a:p>
          <a:p>
            <a:r>
              <a:rPr lang="cs-CZ" dirty="0"/>
              <a:t>Nutnost důvěry v poskytovatele</a:t>
            </a:r>
          </a:p>
          <a:p>
            <a:r>
              <a:rPr lang="cs-CZ" dirty="0"/>
              <a:t>Úspora nákladů?</a:t>
            </a:r>
          </a:p>
          <a:p>
            <a:pPr lvl="1"/>
            <a:r>
              <a:rPr lang="cs-CZ" dirty="0">
                <a:hlinkClick r:id="rId3"/>
              </a:rPr>
              <a:t>Azure Free Trial</a:t>
            </a:r>
            <a:r>
              <a:rPr lang="cs-CZ" dirty="0"/>
              <a:t> 170 euro na otestování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1184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Náklady (Azure)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SQL databáze s kapacitou 2 GB stojí cca 4,5 € / měsíc nebo 0,006 € / hodinu</a:t>
            </a:r>
          </a:p>
          <a:p>
            <a:r>
              <a:rPr lang="cs-CZ" dirty="0"/>
              <a:t>Virtuální 1-jádrový počítač s 0,75 GB RAM a 20 GB prostoru cca 11 € / měsíc nebo 0,02 € / hodinu</a:t>
            </a:r>
          </a:p>
          <a:p>
            <a:r>
              <a:rPr lang="cs-CZ" dirty="0"/>
              <a:t>Virtuální 8-jádrový počítač s 56 GB RAM a 1 TB prostorem cca 700 € / měsíc nebo 0,95 € / hodinu</a:t>
            </a:r>
          </a:p>
          <a:p>
            <a:endParaRPr lang="cs-CZ" dirty="0"/>
          </a:p>
          <a:p>
            <a:r>
              <a:rPr lang="cs-CZ" dirty="0" err="1"/>
              <a:t>Total</a:t>
            </a:r>
            <a:r>
              <a:rPr lang="cs-CZ" dirty="0"/>
              <a:t> </a:t>
            </a:r>
            <a:r>
              <a:rPr lang="cs-CZ" dirty="0" err="1"/>
              <a:t>Cost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Ownership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kalkulátor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845852" y="6176963"/>
            <a:ext cx="4314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10.12.2016 </a:t>
            </a:r>
            <a:r>
              <a:rPr lang="cs-CZ" sz="1200" dirty="0"/>
              <a:t>čerpáno z https://azure.microsoft.com/cs-cz/pricing/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388" y="123825"/>
            <a:ext cx="8454904" cy="661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2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Snadnost </a:t>
            </a:r>
            <a:r>
              <a:rPr lang="cs-CZ" dirty="0" err="1"/>
              <a:t>škálování</a:t>
            </a:r>
            <a:r>
              <a:rPr lang="cs-CZ" dirty="0"/>
              <a:t> výkonu může vést k rapidnímu nárůstu výdajů (IT se utrhne ze řetězu) = je potřeba mít nad výdaji kontrolu</a:t>
            </a:r>
          </a:p>
          <a:p>
            <a:r>
              <a:rPr lang="cs-CZ" dirty="0"/>
              <a:t>Azure </a:t>
            </a:r>
          </a:p>
          <a:p>
            <a:pPr lvl="1"/>
            <a:r>
              <a:rPr lang="cs-CZ" dirty="0"/>
              <a:t>generuje jednou denně report, kolik jste utratili za minulý den</a:t>
            </a:r>
          </a:p>
          <a:p>
            <a:pPr lvl="1"/>
            <a:r>
              <a:rPr lang="cs-CZ" dirty="0"/>
              <a:t>obsahuje </a:t>
            </a:r>
            <a:r>
              <a:rPr lang="cs-CZ" dirty="0" err="1"/>
              <a:t>Resource</a:t>
            </a:r>
            <a:r>
              <a:rPr lang="cs-CZ" dirty="0"/>
              <a:t> </a:t>
            </a:r>
            <a:r>
              <a:rPr lang="cs-CZ" dirty="0" err="1"/>
              <a:t>Manager</a:t>
            </a:r>
            <a:r>
              <a:rPr lang="cs-CZ" dirty="0"/>
              <a:t> (ARM) pro omezení přístupu k některým typům zdrojů, či virtuálních strojů pro vybrané skupiny správců/uživatelů</a:t>
            </a:r>
          </a:p>
        </p:txBody>
      </p:sp>
    </p:spTree>
    <p:extLst>
      <p:ext uri="{BB962C8B-B14F-4D97-AF65-F5344CB8AC3E}">
        <p14:creationId xmlns:p14="http://schemas.microsoft.com/office/powerpoint/2010/main" val="3871671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Cloud</a:t>
            </a:r>
            <a:r>
              <a:rPr lang="en-US" dirty="0"/>
              <a:t> Computing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Slovo </a:t>
            </a:r>
            <a:r>
              <a:rPr lang="cs-CZ" dirty="0" err="1"/>
              <a:t>cloud</a:t>
            </a:r>
            <a:r>
              <a:rPr lang="cs-CZ" dirty="0"/>
              <a:t> je určitou metaforou pro internet</a:t>
            </a:r>
          </a:p>
          <a:p>
            <a:r>
              <a:rPr lang="cs-CZ" dirty="0"/>
              <a:t>Tedy Cloud Computing je model poskytování IT služeb (</a:t>
            </a:r>
            <a:r>
              <a:rPr lang="en-US" dirty="0" err="1"/>
              <a:t>aplikace</a:t>
            </a:r>
            <a:r>
              <a:rPr lang="cs-CZ" dirty="0"/>
              <a:t>,</a:t>
            </a:r>
            <a:r>
              <a:rPr lang="en-US" dirty="0"/>
              <a:t> hardware</a:t>
            </a:r>
            <a:r>
              <a:rPr lang="cs-CZ" dirty="0"/>
              <a:t>,…) formou služby s využitím internetové sítě</a:t>
            </a:r>
            <a:endParaRPr lang="en-US" dirty="0"/>
          </a:p>
          <a:p>
            <a:r>
              <a:rPr lang="en-US" dirty="0"/>
              <a:t>Je </a:t>
            </a:r>
            <a:r>
              <a:rPr lang="cs-CZ" dirty="0"/>
              <a:t>založen na pronájmu výkonu a zdrojů </a:t>
            </a:r>
            <a:r>
              <a:rPr lang="cs-CZ" dirty="0" err="1"/>
              <a:t>datacenter</a:t>
            </a:r>
            <a:r>
              <a:rPr lang="cs-CZ" dirty="0"/>
              <a:t> zákazníkům, kteří si tyto prostředky pronajímají namísto vytváření vlastní lokální IT infrastruktury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85292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ek obrázku pro microsoft az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681162"/>
            <a:ext cx="866775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740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Microsoft Azure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IaaS, PaaS i </a:t>
            </a:r>
            <a:r>
              <a:rPr lang="cs-CZ" dirty="0" err="1"/>
              <a:t>SaaS</a:t>
            </a:r>
            <a:r>
              <a:rPr lang="cs-CZ" dirty="0"/>
              <a:t> </a:t>
            </a:r>
            <a:r>
              <a:rPr lang="cs-CZ" dirty="0" err="1"/>
              <a:t>cloudové</a:t>
            </a:r>
            <a:r>
              <a:rPr lang="cs-CZ" dirty="0"/>
              <a:t> řešení</a:t>
            </a:r>
          </a:p>
          <a:p>
            <a:r>
              <a:rPr lang="cs-CZ" dirty="0"/>
              <a:t>Umožňuje provoz</a:t>
            </a:r>
          </a:p>
          <a:p>
            <a:pPr lvl="1"/>
            <a:r>
              <a:rPr lang="cs-CZ" dirty="0"/>
              <a:t>Virtuálních strojů</a:t>
            </a:r>
          </a:p>
          <a:p>
            <a:pPr lvl="1"/>
            <a:r>
              <a:rPr lang="cs-CZ" dirty="0"/>
              <a:t>Webových stránek</a:t>
            </a:r>
          </a:p>
          <a:p>
            <a:pPr lvl="1"/>
            <a:r>
              <a:rPr lang="cs-CZ" dirty="0"/>
              <a:t>Mobilních služeb</a:t>
            </a:r>
          </a:p>
          <a:p>
            <a:pPr lvl="1"/>
            <a:r>
              <a:rPr lang="cs-CZ" dirty="0" err="1"/>
              <a:t>RemoteApp</a:t>
            </a:r>
            <a:endParaRPr lang="cs-CZ" dirty="0"/>
          </a:p>
          <a:p>
            <a:pPr lvl="1"/>
            <a:r>
              <a:rPr lang="cs-CZ" dirty="0"/>
              <a:t>Storage, SQL databází, záloh</a:t>
            </a:r>
          </a:p>
          <a:p>
            <a:pPr lvl="1"/>
            <a:r>
              <a:rPr lang="cs-CZ" dirty="0" err="1"/>
              <a:t>Visual</a:t>
            </a:r>
            <a:r>
              <a:rPr lang="cs-CZ" dirty="0"/>
              <a:t> Studio Online</a:t>
            </a:r>
          </a:p>
          <a:p>
            <a:pPr lvl="1"/>
            <a:r>
              <a:rPr lang="cs-CZ" dirty="0" err="1"/>
              <a:t>Active</a:t>
            </a:r>
            <a:r>
              <a:rPr lang="cs-CZ" dirty="0"/>
              <a:t> </a:t>
            </a:r>
            <a:r>
              <a:rPr lang="cs-CZ" dirty="0" err="1"/>
              <a:t>Directory</a:t>
            </a:r>
            <a:endParaRPr lang="cs-CZ" dirty="0"/>
          </a:p>
          <a:p>
            <a:pPr lvl="1"/>
            <a:r>
              <a:rPr lang="cs-CZ" dirty="0"/>
              <a:t>Virtuálních sítí</a:t>
            </a:r>
          </a:p>
          <a:p>
            <a:pPr lvl="1"/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02824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Fyzické zabezpečení datacenter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Omezený přístup</a:t>
            </a:r>
          </a:p>
          <a:p>
            <a:r>
              <a:rPr lang="cs-CZ" dirty="0"/>
              <a:t>Hlídáno 24/7</a:t>
            </a:r>
            <a:r>
              <a:rPr lang="en-US" dirty="0"/>
              <a:t> </a:t>
            </a:r>
            <a:r>
              <a:rPr lang="en-US" dirty="0" err="1"/>
              <a:t>ostrahou</a:t>
            </a:r>
            <a:endParaRPr lang="cs-CZ" dirty="0"/>
          </a:p>
          <a:p>
            <a:r>
              <a:rPr lang="cs-CZ" dirty="0"/>
              <a:t>Pohybové senzory, biometrie (otisk dlaně), více faktorová autentizace</a:t>
            </a:r>
          </a:p>
          <a:p>
            <a:r>
              <a:rPr lang="cs-CZ" dirty="0"/>
              <a:t>V rámci výběrového řízení zaměstnanců dochází k prověrce daného žadatele</a:t>
            </a:r>
          </a:p>
          <a:p>
            <a:r>
              <a:rPr lang="cs-CZ" dirty="0"/>
              <a:t>Nezávislé zdroje energie</a:t>
            </a:r>
          </a:p>
          <a:p>
            <a:r>
              <a:rPr lang="cs-CZ" dirty="0"/>
              <a:t>Replikace dat v rámci </a:t>
            </a:r>
            <a:r>
              <a:rPr lang="cs-CZ" dirty="0" err="1"/>
              <a:t>datacentra</a:t>
            </a:r>
            <a:r>
              <a:rPr lang="cs-CZ" dirty="0"/>
              <a:t> + na 1 – 2 </a:t>
            </a:r>
            <a:r>
              <a:rPr lang="cs-CZ" dirty="0" err="1"/>
              <a:t>datacentra</a:t>
            </a:r>
            <a:r>
              <a:rPr lang="cs-CZ" dirty="0"/>
              <a:t> v dalších </a:t>
            </a:r>
            <a:r>
              <a:rPr lang="en-US" dirty="0" err="1"/>
              <a:t>geografick</a:t>
            </a:r>
            <a:r>
              <a:rPr lang="cs-CZ" dirty="0" err="1"/>
              <a:t>ých</a:t>
            </a:r>
            <a:r>
              <a:rPr lang="cs-CZ" dirty="0"/>
              <a:t> lokalitách</a:t>
            </a:r>
          </a:p>
          <a:p>
            <a:pPr lvl="1"/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156369" y="6311900"/>
            <a:ext cx="3981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Čerpáno z </a:t>
            </a:r>
            <a:r>
              <a:rPr lang="cs-CZ" sz="1200" dirty="0" err="1"/>
              <a:t>Tenant</a:t>
            </a:r>
            <a:r>
              <a:rPr lang="cs-CZ" sz="1200" dirty="0"/>
              <a:t> </a:t>
            </a:r>
            <a:r>
              <a:rPr lang="cs-CZ" sz="1200" dirty="0" err="1"/>
              <a:t>Isolation</a:t>
            </a:r>
            <a:r>
              <a:rPr lang="cs-CZ" sz="1200" dirty="0"/>
              <a:t> in Microsoft Office 365 </a:t>
            </a:r>
          </a:p>
          <a:p>
            <a:r>
              <a:rPr lang="cs-CZ" sz="1200" dirty="0"/>
              <a:t>a Office 365 SOC 1 SSAE 16 Audit Report 2015 (Trust Center)</a:t>
            </a:r>
          </a:p>
        </p:txBody>
      </p:sp>
    </p:spTree>
    <p:extLst>
      <p:ext uri="{BB962C8B-B14F-4D97-AF65-F5344CB8AC3E}">
        <p14:creationId xmlns:p14="http://schemas.microsoft.com/office/powerpoint/2010/main" val="1661382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 infrastruktury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Oddělené </a:t>
            </a:r>
            <a:r>
              <a:rPr lang="cs-CZ" dirty="0" err="1"/>
              <a:t>subnety</a:t>
            </a:r>
            <a:endParaRPr lang="cs-CZ" dirty="0"/>
          </a:p>
          <a:p>
            <a:r>
              <a:rPr lang="cs-CZ" dirty="0"/>
              <a:t>Firewally</a:t>
            </a:r>
          </a:p>
          <a:p>
            <a:r>
              <a:rPr lang="cs-CZ" dirty="0"/>
              <a:t>TLS šifrování i pro interní komunikaci</a:t>
            </a:r>
          </a:p>
          <a:p>
            <a:r>
              <a:rPr lang="cs-CZ" dirty="0" err="1"/>
              <a:t>IPsec</a:t>
            </a:r>
            <a:endParaRPr lang="cs-CZ" dirty="0"/>
          </a:p>
          <a:p>
            <a:r>
              <a:rPr lang="cs-CZ" dirty="0" err="1"/>
              <a:t>Bitlocker</a:t>
            </a:r>
            <a:r>
              <a:rPr lang="cs-CZ" dirty="0"/>
              <a:t> šifrování na úrovni </a:t>
            </a:r>
            <a:r>
              <a:rPr lang="cs-CZ" dirty="0" err="1"/>
              <a:t>volume</a:t>
            </a:r>
            <a:r>
              <a:rPr lang="cs-CZ" dirty="0"/>
              <a:t> + per-</a:t>
            </a:r>
            <a:r>
              <a:rPr lang="cs-CZ" dirty="0" err="1"/>
              <a:t>file</a:t>
            </a:r>
            <a:r>
              <a:rPr lang="cs-CZ" dirty="0"/>
              <a:t> šifrování ve Skype, </a:t>
            </a:r>
            <a:r>
              <a:rPr lang="cs-CZ" dirty="0" err="1"/>
              <a:t>OneDrive</a:t>
            </a:r>
            <a:r>
              <a:rPr lang="cs-CZ" dirty="0"/>
              <a:t> a </a:t>
            </a:r>
            <a:r>
              <a:rPr lang="cs-CZ" dirty="0" err="1"/>
              <a:t>Sharepoint</a:t>
            </a:r>
            <a:r>
              <a:rPr lang="cs-CZ" dirty="0"/>
              <a:t> službách</a:t>
            </a:r>
          </a:p>
          <a:p>
            <a:r>
              <a:rPr lang="cs-CZ" dirty="0"/>
              <a:t>Většina věcí je automatizovaná + 24/7 support</a:t>
            </a:r>
            <a:r>
              <a:rPr lang="en-US" dirty="0"/>
              <a:t> </a:t>
            </a:r>
            <a:r>
              <a:rPr lang="cs-CZ" dirty="0"/>
              <a:t>řešící </a:t>
            </a:r>
            <a:r>
              <a:rPr lang="en-US" dirty="0" err="1"/>
              <a:t>incidenty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294082" y="6311900"/>
            <a:ext cx="4860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Čerpáno z </a:t>
            </a:r>
            <a:r>
              <a:rPr lang="cs-CZ" sz="1200" dirty="0" err="1"/>
              <a:t>Tenant</a:t>
            </a:r>
            <a:r>
              <a:rPr lang="cs-CZ" sz="1200" dirty="0"/>
              <a:t> Data </a:t>
            </a:r>
            <a:r>
              <a:rPr lang="cs-CZ" sz="1200" dirty="0" err="1"/>
              <a:t>Encryption</a:t>
            </a:r>
            <a:r>
              <a:rPr lang="cs-CZ" sz="1200" dirty="0"/>
              <a:t> Technologies in Office 365 (Trust Center)</a:t>
            </a:r>
          </a:p>
        </p:txBody>
      </p:sp>
    </p:spTree>
    <p:extLst>
      <p:ext uri="{BB962C8B-B14F-4D97-AF65-F5344CB8AC3E}">
        <p14:creationId xmlns:p14="http://schemas.microsoft.com/office/powerpoint/2010/main" val="1139263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 infrastruktury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Monitorování snah o změnu oprávnění, nestandardní chování služeb + jejich obnova, napadení i nedostatku zdrojů</a:t>
            </a:r>
          </a:p>
          <a:p>
            <a:r>
              <a:rPr lang="cs-CZ" dirty="0"/>
              <a:t>Monitorování „zvenku“ (další MS </a:t>
            </a:r>
            <a:r>
              <a:rPr lang="cs-CZ" dirty="0" err="1"/>
              <a:t>datacentra</a:t>
            </a:r>
            <a:r>
              <a:rPr lang="cs-CZ" dirty="0"/>
              <a:t> + důvěryhodné třetí strany kvůli SLA)</a:t>
            </a:r>
          </a:p>
          <a:p>
            <a:r>
              <a:rPr lang="cs-CZ" dirty="0"/>
              <a:t>Audity, logování a různé úrovně ověření</a:t>
            </a:r>
          </a:p>
          <a:p>
            <a:r>
              <a:rPr lang="cs-CZ" dirty="0"/>
              <a:t>MS + externí spolupracovníci provádí penetrační testování, </a:t>
            </a:r>
            <a:r>
              <a:rPr lang="cs-CZ" dirty="0">
                <a:hlinkClick r:id="rId3"/>
              </a:rPr>
              <a:t>Bug </a:t>
            </a:r>
            <a:r>
              <a:rPr lang="cs-CZ" dirty="0" err="1">
                <a:hlinkClick r:id="rId3"/>
              </a:rPr>
              <a:t>Bounty</a:t>
            </a:r>
            <a:r>
              <a:rPr lang="cs-CZ" dirty="0"/>
              <a:t> program, </a:t>
            </a:r>
            <a:r>
              <a:rPr lang="cs-CZ" dirty="0" err="1"/>
              <a:t>Wargames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780817" y="6311900"/>
            <a:ext cx="4386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Čerpáno z </a:t>
            </a:r>
            <a:r>
              <a:rPr lang="en-US" sz="1200" dirty="0"/>
              <a:t>Office 365 Security Incident Management</a:t>
            </a:r>
            <a:r>
              <a:rPr lang="cs-CZ" sz="1200" dirty="0"/>
              <a:t> (Trust Center)</a:t>
            </a:r>
          </a:p>
        </p:txBody>
      </p:sp>
    </p:spTree>
    <p:extLst>
      <p:ext uri="{BB962C8B-B14F-4D97-AF65-F5344CB8AC3E}">
        <p14:creationId xmlns:p14="http://schemas.microsoft.com/office/powerpoint/2010/main" val="783398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získaných certifikací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75" y="1781760"/>
            <a:ext cx="6123622" cy="430216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999514" y="6311900"/>
            <a:ext cx="5354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Čerpáno z </a:t>
            </a:r>
            <a:r>
              <a:rPr lang="en-US" sz="1200" dirty="0"/>
              <a:t>https://www.microsoft.com/en-us/trustcenter/Compliance/default.aspx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2105895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Dostupnost Azure služeb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587961" y="6311900"/>
            <a:ext cx="4175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Čerpáno z </a:t>
            </a:r>
            <a:r>
              <a:rPr lang="en-US" sz="1200" dirty="0"/>
              <a:t>https://azure.microsoft.com/cs-cz/regions/#services/</a:t>
            </a:r>
            <a:endParaRPr lang="cs-CZ" sz="1200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942196"/>
            <a:ext cx="10515600" cy="4118195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838200" y="1572864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Datacentra jsou rozmístěna ve 30 regionech </a:t>
            </a:r>
          </a:p>
        </p:txBody>
      </p:sp>
    </p:spTree>
    <p:extLst>
      <p:ext uri="{BB962C8B-B14F-4D97-AF65-F5344CB8AC3E}">
        <p14:creationId xmlns:p14="http://schemas.microsoft.com/office/powerpoint/2010/main" val="42240998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správy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396527" cy="4351338"/>
          </a:xfrm>
        </p:spPr>
        <p:txBody>
          <a:bodyPr/>
          <a:lstStyle/>
          <a:p>
            <a:r>
              <a:rPr lang="cs-CZ" dirty="0"/>
              <a:t>Webový portál</a:t>
            </a:r>
          </a:p>
          <a:p>
            <a:r>
              <a:rPr lang="cs-CZ" dirty="0" err="1"/>
              <a:t>Powershell</a:t>
            </a:r>
            <a:r>
              <a:rPr lang="cs-CZ" dirty="0"/>
              <a:t> / CLI</a:t>
            </a:r>
          </a:p>
          <a:p>
            <a:r>
              <a:rPr lang="cs-CZ" dirty="0" err="1"/>
              <a:t>Graph</a:t>
            </a:r>
            <a:r>
              <a:rPr lang="cs-CZ" dirty="0"/>
              <a:t> API</a:t>
            </a:r>
          </a:p>
          <a:p>
            <a:pPr lvl="1"/>
            <a:r>
              <a:rPr lang="cs-CZ" dirty="0"/>
              <a:t>Jednotné API pro získání dat z MS</a:t>
            </a:r>
          </a:p>
          <a:p>
            <a:pPr marL="457200" lvl="1" indent="0">
              <a:buNone/>
            </a:pPr>
            <a:r>
              <a:rPr lang="cs-CZ" dirty="0"/>
              <a:t> </a:t>
            </a:r>
            <a:r>
              <a:rPr lang="cs-CZ" dirty="0" err="1"/>
              <a:t>cloudových</a:t>
            </a:r>
            <a:r>
              <a:rPr lang="cs-CZ" dirty="0"/>
              <a:t> služeb (Azure, Exchange, </a:t>
            </a:r>
          </a:p>
          <a:p>
            <a:pPr marL="457200" lvl="1" indent="0">
              <a:buNone/>
            </a:pPr>
            <a:r>
              <a:rPr lang="cs-CZ" dirty="0" err="1"/>
              <a:t>Sharepoint</a:t>
            </a:r>
            <a:r>
              <a:rPr lang="cs-CZ" dirty="0"/>
              <a:t>, </a:t>
            </a:r>
            <a:r>
              <a:rPr lang="cs-CZ" dirty="0" err="1"/>
              <a:t>OneDrive</a:t>
            </a:r>
            <a:r>
              <a:rPr lang="cs-CZ" dirty="0"/>
              <a:t>, …) skrze REST API</a:t>
            </a:r>
          </a:p>
          <a:p>
            <a:r>
              <a:rPr lang="cs-CZ" dirty="0"/>
              <a:t>SDK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727" y="1027906"/>
            <a:ext cx="5957273" cy="561181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727" y="1027906"/>
            <a:ext cx="5572125" cy="51911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639" y="800100"/>
            <a:ext cx="7448361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9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Azure </a:t>
            </a:r>
            <a:r>
              <a:rPr lang="cs-CZ" dirty="0" err="1"/>
              <a:t>Stack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Umožňuje poskytovat Azure služby z vlastního </a:t>
            </a:r>
            <a:r>
              <a:rPr lang="cs-CZ" dirty="0" err="1"/>
              <a:t>datacentra</a:t>
            </a:r>
            <a:endParaRPr lang="cs-CZ" dirty="0"/>
          </a:p>
          <a:p>
            <a:r>
              <a:rPr lang="cs-CZ" dirty="0"/>
              <a:t>Výhodou je naprostá kontrola nad daty ve vlastním </a:t>
            </a:r>
            <a:r>
              <a:rPr lang="cs-CZ" dirty="0" err="1"/>
              <a:t>cloudu</a:t>
            </a:r>
            <a:endParaRPr lang="cs-CZ" dirty="0"/>
          </a:p>
          <a:p>
            <a:r>
              <a:rPr lang="cs-CZ" dirty="0"/>
              <a:t>Doporučená konfigurace pro nasazení Azure </a:t>
            </a:r>
            <a:r>
              <a:rPr lang="cs-CZ" dirty="0" err="1"/>
              <a:t>Proof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Concept</a:t>
            </a:r>
            <a:endParaRPr lang="cs-CZ" dirty="0"/>
          </a:p>
          <a:p>
            <a:pPr lvl="1"/>
            <a:r>
              <a:rPr lang="cs-CZ" dirty="0"/>
              <a:t>200 GB disk pro OS</a:t>
            </a:r>
          </a:p>
          <a:p>
            <a:pPr lvl="1"/>
            <a:r>
              <a:rPr lang="cs-CZ" dirty="0"/>
              <a:t>4x 250 GB disk pro data</a:t>
            </a:r>
          </a:p>
          <a:p>
            <a:pPr lvl="1"/>
            <a:r>
              <a:rPr lang="cs-CZ" dirty="0"/>
              <a:t>CPU s celkovým počtem 16 jader</a:t>
            </a:r>
          </a:p>
          <a:p>
            <a:pPr lvl="1"/>
            <a:r>
              <a:rPr lang="cs-CZ" dirty="0"/>
              <a:t>128 GB RAM</a:t>
            </a:r>
          </a:p>
          <a:p>
            <a:pPr lvl="1"/>
            <a:r>
              <a:rPr lang="cs-CZ" dirty="0"/>
              <a:t>Windows Server 2012 R2 </a:t>
            </a:r>
            <a:r>
              <a:rPr lang="cs-CZ" dirty="0" err="1"/>
              <a:t>Certification</a:t>
            </a:r>
            <a:r>
              <a:rPr lang="cs-CZ" dirty="0"/>
              <a:t> NIC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941374" y="6311900"/>
            <a:ext cx="4412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Čerpáno z </a:t>
            </a:r>
            <a:r>
              <a:rPr lang="en-US" sz="1200" dirty="0"/>
              <a:t>https://azure.microsoft.com/cs-cz/overview/azure-stack/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2896082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Zajímavé odkazy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Jako studenti máte možnost si některé služby Azure vyzkoušet zdarma v rámci </a:t>
            </a:r>
            <a:r>
              <a:rPr lang="cs-CZ" dirty="0">
                <a:hlinkClick r:id="rId2"/>
              </a:rPr>
              <a:t>MSDNAA</a:t>
            </a:r>
            <a:endParaRPr lang="cs-CZ" dirty="0"/>
          </a:p>
          <a:p>
            <a:r>
              <a:rPr lang="cs-CZ" dirty="0"/>
              <a:t>Bezplatný </a:t>
            </a:r>
            <a:r>
              <a:rPr lang="cs-CZ" dirty="0">
                <a:hlinkClick r:id="rId3"/>
              </a:rPr>
              <a:t>e-</a:t>
            </a:r>
            <a:r>
              <a:rPr lang="cs-CZ" dirty="0" err="1">
                <a:hlinkClick r:id="rId3"/>
              </a:rPr>
              <a:t>book</a:t>
            </a:r>
            <a:r>
              <a:rPr lang="cs-CZ" dirty="0"/>
              <a:t> o Azure</a:t>
            </a:r>
          </a:p>
        </p:txBody>
      </p:sp>
    </p:spTree>
    <p:extLst>
      <p:ext uri="{BB962C8B-B14F-4D97-AF65-F5344CB8AC3E}">
        <p14:creationId xmlns:p14="http://schemas.microsoft.com/office/powerpoint/2010/main" val="3205933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Cloud Computing nabízí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Hosting</a:t>
            </a:r>
          </a:p>
          <a:p>
            <a:pPr lvl="1"/>
            <a:r>
              <a:rPr lang="cs-CZ" dirty="0"/>
              <a:t>Virtuálních počítačů</a:t>
            </a:r>
          </a:p>
          <a:p>
            <a:pPr lvl="1"/>
            <a:r>
              <a:rPr lang="cs-CZ" dirty="0"/>
              <a:t>Datových uložišť (zálohování)</a:t>
            </a:r>
          </a:p>
          <a:p>
            <a:pPr lvl="1"/>
            <a:r>
              <a:rPr lang="cs-CZ" dirty="0"/>
              <a:t>Webových služeb/aplikací</a:t>
            </a:r>
          </a:p>
          <a:p>
            <a:pPr lvl="1"/>
            <a:r>
              <a:rPr lang="cs-CZ" dirty="0"/>
              <a:t>Platformy pro vývojáře</a:t>
            </a:r>
          </a:p>
          <a:p>
            <a:pPr lvl="1"/>
            <a:r>
              <a:rPr lang="cs-CZ" dirty="0"/>
              <a:t>Celé infrastruktury</a:t>
            </a:r>
          </a:p>
          <a:p>
            <a:pPr lvl="1"/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207178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</a:t>
            </a:r>
            <a:r>
              <a:rPr lang="cs-CZ" dirty="0" err="1"/>
              <a:t>Compute</a:t>
            </a:r>
            <a:r>
              <a:rPr lang="cs-CZ" dirty="0"/>
              <a:t> Project (OCP) 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Open source projekt pro sdílení poznatků z budování </a:t>
            </a:r>
            <a:r>
              <a:rPr lang="cs-CZ" dirty="0" err="1"/>
              <a:t>cloudové</a:t>
            </a:r>
            <a:r>
              <a:rPr lang="cs-CZ" dirty="0"/>
              <a:t> infrastruktury</a:t>
            </a:r>
          </a:p>
          <a:p>
            <a:pPr lvl="1"/>
            <a:r>
              <a:rPr lang="cs-CZ" dirty="0"/>
              <a:t>Určen pro sdílení návrhu serverů i celých datacenter</a:t>
            </a:r>
          </a:p>
          <a:p>
            <a:r>
              <a:rPr lang="cs-CZ" dirty="0"/>
              <a:t>Tento projekt založil </a:t>
            </a:r>
            <a:r>
              <a:rPr lang="cs-CZ" dirty="0" err="1"/>
              <a:t>Facebook</a:t>
            </a:r>
            <a:r>
              <a:rPr lang="cs-CZ" dirty="0"/>
              <a:t> v roce 2011 a byl založen na návrhu jeho datacenter</a:t>
            </a:r>
          </a:p>
          <a:p>
            <a:r>
              <a:rPr lang="cs-CZ" dirty="0"/>
              <a:t>Cílem bylo sdílet znalosti a tak vytvářet efektivnější, levnější a snadno škálovatelný HW</a:t>
            </a:r>
          </a:p>
          <a:p>
            <a:endParaRPr lang="cs-CZ" dirty="0"/>
          </a:p>
          <a:p>
            <a:r>
              <a:rPr lang="cs-CZ" dirty="0"/>
              <a:t>Pro zajímavost: 90</a:t>
            </a:r>
            <a:r>
              <a:rPr lang="en-US" dirty="0"/>
              <a:t>%</a:t>
            </a:r>
            <a:r>
              <a:rPr lang="cs-CZ" dirty="0"/>
              <a:t> nakoupeného HW pro Microsoft </a:t>
            </a:r>
            <a:r>
              <a:rPr lang="cs-CZ" dirty="0" err="1"/>
              <a:t>datacentra</a:t>
            </a:r>
            <a:r>
              <a:rPr lang="cs-CZ" dirty="0"/>
              <a:t> je založeno na OCP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545659" y="6311900"/>
            <a:ext cx="2808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Čerpáno z </a:t>
            </a:r>
            <a:r>
              <a:rPr lang="en-US" sz="1200" dirty="0"/>
              <a:t>http://www.opencompute.org/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0270552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členové OCP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4178" y="1825625"/>
            <a:ext cx="73436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853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z </a:t>
            </a:r>
            <a:r>
              <a:rPr lang="cs-CZ" dirty="0" err="1"/>
              <a:t>Cold</a:t>
            </a:r>
            <a:r>
              <a:rPr lang="cs-CZ" dirty="0"/>
              <a:t> Storage projektu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28882" y="1825625"/>
            <a:ext cx="3790736" cy="4351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024" y="1825625"/>
            <a:ext cx="4581525" cy="424365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850334" y="6311900"/>
            <a:ext cx="3889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Čerpáno z </a:t>
            </a:r>
            <a:r>
              <a:rPr lang="en-US" sz="1200" dirty="0"/>
              <a:t>http://www.opencompute.org/projects/storage/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9547334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Project </a:t>
            </a:r>
            <a:r>
              <a:rPr lang="cs-CZ" dirty="0" err="1"/>
              <a:t>Olympus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Jde o nový model vývoje </a:t>
            </a:r>
            <a:r>
              <a:rPr lang="cs-CZ" dirty="0" err="1"/>
              <a:t>hyperscale</a:t>
            </a:r>
            <a:r>
              <a:rPr lang="cs-CZ" dirty="0"/>
              <a:t> </a:t>
            </a:r>
            <a:r>
              <a:rPr lang="cs-CZ" dirty="0" err="1"/>
              <a:t>cloud</a:t>
            </a:r>
            <a:r>
              <a:rPr lang="cs-CZ" dirty="0"/>
              <a:t> HW představený společností Microsoft</a:t>
            </a:r>
          </a:p>
          <a:p>
            <a:r>
              <a:rPr lang="cs-CZ" dirty="0"/>
              <a:t>Na rozdíl od OCP kde se zveřejňovaly až funkční návrhy, zde se zveřejňují již rozpracované a komunita tedy může přispívat již do probíhajícího vývoje. To by mělo lépe odpovídat rapidnímu vývoji v oblasti </a:t>
            </a:r>
            <a:r>
              <a:rPr lang="cs-CZ" dirty="0" err="1"/>
              <a:t>cloudových</a:t>
            </a:r>
            <a:r>
              <a:rPr lang="cs-CZ" dirty="0"/>
              <a:t> služeb</a:t>
            </a:r>
          </a:p>
          <a:p>
            <a:r>
              <a:rPr lang="cs-CZ" dirty="0"/>
              <a:t>GitHub </a:t>
            </a:r>
            <a:r>
              <a:rPr lang="cs-CZ" dirty="0" err="1">
                <a:hlinkClick r:id="rId2"/>
              </a:rPr>
              <a:t>repozitář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74908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Project </a:t>
            </a:r>
            <a:r>
              <a:rPr lang="cs-CZ" dirty="0" err="1"/>
              <a:t>Olympus</a:t>
            </a:r>
            <a:endParaRPr lang="cs-CZ" dirty="0"/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43329"/>
            <a:ext cx="5181600" cy="3915930"/>
          </a:xfrm>
          <a:prstGeom prst="rect">
            <a:avLst/>
          </a:prstGeom>
        </p:spPr>
      </p:pic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38200" y="2272678"/>
            <a:ext cx="5181600" cy="3457231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705442" y="6270600"/>
            <a:ext cx="6648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Čerpáno z </a:t>
            </a:r>
            <a:r>
              <a:rPr lang="en-US" sz="1200" dirty="0"/>
              <a:t>https://azure.microsoft.com/en-us/blog/microsoft-reimagines-open-source-cloud-hardware/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5789400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office 365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2" y="2411476"/>
            <a:ext cx="6061075" cy="133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6017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Jde o </a:t>
            </a:r>
            <a:r>
              <a:rPr lang="cs-CZ" dirty="0" err="1"/>
              <a:t>cloudové</a:t>
            </a:r>
            <a:r>
              <a:rPr lang="cs-CZ" dirty="0"/>
              <a:t> </a:t>
            </a:r>
            <a:r>
              <a:rPr lang="cs-CZ" dirty="0" err="1"/>
              <a:t>SaaS</a:t>
            </a:r>
            <a:r>
              <a:rPr lang="cs-CZ" dirty="0"/>
              <a:t> řešení pro firmy, školy i jednotlivce postavené na platformě Microsoft Azure</a:t>
            </a:r>
          </a:p>
          <a:p>
            <a:r>
              <a:rPr lang="cs-CZ" dirty="0"/>
              <a:t>Pro školy zdarma</a:t>
            </a:r>
          </a:p>
          <a:p>
            <a:r>
              <a:rPr lang="cs-CZ" dirty="0"/>
              <a:t>Poskytuje nástroje pro:</a:t>
            </a:r>
          </a:p>
          <a:p>
            <a:pPr lvl="1"/>
            <a:r>
              <a:rPr lang="cs-CZ" dirty="0"/>
              <a:t>Komunikaci (</a:t>
            </a:r>
            <a:r>
              <a:rPr lang="cs-CZ" dirty="0" err="1"/>
              <a:t>Yammer</a:t>
            </a:r>
            <a:r>
              <a:rPr lang="cs-CZ" dirty="0"/>
              <a:t>, Skype, e-mail)</a:t>
            </a:r>
          </a:p>
          <a:p>
            <a:pPr lvl="1"/>
            <a:r>
              <a:rPr lang="cs-CZ" dirty="0"/>
              <a:t>Práci se soubory (</a:t>
            </a:r>
            <a:r>
              <a:rPr lang="cs-CZ" dirty="0" err="1"/>
              <a:t>Sharepoint</a:t>
            </a:r>
            <a:r>
              <a:rPr lang="cs-CZ" dirty="0"/>
              <a:t>, </a:t>
            </a:r>
            <a:r>
              <a:rPr lang="cs-CZ" dirty="0" err="1"/>
              <a:t>OneDrive</a:t>
            </a:r>
            <a:r>
              <a:rPr lang="cs-CZ" dirty="0"/>
              <a:t>, Weby, Office Online)</a:t>
            </a:r>
          </a:p>
          <a:p>
            <a:pPr lvl="1"/>
            <a:r>
              <a:rPr lang="cs-CZ" dirty="0"/>
              <a:t>Spolupráci (</a:t>
            </a:r>
            <a:r>
              <a:rPr lang="cs-CZ" dirty="0" err="1"/>
              <a:t>Groups</a:t>
            </a:r>
            <a:r>
              <a:rPr lang="cs-CZ" dirty="0"/>
              <a:t>, </a:t>
            </a:r>
            <a:r>
              <a:rPr lang="cs-CZ" dirty="0" err="1"/>
              <a:t>Teams</a:t>
            </a:r>
            <a:r>
              <a:rPr lang="cs-CZ" dirty="0"/>
              <a:t>, </a:t>
            </a:r>
            <a:r>
              <a:rPr lang="cs-CZ" dirty="0" err="1"/>
              <a:t>Planner</a:t>
            </a:r>
            <a:r>
              <a:rPr lang="cs-CZ" dirty="0"/>
              <a:t>, Project)</a:t>
            </a:r>
          </a:p>
          <a:p>
            <a:pPr lvl="1"/>
            <a:r>
              <a:rPr lang="cs-CZ" dirty="0"/>
              <a:t>Automatizaci (</a:t>
            </a:r>
            <a:r>
              <a:rPr lang="cs-CZ" dirty="0" err="1"/>
              <a:t>Flow</a:t>
            </a:r>
            <a:r>
              <a:rPr lang="cs-CZ" dirty="0"/>
              <a:t>)</a:t>
            </a:r>
          </a:p>
          <a:p>
            <a:r>
              <a:rPr lang="cs-CZ" dirty="0"/>
              <a:t>Aktuálně cca 85 milionů uživatelů</a:t>
            </a:r>
          </a:p>
        </p:txBody>
      </p:sp>
    </p:spTree>
    <p:extLst>
      <p:ext uri="{BB962C8B-B14F-4D97-AF65-F5344CB8AC3E}">
        <p14:creationId xmlns:p14="http://schemas.microsoft.com/office/powerpoint/2010/main" val="24939210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Datacentra hostující Office 365 služby pro Evropu, blízký východ a Afriku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7298" y="1825625"/>
            <a:ext cx="9057404" cy="435133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587961" y="6311900"/>
            <a:ext cx="3765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Čerpáno z </a:t>
            </a:r>
            <a:r>
              <a:rPr lang="en-US" sz="1200" dirty="0"/>
              <a:t>http://o365datacentermap.azurewebsites.net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0823853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Vybrané služby Office 365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3" name="Obrázek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12" y="276225"/>
            <a:ext cx="9763125" cy="65817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912" y="376238"/>
            <a:ext cx="9782175" cy="58007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912" y="369888"/>
            <a:ext cx="9782175" cy="57721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365125"/>
            <a:ext cx="9753600" cy="587692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9675" y="365125"/>
            <a:ext cx="9772650" cy="5495925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5861" y="365125"/>
            <a:ext cx="9820275" cy="601980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1100" y="365125"/>
            <a:ext cx="9829800" cy="621982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1100" y="365125"/>
            <a:ext cx="9810750" cy="6191250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1575" y="365125"/>
            <a:ext cx="9829800" cy="6229350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1100" y="365125"/>
            <a:ext cx="9829800" cy="6305550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1100" y="365125"/>
            <a:ext cx="9963150" cy="6019800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81100" y="365125"/>
            <a:ext cx="9934575" cy="5638800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76337" y="247650"/>
            <a:ext cx="9839325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6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správy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351338"/>
          </a:xfrm>
        </p:spPr>
        <p:txBody>
          <a:bodyPr>
            <a:normAutofit/>
          </a:bodyPr>
          <a:lstStyle/>
          <a:p>
            <a:r>
              <a:rPr lang="cs-CZ" dirty="0"/>
              <a:t>Webový portál</a:t>
            </a:r>
          </a:p>
          <a:p>
            <a:r>
              <a:rPr lang="cs-CZ" dirty="0" err="1"/>
              <a:t>Powershell</a:t>
            </a:r>
            <a:endParaRPr lang="en-US" dirty="0"/>
          </a:p>
          <a:p>
            <a:r>
              <a:rPr lang="en-US" dirty="0"/>
              <a:t>Exchange Web Services</a:t>
            </a:r>
            <a:r>
              <a:rPr lang="cs-CZ" dirty="0"/>
              <a:t> (EWS) a na tom postavené EWS </a:t>
            </a:r>
            <a:r>
              <a:rPr lang="cs-CZ" dirty="0" err="1"/>
              <a:t>managed</a:t>
            </a:r>
            <a:r>
              <a:rPr lang="cs-CZ" dirty="0"/>
              <a:t> API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247" y="1404144"/>
            <a:ext cx="6927914" cy="51943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247" y="1404144"/>
            <a:ext cx="66675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0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 </a:t>
            </a:r>
            <a:r>
              <a:rPr lang="en-US" dirty="0" err="1"/>
              <a:t>koho</a:t>
            </a:r>
            <a:r>
              <a:rPr lang="en-US" dirty="0"/>
              <a:t> je Cloud Computing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K</a:t>
            </a:r>
            <a:r>
              <a:rPr lang="en-US" dirty="0"/>
              <a:t>oncové uživatele</a:t>
            </a:r>
          </a:p>
          <a:p>
            <a:r>
              <a:rPr lang="cs-CZ" dirty="0"/>
              <a:t>V</a:t>
            </a:r>
            <a:r>
              <a:rPr lang="en-US" dirty="0" err="1"/>
              <a:t>ývojáře</a:t>
            </a:r>
            <a:endParaRPr lang="en-US" dirty="0"/>
          </a:p>
          <a:p>
            <a:r>
              <a:rPr lang="en-US" dirty="0" err="1"/>
              <a:t>Startupy</a:t>
            </a:r>
            <a:endParaRPr lang="en-US" dirty="0"/>
          </a:p>
          <a:p>
            <a:r>
              <a:rPr lang="cs-CZ" dirty="0"/>
              <a:t>S</a:t>
            </a:r>
            <a:r>
              <a:rPr lang="en-US" dirty="0"/>
              <a:t>polečnosti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34403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Cyklus vývoje služeb Office 365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315075" cy="4351338"/>
          </a:xfrm>
        </p:spPr>
        <p:txBody>
          <a:bodyPr/>
          <a:lstStyle/>
          <a:p>
            <a:r>
              <a:rPr lang="cs-CZ" dirty="0"/>
              <a:t>Než se novinka dostane do produkčního prostředí, projde několika fázemi testování</a:t>
            </a:r>
          </a:p>
          <a:p>
            <a:r>
              <a:rPr lang="cs-CZ" dirty="0"/>
              <a:t>Během celého cyklu jsou sbírána anonymní telemetrická data o službách, jejich konfiguraci či užití</a:t>
            </a:r>
          </a:p>
          <a:p>
            <a:r>
              <a:rPr lang="cs-CZ" dirty="0"/>
              <a:t>V případě problémů či žádosti o přidání funkcionality je možné </a:t>
            </a:r>
            <a:r>
              <a:rPr lang="cs-CZ" dirty="0">
                <a:hlinkClick r:id="rId3"/>
              </a:rPr>
              <a:t>dát feedback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36257" y="6311900"/>
            <a:ext cx="7417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Čerpáno z </a:t>
            </a:r>
            <a:r>
              <a:rPr lang="en-US" sz="1200" dirty="0"/>
              <a:t>https://blogs.technet.microsoft.com/technetczsk/2016/11/13/udrzujeme-tempo-se-sluzbami-office-365/</a:t>
            </a:r>
            <a:endParaRPr lang="cs-CZ" sz="12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850" y="2258219"/>
            <a:ext cx="5305425" cy="18097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7899" y="1233487"/>
            <a:ext cx="6048375" cy="314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Udržení přehledu o vývoji služeb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353050" cy="4351338"/>
          </a:xfrm>
        </p:spPr>
        <p:txBody>
          <a:bodyPr/>
          <a:lstStyle/>
          <a:p>
            <a:r>
              <a:rPr lang="cs-CZ" dirty="0"/>
              <a:t>Kvůli neustálému vývoji je potřeba být informován o vycházejících změnách/novinkách</a:t>
            </a:r>
          </a:p>
          <a:p>
            <a:r>
              <a:rPr lang="cs-CZ" dirty="0"/>
              <a:t>Je vhodné sledovat </a:t>
            </a:r>
          </a:p>
          <a:p>
            <a:pPr lvl="1"/>
            <a:r>
              <a:rPr lang="cs-CZ" dirty="0">
                <a:hlinkClick r:id="rId2"/>
              </a:rPr>
              <a:t>Roadmapu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Blog</a:t>
            </a:r>
            <a:endParaRPr lang="cs-CZ" dirty="0"/>
          </a:p>
          <a:p>
            <a:pPr lvl="1"/>
            <a:r>
              <a:rPr lang="cs-CZ" dirty="0" err="1"/>
              <a:t>Message</a:t>
            </a:r>
            <a:r>
              <a:rPr lang="cs-CZ" dirty="0"/>
              <a:t> center (jen správci)</a:t>
            </a: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250" y="1690688"/>
            <a:ext cx="5382355" cy="435133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736" y="1342214"/>
            <a:ext cx="10677869" cy="53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0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92455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Propojení služeb</a:t>
            </a:r>
          </a:p>
          <a:p>
            <a:r>
              <a:rPr lang="cs-CZ" dirty="0"/>
              <a:t>Neustálý vývoj a integrace dalších služeb</a:t>
            </a:r>
          </a:p>
          <a:p>
            <a:r>
              <a:rPr lang="cs-CZ" dirty="0"/>
              <a:t>Některé služby obdobou on-</a:t>
            </a:r>
            <a:r>
              <a:rPr lang="cs-CZ" dirty="0" err="1"/>
              <a:t>premises</a:t>
            </a:r>
            <a:r>
              <a:rPr lang="cs-CZ" dirty="0"/>
              <a:t> řešení (</a:t>
            </a:r>
            <a:r>
              <a:rPr lang="cs-CZ" dirty="0" err="1"/>
              <a:t>Sharepoint</a:t>
            </a:r>
            <a:r>
              <a:rPr lang="cs-CZ" dirty="0"/>
              <a:t>, Exchange)</a:t>
            </a:r>
          </a:p>
          <a:p>
            <a:r>
              <a:rPr lang="cs-CZ" dirty="0"/>
              <a:t>Vždy aktuální a nejnovější aplikace</a:t>
            </a:r>
          </a:p>
          <a:p>
            <a:r>
              <a:rPr lang="cs-CZ" dirty="0"/>
              <a:t>Vysoce dostupná služba</a:t>
            </a:r>
          </a:p>
          <a:p>
            <a:r>
              <a:rPr lang="cs-CZ" dirty="0"/>
              <a:t>Nově velké možnosti </a:t>
            </a:r>
            <a:r>
              <a:rPr lang="cs-CZ" dirty="0" err="1"/>
              <a:t>auditování</a:t>
            </a:r>
            <a:r>
              <a:rPr lang="cs-CZ" dirty="0"/>
              <a:t> a monitoringu</a:t>
            </a:r>
          </a:p>
          <a:p>
            <a:r>
              <a:rPr lang="cs-CZ" dirty="0"/>
              <a:t>Poměrně bohaté možnosti nastavení z pohledu správce</a:t>
            </a:r>
          </a:p>
          <a:p>
            <a:r>
              <a:rPr lang="cs-CZ" dirty="0"/>
              <a:t>Podpora 24/7 nově i česky mluvící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286201" y="6407150"/>
            <a:ext cx="5762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Čerpáno z </a:t>
            </a:r>
            <a:r>
              <a:rPr lang="en-US" sz="1200" dirty="0"/>
              <a:t>https://products.office.com/en-us/business/office-365-trust-center-operations</a:t>
            </a:r>
            <a:endParaRPr lang="cs-CZ" sz="12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0" y="3086894"/>
            <a:ext cx="52863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335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Zkušenosti z praxe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Bez upozornění došlo ke změně parametrů u některých </a:t>
            </a:r>
            <a:r>
              <a:rPr lang="cs-CZ" dirty="0" err="1"/>
              <a:t>Powershell</a:t>
            </a:r>
            <a:r>
              <a:rPr lang="cs-CZ" dirty="0"/>
              <a:t> příkazů</a:t>
            </a:r>
          </a:p>
          <a:p>
            <a:pPr lvl="1"/>
            <a:r>
              <a:rPr lang="cs-CZ" dirty="0"/>
              <a:t>Některé parametry pro jistotu nic nedělají</a:t>
            </a:r>
          </a:p>
          <a:p>
            <a:r>
              <a:rPr lang="cs-CZ" dirty="0"/>
              <a:t>Zavedení IP </a:t>
            </a:r>
            <a:r>
              <a:rPr lang="cs-CZ" dirty="0" err="1"/>
              <a:t>throttlingu</a:t>
            </a:r>
            <a:r>
              <a:rPr lang="cs-CZ" dirty="0"/>
              <a:t> způsobilo několikadenní zpožďování pošty jdoucí do Office 365</a:t>
            </a:r>
          </a:p>
          <a:p>
            <a:r>
              <a:rPr lang="cs-CZ" dirty="0"/>
              <a:t>Není vidět co přesně některá nastavení dělají a chování se navíc časem může změnit</a:t>
            </a:r>
          </a:p>
          <a:p>
            <a:r>
              <a:rPr lang="cs-CZ" dirty="0"/>
              <a:t>Pomalá replikace změn v Exchange mezi vzdálenými servery</a:t>
            </a:r>
          </a:p>
          <a:p>
            <a:r>
              <a:rPr lang="cs-CZ" dirty="0"/>
              <a:t>I několikaminutové latence mezi vytvořením uživatele/</a:t>
            </a:r>
            <a:r>
              <a:rPr lang="cs-CZ" dirty="0" err="1"/>
              <a:t>mailboxu</a:t>
            </a:r>
            <a:r>
              <a:rPr lang="cs-CZ" dirty="0"/>
              <a:t> a možností s ním pracovat</a:t>
            </a:r>
            <a:endParaRPr lang="en-US" dirty="0"/>
          </a:p>
          <a:p>
            <a:r>
              <a:rPr lang="en-US" dirty="0" err="1"/>
              <a:t>Probl</a:t>
            </a:r>
            <a:r>
              <a:rPr lang="cs-CZ" dirty="0" err="1"/>
              <a:t>émy</a:t>
            </a:r>
            <a:r>
              <a:rPr lang="cs-CZ" dirty="0"/>
              <a:t> s </a:t>
            </a:r>
            <a:r>
              <a:rPr lang="cs-CZ" dirty="0" err="1"/>
              <a:t>cookies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04317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Spolehlivost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cs-CZ" dirty="0" err="1"/>
              <a:t>ětší</a:t>
            </a:r>
            <a:r>
              <a:rPr lang="cs-CZ" dirty="0"/>
              <a:t> výpadky</a:t>
            </a:r>
          </a:p>
          <a:p>
            <a:pPr lvl="1"/>
            <a:r>
              <a:rPr lang="cs-CZ" dirty="0"/>
              <a:t>30. června 2016 – 9 hodinový výpadek poštovních služeb, zejména USA</a:t>
            </a:r>
          </a:p>
          <a:p>
            <a:pPr lvl="1"/>
            <a:r>
              <a:rPr lang="cs-CZ" dirty="0"/>
              <a:t>24. června 2014 – 7 hodinový výpadek poštovních služeb, zejména USA</a:t>
            </a:r>
          </a:p>
          <a:p>
            <a:r>
              <a:rPr lang="cs-CZ" dirty="0">
                <a:hlinkClick r:id="rId3"/>
              </a:rPr>
              <a:t>Všechny výpadky Azure</a:t>
            </a:r>
            <a:r>
              <a:rPr lang="cs-CZ" dirty="0"/>
              <a:t> dle </a:t>
            </a:r>
            <a:r>
              <a:rPr lang="cs-CZ" dirty="0" err="1"/>
              <a:t>DownDetector</a:t>
            </a:r>
            <a:endParaRPr lang="cs-CZ" dirty="0"/>
          </a:p>
          <a:p>
            <a:r>
              <a:rPr lang="cs-CZ" dirty="0"/>
              <a:t>Oficiální 90 denní </a:t>
            </a:r>
            <a:r>
              <a:rPr lang="cs-CZ" dirty="0">
                <a:hlinkClick r:id="rId4"/>
              </a:rPr>
              <a:t>historie Azure výpadků</a:t>
            </a:r>
            <a:endParaRPr lang="cs-CZ" dirty="0"/>
          </a:p>
          <a:p>
            <a:pPr marL="457200" lvl="1" indent="0">
              <a:buNone/>
            </a:pPr>
            <a:endParaRPr lang="pl-PL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75" y="4172744"/>
            <a:ext cx="1129665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375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Zkušenosti kolegů s G </a:t>
            </a:r>
            <a:r>
              <a:rPr lang="cs-CZ" dirty="0" err="1"/>
              <a:t>Suite</a:t>
            </a:r>
            <a:r>
              <a:rPr lang="cs-CZ" dirty="0"/>
              <a:t> (Google </a:t>
            </a:r>
            <a:r>
              <a:rPr lang="cs-CZ" dirty="0" err="1"/>
              <a:t>Apps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Často se měnící prostředí (i když většinou k lepšímu)</a:t>
            </a:r>
          </a:p>
          <a:p>
            <a:r>
              <a:rPr lang="cs-CZ" dirty="0"/>
              <a:t>Mizející ovládací prvky nebo se změní jejich účel</a:t>
            </a:r>
          </a:p>
          <a:p>
            <a:r>
              <a:rPr lang="cs-CZ" dirty="0"/>
              <a:t>Měnící se API</a:t>
            </a:r>
          </a:p>
          <a:p>
            <a:r>
              <a:rPr lang="cs-CZ" dirty="0"/>
              <a:t>Malá kontrola nad prostředím</a:t>
            </a:r>
          </a:p>
          <a:p>
            <a:pPr lvl="1"/>
            <a:r>
              <a:rPr lang="cs-CZ" dirty="0"/>
              <a:t>Chudé možnosti nastavení jednotlivých služeb (pokud vůbec)</a:t>
            </a:r>
          </a:p>
          <a:p>
            <a:pPr lvl="1"/>
            <a:r>
              <a:rPr lang="cs-CZ" dirty="0"/>
              <a:t>Malá možnost monitoringu</a:t>
            </a:r>
          </a:p>
        </p:txBody>
      </p:sp>
    </p:spTree>
    <p:extLst>
      <p:ext uri="{BB962C8B-B14F-4D97-AF65-F5344CB8AC3E}">
        <p14:creationId xmlns:p14="http://schemas.microsoft.com/office/powerpoint/2010/main" val="30597148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Zajímavé odkazy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FAQ</a:t>
            </a:r>
            <a:r>
              <a:rPr lang="cs-CZ" dirty="0"/>
              <a:t> ohledně nakládání s uživatelskými daty</a:t>
            </a:r>
          </a:p>
          <a:p>
            <a:r>
              <a:rPr lang="cs-CZ" dirty="0"/>
              <a:t>Amazon poskytuje pro nahrání velkým objemů dat </a:t>
            </a:r>
            <a:r>
              <a:rPr lang="cs-CZ" dirty="0">
                <a:hlinkClick r:id="rId4"/>
              </a:rPr>
              <a:t>kamion</a:t>
            </a:r>
            <a:r>
              <a:rPr lang="cs-CZ" dirty="0"/>
              <a:t> s kapacitou 100 PB či </a:t>
            </a:r>
            <a:r>
              <a:rPr lang="cs-CZ" dirty="0">
                <a:hlinkClick r:id="rId5"/>
              </a:rPr>
              <a:t>kufřík</a:t>
            </a:r>
            <a:r>
              <a:rPr lang="cs-CZ" dirty="0"/>
              <a:t> s kapacitou 1 PB</a:t>
            </a:r>
          </a:p>
          <a:p>
            <a:r>
              <a:rPr lang="cs-CZ" dirty="0"/>
              <a:t>Jak vytvořit </a:t>
            </a:r>
            <a:r>
              <a:rPr lang="cs-CZ" dirty="0" err="1">
                <a:hlinkClick r:id="rId6"/>
              </a:rPr>
              <a:t>botnet</a:t>
            </a:r>
            <a:r>
              <a:rPr lang="cs-CZ" dirty="0">
                <a:hlinkClick r:id="rId6"/>
              </a:rPr>
              <a:t> v </a:t>
            </a:r>
            <a:r>
              <a:rPr lang="cs-CZ" dirty="0" err="1">
                <a:hlinkClick r:id="rId6"/>
              </a:rPr>
              <a:t>cloudu</a:t>
            </a:r>
            <a:r>
              <a:rPr lang="cs-CZ" dirty="0"/>
              <a:t> pomocí bezplatných účtů</a:t>
            </a:r>
          </a:p>
          <a:p>
            <a:r>
              <a:rPr lang="cs-CZ" dirty="0">
                <a:hlinkClick r:id="rId7"/>
              </a:rPr>
              <a:t>Ministerstvo obrany</a:t>
            </a:r>
            <a:r>
              <a:rPr lang="cs-CZ" dirty="0"/>
              <a:t> USA začalo využívat Office 365</a:t>
            </a:r>
          </a:p>
          <a:p>
            <a:r>
              <a:rPr lang="cs-CZ" dirty="0">
                <a:hlinkClick r:id="rId8"/>
              </a:rPr>
              <a:t>Otestování konektivity</a:t>
            </a:r>
            <a:r>
              <a:rPr lang="cs-CZ" dirty="0"/>
              <a:t> na </a:t>
            </a:r>
            <a:r>
              <a:rPr lang="cs-CZ" dirty="0" err="1"/>
              <a:t>datacentra</a:t>
            </a:r>
            <a:r>
              <a:rPr lang="cs-CZ" dirty="0"/>
              <a:t> hostující Office 365</a:t>
            </a:r>
          </a:p>
          <a:p>
            <a:r>
              <a:rPr lang="cs-CZ" dirty="0">
                <a:hlinkClick r:id="rId9"/>
              </a:rPr>
              <a:t>Portál</a:t>
            </a:r>
            <a:r>
              <a:rPr lang="cs-CZ" dirty="0"/>
              <a:t> s informacemi nutnými k přechodu do Office 365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8946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On-premise</a:t>
            </a:r>
          </a:p>
          <a:p>
            <a:pPr lvl="1"/>
            <a:r>
              <a:rPr lang="cs-CZ" dirty="0"/>
              <a:t>Vlastní lokální řešení nad kterým mám naprostou kontrolu</a:t>
            </a:r>
          </a:p>
        </p:txBody>
      </p:sp>
    </p:spTree>
    <p:extLst>
      <p:ext uri="{BB962C8B-B14F-4D97-AF65-F5344CB8AC3E}">
        <p14:creationId xmlns:p14="http://schemas.microsoft.com/office/powerpoint/2010/main" val="1815073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Služba</a:t>
            </a:r>
          </a:p>
          <a:p>
            <a:pPr lvl="1"/>
            <a:r>
              <a:rPr lang="cs-CZ" dirty="0"/>
              <a:t>Služba je ekonomická aktivita nabízená jednou stranou druhé. Výměnou za své peníze, čas a úsilí, zákazník služeb očekává zisk hodnoty z přístupu ke zboží, práci, profesních dovedností, zařízení, sítí a systému. Za normálních okolností s</a:t>
            </a:r>
            <a:r>
              <a:rPr lang="en-US" dirty="0"/>
              <a:t>e</a:t>
            </a:r>
            <a:r>
              <a:rPr lang="cs-CZ" dirty="0"/>
              <a:t> ale nestávají vlastníky těchto elementů. 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									</a:t>
            </a:r>
            <a:r>
              <a:rPr lang="cs-CZ" dirty="0" err="1"/>
              <a:t>Lovelock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247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SLA</a:t>
            </a:r>
          </a:p>
          <a:p>
            <a:pPr lvl="1"/>
            <a:r>
              <a:rPr lang="cs-CZ" dirty="0"/>
              <a:t>Service </a:t>
            </a:r>
            <a:r>
              <a:rPr lang="cs-CZ" dirty="0" err="1"/>
              <a:t>Level</a:t>
            </a:r>
            <a:r>
              <a:rPr lang="cs-CZ" dirty="0"/>
              <a:t> </a:t>
            </a:r>
            <a:r>
              <a:rPr lang="cs-CZ" dirty="0" err="1"/>
              <a:t>Agreement</a:t>
            </a:r>
            <a:r>
              <a:rPr lang="cs-CZ" dirty="0"/>
              <a:t> neboli dohoda o úrovni poskytovaných služeb</a:t>
            </a:r>
          </a:p>
          <a:p>
            <a:pPr lvl="1"/>
            <a:r>
              <a:rPr lang="en-US" dirty="0"/>
              <a:t>D</a:t>
            </a:r>
            <a:r>
              <a:rPr lang="cs-CZ" dirty="0" err="1"/>
              <a:t>okument</a:t>
            </a:r>
            <a:r>
              <a:rPr lang="cs-CZ" dirty="0"/>
              <a:t> specifikující:</a:t>
            </a:r>
          </a:p>
          <a:p>
            <a:pPr lvl="2"/>
            <a:r>
              <a:rPr lang="cs-CZ" dirty="0"/>
              <a:t>rozsah, úroveň a kvalitu služby</a:t>
            </a:r>
          </a:p>
          <a:p>
            <a:pPr lvl="1"/>
            <a:r>
              <a:rPr lang="en-US" dirty="0"/>
              <a:t>S</a:t>
            </a:r>
            <a:r>
              <a:rPr lang="cs-CZ" dirty="0" err="1"/>
              <a:t>oučást</a:t>
            </a:r>
            <a:r>
              <a:rPr lang="cs-CZ" dirty="0"/>
              <a:t> smlouvy o poskytování služby</a:t>
            </a:r>
          </a:p>
          <a:p>
            <a:pPr lvl="1"/>
            <a:r>
              <a:rPr lang="cs-CZ" dirty="0"/>
              <a:t>Například jde o:</a:t>
            </a:r>
          </a:p>
          <a:p>
            <a:pPr lvl="2"/>
            <a:r>
              <a:rPr lang="cs-CZ" dirty="0"/>
              <a:t>Garantovanou časovou dostupnost</a:t>
            </a:r>
          </a:p>
          <a:p>
            <a:pPr lvl="2"/>
            <a:r>
              <a:rPr lang="cs-CZ" dirty="0"/>
              <a:t>Cenu</a:t>
            </a:r>
          </a:p>
          <a:p>
            <a:pPr lvl="2"/>
            <a:r>
              <a:rPr lang="cs-CZ" dirty="0"/>
              <a:t>Rychlost řešení problémů</a:t>
            </a:r>
          </a:p>
        </p:txBody>
      </p:sp>
    </p:spTree>
    <p:extLst>
      <p:ext uri="{BB962C8B-B14F-4D97-AF65-F5344CB8AC3E}">
        <p14:creationId xmlns:p14="http://schemas.microsoft.com/office/powerpoint/2010/main" val="1248557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Virtualizace</a:t>
            </a:r>
          </a:p>
          <a:p>
            <a:pPr lvl="1"/>
            <a:r>
              <a:rPr lang="cs-CZ" dirty="0"/>
              <a:t>Oproštění od HW, což nám umožňuje přístup ke zdrojům jiným způsobem, než jakým fyzicky existují</a:t>
            </a:r>
          </a:p>
          <a:p>
            <a:pPr lvl="1"/>
            <a:r>
              <a:rPr lang="cs-CZ" dirty="0"/>
              <a:t>Virtuální počítač je program, ne fyzický HW, který ale vystupuje jako plnohodnotný stroj</a:t>
            </a:r>
          </a:p>
          <a:p>
            <a:pPr lvl="1"/>
            <a:r>
              <a:rPr lang="cs-CZ" dirty="0"/>
              <a:t>Na jednom fyzickém stroji tedy můžeme provozovat libovolné množství virtuálních počítačů a jsme limitováni pouze výkonem</a:t>
            </a:r>
          </a:p>
          <a:p>
            <a:pPr lvl="1"/>
            <a:r>
              <a:rPr lang="en-US" dirty="0"/>
              <a:t>B</a:t>
            </a:r>
            <a:r>
              <a:rPr lang="cs-CZ" dirty="0" err="1"/>
              <a:t>ez</a:t>
            </a:r>
            <a:r>
              <a:rPr lang="cs-CZ" dirty="0"/>
              <a:t> virtualizace by Cloud Computing nebyl možný</a:t>
            </a:r>
          </a:p>
        </p:txBody>
      </p:sp>
    </p:spTree>
    <p:extLst>
      <p:ext uri="{BB962C8B-B14F-4D97-AF65-F5344CB8AC3E}">
        <p14:creationId xmlns:p14="http://schemas.microsoft.com/office/powerpoint/2010/main" val="35911360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1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1" id="{BD233B0C-F807-42D6-809D-8B4D02222CBE}" vid="{4952C2D5-9AC4-4592-935A-A8670D690B76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2349</Words>
  <Application>Microsoft Office PowerPoint</Application>
  <PresentationFormat>Širokoúhlá obrazovka</PresentationFormat>
  <Paragraphs>464</Paragraphs>
  <Slides>56</Slides>
  <Notes>36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62" baseType="lpstr">
      <vt:lpstr>Arial</vt:lpstr>
      <vt:lpstr>ArialMT</vt:lpstr>
      <vt:lpstr>Calibri</vt:lpstr>
      <vt:lpstr>Calibri Light</vt:lpstr>
      <vt:lpstr>Wingdings</vt:lpstr>
      <vt:lpstr>Motiv1</vt:lpstr>
      <vt:lpstr>Cloud Computing</vt:lpstr>
      <vt:lpstr>Osnova přednášky</vt:lpstr>
      <vt:lpstr>Cloud Computing</vt:lpstr>
      <vt:lpstr>Co Cloud Computing nabízí</vt:lpstr>
      <vt:lpstr>Pro koho je Cloud Computing</vt:lpstr>
      <vt:lpstr>Definice</vt:lpstr>
      <vt:lpstr>Definice</vt:lpstr>
      <vt:lpstr>Definice</vt:lpstr>
      <vt:lpstr>Definice</vt:lpstr>
      <vt:lpstr>Definice</vt:lpstr>
      <vt:lpstr>Definice</vt:lpstr>
      <vt:lpstr>Definice</vt:lpstr>
      <vt:lpstr>Vlastnosti</vt:lpstr>
      <vt:lpstr>Modely nasazení</vt:lpstr>
      <vt:lpstr>Infrastructure as a Service (IaaS)</vt:lpstr>
      <vt:lpstr>Hlavní poskytovatelé</vt:lpstr>
      <vt:lpstr>Platform as a Service (PaaS)</vt:lpstr>
      <vt:lpstr>Poskytovatelé</vt:lpstr>
      <vt:lpstr>Software as a Service (SaaS)</vt:lpstr>
      <vt:lpstr>Příklady</vt:lpstr>
      <vt:lpstr>Implementační modely</vt:lpstr>
      <vt:lpstr>Příklad Private cloudu</vt:lpstr>
      <vt:lpstr>Výhody</vt:lpstr>
      <vt:lpstr>Výhody</vt:lpstr>
      <vt:lpstr>Výhody</vt:lpstr>
      <vt:lpstr>Nevýhody</vt:lpstr>
      <vt:lpstr>Nevýhody</vt:lpstr>
      <vt:lpstr>Náklady (Azure) </vt:lpstr>
      <vt:lpstr>Náklady</vt:lpstr>
      <vt:lpstr>Prezentace aplikace PowerPoint</vt:lpstr>
      <vt:lpstr>Microsoft Azure</vt:lpstr>
      <vt:lpstr>Fyzické zabezpečení datacenter</vt:lpstr>
      <vt:lpstr>Bezpečnost infrastruktury</vt:lpstr>
      <vt:lpstr>Bezpečnost infrastruktury</vt:lpstr>
      <vt:lpstr>Přehled získaných certifikací</vt:lpstr>
      <vt:lpstr>Dostupnost Azure služeb</vt:lpstr>
      <vt:lpstr>Možnosti správy</vt:lpstr>
      <vt:lpstr>Azure Stack</vt:lpstr>
      <vt:lpstr>Zajímavé odkazy</vt:lpstr>
      <vt:lpstr>Open Compute Project (OCP) </vt:lpstr>
      <vt:lpstr>Hlavní členové OCP</vt:lpstr>
      <vt:lpstr>Ukázka z Cold Storage projektu</vt:lpstr>
      <vt:lpstr>Project Olympus</vt:lpstr>
      <vt:lpstr>Project Olympus</vt:lpstr>
      <vt:lpstr>Prezentace aplikace PowerPoint</vt:lpstr>
      <vt:lpstr>Úvod </vt:lpstr>
      <vt:lpstr>Datacentra hostující Office 365 služby pro Evropu, blízký východ a Afriku</vt:lpstr>
      <vt:lpstr>Vybrané služby Office 365</vt:lpstr>
      <vt:lpstr>Možnosti správy</vt:lpstr>
      <vt:lpstr>Cyklus vývoje služeb Office 365</vt:lpstr>
      <vt:lpstr>Udržení přehledu o vývoji služeb</vt:lpstr>
      <vt:lpstr>Výhody</vt:lpstr>
      <vt:lpstr>Zkušenosti z praxe</vt:lpstr>
      <vt:lpstr>Spolehlivost</vt:lpstr>
      <vt:lpstr>Zkušenosti kolegů s G Suite (Google Apps)</vt:lpstr>
      <vt:lpstr>Zajímavé odkazy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2016-12-14T11:31:16Z</dcterms:created>
  <dcterms:modified xsi:type="dcterms:W3CDTF">2016-12-14T11:31:26Z</dcterms:modified>
</cp:coreProperties>
</file>