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2" r:id="rId3"/>
    <p:sldId id="258" r:id="rId4"/>
    <p:sldId id="260" r:id="rId5"/>
    <p:sldId id="266" r:id="rId6"/>
    <p:sldId id="267" r:id="rId7"/>
    <p:sldId id="269" r:id="rId8"/>
    <p:sldId id="268" r:id="rId9"/>
    <p:sldId id="270" r:id="rId10"/>
    <p:sldId id="272" r:id="rId11"/>
    <p:sldId id="293" r:id="rId12"/>
    <p:sldId id="283" r:id="rId13"/>
    <p:sldId id="271" r:id="rId14"/>
    <p:sldId id="273" r:id="rId15"/>
    <p:sldId id="275" r:id="rId16"/>
    <p:sldId id="274" r:id="rId17"/>
    <p:sldId id="276" r:id="rId18"/>
    <p:sldId id="30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>
      <p:cViewPr varScale="1">
        <p:scale>
          <a:sx n="90" d="100"/>
          <a:sy n="90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0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6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191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30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014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24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30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5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4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2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9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0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9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6C799-C726-4469-B030-7E72C1FB761E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9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vestorwords.com/48/accounting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Role of ERP system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Leonard Walletzký</a:t>
            </a:r>
          </a:p>
        </p:txBody>
      </p:sp>
    </p:spTree>
    <p:extLst>
      <p:ext uri="{BB962C8B-B14F-4D97-AF65-F5344CB8AC3E}">
        <p14:creationId xmlns:p14="http://schemas.microsoft.com/office/powerpoint/2010/main" val="163429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modules in ERP system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Sales – from the order to invoice</a:t>
            </a:r>
          </a:p>
          <a:p>
            <a:r>
              <a:rPr lang="en-GB" dirty="0"/>
              <a:t>Purchases – from order to invoice</a:t>
            </a:r>
          </a:p>
          <a:p>
            <a:r>
              <a:rPr lang="en-GB" dirty="0"/>
              <a:t>Banking and cash</a:t>
            </a:r>
          </a:p>
          <a:p>
            <a:r>
              <a:rPr lang="en-GB" dirty="0"/>
              <a:t>Warehouse </a:t>
            </a:r>
          </a:p>
          <a:p>
            <a:r>
              <a:rPr lang="en-GB" dirty="0"/>
              <a:t>Property and inventory</a:t>
            </a:r>
          </a:p>
          <a:p>
            <a:r>
              <a:rPr lang="en-GB" dirty="0"/>
              <a:t>Human resources</a:t>
            </a:r>
          </a:p>
          <a:p>
            <a:r>
              <a:rPr lang="en-GB" dirty="0"/>
              <a:t>Relation with customers</a:t>
            </a:r>
          </a:p>
          <a:p>
            <a:r>
              <a:rPr lang="en-GB" dirty="0"/>
              <a:t>Accounting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4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Outside connections to and into ERP system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Banks and payment systems</a:t>
            </a:r>
          </a:p>
          <a:p>
            <a:r>
              <a:rPr lang="en-GB" dirty="0"/>
              <a:t>POS</a:t>
            </a:r>
          </a:p>
          <a:p>
            <a:pPr lvl="1"/>
            <a:r>
              <a:rPr lang="en-GB" dirty="0"/>
              <a:t>Trade</a:t>
            </a:r>
          </a:p>
          <a:p>
            <a:pPr lvl="1"/>
            <a:r>
              <a:rPr lang="en-GB" dirty="0"/>
              <a:t>Restaurants / Hotels</a:t>
            </a:r>
          </a:p>
          <a:p>
            <a:pPr lvl="1"/>
            <a:r>
              <a:rPr lang="en-GB" dirty="0"/>
              <a:t>Others</a:t>
            </a:r>
          </a:p>
          <a:p>
            <a:r>
              <a:rPr lang="en-GB" dirty="0"/>
              <a:t>Document management</a:t>
            </a:r>
          </a:p>
          <a:p>
            <a:r>
              <a:rPr lang="en-GB" dirty="0"/>
              <a:t>Content management system </a:t>
            </a:r>
          </a:p>
          <a:p>
            <a:pPr lvl="1"/>
            <a:r>
              <a:rPr lang="en-GB" dirty="0"/>
              <a:t>Web shop</a:t>
            </a:r>
          </a:p>
          <a:p>
            <a:pPr lvl="1"/>
            <a:r>
              <a:rPr lang="en-GB" dirty="0"/>
              <a:t>Intranet</a:t>
            </a:r>
          </a:p>
          <a:p>
            <a:r>
              <a:rPr lang="en-GB" dirty="0"/>
              <a:t>Other specialized systems</a:t>
            </a:r>
          </a:p>
          <a:p>
            <a:pPr lvl="1"/>
            <a:r>
              <a:rPr lang="en-GB" dirty="0"/>
              <a:t>DSS, MIS…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1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features should ERP system have?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 in groups you have created yesterday.</a:t>
            </a:r>
          </a:p>
          <a:p>
            <a:r>
              <a:rPr lang="en-GB" dirty="0"/>
              <a:t>Develop at least 4 features of ERP you consider as important.</a:t>
            </a:r>
          </a:p>
          <a:p>
            <a:r>
              <a:rPr lang="en-GB" dirty="0"/>
              <a:t>You can use internet and any kind of resources</a:t>
            </a:r>
          </a:p>
          <a:p>
            <a:r>
              <a:rPr lang="en-GB" dirty="0"/>
              <a:t>Time: 15 minutes</a:t>
            </a:r>
          </a:p>
        </p:txBody>
      </p:sp>
    </p:spTree>
    <p:extLst>
      <p:ext uri="{BB962C8B-B14F-4D97-AF65-F5344CB8AC3E}">
        <p14:creationId xmlns:p14="http://schemas.microsoft.com/office/powerpoint/2010/main" val="1181871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„ideal“ ERP system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Optimizes and simplifies the processes</a:t>
            </a:r>
          </a:p>
          <a:p>
            <a:r>
              <a:rPr lang="en-GB" dirty="0"/>
              <a:t>Centralize the information</a:t>
            </a:r>
          </a:p>
          <a:p>
            <a:r>
              <a:rPr lang="en-GB" dirty="0"/>
              <a:t>Optimizes data and document sharing</a:t>
            </a:r>
          </a:p>
          <a:p>
            <a:r>
              <a:rPr lang="en-GB" dirty="0"/>
              <a:t>Is accessible from everywhere</a:t>
            </a:r>
          </a:p>
          <a:p>
            <a:r>
              <a:rPr lang="en-GB" dirty="0"/>
              <a:t>It helps with your communication to your customers</a:t>
            </a:r>
          </a:p>
          <a:p>
            <a:r>
              <a:rPr lang="en-GB" dirty="0"/>
              <a:t>Accelerate report´s generating</a:t>
            </a:r>
          </a:p>
          <a:p>
            <a:r>
              <a:rPr lang="en-GB" dirty="0"/>
              <a:t>Gets you complete information about status of your company</a:t>
            </a:r>
          </a:p>
          <a:p>
            <a:r>
              <a:rPr lang="en-GB" dirty="0"/>
              <a:t>Is open for the third party product (e-shops, Office, banking and payment systems, POS)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90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Special position of accounting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not just „a next module“</a:t>
            </a:r>
          </a:p>
          <a:p>
            <a:r>
              <a:rPr lang="en-GB" dirty="0"/>
              <a:t>Accounting plays unique role</a:t>
            </a:r>
          </a:p>
          <a:p>
            <a:r>
              <a:rPr lang="en-GB" dirty="0"/>
              <a:t>What is it accounting?</a:t>
            </a:r>
          </a:p>
          <a:p>
            <a:r>
              <a:rPr lang="en-GB" dirty="0"/>
              <a:t>The systematic recording, reporting, and analysis of financial transactions of a business </a:t>
            </a:r>
            <a:r>
              <a:rPr lang="en-GB" sz="2000" dirty="0"/>
              <a:t>(</a:t>
            </a:r>
            <a:r>
              <a:rPr lang="en-GB" sz="2000" dirty="0">
                <a:hlinkClick r:id="rId2"/>
              </a:rPr>
              <a:t>http://www.investorwords.com/48/accounting.html</a:t>
            </a:r>
            <a:r>
              <a:rPr lang="en-GB" sz="2000" dirty="0"/>
              <a:t>)</a:t>
            </a:r>
          </a:p>
          <a:p>
            <a:r>
              <a:rPr lang="en-GB" dirty="0"/>
              <a:t>Many SME separates accounting and ERP!!!!</a:t>
            </a:r>
          </a:p>
          <a:p>
            <a:r>
              <a:rPr lang="en-GB" dirty="0"/>
              <a:t>Many big companies underestimate the control role of accounting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809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Separated ERP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1153976" y="2123715"/>
            <a:ext cx="7408675" cy="4003339"/>
            <a:chOff x="683568" y="1032411"/>
            <a:chExt cx="8051970" cy="5463824"/>
          </a:xfrm>
        </p:grpSpPr>
        <p:sp>
          <p:nvSpPr>
            <p:cNvPr id="5" name="Vývojový diagram: dokument 4"/>
            <p:cNvSpPr/>
            <p:nvPr/>
          </p:nvSpPr>
          <p:spPr>
            <a:xfrm>
              <a:off x="683568" y="1950006"/>
              <a:ext cx="1224136" cy="864096"/>
            </a:xfrm>
            <a:prstGeom prst="flowChartDocumen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Sales </a:t>
              </a:r>
              <a:r>
                <a:rPr lang="cs-CZ" dirty="0" err="1"/>
                <a:t>Order</a:t>
              </a:r>
              <a:endParaRPr lang="en-US" dirty="0"/>
            </a:p>
          </p:txBody>
        </p:sp>
        <p:sp>
          <p:nvSpPr>
            <p:cNvPr id="6" name="Vývojový diagram: dokument 5"/>
            <p:cNvSpPr/>
            <p:nvPr/>
          </p:nvSpPr>
          <p:spPr>
            <a:xfrm>
              <a:off x="2764381" y="1950006"/>
              <a:ext cx="1224136" cy="864096"/>
            </a:xfrm>
            <a:prstGeom prst="flowChartDocumen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Sales </a:t>
              </a:r>
              <a:r>
                <a:rPr lang="cs-CZ" dirty="0" err="1"/>
                <a:t>Order</a:t>
              </a:r>
              <a:endParaRPr lang="en-US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683568" y="1309410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Sales</a:t>
              </a:r>
              <a:endParaRPr lang="en-US" dirty="0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2612946" y="1032411"/>
              <a:ext cx="1527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Store</a:t>
              </a:r>
              <a:r>
                <a:rPr lang="cs-CZ" dirty="0"/>
                <a:t> / </a:t>
              </a:r>
              <a:r>
                <a:rPr lang="cs-CZ" dirty="0" err="1"/>
                <a:t>Shipment</a:t>
              </a:r>
              <a:endParaRPr lang="en-US" dirty="0"/>
            </a:p>
          </p:txBody>
        </p:sp>
        <p:sp>
          <p:nvSpPr>
            <p:cNvPr id="9" name="Vývojový diagram: dokument 8"/>
            <p:cNvSpPr/>
            <p:nvPr/>
          </p:nvSpPr>
          <p:spPr>
            <a:xfrm>
              <a:off x="3716288" y="3280410"/>
              <a:ext cx="1296144" cy="936104"/>
            </a:xfrm>
            <a:prstGeom prst="flowChartDocumen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Delivery</a:t>
              </a:r>
              <a:r>
                <a:rPr lang="cs-CZ" dirty="0"/>
                <a:t> </a:t>
              </a:r>
              <a:r>
                <a:rPr lang="cs-CZ" dirty="0" err="1"/>
                <a:t>note</a:t>
              </a:r>
              <a:endParaRPr lang="en-US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683568" y="4190216"/>
              <a:ext cx="1080120" cy="201622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cs-CZ" dirty="0" err="1"/>
                <a:t>customer</a:t>
              </a:r>
              <a:endParaRPr lang="en-US" dirty="0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1996060" y="3254112"/>
              <a:ext cx="1252721" cy="93610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Stock</a:t>
              </a:r>
              <a:r>
                <a:rPr lang="cs-CZ" dirty="0"/>
                <a:t> </a:t>
              </a:r>
              <a:r>
                <a:rPr lang="cs-CZ" dirty="0" err="1"/>
                <a:t>card</a:t>
              </a:r>
              <a:endParaRPr lang="en-US" dirty="0"/>
            </a:p>
          </p:txBody>
        </p:sp>
        <p:sp>
          <p:nvSpPr>
            <p:cNvPr id="12" name="Vývojový diagram: dokument 11"/>
            <p:cNvSpPr/>
            <p:nvPr/>
          </p:nvSpPr>
          <p:spPr>
            <a:xfrm>
              <a:off x="5364088" y="4290020"/>
              <a:ext cx="1296144" cy="936104"/>
            </a:xfrm>
            <a:prstGeom prst="flowChartDocumen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Invoice</a:t>
              </a:r>
              <a:endParaRPr lang="en-US" dirty="0"/>
            </a:p>
          </p:txBody>
        </p:sp>
        <p:sp>
          <p:nvSpPr>
            <p:cNvPr id="13" name="Vývojový diagram: dokument 12"/>
            <p:cNvSpPr/>
            <p:nvPr/>
          </p:nvSpPr>
          <p:spPr>
            <a:xfrm>
              <a:off x="5364088" y="5501746"/>
              <a:ext cx="1296144" cy="936104"/>
            </a:xfrm>
            <a:prstGeom prst="flowChartDocumen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Receipt</a:t>
              </a:r>
              <a:endParaRPr lang="en-US" dirty="0"/>
            </a:p>
          </p:txBody>
        </p:sp>
        <p:pic>
          <p:nvPicPr>
            <p:cNvPr id="14" name="Picture 2" descr="C:\Users\leonard\AppData\Local\Microsoft\Windows\Temporary Internet Files\Content.IE5\6FC0BK0U\MC90022931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3196" y="4265749"/>
              <a:ext cx="968801" cy="9325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3" descr="C:\Users\leonard\AppData\Local\Microsoft\Windows\Temporary Internet Files\Content.IE5\SGLE4KKS\MC900018709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3196" y="5437560"/>
              <a:ext cx="1003323" cy="105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ovéPole 15"/>
            <p:cNvSpPr txBox="1"/>
            <p:nvPr/>
          </p:nvSpPr>
          <p:spPr>
            <a:xfrm>
              <a:off x="6849940" y="1199181"/>
              <a:ext cx="1885598" cy="504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Accounting</a:t>
              </a:r>
              <a:endParaRPr lang="en-US" dirty="0"/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6992140" y="1950006"/>
              <a:ext cx="1656184" cy="86409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Internal</a:t>
              </a:r>
              <a:r>
                <a:rPr lang="cs-CZ" dirty="0"/>
                <a:t> </a:t>
              </a:r>
              <a:r>
                <a:rPr lang="cs-CZ" dirty="0" err="1"/>
                <a:t>documents</a:t>
              </a:r>
              <a:endParaRPr lang="en-US" dirty="0"/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7046520" y="3078108"/>
              <a:ext cx="1656184" cy="86409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Costing</a:t>
              </a:r>
              <a:endParaRPr lang="en-US" dirty="0"/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7039649" y="4366954"/>
              <a:ext cx="1656184" cy="86409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Invoicing</a:t>
              </a:r>
              <a:br>
                <a:rPr lang="cs-CZ" dirty="0"/>
              </a:br>
              <a:r>
                <a:rPr lang="cs-CZ" dirty="0" err="1"/>
                <a:t>Billing</a:t>
              </a:r>
              <a:endParaRPr lang="en-US" dirty="0"/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7039649" y="5554810"/>
              <a:ext cx="1656184" cy="86409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Banking</a:t>
              </a:r>
              <a:endParaRPr lang="en-US" dirty="0"/>
            </a:p>
          </p:txBody>
        </p:sp>
        <p:cxnSp>
          <p:nvCxnSpPr>
            <p:cNvPr id="21" name="Přímá spojnice se šipkou 20"/>
            <p:cNvCxnSpPr>
              <a:stCxn id="5" idx="3"/>
              <a:endCxn id="6" idx="1"/>
            </p:cNvCxnSpPr>
            <p:nvPr/>
          </p:nvCxnSpPr>
          <p:spPr>
            <a:xfrm>
              <a:off x="1907704" y="2382054"/>
              <a:ext cx="85667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ravoúhlá spojnice 21"/>
            <p:cNvCxnSpPr>
              <a:stCxn id="6" idx="2"/>
              <a:endCxn id="11" idx="0"/>
            </p:cNvCxnSpPr>
            <p:nvPr/>
          </p:nvCxnSpPr>
          <p:spPr>
            <a:xfrm rot="5400000">
              <a:off x="2750867" y="2628530"/>
              <a:ext cx="497136" cy="754028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/>
            <p:cNvCxnSpPr>
              <a:stCxn id="11" idx="3"/>
              <a:endCxn id="9" idx="1"/>
            </p:cNvCxnSpPr>
            <p:nvPr/>
          </p:nvCxnSpPr>
          <p:spPr>
            <a:xfrm>
              <a:off x="3248781" y="3722164"/>
              <a:ext cx="467507" cy="262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ravoúhlá spojnice 23"/>
            <p:cNvCxnSpPr>
              <a:stCxn id="9" idx="3"/>
              <a:endCxn id="12" idx="0"/>
            </p:cNvCxnSpPr>
            <p:nvPr/>
          </p:nvCxnSpPr>
          <p:spPr>
            <a:xfrm>
              <a:off x="5012432" y="3748462"/>
              <a:ext cx="999728" cy="541558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>
              <a:stCxn id="12" idx="1"/>
              <a:endCxn id="14" idx="3"/>
            </p:cNvCxnSpPr>
            <p:nvPr/>
          </p:nvCxnSpPr>
          <p:spPr>
            <a:xfrm flipH="1" flipV="1">
              <a:off x="3211997" y="4732039"/>
              <a:ext cx="2152091" cy="260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>
              <a:stCxn id="9" idx="2"/>
            </p:cNvCxnSpPr>
            <p:nvPr/>
          </p:nvCxnSpPr>
          <p:spPr>
            <a:xfrm>
              <a:off x="4364360" y="4154627"/>
              <a:ext cx="0" cy="59042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>
              <a:stCxn id="13" idx="1"/>
              <a:endCxn id="15" idx="3"/>
            </p:cNvCxnSpPr>
            <p:nvPr/>
          </p:nvCxnSpPr>
          <p:spPr>
            <a:xfrm flipH="1" flipV="1">
              <a:off x="3246519" y="5966898"/>
              <a:ext cx="2117569" cy="29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>
              <a:stCxn id="6" idx="3"/>
              <a:endCxn id="17" idx="1"/>
            </p:cNvCxnSpPr>
            <p:nvPr/>
          </p:nvCxnSpPr>
          <p:spPr>
            <a:xfrm>
              <a:off x="3988517" y="2382054"/>
              <a:ext cx="300362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ravoúhlá spojnice 28"/>
            <p:cNvCxnSpPr>
              <a:stCxn id="11" idx="0"/>
              <a:endCxn id="18" idx="1"/>
            </p:cNvCxnSpPr>
            <p:nvPr/>
          </p:nvCxnSpPr>
          <p:spPr>
            <a:xfrm rot="16200000" flipH="1">
              <a:off x="4706448" y="1170085"/>
              <a:ext cx="256044" cy="4424099"/>
            </a:xfrm>
            <a:prstGeom prst="bentConnector4">
              <a:avLst>
                <a:gd name="adj1" fmla="val -26785"/>
                <a:gd name="adj2" fmla="val 57079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>
              <a:stCxn id="12" idx="3"/>
              <a:endCxn id="19" idx="1"/>
            </p:cNvCxnSpPr>
            <p:nvPr/>
          </p:nvCxnSpPr>
          <p:spPr>
            <a:xfrm>
              <a:off x="6660232" y="4758072"/>
              <a:ext cx="379417" cy="409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>
              <a:stCxn id="13" idx="3"/>
              <a:endCxn id="20" idx="1"/>
            </p:cNvCxnSpPr>
            <p:nvPr/>
          </p:nvCxnSpPr>
          <p:spPr>
            <a:xfrm>
              <a:off x="6660232" y="5969798"/>
              <a:ext cx="379417" cy="170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Obdélník 31"/>
          <p:cNvSpPr/>
          <p:nvPr/>
        </p:nvSpPr>
        <p:spPr>
          <a:xfrm>
            <a:off x="323528" y="1556792"/>
            <a:ext cx="6504171" cy="5112568"/>
          </a:xfrm>
          <a:prstGeom prst="rect">
            <a:avLst/>
          </a:prstGeom>
          <a:noFill/>
          <a:ln w="69850" cmpd="sng">
            <a:prstDash val="lg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38543" y="1414492"/>
            <a:ext cx="1314604" cy="646331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ERP</a:t>
            </a:r>
          </a:p>
        </p:txBody>
      </p:sp>
    </p:spTree>
    <p:extLst>
      <p:ext uri="{BB962C8B-B14F-4D97-AF65-F5344CB8AC3E}">
        <p14:creationId xmlns:p14="http://schemas.microsoft.com/office/powerpoint/2010/main" val="680702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they do it, if they know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Accounting Software</a:t>
            </a:r>
          </a:p>
          <a:p>
            <a:pPr lvl="1"/>
            <a:r>
              <a:rPr lang="en-GB" dirty="0"/>
              <a:t>Create documents in Every Department</a:t>
            </a:r>
          </a:p>
          <a:p>
            <a:pPr lvl="1"/>
            <a:r>
              <a:rPr lang="en-GB" dirty="0"/>
              <a:t>Every departments (although it is the same information, duplicate work)</a:t>
            </a:r>
          </a:p>
          <a:p>
            <a:r>
              <a:rPr lang="en-GB" dirty="0"/>
              <a:t>Generate report in Every department</a:t>
            </a:r>
          </a:p>
          <a:p>
            <a:pPr lvl="1"/>
            <a:r>
              <a:rPr lang="en-GB" dirty="0"/>
              <a:t>Why? It has to wait for Accounting input information into software.</a:t>
            </a:r>
          </a:p>
          <a:p>
            <a:r>
              <a:rPr lang="en-GB" dirty="0"/>
              <a:t>Delay information e.g.</a:t>
            </a:r>
          </a:p>
          <a:p>
            <a:pPr lvl="1"/>
            <a:r>
              <a:rPr lang="en-GB" dirty="0"/>
              <a:t>Stock balance =&gt; Sale, Procurement, Manufacturing</a:t>
            </a:r>
          </a:p>
          <a:p>
            <a:pPr lvl="1"/>
            <a:r>
              <a:rPr lang="en-GB" dirty="0"/>
              <a:t>Account Receivable balance =&gt; Credit control, Bad debt</a:t>
            </a:r>
          </a:p>
          <a:p>
            <a:pPr lvl="1"/>
            <a:r>
              <a:rPr lang="en-GB" dirty="0"/>
              <a:t>Cash and Bank management</a:t>
            </a:r>
          </a:p>
          <a:p>
            <a:r>
              <a:rPr lang="en-GB" dirty="0"/>
              <a:t>Waste time to collect all information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951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People generally</a:t>
            </a:r>
          </a:p>
          <a:p>
            <a:pPr lvl="1"/>
            <a:r>
              <a:rPr lang="en-GB" dirty="0"/>
              <a:t>are afraid of accounting</a:t>
            </a:r>
          </a:p>
          <a:p>
            <a:pPr lvl="1"/>
            <a:r>
              <a:rPr lang="en-GB" dirty="0"/>
              <a:t>think it is better to let it on professionals</a:t>
            </a:r>
          </a:p>
          <a:p>
            <a:pPr lvl="1"/>
            <a:r>
              <a:rPr lang="en-GB" dirty="0"/>
              <a:t>assume they have all necessary information from other records</a:t>
            </a:r>
          </a:p>
          <a:p>
            <a:pPr lvl="1"/>
            <a:r>
              <a:rPr lang="en-GB" dirty="0"/>
              <a:t>do not like taxes</a:t>
            </a:r>
          </a:p>
          <a:p>
            <a:r>
              <a:rPr lang="en-GB" dirty="0"/>
              <a:t>Why it is wrong</a:t>
            </a:r>
          </a:p>
          <a:p>
            <a:pPr lvl="1"/>
            <a:r>
              <a:rPr lang="en-GB" dirty="0"/>
              <a:t>accounting is here for more than 300 years with unchanged principles</a:t>
            </a:r>
          </a:p>
          <a:p>
            <a:pPr lvl="1"/>
            <a:r>
              <a:rPr lang="en-GB" dirty="0"/>
              <a:t>external professionals will never know your business in detail</a:t>
            </a:r>
          </a:p>
          <a:p>
            <a:pPr lvl="1"/>
            <a:r>
              <a:rPr lang="en-GB" dirty="0"/>
              <a:t>Without accounting you are loosing one of the most important ways of verifying your data</a:t>
            </a:r>
          </a:p>
          <a:p>
            <a:pPr lvl="1"/>
            <a:r>
              <a:rPr lang="en-GB" dirty="0"/>
              <a:t>Taxes are simply here and we need to accept that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575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Critical situation of ERP need</a:t>
            </a:r>
          </a:p>
          <a:p>
            <a:r>
              <a:rPr lang="en-GB" dirty="0"/>
              <a:t>Value of ERP for the customer</a:t>
            </a:r>
          </a:p>
          <a:p>
            <a:r>
              <a:rPr lang="en-GB" dirty="0"/>
              <a:t>Special position of accounting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87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45201" y="624110"/>
            <a:ext cx="7019287" cy="1280890"/>
          </a:xfrm>
        </p:spPr>
        <p:txBody>
          <a:bodyPr/>
          <a:lstStyle/>
          <a:p>
            <a:r>
              <a:rPr lang="en-GB" dirty="0"/>
              <a:t>Enterprise information systems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963896"/>
          </a:xfrm>
        </p:spPr>
        <p:txBody>
          <a:bodyPr>
            <a:normAutofit/>
          </a:bodyPr>
          <a:lstStyle/>
          <a:p>
            <a:r>
              <a:rPr lang="en-GB" dirty="0"/>
              <a:t>CRM - Customer Relationship Management</a:t>
            </a:r>
          </a:p>
          <a:p>
            <a:r>
              <a:rPr lang="en-GB" dirty="0"/>
              <a:t>FMS – Financial Management System</a:t>
            </a:r>
          </a:p>
          <a:p>
            <a:r>
              <a:rPr lang="en-GB" dirty="0"/>
              <a:t>SCM - Supply Chain Management</a:t>
            </a:r>
          </a:p>
          <a:p>
            <a:r>
              <a:rPr lang="en-GB" dirty="0"/>
              <a:t>MIS - Management Information System</a:t>
            </a:r>
          </a:p>
          <a:p>
            <a:r>
              <a:rPr lang="en-GB" dirty="0"/>
              <a:t>CMS - Content Management System</a:t>
            </a:r>
          </a:p>
          <a:p>
            <a:r>
              <a:rPr lang="en-GB" dirty="0"/>
              <a:t>KMS - Knowledge Management System</a:t>
            </a:r>
          </a:p>
          <a:p>
            <a:r>
              <a:rPr lang="en-GB" dirty="0"/>
              <a:t>DSS - Decision Support System</a:t>
            </a:r>
          </a:p>
          <a:p>
            <a:r>
              <a:rPr lang="en-GB" dirty="0"/>
              <a:t>GIS - Geographic Information System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65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ERP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Enterprise Resource Planning, </a:t>
            </a:r>
            <a:r>
              <a:rPr lang="en-GB" dirty="0"/>
              <a:t>integrated system that help business to manage internal and external resources.</a:t>
            </a:r>
          </a:p>
          <a:p>
            <a:r>
              <a:rPr lang="en-GB" dirty="0"/>
              <a:t>Built on a centralized database and normally utilizing a common computing platform, </a:t>
            </a:r>
          </a:p>
          <a:p>
            <a:r>
              <a:rPr lang="en-GB" dirty="0"/>
              <a:t>ERP systems consolidate all business operations into a uniform and enterprise-wide system environment</a:t>
            </a:r>
          </a:p>
          <a:p>
            <a:r>
              <a:rPr lang="en-GB" dirty="0"/>
              <a:t>ERP can integrates all systems mentioned before</a:t>
            </a:r>
          </a:p>
        </p:txBody>
      </p:sp>
    </p:spTree>
    <p:extLst>
      <p:ext uri="{BB962C8B-B14F-4D97-AF65-F5344CB8AC3E}">
        <p14:creationId xmlns:p14="http://schemas.microsoft.com/office/powerpoint/2010/main" val="3988000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Providing ERP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2890664" cy="12275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b="1" dirty="0"/>
              <a:t>Inventory, MRP, Production, Project, Accounting, CRM, HRM, etc.</a:t>
            </a:r>
            <a:endParaRPr lang="en-GB" dirty="0"/>
          </a:p>
        </p:txBody>
      </p:sp>
      <p:sp>
        <p:nvSpPr>
          <p:cNvPr id="4" name="Šipka doprava 3"/>
          <p:cNvSpPr/>
          <p:nvPr/>
        </p:nvSpPr>
        <p:spPr>
          <a:xfrm>
            <a:off x="606966" y="2276872"/>
            <a:ext cx="8136904" cy="19442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1336" y="298737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1960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70021"/>
            <a:ext cx="2179415" cy="1798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3779912" y="1484784"/>
            <a:ext cx="1656184" cy="1080120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ERP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271" y="4161641"/>
            <a:ext cx="2006294" cy="1979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77686"/>
            <a:ext cx="20002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067944" y="2987370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1990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516216" y="298737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2000</a:t>
            </a:r>
          </a:p>
        </p:txBody>
      </p:sp>
      <p:sp>
        <p:nvSpPr>
          <p:cNvPr id="7" name="Vývojový diagram: více dokumentů 6"/>
          <p:cNvSpPr/>
          <p:nvPr/>
        </p:nvSpPr>
        <p:spPr>
          <a:xfrm>
            <a:off x="5868144" y="1268760"/>
            <a:ext cx="2144266" cy="1296144"/>
          </a:xfrm>
          <a:prstGeom prst="flowChartMultidocumen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ERP as a Service</a:t>
            </a:r>
          </a:p>
        </p:txBody>
      </p:sp>
    </p:spTree>
    <p:extLst>
      <p:ext uri="{BB962C8B-B14F-4D97-AF65-F5344CB8AC3E}">
        <p14:creationId xmlns:p14="http://schemas.microsoft.com/office/powerpoint/2010/main" val="270215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4" name="Vývojový diagram: dokument 3"/>
          <p:cNvSpPr/>
          <p:nvPr/>
        </p:nvSpPr>
        <p:spPr>
          <a:xfrm>
            <a:off x="1153976" y="2796036"/>
            <a:ext cx="1126336" cy="633122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Sales Order</a:t>
            </a:r>
          </a:p>
        </p:txBody>
      </p:sp>
      <p:sp>
        <p:nvSpPr>
          <p:cNvPr id="5" name="Vývojový diagram: dokument 4"/>
          <p:cNvSpPr/>
          <p:nvPr/>
        </p:nvSpPr>
        <p:spPr>
          <a:xfrm>
            <a:off x="3068547" y="2796036"/>
            <a:ext cx="1126336" cy="633122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Sales Order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53976" y="2326672"/>
            <a:ext cx="1126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Sales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929210" y="2123715"/>
            <a:ext cx="1405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Store / Shipment</a:t>
            </a:r>
          </a:p>
        </p:txBody>
      </p:sp>
      <p:sp>
        <p:nvSpPr>
          <p:cNvPr id="8" name="Vývojový diagram: dokument 7"/>
          <p:cNvSpPr/>
          <p:nvPr/>
        </p:nvSpPr>
        <p:spPr>
          <a:xfrm>
            <a:off x="3944403" y="3770822"/>
            <a:ext cx="1192591" cy="685883"/>
          </a:xfrm>
          <a:prstGeom prst="flowChart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Delivery note</a:t>
            </a:r>
          </a:p>
        </p:txBody>
      </p:sp>
      <p:sp>
        <p:nvSpPr>
          <p:cNvPr id="9" name="Obdélník 8"/>
          <p:cNvSpPr/>
          <p:nvPr/>
        </p:nvSpPr>
        <p:spPr>
          <a:xfrm>
            <a:off x="1153976" y="4437436"/>
            <a:ext cx="993826" cy="14772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customer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361609" y="3751553"/>
            <a:ext cx="1152637" cy="6858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Stock card</a:t>
            </a:r>
          </a:p>
        </p:txBody>
      </p:sp>
      <p:sp>
        <p:nvSpPr>
          <p:cNvPr id="11" name="Vývojový diagram: dokument 10"/>
          <p:cNvSpPr/>
          <p:nvPr/>
        </p:nvSpPr>
        <p:spPr>
          <a:xfrm>
            <a:off x="5460556" y="4510562"/>
            <a:ext cx="1192591" cy="685883"/>
          </a:xfrm>
          <a:prstGeom prst="flowChart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Invoice</a:t>
            </a:r>
          </a:p>
        </p:txBody>
      </p:sp>
      <p:sp>
        <p:nvSpPr>
          <p:cNvPr id="12" name="Vývojový diagram: dokument 11"/>
          <p:cNvSpPr/>
          <p:nvPr/>
        </p:nvSpPr>
        <p:spPr>
          <a:xfrm>
            <a:off x="5460556" y="5398393"/>
            <a:ext cx="1192591" cy="685883"/>
          </a:xfrm>
          <a:prstGeom prst="flowChart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Receipt</a:t>
            </a:r>
          </a:p>
        </p:txBody>
      </p:sp>
      <p:pic>
        <p:nvPicPr>
          <p:cNvPr id="13" name="Picture 2" descr="C:\Users\leonard\AppData\Local\Microsoft\Windows\Temporary Internet Files\Content.IE5\6FC0BK0U\MC9002293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001" y="4492779"/>
            <a:ext cx="891401" cy="68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leonard\AppData\Local\Microsoft\Windows\Temporary Internet Files\Content.IE5\SGLE4KKS\MC9000187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001" y="5351364"/>
            <a:ext cx="923165" cy="775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6588225" y="2235378"/>
            <a:ext cx="173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Accounting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958538" y="2796036"/>
            <a:ext cx="1523867" cy="633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Internal documents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7008573" y="3622595"/>
            <a:ext cx="1523867" cy="633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Costing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7002251" y="4566932"/>
            <a:ext cx="1523867" cy="633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Invoicing</a:t>
            </a:r>
            <a:br>
              <a:rPr lang="en-GB" dirty="0"/>
            </a:br>
            <a:r>
              <a:rPr lang="en-GB" dirty="0"/>
              <a:t>Billing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7002251" y="5437273"/>
            <a:ext cx="1523867" cy="633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Banking</a:t>
            </a:r>
          </a:p>
        </p:txBody>
      </p:sp>
      <p:cxnSp>
        <p:nvCxnSpPr>
          <p:cNvPr id="20" name="Přímá spojnice se šipkou 19"/>
          <p:cNvCxnSpPr>
            <a:stCxn id="4" idx="3"/>
            <a:endCxn id="5" idx="1"/>
          </p:cNvCxnSpPr>
          <p:nvPr/>
        </p:nvCxnSpPr>
        <p:spPr>
          <a:xfrm>
            <a:off x="2280312" y="3112597"/>
            <a:ext cx="7882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ravoúhlá spojnice 20"/>
          <p:cNvCxnSpPr>
            <a:stCxn id="5" idx="2"/>
            <a:endCxn id="10" idx="0"/>
          </p:cNvCxnSpPr>
          <p:nvPr/>
        </p:nvCxnSpPr>
        <p:spPr>
          <a:xfrm rot="5400000">
            <a:off x="3102696" y="3222535"/>
            <a:ext cx="364251" cy="69378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0" idx="3"/>
            <a:endCxn id="8" idx="1"/>
          </p:cNvCxnSpPr>
          <p:nvPr/>
        </p:nvCxnSpPr>
        <p:spPr>
          <a:xfrm>
            <a:off x="3514247" y="4094495"/>
            <a:ext cx="430157" cy="192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Pravoúhlá spojnice 22"/>
          <p:cNvCxnSpPr>
            <a:stCxn id="8" idx="3"/>
            <a:endCxn id="11" idx="0"/>
          </p:cNvCxnSpPr>
          <p:nvPr/>
        </p:nvCxnSpPr>
        <p:spPr>
          <a:xfrm>
            <a:off x="5136995" y="4113763"/>
            <a:ext cx="919857" cy="3967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11" idx="1"/>
            <a:endCxn id="13" idx="3"/>
          </p:cNvCxnSpPr>
          <p:nvPr/>
        </p:nvCxnSpPr>
        <p:spPr>
          <a:xfrm flipH="1" flipV="1">
            <a:off x="3480401" y="4834429"/>
            <a:ext cx="1980154" cy="19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8" idx="2"/>
          </p:cNvCxnSpPr>
          <p:nvPr/>
        </p:nvCxnSpPr>
        <p:spPr>
          <a:xfrm>
            <a:off x="4540699" y="4411360"/>
            <a:ext cx="0" cy="432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2" idx="1"/>
            <a:endCxn id="14" idx="3"/>
          </p:cNvCxnSpPr>
          <p:nvPr/>
        </p:nvCxnSpPr>
        <p:spPr>
          <a:xfrm flipH="1" flipV="1">
            <a:off x="3512165" y="5739209"/>
            <a:ext cx="1948390" cy="2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5" idx="3"/>
            <a:endCxn id="16" idx="1"/>
          </p:cNvCxnSpPr>
          <p:nvPr/>
        </p:nvCxnSpPr>
        <p:spPr>
          <a:xfrm>
            <a:off x="4194883" y="3112597"/>
            <a:ext cx="27636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ravoúhlá spojnice 27"/>
          <p:cNvCxnSpPr>
            <a:stCxn id="10" idx="0"/>
            <a:endCxn id="17" idx="1"/>
          </p:cNvCxnSpPr>
          <p:nvPr/>
        </p:nvCxnSpPr>
        <p:spPr>
          <a:xfrm rot="16200000" flipH="1">
            <a:off x="4879449" y="1810033"/>
            <a:ext cx="187603" cy="4070645"/>
          </a:xfrm>
          <a:prstGeom prst="bentConnector4">
            <a:avLst>
              <a:gd name="adj1" fmla="val -26785"/>
              <a:gd name="adj2" fmla="val 5707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1" idx="3"/>
            <a:endCxn id="18" idx="1"/>
          </p:cNvCxnSpPr>
          <p:nvPr/>
        </p:nvCxnSpPr>
        <p:spPr>
          <a:xfrm>
            <a:off x="6653147" y="4853504"/>
            <a:ext cx="349104" cy="29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2" idx="3"/>
            <a:endCxn id="19" idx="1"/>
          </p:cNvCxnSpPr>
          <p:nvPr/>
        </p:nvCxnSpPr>
        <p:spPr>
          <a:xfrm>
            <a:off x="6653147" y="5741334"/>
            <a:ext cx="349104" cy="12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323528" y="1556792"/>
            <a:ext cx="8640960" cy="5112568"/>
          </a:xfrm>
          <a:prstGeom prst="rect">
            <a:avLst/>
          </a:prstGeom>
          <a:noFill/>
          <a:ln w="69850" cmpd="sng">
            <a:prstDash val="lg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008573" y="1375901"/>
            <a:ext cx="1314604" cy="646331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ERP</a:t>
            </a:r>
          </a:p>
        </p:txBody>
      </p:sp>
    </p:spTree>
    <p:extLst>
      <p:ext uri="{BB962C8B-B14F-4D97-AF65-F5344CB8AC3E}">
        <p14:creationId xmlns:p14="http://schemas.microsoft.com/office/powerpoint/2010/main" val="307595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facts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Every (even) small economic activity produce a lot of documents</a:t>
            </a:r>
          </a:p>
          <a:p>
            <a:r>
              <a:rPr lang="en-GB" dirty="0"/>
              <a:t>Problems</a:t>
            </a:r>
          </a:p>
          <a:p>
            <a:pPr lvl="1"/>
            <a:r>
              <a:rPr lang="en-GB" dirty="0"/>
              <a:t>Managing all the documents together with their relations (metadata)</a:t>
            </a:r>
          </a:p>
          <a:p>
            <a:pPr lvl="1"/>
            <a:r>
              <a:rPr lang="en-GB" dirty="0"/>
              <a:t>Consistency of the documents</a:t>
            </a:r>
          </a:p>
          <a:p>
            <a:pPr lvl="1"/>
            <a:r>
              <a:rPr lang="en-GB" dirty="0"/>
              <a:t>Part of them is basis for the taxations</a:t>
            </a:r>
          </a:p>
          <a:p>
            <a:r>
              <a:rPr lang="en-GB" dirty="0"/>
              <a:t>We do not need to store data only</a:t>
            </a:r>
          </a:p>
          <a:p>
            <a:r>
              <a:rPr lang="en-GB" dirty="0"/>
              <a:t>We need them back! </a:t>
            </a:r>
          </a:p>
        </p:txBody>
      </p:sp>
    </p:spTree>
    <p:extLst>
      <p:ext uri="{BB962C8B-B14F-4D97-AF65-F5344CB8AC3E}">
        <p14:creationId xmlns:p14="http://schemas.microsoft.com/office/powerpoint/2010/main" val="4199498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Critical situation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organization has not any ERP system at all</a:t>
            </a:r>
          </a:p>
          <a:p>
            <a:pPr lvl="1"/>
            <a:r>
              <a:rPr lang="en-GB" dirty="0"/>
              <a:t>Small or beginning companies</a:t>
            </a:r>
          </a:p>
          <a:p>
            <a:r>
              <a:rPr lang="en-GB" dirty="0"/>
              <a:t>When they have bad system or their system is out of date, not power enough etc.</a:t>
            </a:r>
          </a:p>
          <a:p>
            <a:pPr lvl="1"/>
            <a:r>
              <a:rPr lang="en-GB" dirty="0"/>
              <a:t>Growing companies</a:t>
            </a:r>
          </a:p>
          <a:p>
            <a:pPr lvl="1"/>
            <a:r>
              <a:rPr lang="en-GB" dirty="0"/>
              <a:t>Join ventures</a:t>
            </a:r>
          </a:p>
          <a:p>
            <a:pPr marL="393192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22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recognize problem?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Usage of Excel to manage your activity is not enough</a:t>
            </a:r>
          </a:p>
          <a:p>
            <a:r>
              <a:rPr lang="en-GB" dirty="0"/>
              <a:t>External accountant does not give you all data you need</a:t>
            </a:r>
          </a:p>
          <a:p>
            <a:r>
              <a:rPr lang="en-GB" dirty="0"/>
              <a:t>Data processing (document generating) takes more and more time, you need to control everything 2 – 3 times</a:t>
            </a:r>
          </a:p>
          <a:p>
            <a:r>
              <a:rPr lang="en-GB" dirty="0"/>
              <a:t>You need pen and paper for the key decision, because you are not able to get all data from your accounting</a:t>
            </a:r>
          </a:p>
          <a:p>
            <a:endParaRPr lang="en-GB" dirty="0"/>
          </a:p>
        </p:txBody>
      </p:sp>
      <p:pic>
        <p:nvPicPr>
          <p:cNvPr id="1028" name="Picture 4" descr="http://regnow.img.digitalriver.com/vendor/5833/cash_account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667" y="1717336"/>
            <a:ext cx="6911479" cy="416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62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to identify out dated system?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need to enter data more than 1 time</a:t>
            </a:r>
          </a:p>
          <a:p>
            <a:pPr lvl="1"/>
            <a:r>
              <a:rPr lang="en-GB" dirty="0"/>
              <a:t>To the accounting and than to internet banking</a:t>
            </a:r>
          </a:p>
          <a:p>
            <a:r>
              <a:rPr lang="en-GB" dirty="0"/>
              <a:t>You are not able to use modern ways of collaboration (document sharing)</a:t>
            </a:r>
          </a:p>
          <a:p>
            <a:r>
              <a:rPr lang="en-GB" dirty="0"/>
              <a:t>Your system has technical problems, it freezes or crash very often</a:t>
            </a:r>
          </a:p>
          <a:p>
            <a:r>
              <a:rPr lang="en-GB" dirty="0"/>
              <a:t>Your system is no longer supported</a:t>
            </a:r>
          </a:p>
          <a:p>
            <a:r>
              <a:rPr lang="en-GB" dirty="0"/>
              <a:t>Your system is not compatible with other systems you use (e-shop)</a:t>
            </a:r>
          </a:p>
          <a:p>
            <a:r>
              <a:rPr lang="en-GB" dirty="0"/>
              <a:t>You need more than 30 minutes to crate report</a:t>
            </a:r>
          </a:p>
        </p:txBody>
      </p:sp>
    </p:spTree>
    <p:extLst>
      <p:ext uri="{BB962C8B-B14F-4D97-AF65-F5344CB8AC3E}">
        <p14:creationId xmlns:p14="http://schemas.microsoft.com/office/powerpoint/2010/main" val="200341966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16983</TotalTime>
  <Words>802</Words>
  <Application>Microsoft Office PowerPoint</Application>
  <PresentationFormat>Předvádění na obrazovce (4:3)</PresentationFormat>
  <Paragraphs>150</Paragraphs>
  <Slides>18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Stébla</vt:lpstr>
      <vt:lpstr>Role of ERP system</vt:lpstr>
      <vt:lpstr>Enterprise information systems</vt:lpstr>
      <vt:lpstr>What is ERP</vt:lpstr>
      <vt:lpstr>Providing ERP</vt:lpstr>
      <vt:lpstr>Example</vt:lpstr>
      <vt:lpstr>Basic facts</vt:lpstr>
      <vt:lpstr>Critical situation</vt:lpstr>
      <vt:lpstr>How to recognize problem?</vt:lpstr>
      <vt:lpstr>How to identify out dated system?</vt:lpstr>
      <vt:lpstr>Basic modules in ERP system</vt:lpstr>
      <vt:lpstr>Outside connections to and into ERP system</vt:lpstr>
      <vt:lpstr>What features should ERP system have?</vt:lpstr>
      <vt:lpstr>Features of „ideal“ ERP system</vt:lpstr>
      <vt:lpstr>Special position of accounting</vt:lpstr>
      <vt:lpstr>Separated ERP</vt:lpstr>
      <vt:lpstr>Why they do it, if they know</vt:lpstr>
      <vt:lpstr>Reasons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ERP systems</dc:title>
  <dc:creator>leonard</dc:creator>
  <cp:lastModifiedBy>Leonard Walletzky</cp:lastModifiedBy>
  <cp:revision>38</cp:revision>
  <dcterms:created xsi:type="dcterms:W3CDTF">2014-10-09T18:16:56Z</dcterms:created>
  <dcterms:modified xsi:type="dcterms:W3CDTF">2016-10-03T11:51:39Z</dcterms:modified>
</cp:coreProperties>
</file>