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6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16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0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110" d="100"/>
          <a:sy n="110" d="100"/>
        </p:scale>
        <p:origin x="9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C75D-88A3-4361-A098-E223B4B0D38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AA196-433A-495E-8095-BE321E842F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6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73AC79-4758-474B-8576-B9DB419E1E6A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37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05D28C-89DA-472F-A3F7-EBC9253E24EA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93E7-E4D3-4767-8D07-39077C819537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6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46ED23-E42C-4BCB-B4EB-69C56CF6363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8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894F45-D4A9-4EF0-9BDE-B78A2E6739D8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19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EB77F3-65A4-40D4-970B-15C2268CB37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16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C0DBDB-2D7A-432D-823D-C8244499A6CC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04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9BDE63-01EA-4FFB-83AA-2AB76B4AB239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7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4C0FE5-0764-4162-866A-9FCDF83F0C2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57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A2FC6B-1F53-4A75-AFE2-0C5E3E569C8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56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19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3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014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4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3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2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9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C799-C726-4469-B030-7E72C1FB76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9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Implementation</a:t>
            </a:r>
            <a:r>
              <a:rPr lang="en-GB" dirty="0"/>
              <a:t> of ERP system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Leonard Walletzký</a:t>
            </a:r>
          </a:p>
        </p:txBody>
      </p:sp>
    </p:spTree>
    <p:extLst>
      <p:ext uri="{BB962C8B-B14F-4D97-AF65-F5344CB8AC3E}">
        <p14:creationId xmlns:p14="http://schemas.microsoft.com/office/powerpoint/2010/main" val="163429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and fundamental objectives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611560" y="1905000"/>
            <a:ext cx="8532440" cy="4332312"/>
            <a:chOff x="611560" y="1905000"/>
            <a:chExt cx="8532440" cy="4332312"/>
          </a:xfrm>
        </p:grpSpPr>
        <p:sp>
          <p:nvSpPr>
            <p:cNvPr id="50" name="Obdélník 49"/>
            <p:cNvSpPr/>
            <p:nvPr/>
          </p:nvSpPr>
          <p:spPr>
            <a:xfrm>
              <a:off x="7452320" y="1905000"/>
              <a:ext cx="1691680" cy="43323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611560" y="213285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Technical support</a:t>
              </a: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11560" y="314096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Productive working relationships</a:t>
              </a:r>
            </a:p>
          </p:txBody>
        </p:sp>
        <p:sp>
          <p:nvSpPr>
            <p:cNvPr id="7" name="Obdélník 6"/>
            <p:cNvSpPr/>
            <p:nvPr/>
          </p:nvSpPr>
          <p:spPr>
            <a:xfrm>
              <a:off x="611560" y="414908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Maximize business analysis</a:t>
              </a:r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5157192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Minimize information dispersion</a:t>
              </a:r>
            </a:p>
          </p:txBody>
        </p:sp>
        <p:sp>
          <p:nvSpPr>
            <p:cNvPr id="9" name="Obdélník 8"/>
            <p:cNvSpPr/>
            <p:nvPr/>
          </p:nvSpPr>
          <p:spPr>
            <a:xfrm>
              <a:off x="2382571" y="314723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Maximize system use</a:t>
              </a: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2411760" y="450912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Maximize information </a:t>
              </a:r>
              <a:r>
                <a:rPr lang="en-GB" sz="1400" dirty="0" err="1"/>
                <a:t>richeness</a:t>
              </a:r>
              <a:endParaRPr lang="en-GB" sz="1400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3172448" y="191063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organizational IT experience</a:t>
              </a: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3995936" y="3141002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system process effectiveness</a:t>
              </a: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3999441" y="4582683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information security</a:t>
              </a: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5889026" y="201892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trust</a:t>
              </a: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5889026" y="3104964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compliance</a:t>
              </a: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5889026" y="419100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business process effectiveness</a:t>
              </a: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5889026" y="547037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Ensure business continuity</a:t>
              </a: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7668344" y="1996413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Ensure ERP benefits realization</a:t>
              </a: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7668344" y="3104964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product and service improvement</a:t>
              </a: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7649397" y="4213515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customer </a:t>
              </a:r>
              <a:r>
                <a:rPr lang="en-GB" sz="1100" dirty="0" err="1"/>
                <a:t>realitionship</a:t>
              </a:r>
              <a:r>
                <a:rPr lang="en-GB" sz="1100" dirty="0"/>
                <a:t> effectiveness</a:t>
              </a: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7641335" y="5322066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Minimize costs</a:t>
              </a:r>
            </a:p>
          </p:txBody>
        </p:sp>
        <p:cxnSp>
          <p:nvCxnSpPr>
            <p:cNvPr id="23" name="Přímá spojnice se šipkou 22"/>
            <p:cNvCxnSpPr>
              <a:stCxn id="5" idx="3"/>
              <a:endCxn id="11" idx="1"/>
            </p:cNvCxnSpPr>
            <p:nvPr/>
          </p:nvCxnSpPr>
          <p:spPr>
            <a:xfrm flipV="1">
              <a:off x="1945200" y="2234672"/>
              <a:ext cx="1227248" cy="2222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>
              <a:stCxn id="5" idx="3"/>
              <a:endCxn id="9" idx="0"/>
            </p:cNvCxnSpPr>
            <p:nvPr/>
          </p:nvCxnSpPr>
          <p:spPr>
            <a:xfrm>
              <a:off x="1945200" y="2456892"/>
              <a:ext cx="1104191" cy="6903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>
              <a:stCxn id="6" idx="0"/>
              <a:endCxn id="14" idx="1"/>
            </p:cNvCxnSpPr>
            <p:nvPr/>
          </p:nvCxnSpPr>
          <p:spPr>
            <a:xfrm flipV="1">
              <a:off x="1278380" y="2342964"/>
              <a:ext cx="4610646" cy="7980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Zakřivená spojnice 30"/>
            <p:cNvCxnSpPr>
              <a:stCxn id="6" idx="2"/>
              <a:endCxn id="16" idx="1"/>
            </p:cNvCxnSpPr>
            <p:nvPr/>
          </p:nvCxnSpPr>
          <p:spPr>
            <a:xfrm rot="16200000" flipH="1">
              <a:off x="3220705" y="1846715"/>
              <a:ext cx="725996" cy="461064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stCxn id="7" idx="3"/>
              <a:endCxn id="10" idx="1"/>
            </p:cNvCxnSpPr>
            <p:nvPr/>
          </p:nvCxnSpPr>
          <p:spPr>
            <a:xfrm>
              <a:off x="1945200" y="4473116"/>
              <a:ext cx="46656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stCxn id="8" idx="3"/>
              <a:endCxn id="10" idx="1"/>
            </p:cNvCxnSpPr>
            <p:nvPr/>
          </p:nvCxnSpPr>
          <p:spPr>
            <a:xfrm flipV="1">
              <a:off x="1945200" y="4833156"/>
              <a:ext cx="466560" cy="6480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/>
            <p:cNvCxnSpPr>
              <a:stCxn id="8" idx="3"/>
              <a:endCxn id="13" idx="2"/>
            </p:cNvCxnSpPr>
            <p:nvPr/>
          </p:nvCxnSpPr>
          <p:spPr>
            <a:xfrm flipV="1">
              <a:off x="1945200" y="5230755"/>
              <a:ext cx="2721061" cy="2504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>
              <a:stCxn id="10" idx="3"/>
              <a:endCxn id="13" idx="1"/>
            </p:cNvCxnSpPr>
            <p:nvPr/>
          </p:nvCxnSpPr>
          <p:spPr>
            <a:xfrm>
              <a:off x="3745400" y="4833156"/>
              <a:ext cx="254041" cy="735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9" idx="3"/>
              <a:endCxn id="12" idx="1"/>
            </p:cNvCxnSpPr>
            <p:nvPr/>
          </p:nvCxnSpPr>
          <p:spPr>
            <a:xfrm flipV="1">
              <a:off x="3716211" y="3465038"/>
              <a:ext cx="279725" cy="62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Zakřivená spojnice 44"/>
            <p:cNvCxnSpPr>
              <a:stCxn id="10" idx="0"/>
            </p:cNvCxnSpPr>
            <p:nvPr/>
          </p:nvCxnSpPr>
          <p:spPr>
            <a:xfrm rot="5400000" flipH="1" flipV="1">
              <a:off x="4395348" y="3015442"/>
              <a:ext cx="176910" cy="281044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46"/>
            <p:cNvCxnSpPr>
              <a:stCxn id="13" idx="3"/>
              <a:endCxn id="17" idx="0"/>
            </p:cNvCxnSpPr>
            <p:nvPr/>
          </p:nvCxnSpPr>
          <p:spPr>
            <a:xfrm>
              <a:off x="5333081" y="4906719"/>
              <a:ext cx="1222765" cy="563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se šipkou 51"/>
            <p:cNvCxnSpPr>
              <a:stCxn id="17" idx="3"/>
            </p:cNvCxnSpPr>
            <p:nvPr/>
          </p:nvCxnSpPr>
          <p:spPr>
            <a:xfrm>
              <a:off x="7222666" y="5794412"/>
              <a:ext cx="250536" cy="10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>
              <a:stCxn id="12" idx="3"/>
            </p:cNvCxnSpPr>
            <p:nvPr/>
          </p:nvCxnSpPr>
          <p:spPr>
            <a:xfrm>
              <a:off x="5329576" y="3465038"/>
              <a:ext cx="559450" cy="7484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>
              <a:stCxn id="16" idx="3"/>
            </p:cNvCxnSpPr>
            <p:nvPr/>
          </p:nvCxnSpPr>
          <p:spPr>
            <a:xfrm flipV="1">
              <a:off x="7222666" y="4509120"/>
              <a:ext cx="250536" cy="59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>
              <a:stCxn id="12" idx="3"/>
              <a:endCxn id="15" idx="1"/>
            </p:cNvCxnSpPr>
            <p:nvPr/>
          </p:nvCxnSpPr>
          <p:spPr>
            <a:xfrm flipV="1">
              <a:off x="5329576" y="3429000"/>
              <a:ext cx="559450" cy="360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stCxn id="11" idx="3"/>
              <a:endCxn id="14" idx="1"/>
            </p:cNvCxnSpPr>
            <p:nvPr/>
          </p:nvCxnSpPr>
          <p:spPr>
            <a:xfrm>
              <a:off x="4506088" y="2234672"/>
              <a:ext cx="1382938" cy="1082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>
              <a:stCxn id="11" idx="3"/>
              <a:endCxn id="16" idx="0"/>
            </p:cNvCxnSpPr>
            <p:nvPr/>
          </p:nvCxnSpPr>
          <p:spPr>
            <a:xfrm>
              <a:off x="4506088" y="2234672"/>
              <a:ext cx="2049758" cy="19563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>
              <a:stCxn id="14" idx="3"/>
            </p:cNvCxnSpPr>
            <p:nvPr/>
          </p:nvCxnSpPr>
          <p:spPr>
            <a:xfrm flipV="1">
              <a:off x="7222666" y="2336694"/>
              <a:ext cx="250536" cy="6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>
              <a:stCxn id="15" idx="3"/>
            </p:cNvCxnSpPr>
            <p:nvPr/>
          </p:nvCxnSpPr>
          <p:spPr>
            <a:xfrm flipV="1">
              <a:off x="7222666" y="3423084"/>
              <a:ext cx="229654" cy="59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239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for cost calculation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Commercial software</a:t>
            </a:r>
          </a:p>
          <a:p>
            <a:pPr lvl="1"/>
            <a:r>
              <a:rPr lang="en-GB" dirty="0"/>
              <a:t>Licence</a:t>
            </a:r>
          </a:p>
          <a:p>
            <a:pPr lvl="1"/>
            <a:r>
              <a:rPr lang="en-GB" dirty="0"/>
              <a:t>Customization can be limited</a:t>
            </a:r>
          </a:p>
          <a:p>
            <a:pPr lvl="2"/>
            <a:r>
              <a:rPr lang="en-GB" dirty="0"/>
              <a:t>Only certified partner</a:t>
            </a:r>
          </a:p>
          <a:p>
            <a:pPr lvl="1"/>
            <a:r>
              <a:rPr lang="en-GB" dirty="0"/>
              <a:t>Usually made on Microsoft platform</a:t>
            </a:r>
          </a:p>
          <a:p>
            <a:r>
              <a:rPr lang="en-GB" dirty="0"/>
              <a:t>Open source software</a:t>
            </a:r>
          </a:p>
          <a:p>
            <a:pPr lvl="1"/>
            <a:r>
              <a:rPr lang="en-GB" dirty="0"/>
              <a:t>No fees for the licence</a:t>
            </a:r>
          </a:p>
          <a:p>
            <a:pPr lvl="1"/>
            <a:r>
              <a:rPr lang="en-GB" dirty="0"/>
              <a:t>Customization can be done by anyone</a:t>
            </a:r>
          </a:p>
          <a:p>
            <a:pPr lvl="2"/>
            <a:r>
              <a:rPr lang="en-GB" dirty="0"/>
              <a:t>Problem of partner finding</a:t>
            </a:r>
          </a:p>
          <a:p>
            <a:pPr lvl="1"/>
            <a:r>
              <a:rPr lang="en-GB" dirty="0"/>
              <a:t>Made on Java, Python, </a:t>
            </a:r>
            <a:r>
              <a:rPr lang="en-GB" dirty="0" err="1"/>
              <a:t>php</a:t>
            </a:r>
            <a:r>
              <a:rPr lang="en-GB" dirty="0"/>
              <a:t> etc.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731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manage the project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long time will it take?</a:t>
            </a:r>
          </a:p>
          <a:p>
            <a:r>
              <a:rPr lang="en-GB" dirty="0"/>
              <a:t>Who should participate?</a:t>
            </a:r>
          </a:p>
          <a:p>
            <a:r>
              <a:rPr lang="en-GB" dirty="0"/>
              <a:t>What do you expect from ERP system?</a:t>
            </a:r>
          </a:p>
          <a:p>
            <a:r>
              <a:rPr lang="en-GB" dirty="0"/>
              <a:t>How can management prepare themselves to this process?</a:t>
            </a:r>
            <a:endParaRPr lang="cs-CZ" dirty="0"/>
          </a:p>
          <a:p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ERP </a:t>
            </a:r>
            <a:r>
              <a:rPr lang="cs-CZ" dirty="0" err="1"/>
              <a:t>implementation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28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Choosing Consultants and Vendors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One person cannot fully understand a single ERP system</a:t>
            </a:r>
          </a:p>
          <a:p>
            <a:r>
              <a:rPr lang="en-GB" altLang="cs-CZ" dirty="0"/>
              <a:t>Before choosing a software vendor, most companies:</a:t>
            </a:r>
          </a:p>
          <a:p>
            <a:pPr lvl="1"/>
            <a:r>
              <a:rPr lang="en-GB" altLang="cs-CZ" dirty="0"/>
              <a:t>Study their needs</a:t>
            </a:r>
          </a:p>
          <a:p>
            <a:pPr lvl="1"/>
            <a:r>
              <a:rPr lang="en-GB" altLang="cs-CZ" dirty="0"/>
              <a:t>Hire an external team of software consultants to help choose the right software vendor(s) and the best approach to implementing ERP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4DB6B-F2A0-4A12-A99D-8C415C48D034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640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The Significance and Benefits of ERP Software and Systems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More efficient business processes that cost less than those in unintegrated systems</a:t>
            </a:r>
          </a:p>
          <a:p>
            <a:r>
              <a:rPr lang="en-GB" altLang="cs-CZ" dirty="0"/>
              <a:t>Easier global integration</a:t>
            </a:r>
          </a:p>
          <a:p>
            <a:r>
              <a:rPr lang="en-GB" altLang="cs-CZ" dirty="0"/>
              <a:t>Integrates people and data while eliminating the need to update and repair many separate computer systems</a:t>
            </a:r>
          </a:p>
          <a:p>
            <a:r>
              <a:rPr lang="en-GB" altLang="cs-CZ" dirty="0"/>
              <a:t>Allows management to manage operations, not just monitor them</a:t>
            </a:r>
          </a:p>
          <a:p>
            <a:r>
              <a:rPr lang="en-GB" altLang="cs-CZ" dirty="0"/>
              <a:t>Can dramatically reduce costs and improve operational efficiency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873C5-C5D0-49B5-A260-9FDE65D9E979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4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Questions About ERP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How much does an ERP system cost?</a:t>
            </a:r>
          </a:p>
          <a:p>
            <a:r>
              <a:rPr lang="en-GB" altLang="cs-CZ" dirty="0"/>
              <a:t>Should every business buy an ERP package?</a:t>
            </a:r>
          </a:p>
          <a:p>
            <a:r>
              <a:rPr lang="en-GB" altLang="cs-CZ" dirty="0"/>
              <a:t>Is ERP software inflexible?</a:t>
            </a:r>
          </a:p>
          <a:p>
            <a:r>
              <a:rPr lang="en-GB" altLang="cs-CZ" dirty="0"/>
              <a:t>What return can a company expect from its ERP investment?</a:t>
            </a:r>
          </a:p>
          <a:p>
            <a:r>
              <a:rPr lang="en-GB" altLang="cs-CZ" dirty="0"/>
              <a:t>How long does it take to see a return on an ERP investment?</a:t>
            </a:r>
          </a:p>
          <a:p>
            <a:r>
              <a:rPr lang="en-GB" altLang="cs-CZ" dirty="0"/>
              <a:t>Why do some companies have more success with ERP than others?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45DAC-4637-434E-890C-4B1182D1CC1C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12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How Much Does an ERP System Cost?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Size of the ERP software</a:t>
            </a:r>
          </a:p>
          <a:p>
            <a:pPr lvl="1"/>
            <a:r>
              <a:rPr lang="en-GB" altLang="cs-CZ" dirty="0"/>
              <a:t>Corresponds to the size of the company it serves</a:t>
            </a:r>
          </a:p>
          <a:p>
            <a:r>
              <a:rPr lang="en-GB" altLang="cs-CZ" dirty="0"/>
              <a:t>Need for new hardware that is capable of running complex ERP software</a:t>
            </a:r>
          </a:p>
          <a:p>
            <a:r>
              <a:rPr lang="en-GB" altLang="cs-CZ" dirty="0"/>
              <a:t>Consultants’ and analysts’ fees</a:t>
            </a:r>
          </a:p>
          <a:p>
            <a:r>
              <a:rPr lang="en-GB" altLang="cs-CZ" dirty="0"/>
              <a:t>Time for implementation</a:t>
            </a:r>
          </a:p>
          <a:p>
            <a:pPr lvl="1"/>
            <a:r>
              <a:rPr lang="en-GB" altLang="cs-CZ" dirty="0"/>
              <a:t>Causes disruption of business</a:t>
            </a:r>
          </a:p>
          <a:p>
            <a:r>
              <a:rPr lang="en-GB" altLang="cs-CZ" dirty="0"/>
              <a:t>Training</a:t>
            </a:r>
          </a:p>
          <a:p>
            <a:pPr lvl="1"/>
            <a:r>
              <a:rPr lang="en-GB" altLang="cs-CZ" dirty="0"/>
              <a:t>Costs both time and money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D7123-1E0B-416F-B421-4AD6C7F26A05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630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manage the project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Project can take from 3 months (small companies) to more than year</a:t>
            </a:r>
          </a:p>
          <a:p>
            <a:r>
              <a:rPr lang="en-GB" dirty="0"/>
              <a:t>All departments involved to the work with ERP system should participate</a:t>
            </a:r>
          </a:p>
          <a:p>
            <a:pPr lvl="1"/>
            <a:r>
              <a:rPr lang="en-GB" dirty="0"/>
              <a:t>Not only IT Department!!</a:t>
            </a:r>
          </a:p>
          <a:p>
            <a:r>
              <a:rPr lang="en-GB" dirty="0"/>
              <a:t>First we must analyse company, its situation and than we look for suitable ERP system</a:t>
            </a:r>
          </a:p>
          <a:p>
            <a:r>
              <a:rPr lang="en-GB" dirty="0"/>
              <a:t>The best solution is to make SWOT and </a:t>
            </a:r>
            <a:r>
              <a:rPr lang="en-GB"/>
              <a:t>develop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219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What Return Can a Company Expect from Its ERP Investment?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ERP eliminates redundant efforts and duplicated data; can generate savings in operations expense</a:t>
            </a:r>
          </a:p>
          <a:p>
            <a:r>
              <a:rPr lang="en-GB" altLang="cs-CZ" dirty="0"/>
              <a:t>ERP system can help produce goods and services more quickly</a:t>
            </a:r>
          </a:p>
          <a:p>
            <a:r>
              <a:rPr lang="en-GB" altLang="cs-CZ" dirty="0"/>
              <a:t>Company that doesn’t implement an ERP system might be forced out of business by competitors that have an ERP system</a:t>
            </a:r>
          </a:p>
          <a:p>
            <a:r>
              <a:rPr lang="en-GB" altLang="cs-CZ" dirty="0"/>
              <a:t>Smoothly running ERP system can save a company’s personnel, suppliers, distributors, and customers much frustration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FD107-C2F0-4EC5-BE5D-3C27870CE6EE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2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What Return Can a Company Expect from Its ERP Investment?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Cost savings and increased revenues occur over many years</a:t>
            </a:r>
          </a:p>
          <a:p>
            <a:pPr lvl="1"/>
            <a:r>
              <a:rPr lang="en-GB" altLang="cs-CZ" dirty="0"/>
              <a:t>Difficult to put an exact dollar figure to the amount accrued from the original ERP investment</a:t>
            </a:r>
          </a:p>
          <a:p>
            <a:r>
              <a:rPr lang="en-GB" altLang="cs-CZ" dirty="0"/>
              <a:t>ERP implementations take time</a:t>
            </a:r>
          </a:p>
          <a:p>
            <a:pPr lvl="1"/>
            <a:r>
              <a:rPr lang="en-GB" altLang="cs-CZ" dirty="0"/>
              <a:t>Other business factors may be affecting the company’s costs and profitability</a:t>
            </a:r>
          </a:p>
          <a:p>
            <a:pPr lvl="1"/>
            <a:r>
              <a:rPr lang="en-GB" altLang="cs-CZ" dirty="0"/>
              <a:t>Difficult to isolate the impact of the ERP system alone</a:t>
            </a:r>
          </a:p>
          <a:p>
            <a:r>
              <a:rPr lang="en-GB" altLang="cs-CZ" dirty="0"/>
              <a:t>ERP systems provide real-time data</a:t>
            </a:r>
          </a:p>
          <a:p>
            <a:pPr lvl="1"/>
            <a:r>
              <a:rPr lang="en-GB" altLang="cs-CZ" dirty="0"/>
              <a:t>Improve external customer communications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A9B9A-3608-4F62-BF32-A05E4DACF2B1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37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based objectives or ERP implementation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customers expecting from ERP system?</a:t>
            </a:r>
          </a:p>
          <a:p>
            <a:r>
              <a:rPr lang="en-GB" dirty="0"/>
              <a:t>How to validate the objectives?</a:t>
            </a:r>
          </a:p>
          <a:p>
            <a:r>
              <a:rPr lang="en-GB" dirty="0"/>
              <a:t>What is their structure?</a:t>
            </a:r>
          </a:p>
          <a:p>
            <a:r>
              <a:rPr lang="en-GB" dirty="0"/>
              <a:t>How are they organized?</a:t>
            </a:r>
          </a:p>
        </p:txBody>
      </p:sp>
    </p:spTree>
    <p:extLst>
      <p:ext uri="{BB962C8B-B14F-4D97-AF65-F5344CB8AC3E}">
        <p14:creationId xmlns:p14="http://schemas.microsoft.com/office/powerpoint/2010/main" val="1548484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How Long Does It Take to See a Return on an ERP Investment?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b="1" dirty="0"/>
              <a:t>Return on investment (ROI)</a:t>
            </a:r>
            <a:r>
              <a:rPr lang="en-GB" altLang="cs-CZ" dirty="0"/>
              <a:t>:</a:t>
            </a:r>
            <a:r>
              <a:rPr lang="en-GB" altLang="cs-CZ" b="1" dirty="0"/>
              <a:t> </a:t>
            </a:r>
            <a:r>
              <a:rPr lang="en-GB" altLang="cs-CZ" dirty="0"/>
              <a:t>assessment of an investment project’s value</a:t>
            </a:r>
          </a:p>
          <a:p>
            <a:pPr lvl="1"/>
            <a:r>
              <a:rPr lang="en-GB" altLang="cs-CZ" dirty="0"/>
              <a:t>Calculated by dividing the value of the project’s benefits by the project’s cost</a:t>
            </a:r>
          </a:p>
          <a:p>
            <a:r>
              <a:rPr lang="en-GB" altLang="cs-CZ" dirty="0"/>
              <a:t>ERP system’s ROI can be difficult to calculate</a:t>
            </a:r>
          </a:p>
          <a:p>
            <a:r>
              <a:rPr lang="en-GB" altLang="cs-CZ" dirty="0" err="1"/>
              <a:t>Peerstone</a:t>
            </a:r>
            <a:r>
              <a:rPr lang="en-GB" altLang="cs-CZ" dirty="0"/>
              <a:t> Research study</a:t>
            </a:r>
          </a:p>
          <a:p>
            <a:pPr lvl="1"/>
            <a:r>
              <a:rPr lang="en-GB" altLang="cs-CZ" dirty="0"/>
              <a:t>63 percent of companies that performed the calculation reported a positive ROI for ERP</a:t>
            </a:r>
          </a:p>
          <a:p>
            <a:pPr lvl="1"/>
            <a:r>
              <a:rPr lang="en-GB" altLang="cs-CZ" dirty="0"/>
              <a:t>Most companies felt that nonfinancial goals were the reason behind their ERP installations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C867B-EDB3-404B-AAC6-08095AD89FE9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69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Usually, a bumpy rollout and low ROI are caused by </a:t>
            </a:r>
            <a:r>
              <a:rPr lang="en-GB" altLang="cs-CZ" i="1" dirty="0"/>
              <a:t>people </a:t>
            </a:r>
            <a:r>
              <a:rPr lang="en-GB" altLang="cs-CZ" dirty="0"/>
              <a:t>problems and misguided expectations, not computer malfunctions</a:t>
            </a:r>
          </a:p>
          <a:p>
            <a:pPr lvl="1"/>
            <a:r>
              <a:rPr lang="en-GB" altLang="cs-CZ" dirty="0"/>
              <a:t>Executives blindly hoping that new software will cure fundamental business problems that are not curable by any software</a:t>
            </a:r>
          </a:p>
          <a:p>
            <a:pPr lvl="1"/>
            <a:r>
              <a:rPr lang="en-GB" altLang="cs-CZ" dirty="0"/>
              <a:t>Executives and IT managers not taking enough time for a proper analysis during planning and implementation phase</a:t>
            </a:r>
          </a:p>
          <a:p>
            <a:pPr lvl="1"/>
            <a:r>
              <a:rPr lang="en-GB" altLang="cs-CZ" dirty="0"/>
              <a:t>Executives and IT managers skimping on employee education and training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A1933-BC2B-403F-84C3-6383C7E7132D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882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76872"/>
            <a:ext cx="8077200" cy="3971528"/>
          </a:xfrm>
        </p:spPr>
        <p:txBody>
          <a:bodyPr/>
          <a:lstStyle/>
          <a:p>
            <a:r>
              <a:rPr lang="en-GB" altLang="cs-CZ" dirty="0"/>
              <a:t>Usually, a bumpy rollout and low ROI are caused by </a:t>
            </a:r>
            <a:r>
              <a:rPr lang="en-GB" altLang="cs-CZ" i="1" dirty="0"/>
              <a:t>people </a:t>
            </a:r>
            <a:r>
              <a:rPr lang="en-GB" altLang="cs-CZ" dirty="0"/>
              <a:t>problems and misguided expectations, not computer malfunctions (cont’d.)</a:t>
            </a:r>
          </a:p>
          <a:p>
            <a:pPr lvl="1"/>
            <a:r>
              <a:rPr lang="en-GB" altLang="cs-CZ" dirty="0"/>
              <a:t>Companies not placing ownership or accountability for the implementation project on the personnel who will operate the system</a:t>
            </a:r>
          </a:p>
          <a:p>
            <a:pPr lvl="1"/>
            <a:r>
              <a:rPr lang="en-GB" altLang="cs-CZ" dirty="0"/>
              <a:t>Unless a large project such as an ERP installation is promoted from the top down, it is doomed to fail</a:t>
            </a:r>
          </a:p>
          <a:p>
            <a:pPr lvl="1"/>
            <a:r>
              <a:rPr lang="en-GB" altLang="cs-CZ" dirty="0"/>
              <a:t>ERP implementation brings a tremendous amount of change for users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8DB9-C7E0-4476-8EFC-58FC47E03942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47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 (cont’d.)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077200" cy="4191000"/>
          </a:xfrm>
        </p:spPr>
        <p:txBody>
          <a:bodyPr/>
          <a:lstStyle/>
          <a:p>
            <a:r>
              <a:rPr lang="en-GB" altLang="cs-CZ" dirty="0"/>
              <a:t>For many users, it takes years before they can take advantage of many of an ERP system’s capabilities</a:t>
            </a:r>
          </a:p>
          <a:p>
            <a:r>
              <a:rPr lang="en-GB" altLang="cs-CZ" dirty="0"/>
              <a:t>Most ERP installations do generate returns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37037-BD9D-405F-ADB1-0C1FBFCC78DA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454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Critical situation of ERP need</a:t>
            </a:r>
          </a:p>
          <a:p>
            <a:r>
              <a:rPr lang="en-GB" dirty="0"/>
              <a:t>Value of ERP for the customer</a:t>
            </a:r>
          </a:p>
          <a:p>
            <a:r>
              <a:rPr lang="en-GB" dirty="0"/>
              <a:t>Special position of accounting</a:t>
            </a:r>
          </a:p>
          <a:p>
            <a:r>
              <a:rPr lang="en-GB" dirty="0"/>
              <a:t>Basic of ERP development (customer side)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87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Fundamental objectives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Minimize costs</a:t>
            </a:r>
          </a:p>
          <a:p>
            <a:r>
              <a:rPr lang="en-GB" dirty="0"/>
              <a:t>Ensure ERP benefits realization</a:t>
            </a:r>
          </a:p>
          <a:p>
            <a:r>
              <a:rPr lang="en-GB" dirty="0"/>
              <a:t>Enhance product and service improvement</a:t>
            </a:r>
          </a:p>
          <a:p>
            <a:r>
              <a:rPr lang="en-GB" dirty="0"/>
              <a:t>Maximize customer relationship effectiveness</a:t>
            </a:r>
          </a:p>
          <a:p>
            <a:r>
              <a:rPr lang="en-GB" dirty="0"/>
              <a:t>Based on study made by May, </a:t>
            </a:r>
            <a:r>
              <a:rPr lang="en-GB" dirty="0" err="1"/>
              <a:t>Dhilĺon</a:t>
            </a:r>
            <a:r>
              <a:rPr lang="en-GB" dirty="0"/>
              <a:t> and </a:t>
            </a:r>
            <a:r>
              <a:rPr lang="en-GB" dirty="0" err="1"/>
              <a:t>Caldeira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01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Minimizing costs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main objectives</a:t>
            </a:r>
          </a:p>
          <a:p>
            <a:r>
              <a:rPr lang="en-GB" dirty="0"/>
              <a:t>Structure of the main costs</a:t>
            </a:r>
          </a:p>
          <a:p>
            <a:pPr lvl="1"/>
            <a:r>
              <a:rPr lang="en-GB" dirty="0"/>
              <a:t>Start-up</a:t>
            </a:r>
          </a:p>
          <a:p>
            <a:pPr lvl="1"/>
            <a:r>
              <a:rPr lang="en-GB" dirty="0"/>
              <a:t>Implementation</a:t>
            </a:r>
          </a:p>
          <a:p>
            <a:pPr lvl="1"/>
            <a:r>
              <a:rPr lang="en-GB" dirty="0"/>
              <a:t>Maintenance</a:t>
            </a:r>
          </a:p>
          <a:p>
            <a:r>
              <a:rPr lang="en-GB" dirty="0"/>
              <a:t>Cost must be compared with the expected reduction of other costs of the company (return of investment)</a:t>
            </a:r>
          </a:p>
        </p:txBody>
      </p:sp>
    </p:spTree>
    <p:extLst>
      <p:ext uri="{BB962C8B-B14F-4D97-AF65-F5344CB8AC3E}">
        <p14:creationId xmlns:p14="http://schemas.microsoft.com/office/powerpoint/2010/main" val="273222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Ensure ERP benefits realization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Depending of key areas</a:t>
            </a:r>
          </a:p>
          <a:p>
            <a:pPr lvl="1"/>
            <a:r>
              <a:rPr lang="en-GB" dirty="0"/>
              <a:t>Knowledgeable and proactive organization</a:t>
            </a:r>
          </a:p>
          <a:p>
            <a:pPr lvl="1"/>
            <a:r>
              <a:rPr lang="en-GB" dirty="0"/>
              <a:t>Proper change management control</a:t>
            </a:r>
          </a:p>
          <a:p>
            <a:pPr lvl="1"/>
            <a:r>
              <a:rPr lang="en-GB" dirty="0"/>
              <a:t>Minimization of adaptation constraints</a:t>
            </a:r>
          </a:p>
          <a:p>
            <a:pPr lvl="1"/>
            <a:r>
              <a:rPr lang="en-GB" dirty="0"/>
              <a:t>Clarity of investment objectives</a:t>
            </a:r>
          </a:p>
          <a:p>
            <a:pPr lvl="1"/>
            <a:r>
              <a:rPr lang="en-GB" dirty="0"/>
              <a:t>Delivery of responsibility to individuals in the organization</a:t>
            </a:r>
          </a:p>
          <a:p>
            <a:r>
              <a:rPr lang="en-GB" dirty="0"/>
              <a:t>ERP benefits depending on the level of customer and provider co-creation of the final value</a:t>
            </a:r>
          </a:p>
        </p:txBody>
      </p:sp>
    </p:spTree>
    <p:extLst>
      <p:ext uri="{BB962C8B-B14F-4D97-AF65-F5344CB8AC3E}">
        <p14:creationId xmlns:p14="http://schemas.microsoft.com/office/powerpoint/2010/main" val="60772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 product and service improvement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factors</a:t>
            </a:r>
          </a:p>
          <a:p>
            <a:pPr lvl="1"/>
            <a:r>
              <a:rPr lang="en-GB" dirty="0"/>
              <a:t>Support of new product development</a:t>
            </a:r>
          </a:p>
          <a:p>
            <a:pPr lvl="1"/>
            <a:r>
              <a:rPr lang="en-GB" dirty="0"/>
              <a:t>Any system that may be considered for adoption will support growth of existing product lines</a:t>
            </a:r>
          </a:p>
          <a:p>
            <a:pPr lvl="1"/>
            <a:r>
              <a:rPr lang="en-GB" dirty="0"/>
              <a:t>ERP system enables the identification of new product opportunities</a:t>
            </a:r>
          </a:p>
          <a:p>
            <a:r>
              <a:rPr lang="en-GB" dirty="0"/>
              <a:t>To ensure key factors ERP supplier needs to know and analyse customer´s business</a:t>
            </a:r>
          </a:p>
        </p:txBody>
      </p:sp>
    </p:spTree>
    <p:extLst>
      <p:ext uri="{BB962C8B-B14F-4D97-AF65-F5344CB8AC3E}">
        <p14:creationId xmlns:p14="http://schemas.microsoft.com/office/powerpoint/2010/main" val="314172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Maximize customer relationship effectiveness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factors</a:t>
            </a:r>
          </a:p>
          <a:p>
            <a:pPr lvl="1"/>
            <a:r>
              <a:rPr lang="en-GB" dirty="0"/>
              <a:t>Support of the customer oriented processes</a:t>
            </a:r>
          </a:p>
          <a:p>
            <a:pPr lvl="1"/>
            <a:r>
              <a:rPr lang="en-GB" dirty="0"/>
              <a:t>Ability to understand customer desires</a:t>
            </a:r>
          </a:p>
          <a:p>
            <a:pPr lvl="1"/>
            <a:r>
              <a:rPr lang="en-GB" dirty="0"/>
              <a:t>Efficient marketing channel design</a:t>
            </a:r>
          </a:p>
          <a:p>
            <a:r>
              <a:rPr lang="en-GB" dirty="0"/>
              <a:t>Critical for service organizations</a:t>
            </a:r>
          </a:p>
          <a:p>
            <a:r>
              <a:rPr lang="en-GB" dirty="0"/>
              <a:t>Supplier needs to know the structure of customer segments, the ways of communication the customers are use to.</a:t>
            </a:r>
          </a:p>
        </p:txBody>
      </p:sp>
    </p:spTree>
    <p:extLst>
      <p:ext uri="{BB962C8B-B14F-4D97-AF65-F5344CB8AC3E}">
        <p14:creationId xmlns:p14="http://schemas.microsoft.com/office/powerpoint/2010/main" val="195797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objectives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Providing the way how the fundamental objectives can be reached</a:t>
            </a:r>
          </a:p>
          <a:p>
            <a:r>
              <a:rPr lang="en-GB" dirty="0"/>
              <a:t>Important is also the sequence how the objectives are reached</a:t>
            </a:r>
          </a:p>
          <a:p>
            <a:r>
              <a:rPr lang="en-GB" dirty="0"/>
              <a:t>Focus to objectives development is the key factor in value creation process</a:t>
            </a:r>
          </a:p>
        </p:txBody>
      </p:sp>
    </p:spTree>
    <p:extLst>
      <p:ext uri="{BB962C8B-B14F-4D97-AF65-F5344CB8AC3E}">
        <p14:creationId xmlns:p14="http://schemas.microsoft.com/office/powerpoint/2010/main" val="148316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objectives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Maximize productive working </a:t>
            </a:r>
            <a:r>
              <a:rPr lang="en-GB" dirty="0" err="1"/>
              <a:t>realtionships</a:t>
            </a:r>
            <a:endParaRPr lang="en-GB" dirty="0"/>
          </a:p>
          <a:p>
            <a:r>
              <a:rPr lang="en-GB" dirty="0"/>
              <a:t>Maximize trust</a:t>
            </a:r>
          </a:p>
          <a:p>
            <a:r>
              <a:rPr lang="en-GB" dirty="0"/>
              <a:t>Maximize IT competence</a:t>
            </a:r>
          </a:p>
          <a:p>
            <a:r>
              <a:rPr lang="en-GB" dirty="0"/>
              <a:t>Ensure technical support</a:t>
            </a:r>
          </a:p>
          <a:p>
            <a:r>
              <a:rPr lang="en-GB" dirty="0"/>
              <a:t>Minimize information dispersion</a:t>
            </a:r>
          </a:p>
          <a:p>
            <a:r>
              <a:rPr lang="en-GB" dirty="0"/>
              <a:t>Maximize system use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Maximize </a:t>
            </a:r>
            <a:r>
              <a:rPr lang="en-GB" dirty="0" err="1"/>
              <a:t>proces</a:t>
            </a:r>
            <a:r>
              <a:rPr lang="en-GB" dirty="0"/>
              <a:t> effectiveness</a:t>
            </a:r>
          </a:p>
          <a:p>
            <a:r>
              <a:rPr lang="en-GB" dirty="0"/>
              <a:t>Ensure business continuity</a:t>
            </a:r>
          </a:p>
          <a:p>
            <a:r>
              <a:rPr lang="en-GB" dirty="0"/>
              <a:t>Maximize compliance</a:t>
            </a:r>
          </a:p>
          <a:p>
            <a:r>
              <a:rPr lang="en-GB" dirty="0"/>
              <a:t>Maximize data analysis</a:t>
            </a:r>
          </a:p>
          <a:p>
            <a:r>
              <a:rPr lang="en-GB" dirty="0"/>
              <a:t>Maximize information </a:t>
            </a:r>
            <a:r>
              <a:rPr lang="en-GB" dirty="0" err="1"/>
              <a:t>richeness</a:t>
            </a:r>
            <a:endParaRPr lang="en-GB" dirty="0"/>
          </a:p>
          <a:p>
            <a:r>
              <a:rPr lang="en-GB" dirty="0"/>
              <a:t>Maximize information security</a:t>
            </a:r>
          </a:p>
        </p:txBody>
      </p:sp>
      <p:sp>
        <p:nvSpPr>
          <p:cNvPr id="6" name="Obdélníkový bublinový popisek 5"/>
          <p:cNvSpPr/>
          <p:nvPr/>
        </p:nvSpPr>
        <p:spPr>
          <a:xfrm>
            <a:off x="1942416" y="0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Creating environment inside and outside the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Agreement among functional divisions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Working relationships of external consultants and project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Minimizing negative cultural impact</a:t>
            </a:r>
          </a:p>
        </p:txBody>
      </p:sp>
      <p:sp>
        <p:nvSpPr>
          <p:cNvPr id="7" name="Obdélníkový bublinový popisek 6"/>
          <p:cNvSpPr/>
          <p:nvPr/>
        </p:nvSpPr>
        <p:spPr>
          <a:xfrm>
            <a:off x="1587120" y="1905000"/>
            <a:ext cx="4392488" cy="86409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Between outside consultants / vendors and inside project teams</a:t>
            </a:r>
          </a:p>
        </p:txBody>
      </p:sp>
      <p:sp>
        <p:nvSpPr>
          <p:cNvPr id="8" name="Obdélníkový bublinový popisek 7"/>
          <p:cNvSpPr/>
          <p:nvPr/>
        </p:nvSpPr>
        <p:spPr>
          <a:xfrm>
            <a:off x="1043608" y="112859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 wide knowledge of ERP </a:t>
            </a:r>
            <a:r>
              <a:rPr lang="en-GB" dirty="0" err="1"/>
              <a:t>systém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 specific knowledge or competence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Competence of external consultants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Competence of ERP selection and implementation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Organizational ability of strategic </a:t>
            </a:r>
            <a:r>
              <a:rPr lang="en-GB" dirty="0" err="1"/>
              <a:t>systém</a:t>
            </a:r>
            <a:r>
              <a:rPr lang="en-GB" dirty="0"/>
              <a:t>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handle any </a:t>
            </a:r>
            <a:r>
              <a:rPr lang="en-GB" dirty="0" err="1"/>
              <a:t>restructuralization</a:t>
            </a:r>
            <a:r>
              <a:rPr lang="en-GB" dirty="0"/>
              <a:t> 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2020211" y="176098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Key element of ensuring the success of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Availability of external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Availability of internal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Minimazint</a:t>
            </a:r>
            <a:r>
              <a:rPr lang="en-GB" dirty="0"/>
              <a:t> the dependence on individual IT experts</a:t>
            </a:r>
          </a:p>
        </p:txBody>
      </p:sp>
      <p:sp>
        <p:nvSpPr>
          <p:cNvPr id="10" name="Obdélníkový bublinový popisek 9"/>
          <p:cNvSpPr/>
          <p:nvPr/>
        </p:nvSpPr>
        <p:spPr>
          <a:xfrm>
            <a:off x="1043608" y="254765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tends to be dispersed in different functional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repositories must be consolidated in one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Reliability of vendor-client business critical data must be ensured</a:t>
            </a:r>
          </a:p>
        </p:txBody>
      </p:sp>
      <p:sp>
        <p:nvSpPr>
          <p:cNvPr id="11" name="Obdélníkový bublinový popisek 10"/>
          <p:cNvSpPr/>
          <p:nvPr/>
        </p:nvSpPr>
        <p:spPr>
          <a:xfrm>
            <a:off x="1942416" y="304187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Question of choosing proper ERP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Easy to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Environment inside </a:t>
            </a:r>
            <a:r>
              <a:rPr lang="en-GB" dirty="0" err="1"/>
              <a:t>ithe</a:t>
            </a:r>
            <a:r>
              <a:rPr lang="en-GB" dirty="0"/>
              <a:t> organization promote wide </a:t>
            </a:r>
            <a:r>
              <a:rPr lang="en-GB" dirty="0" err="1"/>
              <a:t>systém</a:t>
            </a:r>
            <a:r>
              <a:rPr lang="en-GB" dirty="0"/>
              <a:t>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Level of flexibility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Continuous system use</a:t>
            </a:r>
          </a:p>
        </p:txBody>
      </p:sp>
      <p:sp>
        <p:nvSpPr>
          <p:cNvPr id="12" name="Obdélníkový bublinový popisek 12" descr=" 13"/>
          <p:cNvSpPr/>
          <p:nvPr/>
        </p:nvSpPr>
        <p:spPr>
          <a:xfrm>
            <a:off x="2094816" y="1266764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System processes: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ERP system processes fit organizational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ERP system processes fit existing business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Business processes: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Administrative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Manufacturing processes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Maximizing </a:t>
            </a:r>
            <a:r>
              <a:rPr lang="en-GB" dirty="0" err="1"/>
              <a:t>performaance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Procedural redundancy is minimized</a:t>
            </a:r>
          </a:p>
        </p:txBody>
      </p:sp>
      <p:sp>
        <p:nvSpPr>
          <p:cNvPr id="13" name="Obdélníkový bublinový popisek 12" descr=" 14"/>
          <p:cNvSpPr/>
          <p:nvPr/>
        </p:nvSpPr>
        <p:spPr>
          <a:xfrm>
            <a:off x="1764768" y="2108296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ERP system does not break or alter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existing business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course of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4" name="Obdélníkový bublinový popisek 12" descr=" 15"/>
          <p:cNvSpPr/>
          <p:nvPr/>
        </p:nvSpPr>
        <p:spPr>
          <a:xfrm>
            <a:off x="2603256" y="2584572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Comformity</a:t>
            </a:r>
            <a:r>
              <a:rPr lang="en-GB" dirty="0"/>
              <a:t> to any </a:t>
            </a:r>
            <a:r>
              <a:rPr lang="en-GB" dirty="0" err="1"/>
              <a:t>proffesional</a:t>
            </a:r>
            <a:r>
              <a:rPr lang="en-GB" dirty="0"/>
              <a:t>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Conformity to legal requirements</a:t>
            </a:r>
          </a:p>
        </p:txBody>
      </p:sp>
      <p:sp>
        <p:nvSpPr>
          <p:cNvPr id="15" name="Obdélníkový bublinový popisek 12" descr=" 16"/>
          <p:cNvSpPr/>
          <p:nvPr/>
        </p:nvSpPr>
        <p:spPr>
          <a:xfrm>
            <a:off x="2563723" y="3056853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ERP system can handle the 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conversion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Pattern recognition capability</a:t>
            </a:r>
          </a:p>
        </p:txBody>
      </p:sp>
      <p:sp>
        <p:nvSpPr>
          <p:cNvPr id="16" name="Obdélníkový bublinový popisek 12" descr=" 18"/>
          <p:cNvSpPr/>
          <p:nvPr/>
        </p:nvSpPr>
        <p:spPr>
          <a:xfrm>
            <a:off x="2836018" y="3329631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Real time information for given users are up-to date and correct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Ability to capture business critical data</a:t>
            </a:r>
          </a:p>
        </p:txBody>
      </p:sp>
      <p:sp>
        <p:nvSpPr>
          <p:cNvPr id="17" name="Obdélníkový bublinový popisek 12" descr=" 19"/>
          <p:cNvSpPr/>
          <p:nvPr/>
        </p:nvSpPr>
        <p:spPr>
          <a:xfrm>
            <a:off x="1942416" y="3730854"/>
            <a:ext cx="6950064" cy="140108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will be available for appropriate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Minimizing data redundancy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Maximizing data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Unauthorized access to business critical data is minimized</a:t>
            </a:r>
          </a:p>
        </p:txBody>
      </p:sp>
    </p:spTree>
    <p:extLst>
      <p:ext uri="{BB962C8B-B14F-4D97-AF65-F5344CB8AC3E}">
        <p14:creationId xmlns:p14="http://schemas.microsoft.com/office/powerpoint/2010/main" val="14137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 uiExpand="1" build="p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17170</TotalTime>
  <Words>1435</Words>
  <Application>Microsoft Office PowerPoint</Application>
  <PresentationFormat>Předvádění na obrazovce (4:3)</PresentationFormat>
  <Paragraphs>229</Paragraphs>
  <Slides>24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Stébla</vt:lpstr>
      <vt:lpstr>Implementation of ERP system</vt:lpstr>
      <vt:lpstr>Value based objectives or ERP implementation</vt:lpstr>
      <vt:lpstr>Fundamental objectives</vt:lpstr>
      <vt:lpstr>Minimizing costs</vt:lpstr>
      <vt:lpstr>Ensure ERP benefits realization  </vt:lpstr>
      <vt:lpstr>Enhance product and service improvement</vt:lpstr>
      <vt:lpstr>Maximize customer relationship effectiveness</vt:lpstr>
      <vt:lpstr>Mean objectives</vt:lpstr>
      <vt:lpstr>Mean objectives</vt:lpstr>
      <vt:lpstr>Mean and fundamental objectives</vt:lpstr>
      <vt:lpstr>Important for cost calculation</vt:lpstr>
      <vt:lpstr>How manage the project</vt:lpstr>
      <vt:lpstr>Choosing Consultants and Vendors</vt:lpstr>
      <vt:lpstr>The Significance and Benefits of ERP Software and Systems</vt:lpstr>
      <vt:lpstr>Questions About ERP</vt:lpstr>
      <vt:lpstr>How Much Does an ERP System Cost?</vt:lpstr>
      <vt:lpstr>How to manage the project</vt:lpstr>
      <vt:lpstr>What Return Can a Company Expect from Its ERP Investment?</vt:lpstr>
      <vt:lpstr>What Return Can a Company Expect from Its ERP Investment?</vt:lpstr>
      <vt:lpstr>How Long Does It Take to See a Return on an ERP Investment?</vt:lpstr>
      <vt:lpstr>Why Do Some Companies Have More Success with ERP Than Others?</vt:lpstr>
      <vt:lpstr>Why Do Some Companies Have More Success with ERP Than Others? </vt:lpstr>
      <vt:lpstr>Why Do Some Companies Have More Success with ERP Than Others? (cont’d.)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ERP systems</dc:title>
  <dc:creator>leonard</dc:creator>
  <cp:lastModifiedBy>Leonard Walletzky</cp:lastModifiedBy>
  <cp:revision>39</cp:revision>
  <dcterms:created xsi:type="dcterms:W3CDTF">2014-10-09T18:16:56Z</dcterms:created>
  <dcterms:modified xsi:type="dcterms:W3CDTF">2016-10-10T12:57:24Z</dcterms:modified>
</cp:coreProperties>
</file>