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945" r:id="rId2"/>
  </p:sldMasterIdLst>
  <p:notesMasterIdLst>
    <p:notesMasterId r:id="rId39"/>
  </p:notesMasterIdLst>
  <p:handoutMasterIdLst>
    <p:handoutMasterId r:id="rId40"/>
  </p:handoutMasterIdLst>
  <p:sldIdLst>
    <p:sldId id="500" r:id="rId3"/>
    <p:sldId id="541" r:id="rId4"/>
    <p:sldId id="796" r:id="rId5"/>
    <p:sldId id="873" r:id="rId6"/>
    <p:sldId id="825" r:id="rId7"/>
    <p:sldId id="848" r:id="rId8"/>
    <p:sldId id="849" r:id="rId9"/>
    <p:sldId id="850" r:id="rId10"/>
    <p:sldId id="851" r:id="rId11"/>
    <p:sldId id="852" r:id="rId12"/>
    <p:sldId id="853" r:id="rId13"/>
    <p:sldId id="854" r:id="rId14"/>
    <p:sldId id="835" r:id="rId15"/>
    <p:sldId id="855" r:id="rId16"/>
    <p:sldId id="856" r:id="rId17"/>
    <p:sldId id="874" r:id="rId18"/>
    <p:sldId id="857" r:id="rId19"/>
    <p:sldId id="858" r:id="rId20"/>
    <p:sldId id="859" r:id="rId21"/>
    <p:sldId id="860" r:id="rId22"/>
    <p:sldId id="861" r:id="rId23"/>
    <p:sldId id="862" r:id="rId24"/>
    <p:sldId id="863" r:id="rId25"/>
    <p:sldId id="864" r:id="rId26"/>
    <p:sldId id="865" r:id="rId27"/>
    <p:sldId id="875" r:id="rId28"/>
    <p:sldId id="866" r:id="rId29"/>
    <p:sldId id="867" r:id="rId30"/>
    <p:sldId id="868" r:id="rId31"/>
    <p:sldId id="869" r:id="rId32"/>
    <p:sldId id="871" r:id="rId33"/>
    <p:sldId id="872" r:id="rId34"/>
    <p:sldId id="876" r:id="rId35"/>
    <p:sldId id="797" r:id="rId36"/>
    <p:sldId id="823" r:id="rId37"/>
    <p:sldId id="681" r:id="rId38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ttoria deloulay" initials="vd" lastIdx="8" clrIdx="0"/>
  <p:cmAuthor id="1" name="carykell" initials="c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8CA1"/>
    <a:srgbClr val="3E8DC5"/>
    <a:srgbClr val="678DC5"/>
    <a:srgbClr val="3E67A4"/>
    <a:srgbClr val="C0C0C4"/>
    <a:srgbClr val="5F5F65"/>
    <a:srgbClr val="7E7E86"/>
    <a:srgbClr val="FFFFFF"/>
    <a:srgbClr val="8E8E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98" autoAdjust="0"/>
    <p:restoredTop sz="84245" autoAdjust="0"/>
  </p:normalViewPr>
  <p:slideViewPr>
    <p:cSldViewPr snapToGrid="0">
      <p:cViewPr>
        <p:scale>
          <a:sx n="66" d="100"/>
          <a:sy n="66" d="100"/>
        </p:scale>
        <p:origin x="-2376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2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596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8.xml"/><Relationship Id="rId18" Type="http://schemas.openxmlformats.org/officeDocument/2006/relationships/slide" Target="slides/slide23.xml"/><Relationship Id="rId26" Type="http://schemas.openxmlformats.org/officeDocument/2006/relationships/slide" Target="slides/slide31.xml"/><Relationship Id="rId3" Type="http://schemas.openxmlformats.org/officeDocument/2006/relationships/slide" Target="slides/slide7.xml"/><Relationship Id="rId21" Type="http://schemas.openxmlformats.org/officeDocument/2006/relationships/slide" Target="slides/slide26.xml"/><Relationship Id="rId7" Type="http://schemas.openxmlformats.org/officeDocument/2006/relationships/slide" Target="slides/slide11.xml"/><Relationship Id="rId12" Type="http://schemas.openxmlformats.org/officeDocument/2006/relationships/slide" Target="slides/slide17.xml"/><Relationship Id="rId17" Type="http://schemas.openxmlformats.org/officeDocument/2006/relationships/slide" Target="slides/slide22.xml"/><Relationship Id="rId25" Type="http://schemas.openxmlformats.org/officeDocument/2006/relationships/slide" Target="slides/slide30.xml"/><Relationship Id="rId2" Type="http://schemas.openxmlformats.org/officeDocument/2006/relationships/slide" Target="slides/slide6.xml"/><Relationship Id="rId16" Type="http://schemas.openxmlformats.org/officeDocument/2006/relationships/slide" Target="slides/slide21.xml"/><Relationship Id="rId20" Type="http://schemas.openxmlformats.org/officeDocument/2006/relationships/slide" Target="slides/slide25.xml"/><Relationship Id="rId1" Type="http://schemas.openxmlformats.org/officeDocument/2006/relationships/slide" Target="slides/slide5.xml"/><Relationship Id="rId6" Type="http://schemas.openxmlformats.org/officeDocument/2006/relationships/slide" Target="slides/slide10.xml"/><Relationship Id="rId11" Type="http://schemas.openxmlformats.org/officeDocument/2006/relationships/slide" Target="slides/slide15.xml"/><Relationship Id="rId24" Type="http://schemas.openxmlformats.org/officeDocument/2006/relationships/slide" Target="slides/slide29.xml"/><Relationship Id="rId5" Type="http://schemas.openxmlformats.org/officeDocument/2006/relationships/slide" Target="slides/slide9.xml"/><Relationship Id="rId15" Type="http://schemas.openxmlformats.org/officeDocument/2006/relationships/slide" Target="slides/slide20.xml"/><Relationship Id="rId23" Type="http://schemas.openxmlformats.org/officeDocument/2006/relationships/slide" Target="slides/slide28.xml"/><Relationship Id="rId10" Type="http://schemas.openxmlformats.org/officeDocument/2006/relationships/slide" Target="slides/slide14.xml"/><Relationship Id="rId19" Type="http://schemas.openxmlformats.org/officeDocument/2006/relationships/slide" Target="slides/slide24.xml"/><Relationship Id="rId4" Type="http://schemas.openxmlformats.org/officeDocument/2006/relationships/slide" Target="slides/slide8.xml"/><Relationship Id="rId9" Type="http://schemas.openxmlformats.org/officeDocument/2006/relationships/slide" Target="slides/slide13.xml"/><Relationship Id="rId14" Type="http://schemas.openxmlformats.org/officeDocument/2006/relationships/slide" Target="slides/slide19.xml"/><Relationship Id="rId22" Type="http://schemas.openxmlformats.org/officeDocument/2006/relationships/slide" Target="slides/slide27.xml"/><Relationship Id="rId27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1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7283" name="Rectangle 12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Presentation_ID.scr</a:t>
            </a:r>
          </a:p>
        </p:txBody>
      </p:sp>
      <p:sp>
        <p:nvSpPr>
          <p:cNvPr id="97284" name="Line 13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7285" name="Rectangle 14"/>
          <p:cNvSpPr>
            <a:spLocks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819" tIns="0" rIns="18819" bIns="0" anchor="b"/>
          <a:lstStyle/>
          <a:p>
            <a:pPr algn="r" defTabSz="903288">
              <a:lnSpc>
                <a:spcPct val="100000"/>
              </a:lnSpc>
              <a:defRPr/>
            </a:pPr>
            <a:fld id="{E7EB4DA2-8BFB-4C25-8348-069CBABA53FF}" type="slidenum">
              <a:rPr lang="en-US" sz="800"/>
              <a:pPr algn="r" defTabSz="903288">
                <a:lnSpc>
                  <a:spcPct val="100000"/>
                </a:lnSpc>
                <a:defRPr/>
              </a:pPr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03105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1203" name="Rectangle 9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Presentation_ID.scr</a:t>
            </a:r>
          </a:p>
        </p:txBody>
      </p:sp>
      <p:sp>
        <p:nvSpPr>
          <p:cNvPr id="51204" name="Line 10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19" tIns="0" rIns="18819" bIns="0" numCol="1" anchor="b" anchorCtr="0" compatLnSpc="1">
            <a:prstTxWarp prst="textNoShape">
              <a:avLst/>
            </a:prstTxWarp>
          </a:bodyPr>
          <a:lstStyle>
            <a:lvl1pPr algn="r" defTabSz="903288">
              <a:lnSpc>
                <a:spcPct val="100000"/>
              </a:lnSpc>
              <a:defRPr sz="800"/>
            </a:lvl1pPr>
          </a:lstStyle>
          <a:p>
            <a:pPr>
              <a:defRPr/>
            </a:pPr>
            <a:fld id="{25E10C89-F8A7-4157-A987-D9097F7301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6870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244475"/>
            <a:ext cx="5321300" cy="3990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8350" y="4378325"/>
            <a:ext cx="5468938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50185" rIns="95667" bIns="50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704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C8631-9D87-4882-BB0A-1CEF56072891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Cisco Networking Academy program</a:t>
            </a:r>
          </a:p>
          <a:p>
            <a:pPr>
              <a:buFontTx/>
              <a:buNone/>
            </a:pPr>
            <a:r>
              <a:rPr lang="en-US" b="1" baseline="0" dirty="0" smtClean="0"/>
              <a:t>Routing &amp; Switching</a:t>
            </a:r>
            <a:endParaRPr lang="en-US" b="1" dirty="0" smtClean="0"/>
          </a:p>
          <a:p>
            <a:pPr marL="112713" marR="0" indent="-112713" algn="l" defTabSz="1020763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300" b="1" dirty="0" smtClean="0"/>
              <a:t>Chapter 10: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DHCP</a:t>
            </a:r>
          </a:p>
          <a:p>
            <a:pPr>
              <a:buFontTx/>
              <a:buNone/>
            </a:pPr>
            <a:endParaRPr lang="en-GB" b="1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10.1.2.2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Verifying a DHCPv4 Server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10.1.2.3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DHCPv4 Relay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10.1.3.1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Configuring a Router as DHCPv4 Client</a:t>
            </a:r>
          </a:p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b="1" baseline="0" dirty="0" smtClean="0"/>
              <a:t>10.1.4.1 </a:t>
            </a:r>
            <a:r>
              <a:rPr lang="en-US" b="1" baseline="0" dirty="0" smtClean="0"/>
              <a:t>Troubleshooting Tasks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None/>
            </a:pPr>
            <a:r>
              <a:rPr lang="en-US" b="1" dirty="0" smtClean="0"/>
              <a:t>10.1.4.2 </a:t>
            </a:r>
            <a:r>
              <a:rPr lang="en-US" b="1" dirty="0" smtClean="0"/>
              <a:t>Verify Router DHCPv4 Configuration</a:t>
            </a:r>
            <a:endParaRPr lang="en-US" b="1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10.1.4.3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Debugging DHCPv4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C8631-9D87-4882-BB0A-1CEF56072891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dirty="0" smtClean="0">
                <a:cs typeface="Arial" charset="0"/>
              </a:rPr>
              <a:t>10.2  </a:t>
            </a:r>
            <a:r>
              <a:rPr lang="en-US" sz="1200" b="1" dirty="0" smtClean="0">
                <a:cs typeface="Arial" charset="0"/>
              </a:rPr>
              <a:t>Dynamic Host Configuration Protocol v6</a:t>
            </a:r>
          </a:p>
          <a:p>
            <a:pPr>
              <a:buFontTx/>
              <a:buNone/>
            </a:pPr>
            <a:endParaRPr lang="en-GB" b="1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10.2.1.1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Stateless Address Autoconfiguration (SLAAC)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10.2.1.2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SLAAC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Operation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10.2.1.3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SLAAC </a:t>
            </a:r>
            <a:r>
              <a:rPr lang="en-US" b="1" baseline="0" dirty="0" smtClean="0"/>
              <a:t>and DHCPv6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EA66-C2E0-43E9-88C2-97EEC9610B6C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Chapter 10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10.2.1.4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SLAAC </a:t>
            </a:r>
            <a:r>
              <a:rPr lang="en-US" b="1" baseline="0" dirty="0" smtClean="0"/>
              <a:t>Option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10.2.1.5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Stateless DHCP Option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10.2.1.6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Stateful DHCP Option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10.2.1.7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DHCPv6 Operations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10.2.2.1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Configuring a Router as a Stateless DHCPv6 Server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10.2.2.2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Configuring a Router as a Stateless DHCPv6 Client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10.2.2.3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Verifying Stateless DHCPv6 Server and Client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27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10.2.3.1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Configuring a Router as a Stateful DHCPv6 Server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28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10.2.3.3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Verifying  </a:t>
            </a:r>
            <a:r>
              <a:rPr lang="en-US" sz="1200" b="1" i="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Stateful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DHCPv6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29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10.2.3.4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Configuring a Router as a DHCPv6 Relay Agent</a:t>
            </a:r>
          </a:p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Chapter 10 </a:t>
            </a:r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E10C89-F8A7-4157-A987-D9097F7301B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30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10.2.4.1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Troubleshooting Tasks</a:t>
            </a:r>
            <a:endParaRPr lang="en-US" sz="1200" b="1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31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10.2.4.2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Verify Router DHCPv6 Configuration</a:t>
            </a:r>
          </a:p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32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10.2.4.3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Debugging DHCPv6</a:t>
            </a:r>
          </a:p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C8631-9D87-4882-BB0A-1CEF56072891}" type="slidenum">
              <a:rPr lang="en-US" smtClean="0"/>
              <a:pPr/>
              <a:t>33</a:t>
            </a:fld>
            <a:endParaRPr lang="en-US" dirty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dirty="0" smtClean="0">
                <a:cs typeface="Arial" charset="0"/>
              </a:rPr>
              <a:t>10.3</a:t>
            </a:r>
            <a:r>
              <a:rPr lang="en-US" sz="1200" b="1" baseline="0" dirty="0" smtClean="0">
                <a:cs typeface="Arial" charset="0"/>
              </a:rPr>
              <a:t> </a:t>
            </a:r>
            <a:r>
              <a:rPr lang="en-US" sz="1200" b="1" baseline="0" dirty="0" smtClean="0">
                <a:cs typeface="Arial" charset="0"/>
              </a:rPr>
              <a:t>Summary</a:t>
            </a:r>
            <a:endParaRPr lang="en-US" sz="1200" b="1" dirty="0" smtClean="0">
              <a:cs typeface="Arial" charset="0"/>
            </a:endParaRPr>
          </a:p>
          <a:p>
            <a:pPr>
              <a:buFontTx/>
              <a:buNone/>
            </a:pPr>
            <a:endParaRPr lang="en-GB" b="1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Chapter 10 </a:t>
            </a:r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E10C89-F8A7-4157-A987-D9097F7301B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Chapter 10 </a:t>
            </a:r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E10C89-F8A7-4157-A987-D9097F7301B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C8631-9D87-4882-BB0A-1CEF56072891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dirty="0" smtClean="0">
                <a:cs typeface="Arial" charset="0"/>
              </a:rPr>
              <a:t>10.1  </a:t>
            </a:r>
            <a:r>
              <a:rPr lang="en-US" sz="1200" b="1" dirty="0" smtClean="0">
                <a:cs typeface="Arial" charset="0"/>
              </a:rPr>
              <a:t>Dynamic Host Configuration Protocol v4</a:t>
            </a:r>
          </a:p>
          <a:p>
            <a:pPr>
              <a:buFontTx/>
              <a:buNone/>
            </a:pPr>
            <a:endParaRPr lang="en-GB" b="1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b="1" baseline="0" dirty="0" smtClean="0"/>
              <a:t>10.1.1.1 </a:t>
            </a:r>
            <a:r>
              <a:rPr lang="en-US" b="1" baseline="0" dirty="0" smtClean="0"/>
              <a:t>Introducing DHCPv4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b="1" baseline="0" dirty="0" smtClean="0"/>
              <a:t>10.1.1.2 </a:t>
            </a:r>
            <a:r>
              <a:rPr lang="en-US" b="1" baseline="0" dirty="0" smtClean="0"/>
              <a:t>DHCPv4 Operation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b="1" baseline="0" dirty="0" smtClean="0"/>
              <a:t>10.1.1.3 </a:t>
            </a:r>
            <a:r>
              <a:rPr lang="en-US" b="1" baseline="0" dirty="0" smtClean="0"/>
              <a:t>DHCPv4 Message Format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fontAlgn="base">
              <a:buNone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10.1.1.4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DHCPv4 Discover and Offer Messages</a:t>
            </a:r>
            <a:endParaRPr lang="en-US" sz="1200" b="1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9D2C-2513-4C1B-9532-8FA5C66044E0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2713" marR="0" indent="-112713" algn="l" defTabSz="1020763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10.1.2.1 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Configuring a DHCPv4 Server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CoverArt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893888"/>
            <a:ext cx="9140825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Public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Chapter 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01BBB46D-A68F-453A-ADAC-D6E5143346A7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 dirty="0">
              <a:solidFill>
                <a:srgbClr val="D3D3D3"/>
              </a:solidFill>
            </a:endParaRPr>
          </a:p>
        </p:txBody>
      </p:sp>
      <p:pic>
        <p:nvPicPr>
          <p:cNvPr id="9" name="Picture 9" descr="Cisco_NewLogo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483225" y="5940425"/>
            <a:ext cx="33543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Cisco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46063" y="119063"/>
            <a:ext cx="1171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247" name="Rectangle 7"/>
          <p:cNvSpPr>
            <a:spLocks noGrp="1" noChangeArrowheads="1"/>
          </p:cNvSpPr>
          <p:nvPr>
            <p:ph type="ctrTitle"/>
          </p:nvPr>
        </p:nvSpPr>
        <p:spPr bwMode="white">
          <a:xfrm>
            <a:off x="311150" y="26717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902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4103688" cy="658812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798513"/>
            <a:ext cx="2035175" cy="4787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798513"/>
            <a:ext cx="5957887" cy="4787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798513"/>
            <a:ext cx="8145462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55638" y="2014538"/>
            <a:ext cx="7940675" cy="357187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Pt_4face_021208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911350"/>
            <a:ext cx="9144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8"/>
          <p:cNvSpPr>
            <a:spLocks noChangeArrowheads="1"/>
          </p:cNvSpPr>
          <p:nvPr/>
        </p:nvSpPr>
        <p:spPr bwMode="auto">
          <a:xfrm>
            <a:off x="4498975" y="6672263"/>
            <a:ext cx="20224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2008 Cisco Systems, Inc. All rights reserved.</a:t>
            </a:r>
          </a:p>
        </p:txBody>
      </p:sp>
      <p:sp>
        <p:nvSpPr>
          <p:cNvPr id="6" name="Rectangle 279"/>
          <p:cNvSpPr>
            <a:spLocks noChangeArrowheads="1"/>
          </p:cNvSpPr>
          <p:nvPr/>
        </p:nvSpPr>
        <p:spPr bwMode="auto">
          <a:xfrm>
            <a:off x="6896100" y="66722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Confidential</a:t>
            </a:r>
          </a:p>
        </p:txBody>
      </p:sp>
      <p:sp>
        <p:nvSpPr>
          <p:cNvPr id="7" name="Rectangle 280"/>
          <p:cNvSpPr>
            <a:spLocks noChangeArrowheads="1"/>
          </p:cNvSpPr>
          <p:nvPr/>
        </p:nvSpPr>
        <p:spPr bwMode="auto">
          <a:xfrm>
            <a:off x="193675" y="66722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Presentation_ID</a:t>
            </a:r>
          </a:p>
        </p:txBody>
      </p:sp>
      <p:sp>
        <p:nvSpPr>
          <p:cNvPr id="8" name="Rectangle 281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602D8DB9-125D-49B3-8BCC-F9D106BDA5A7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 dirty="0">
              <a:solidFill>
                <a:srgbClr val="D3D3D3"/>
              </a:solidFill>
            </a:endParaRPr>
          </a:p>
        </p:txBody>
      </p:sp>
      <p:pic>
        <p:nvPicPr>
          <p:cNvPr id="9" name="Picture 331" descr="Cisco_NewLogo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483225" y="5940425"/>
            <a:ext cx="33543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3" descr="Cisco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46063" y="119063"/>
            <a:ext cx="1171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873" name="Rectangle 209"/>
          <p:cNvSpPr>
            <a:spLocks noGrp="1" noChangeArrowheads="1"/>
          </p:cNvSpPr>
          <p:nvPr>
            <p:ph type="ctrTitle"/>
          </p:nvPr>
        </p:nvSpPr>
        <p:spPr bwMode="white">
          <a:xfrm>
            <a:off x="311150" y="26717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69874" name="Rectangle 210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4103688" cy="658812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2014538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2014538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798513"/>
            <a:ext cx="2035175" cy="4787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798513"/>
            <a:ext cx="5957887" cy="4787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2014538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2014538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798513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Chapter 1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444D8A9F-EF57-4EE6-A242-4C1A2E3B2F98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 dirty="0">
              <a:solidFill>
                <a:srgbClr val="D3D3D3"/>
              </a:solidFill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2014538"/>
            <a:ext cx="7940675" cy="3571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0" name="Picture 7" descr="PPt_TopBand_Artwork"/>
          <p:cNvPicPr>
            <a:picLocks noChangeAspect="1" noChangeArrowheads="1"/>
          </p:cNvPicPr>
          <p:nvPr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0" y="0"/>
            <a:ext cx="9140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0" r:id="rId1"/>
    <p:sldLayoutId id="2147484559" r:id="rId2"/>
    <p:sldLayoutId id="2147484560" r:id="rId3"/>
    <p:sldLayoutId id="2147484561" r:id="rId4"/>
    <p:sldLayoutId id="2147484562" r:id="rId5"/>
    <p:sldLayoutId id="2147484563" r:id="rId6"/>
    <p:sldLayoutId id="2147484564" r:id="rId7"/>
    <p:sldLayoutId id="2147484565" r:id="rId8"/>
    <p:sldLayoutId id="2147484566" r:id="rId9"/>
    <p:sldLayoutId id="2147484567" r:id="rId10"/>
    <p:sldLayoutId id="2147484568" r:id="rId11"/>
    <p:sldLayoutId id="2147484569" r:id="rId12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5pPr>
      <a:lvl6pPr marL="4572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6pPr>
      <a:lvl7pPr marL="9144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7pPr>
      <a:lvl8pPr marL="13716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8pPr>
      <a:lvl9pPr marL="18288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rgbClr val="708CA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2pPr>
      <a:lvl3pPr marL="9144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5pPr>
      <a:lvl6pPr marL="20621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6pPr>
      <a:lvl7pPr marL="25193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7pPr>
      <a:lvl8pPr marL="29765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8pPr>
      <a:lvl9pPr marL="34337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146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798513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2051" name="Rectangle 6281"/>
          <p:cNvSpPr>
            <a:spLocks noChangeArrowheads="1"/>
          </p:cNvSpPr>
          <p:nvPr/>
        </p:nvSpPr>
        <p:spPr bwMode="auto">
          <a:xfrm>
            <a:off x="193675" y="66722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Presentation_ID</a:t>
            </a:r>
          </a:p>
        </p:txBody>
      </p:sp>
      <p:sp>
        <p:nvSpPr>
          <p:cNvPr id="2052" name="Rectangle 6282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4656828F-70FF-4FA6-A4C2-1E97AB34D530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 dirty="0">
              <a:solidFill>
                <a:srgbClr val="D3D3D3"/>
              </a:solidFill>
            </a:endParaRPr>
          </a:p>
        </p:txBody>
      </p:sp>
      <p:sp>
        <p:nvSpPr>
          <p:cNvPr id="2053" name="Rectangle 628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2014538"/>
            <a:ext cx="7940675" cy="3571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312"/>
          <p:cNvSpPr>
            <a:spLocks noChangeArrowheads="1"/>
          </p:cNvSpPr>
          <p:nvPr/>
        </p:nvSpPr>
        <p:spPr bwMode="auto">
          <a:xfrm>
            <a:off x="4498975" y="6672263"/>
            <a:ext cx="20224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2008 Cisco Systems, Inc. All rights reserved.</a:t>
            </a:r>
          </a:p>
        </p:txBody>
      </p:sp>
      <p:sp>
        <p:nvSpPr>
          <p:cNvPr id="2055" name="Rectangle 6313"/>
          <p:cNvSpPr>
            <a:spLocks noChangeArrowheads="1"/>
          </p:cNvSpPr>
          <p:nvPr/>
        </p:nvSpPr>
        <p:spPr bwMode="auto">
          <a:xfrm>
            <a:off x="6896100" y="66722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Confidential</a:t>
            </a:r>
          </a:p>
        </p:txBody>
      </p:sp>
      <p:pic>
        <p:nvPicPr>
          <p:cNvPr id="2056" name="Picture 8" descr="Rev08_Cisco_BrandBar10_060408.png"/>
          <p:cNvPicPr>
            <a:picLocks noChangeAspect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0" y="0"/>
            <a:ext cx="9144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70" r:id="rId2"/>
    <p:sldLayoutId id="2147484571" r:id="rId3"/>
    <p:sldLayoutId id="2147484572" r:id="rId4"/>
    <p:sldLayoutId id="2147484573" r:id="rId5"/>
    <p:sldLayoutId id="2147484574" r:id="rId6"/>
    <p:sldLayoutId id="2147484575" r:id="rId7"/>
    <p:sldLayoutId id="2147484576" r:id="rId8"/>
    <p:sldLayoutId id="2147484577" r:id="rId9"/>
    <p:sldLayoutId id="2147484578" r:id="rId10"/>
    <p:sldLayoutId id="2147484579" r:id="rId11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rgbClr val="708CA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2pPr>
      <a:lvl3pPr marL="9144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5pPr>
      <a:lvl6pPr marL="20621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263775"/>
            <a:ext cx="3854450" cy="1481138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Chapter 10: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DHCP</a:t>
            </a:r>
            <a:br>
              <a:rPr lang="en-US" sz="2800" dirty="0" smtClean="0"/>
            </a:br>
            <a:endParaRPr lang="en-US" sz="2800" dirty="0" smtClean="0">
              <a:solidFill>
                <a:schemeClr val="folHlink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6788150" cy="658812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Routing &amp; Switching</a:t>
            </a:r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r>
              <a:rPr lang="en-US" sz="1800" dirty="0" smtClean="0"/>
              <a:t>DHCPv4 Operation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Verifying a DHCPv4 Server</a:t>
            </a:r>
            <a:endParaRPr lang="en-US" dirty="0"/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54038" y="1295400"/>
            <a:ext cx="8170862" cy="5153025"/>
          </a:xfrm>
        </p:spPr>
        <p:txBody>
          <a:bodyPr/>
          <a:lstStyle/>
          <a:p>
            <a:pPr marL="381000" indent="-381000" eaLnBrk="1" hangingPunct="1">
              <a:lnSpc>
                <a:spcPct val="100000"/>
              </a:lnSpc>
              <a:defRPr/>
            </a:pPr>
            <a:r>
              <a:rPr lang="en-US" sz="2000" dirty="0" smtClean="0"/>
              <a:t>Commands to verify DHCP:</a:t>
            </a:r>
            <a:r>
              <a:rPr lang="en-US" sz="2000" b="1" dirty="0" smtClean="0"/>
              <a:t> 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b="1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show running-config | section dhcp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show ip dhcp binding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show ip dhcp server statistics</a:t>
            </a:r>
          </a:p>
          <a:p>
            <a:pPr marL="381000" indent="-381000" eaLnBrk="1" hangingPunct="1">
              <a:lnSpc>
                <a:spcPct val="100000"/>
              </a:lnSpc>
              <a:defRPr/>
            </a:pPr>
            <a:r>
              <a:rPr lang="en-US" sz="2000" dirty="0" smtClean="0"/>
              <a:t>On the PC, issue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ipconfig /all</a:t>
            </a:r>
            <a:r>
              <a:rPr lang="en-US" sz="2000" b="1" dirty="0" smtClean="0"/>
              <a:t> </a:t>
            </a:r>
            <a:r>
              <a:rPr lang="en-US" sz="2000" dirty="0" smtClean="0"/>
              <a:t>command.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dirty="0" smtClean="0"/>
              <a:t>	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sz="1800" dirty="0" smtClean="0"/>
              <a:t>	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r>
              <a:rPr lang="en-US" sz="2200" dirty="0" smtClean="0"/>
              <a:t>	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altLang="ja-JP" sz="1800" dirty="0" smtClean="0">
                <a:ea typeface="ＭＳ Ｐゴシック" pitchFamily="34" charset="-128"/>
              </a:rPr>
              <a:t>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13544" y="3443869"/>
            <a:ext cx="3935392" cy="30177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r>
              <a:rPr lang="en-US" sz="1800" dirty="0" smtClean="0"/>
              <a:t>DHCPv4 Operation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kern="1200" dirty="0" smtClean="0"/>
              <a:t>DHCPv4 Relay</a:t>
            </a:r>
            <a:endParaRPr lang="en-US" dirty="0"/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54038" y="1295400"/>
            <a:ext cx="8170862" cy="5153025"/>
          </a:xfrm>
        </p:spPr>
        <p:txBody>
          <a:bodyPr/>
          <a:lstStyle/>
          <a:p>
            <a:pPr marL="338137" lvl="1" indent="0" eaLnBrk="1" hangingPunct="1">
              <a:lnSpc>
                <a:spcPct val="100000"/>
              </a:lnSpc>
              <a:defRPr/>
            </a:pPr>
            <a:r>
              <a:rPr lang="en-US" dirty="0" smtClean="0"/>
              <a:t>Using an IP helper address enables a router to forward DHCPv4 broadcasts to the DHCPv4 server. Acting as a relay.</a:t>
            </a:r>
            <a:endParaRPr lang="en-US" altLang="ja-JP" dirty="0" smtClean="0">
              <a:ea typeface="ＭＳ Ｐゴシック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16390" y="2531480"/>
            <a:ext cx="6494446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Configuring a DHCPv4 Client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Configuring a Router as a DHCPv4 Client </a:t>
            </a:r>
            <a:endParaRPr lang="en-US" dirty="0">
              <a:solidFill>
                <a:srgbClr val="3E8DC5"/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54038" y="1295400"/>
            <a:ext cx="7733619" cy="5153025"/>
          </a:xfrm>
        </p:spPr>
        <p:txBody>
          <a:bodyPr/>
          <a:lstStyle/>
          <a:p>
            <a:endParaRPr lang="en-US" dirty="0" smtClean="0"/>
          </a:p>
          <a:p>
            <a:pPr marL="381000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altLang="ja-JP" sz="1600" dirty="0" smtClean="0">
                <a:ea typeface="ＭＳ Ｐゴシック" pitchFamily="34" charset="-128"/>
              </a:rPr>
              <a:t>	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00200" y="1314450"/>
            <a:ext cx="5962650" cy="50256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Troubleshoot DHCPv4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Troubleshooting Tasks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68552" y="1892623"/>
            <a:ext cx="8066162" cy="22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7"/>
            <a:ext cx="8145463" cy="1188193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Troubleshoot DHCPv4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Verifying the Router DHCPv4 Configuration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80057" y="1818190"/>
            <a:ext cx="788769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Troubleshoot DHCPv4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Debugging DHCPv4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09700" y="1314450"/>
            <a:ext cx="6572250" cy="516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699204"/>
            <a:ext cx="3854450" cy="1481138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Arial" charset="0"/>
              </a:rPr>
              <a:t>10.2  </a:t>
            </a:r>
            <a:r>
              <a:rPr lang="en-US" sz="2400" dirty="0" smtClean="0">
                <a:cs typeface="Arial" charset="0"/>
              </a:rPr>
              <a:t>Dynamic Host Configuration Protocol v6</a:t>
            </a:r>
            <a:br>
              <a:rPr lang="en-US" sz="2400" dirty="0" smtClean="0">
                <a:cs typeface="Arial" charset="0"/>
              </a:rPr>
            </a:br>
            <a:r>
              <a:rPr lang="en-US" sz="2800" dirty="0" smtClean="0">
                <a:cs typeface="Arial" charset="0"/>
              </a:rPr>
              <a:t/>
            </a:r>
            <a:br>
              <a:rPr lang="en-US" sz="2800" dirty="0" smtClean="0">
                <a:cs typeface="Arial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SLAAC and DHCPv6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kern="1200" dirty="0" smtClean="0">
                <a:latin typeface="Arial" charset="0"/>
              </a:rPr>
              <a:t>Stateless Address Autoconfiguration</a:t>
            </a:r>
            <a:endParaRPr lang="en-US" dirty="0"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73088" y="1362075"/>
            <a:ext cx="8056562" cy="498157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Stateless Address Autoconfiguration (SLAAC) is a method in which a device can obtain an IPv6 global unicast address without the services of a DHCPv6 server.</a:t>
            </a:r>
            <a:endParaRPr lang="en-US" sz="230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62100" y="2443510"/>
            <a:ext cx="5729951" cy="41424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SLAAC and DHCPv6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SLAAC Operation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71167" y="1368984"/>
            <a:ext cx="5572583" cy="497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SLAAC and DHCPv6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SLAAC and DHCPv6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2050" y="1339037"/>
            <a:ext cx="6667500" cy="49565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493713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Chapter 10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47713" y="1601788"/>
            <a:ext cx="8131175" cy="44370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>
                <a:cs typeface="Arial" charset="0"/>
              </a:rPr>
              <a:t>10.0  </a:t>
            </a:r>
            <a:r>
              <a:rPr lang="en-US" sz="2000" dirty="0" smtClean="0">
                <a:cs typeface="Arial" charset="0"/>
              </a:rPr>
              <a:t>Introduction</a:t>
            </a:r>
          </a:p>
          <a:p>
            <a:pPr marL="0" indent="0" eaLnBrk="1" hangingPunct="1">
              <a:buNone/>
            </a:pPr>
            <a:r>
              <a:rPr lang="en-US" sz="2000" dirty="0" smtClean="0">
                <a:cs typeface="Arial" charset="0"/>
              </a:rPr>
              <a:t>10.1  </a:t>
            </a:r>
            <a:r>
              <a:rPr lang="en-US" sz="2000" dirty="0" smtClean="0">
                <a:cs typeface="Arial" charset="0"/>
              </a:rPr>
              <a:t>Dynamic Host Configuration Protocol v4</a:t>
            </a:r>
          </a:p>
          <a:p>
            <a:pPr marL="0" indent="0" eaLnBrk="1" hangingPunct="1">
              <a:buNone/>
            </a:pPr>
            <a:r>
              <a:rPr lang="en-US" sz="2000" dirty="0" smtClean="0">
                <a:cs typeface="Arial" charset="0"/>
              </a:rPr>
              <a:t>10.2  </a:t>
            </a:r>
            <a:r>
              <a:rPr lang="en-US" sz="2000" dirty="0" smtClean="0">
                <a:cs typeface="Arial" charset="0"/>
              </a:rPr>
              <a:t>Dynamic Host Configuration Protocol v6</a:t>
            </a:r>
          </a:p>
          <a:p>
            <a:pPr marL="0" indent="0" eaLnBrk="1" hangingPunct="1">
              <a:buNone/>
            </a:pPr>
            <a:r>
              <a:rPr lang="en-US" sz="2000" dirty="0" smtClean="0">
                <a:cs typeface="Arial" charset="0"/>
              </a:rPr>
              <a:t>10.3  </a:t>
            </a:r>
            <a:r>
              <a:rPr lang="en-US" sz="2000" dirty="0" smtClean="0">
                <a:cs typeface="Arial" charset="0"/>
              </a:rPr>
              <a:t>Summary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SLAAC and DHCPv6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SLAAC Option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63071" y="2061029"/>
            <a:ext cx="8000118" cy="39850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37776" y="2148114"/>
            <a:ext cx="7336967" cy="59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SLAAC and DHCPv6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Stateless DHCP Option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18242" y="1390650"/>
            <a:ext cx="6917598" cy="476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104570" y="1422402"/>
            <a:ext cx="4804229" cy="351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SLAAC and DHCPv6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Stateful DHCP Option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14401" y="1428750"/>
            <a:ext cx="7507420" cy="4632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98020" y="1451429"/>
            <a:ext cx="3168951" cy="29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SLAAC and DHCPv6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DHCPv6 Operations 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21756" y="1472293"/>
            <a:ext cx="5676901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1253202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Stateless DHCPv6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Configuring a Router as a Stateless DHCPv6 Server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78114" y="1673890"/>
            <a:ext cx="6650544" cy="43268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7"/>
            <a:ext cx="8145463" cy="1188193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Stateless DHCPv6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Configuring a Router as a Stateless DHCPv6 Client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34391" y="1726303"/>
            <a:ext cx="7449305" cy="40503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090058" y="3454400"/>
            <a:ext cx="4992914" cy="33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740228"/>
            <a:ext cx="8145463" cy="781566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Stateless DHCPv6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Verifying Stateless DHCPv6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80570" y="4818742"/>
            <a:ext cx="8049079" cy="1334407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Verify the stateless DHCP client using the following commands: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show IPv6 interface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ebug ipv6 dhcp detail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45030" y="1631397"/>
            <a:ext cx="6400799" cy="34802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9543" y="3446873"/>
            <a:ext cx="6284685" cy="162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685143" y="2975429"/>
            <a:ext cx="3483429" cy="333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4" y="827314"/>
            <a:ext cx="8145463" cy="67427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Stateful DHCPv6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Configuring a Router as a Stateful DHCPv6 Server</a:t>
            </a:r>
            <a:endParaRPr lang="en-US" sz="2800" dirty="0">
              <a:solidFill>
                <a:srgbClr val="678DC5"/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73088" y="1362075"/>
            <a:ext cx="8056562" cy="4791075"/>
          </a:xfrm>
        </p:spPr>
        <p:txBody>
          <a:bodyPr/>
          <a:lstStyle/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22387" y="1637094"/>
            <a:ext cx="6902413" cy="459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554515" y="2830285"/>
            <a:ext cx="394788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061" y="275545"/>
            <a:ext cx="8145463" cy="1141894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Stateful DHCPv6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Verifying </a:t>
            </a:r>
            <a:r>
              <a:rPr lang="en-US" dirty="0" err="1" smtClean="0"/>
              <a:t>Stateful</a:t>
            </a:r>
            <a:r>
              <a:rPr lang="en-US" dirty="0" smtClean="0"/>
              <a:t> DHCPv6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58574" y="1611085"/>
            <a:ext cx="8056562" cy="4411436"/>
          </a:xfrm>
        </p:spPr>
        <p:txBody>
          <a:bodyPr/>
          <a:lstStyle/>
          <a:p>
            <a:r>
              <a:rPr lang="en-US" sz="2000" dirty="0" smtClean="0"/>
              <a:t>Verify the </a:t>
            </a:r>
            <a:r>
              <a:rPr lang="en-US" sz="2000" kern="1200" dirty="0" smtClean="0">
                <a:latin typeface="Arial" charset="0"/>
              </a:rPr>
              <a:t>stateful DHCPv6 server using the following commands:</a:t>
            </a:r>
          </a:p>
          <a:p>
            <a:pPr>
              <a:buNone/>
            </a:pPr>
            <a:r>
              <a:rPr lang="en-US" sz="2000" kern="1200" dirty="0" smtClean="0">
                <a:latin typeface="Arial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show ipv6 dhcp pool</a:t>
            </a:r>
          </a:p>
          <a:p>
            <a:pPr>
              <a:buNone/>
            </a:pP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show ipv6 dhcp binding</a:t>
            </a:r>
          </a:p>
          <a:p>
            <a:r>
              <a:rPr lang="en-US" sz="2000" kern="1200" dirty="0" smtClean="0">
                <a:latin typeface="Arial" charset="0"/>
              </a:rPr>
              <a:t>Verify  the stateful DHCPv6 client using 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show ipv6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sz="2000" b="1" dirty="0" smtClean="0"/>
              <a:t> </a:t>
            </a:r>
            <a:r>
              <a:rPr lang="en-US" sz="2000" kern="1200" dirty="0" smtClean="0">
                <a:latin typeface="Arial" charset="0"/>
              </a:rPr>
              <a:t>command</a:t>
            </a:r>
            <a:r>
              <a:rPr lang="en-US" sz="2000" kern="1200" dirty="0">
                <a:latin typeface="Arial" charset="0"/>
              </a:rPr>
              <a:t>.</a:t>
            </a:r>
            <a:endParaRPr lang="en-US" sz="2000" kern="1200" dirty="0" smtClean="0">
              <a:latin typeface="Arial" charset="0"/>
            </a:endParaRPr>
          </a:p>
          <a:p>
            <a:pPr>
              <a:buNone/>
            </a:pPr>
            <a:r>
              <a:rPr lang="en-US" sz="2000" kern="1200" dirty="0" smtClean="0">
                <a:latin typeface="Arial" charset="0"/>
              </a:rPr>
              <a:t>		</a:t>
            </a:r>
            <a:endParaRPr lang="en-US" sz="20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380343" y="3730172"/>
            <a:ext cx="3904343" cy="2670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0114" y="1533070"/>
            <a:ext cx="5341257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1084262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Stateful DHCPv6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Configuring a Router as a Stateful DHCPv6 Relay Agent</a:t>
            </a:r>
            <a:endParaRPr lang="en-US" sz="2800" dirty="0">
              <a:solidFill>
                <a:srgbClr val="678DC5"/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73088" y="1362075"/>
            <a:ext cx="8056562" cy="4791075"/>
          </a:xfrm>
        </p:spPr>
        <p:txBody>
          <a:bodyPr/>
          <a:lstStyle/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209800" y="5202457"/>
            <a:ext cx="4524829" cy="1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336800" y="1621077"/>
            <a:ext cx="4453165" cy="3580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727201" y="1596571"/>
            <a:ext cx="2220686" cy="28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55638" y="508228"/>
            <a:ext cx="8145462" cy="838200"/>
          </a:xfrm>
        </p:spPr>
        <p:txBody>
          <a:bodyPr/>
          <a:lstStyle/>
          <a:p>
            <a:r>
              <a:rPr lang="en-US" dirty="0" smtClean="0"/>
              <a:t>Chapter 10: </a:t>
            </a:r>
            <a:r>
              <a:rPr lang="en-US" dirty="0" smtClean="0"/>
              <a:t>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97807" y="1623107"/>
            <a:ext cx="7940675" cy="4574494"/>
          </a:xfrm>
        </p:spPr>
        <p:txBody>
          <a:bodyPr/>
          <a:lstStyle/>
          <a:p>
            <a:r>
              <a:rPr lang="en-US" sz="2000" dirty="0" smtClean="0"/>
              <a:t>Describe the operation of DHCPv4 in a small-to-medium-sized business network.</a:t>
            </a:r>
          </a:p>
          <a:p>
            <a:r>
              <a:rPr lang="en-US" sz="2000" dirty="0" smtClean="0">
                <a:cs typeface="Arial" charset="0"/>
              </a:rPr>
              <a:t>Configure a router as a DHCPv4 server.</a:t>
            </a:r>
          </a:p>
          <a:p>
            <a:r>
              <a:rPr lang="en-US" sz="2000" dirty="0" smtClean="0">
                <a:cs typeface="Arial" charset="0"/>
              </a:rPr>
              <a:t>Configure a router as a DHCPv4 client.</a:t>
            </a:r>
          </a:p>
          <a:p>
            <a:r>
              <a:rPr lang="en-US" sz="2000" dirty="0" smtClean="0">
                <a:cs typeface="Arial" charset="0"/>
              </a:rPr>
              <a:t>Troubleshoot a DHCP configuration for IPv4 in a switched network.</a:t>
            </a:r>
          </a:p>
          <a:p>
            <a:r>
              <a:rPr lang="en-US" sz="2000" dirty="0" smtClean="0">
                <a:cs typeface="Arial" charset="0"/>
              </a:rPr>
              <a:t>Explain the operation of DHCPv6.</a:t>
            </a:r>
          </a:p>
          <a:p>
            <a:r>
              <a:rPr lang="en-US" sz="2000" dirty="0" smtClean="0">
                <a:cs typeface="Arial" charset="0"/>
              </a:rPr>
              <a:t>Configure a stateless DHCPv6 for a small-to-medium-sized business. </a:t>
            </a:r>
          </a:p>
          <a:p>
            <a:r>
              <a:rPr lang="en-US" sz="2000" dirty="0" smtClean="0">
                <a:cs typeface="Arial" charset="0"/>
              </a:rPr>
              <a:t>Configure a stateful DHCPv6 for a small-to-medium-sized business.</a:t>
            </a:r>
          </a:p>
          <a:p>
            <a:r>
              <a:rPr lang="en-US" sz="2000" dirty="0" smtClean="0">
                <a:cs typeface="Arial" charset="0"/>
              </a:rPr>
              <a:t>Troubleshoot a DHCP configuration for IPv6 in a switched  network.</a:t>
            </a:r>
          </a:p>
          <a:p>
            <a:endParaRPr lang="en-US" sz="2000" dirty="0" smtClean="0">
              <a:cs typeface="Arial" charset="0"/>
            </a:endParaRPr>
          </a:p>
          <a:p>
            <a:endParaRPr lang="en-US" sz="2000" dirty="0" smtClean="0">
              <a:cs typeface="Arial" charset="0"/>
            </a:endParaRPr>
          </a:p>
          <a:p>
            <a:endParaRPr lang="en-US" sz="2000" dirty="0" smtClean="0">
              <a:cs typeface="Arial" charset="0"/>
            </a:endParaRPr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Troubleshooting DHCPv6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Troubleshooting Tasks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73088" y="1362075"/>
            <a:ext cx="8056562" cy="4791075"/>
          </a:xfrm>
        </p:spPr>
        <p:txBody>
          <a:bodyPr/>
          <a:lstStyle/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99" y="1657350"/>
            <a:ext cx="8058151" cy="1936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609600"/>
            <a:ext cx="8145463" cy="827681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Troubleshooting DHCPv6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800" dirty="0" smtClean="0"/>
              <a:t>Verifying the Router DHCPv6 Configuration</a:t>
            </a:r>
            <a:endParaRPr lang="en-US" sz="2800" dirty="0">
              <a:solidFill>
                <a:srgbClr val="678DC5"/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73088" y="1362075"/>
            <a:ext cx="8056562" cy="4791075"/>
          </a:xfrm>
        </p:spPr>
        <p:txBody>
          <a:bodyPr/>
          <a:lstStyle/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23786" y="1689353"/>
            <a:ext cx="5644353" cy="461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Troubleshooting DHCPv6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dirty="0" smtClean="0"/>
              <a:t>Debugging DHCPv6</a:t>
            </a:r>
            <a:endParaRPr lang="en-US" dirty="0">
              <a:solidFill>
                <a:srgbClr val="678DC5"/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73088" y="1362075"/>
            <a:ext cx="8056562" cy="4791075"/>
          </a:xfrm>
        </p:spPr>
        <p:txBody>
          <a:bodyPr/>
          <a:lstStyle/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00149" y="1527417"/>
            <a:ext cx="7190265" cy="447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786288"/>
            <a:ext cx="3854450" cy="1481138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Arial" charset="0"/>
              </a:rPr>
              <a:t>10.3  </a:t>
            </a:r>
            <a:r>
              <a:rPr lang="en-US" sz="2400" dirty="0" smtClean="0">
                <a:cs typeface="Arial" charset="0"/>
              </a:rPr>
              <a:t>Summary</a:t>
            </a:r>
            <a:br>
              <a:rPr lang="en-US" sz="2400" dirty="0" smtClean="0">
                <a:cs typeface="Arial" charset="0"/>
              </a:rPr>
            </a:br>
            <a:r>
              <a:rPr lang="en-US" sz="2400" dirty="0" smtClean="0">
                <a:cs typeface="Arial" charset="0"/>
              </a:rPr>
              <a:t/>
            </a:r>
            <a:br>
              <a:rPr lang="en-US" sz="2400" dirty="0" smtClean="0">
                <a:cs typeface="Arial" charset="0"/>
              </a:rPr>
            </a:br>
            <a:r>
              <a:rPr lang="en-US" sz="2800" dirty="0" smtClean="0">
                <a:cs typeface="Arial" charset="0"/>
              </a:rPr>
              <a:t/>
            </a:r>
            <a:br>
              <a:rPr lang="en-US" sz="2800" dirty="0" smtClean="0">
                <a:cs typeface="Arial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583066" y="304801"/>
            <a:ext cx="8145462" cy="800100"/>
          </a:xfrm>
        </p:spPr>
        <p:txBody>
          <a:bodyPr/>
          <a:lstStyle/>
          <a:p>
            <a:r>
              <a:rPr lang="en-US" dirty="0" smtClean="0"/>
              <a:t>Chapter 10: </a:t>
            </a:r>
            <a:r>
              <a:rPr lang="en-US" dirty="0" smtClean="0"/>
              <a:t>Summary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584200" y="1276350"/>
            <a:ext cx="8159750" cy="52768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 smtClean="0"/>
              <a:t>All nodes on a network require a unique IP address to communicate with other devices.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DHCPv4 includes three different address allocation methods:</a:t>
            </a:r>
          </a:p>
          <a:p>
            <a:pPr marL="800100" lvl="1" indent="-342900">
              <a:spcBef>
                <a:spcPts val="1200"/>
              </a:spcBef>
            </a:pPr>
            <a:r>
              <a:rPr lang="en-US" b="1" dirty="0" smtClean="0"/>
              <a:t>Manual Allocation </a:t>
            </a:r>
          </a:p>
          <a:p>
            <a:pPr marL="800100" lvl="1" indent="-342900">
              <a:spcBef>
                <a:spcPts val="1200"/>
              </a:spcBef>
            </a:pPr>
            <a:r>
              <a:rPr lang="en-US" b="1" dirty="0" smtClean="0"/>
              <a:t>Automatic Allocation </a:t>
            </a:r>
          </a:p>
          <a:p>
            <a:pPr marL="800100" lvl="1" indent="-342900">
              <a:spcBef>
                <a:spcPts val="1200"/>
              </a:spcBef>
            </a:pPr>
            <a:r>
              <a:rPr lang="en-US" b="1" dirty="0" smtClean="0"/>
              <a:t>Dynamic Allocation 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There are two methods available for the dynamic configuration of IPv6 global unicast addresses:</a:t>
            </a:r>
          </a:p>
          <a:p>
            <a:pPr marL="800100" lvl="1" indent="-342900">
              <a:spcBef>
                <a:spcPts val="1200"/>
              </a:spcBef>
            </a:pPr>
            <a:r>
              <a:rPr lang="en-US" b="1" dirty="0" smtClean="0"/>
              <a:t>Stateless Address Autoconfiguration (SLAAC)</a:t>
            </a:r>
          </a:p>
          <a:p>
            <a:pPr marL="800100" lvl="1" indent="-342900">
              <a:spcBef>
                <a:spcPts val="1200"/>
              </a:spcBef>
            </a:pPr>
            <a:r>
              <a:rPr lang="en-US" b="1" dirty="0" smtClean="0"/>
              <a:t>Dynamic Host Configuration Protocol for IPv6 (Stateful DHCPv6)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583066" y="461963"/>
            <a:ext cx="8145462" cy="838200"/>
          </a:xfrm>
        </p:spPr>
        <p:txBody>
          <a:bodyPr/>
          <a:lstStyle/>
          <a:p>
            <a:r>
              <a:rPr lang="en-US" dirty="0" smtClean="0"/>
              <a:t>Chapter 10: </a:t>
            </a:r>
            <a:r>
              <a:rPr lang="en-US" dirty="0" smtClean="0"/>
              <a:t>Summary (cont.)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584200" y="1344613"/>
            <a:ext cx="8102600" cy="482758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same tasks are involved when troubleshooting DHCPv4 and DHCPv6:</a:t>
            </a:r>
          </a:p>
          <a:p>
            <a:pPr marL="461963" indent="-342900"/>
            <a:r>
              <a:rPr lang="en-US" sz="2000" dirty="0" smtClean="0"/>
              <a:t>Resolve address conflicts.</a:t>
            </a:r>
          </a:p>
          <a:p>
            <a:pPr marL="461963" indent="-342900"/>
            <a:r>
              <a:rPr lang="en-US" sz="2000" dirty="0" smtClean="0"/>
              <a:t>Verify physical connectivity.</a:t>
            </a:r>
          </a:p>
          <a:p>
            <a:pPr marL="461963" indent="-342900"/>
            <a:r>
              <a:rPr lang="en-US" sz="2000" dirty="0" smtClean="0"/>
              <a:t>Test connectivity using a static IP address.</a:t>
            </a:r>
          </a:p>
          <a:p>
            <a:pPr marL="461963" indent="-342900"/>
            <a:r>
              <a:rPr lang="en-US" sz="2000" dirty="0" smtClean="0"/>
              <a:t>Verify the switch port configuration.</a:t>
            </a:r>
          </a:p>
          <a:p>
            <a:pPr marL="461963" indent="-342900"/>
            <a:r>
              <a:rPr lang="en-US" sz="2000" dirty="0" smtClean="0"/>
              <a:t>Test the operation on the same subnet or VLAN.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ctr"/>
          <a:lstStyle/>
          <a:p>
            <a:endParaRPr lang="en-US" dirty="0"/>
          </a:p>
        </p:txBody>
      </p:sp>
      <p:pic>
        <p:nvPicPr>
          <p:cNvPr id="35843" name="Picture 3" descr="CNA_largo-onwhit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5" y="2741613"/>
            <a:ext cx="609758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496004"/>
            <a:ext cx="3854450" cy="1481138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Arial" charset="0"/>
              </a:rPr>
              <a:t>10.1  </a:t>
            </a:r>
            <a:r>
              <a:rPr lang="en-US" sz="2400" dirty="0" smtClean="0">
                <a:cs typeface="Arial" charset="0"/>
              </a:rPr>
              <a:t>Dynamic Host Configuration Protocol v4</a:t>
            </a:r>
            <a:r>
              <a:rPr lang="en-US" sz="2800" dirty="0" smtClean="0">
                <a:cs typeface="Arial" charset="0"/>
              </a:rPr>
              <a:t/>
            </a:r>
            <a:br>
              <a:rPr lang="en-US" sz="2800" dirty="0" smtClean="0">
                <a:cs typeface="Arial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DHCPv4 Operation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Introducing DHCPv4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54038" y="1295400"/>
            <a:ext cx="8170862" cy="515302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  <a:defRPr/>
            </a:pPr>
            <a:r>
              <a:rPr lang="en-US" sz="2000" dirty="0" smtClean="0"/>
              <a:t>DHCPv4 uses three different address allocation methods: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2000" b="1" dirty="0" smtClean="0"/>
              <a:t>Manual Allocation </a:t>
            </a:r>
            <a:r>
              <a:rPr lang="en-US" sz="2000" dirty="0" smtClean="0"/>
              <a:t>– The administrator assigns a pre-allocated IPv4 address to the client, and DHCPv4 communicates only the IPv4 address to the device.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2000" b="1" dirty="0" smtClean="0"/>
              <a:t>Automatic Allocation</a:t>
            </a:r>
            <a:r>
              <a:rPr lang="en-US" sz="2000" dirty="0"/>
              <a:t> – </a:t>
            </a:r>
            <a:r>
              <a:rPr lang="en-US" sz="2000" dirty="0" smtClean="0"/>
              <a:t>DHCPv4 automatically assigns a static IPv4 address permanently to a device, selecting it from a pool of available addresses. </a:t>
            </a:r>
            <a:endParaRPr lang="en-US" sz="2000" b="1" dirty="0" smtClean="0"/>
          </a:p>
          <a:p>
            <a:pPr eaLnBrk="1" hangingPunct="1">
              <a:lnSpc>
                <a:spcPct val="100000"/>
              </a:lnSpc>
              <a:defRPr/>
            </a:pPr>
            <a:r>
              <a:rPr lang="en-US" sz="2000" b="1" dirty="0" smtClean="0"/>
              <a:t>Dynamic Allocation</a:t>
            </a:r>
            <a:r>
              <a:rPr lang="en-US" sz="2000" dirty="0"/>
              <a:t> – DHCPv4 </a:t>
            </a:r>
            <a:r>
              <a:rPr lang="en-US" sz="2000" dirty="0" smtClean="0"/>
              <a:t>dynamically assigns, or leases, an IPv4 address from a pool of addresses for a limited period of time chosen by the server, or until the client no longer needs the address. This method is the most commonly used.</a:t>
            </a:r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r>
              <a:rPr lang="en-US" sz="2200" dirty="0" smtClean="0"/>
              <a:t>	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altLang="ja-JP" sz="1800" dirty="0" smtClean="0">
                <a:ea typeface="ＭＳ Ｐゴシック" pitchFamily="34" charset="-128"/>
              </a:rPr>
              <a:t>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DHCPv4 Operation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DHCPv4 Operation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54038" y="1295400"/>
            <a:ext cx="8170862" cy="5153025"/>
          </a:xfrm>
        </p:spPr>
        <p:txBody>
          <a:bodyPr/>
          <a:lstStyle/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r>
              <a:rPr lang="en-US" sz="2200" dirty="0" smtClean="0"/>
              <a:t>	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altLang="ja-JP" sz="1800" dirty="0" smtClean="0">
                <a:ea typeface="ＭＳ Ｐゴシック" pitchFamily="34" charset="-128"/>
              </a:rPr>
              <a:t>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809750" y="1485899"/>
            <a:ext cx="5715000" cy="51158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DHCPv4 Operation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DHCPv4 Message Format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54038" y="1295400"/>
            <a:ext cx="8170862" cy="5153025"/>
          </a:xfrm>
        </p:spPr>
        <p:txBody>
          <a:bodyPr/>
          <a:lstStyle/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r>
              <a:rPr lang="en-US" sz="2200" dirty="0" smtClean="0"/>
              <a:t>	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altLang="ja-JP" sz="1800" dirty="0" smtClean="0">
                <a:ea typeface="ＭＳ Ｐゴシック" pitchFamily="34" charset="-128"/>
              </a:rPr>
              <a:t>	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62100" y="1333500"/>
            <a:ext cx="5886450" cy="5125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377146"/>
            <a:ext cx="8145463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DHCPv4 Operation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Format DHCPv4 Discover and Offer Messages</a:t>
            </a:r>
            <a:endParaRPr lang="en-US" sz="2800" dirty="0">
              <a:solidFill>
                <a:srgbClr val="3E8DC5"/>
              </a:solidFill>
              <a:cs typeface="Arial" pitchFamily="34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54038" y="1295400"/>
            <a:ext cx="8170862" cy="5153025"/>
          </a:xfrm>
        </p:spPr>
        <p:txBody>
          <a:bodyPr/>
          <a:lstStyle/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r>
              <a:rPr lang="en-US" sz="2200" dirty="0" smtClean="0"/>
              <a:t>	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altLang="ja-JP" sz="1800" dirty="0" smtClean="0">
                <a:ea typeface="ＭＳ Ｐゴシック" pitchFamily="34" charset="-128"/>
              </a:rPr>
              <a:t>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0700" y="1390650"/>
            <a:ext cx="5524500" cy="506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20688"/>
            <a:ext cx="8145463" cy="838200"/>
          </a:xfrm>
        </p:spPr>
        <p:txBody>
          <a:bodyPr/>
          <a:lstStyle/>
          <a:p>
            <a:r>
              <a:rPr lang="en-US" sz="1800" dirty="0" smtClean="0"/>
              <a:t>DHCPv4 Operation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Configuring a DHCPv4 Server</a:t>
            </a:r>
            <a:endParaRPr lang="en-US" dirty="0"/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554038" y="1295400"/>
            <a:ext cx="8170862" cy="515302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  <a:defRPr/>
            </a:pPr>
            <a:r>
              <a:rPr lang="en-US" sz="2000" dirty="0" smtClean="0"/>
              <a:t>A Cisco router running the Cisco IOS software can be configured to act as a DHCPv4 server. To set up DHCP: </a:t>
            </a:r>
          </a:p>
          <a:p>
            <a:pPr marL="795337" lvl="1" indent="-457200" eaLnBrk="1" hangingPunct="1">
              <a:lnSpc>
                <a:spcPct val="100000"/>
              </a:lnSpc>
              <a:buFont typeface="+mj-lt"/>
              <a:buAutoNum type="arabicPeriod"/>
              <a:defRPr/>
            </a:pPr>
            <a:r>
              <a:rPr lang="en-US" dirty="0" smtClean="0"/>
              <a:t>Exclude addresses from the pool.</a:t>
            </a:r>
          </a:p>
          <a:p>
            <a:pPr marL="795337" lvl="1" indent="-457200" eaLnBrk="1" hangingPunct="1">
              <a:lnSpc>
                <a:spcPct val="100000"/>
              </a:lnSpc>
              <a:buFont typeface="+mj-lt"/>
              <a:buAutoNum type="arabicPeriod"/>
              <a:defRPr/>
            </a:pPr>
            <a:r>
              <a:rPr lang="en-US" dirty="0" smtClean="0"/>
              <a:t>	Set up the DHCP pool name.</a:t>
            </a:r>
          </a:p>
          <a:p>
            <a:pPr marL="795337" lvl="1" indent="-457200" eaLnBrk="1" hangingPunct="1">
              <a:lnSpc>
                <a:spcPct val="100000"/>
              </a:lnSpc>
              <a:buFont typeface="+mj-lt"/>
              <a:buAutoNum type="arabicPeriod"/>
              <a:defRPr/>
            </a:pPr>
            <a:r>
              <a:rPr lang="en-US" dirty="0" smtClean="0"/>
              <a:t>Define the range of addresses and subnet mask. Use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default-router</a:t>
            </a:r>
            <a:r>
              <a:rPr lang="en-US" dirty="0"/>
              <a:t> </a:t>
            </a:r>
            <a:r>
              <a:rPr lang="en-US" dirty="0" smtClean="0"/>
              <a:t>command for the default gateway. Optional parameters that can be included in the </a:t>
            </a:r>
            <a:r>
              <a:rPr lang="en-US" i="1" dirty="0" smtClean="0"/>
              <a:t>pool</a:t>
            </a:r>
            <a:r>
              <a:rPr lang="en-US" dirty="0" smtClean="0"/>
              <a:t> – </a:t>
            </a:r>
            <a:r>
              <a:rPr lang="en-US" i="1" dirty="0" smtClean="0"/>
              <a:t>dns server</a:t>
            </a:r>
            <a:r>
              <a:rPr lang="en-US" dirty="0" smtClean="0"/>
              <a:t>, </a:t>
            </a:r>
            <a:r>
              <a:rPr lang="en-US" i="1" dirty="0" smtClean="0"/>
              <a:t>domain-name</a:t>
            </a:r>
            <a:r>
              <a:rPr lang="en-US" dirty="0"/>
              <a:t>.</a:t>
            </a: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b="1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b="1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b="1" dirty="0" smtClean="0"/>
          </a:p>
          <a:p>
            <a:pPr marL="381000" indent="-381000" eaLnBrk="1" hangingPunct="1">
              <a:lnSpc>
                <a:spcPct val="100000"/>
              </a:lnSpc>
              <a:defRPr/>
            </a:pPr>
            <a:endParaRPr lang="en-US" sz="2000" b="1" dirty="0" smtClean="0"/>
          </a:p>
          <a:p>
            <a:pPr marL="0" indent="0" eaLnBrk="1" hangingPunct="1">
              <a:lnSpc>
                <a:spcPct val="100000"/>
              </a:lnSpc>
              <a:buNone/>
              <a:defRPr/>
            </a:pPr>
            <a:r>
              <a:rPr lang="en-US" sz="2000" dirty="0" smtClean="0"/>
              <a:t>To disable DHCP, use the </a:t>
            </a:r>
            <a:r>
              <a:rPr lang="en-US" sz="2000" b="1" dirty="0" smtClean="0"/>
              <a:t>no service dhcp</a:t>
            </a:r>
            <a:r>
              <a:rPr lang="en-US" sz="2000" dirty="0" smtClean="0"/>
              <a:t> command.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sz="1800" dirty="0" smtClean="0"/>
              <a:t>	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719137" lvl="1" indent="-381000" eaLnBrk="1" hangingPunct="1">
              <a:lnSpc>
                <a:spcPct val="100000"/>
              </a:lnSpc>
              <a:defRPr/>
            </a:pPr>
            <a:endParaRPr lang="en-US" sz="18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endParaRPr lang="en-US" sz="2000" dirty="0" smtClean="0"/>
          </a:p>
          <a:p>
            <a:pPr marL="381000" indent="-381000" eaLnBrk="1" hangingPunct="1">
              <a:lnSpc>
                <a:spcPct val="100000"/>
              </a:lnSpc>
              <a:buNone/>
              <a:defRPr/>
            </a:pPr>
            <a:r>
              <a:rPr lang="en-US" sz="2200" dirty="0" smtClean="0"/>
              <a:t>	</a:t>
            </a:r>
          </a:p>
          <a:p>
            <a:pPr marL="719137" lvl="1" indent="-381000" eaLnBrk="1" hangingPunct="1">
              <a:lnSpc>
                <a:spcPct val="100000"/>
              </a:lnSpc>
              <a:defRPr/>
            </a:pPr>
            <a:r>
              <a:rPr lang="en-US" altLang="ja-JP" sz="1800" dirty="0" smtClean="0">
                <a:ea typeface="ＭＳ Ｐゴシック" pitchFamily="34" charset="-128"/>
              </a:rPr>
              <a:t>	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379795" y="3892148"/>
            <a:ext cx="4953001" cy="187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TMPLT-WHT_C">
  <a:themeElements>
    <a:clrScheme name="PPT-TMPLT-WHT_C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PPT-TMPLT-WHT_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-TMPLT-WHT_C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Acad-4F_PPT-WHT_060408">
  <a:themeElements>
    <a:clrScheme name="Oct_2006_Cisco White Template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Oct_2006_Cisco White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t_2006_Cisco White Template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14032</TotalTime>
  <Pages>28</Pages>
  <Words>576</Words>
  <Application>Microsoft Office PowerPoint</Application>
  <PresentationFormat>On-screen Show (4:3)</PresentationFormat>
  <Paragraphs>290</Paragraphs>
  <Slides>36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PPT-TMPLT-WHT_C</vt:lpstr>
      <vt:lpstr>NetAcad-4F_PPT-WHT_060408</vt:lpstr>
      <vt:lpstr>Chapter 10: DHCP </vt:lpstr>
      <vt:lpstr>Chapter 10</vt:lpstr>
      <vt:lpstr>Chapter 10: Objectives</vt:lpstr>
      <vt:lpstr>10.1  Dynamic Host Configuration Protocol v4  </vt:lpstr>
      <vt:lpstr>DHCPv4 Operation Introducing DHCPv4</vt:lpstr>
      <vt:lpstr>DHCPv4 Operation DHCPv4 Operation</vt:lpstr>
      <vt:lpstr>DHCPv4 Operation DHCPv4 Message Format</vt:lpstr>
      <vt:lpstr>DHCPv4 Operation Format DHCPv4 Discover and Offer Messages</vt:lpstr>
      <vt:lpstr>DHCPv4 Operation Configuring a DHCPv4 Server</vt:lpstr>
      <vt:lpstr>DHCPv4 Operation Verifying a DHCPv4 Server</vt:lpstr>
      <vt:lpstr>DHCPv4 Operation DHCPv4 Relay</vt:lpstr>
      <vt:lpstr>Configuring a DHCPv4 Client  Configuring a Router as a DHCPv4 Client </vt:lpstr>
      <vt:lpstr>Troubleshoot DHCPv4  Troubleshooting Tasks</vt:lpstr>
      <vt:lpstr>Troubleshoot DHCPv4  Verifying the Router DHCPv4 Configuration</vt:lpstr>
      <vt:lpstr>Troubleshoot DHCPv4  Debugging DHCPv4</vt:lpstr>
      <vt:lpstr>10.2  Dynamic Host Configuration Protocol v6   </vt:lpstr>
      <vt:lpstr>SLAAC and DHCPv6 Stateless Address Autoconfiguration</vt:lpstr>
      <vt:lpstr>SLAAC and DHCPv6 SLAAC Operation</vt:lpstr>
      <vt:lpstr>SLAAC and DHCPv6 SLAAC and DHCPv6</vt:lpstr>
      <vt:lpstr>SLAAC and DHCPv6 SLAAC Option</vt:lpstr>
      <vt:lpstr>SLAAC and DHCPv6 Stateless DHCP Option</vt:lpstr>
      <vt:lpstr>SLAAC and DHCPv6 Stateful DHCP Option</vt:lpstr>
      <vt:lpstr>SLAAC and DHCPv6 DHCPv6 Operations </vt:lpstr>
      <vt:lpstr>Stateless DHCPv6  Configuring a Router as a Stateless DHCPv6 Server</vt:lpstr>
      <vt:lpstr>Stateless DHCPv6  Configuring a Router as a Stateless DHCPv6 Client</vt:lpstr>
      <vt:lpstr>Stateless DHCPv6  Verifying Stateless DHCPv6</vt:lpstr>
      <vt:lpstr>Stateful DHCPv6  Configuring a Router as a Stateful DHCPv6 Server</vt:lpstr>
      <vt:lpstr>Stateful DHCPv6  Verifying Stateful DHCPv6</vt:lpstr>
      <vt:lpstr>Stateful DHCPv6  Configuring a Router as a Stateful DHCPv6 Relay Agent</vt:lpstr>
      <vt:lpstr>Troubleshooting DHCPv6  Troubleshooting Tasks</vt:lpstr>
      <vt:lpstr>Troubleshooting DHCPv6 Verifying the Router DHCPv6 Configuration</vt:lpstr>
      <vt:lpstr>Troubleshooting DHCPv6 Debugging DHCPv6</vt:lpstr>
      <vt:lpstr>10.3  Summary    </vt:lpstr>
      <vt:lpstr>Chapter 10: Summary</vt:lpstr>
      <vt:lpstr>Chapter 10: Summary (cont.)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 PC v4.0 Chapter 1</dc:title>
  <dc:creator>Karen Alderson</dc:creator>
  <cp:lastModifiedBy>Rodrigo Floriano</cp:lastModifiedBy>
  <cp:revision>1131</cp:revision>
  <cp:lastPrinted>1999-01-27T00:54:54Z</cp:lastPrinted>
  <dcterms:created xsi:type="dcterms:W3CDTF">2006-10-23T15:07:30Z</dcterms:created>
  <dcterms:modified xsi:type="dcterms:W3CDTF">2013-10-22T19:14:57Z</dcterms:modified>
</cp:coreProperties>
</file>