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72" r:id="rId4"/>
    <p:sldId id="274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7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9" autoAdjust="0"/>
    <p:restoredTop sz="81871" autoAdjust="0"/>
  </p:normalViewPr>
  <p:slideViewPr>
    <p:cSldViewPr snapToGrid="0">
      <p:cViewPr varScale="1">
        <p:scale>
          <a:sx n="55" d="100"/>
          <a:sy n="55" d="100"/>
        </p:scale>
        <p:origin x="103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Demo hidden variable </a:t>
            </a:r>
          </a:p>
          <a:p>
            <a:r>
              <a:rPr lang="en-GB" dirty="0"/>
              <a:t>Demo URL:</a:t>
            </a:r>
            <a:r>
              <a:rPr lang="en-GB" baseline="0" dirty="0"/>
              <a:t> /</a:t>
            </a:r>
            <a:r>
              <a:rPr lang="en-GB" baseline="0" dirty="0" err="1"/>
              <a:t>StateHiddenField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814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Demo cookie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Demo URL:</a:t>
            </a:r>
            <a:r>
              <a:rPr lang="en-GB" baseline="0" dirty="0"/>
              <a:t> /</a:t>
            </a:r>
            <a:r>
              <a:rPr lang="en-GB" baseline="0" dirty="0" err="1"/>
              <a:t>StateCookie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788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 how</a:t>
            </a:r>
            <a:r>
              <a:rPr lang="en-GB" baseline="0" dirty="0"/>
              <a:t> session works, show demo.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Demo URL:</a:t>
            </a:r>
            <a:r>
              <a:rPr lang="en-GB" baseline="0" dirty="0"/>
              <a:t> /</a:t>
            </a:r>
            <a:r>
              <a:rPr lang="en-GB" baseline="0" dirty="0" err="1"/>
              <a:t>StateSession</a:t>
            </a:r>
            <a:endParaRPr lang="en-GB" baseline="0" dirty="0"/>
          </a:p>
          <a:p>
            <a:r>
              <a:rPr lang="en-GB" baseline="0" dirty="0"/>
              <a:t>Explain session storing – how long session exists, InProc &amp; session state server (mention web farms, data serialization)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261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Mention</a:t>
            </a:r>
            <a:r>
              <a:rPr lang="en-GB" baseline="0" dirty="0"/>
              <a:t> self-signed certificates and managing trusted certificates (dev environment).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772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421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29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GET &amp; POST</a:t>
            </a:r>
            <a:r>
              <a:rPr lang="en-GB" baseline="0" dirty="0"/>
              <a:t> demo on sample web app during next slides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Simple GET request in </a:t>
            </a:r>
            <a:r>
              <a:rPr lang="en-GB" baseline="0" dirty="0" err="1"/>
              <a:t>cmd</a:t>
            </a:r>
            <a:r>
              <a:rPr lang="en-GB" baseline="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GET</a:t>
            </a:r>
            <a:r>
              <a:rPr lang="en-GB" baseline="0" dirty="0"/>
              <a:t> with</a:t>
            </a:r>
            <a:r>
              <a:rPr lang="en-GB" dirty="0"/>
              <a:t> browser + debug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Describe request structure – head, body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Show POST </a:t>
            </a:r>
            <a:r>
              <a:rPr lang="en-GB" baseline="0"/>
              <a:t>in browser</a:t>
            </a: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24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Run</a:t>
            </a:r>
            <a:r>
              <a:rPr lang="en-GB" baseline="0" dirty="0"/>
              <a:t> demo, telnet localhost [port], </a:t>
            </a:r>
            <a:r>
              <a:rPr lang="en-GB" sz="1400" baseline="0" dirty="0"/>
              <a:t>ctrl + ], set </a:t>
            </a:r>
            <a:r>
              <a:rPr lang="en-GB" sz="1400" baseline="0" dirty="0" err="1"/>
              <a:t>localecho</a:t>
            </a:r>
            <a:r>
              <a:rPr lang="en-GB" sz="1400" baseline="0" dirty="0"/>
              <a:t>, enter, </a:t>
            </a:r>
            <a:r>
              <a:rPr lang="sk-SK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 /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HTTP/1.1,</a:t>
            </a:r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enter,</a:t>
            </a:r>
            <a:r>
              <a:rPr lang="sk-SK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Host</a:t>
            </a:r>
            <a:r>
              <a:rPr lang="sk-SK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sk-SK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localhost</a:t>
            </a:r>
            <a:r>
              <a:rPr lang="sk-SK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[port],</a:t>
            </a:r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enter</a:t>
            </a:r>
            <a:r>
              <a:rPr lang="en-GB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enter</a:t>
            </a: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browser with developer tools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585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in browser + dev tools / fiddler (raw body</a:t>
            </a:r>
            <a:r>
              <a:rPr lang="en-GB" baseline="0" dirty="0"/>
              <a:t> – show query string</a:t>
            </a:r>
            <a:r>
              <a:rPr lang="en-GB" dirty="0"/>
              <a:t>)</a:t>
            </a:r>
          </a:p>
          <a:p>
            <a:r>
              <a:rPr lang="en-GB" dirty="0"/>
              <a:t>Demo</a:t>
            </a:r>
            <a:r>
              <a:rPr lang="en-GB" baseline="0" dirty="0"/>
              <a:t> URL: /submit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081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query string with </a:t>
            </a:r>
            <a:r>
              <a:rPr lang="sk-SK" dirty="0"/>
              <a:t>GET</a:t>
            </a:r>
            <a:r>
              <a:rPr lang="en-GB" dirty="0"/>
              <a:t> </a:t>
            </a:r>
            <a:r>
              <a:rPr lang="sk-S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/Submit?text</a:t>
            </a:r>
            <a:r>
              <a:rPr lang="en-GB"/>
              <a:t>=[</a:t>
            </a:r>
            <a:r>
              <a:rPr lang="en-GB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</a:t>
            </a:r>
            <a:endParaRPr lang="sk-SK" dirty="0"/>
          </a:p>
          <a:p>
            <a:r>
              <a:rPr lang="sk-SK" dirty="0"/>
              <a:t>Show encoded</a:t>
            </a:r>
            <a:r>
              <a:rPr lang="sk-SK" baseline="0" dirty="0"/>
              <a:t> query string </a:t>
            </a:r>
            <a:r>
              <a:rPr lang="sk-SK" baseline="0" dirty="0" err="1"/>
              <a:t>with</a:t>
            </a:r>
            <a:r>
              <a:rPr lang="sk-SK" baseline="0" dirty="0"/>
              <a:t> GET</a:t>
            </a:r>
            <a:r>
              <a:rPr lang="en-GB" baseline="0" dirty="0"/>
              <a:t> </a:t>
            </a:r>
            <a:r>
              <a:rPr lang="en-GB" baseline="0"/>
              <a:t>- </a:t>
            </a:r>
            <a:r>
              <a:rPr lang="sk-S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sk-SK"/>
              <a:t>Submit?text=Ahoj%20Svet</a:t>
            </a:r>
            <a:endParaRPr lang="sk-SK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Mention that GET Query string has limited length</a:t>
            </a:r>
            <a:endParaRPr lang="sk-SK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Mention security</a:t>
            </a:r>
            <a:r>
              <a:rPr lang="en-GB" baseline="0" dirty="0"/>
              <a:t> risk of </a:t>
            </a:r>
            <a:r>
              <a:rPr lang="sk-SK" baseline="0" dirty="0"/>
              <a:t>GET methods for</a:t>
            </a:r>
            <a:r>
              <a:rPr lang="en-GB" baseline="0" dirty="0"/>
              <a:t> CRUD operations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7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Demo URL:</a:t>
            </a:r>
            <a:r>
              <a:rPr lang="en-GB" baseline="0" dirty="0"/>
              <a:t> /status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dirty="0"/>
              <a:t>Show 200</a:t>
            </a:r>
            <a:r>
              <a:rPr lang="en-GB" baseline="0" dirty="0"/>
              <a:t> request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noProof="0" dirty="0"/>
              <a:t>Show 302 request (redirect)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noProof="0" dirty="0"/>
              <a:t>Show 500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Mention</a:t>
            </a:r>
            <a:r>
              <a:rPr lang="sk-SK" baseline="0" dirty="0"/>
              <a:t> 404</a:t>
            </a:r>
            <a:r>
              <a:rPr lang="en-GB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27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Demo: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baseline="0" dirty="0"/>
              <a:t>User </a:t>
            </a:r>
            <a:r>
              <a:rPr lang="en-GB" baseline="0" noProof="0" dirty="0"/>
              <a:t>agent of browser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noProof="0" dirty="0"/>
              <a:t>Accept-language with demo app returning two</a:t>
            </a:r>
            <a:r>
              <a:rPr lang="sk-SK" baseline="0" dirty="0"/>
              <a:t> </a:t>
            </a:r>
            <a:r>
              <a:rPr lang="en-GB" baseline="0" noProof="0" dirty="0"/>
              <a:t>different</a:t>
            </a:r>
            <a:r>
              <a:rPr lang="sk-SK" baseline="0" dirty="0"/>
              <a:t> </a:t>
            </a:r>
            <a:r>
              <a:rPr lang="en-GB" baseline="0" dirty="0"/>
              <a:t>language </a:t>
            </a:r>
            <a:r>
              <a:rPr lang="en-GB" baseline="0" noProof="0" dirty="0"/>
              <a:t>version</a:t>
            </a:r>
            <a:r>
              <a:rPr lang="sk-SK" baseline="0" dirty="0"/>
              <a:t> </a:t>
            </a:r>
            <a:r>
              <a:rPr lang="en-GB" baseline="0" noProof="0" dirty="0"/>
              <a:t>variants</a:t>
            </a:r>
            <a:r>
              <a:rPr lang="en-GB" baseline="0" dirty="0"/>
              <a:t> – URL: /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Show browser culture settings </a:t>
            </a:r>
            <a:endParaRPr lang="sk-SK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noProof="0" dirty="0"/>
              <a:t>Accept</a:t>
            </a:r>
            <a:r>
              <a:rPr lang="en-GB" baseline="0" noProof="0" dirty="0"/>
              <a:t> – URL: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http://localhost:8367/api/ + header</a:t>
            </a:r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Accept: application/</a:t>
            </a:r>
            <a:r>
              <a:rPr lang="en-GB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json</a:t>
            </a:r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Accept: application/xml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022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Talk about REST</a:t>
            </a:r>
          </a:p>
          <a:p>
            <a:r>
              <a:rPr lang="sk-SK"/>
              <a:t>Show API example </a:t>
            </a:r>
            <a:r>
              <a:rPr lang="sk-SK" dirty="0"/>
              <a:t>(lin</a:t>
            </a:r>
            <a:r>
              <a:rPr lang="sk-SK" baseline="0" dirty="0"/>
              <a:t>k in slides)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313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/>
              <a:t>Add main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Add your name (optional outro slide)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</a:t>
            </a:r>
            <a:r>
              <a:rPr lang="en-US" dirty="0"/>
              <a:t>t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Add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tateless_protoco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TTP_cooki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achinesaredigging.com/2013/10/29/how-does-a-web-session-work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sdn.microsoft.com/en-us/library/ms178581.asp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hartleybrody.com/https-certificate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echnet.microsoft.com/en-us/library/cc754841.aspx" TargetMode="External"/><Relationship Id="rId4" Type="http://schemas.openxmlformats.org/officeDocument/2006/relationships/hyperlink" Target="https://technet.microsoft.com/en-us/library/cc753127(v=ws.10).asp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ntu.edu.sg/home/ehchua/programming/webprogramming/HTTP_Basic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lerik.com/fiddler" TargetMode="External"/><Relationship Id="rId5" Type="http://schemas.openxmlformats.org/officeDocument/2006/relationships/hyperlink" Target="http://getfirebug.com/" TargetMode="External"/><Relationship Id="rId4" Type="http://schemas.openxmlformats.org/officeDocument/2006/relationships/hyperlink" Target="http://www.tutorialspoint.com/http/index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tags/ref_httpmethods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Query_string#URL_encod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HTTP_status_cod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HTTP_header_fields#Request_field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List_of_HTTP_header_fields#Response_field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b_servic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ers.google.com/drive/v1/reference/" TargetMode="External"/><Relationship Id="rId5" Type="http://schemas.openxmlformats.org/officeDocument/2006/relationships/hyperlink" Target="http://code.tutsplus.com/tutorials/a-beginners-guide-to-http-and-rest--net-16340" TargetMode="External"/><Relationship Id="rId4" Type="http://schemas.openxmlformats.org/officeDocument/2006/relationships/hyperlink" Target="https://en.wikipedia.org/wiki/SOA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HTTP Introduction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Slavomír Moroz</a:t>
            </a:r>
          </a:p>
          <a:p>
            <a:r>
              <a:rPr lang="en-GB" dirty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HTTP session state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HTTP is a </a:t>
            </a:r>
            <a:r>
              <a:rPr lang="en-GB" dirty="0">
                <a:hlinkClick r:id="rId3" tooltip="Stateless protocol"/>
              </a:rPr>
              <a:t>stateless protocol</a:t>
            </a:r>
            <a:r>
              <a:rPr lang="en-GB" dirty="0"/>
              <a:t>. A stateless protocol does not require the HTTP server to retain information or status about each user for the duration of multiple requests.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Web applications implement states or server side sessions using for instance HTTP cookies or Hidden variables within html forms.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7623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HTTP cookie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Is a small piece of data sent from a website and stored in a user's web browser while the user is browsing that website.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Every time the user loads the website, the browser sends the cookie back to the server to notify the website of the user's previous activity.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 cookie consists of the following components: name, value and zero or more attributes.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>
                <a:solidFill>
                  <a:srgbClr val="F05B26"/>
                </a:solidFill>
              </a:rPr>
              <a:t>Server response setting cookies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HTTP/1.0 200 OK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text/html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Set-Cookie: theme=light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Set-Cookie: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sessionToken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=abc123; Expires=Wed, 09 Jun 2021 10:18:14 GMT </a:t>
            </a:r>
          </a:p>
          <a:p>
            <a:endParaRPr lang="en-GB" dirty="0"/>
          </a:p>
          <a:p>
            <a:r>
              <a:rPr lang="en-GB" b="1" dirty="0">
                <a:solidFill>
                  <a:srgbClr val="F05B26"/>
                </a:solidFill>
              </a:rPr>
              <a:t>Browser request providing previously stored cookies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GET /spec.html HTTP/1.1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Host: www.example.org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Cookie: theme=light;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sessionToken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=abc123 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k-SK" dirty="0">
                <a:hlinkClick r:id="rId3"/>
              </a:rPr>
              <a:t>https://en.wikipedia.org/wiki/HTTP_cookie</a:t>
            </a:r>
            <a:endParaRPr lang="en-GB" dirty="0"/>
          </a:p>
          <a:p>
            <a:endParaRPr lang="en-GB" dirty="0"/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7096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session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Server side feature.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general session is a data container containing data that were used during previous requests of the same user.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>
                <a:solidFill>
                  <a:srgbClr val="F05B26"/>
                </a:solidFill>
              </a:rPr>
              <a:t>ASP .NET 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ASP.NET session state identifies requests from the same browser during a limited time window as a session, and provides a way to persist variable values for the duration of that session.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By default, the session identifier is stored in a non-expiring session cookie in the browser.</a:t>
            </a:r>
          </a:p>
          <a:p>
            <a:endParaRPr lang="en-GB" dirty="0"/>
          </a:p>
          <a:p>
            <a:r>
              <a:rPr lang="sk-SK" dirty="0">
                <a:hlinkClick r:id="rId3"/>
              </a:rPr>
              <a:t>http://machinesaredigging.com/2013/10/29/how-does-a-web-session-work/</a:t>
            </a:r>
            <a:endParaRPr lang="en-GB" dirty="0"/>
          </a:p>
          <a:p>
            <a:r>
              <a:rPr lang="sk-SK" dirty="0">
                <a:hlinkClick r:id="rId4"/>
              </a:rPr>
              <a:t>https://msdn.microsoft.com/en-us/library/ms178581.aspx</a:t>
            </a:r>
            <a:endParaRPr lang="en-GB" dirty="0"/>
          </a:p>
          <a:p>
            <a:endParaRPr lang="en-GB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118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HTTPS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HTTP within</a:t>
            </a:r>
            <a:r>
              <a:rPr lang="sk-SK" dirty="0"/>
              <a:t> </a:t>
            </a:r>
            <a:r>
              <a:rPr lang="en-GB" dirty="0"/>
              <a:t>encrypted</a:t>
            </a:r>
            <a:r>
              <a:rPr lang="sk-SK" dirty="0"/>
              <a:t> </a:t>
            </a:r>
            <a:r>
              <a:rPr lang="en-GB" dirty="0"/>
              <a:t>connection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Uses symmetric encryption.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Secure connection is handled by web server, no special actions are required from web developer.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Web server must be configured to allow HTTS requests. An encryption certificate must be installed on the server.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If certificate is not signed by trusted authority, connection is considered as dangerous and client may refuse this connection (common problem in development environments).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Default port of HTTP protocol is 80, for HTTPS it’s 443.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sk-SK" dirty="0">
                <a:hlinkClick r:id="rId3"/>
              </a:rPr>
              <a:t>https://blog.hartleybrody.com/https-certificates/</a:t>
            </a:r>
            <a:endParaRPr lang="en-GB" dirty="0"/>
          </a:p>
          <a:p>
            <a:r>
              <a:rPr lang="sk-SK" dirty="0">
                <a:hlinkClick r:id="rId4"/>
              </a:rPr>
              <a:t>https://technet.microsoft.com/en-us/library/cc753127(v=ws.10).aspx</a:t>
            </a:r>
            <a:endParaRPr lang="en-GB" dirty="0"/>
          </a:p>
          <a:p>
            <a:r>
              <a:rPr lang="sk-SK" dirty="0">
                <a:hlinkClick r:id="rId5"/>
              </a:rPr>
              <a:t>https://technet.microsoft.com/en-us/library/cc754841.aspx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9224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 &amp; tools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05B26"/>
                </a:solidFill>
              </a:rPr>
              <a:t>HTTP</a:t>
            </a:r>
            <a:endParaRPr lang="en-GB" b="1" dirty="0">
              <a:solidFill>
                <a:srgbClr val="F05B26"/>
              </a:solidFill>
              <a:hlinkClick r:id="rId3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https://www3.ntu.edu.sg/home/ehchua/programming/webprogramming/HTTP_Basics.html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http://www.tutorialspoint.com/http/index.htm</a:t>
            </a:r>
            <a:endParaRPr lang="en-GB" dirty="0"/>
          </a:p>
          <a:p>
            <a:endParaRPr lang="en-GB" dirty="0"/>
          </a:p>
          <a:p>
            <a:r>
              <a:rPr lang="en-GB" b="1" dirty="0">
                <a:solidFill>
                  <a:srgbClr val="F05B26"/>
                </a:solidFill>
              </a:rPr>
              <a:t>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5"/>
              </a:rPr>
              <a:t>http://getfirebug.com/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6"/>
              </a:rPr>
              <a:t>http://www.telerik.com/fiddler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248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HTTP methods</a:t>
            </a:r>
            <a:endParaRPr lang="sk-SK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Query string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HTTP statuses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HTTP headers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Cookies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HTTPS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REST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Developer tools</a:t>
            </a:r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</p:txBody>
      </p:sp>
    </p:spTree>
    <p:extLst>
      <p:ext uri="{BB962C8B-B14F-4D97-AF65-F5344CB8AC3E}">
        <p14:creationId xmlns:p14="http://schemas.microsoft.com/office/powerpoint/2010/main" val="334111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HTTP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HTTP works as a request-response protocol between a client and server.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web browser may be the client, and an application on a computer that hosts a web site may be the server.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>
                <a:solidFill>
                  <a:srgbClr val="F05B26"/>
                </a:solidFill>
              </a:rPr>
              <a:t>Request format: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Request-line (request method, URI &amp; protocol version)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Zero or more header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 empty line indicating the end of the header fields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Optionally a message-body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>
                <a:solidFill>
                  <a:srgbClr val="F05B26"/>
                </a:solidFill>
              </a:rPr>
              <a:t>HTTP Request Methods: GET and POST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Two commonly used methods for a request-response between a client and server are: GET and POST.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GET</a:t>
            </a:r>
            <a:r>
              <a:rPr lang="en-US" dirty="0"/>
              <a:t> - Requests data from a specified resource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POST</a:t>
            </a:r>
            <a:r>
              <a:rPr lang="en-US" dirty="0"/>
              <a:t> - Submits data to be processed to a specified resource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http://www.w3schools.com/tags/ref_httpmethods.asp</a:t>
            </a:r>
            <a:r>
              <a:rPr lang="en-GB" dirty="0"/>
              <a:t> - </a:t>
            </a:r>
            <a:r>
              <a:rPr lang="sk-SK" b="1" dirty="0" err="1"/>
              <a:t>Compare</a:t>
            </a:r>
            <a:r>
              <a:rPr lang="sk-SK" b="1" dirty="0"/>
              <a:t> GET </a:t>
            </a:r>
            <a:r>
              <a:rPr lang="sk-SK" b="1" dirty="0" err="1"/>
              <a:t>vs</a:t>
            </a:r>
            <a:r>
              <a:rPr lang="sk-SK" b="1" dirty="0"/>
              <a:t>. POST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80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 method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GET method is used to retrieve information from the given server using a given URI. Requests using GET should only retrieve data and should have no other effect on the data.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/hello.htm HTTP/1.1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: www.tutorialspoint.com</a:t>
            </a:r>
          </a:p>
          <a:p>
            <a:pPr>
              <a:lnSpc>
                <a:spcPct val="15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User-Agent: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Mozilla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/4.0 (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compatible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; MSIE5.01; Windows NT)</a:t>
            </a: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Accept-Language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en-us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Accept-Encoding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deflate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Keep-Alive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4254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Post method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 POST request is used to send data to the server, for example, customer information, file upload, etc. </a:t>
            </a:r>
            <a:r>
              <a:rPr lang="en-US" b="1" dirty="0"/>
              <a:t>using HTML forms.</a:t>
            </a:r>
          </a:p>
          <a:p>
            <a:pPr>
              <a:lnSpc>
                <a:spcPct val="150000"/>
              </a:lnSpc>
            </a:pP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/</a:t>
            </a:r>
            <a:r>
              <a:rPr lang="sk-S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cgi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-bin/</a:t>
            </a:r>
            <a:r>
              <a:rPr lang="sk-S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process.cgi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 HTTP/1.1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: www.tutorialspoint.com</a:t>
            </a:r>
          </a:p>
          <a:p>
            <a:pPr>
              <a:lnSpc>
                <a:spcPct val="15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User-Agent: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Mozilla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/4.0 (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compatible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; MSIE5.01; Windows NT)</a:t>
            </a: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-Type: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application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/x-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www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form-urlencoded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Content-Length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Accept-Language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en-us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Accept-Encoding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deflate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Keep-Alive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[BODY]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700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string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Contains data sent to server</a:t>
            </a:r>
            <a:r>
              <a:rPr lang="en-GB" dirty="0"/>
              <a:t>.</a:t>
            </a: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query string can be sent to the server using either HTTP GET or POST request method.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GET 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/test/demo_form.asp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?name1=value1&amp;name2=value2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POST /test/demo_form.asp HTTP/1.1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Host: w3schools.com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name1=value1&amp;name2=value2</a:t>
            </a:r>
            <a:endParaRPr lang="sk-S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k-S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k-SK" b="1" dirty="0">
                <a:solidFill>
                  <a:srgbClr val="F05B26"/>
                </a:solidFill>
                <a:latin typeface="+mj-lt"/>
                <a:cs typeface="Courier New" panose="02070309020205020404" pitchFamily="49" charset="0"/>
              </a:rPr>
              <a:t>URL encoding </a:t>
            </a:r>
            <a:r>
              <a:rPr lang="sk-SK" dirty="0"/>
              <a:t>(also known as Percent-encoding)</a:t>
            </a:r>
            <a:endParaRPr lang="sk-SK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u</a:t>
            </a:r>
            <a:r>
              <a:rPr lang="sk-SK" dirty="0"/>
              <a:t>sed to deal with special characters that cannot be part of the URL (GET </a:t>
            </a:r>
            <a:r>
              <a:rPr lang="en-GB" dirty="0"/>
              <a:t>method</a:t>
            </a:r>
            <a:r>
              <a:rPr lang="sk-SK" dirty="0"/>
              <a:t>)</a:t>
            </a:r>
            <a:r>
              <a:rPr lang="en-GB" dirty="0"/>
              <a:t>.</a:t>
            </a: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encoding of POST data is determined based on </a:t>
            </a:r>
            <a:r>
              <a:rPr lang="en-US" dirty="0"/>
              <a:t>"Content-Type" </a:t>
            </a:r>
            <a:r>
              <a:rPr lang="sk-SK" dirty="0"/>
              <a:t>header.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sk-SK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?first=this+is+a+field&amp;second=was+it+clear+%28already%29%3F</a:t>
            </a:r>
          </a:p>
          <a:p>
            <a:r>
              <a:rPr lang="sk-SK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https://en.wikipedia.org/wiki/Query_string#URL_encoding</a:t>
            </a:r>
            <a:endParaRPr lang="sk-SK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8593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HTTP response statuses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Each HTTP</a:t>
            </a:r>
            <a:r>
              <a:rPr lang="en-US" dirty="0"/>
              <a:t> response contains completion status information</a:t>
            </a:r>
            <a:r>
              <a:rPr lang="sk-SK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First</a:t>
            </a:r>
            <a:r>
              <a:rPr lang="en-US" dirty="0"/>
              <a:t> line of the HTTP response is called the </a:t>
            </a:r>
            <a:r>
              <a:rPr lang="en-US" i="1" dirty="0"/>
              <a:t>status line</a:t>
            </a:r>
            <a:r>
              <a:rPr lang="en-US" dirty="0"/>
              <a:t> and includes a numeric </a:t>
            </a:r>
            <a:r>
              <a:rPr lang="en-US" i="1" dirty="0"/>
              <a:t>status code</a:t>
            </a:r>
            <a:r>
              <a:rPr lang="en-US" dirty="0"/>
              <a:t> (such as "404") and a textual </a:t>
            </a:r>
            <a:r>
              <a:rPr lang="en-US" i="1" dirty="0"/>
              <a:t>reason phrase</a:t>
            </a:r>
            <a:r>
              <a:rPr lang="en-US" dirty="0"/>
              <a:t> (such as "Not Found").</a:t>
            </a:r>
            <a:endParaRPr lang="sk-SK" dirty="0"/>
          </a:p>
          <a:p>
            <a:endParaRPr lang="sk-SK" dirty="0"/>
          </a:p>
          <a:p>
            <a:r>
              <a:rPr lang="sk-SK" dirty="0"/>
              <a:t>Status categories: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1xx Informational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2xx Sucess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3xx Redirection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4xx Client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5xx Server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sk-SK" dirty="0">
                <a:hlinkClick r:id="rId3"/>
              </a:rPr>
              <a:t>https://en.wikipedia.org/wiki/List_of_HTTP_status_codes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8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HTTP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HTTP header fields</a:t>
            </a:r>
            <a:r>
              <a:rPr lang="en-US" dirty="0"/>
              <a:t> are components of the header section of request and response messages in the Hypertext Transfer Protocol (HTTP). They define the operating parameters of an HTTP transaction.</a:t>
            </a: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Host: en.wikipedia.org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User-Agent: Mozilla/4.0 (compatible; MSIE5.01; Windows NT)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Accept: text/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Accept-Language: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-US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Accept-Encoding: gzip, deflate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Cache-Control: no-cache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application/x-www-form-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urlencoded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348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Connection: Keep-Alive</a:t>
            </a: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en-US" dirty="0">
                <a:hlinkClick r:id="rId3"/>
              </a:rPr>
              <a:t>https://en.wikipedia.org/wiki/List_of_HTTP_header_fields#Request_fields</a:t>
            </a:r>
            <a:endParaRPr lang="sk-SK" dirty="0"/>
          </a:p>
          <a:p>
            <a:r>
              <a:rPr lang="en-US" dirty="0">
                <a:hlinkClick r:id="rId4"/>
              </a:rPr>
              <a:t>https://en.wikipedia.org/wiki/List_of_HTTP_header_fields#Response_fields</a:t>
            </a:r>
            <a:endParaRPr lang="sk-SK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6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REST (</a:t>
            </a:r>
            <a:r>
              <a:rPr lang="en-US" dirty="0" err="1"/>
              <a:t>REpresentational</a:t>
            </a:r>
            <a:r>
              <a:rPr lang="en-US" dirty="0"/>
              <a:t> State Transfer) is an architectural style, and an approach to communications that is often used in the development of </a:t>
            </a:r>
            <a:r>
              <a:rPr lang="en-US" u="sng" dirty="0">
                <a:hlinkClick r:id="rId3"/>
              </a:rPr>
              <a:t>Web services</a:t>
            </a:r>
            <a:r>
              <a:rPr lang="en-US" dirty="0"/>
              <a:t>. </a:t>
            </a: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Alternative to </a:t>
            </a:r>
            <a:r>
              <a:rPr lang="sk-SK" dirty="0">
                <a:hlinkClick r:id="rId4"/>
              </a:rPr>
              <a:t>SOAP</a:t>
            </a:r>
            <a:r>
              <a:rPr lang="en-GB" dirty="0"/>
              <a:t>.</a:t>
            </a: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HTTP verbs tell the server what to do with the data identified by the URL.</a:t>
            </a: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most important </a:t>
            </a:r>
            <a:r>
              <a:rPr lang="en-GB" dirty="0"/>
              <a:t>v</a:t>
            </a:r>
            <a:r>
              <a:rPr lang="sk-SK" dirty="0" err="1"/>
              <a:t>erbs</a:t>
            </a:r>
            <a:r>
              <a:rPr lang="sk-SK" dirty="0"/>
              <a:t> </a:t>
            </a:r>
            <a:r>
              <a:rPr lang="en-US" dirty="0"/>
              <a:t>for building RESTful API are GET, POST, PUT and DELETE. </a:t>
            </a:r>
            <a:endParaRPr lang="sk-SK" dirty="0"/>
          </a:p>
          <a:p>
            <a:endParaRPr lang="sk-SK" dirty="0"/>
          </a:p>
          <a:p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GET /clients HTTP/1.1 </a:t>
            </a:r>
            <a:r>
              <a:rPr lang="sk-SK" dirty="0"/>
              <a:t>– receives a list of clients</a:t>
            </a:r>
          </a:p>
          <a:p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GET /clients/anne HTTP/1.1 </a:t>
            </a:r>
            <a:r>
              <a:rPr lang="sk-SK" dirty="0"/>
              <a:t>– receives detailed information about client with identifier anne</a:t>
            </a:r>
          </a:p>
          <a:p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DELETE /clients/anne HTTP/1.1 </a:t>
            </a:r>
            <a:r>
              <a:rPr lang="sk-SK" dirty="0"/>
              <a:t>– deletes client with identifier anne</a:t>
            </a:r>
          </a:p>
          <a:p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PUT /clients/robin HTTP/1.1 </a:t>
            </a:r>
            <a:r>
              <a:rPr lang="sk-SK" dirty="0"/>
              <a:t>– creates new client with identifier robin (client data are included in the request body)</a:t>
            </a:r>
          </a:p>
          <a:p>
            <a:endParaRPr lang="sk-SK" dirty="0"/>
          </a:p>
          <a:p>
            <a:endParaRPr lang="sk-SK" dirty="0"/>
          </a:p>
          <a:p>
            <a:r>
              <a:rPr lang="en-US" dirty="0">
                <a:hlinkClick r:id="rId5"/>
              </a:rPr>
              <a:t>http://code.tutsplus.com/tutorials/a-beginners-guide-to-http-and-rest--net-16340</a:t>
            </a:r>
            <a:endParaRPr lang="sk-SK" dirty="0"/>
          </a:p>
          <a:p>
            <a:r>
              <a:rPr lang="sk-SK" dirty="0"/>
              <a:t>Api example: </a:t>
            </a:r>
            <a:r>
              <a:rPr lang="sk-SK" dirty="0">
                <a:hlinkClick r:id="rId6"/>
              </a:rPr>
              <a:t>https://developers.google.com/drive/v1/reference/</a:t>
            </a:r>
            <a:endParaRPr lang="sk-SK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4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1072</Words>
  <Application>Microsoft Office PowerPoint</Application>
  <PresentationFormat>Widescreen</PresentationFormat>
  <Paragraphs>222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Segoe UI</vt:lpstr>
      <vt:lpstr>Wingdings</vt:lpstr>
      <vt:lpstr>Office Theme</vt:lpstr>
      <vt:lpstr>HTTP Introduction</vt:lpstr>
      <vt:lpstr>Topics</vt:lpstr>
      <vt:lpstr>HTTP</vt:lpstr>
      <vt:lpstr>GET method</vt:lpstr>
      <vt:lpstr>Post method</vt:lpstr>
      <vt:lpstr>Query string</vt:lpstr>
      <vt:lpstr>HTTP response statuses</vt:lpstr>
      <vt:lpstr>HTTP headers</vt:lpstr>
      <vt:lpstr>REST</vt:lpstr>
      <vt:lpstr>HTTP session state</vt:lpstr>
      <vt:lpstr>HTTP cookie</vt:lpstr>
      <vt:lpstr>Web session</vt:lpstr>
      <vt:lpstr>HTTPS</vt:lpstr>
      <vt:lpstr>Resources &amp; tools</vt:lpstr>
    </vt:vector>
  </TitlesOfParts>
  <Company>Kentico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Slavomír Moroz</cp:lastModifiedBy>
  <cp:revision>236</cp:revision>
  <dcterms:created xsi:type="dcterms:W3CDTF">2014-12-29T13:43:23Z</dcterms:created>
  <dcterms:modified xsi:type="dcterms:W3CDTF">2016-09-20T13:15:58Z</dcterms:modified>
</cp:coreProperties>
</file>