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96" r:id="rId3"/>
    <p:sldId id="297" r:id="rId4"/>
    <p:sldId id="295" r:id="rId5"/>
    <p:sldId id="309" r:id="rId6"/>
    <p:sldId id="299" r:id="rId7"/>
    <p:sldId id="300" r:id="rId8"/>
    <p:sldId id="301" r:id="rId9"/>
    <p:sldId id="302" r:id="rId10"/>
    <p:sldId id="303" r:id="rId11"/>
    <p:sldId id="304" r:id="rId12"/>
    <p:sldId id="310" r:id="rId13"/>
    <p:sldId id="311" r:id="rId14"/>
    <p:sldId id="307" r:id="rId15"/>
    <p:sldId id="308" r:id="rId16"/>
    <p:sldId id="298" r:id="rId17"/>
    <p:sldId id="290" r:id="rId18"/>
    <p:sldId id="279" r:id="rId19"/>
    <p:sldId id="291" r:id="rId20"/>
    <p:sldId id="281" r:id="rId21"/>
    <p:sldId id="282" r:id="rId22"/>
    <p:sldId id="283" r:id="rId23"/>
    <p:sldId id="292" r:id="rId24"/>
    <p:sldId id="293" r:id="rId2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5B26"/>
    <a:srgbClr val="A3A2A2"/>
    <a:srgbClr val="262524"/>
    <a:srgbClr val="59C5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78" autoAdjust="0"/>
    <p:restoredTop sz="76525" autoAdjust="0"/>
  </p:normalViewPr>
  <p:slideViewPr>
    <p:cSldViewPr snapToGrid="0">
      <p:cViewPr varScale="1">
        <p:scale>
          <a:sx n="63" d="100"/>
          <a:sy n="63" d="100"/>
        </p:scale>
        <p:origin x="1344" y="6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90" d="100"/>
          <a:sy n="90" d="100"/>
        </p:scale>
        <p:origin x="329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41AE80-542F-45BD-8762-11343D5B4444}" type="datetimeFigureOut">
              <a:rPr lang="cs-CZ" smtClean="0"/>
              <a:t>5. 10. 2016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C6134D-2A8E-4C34-93E9-CBBCBC3E8C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97807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FAD013-4C05-4B85-AC4F-3150E3C875D3}" type="datetimeFigureOut">
              <a:rPr lang="cs-CZ" smtClean="0"/>
              <a:t>5. 10. 2016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3954F3-3C2E-4422-8209-082C90DBBF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8115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 - Time consuming I/O op. or Web Request</a:t>
            </a:r>
          </a:p>
          <a:p>
            <a:r>
              <a:rPr lang="en-US" baseline="0" dirty="0"/>
              <a:t> - Synchronous calling blocks possible execution of independent code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70083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23235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Add new service that returns static 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24665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Add new configuration section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77863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Add </a:t>
            </a:r>
            <a:r>
              <a:rPr lang="en-US" baseline="0" dirty="0" err="1"/>
              <a:t>Nlog</a:t>
            </a:r>
            <a:r>
              <a:rPr lang="en-US" baseline="0" dirty="0"/>
              <a:t> logging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baseline="0" dirty="0"/>
              <a:t>Add </a:t>
            </a:r>
            <a:r>
              <a:rPr lang="en-US" baseline="0" dirty="0" err="1"/>
              <a:t>nlog.config</a:t>
            </a:r>
            <a:endParaRPr lang="en-US" baseline="0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baseline="0" dirty="0"/>
              <a:t>Add middleware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28079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Attribute routing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818791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How to install </a:t>
            </a:r>
            <a:r>
              <a:rPr lang="en-US" baseline="0" dirty="0" err="1"/>
              <a:t>xUnit</a:t>
            </a:r>
            <a:r>
              <a:rPr lang="en-US" baseline="0" dirty="0"/>
              <a:t>, </a:t>
            </a:r>
            <a:r>
              <a:rPr lang="en-US" baseline="0" dirty="0" err="1"/>
              <a:t>NSubstitute</a:t>
            </a:r>
            <a:endParaRPr lang="en-US" baseline="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How to configure runner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How to use Test Explorer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Fact / Theory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Mocking method </a:t>
            </a:r>
            <a:r>
              <a:rPr lang="en-US" baseline="0"/>
              <a:t>/ property</a:t>
            </a:r>
            <a:endParaRPr lang="en-US" baseline="0" dirty="0"/>
          </a:p>
          <a:p>
            <a:pPr marL="0" indent="0">
              <a:buFont typeface="Arial" panose="020B0604020202020204" pitchFamily="34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072812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 - Time consuming I/O op. or Web Request</a:t>
            </a:r>
          </a:p>
          <a:p>
            <a:r>
              <a:rPr lang="en-US" baseline="0" dirty="0"/>
              <a:t> - Synchronous calling blocks possible execution of independent code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359674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933269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Show</a:t>
            </a:r>
            <a:r>
              <a:rPr lang="en-US" baseline="0" dirty="0"/>
              <a:t> deadlock when blocking the context thread.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949418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Describe REST application role.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72919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.NET</a:t>
            </a:r>
            <a:r>
              <a:rPr lang="en-US" baseline="0" dirty="0"/>
              <a:t> was intended as a single framework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After</a:t>
            </a:r>
            <a:r>
              <a:rPr lang="en-US" baseline="0" dirty="0"/>
              <a:t> some time, it was branched for other platforms (Phone, Silverlight, Desktop)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Programming</a:t>
            </a:r>
            <a:r>
              <a:rPr lang="en-US" baseline="0" dirty="0"/>
              <a:t> across verticals was hard – multiple projects for every platform, #if pragmas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aseline="0" dirty="0"/>
              <a:t>PCL – portable class libraries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aseline="0" dirty="0"/>
              <a:t>Compatibility issues (breaking changes) -&gt;fork of .NET framework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638748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382971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Browse default UI showing controllers</a:t>
            </a:r>
            <a:r>
              <a:rPr lang="cs-CZ" baseline="0" dirty="0"/>
              <a:t> in action</a:t>
            </a:r>
          </a:p>
          <a:p>
            <a:r>
              <a:rPr lang="cs-CZ" baseline="0" dirty="0"/>
              <a:t>Create an route without controller (for HomeController)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61465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430349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70398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08681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New, smaller subset of BCL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All distributed using </a:t>
            </a:r>
            <a:r>
              <a:rPr lang="en-US" dirty="0" err="1"/>
              <a:t>NuGet</a:t>
            </a: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Runs</a:t>
            </a:r>
            <a:r>
              <a:rPr lang="en-US" baseline="0" dirty="0"/>
              <a:t> on all devices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aseline="0" dirty="0"/>
              <a:t>On GitHub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72985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err="1"/>
              <a:t>NETStandard</a:t>
            </a:r>
            <a:r>
              <a:rPr lang="en-US" baseline="0" dirty="0"/>
              <a:t> – runtime API specification, </a:t>
            </a:r>
            <a:r>
              <a:rPr lang="en-US" baseline="0" dirty="0" err="1"/>
              <a:t>NETCore</a:t>
            </a:r>
            <a:r>
              <a:rPr lang="en-US" baseline="0" dirty="0"/>
              <a:t> – implementation of the standard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20174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err="1"/>
              <a:t>NETStandard</a:t>
            </a:r>
            <a:r>
              <a:rPr lang="en-US" baseline="0" dirty="0"/>
              <a:t> – runtime API specification, </a:t>
            </a:r>
            <a:r>
              <a:rPr lang="en-US" baseline="0" dirty="0" err="1"/>
              <a:t>NETCore</a:t>
            </a:r>
            <a:r>
              <a:rPr lang="en-US" baseline="0" dirty="0"/>
              <a:t> – implementation of the standard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33586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* Show how to create .NET Core Web App with </a:t>
            </a:r>
            <a:r>
              <a:rPr lang="en-US" baseline="0" dirty="0" err="1"/>
              <a:t>WebAPI</a:t>
            </a:r>
            <a:endParaRPr lang="en-US" baseline="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Show .NET Core project structure on filesystem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baseline="0" dirty="0" err="1"/>
              <a:t>Global.json</a:t>
            </a:r>
            <a:r>
              <a:rPr lang="en-US" baseline="0" dirty="0"/>
              <a:t>, </a:t>
            </a:r>
            <a:r>
              <a:rPr lang="en-US" baseline="0" dirty="0" err="1"/>
              <a:t>Project.json</a:t>
            </a:r>
            <a:endParaRPr lang="en-US" baseline="0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US" baseline="0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baseline="0" dirty="0"/>
              <a:t>Return to VS and explain </a:t>
            </a:r>
            <a:r>
              <a:rPr lang="en-US" baseline="0" dirty="0" err="1"/>
              <a:t>project.json</a:t>
            </a:r>
            <a:endParaRPr lang="en-US" baseline="0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Dependencies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cs-CZ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frameworks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imports, framework</a:t>
            </a:r>
            <a:r>
              <a:rPr lang="en-US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dependencies, target: project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baseline="0" dirty="0"/>
              <a:t>TFM – Frameworks – available API for the developer https://docs.microsoft.com/en-us/dotnet/articles/standard/library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baseline="0" dirty="0"/>
              <a:t>Show Deprecated TFMs - https://github.com/dotnet/corefx/blob/master/Documentation/architecture/net-platform-standard.md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endParaRPr lang="en-US" sz="1200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Metapackages</a:t>
            </a:r>
            <a:endParaRPr lang="en-US" sz="1200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 </a:t>
            </a:r>
            <a:r>
              <a:rPr lang="en-US" dirty="0" err="1"/>
              <a:t>NETStandard.Library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metapackage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targets the </a:t>
            </a:r>
            <a:r>
              <a:rPr lang="en-US" dirty="0" err="1"/>
              <a:t>netstandard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framework. The most common way to target </a:t>
            </a:r>
            <a:r>
              <a:rPr lang="en-US" dirty="0" err="1"/>
              <a:t>netstandard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is by referencing this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metapackage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It describes and provides access to the ~40 .NET libraries and associated APIs that define the .NET Standard Library.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 </a:t>
            </a:r>
            <a:r>
              <a:rPr lang="en-US" dirty="0" err="1"/>
              <a:t>Microsoft.NETCore.App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metapackage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targets the </a:t>
            </a:r>
            <a:r>
              <a:rPr lang="en-US" dirty="0" err="1"/>
              <a:t>netcoreapp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framework. It provides access to ~60 libraries, ~40 provided by the </a:t>
            </a:r>
            <a:r>
              <a:rPr lang="en-US" dirty="0" err="1"/>
              <a:t>NETStandard.Library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package and ~20 more in addition. </a:t>
            </a:r>
            <a:endParaRPr lang="en-US" sz="1200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Show https://docs.microsoft.com/en-us/dotnet/articles/core/tools/project-json</a:t>
            </a:r>
            <a:endParaRPr lang="en-US" baseline="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07123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45296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Linear HTTP request-response pipeline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50625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err="1"/>
              <a:t>Program.cs</a:t>
            </a:r>
            <a:r>
              <a:rPr lang="en-US" baseline="0" dirty="0"/>
              <a:t> is the main entry point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err="1"/>
              <a:t>Startup.cs</a:t>
            </a:r>
            <a:r>
              <a:rPr lang="en-US" baseline="0" dirty="0"/>
              <a:t> is the bootstrap for the whole application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Show writing simple middleware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Show enabling MVC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954F3-3C2E-4422-8209-082C90DBBF6B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23860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 hasCustomPrompt="1"/>
          </p:nvPr>
        </p:nvSpPr>
        <p:spPr>
          <a:xfrm>
            <a:off x="693413" y="2401294"/>
            <a:ext cx="10815415" cy="1606164"/>
          </a:xfrm>
          <a:effectLst>
            <a:glow rad="63500">
              <a:schemeClr val="accent1">
                <a:satMod val="175000"/>
                <a:alpha val="40000"/>
              </a:schemeClr>
            </a:glow>
            <a:softEdge rad="63500"/>
          </a:effectLst>
        </p:spPr>
        <p:txBody>
          <a:bodyPr/>
          <a:lstStyle>
            <a:lvl1pPr algn="ctr">
              <a:defRPr sz="7200">
                <a:solidFill>
                  <a:srgbClr val="262524"/>
                </a:solidFill>
              </a:defRPr>
            </a:lvl1pPr>
          </a:lstStyle>
          <a:p>
            <a:r>
              <a:rPr lang="cs-CZ" dirty="0"/>
              <a:t>Add main title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idx="1" hasCustomPrompt="1"/>
          </p:nvPr>
        </p:nvSpPr>
        <p:spPr>
          <a:xfrm>
            <a:off x="693413" y="4674476"/>
            <a:ext cx="10815415" cy="16440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algn="ctr">
              <a:buNone/>
              <a:defRPr sz="2400" baseline="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/>
              <a:t>Add author</a:t>
            </a:r>
          </a:p>
        </p:txBody>
      </p:sp>
    </p:spTree>
    <p:extLst>
      <p:ext uri="{BB962C8B-B14F-4D97-AF65-F5344CB8AC3E}">
        <p14:creationId xmlns:p14="http://schemas.microsoft.com/office/powerpoint/2010/main" val="1655006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ou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8996" y="1351847"/>
            <a:ext cx="10944516" cy="639278"/>
          </a:xfrm>
        </p:spPr>
        <p:txBody>
          <a:bodyPr/>
          <a:lstStyle>
            <a:lvl1pPr>
              <a:defRPr baseline="0"/>
            </a:lvl1pPr>
          </a:lstStyle>
          <a:p>
            <a:r>
              <a:rPr lang="cs-CZ" dirty="0"/>
              <a:t>Add your name (optional outro slide)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618995" y="2168659"/>
            <a:ext cx="10944517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endParaRPr lang="cs-CZ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9234982" cy="35919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None/>
              <a:defRPr sz="1600" baseline="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/>
              <a:t>Add subtitle or chapter (optional)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4709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93413" y="2401294"/>
            <a:ext cx="10815415" cy="1606164"/>
          </a:xfrm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5400000" algn="t" rotWithShape="0">
              <a:prstClr val="black">
                <a:alpha val="40000"/>
              </a:prstClr>
            </a:outerShdw>
            <a:softEdge rad="63500"/>
          </a:effectLst>
        </p:spPr>
        <p:txBody>
          <a:bodyPr/>
          <a:lstStyle>
            <a:lvl1pPr algn="ctr">
              <a:defRPr sz="72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1"/>
          </p:nvPr>
        </p:nvSpPr>
        <p:spPr>
          <a:xfrm>
            <a:off x="693413" y="0"/>
            <a:ext cx="1561087" cy="709301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2089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8996" y="1351847"/>
            <a:ext cx="10944516" cy="639278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Add title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5" y="2168659"/>
            <a:ext cx="10944517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Pct val="100000"/>
              <a:buFont typeface="Arial" panose="020B0604020202020204" pitchFamily="34" charset="0"/>
              <a:buNone/>
              <a:tabLst/>
              <a:defRPr baseline="0"/>
            </a:lvl1pPr>
            <a:lvl5pPr>
              <a:buNone/>
              <a:defRPr/>
            </a:lvl5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lang="cs-CZ" dirty="0"/>
              <a:t>Add text or object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9234982" cy="35919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None/>
              <a:defRPr sz="1600" baseline="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/>
              <a:t>Add subtitle or chapter (optional)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438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5" y="1350236"/>
            <a:ext cx="10944517" cy="50392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r>
              <a:rPr lang="cs-CZ" dirty="0"/>
              <a:t>Add text or object</a:t>
            </a:r>
            <a:r>
              <a:rPr lang="en-US" dirty="0"/>
              <a:t> (</a:t>
            </a:r>
            <a:r>
              <a:rPr lang="cs-CZ" dirty="0"/>
              <a:t>with</a:t>
            </a:r>
            <a:r>
              <a:rPr lang="en-US" dirty="0"/>
              <a:t> no </a:t>
            </a:r>
            <a:r>
              <a:rPr lang="cs-CZ" dirty="0"/>
              <a:t>title</a:t>
            </a:r>
            <a:r>
              <a:rPr lang="en-US" dirty="0"/>
              <a:t>)</a:t>
            </a:r>
            <a:endParaRPr lang="cs-CZ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9234982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/>
              <a:t>Add subtitle or chapter or title, e.g. for big image (optional)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7273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2 text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8996" y="1351847"/>
            <a:ext cx="10944516" cy="639278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Add title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5" y="2168659"/>
            <a:ext cx="5308839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r>
              <a:rPr lang="cs-CZ" dirty="0"/>
              <a:t>Add text or object to the first column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9234982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/>
              <a:t>Add subtitle or chapter (optional)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idx="11" hasCustomPrompt="1"/>
          </p:nvPr>
        </p:nvSpPr>
        <p:spPr>
          <a:xfrm>
            <a:off x="6254673" y="2168659"/>
            <a:ext cx="5308839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r>
              <a:rPr lang="cs-CZ" dirty="0"/>
              <a:t>Add text or object to the second column</a:t>
            </a:r>
          </a:p>
        </p:txBody>
      </p:sp>
    </p:spTree>
    <p:extLst>
      <p:ext uri="{BB962C8B-B14F-4D97-AF65-F5344CB8AC3E}">
        <p14:creationId xmlns:p14="http://schemas.microsoft.com/office/powerpoint/2010/main" val="149501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ext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6" y="1350236"/>
            <a:ext cx="5288823" cy="50392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pPr lvl="0"/>
            <a:r>
              <a:rPr lang="cs-CZ" dirty="0"/>
              <a:t>Add text or object to the first</a:t>
            </a:r>
            <a:r>
              <a:rPr lang="en-US" dirty="0"/>
              <a:t> (</a:t>
            </a:r>
            <a:r>
              <a:rPr lang="cs-CZ" dirty="0"/>
              <a:t>with</a:t>
            </a:r>
            <a:r>
              <a:rPr lang="en-US" dirty="0"/>
              <a:t> no </a:t>
            </a:r>
            <a:r>
              <a:rPr lang="cs-CZ" dirty="0"/>
              <a:t>title</a:t>
            </a:r>
            <a:r>
              <a:rPr lang="en-US" dirty="0"/>
              <a:t>)</a:t>
            </a:r>
            <a:endParaRPr lang="cs-CZ" dirty="0"/>
          </a:p>
          <a:p>
            <a:pPr lvl="0"/>
            <a:endParaRPr lang="cs-CZ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9234982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 baseline="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/>
              <a:t>Add subtitle or chapter or title, e.g. for big images (optional)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1" hasCustomPrompt="1"/>
          </p:nvPr>
        </p:nvSpPr>
        <p:spPr>
          <a:xfrm>
            <a:off x="6274690" y="1350236"/>
            <a:ext cx="5288823" cy="50392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pPr lvl="0"/>
            <a:r>
              <a:rPr lang="cs-CZ" dirty="0"/>
              <a:t>Add text or object to the second colum</a:t>
            </a:r>
            <a:r>
              <a:rPr lang="en-US" dirty="0"/>
              <a:t>n (</a:t>
            </a:r>
            <a:r>
              <a:rPr lang="cs-CZ" dirty="0"/>
              <a:t>with</a:t>
            </a:r>
            <a:r>
              <a:rPr lang="en-US" dirty="0"/>
              <a:t> no</a:t>
            </a:r>
            <a:r>
              <a:rPr lang="cs-CZ" dirty="0"/>
              <a:t> title</a:t>
            </a:r>
            <a:r>
              <a:rPr lang="en-US" dirty="0"/>
              <a:t>)</a:t>
            </a:r>
            <a:endParaRPr lang="cs-CZ" dirty="0"/>
          </a:p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6761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text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0" hasCustomPrompt="1"/>
          </p:nvPr>
        </p:nvSpPr>
        <p:spPr>
          <a:xfrm>
            <a:off x="8261405" y="0"/>
            <a:ext cx="3930595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cs-CZ" dirty="0"/>
              <a:t>Add illustrative picture</a:t>
            </a:r>
            <a:r>
              <a:rPr lang="en-US" dirty="0"/>
              <a:t> </a:t>
            </a:r>
            <a:r>
              <a:rPr lang="cs-CZ" dirty="0"/>
              <a:t>(in case of informative picture, e.g. graph use different layout)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618997" y="1351847"/>
            <a:ext cx="7419218" cy="639278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Add title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6" y="2168659"/>
            <a:ext cx="7419218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cs-CZ" dirty="0"/>
              <a:t>Add text or object</a:t>
            </a:r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2328531" y="192598"/>
            <a:ext cx="5709683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/>
              <a:t>Add subtitle or chapter (optional)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328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0" hasCustomPrompt="1"/>
          </p:nvPr>
        </p:nvSpPr>
        <p:spPr>
          <a:xfrm>
            <a:off x="8261405" y="0"/>
            <a:ext cx="3930595" cy="68580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r>
              <a:rPr lang="cs-CZ" dirty="0"/>
              <a:t>Add illustrative picture</a:t>
            </a:r>
            <a:r>
              <a:rPr lang="en-US" dirty="0"/>
              <a:t> </a:t>
            </a:r>
            <a:r>
              <a:rPr lang="cs-CZ" dirty="0"/>
              <a:t>(in case of informative picture, e.g. graph use different layout)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6" y="1351847"/>
            <a:ext cx="7419218" cy="50376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pPr lvl="0"/>
            <a:r>
              <a:rPr lang="cs-CZ" dirty="0"/>
              <a:t>Add text or objec</a:t>
            </a:r>
            <a:r>
              <a:rPr lang="en-US" dirty="0"/>
              <a:t>t (</a:t>
            </a:r>
            <a:r>
              <a:rPr lang="cs-CZ" dirty="0"/>
              <a:t>with</a:t>
            </a:r>
            <a:r>
              <a:rPr lang="en-US" dirty="0"/>
              <a:t> no</a:t>
            </a:r>
            <a:r>
              <a:rPr lang="cs-CZ" dirty="0"/>
              <a:t> title</a:t>
            </a:r>
            <a:r>
              <a:rPr lang="en-US" dirty="0"/>
              <a:t>)</a:t>
            </a:r>
            <a:endParaRPr lang="cs-CZ" dirty="0"/>
          </a:p>
          <a:p>
            <a:pPr lvl="0"/>
            <a:endParaRPr lang="en-US" dirty="0"/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2328531" y="192598"/>
            <a:ext cx="5709683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/>
              <a:t>Add subtitle or chapter or title, e.g. for big image (optional)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721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2 text columns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1" hasCustomPrompt="1"/>
          </p:nvPr>
        </p:nvSpPr>
        <p:spPr>
          <a:xfrm>
            <a:off x="8261404" y="0"/>
            <a:ext cx="3930595" cy="68580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r>
              <a:rPr lang="cs-CZ" dirty="0"/>
              <a:t>Add illustrative picture</a:t>
            </a:r>
            <a:r>
              <a:rPr lang="en-US" dirty="0"/>
              <a:t> </a:t>
            </a:r>
            <a:r>
              <a:rPr lang="cs-CZ" dirty="0"/>
              <a:t>(in case of informative picture, e.g. graph use different layout)</a:t>
            </a:r>
          </a:p>
          <a:p>
            <a:endParaRPr lang="cs-CZ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618996" y="1351847"/>
            <a:ext cx="7397861" cy="639278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Add title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7" y="2168659"/>
            <a:ext cx="3551368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r>
              <a:rPr lang="cs-CZ" dirty="0"/>
              <a:t>Add text or object to the first column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idx="13" hasCustomPrompt="1"/>
          </p:nvPr>
        </p:nvSpPr>
        <p:spPr>
          <a:xfrm>
            <a:off x="4465489" y="2168658"/>
            <a:ext cx="3551368" cy="4220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cs-CZ" dirty="0"/>
              <a:t>Add text or object to the second column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5688326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/>
              <a:t>Add subtitle or chapter (optional)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6232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ext columns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1" hasCustomPrompt="1"/>
          </p:nvPr>
        </p:nvSpPr>
        <p:spPr>
          <a:xfrm>
            <a:off x="8261404" y="0"/>
            <a:ext cx="3930595" cy="68580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r>
              <a:rPr lang="cs-CZ" dirty="0"/>
              <a:t>Add illustrative picture</a:t>
            </a:r>
            <a:r>
              <a:rPr lang="en-US" dirty="0"/>
              <a:t> </a:t>
            </a:r>
            <a:r>
              <a:rPr lang="cs-CZ" dirty="0"/>
              <a:t>(in case of informative picture, e.g. graph use different layout)</a:t>
            </a:r>
          </a:p>
          <a:p>
            <a:endParaRPr lang="cs-CZ" dirty="0"/>
          </a:p>
        </p:txBody>
      </p:sp>
      <p:sp>
        <p:nvSpPr>
          <p:cNvPr id="12" name="Text Placeholder 2"/>
          <p:cNvSpPr>
            <a:spLocks noGrp="1"/>
          </p:cNvSpPr>
          <p:nvPr>
            <p:ph idx="1" hasCustomPrompt="1"/>
          </p:nvPr>
        </p:nvSpPr>
        <p:spPr>
          <a:xfrm>
            <a:off x="618997" y="1351847"/>
            <a:ext cx="3551368" cy="50376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pPr lvl="0"/>
            <a:r>
              <a:rPr lang="cs-CZ" dirty="0"/>
              <a:t>Add text or object to the first colum</a:t>
            </a:r>
            <a:r>
              <a:rPr lang="en-US" dirty="0"/>
              <a:t>n (</a:t>
            </a:r>
            <a:r>
              <a:rPr lang="cs-CZ" dirty="0"/>
              <a:t>with</a:t>
            </a:r>
            <a:r>
              <a:rPr lang="en-US" dirty="0"/>
              <a:t> no</a:t>
            </a:r>
            <a:r>
              <a:rPr lang="cs-CZ" dirty="0"/>
              <a:t> title</a:t>
            </a:r>
            <a:r>
              <a:rPr lang="en-US" dirty="0"/>
              <a:t>)</a:t>
            </a:r>
            <a:endParaRPr lang="cs-CZ" dirty="0"/>
          </a:p>
          <a:p>
            <a:pPr lvl="0"/>
            <a:endParaRPr lang="cs-CZ" dirty="0"/>
          </a:p>
        </p:txBody>
      </p:sp>
      <p:sp>
        <p:nvSpPr>
          <p:cNvPr id="13" name="Text Placeholder 2"/>
          <p:cNvSpPr>
            <a:spLocks noGrp="1"/>
          </p:cNvSpPr>
          <p:nvPr>
            <p:ph idx="13" hasCustomPrompt="1"/>
          </p:nvPr>
        </p:nvSpPr>
        <p:spPr>
          <a:xfrm>
            <a:off x="4465489" y="1351848"/>
            <a:ext cx="3551368" cy="50376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Tx/>
              <a:buNone/>
              <a:tabLst/>
              <a:defRPr baseline="0"/>
            </a:lvl1pPr>
          </a:lstStyle>
          <a:p>
            <a:pPr lvl="0"/>
            <a:r>
              <a:rPr lang="cs-CZ" dirty="0"/>
              <a:t>Add text or object to the second column</a:t>
            </a:r>
            <a:r>
              <a:rPr lang="en-US" dirty="0"/>
              <a:t> (</a:t>
            </a:r>
            <a:r>
              <a:rPr lang="cs-CZ" dirty="0"/>
              <a:t>with</a:t>
            </a:r>
            <a:r>
              <a:rPr lang="en-US" dirty="0"/>
              <a:t> no</a:t>
            </a:r>
            <a:r>
              <a:rPr lang="cs-CZ" dirty="0"/>
              <a:t> title</a:t>
            </a:r>
            <a:r>
              <a:rPr lang="en-US" dirty="0"/>
              <a:t>)</a:t>
            </a:r>
            <a:endParaRPr lang="cs-CZ" dirty="0"/>
          </a:p>
          <a:p>
            <a:pPr lvl="0"/>
            <a:endParaRPr lang="cs-CZ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328531" y="192598"/>
            <a:ext cx="5688326" cy="359196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05B26"/>
              </a:buClr>
              <a:buSzTx/>
              <a:buFont typeface="Arial" panose="020B0604020202020204" pitchFamily="34" charset="0"/>
              <a:buNone/>
              <a:tabLst/>
              <a:defRPr sz="1600">
                <a:solidFill>
                  <a:srgbClr val="A3A2A2"/>
                </a:solidFill>
              </a:defRPr>
            </a:lvl1pPr>
          </a:lstStyle>
          <a:p>
            <a:pPr lvl="0"/>
            <a:r>
              <a:rPr lang="cs-CZ" dirty="0"/>
              <a:t>Add subtitle or chapter or title, e.g. for big images (optional)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497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8996" y="1352826"/>
            <a:ext cx="10944516" cy="6392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Add title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6" y="0"/>
            <a:ext cx="1560461" cy="709301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18996" y="2168659"/>
            <a:ext cx="10944516" cy="41276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07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1" r:id="rId2"/>
    <p:sldLayoutId id="2147483654" r:id="rId3"/>
    <p:sldLayoutId id="2147483655" r:id="rId4"/>
    <p:sldLayoutId id="2147483656" r:id="rId5"/>
    <p:sldLayoutId id="2147483650" r:id="rId6"/>
    <p:sldLayoutId id="2147483657" r:id="rId7"/>
    <p:sldLayoutId id="2147483652" r:id="rId8"/>
    <p:sldLayoutId id="2147483658" r:id="rId9"/>
    <p:sldLayoutId id="2147483659" r:id="rId10"/>
    <p:sldLayoutId id="214748364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F05B26"/>
          </a:solidFill>
          <a:latin typeface="+mj-lt"/>
          <a:ea typeface="+mj-ea"/>
          <a:cs typeface="+mj-cs"/>
        </a:defRPr>
      </a:lvl1pPr>
    </p:titleStyle>
    <p:bodyStyle>
      <a:lvl1pPr marL="342900" marR="0" indent="-342900" algn="l" defTabSz="914400" rtl="0" eaLnBrk="1" fontAlgn="auto" latinLnBrk="0" hangingPunct="1">
        <a:lnSpc>
          <a:spcPct val="110000"/>
        </a:lnSpc>
        <a:spcBef>
          <a:spcPts val="0"/>
        </a:spcBef>
        <a:spcAft>
          <a:spcPts val="0"/>
        </a:spcAft>
        <a:buClr>
          <a:srgbClr val="F05B26"/>
        </a:buClr>
        <a:buSzPct val="100000"/>
        <a:buFont typeface="Wingdings" panose="05000000000000000000" pitchFamily="2" charset="2"/>
        <a:buChar char="§"/>
        <a:tabLst/>
        <a:defRPr sz="2000" kern="1200" baseline="0">
          <a:solidFill>
            <a:srgbClr val="262524"/>
          </a:solidFill>
          <a:latin typeface="+mn-lt"/>
          <a:ea typeface="+mn-ea"/>
          <a:cs typeface="+mn-cs"/>
        </a:defRPr>
      </a:lvl1pPr>
      <a:lvl2pPr marL="642938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F05B26"/>
        </a:buClr>
        <a:buSzPct val="100000"/>
        <a:buFont typeface="Wingdings" panose="05000000000000000000" pitchFamily="2" charset="2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3652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F05B26"/>
        </a:buClr>
        <a:buSzPct val="100000"/>
        <a:buFont typeface="Wingdings" panose="05000000000000000000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20002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F05B26"/>
        </a:buClr>
        <a:buSzPct val="10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4574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F05B26"/>
        </a:buClr>
        <a:buSzPct val="100000"/>
        <a:buFont typeface="Wingdings" panose="05000000000000000000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Wingdings" panose="05000000000000000000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514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xunit.github.io/docs/getting-started-dotnet-core.html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nsubstitute.github.io/help/getting-started/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sdn.microsoft.com/en-us/library/hh191443.aspx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blog.stephencleary.com/2012/07/dont-block-on-async-code.html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stapitutorial.com/httpstatuscodes.html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inaysahni.com/best-practices-for-a-pragmatic-restful-api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inaysahni.com/best-practices-for-a-pragmatic-restful-api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inaysahni.com/best-practices-for-a-pragmatic-restful-api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dotnet/core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s://github.com/dotnet/coreclr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asp.net/en/latest/fundamentals/index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Create a .NET Core app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Tomas Hruby</a:t>
            </a:r>
            <a:endParaRPr lang="cs-CZ" dirty="0"/>
          </a:p>
          <a:p>
            <a:r>
              <a:rPr lang="cs-CZ" dirty="0"/>
              <a:t>201</a:t>
            </a:r>
            <a:r>
              <a:rPr lang="en-US" dirty="0"/>
              <a:t>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47526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Developing a full-blown web app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87195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995" y="1040587"/>
            <a:ext cx="10944516" cy="639278"/>
          </a:xfrm>
        </p:spPr>
        <p:txBody>
          <a:bodyPr/>
          <a:lstStyle/>
          <a:p>
            <a:r>
              <a:rPr lang="en-US" dirty="0"/>
              <a:t>Dependency Injection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/>
              <a:t>Is available everywhere — Startup, Middleware, Services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/>
              <a:t>Enables you to modularize your application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/>
              <a:t>https://docs.asp.net/en/latest/fundamentals/dependency-injection.html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1" dirty="0"/>
          </a:p>
          <a:p>
            <a:endParaRPr lang="cs-CZ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full-blown web App</a:t>
            </a:r>
            <a:endParaRPr lang="cs-CZ" dirty="0"/>
          </a:p>
          <a:p>
            <a:endParaRPr lang="cs-CZ" dirty="0"/>
          </a:p>
        </p:txBody>
      </p:sp>
      <p:pic>
        <p:nvPicPr>
          <p:cNvPr id="8194" name="Picture 2" descr="Image result for dependency injecti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995" y="3296730"/>
            <a:ext cx="4361796" cy="3090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94154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995" y="1040587"/>
            <a:ext cx="10944516" cy="639278"/>
          </a:xfrm>
        </p:spPr>
        <p:txBody>
          <a:bodyPr/>
          <a:lstStyle/>
          <a:p>
            <a:r>
              <a:rPr lang="en-US" dirty="0"/>
              <a:t>App Configuration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/>
              <a:t>Configuration is build on the project startup (</a:t>
            </a:r>
            <a:r>
              <a:rPr lang="en-US" b="1" dirty="0" err="1"/>
              <a:t>Startup.cs</a:t>
            </a:r>
            <a:r>
              <a:rPr lang="en-US" b="1" dirty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/>
              <a:t>Combine configuration from multiple sources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/>
              <a:t>https://docs.asp.net/en/latest/fundamentals/configuration.html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1" dirty="0"/>
          </a:p>
          <a:p>
            <a:endParaRPr lang="cs-CZ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full-blown web App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85303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995" y="1040587"/>
            <a:ext cx="10944516" cy="639278"/>
          </a:xfrm>
        </p:spPr>
        <p:txBody>
          <a:bodyPr/>
          <a:lstStyle/>
          <a:p>
            <a:r>
              <a:rPr lang="en-US" dirty="0"/>
              <a:t>Logging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/>
              <a:t>Access logger everywhere while maintaining IOC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/>
              <a:t>Switch loggers application-wise (</a:t>
            </a:r>
            <a:r>
              <a:rPr lang="en-US" b="1" dirty="0" err="1"/>
              <a:t>Startup.cs</a:t>
            </a:r>
            <a:r>
              <a:rPr lang="en-US" b="1" dirty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/>
              <a:t>Specify level of details for every namespace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/>
              <a:t>https://docs.asp.net/en/latest/fundamentals/logging.html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1" dirty="0"/>
          </a:p>
          <a:p>
            <a:endParaRPr lang="cs-CZ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full-blown web App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84525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995" y="1040587"/>
            <a:ext cx="10944516" cy="639278"/>
          </a:xfrm>
        </p:spPr>
        <p:txBody>
          <a:bodyPr/>
          <a:lstStyle/>
          <a:p>
            <a:r>
              <a:rPr lang="en-US" dirty="0"/>
              <a:t>Routing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Map URI to Controller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URI – controller, action, query</a:t>
            </a:r>
            <a:endParaRPr lang="cs-C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full-blown web App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85743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995" y="1040587"/>
            <a:ext cx="10944516" cy="639278"/>
          </a:xfrm>
        </p:spPr>
        <p:txBody>
          <a:bodyPr/>
          <a:lstStyle/>
          <a:p>
            <a:r>
              <a:rPr lang="en-US" dirty="0"/>
              <a:t>Unit tests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 err="1"/>
              <a:t>xUnit</a:t>
            </a:r>
            <a:endParaRPr lang="en-US" b="1" dirty="0"/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b="1" dirty="0">
                <a:hlinkClick r:id="rId3"/>
              </a:rPr>
              <a:t>https://xunit.github.io/docs/getting-started-dotnet-core.html</a:t>
            </a:r>
            <a:r>
              <a:rPr lang="en-US" b="1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 err="1"/>
              <a:t>NSubstitute</a:t>
            </a:r>
            <a:endParaRPr lang="en-US" b="1" dirty="0"/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b="1" dirty="0">
                <a:hlinkClick r:id="rId4"/>
              </a:rPr>
              <a:t>http://nsubstitute.github.io/help/getting-started/</a:t>
            </a:r>
            <a:r>
              <a:rPr lang="en-US" b="1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full-blown web App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33936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Asynchronous programming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Tomas Hruby</a:t>
            </a:r>
            <a:endParaRPr lang="cs-CZ" dirty="0"/>
          </a:p>
          <a:p>
            <a:r>
              <a:rPr lang="cs-CZ" dirty="0"/>
              <a:t>2015</a:t>
            </a:r>
          </a:p>
        </p:txBody>
      </p:sp>
    </p:spTree>
    <p:extLst>
      <p:ext uri="{BB962C8B-B14F-4D97-AF65-F5344CB8AC3E}">
        <p14:creationId xmlns:p14="http://schemas.microsoft.com/office/powerpoint/2010/main" val="41064204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endParaRPr lang="cs-CZ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1228" y="737512"/>
            <a:ext cx="7092377" cy="5848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97461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Async</a:t>
            </a:r>
            <a:r>
              <a:rPr lang="en-US" dirty="0"/>
              <a:t>-Await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Put </a:t>
            </a:r>
            <a:r>
              <a:rPr lang="en-US" dirty="0" err="1"/>
              <a:t>async</a:t>
            </a:r>
            <a:r>
              <a:rPr lang="en-US" dirty="0"/>
              <a:t>-await only across </a:t>
            </a:r>
            <a:r>
              <a:rPr lang="en-US" b="1" dirty="0"/>
              <a:t>the whole</a:t>
            </a:r>
            <a:r>
              <a:rPr lang="en-US" dirty="0"/>
              <a:t> application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/>
              <a:t>Don’t mix </a:t>
            </a:r>
            <a:r>
              <a:rPr lang="en-US" dirty="0"/>
              <a:t>manipulation with threads with </a:t>
            </a:r>
            <a:r>
              <a:rPr lang="en-US" dirty="0" err="1"/>
              <a:t>async</a:t>
            </a:r>
            <a:r>
              <a:rPr lang="en-US" dirty="0"/>
              <a:t>-await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/>
              <a:t>Blocking context threads causes deadlocks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/>
              <a:t>To use </a:t>
            </a:r>
            <a:r>
              <a:rPr lang="en-US" dirty="0" err="1"/>
              <a:t>async</a:t>
            </a:r>
            <a:r>
              <a:rPr lang="en-US" dirty="0"/>
              <a:t> code from normal method use </a:t>
            </a:r>
            <a:r>
              <a:rPr lang="en-US" b="1" dirty="0" err="1"/>
              <a:t>Task.Run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Method can continue in a </a:t>
            </a:r>
            <a:r>
              <a:rPr lang="en-US" b="1" dirty="0"/>
              <a:t>different thread </a:t>
            </a:r>
            <a:r>
              <a:rPr lang="en-US" dirty="0"/>
              <a:t>after awaiting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/>
              <a:t>Don’t depend on the thread context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/>
              <a:t>HTTP context copies context information to new thread from the thread pool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  <a:p>
            <a:r>
              <a:rPr lang="cs-CZ" dirty="0">
                <a:hlinkClick r:id="rId3"/>
              </a:rPr>
              <a:t>https://msdn.microsoft.com/en-us/library/hh191443.aspx</a:t>
            </a:r>
            <a:r>
              <a:rPr lang="en-US" dirty="0"/>
              <a:t> </a:t>
            </a:r>
          </a:p>
          <a:p>
            <a:r>
              <a:rPr lang="en-US" dirty="0">
                <a:hlinkClick r:id="rId4"/>
              </a:rPr>
              <a:t>http://blog.stephencleary.com/2012/07/dont-block-on-async-code.html</a:t>
            </a:r>
            <a:r>
              <a:rPr lang="en-US" dirty="0"/>
              <a:t> 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MVC basics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48626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REST API design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7083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996" y="826180"/>
            <a:ext cx="10944516" cy="639278"/>
          </a:xfrm>
        </p:spPr>
        <p:txBody>
          <a:bodyPr/>
          <a:lstStyle/>
          <a:p>
            <a:r>
              <a:rPr lang="en-US" dirty="0"/>
              <a:t>Before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.NET core</a:t>
            </a:r>
            <a:endParaRPr lang="cs-CZ" dirty="0"/>
          </a:p>
          <a:p>
            <a:endParaRPr lang="cs-CZ" dirty="0"/>
          </a:p>
        </p:txBody>
      </p:sp>
      <p:pic>
        <p:nvPicPr>
          <p:cNvPr id="1026" name="Picture 2" descr="https://msdnshared.blob.core.windows.net/media/MSDNBlogsFS/prod.evol.blogs.msdn.com/CommunityServer.Blogs.Components.WeblogFiles/00/00/01/12/34/3173.Pic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995" y="1465458"/>
            <a:ext cx="11171062" cy="4924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63536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Basics revisited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8995" y="2181359"/>
            <a:ext cx="10944517" cy="4220847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Stateless HTTP communication (Request-Response)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URL identifies an object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~/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api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/users/ngk67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~/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api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/users/ngk67/roles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/>
              <a:t>Use plural for endpoints (/</a:t>
            </a:r>
            <a:r>
              <a:rPr lang="en-US" dirty="0" err="1"/>
              <a:t>api</a:t>
            </a:r>
            <a:r>
              <a:rPr lang="en-US" dirty="0"/>
              <a:t>/users, /</a:t>
            </a:r>
            <a:r>
              <a:rPr lang="en-US" dirty="0" err="1"/>
              <a:t>api</a:t>
            </a:r>
            <a:r>
              <a:rPr lang="en-US" dirty="0"/>
              <a:t>/projects)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Method identifies action (GET, POST, PUT, PATCH, DELETE)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GET ~/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api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/users </a:t>
            </a:r>
            <a:r>
              <a:rPr lang="en-US" dirty="0"/>
              <a:t>(get all users)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DELETE ~/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api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/users/ngld456 </a:t>
            </a:r>
            <a:r>
              <a:rPr lang="en-US" dirty="0"/>
              <a:t>(delete user with given ID)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Request body represents the object identified by URI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POST ~/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api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/users </a:t>
            </a:r>
            <a:r>
              <a:rPr lang="en-US" dirty="0"/>
              <a:t>(object in request body is inserted as user)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Server answers with HTTP Status Code and response body containing requested object(s)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MVC basics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32297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HTTP Status Codes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8996" y="4601497"/>
            <a:ext cx="10944516" cy="1800709"/>
          </a:xfrm>
        </p:spPr>
        <p:txBody>
          <a:bodyPr>
            <a:normAutofit/>
          </a:bodyPr>
          <a:lstStyle/>
          <a:p>
            <a:r>
              <a:rPr lang="en-US" dirty="0"/>
              <a:t>401 – Unauthorized</a:t>
            </a:r>
          </a:p>
          <a:p>
            <a:r>
              <a:rPr lang="en-US" dirty="0"/>
              <a:t>500 – Internal Server Error</a:t>
            </a:r>
          </a:p>
          <a:p>
            <a:r>
              <a:rPr lang="en-US" dirty="0"/>
              <a:t>429 – Too many requests (response should contain time of renewal)</a:t>
            </a:r>
            <a:endParaRPr lang="cs-CZ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  <a:p>
            <a:r>
              <a:rPr lang="cs-CZ" dirty="0">
                <a:hlinkClick r:id="rId3"/>
              </a:rPr>
              <a:t>http://www.restapitutorial.com/httpstatuscodes.html</a:t>
            </a:r>
            <a:r>
              <a:rPr lang="en-US" dirty="0"/>
              <a:t> </a:t>
            </a:r>
            <a:endParaRPr lang="cs-C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MVC basics</a:t>
            </a:r>
          </a:p>
          <a:p>
            <a:endParaRPr lang="cs-CZ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3953549"/>
              </p:ext>
            </p:extLst>
          </p:nvPr>
        </p:nvGraphicFramePr>
        <p:xfrm>
          <a:off x="618996" y="2170298"/>
          <a:ext cx="8128000" cy="22520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Method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URL</a:t>
                      </a:r>
                      <a:r>
                        <a:rPr lang="en-US" baseline="0" dirty="0"/>
                        <a:t> pattern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Statuses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(Notes)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333">
                <a:tc>
                  <a:txBody>
                    <a:bodyPr/>
                    <a:lstStyle/>
                    <a:p>
                      <a:r>
                        <a:rPr lang="en-US" dirty="0"/>
                        <a:t>GET</a:t>
                      </a:r>
                      <a:r>
                        <a:rPr lang="en-US" baseline="0" dirty="0"/>
                        <a:t>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/</a:t>
                      </a:r>
                      <a:r>
                        <a:rPr lang="en-US" dirty="0" err="1"/>
                        <a:t>api</a:t>
                      </a:r>
                      <a:r>
                        <a:rPr lang="en-US" dirty="0"/>
                        <a:t>/users</a:t>
                      </a:r>
                      <a:r>
                        <a:rPr lang="en-US" baseline="0" dirty="0"/>
                        <a:t>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4333">
                <a:tc>
                  <a:txBody>
                    <a:bodyPr/>
                    <a:lstStyle/>
                    <a:p>
                      <a:r>
                        <a:rPr lang="en-US" dirty="0"/>
                        <a:t>GET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/>
                        <a:t>/</a:t>
                      </a:r>
                      <a:r>
                        <a:rPr lang="en-US" baseline="0" dirty="0" err="1"/>
                        <a:t>api</a:t>
                      </a:r>
                      <a:r>
                        <a:rPr lang="en-US" baseline="0" dirty="0"/>
                        <a:t>/users/{id}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200, 404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POST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/</a:t>
                      </a:r>
                      <a:r>
                        <a:rPr lang="en-US" dirty="0" err="1"/>
                        <a:t>api</a:t>
                      </a:r>
                      <a:r>
                        <a:rPr lang="en-US" dirty="0"/>
                        <a:t>/users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201, 400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 – Created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PUT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/</a:t>
                      </a:r>
                      <a:r>
                        <a:rPr lang="en-US" dirty="0" err="1"/>
                        <a:t>api</a:t>
                      </a:r>
                      <a:r>
                        <a:rPr lang="en-US" dirty="0"/>
                        <a:t>/users/{id}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200, 404, 400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400 – Bad request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DELETE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/</a:t>
                      </a:r>
                      <a:r>
                        <a:rPr lang="en-US" dirty="0" err="1"/>
                        <a:t>api</a:t>
                      </a:r>
                      <a:r>
                        <a:rPr lang="en-US" dirty="0"/>
                        <a:t>/users/{id}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204, 404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204</a:t>
                      </a:r>
                      <a:r>
                        <a:rPr lang="en-US" baseline="0" dirty="0"/>
                        <a:t> – No content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39364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Filtering &amp; Paging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8995" y="2181359"/>
            <a:ext cx="10944517" cy="4220847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Filtering using query parameters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/>
              <a:t>GET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~/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api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/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students?</a:t>
            </a:r>
            <a:r>
              <a:rPr lang="en-US" dirty="0" err="1">
                <a:solidFill>
                  <a:srgbClr val="F05B26"/>
                </a:solidFill>
              </a:rPr>
              <a:t>semester</a:t>
            </a:r>
            <a:r>
              <a:rPr lang="en-US" dirty="0">
                <a:solidFill>
                  <a:srgbClr val="F05B26"/>
                </a:solidFill>
              </a:rPr>
              <a:t>=spring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Filtering using query objects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/>
              <a:t>GET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~/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api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/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students?</a:t>
            </a:r>
            <a:r>
              <a:rPr lang="en-US" dirty="0" err="1">
                <a:solidFill>
                  <a:srgbClr val="F05B26"/>
                </a:solidFill>
              </a:rPr>
              <a:t>filter</a:t>
            </a:r>
            <a:r>
              <a:rPr lang="en-US" dirty="0">
                <a:solidFill>
                  <a:srgbClr val="F05B26"/>
                </a:solidFill>
              </a:rPr>
              <a:t>={“subjects”=[“PE”,“</a:t>
            </a:r>
            <a:r>
              <a:rPr lang="en-US" dirty="0" err="1">
                <a:solidFill>
                  <a:srgbClr val="F05B26"/>
                </a:solidFill>
              </a:rPr>
              <a:t>maths</a:t>
            </a:r>
            <a:r>
              <a:rPr lang="en-US" dirty="0">
                <a:solidFill>
                  <a:srgbClr val="F05B26"/>
                </a:solidFill>
              </a:rPr>
              <a:t>”],”age”=18}}</a:t>
            </a:r>
            <a:endParaRPr lang="cs-CZ" dirty="0">
              <a:solidFill>
                <a:srgbClr val="F05B26"/>
              </a:solidFill>
            </a:endParaRP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/>
              <a:t>REST calls remain the same even if new filter is added (forward compatible)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/>
              <a:t>Easy to write by hand in browser URL bar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Paging request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/>
              <a:t>GET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~/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api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/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students?</a:t>
            </a:r>
            <a:r>
              <a:rPr lang="en-US" dirty="0" err="1">
                <a:solidFill>
                  <a:srgbClr val="F05B26"/>
                </a:solidFill>
              </a:rPr>
              <a:t>pagesize</a:t>
            </a:r>
            <a:r>
              <a:rPr lang="en-US" dirty="0">
                <a:solidFill>
                  <a:srgbClr val="F05B26"/>
                </a:solidFill>
              </a:rPr>
              <a:t>=10&amp;page=3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Paging responses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Pagination info in header (X-Total-Count, X-Page-Size, X-Current-Page)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/>
              <a:t>Pagination envelope</a:t>
            </a:r>
          </a:p>
          <a:p>
            <a:pPr marL="1708150" lvl="2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{ “total”: 40, “</a:t>
            </a:r>
            <a:r>
              <a:rPr lang="en-US" dirty="0" err="1">
                <a:solidFill>
                  <a:schemeClr val="tx1"/>
                </a:solidFill>
              </a:rPr>
              <a:t>pageSize</a:t>
            </a:r>
            <a:r>
              <a:rPr lang="en-US" dirty="0">
                <a:solidFill>
                  <a:schemeClr val="tx1"/>
                </a:solidFill>
              </a:rPr>
              <a:t>”: 10, “page”: 1, “data”: […] }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Cursor based pagination (link to next page)</a:t>
            </a:r>
            <a:endParaRPr lang="cs-CZ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hlinkClick r:id="rId3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MVC basics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77994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Versioning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8995" y="2181359"/>
            <a:ext cx="10944517" cy="4220847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Using URL prefixes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/>
              <a:t>~/</a:t>
            </a:r>
            <a:r>
              <a:rPr lang="en-US" dirty="0" err="1"/>
              <a:t>api</a:t>
            </a:r>
            <a:r>
              <a:rPr lang="en-US" dirty="0"/>
              <a:t>/v1/users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Using HTTP headers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/>
              <a:t>X-API-Version: 7.1.3</a:t>
            </a:r>
            <a:endParaRPr lang="cs-CZ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hlinkClick r:id="rId3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MVC basics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44739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Special actions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8995" y="2181359"/>
            <a:ext cx="10944517" cy="4220847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Don’t use special query parameters (as flags). Use special endpoints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/>
              <a:t>~/</a:t>
            </a:r>
            <a:r>
              <a:rPr lang="en-US" dirty="0" err="1"/>
              <a:t>api</a:t>
            </a:r>
            <a:r>
              <a:rPr lang="en-US" dirty="0"/>
              <a:t>/students/:</a:t>
            </a:r>
            <a:r>
              <a:rPr lang="en-US" dirty="0" err="1"/>
              <a:t>student_id</a:t>
            </a:r>
            <a:r>
              <a:rPr lang="en-US" dirty="0"/>
              <a:t>/disable</a:t>
            </a:r>
          </a:p>
          <a:p>
            <a:pPr marL="985838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~/</a:t>
            </a:r>
            <a:r>
              <a:rPr lang="en-US" dirty="0" err="1">
                <a:solidFill>
                  <a:schemeClr val="tx1"/>
                </a:solidFill>
              </a:rPr>
              <a:t>api</a:t>
            </a:r>
            <a:r>
              <a:rPr lang="en-US" dirty="0">
                <a:solidFill>
                  <a:schemeClr val="tx1"/>
                </a:solidFill>
              </a:rPr>
              <a:t>/users/</a:t>
            </a:r>
            <a:r>
              <a:rPr lang="en-US" dirty="0" err="1">
                <a:solidFill>
                  <a:schemeClr val="tx1"/>
                </a:solidFill>
              </a:rPr>
              <a:t>resetpassword</a:t>
            </a:r>
            <a:endParaRPr lang="cs-CZ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hlinkClick r:id="rId3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MVC basics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0931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996" y="826180"/>
            <a:ext cx="10944516" cy="639278"/>
          </a:xfrm>
        </p:spPr>
        <p:txBody>
          <a:bodyPr/>
          <a:lstStyle/>
          <a:p>
            <a:r>
              <a:rPr lang="en-US" dirty="0"/>
              <a:t>Now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8995" y="2168659"/>
            <a:ext cx="10944517" cy="4546773"/>
          </a:xfrm>
        </p:spPr>
        <p:txBody>
          <a:bodyPr>
            <a:normAutofit/>
          </a:bodyPr>
          <a:lstStyle/>
          <a:p>
            <a:endParaRPr lang="en-US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cs-CZ" dirty="0">
                <a:hlinkClick r:id="rId3"/>
              </a:rPr>
              <a:t>https://github.com/dotnet/core</a:t>
            </a:r>
            <a:endParaRPr lang="en-US" dirty="0"/>
          </a:p>
          <a:p>
            <a:r>
              <a:rPr lang="cs-CZ" dirty="0">
                <a:hlinkClick r:id="rId4"/>
              </a:rPr>
              <a:t>https://github.com/dotnet/coreclr</a:t>
            </a:r>
            <a:r>
              <a:rPr lang="en-US" dirty="0"/>
              <a:t> </a:t>
            </a:r>
            <a:endParaRPr lang="cs-C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.NET core</a:t>
            </a:r>
            <a:endParaRPr lang="cs-CZ" dirty="0"/>
          </a:p>
          <a:p>
            <a:endParaRPr lang="cs-CZ" dirty="0"/>
          </a:p>
        </p:txBody>
      </p:sp>
      <p:pic>
        <p:nvPicPr>
          <p:cNvPr id="2050" name="Picture 2" descr="https://msdnshared.blob.core.windows.net/media/MSDNBlogsFS/prod.evol.blogs.msdn.com/CommunityServer.Blogs.Components.WeblogFiles/00/00/01/12/34/2783.Pic3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995" y="1591824"/>
            <a:ext cx="4719921" cy="4260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msdnshared.blob.core.windows.net/media/MSDNBlogsFS/prod.evol.blogs.msdn.com/CommunityServer.Blogs.Components.WeblogFiles/00/00/01/12/34/0841.Pic4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3590" y="1591822"/>
            <a:ext cx="4719922" cy="4260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0862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996" y="826180"/>
            <a:ext cx="10944516" cy="639278"/>
          </a:xfrm>
        </p:spPr>
        <p:txBody>
          <a:bodyPr/>
          <a:lstStyle/>
          <a:p>
            <a:r>
              <a:rPr lang="en-US" dirty="0"/>
              <a:t>.NET Standard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.NET core</a:t>
            </a:r>
            <a:endParaRPr lang="cs-CZ" dirty="0"/>
          </a:p>
          <a:p>
            <a:endParaRPr lang="cs-CZ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65458"/>
            <a:ext cx="12192000" cy="5096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891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996" y="826180"/>
            <a:ext cx="10944516" cy="639278"/>
          </a:xfrm>
        </p:spPr>
        <p:txBody>
          <a:bodyPr/>
          <a:lstStyle/>
          <a:p>
            <a:r>
              <a:rPr lang="en-US" dirty="0"/>
              <a:t>.NET Standard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.NET core</a:t>
            </a:r>
            <a:endParaRPr lang="cs-CZ" dirty="0"/>
          </a:p>
          <a:p>
            <a:endParaRPr lang="cs-CZ" dirty="0"/>
          </a:p>
        </p:txBody>
      </p:sp>
      <p:pic>
        <p:nvPicPr>
          <p:cNvPr id="1026" name="Picture 2" descr="netstandard-api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994" y="1465458"/>
            <a:ext cx="8051669" cy="5330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7312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It’s Demo time…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cs-CZ" dirty="0">
                <a:solidFill>
                  <a:schemeClr val="bg2">
                    <a:lumMod val="10000"/>
                  </a:schemeClr>
                </a:solidFill>
                <a:hlinkClick r:id="rId3"/>
              </a:rPr>
              <a:t>https://docs.asp.net/en/latest/fundamentals/index.html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  <a:p>
            <a:pPr algn="l"/>
            <a:endParaRPr lang="cs-CZ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9141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</a:t>
            </a:r>
            <a:r>
              <a:rPr lang="en-US" dirty="0" err="1"/>
              <a:t>middlewares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84412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996" y="826180"/>
            <a:ext cx="10944516" cy="639278"/>
          </a:xfrm>
        </p:spPr>
        <p:txBody>
          <a:bodyPr/>
          <a:lstStyle/>
          <a:p>
            <a:r>
              <a:rPr lang="en-US" dirty="0"/>
              <a:t>ASP.NET </a:t>
            </a:r>
            <a:r>
              <a:rPr lang="en-US" dirty="0" err="1"/>
              <a:t>middlewares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.NET core</a:t>
            </a:r>
            <a:endParaRPr lang="cs-CZ" dirty="0"/>
          </a:p>
          <a:p>
            <a:endParaRPr lang="cs-CZ" dirty="0"/>
          </a:p>
        </p:txBody>
      </p:sp>
      <p:pic>
        <p:nvPicPr>
          <p:cNvPr id="3074" name="Picture 2" descr="../_images/request-delegate-pipelin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994" y="1465458"/>
            <a:ext cx="7693825" cy="4924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17695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It’s Demo time…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76800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17742</TotalTime>
  <Words>876</Words>
  <Application>Microsoft Office PowerPoint</Application>
  <PresentationFormat>Widescreen</PresentationFormat>
  <Paragraphs>249</Paragraphs>
  <Slides>24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Segoe UI</vt:lpstr>
      <vt:lpstr>Wingdings</vt:lpstr>
      <vt:lpstr>Office Theme</vt:lpstr>
      <vt:lpstr>Create a .NET Core app</vt:lpstr>
      <vt:lpstr>Before</vt:lpstr>
      <vt:lpstr>Now</vt:lpstr>
      <vt:lpstr>.NET Standard</vt:lpstr>
      <vt:lpstr>.NET Standard</vt:lpstr>
      <vt:lpstr>It’s Demo time…</vt:lpstr>
      <vt:lpstr>Adding middlewares</vt:lpstr>
      <vt:lpstr>ASP.NET middlewares</vt:lpstr>
      <vt:lpstr>It’s Demo time…</vt:lpstr>
      <vt:lpstr>Developing a full-blown web app</vt:lpstr>
      <vt:lpstr>Dependency Injection</vt:lpstr>
      <vt:lpstr>App Configuration</vt:lpstr>
      <vt:lpstr>Logging</vt:lpstr>
      <vt:lpstr>Routing</vt:lpstr>
      <vt:lpstr>Unit tests</vt:lpstr>
      <vt:lpstr>Asynchronous programming</vt:lpstr>
      <vt:lpstr>PowerPoint Presentation</vt:lpstr>
      <vt:lpstr>Async-Await</vt:lpstr>
      <vt:lpstr>REST API design</vt:lpstr>
      <vt:lpstr>Basics revisited</vt:lpstr>
      <vt:lpstr>HTTP Status Codes</vt:lpstr>
      <vt:lpstr>Filtering &amp; Paging</vt:lpstr>
      <vt:lpstr>Versioning</vt:lpstr>
      <vt:lpstr>Special actions</vt:lpstr>
    </vt:vector>
  </TitlesOfParts>
  <Company>Kentico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Matej Kvasnovsky</dc:creator>
  <cp:lastModifiedBy>Slavomir Moroz</cp:lastModifiedBy>
  <cp:revision>224</cp:revision>
  <dcterms:created xsi:type="dcterms:W3CDTF">2014-12-29T13:43:23Z</dcterms:created>
  <dcterms:modified xsi:type="dcterms:W3CDTF">2016-10-05T17:48:48Z</dcterms:modified>
</cp:coreProperties>
</file>