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3"/>
  </p:notesMasterIdLst>
  <p:handoutMasterIdLst>
    <p:handoutMasterId r:id="rId34"/>
  </p:handoutMasterIdLst>
  <p:sldIdLst>
    <p:sldId id="266" r:id="rId2"/>
    <p:sldId id="290" r:id="rId3"/>
    <p:sldId id="291" r:id="rId4"/>
    <p:sldId id="267" r:id="rId5"/>
    <p:sldId id="273" r:id="rId6"/>
    <p:sldId id="276" r:id="rId7"/>
    <p:sldId id="277" r:id="rId8"/>
    <p:sldId id="294" r:id="rId9"/>
    <p:sldId id="293" r:id="rId10"/>
    <p:sldId id="296" r:id="rId11"/>
    <p:sldId id="299" r:id="rId12"/>
    <p:sldId id="295" r:id="rId13"/>
    <p:sldId id="278" r:id="rId14"/>
    <p:sldId id="275" r:id="rId15"/>
    <p:sldId id="268" r:id="rId16"/>
    <p:sldId id="300" r:id="rId17"/>
    <p:sldId id="301" r:id="rId18"/>
    <p:sldId id="302" r:id="rId19"/>
    <p:sldId id="303" r:id="rId20"/>
    <p:sldId id="304" r:id="rId21"/>
    <p:sldId id="305" r:id="rId22"/>
    <p:sldId id="270" r:id="rId23"/>
    <p:sldId id="272" r:id="rId24"/>
    <p:sldId id="280" r:id="rId25"/>
    <p:sldId id="285" r:id="rId26"/>
    <p:sldId id="282" r:id="rId27"/>
    <p:sldId id="283" r:id="rId28"/>
    <p:sldId id="284" r:id="rId29"/>
    <p:sldId id="281" r:id="rId30"/>
    <p:sldId id="271" r:id="rId31"/>
    <p:sldId id="292"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FFFFF"/>
    <a:srgbClr val="6B82A1"/>
    <a:srgbClr val="4F7A32"/>
    <a:srgbClr val="89C064"/>
    <a:srgbClr val="B4D79D"/>
    <a:srgbClr val="D6E9C9"/>
    <a:srgbClr val="7AB751"/>
    <a:srgbClr val="FCD8BA"/>
    <a:srgbClr val="F9B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50" autoAdjust="0"/>
  </p:normalViewPr>
  <p:slideViewPr>
    <p:cSldViewPr>
      <p:cViewPr varScale="1">
        <p:scale>
          <a:sx n="78" d="100"/>
          <a:sy n="78" d="100"/>
        </p:scale>
        <p:origin x="462" y="78"/>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300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EF21C9-F157-47B4-ACF5-DB155546ED2E}" type="datetimeFigureOut">
              <a:rPr lang="cs-CZ" smtClean="0"/>
              <a:pPr/>
              <a:t>1. 11. 2016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988F6-D503-45D3-8658-01687DB272D5}" type="slidenum">
              <a:rPr lang="cs-CZ" smtClean="0"/>
              <a:pPr/>
              <a:t>‹#›</a:t>
            </a:fld>
            <a:endParaRPr lang="cs-CZ"/>
          </a:p>
        </p:txBody>
      </p:sp>
    </p:spTree>
    <p:extLst>
      <p:ext uri="{BB962C8B-B14F-4D97-AF65-F5344CB8AC3E}">
        <p14:creationId xmlns:p14="http://schemas.microsoft.com/office/powerpoint/2010/main" val="252987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C17D6-3360-46DB-BC51-5CAFAE046A00}" type="datetimeFigureOut">
              <a:rPr lang="cs-CZ" smtClean="0"/>
              <a:pPr/>
              <a:t>1. 11. 2016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4EC24-F832-4F78-85ED-421683E533E6}" type="slidenum">
              <a:rPr lang="cs-CZ" smtClean="0"/>
              <a:pPr/>
              <a:t>‹#›</a:t>
            </a:fld>
            <a:endParaRPr lang="cs-CZ"/>
          </a:p>
        </p:txBody>
      </p:sp>
    </p:spTree>
    <p:extLst>
      <p:ext uri="{BB962C8B-B14F-4D97-AF65-F5344CB8AC3E}">
        <p14:creationId xmlns:p14="http://schemas.microsoft.com/office/powerpoint/2010/main" val="296597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Google Knowledge Graph (https://developers.google.com/knowledge-graph/)</a:t>
            </a:r>
            <a:endParaRPr lang="cs-CZ" dirty="0"/>
          </a:p>
        </p:txBody>
      </p:sp>
      <p:sp>
        <p:nvSpPr>
          <p:cNvPr id="4" name="Zástupný symbol pro číslo snímku 3"/>
          <p:cNvSpPr>
            <a:spLocks noGrp="1"/>
          </p:cNvSpPr>
          <p:nvPr>
            <p:ph type="sldNum" sz="quarter" idx="10"/>
          </p:nvPr>
        </p:nvSpPr>
        <p:spPr/>
        <p:txBody>
          <a:bodyPr/>
          <a:lstStyle/>
          <a:p>
            <a:fld id="{B964EC24-F832-4F78-85ED-421683E533E6}" type="slidenum">
              <a:rPr lang="cs-CZ" smtClean="0"/>
              <a:pPr/>
              <a:t>18</a:t>
            </a:fld>
            <a:endParaRPr lang="cs-CZ"/>
          </a:p>
        </p:txBody>
      </p:sp>
    </p:spTree>
    <p:extLst>
      <p:ext uri="{BB962C8B-B14F-4D97-AF65-F5344CB8AC3E}">
        <p14:creationId xmlns:p14="http://schemas.microsoft.com/office/powerpoint/2010/main" val="165322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268760"/>
            <a:ext cx="7772400" cy="2952328"/>
          </a:xfrm>
        </p:spPr>
        <p:txBody>
          <a:bodyPr>
            <a:normAutofit/>
          </a:bodyPr>
          <a:lstStyle>
            <a:lvl1pPr algn="ctr">
              <a:defRPr sz="4000"/>
            </a:lvl1pPr>
          </a:lstStyle>
          <a:p>
            <a:r>
              <a:rPr lang="cs-CZ" smtClean="0"/>
              <a:t>Klepnutím lze upravit styl předlohy nadpisů.</a:t>
            </a:r>
            <a:endParaRPr lang="cs-CZ"/>
          </a:p>
        </p:txBody>
      </p:sp>
      <p:sp>
        <p:nvSpPr>
          <p:cNvPr id="3" name="Podnadpis 2"/>
          <p:cNvSpPr>
            <a:spLocks noGrp="1"/>
          </p:cNvSpPr>
          <p:nvPr>
            <p:ph type="subTitle" idx="1"/>
          </p:nvPr>
        </p:nvSpPr>
        <p:spPr>
          <a:xfrm>
            <a:off x="1371600" y="5060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dirty="0"/>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dirty="0"/>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dirty="0"/>
          </a:p>
        </p:txBody>
      </p:sp>
      <p:grpSp>
        <p:nvGrpSpPr>
          <p:cNvPr id="21" name="Skupina 20"/>
          <p:cNvGrpSpPr/>
          <p:nvPr userDrawn="1"/>
        </p:nvGrpSpPr>
        <p:grpSpPr>
          <a:xfrm>
            <a:off x="972000" y="4473374"/>
            <a:ext cx="7200000" cy="144000"/>
            <a:chOff x="467542" y="3105222"/>
            <a:chExt cx="8208307" cy="90000"/>
          </a:xfrm>
          <a:effectLst>
            <a:reflection blurRad="6350" stA="50000" endA="300" endPos="55500" dist="50800" dir="5400000" sy="-100000" algn="bl" rotWithShape="0"/>
          </a:effectLst>
        </p:grpSpPr>
        <p:sp>
          <p:nvSpPr>
            <p:cNvPr id="15" name="Rectangle 45" descr="Gold bar"/>
            <p:cNvSpPr>
              <a:spLocks noChangeArrowheads="1"/>
            </p:cNvSpPr>
            <p:nvPr userDrawn="1"/>
          </p:nvSpPr>
          <p:spPr bwMode="auto">
            <a:xfrm rot="16200000" flipH="1">
              <a:off x="4526848" y="1782222"/>
              <a:ext cx="90000" cy="2736000"/>
            </a:xfrm>
            <a:prstGeom prst="rect">
              <a:avLst/>
            </a:prstGeom>
            <a:solidFill>
              <a:srgbClr val="7AB751"/>
            </a:solidFill>
            <a:ln w="9525">
              <a:no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
          <p:nvSpPr>
            <p:cNvPr id="16" name="Rectangle 45" descr="Gold bar"/>
            <p:cNvSpPr>
              <a:spLocks noChangeArrowheads="1"/>
            </p:cNvSpPr>
            <p:nvPr userDrawn="1"/>
          </p:nvSpPr>
          <p:spPr bwMode="auto">
            <a:xfrm rot="16200000" flipH="1">
              <a:off x="1790542" y="1782222"/>
              <a:ext cx="90000" cy="2736000"/>
            </a:xfrm>
            <a:prstGeom prst="rect">
              <a:avLst/>
            </a:prstGeom>
            <a:solidFill>
              <a:srgbClr val="4F7A32"/>
            </a:solidFill>
            <a:ln w="9525">
              <a:no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
          <p:nvSpPr>
            <p:cNvPr id="17" name="Rectangle 45" descr="Gold bar"/>
            <p:cNvSpPr>
              <a:spLocks noChangeArrowheads="1"/>
            </p:cNvSpPr>
            <p:nvPr userDrawn="1"/>
          </p:nvSpPr>
          <p:spPr bwMode="auto">
            <a:xfrm rot="16200000" flipH="1">
              <a:off x="7262849" y="1782222"/>
              <a:ext cx="90000" cy="2736000"/>
            </a:xfrm>
            <a:prstGeom prst="rect">
              <a:avLst/>
            </a:prstGeom>
            <a:solidFill>
              <a:srgbClr val="B4D79D"/>
            </a:solidFill>
            <a:ln w="9525">
              <a:no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hasCustomPrompt="1"/>
          </p:nvPr>
        </p:nvSpPr>
        <p:spPr>
          <a:xfrm>
            <a:off x="457200" y="1268760"/>
            <a:ext cx="8229600" cy="4896544"/>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TextovéPole 3"/>
          <p:cNvSpPr txBox="1"/>
          <p:nvPr userDrawn="1"/>
        </p:nvSpPr>
        <p:spPr>
          <a:xfrm>
            <a:off x="395533" y="6381328"/>
            <a:ext cx="2160243" cy="307777"/>
          </a:xfrm>
          <a:prstGeom prst="rect">
            <a:avLst/>
          </a:prstGeom>
        </p:spPr>
        <p:txBody>
          <a:bodyPr vert="horz" lIns="91440" tIns="45720" rIns="91440" bIns="45720" rtlCol="0" anchor="ctr"/>
          <a:lstStyle>
            <a:defPPr>
              <a:defRPr lang="cs-CZ"/>
            </a:defPPr>
            <a:lvl1pPr>
              <a:defRPr sz="1400">
                <a:solidFill>
                  <a:schemeClr val="bg1">
                    <a:lumMod val="50000"/>
                  </a:schemeClr>
                </a:solidFill>
              </a:defRPr>
            </a:lvl1pPr>
          </a:lstStyle>
          <a:p>
            <a:pPr lvl="0"/>
            <a:endParaRPr lang="cs-CZ" sz="1200" dirty="0"/>
          </a:p>
        </p:txBody>
      </p:sp>
      <p:sp>
        <p:nvSpPr>
          <p:cNvPr id="5" name="TextovéPole 4"/>
          <p:cNvSpPr txBox="1"/>
          <p:nvPr userDrawn="1"/>
        </p:nvSpPr>
        <p:spPr>
          <a:xfrm>
            <a:off x="6660229" y="6401073"/>
            <a:ext cx="2160243" cy="307777"/>
          </a:xfrm>
          <a:prstGeom prst="rect">
            <a:avLst/>
          </a:prstGeom>
        </p:spPr>
        <p:txBody>
          <a:bodyPr vert="horz" lIns="91440" tIns="45720" rIns="91440" bIns="45720" rtlCol="0" anchor="ctr"/>
          <a:lstStyle>
            <a:defPPr>
              <a:defRPr lang="cs-CZ"/>
            </a:defPPr>
            <a:lvl1pPr>
              <a:defRPr sz="1400">
                <a:solidFill>
                  <a:schemeClr val="bg1">
                    <a:lumMod val="50000"/>
                  </a:schemeClr>
                </a:solidFill>
              </a:defRPr>
            </a:lvl1pPr>
          </a:lstStyle>
          <a:p>
            <a:pPr lvl="0" algn="r"/>
            <a:r>
              <a:rPr lang="cs-CZ" sz="1050" dirty="0" smtClean="0"/>
              <a:t>Slide </a:t>
            </a:r>
            <a:fld id="{93D9EDE2-72A8-444F-B3A0-54AF03ABC45C}" type="slidenum">
              <a:rPr lang="cs-CZ" sz="1050" smtClean="0"/>
              <a:pPr lvl="0" algn="r"/>
              <a:t>‹#›</a:t>
            </a:fld>
            <a:endParaRPr lang="cs-CZ" sz="105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22313" y="4875237"/>
            <a:ext cx="7772400" cy="1362075"/>
          </a:xfrm>
        </p:spPr>
        <p:txBody>
          <a:bodyPr anchor="t"/>
          <a:lstStyle>
            <a:lvl1pPr algn="l">
              <a:defRPr sz="4000" b="1" cap="none"/>
            </a:lvl1p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722313" y="322495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8" name="Zástupný symbol pro zápatí 7"/>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9" name="Zástupný symbol pro číslo snímku 8"/>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4" name="Zástupný symbol pro zápatí 3"/>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5" name="Zástupný symbol pro číslo snímku 4"/>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3" name="Zástupný symbol pro zápatí 2"/>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4" name="Zástupný symbol pro číslo snímku 3"/>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a:xfrm>
            <a:off x="467544" y="6356350"/>
            <a:ext cx="2133600" cy="365125"/>
          </a:xfrm>
          <a:prstGeom prst="rect">
            <a:avLst/>
          </a:prstGeom>
        </p:spPr>
        <p:txBody>
          <a:bodyPr/>
          <a:lstStyle/>
          <a:p>
            <a:r>
              <a:rPr lang="cs-CZ" smtClean="0"/>
              <a:t>March 26, 2013</a:t>
            </a:r>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p>
            <a:r>
              <a:rPr lang="cs-CZ" smtClean="0"/>
              <a:t>Petra Budíková</a:t>
            </a:r>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45" descr="Gold bar"/>
          <p:cNvSpPr>
            <a:spLocks noChangeArrowheads="1"/>
          </p:cNvSpPr>
          <p:nvPr/>
        </p:nvSpPr>
        <p:spPr bwMode="auto">
          <a:xfrm rot="16200000" flipH="1">
            <a:off x="4527000" y="-414431"/>
            <a:ext cx="90000" cy="2880320"/>
          </a:xfrm>
          <a:prstGeom prst="rect">
            <a:avLst/>
          </a:prstGeom>
          <a:solidFill>
            <a:srgbClr val="7AB751"/>
          </a:solidFill>
          <a:ln w="9525">
            <a:no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
        <p:nvSpPr>
          <p:cNvPr id="2" name="Zástupný symbol pro nadpis 1"/>
          <p:cNvSpPr>
            <a:spLocks noGrp="1"/>
          </p:cNvSpPr>
          <p:nvPr>
            <p:ph type="title"/>
          </p:nvPr>
        </p:nvSpPr>
        <p:spPr>
          <a:xfrm>
            <a:off x="457200" y="274638"/>
            <a:ext cx="8229600" cy="706090"/>
          </a:xfrm>
          <a:prstGeom prst="rect">
            <a:avLst/>
          </a:prstGeom>
          <a:effectLst/>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268760"/>
            <a:ext cx="8229600" cy="4968552"/>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Rectangle 45" descr="Gold bar"/>
          <p:cNvSpPr>
            <a:spLocks noChangeArrowheads="1"/>
          </p:cNvSpPr>
          <p:nvPr/>
        </p:nvSpPr>
        <p:spPr bwMode="auto">
          <a:xfrm rot="16200000" flipH="1">
            <a:off x="1790542" y="-342271"/>
            <a:ext cx="90000" cy="2736000"/>
          </a:xfrm>
          <a:prstGeom prst="rect">
            <a:avLst/>
          </a:prstGeom>
          <a:solidFill>
            <a:srgbClr val="4F7A32"/>
          </a:solidFill>
          <a:ln w="9525">
            <a:no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
        <p:nvSpPr>
          <p:cNvPr id="9" name="Rectangle 45" descr="Gold bar"/>
          <p:cNvSpPr>
            <a:spLocks noChangeArrowheads="1"/>
          </p:cNvSpPr>
          <p:nvPr/>
        </p:nvSpPr>
        <p:spPr bwMode="auto">
          <a:xfrm rot="16200000" flipH="1">
            <a:off x="7262849" y="-342271"/>
            <a:ext cx="90000" cy="2736000"/>
          </a:xfrm>
          <a:prstGeom prst="rect">
            <a:avLst/>
          </a:prstGeom>
          <a:solidFill>
            <a:srgbClr val="B4D79D"/>
          </a:solidFill>
          <a:ln w="9525">
            <a:no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
        <p:nvSpPr>
          <p:cNvPr id="16" name="Rectangle 45" descr="Gold bar"/>
          <p:cNvSpPr>
            <a:spLocks noChangeArrowheads="1"/>
          </p:cNvSpPr>
          <p:nvPr/>
        </p:nvSpPr>
        <p:spPr bwMode="auto">
          <a:xfrm rot="16200000" flipH="1">
            <a:off x="4633200" y="-360518"/>
            <a:ext cx="18000" cy="2880000"/>
          </a:xfrm>
          <a:prstGeom prst="rect">
            <a:avLst/>
          </a:prstGeom>
          <a:solidFill>
            <a:srgbClr val="B4D79D"/>
          </a:solidFill>
          <a:ln w="9525">
            <a:noFill/>
            <a:miter lim="800000"/>
            <a:headEnd/>
            <a:tailEnd/>
          </a:ln>
          <a:effectLst/>
          <a:extLst/>
        </p:spPr>
        <p:txBody>
          <a:bodyPr wrap="none" anchor="ctr"/>
          <a:lstStyle/>
          <a:p>
            <a:pPr marR="0" lvl="0" indent="0" algn="ctr" fontAlgn="auto">
              <a:lnSpc>
                <a:spcPct val="100000"/>
              </a:lnSpc>
              <a:spcBef>
                <a:spcPts val="0"/>
              </a:spcBef>
              <a:spcAft>
                <a:spcPts val="0"/>
              </a:spcAft>
              <a:buClrTx/>
              <a:buSzTx/>
              <a:buFontTx/>
              <a:buNone/>
              <a:tabLst/>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
        <p:nvSpPr>
          <p:cNvPr id="17" name="Rectangle 45" descr="Gold bar"/>
          <p:cNvSpPr>
            <a:spLocks noChangeArrowheads="1"/>
          </p:cNvSpPr>
          <p:nvPr/>
        </p:nvSpPr>
        <p:spPr bwMode="auto">
          <a:xfrm rot="16200000" flipH="1">
            <a:off x="1826544" y="-288518"/>
            <a:ext cx="18000" cy="2736000"/>
          </a:xfrm>
          <a:prstGeom prst="rect">
            <a:avLst/>
          </a:prstGeom>
          <a:solidFill>
            <a:srgbClr val="7AB751"/>
          </a:solidFill>
          <a:ln w="9525">
            <a:noFill/>
            <a:miter lim="800000"/>
            <a:headEnd/>
            <a:tailEnd/>
          </a:ln>
          <a:effectLst/>
          <a:extLst/>
        </p:spPr>
        <p:txBody>
          <a:bodyPr wrap="none" anchor="ctr"/>
          <a:lstStyle/>
          <a:p>
            <a:pPr marR="0" lvl="0" indent="0" algn="ctr" fontAlgn="auto">
              <a:lnSpc>
                <a:spcPct val="100000"/>
              </a:lnSpc>
              <a:spcBef>
                <a:spcPts val="0"/>
              </a:spcBef>
              <a:spcAft>
                <a:spcPts val="0"/>
              </a:spcAft>
              <a:buClrTx/>
              <a:buSzTx/>
              <a:buFontTx/>
              <a:buNone/>
              <a:tabLst/>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
        <p:nvSpPr>
          <p:cNvPr id="18" name="Rectangle 45" descr="Gold bar"/>
          <p:cNvSpPr>
            <a:spLocks noChangeArrowheads="1"/>
          </p:cNvSpPr>
          <p:nvPr/>
        </p:nvSpPr>
        <p:spPr bwMode="auto">
          <a:xfrm rot="16200000" flipH="1">
            <a:off x="7298851" y="-288518"/>
            <a:ext cx="18000" cy="2736000"/>
          </a:xfrm>
          <a:prstGeom prst="rect">
            <a:avLst/>
          </a:prstGeom>
          <a:solidFill>
            <a:srgbClr val="D6E9C9"/>
          </a:solidFill>
          <a:ln w="9525">
            <a:noFill/>
            <a:miter lim="800000"/>
            <a:headEnd/>
            <a:tailEnd/>
          </a:ln>
          <a:effectLst/>
          <a:extLst/>
        </p:spPr>
        <p:txBody>
          <a:bodyPr wrap="none" anchor="ctr"/>
          <a:lstStyle/>
          <a:p>
            <a:pPr marR="0" lvl="0" indent="0" algn="ctr" fontAlgn="auto">
              <a:lnSpc>
                <a:spcPct val="100000"/>
              </a:lnSpc>
              <a:spcBef>
                <a:spcPts val="0"/>
              </a:spcBef>
              <a:spcAft>
                <a:spcPts val="0"/>
              </a:spcAft>
              <a:buClrTx/>
              <a:buSzTx/>
              <a:buFontTx/>
              <a:buNone/>
              <a:tabLst/>
            </a:pPr>
            <a:endParaRPr kumimoji="0" lang="en-US" sz="2400" b="0" i="0" u="none" strike="noStrike" kern="0" cap="none" spc="0" normalizeH="0" baseline="0" noProof="0" smtClean="0">
              <a:ln>
                <a:noFill/>
              </a:ln>
              <a:solidFill>
                <a:prstClr val="black"/>
              </a:solidFill>
              <a:effectLst/>
              <a:uLnTx/>
              <a:uFillTx/>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3200" b="0" kern="1200">
          <a:solidFill>
            <a:srgbClr val="44546A"/>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s://cloud.google.com/vision/" TargetMode="Externa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hyperlink" Target="http://www.google.cz/imgres?imgurl=http://i1.treklens.com/photos/25945/gerbera_daisy1.jpg&amp;imgrefurl=http://www.treklens.com/gallery/North_America/United_States/photo520187.htm&amp;usg=__V21Xs5xVbk5PFKi0C_0SGwjXIO0=&amp;h=564&amp;w=640&amp;sz=213&amp;hl=cs&amp;start=38&amp;zoom=1&amp;tbnid=bs6DjuXlaLVhEM:&amp;tbnh=121&amp;tbnw=137&amp;prev=/images?q=gerbera&amp;start=20&amp;hl=cs&amp;sa=N&amp;gbv=1&amp;tbs=isch:1&amp;itbs=1"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ensorflow.org/" TargetMode="External"/><Relationship Id="rId2" Type="http://schemas.openxmlformats.org/officeDocument/2006/relationships/hyperlink" Target="https://github.com/tensorflow/models/tree/master/incep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772816"/>
            <a:ext cx="8640960" cy="1656184"/>
          </a:xfrm>
        </p:spPr>
        <p:txBody>
          <a:bodyPr>
            <a:normAutofit fontScale="90000"/>
          </a:bodyPr>
          <a:lstStyle/>
          <a:p>
            <a:r>
              <a:rPr lang="en-US" sz="3600" dirty="0" smtClean="0"/>
              <a:t>MUFIN Image Annotation</a:t>
            </a:r>
            <a:r>
              <a:rPr lang="cs-CZ" sz="3600" dirty="0" smtClean="0"/>
              <a:t/>
            </a:r>
            <a:br>
              <a:rPr lang="cs-CZ" sz="3600" dirty="0" smtClean="0"/>
            </a:br>
            <a:r>
              <a:rPr lang="en-US" sz="3600" dirty="0" smtClean="0"/>
              <a:t>vs</a:t>
            </a:r>
            <a:r>
              <a:rPr lang="en-US" sz="3600" dirty="0"/>
              <a:t>. </a:t>
            </a:r>
            <a:r>
              <a:rPr lang="cs-CZ" sz="3600" dirty="0" smtClean="0"/>
              <a:t/>
            </a:r>
            <a:br>
              <a:rPr lang="cs-CZ" sz="3600" dirty="0" smtClean="0"/>
            </a:br>
            <a:r>
              <a:rPr lang="en-US" sz="3600" dirty="0" smtClean="0"/>
              <a:t>Google </a:t>
            </a:r>
            <a:r>
              <a:rPr lang="en-US" sz="3600" dirty="0"/>
              <a:t>Label Detection</a:t>
            </a:r>
            <a:r>
              <a:rPr lang="en-US" sz="3600" dirty="0" smtClean="0"/>
              <a:t>:</a:t>
            </a:r>
            <a:r>
              <a:rPr lang="cs-CZ" sz="3100" dirty="0" smtClean="0"/>
              <a:t/>
            </a:r>
            <a:br>
              <a:rPr lang="cs-CZ" sz="3100" dirty="0" smtClean="0"/>
            </a:br>
            <a:r>
              <a:rPr lang="en-US" dirty="0"/>
              <a:t/>
            </a:r>
            <a:br>
              <a:rPr lang="en-US" dirty="0"/>
            </a:br>
            <a:r>
              <a:rPr lang="en-US" sz="5300" dirty="0"/>
              <a:t>Who </a:t>
            </a:r>
            <a:r>
              <a:rPr lang="en-US" sz="5300" dirty="0" smtClean="0"/>
              <a:t>Wins</a:t>
            </a:r>
            <a:r>
              <a:rPr lang="en-US" sz="5300" dirty="0"/>
              <a:t>?</a:t>
            </a:r>
            <a:br>
              <a:rPr lang="en-US" sz="5300" dirty="0"/>
            </a:br>
            <a:endParaRPr lang="en-US" dirty="0"/>
          </a:p>
        </p:txBody>
      </p:sp>
      <p:sp>
        <p:nvSpPr>
          <p:cNvPr id="3" name="Subtitle 2"/>
          <p:cNvSpPr>
            <a:spLocks noGrp="1"/>
          </p:cNvSpPr>
          <p:nvPr>
            <p:ph type="subTitle" idx="1"/>
          </p:nvPr>
        </p:nvSpPr>
        <p:spPr/>
        <p:txBody>
          <a:bodyPr/>
          <a:lstStyle/>
          <a:p>
            <a:r>
              <a:rPr lang="en-US" dirty="0" smtClean="0"/>
              <a:t>Petra Bud</a:t>
            </a:r>
            <a:r>
              <a:rPr lang="cs-CZ" dirty="0" smtClean="0"/>
              <a:t>íková, Michal Batko</a:t>
            </a:r>
            <a:endParaRPr lang="en-US" dirty="0"/>
          </a:p>
        </p:txBody>
      </p:sp>
    </p:spTree>
    <p:extLst>
      <p:ext uri="{BB962C8B-B14F-4D97-AF65-F5344CB8AC3E}">
        <p14:creationId xmlns:p14="http://schemas.microsoft.com/office/powerpoint/2010/main" val="3671639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ConceptRank</a:t>
            </a:r>
            <a:r>
              <a:rPr lang="en-US" dirty="0"/>
              <a:t> – node probability </a:t>
            </a:r>
            <a:r>
              <a:rPr lang="en-US" dirty="0" smtClean="0"/>
              <a:t>computation II</a:t>
            </a:r>
            <a:endParaRPr lang="en-US" dirty="0"/>
          </a:p>
        </p:txBody>
      </p:sp>
      <p:sp>
        <p:nvSpPr>
          <p:cNvPr id="3" name="Content Placeholder 2"/>
          <p:cNvSpPr>
            <a:spLocks noGrp="1"/>
          </p:cNvSpPr>
          <p:nvPr>
            <p:ph idx="1"/>
          </p:nvPr>
        </p:nvSpPr>
        <p:spPr/>
        <p:txBody>
          <a:bodyPr>
            <a:normAutofit/>
          </a:bodyPr>
          <a:lstStyle/>
          <a:p>
            <a:r>
              <a:rPr lang="en-US" dirty="0" smtClean="0"/>
              <a:t>Random </a:t>
            </a:r>
            <a:r>
              <a:rPr lang="en-US" dirty="0"/>
              <a:t>walk with </a:t>
            </a:r>
            <a:r>
              <a:rPr lang="en-US" dirty="0" smtClean="0"/>
              <a:t>restart</a:t>
            </a:r>
          </a:p>
          <a:p>
            <a:pPr lvl="1"/>
            <a:r>
              <a:rPr lang="en-US" dirty="0" smtClean="0"/>
              <a:t>Proposed by Google to eliminate the problems of basic random walk + model more realistically real web users</a:t>
            </a:r>
          </a:p>
          <a:p>
            <a:pPr lvl="1"/>
            <a:r>
              <a:rPr lang="en-US" dirty="0" smtClean="0"/>
              <a:t>With a given probability P</a:t>
            </a:r>
            <a:r>
              <a:rPr lang="en-US" baseline="-25000" dirty="0" smtClean="0"/>
              <a:t>restart</a:t>
            </a:r>
            <a:r>
              <a:rPr lang="en-US" dirty="0"/>
              <a:t>, the </a:t>
            </a:r>
            <a:r>
              <a:rPr lang="en-US" dirty="0" smtClean="0"/>
              <a:t>random walker can decide </a:t>
            </a:r>
            <a:r>
              <a:rPr lang="en-US" dirty="0"/>
              <a:t>in each step whether to follow the links, or </a:t>
            </a:r>
            <a:r>
              <a:rPr lang="en-US" dirty="0" smtClean="0"/>
              <a:t>to randomly </a:t>
            </a:r>
            <a:r>
              <a:rPr lang="en-US" dirty="0"/>
              <a:t>restart in any node</a:t>
            </a:r>
          </a:p>
          <a:p>
            <a:pPr lvl="1"/>
            <a:endParaRPr lang="en-US" dirty="0" smtClean="0"/>
          </a:p>
          <a:p>
            <a:pPr lvl="1"/>
            <a:endParaRPr lang="en-US" dirty="0"/>
          </a:p>
          <a:p>
            <a:pPr lvl="1"/>
            <a:endParaRPr lang="en-US" dirty="0" smtClean="0"/>
          </a:p>
          <a:p>
            <a:pPr lvl="1"/>
            <a:endParaRPr lang="en-US" dirty="0"/>
          </a:p>
          <a:p>
            <a:pPr lvl="1"/>
            <a:endParaRPr lang="en-US" dirty="0"/>
          </a:p>
          <a:p>
            <a:pPr lvl="1"/>
            <a:endParaRPr lang="en-US" dirty="0" smtClean="0"/>
          </a:p>
        </p:txBody>
      </p:sp>
      <p:grpSp>
        <p:nvGrpSpPr>
          <p:cNvPr id="125" name="Group 124"/>
          <p:cNvGrpSpPr/>
          <p:nvPr/>
        </p:nvGrpSpPr>
        <p:grpSpPr>
          <a:xfrm>
            <a:off x="279341" y="4653937"/>
            <a:ext cx="8688121" cy="1727391"/>
            <a:chOff x="279341" y="4653937"/>
            <a:chExt cx="8688121" cy="1727391"/>
          </a:xfrm>
        </p:grpSpPr>
        <p:sp>
          <p:nvSpPr>
            <p:cNvPr id="43" name="Ovál 4"/>
            <p:cNvSpPr/>
            <p:nvPr/>
          </p:nvSpPr>
          <p:spPr>
            <a:xfrm>
              <a:off x="568513" y="5799084"/>
              <a:ext cx="374125" cy="318231"/>
            </a:xfrm>
            <a:prstGeom prst="ellipse">
              <a:avLst/>
            </a:prstGeom>
            <a:solidFill>
              <a:sysClr val="window" lastClr="FFFFFF"/>
            </a:solidFill>
            <a:ln w="190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A5A5A5">
                      <a:lumMod val="75000"/>
                    </a:srgbClr>
                  </a:solidFill>
                  <a:effectLst/>
                  <a:uLnTx/>
                  <a:uFillTx/>
                  <a:latin typeface="Calibri" panose="020F0502020204030204"/>
                  <a:ea typeface="+mn-ea"/>
                  <a:cs typeface="+mn-cs"/>
                </a:rPr>
                <a:t>A</a:t>
              </a:r>
            </a:p>
          </p:txBody>
        </p:sp>
        <p:sp>
          <p:nvSpPr>
            <p:cNvPr id="44" name="Ovál 5"/>
            <p:cNvSpPr/>
            <p:nvPr/>
          </p:nvSpPr>
          <p:spPr>
            <a:xfrm>
              <a:off x="1721533" y="4979274"/>
              <a:ext cx="374125" cy="318231"/>
            </a:xfrm>
            <a:prstGeom prst="ellipse">
              <a:avLst/>
            </a:prstGeom>
            <a:solidFill>
              <a:sysClr val="window" lastClr="FFFFFF"/>
            </a:solidFill>
            <a:ln w="190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A5A5A5">
                      <a:lumMod val="75000"/>
                    </a:srgbClr>
                  </a:solidFill>
                  <a:effectLst/>
                  <a:uLnTx/>
                  <a:uFillTx/>
                  <a:latin typeface="Calibri" panose="020F0502020204030204"/>
                  <a:ea typeface="+mn-ea"/>
                  <a:cs typeface="+mn-cs"/>
                </a:rPr>
                <a:t>C</a:t>
              </a:r>
            </a:p>
          </p:txBody>
        </p:sp>
        <p:sp>
          <p:nvSpPr>
            <p:cNvPr id="45" name="Ovál 6"/>
            <p:cNvSpPr/>
            <p:nvPr/>
          </p:nvSpPr>
          <p:spPr>
            <a:xfrm>
              <a:off x="2865144" y="5820007"/>
              <a:ext cx="374125" cy="318231"/>
            </a:xfrm>
            <a:prstGeom prst="ellipse">
              <a:avLst/>
            </a:prstGeom>
            <a:solidFill>
              <a:sysClr val="window" lastClr="FFFFFF"/>
            </a:solidFill>
            <a:ln w="190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A5A5A5">
                      <a:lumMod val="75000"/>
                    </a:srgbClr>
                  </a:solidFill>
                  <a:effectLst/>
                  <a:uLnTx/>
                  <a:uFillTx/>
                  <a:latin typeface="Calibri" panose="020F0502020204030204"/>
                  <a:ea typeface="+mn-ea"/>
                  <a:cs typeface="+mn-cs"/>
                </a:rPr>
                <a:t>B</a:t>
              </a:r>
            </a:p>
          </p:txBody>
        </p:sp>
        <p:cxnSp>
          <p:nvCxnSpPr>
            <p:cNvPr id="46" name="Přímá spojnice se šipkou 7"/>
            <p:cNvCxnSpPr>
              <a:stCxn id="43" idx="7"/>
              <a:endCxn id="44" idx="3"/>
            </p:cNvCxnSpPr>
            <p:nvPr/>
          </p:nvCxnSpPr>
          <p:spPr>
            <a:xfrm flipV="1">
              <a:off x="887849" y="5250902"/>
              <a:ext cx="888473" cy="594786"/>
            </a:xfrm>
            <a:prstGeom prst="straightConnector1">
              <a:avLst/>
            </a:prstGeom>
            <a:noFill/>
            <a:ln w="19050" cap="flat" cmpd="sng" algn="ctr">
              <a:solidFill>
                <a:sysClr val="window" lastClr="FFFFFF">
                  <a:lumMod val="50000"/>
                </a:sysClr>
              </a:solidFill>
              <a:prstDash val="solid"/>
              <a:miter lim="800000"/>
              <a:tailEnd type="arrow"/>
            </a:ln>
            <a:effectLst/>
          </p:spPr>
        </p:cxnSp>
        <p:cxnSp>
          <p:nvCxnSpPr>
            <p:cNvPr id="47" name="Přímá spojnice se šipkou 8"/>
            <p:cNvCxnSpPr>
              <a:stCxn id="43" idx="6"/>
              <a:endCxn id="45" idx="2"/>
            </p:cNvCxnSpPr>
            <p:nvPr/>
          </p:nvCxnSpPr>
          <p:spPr>
            <a:xfrm>
              <a:off x="942638" y="5958200"/>
              <a:ext cx="1922506" cy="20922"/>
            </a:xfrm>
            <a:prstGeom prst="straightConnector1">
              <a:avLst/>
            </a:prstGeom>
            <a:noFill/>
            <a:ln w="19050" cap="flat" cmpd="sng" algn="ctr">
              <a:solidFill>
                <a:sysClr val="window" lastClr="FFFFFF">
                  <a:lumMod val="50000"/>
                </a:sysClr>
              </a:solidFill>
              <a:prstDash val="solid"/>
              <a:miter lim="800000"/>
              <a:tailEnd type="arrow"/>
            </a:ln>
            <a:effectLst/>
          </p:spPr>
        </p:cxnSp>
        <p:cxnSp>
          <p:nvCxnSpPr>
            <p:cNvPr id="48" name="Přímá spojnice se šipkou 9"/>
            <p:cNvCxnSpPr>
              <a:stCxn id="45" idx="1"/>
              <a:endCxn id="44" idx="5"/>
            </p:cNvCxnSpPr>
            <p:nvPr/>
          </p:nvCxnSpPr>
          <p:spPr>
            <a:xfrm flipH="1" flipV="1">
              <a:off x="2040869" y="5250902"/>
              <a:ext cx="879064" cy="615708"/>
            </a:xfrm>
            <a:prstGeom prst="straightConnector1">
              <a:avLst/>
            </a:prstGeom>
            <a:noFill/>
            <a:ln w="19050" cap="flat" cmpd="sng" algn="ctr">
              <a:solidFill>
                <a:sysClr val="window" lastClr="FFFFFF">
                  <a:lumMod val="50000"/>
                </a:sysClr>
              </a:solidFill>
              <a:prstDash val="solid"/>
              <a:miter lim="800000"/>
              <a:tailEnd type="arrow"/>
            </a:ln>
            <a:effectLst/>
          </p:spPr>
        </p:cxnSp>
        <p:sp>
          <p:nvSpPr>
            <p:cNvPr id="49" name="TextovéPole 10"/>
            <p:cNvSpPr txBox="1"/>
            <p:nvPr/>
          </p:nvSpPr>
          <p:spPr>
            <a:xfrm>
              <a:off x="964801" y="5354241"/>
              <a:ext cx="49404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lumMod val="50000"/>
                    </a:prstClr>
                  </a:solidFill>
                  <a:effectLst/>
                  <a:uLnTx/>
                  <a:uFillTx/>
                </a:rPr>
                <a:t>0.425</a:t>
              </a:r>
            </a:p>
          </p:txBody>
        </p:sp>
        <p:sp>
          <p:nvSpPr>
            <p:cNvPr id="50" name="TextovéPole 11"/>
            <p:cNvSpPr txBox="1"/>
            <p:nvPr/>
          </p:nvSpPr>
          <p:spPr>
            <a:xfrm>
              <a:off x="2382921" y="5354241"/>
              <a:ext cx="425116" cy="4154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lumMod val="50000"/>
                    </a:prstClr>
                  </a:solidFill>
                  <a:effectLst/>
                  <a:uLnTx/>
                  <a:uFillTx/>
                </a:rPr>
                <a:t>0.85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smtClean="0">
                <a:ln>
                  <a:noFill/>
                </a:ln>
                <a:solidFill>
                  <a:prstClr val="white">
                    <a:lumMod val="50000"/>
                  </a:prstClr>
                </a:solidFill>
                <a:effectLst/>
                <a:uLnTx/>
                <a:uFillTx/>
              </a:endParaRPr>
            </a:p>
          </p:txBody>
        </p:sp>
        <p:sp>
          <p:nvSpPr>
            <p:cNvPr id="51" name="TextovéPole 12"/>
            <p:cNvSpPr txBox="1"/>
            <p:nvPr/>
          </p:nvSpPr>
          <p:spPr>
            <a:xfrm>
              <a:off x="1723912" y="5738316"/>
              <a:ext cx="494046" cy="4154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lumMod val="50000"/>
                    </a:prstClr>
                  </a:solidFill>
                  <a:effectLst/>
                  <a:uLnTx/>
                  <a:uFillTx/>
                </a:rPr>
                <a:t>0.425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smtClean="0">
                <a:ln>
                  <a:noFill/>
                </a:ln>
                <a:solidFill>
                  <a:prstClr val="white">
                    <a:lumMod val="50000"/>
                  </a:prstClr>
                </a:solidFill>
                <a:effectLst/>
                <a:uLnTx/>
                <a:uFillTx/>
              </a:endParaRPr>
            </a:p>
          </p:txBody>
        </p:sp>
        <p:cxnSp>
          <p:nvCxnSpPr>
            <p:cNvPr id="52" name="Zakřivená spojnice 15"/>
            <p:cNvCxnSpPr>
              <a:stCxn id="43" idx="0"/>
              <a:endCxn id="44" idx="2"/>
            </p:cNvCxnSpPr>
            <p:nvPr/>
          </p:nvCxnSpPr>
          <p:spPr>
            <a:xfrm rot="5400000" flipH="1" flipV="1">
              <a:off x="908207" y="4985759"/>
              <a:ext cx="660694" cy="965957"/>
            </a:xfrm>
            <a:prstGeom prst="curvedConnector2">
              <a:avLst/>
            </a:prstGeom>
            <a:noFill/>
            <a:ln w="19050" cap="flat" cmpd="sng" algn="ctr">
              <a:solidFill>
                <a:srgbClr val="ED7D31"/>
              </a:solidFill>
              <a:prstDash val="sysDot"/>
              <a:miter lim="800000"/>
              <a:tailEnd type="arrow"/>
            </a:ln>
            <a:effectLst/>
          </p:spPr>
        </p:cxnSp>
        <p:cxnSp>
          <p:nvCxnSpPr>
            <p:cNvPr id="53" name="Zakřivená spojnice 16"/>
            <p:cNvCxnSpPr>
              <a:stCxn id="43" idx="2"/>
              <a:endCxn id="43" idx="1"/>
            </p:cNvCxnSpPr>
            <p:nvPr/>
          </p:nvCxnSpPr>
          <p:spPr>
            <a:xfrm rot="10800000" flipH="1">
              <a:off x="568513" y="5845689"/>
              <a:ext cx="54789" cy="112512"/>
            </a:xfrm>
            <a:prstGeom prst="curvedConnector4">
              <a:avLst>
                <a:gd name="adj1" fmla="val -214885"/>
                <a:gd name="adj2" fmla="val 269012"/>
              </a:avLst>
            </a:prstGeom>
            <a:noFill/>
            <a:ln w="19050" cap="flat" cmpd="sng" algn="ctr">
              <a:solidFill>
                <a:srgbClr val="ED7D31"/>
              </a:solidFill>
              <a:prstDash val="sysDot"/>
              <a:miter lim="800000"/>
              <a:tailEnd type="arrow"/>
            </a:ln>
            <a:effectLst/>
          </p:spPr>
        </p:cxnSp>
        <p:cxnSp>
          <p:nvCxnSpPr>
            <p:cNvPr id="54" name="Zakřivená spojnice 27"/>
            <p:cNvCxnSpPr>
              <a:stCxn id="44" idx="4"/>
            </p:cNvCxnSpPr>
            <p:nvPr/>
          </p:nvCxnSpPr>
          <p:spPr>
            <a:xfrm rot="5400000">
              <a:off x="1130373" y="5102415"/>
              <a:ext cx="583133" cy="973313"/>
            </a:xfrm>
            <a:prstGeom prst="curvedConnector2">
              <a:avLst/>
            </a:prstGeom>
            <a:noFill/>
            <a:ln w="19050" cap="flat" cmpd="sng" algn="ctr">
              <a:solidFill>
                <a:srgbClr val="ED7D31"/>
              </a:solidFill>
              <a:prstDash val="sysDot"/>
              <a:miter lim="800000"/>
              <a:tailEnd type="arrow"/>
            </a:ln>
            <a:effectLst/>
          </p:spPr>
        </p:cxnSp>
        <p:cxnSp>
          <p:nvCxnSpPr>
            <p:cNvPr id="55" name="Zakřivená spojnice 30"/>
            <p:cNvCxnSpPr>
              <a:stCxn id="44" idx="4"/>
            </p:cNvCxnSpPr>
            <p:nvPr/>
          </p:nvCxnSpPr>
          <p:spPr>
            <a:xfrm rot="16200000" flipH="1">
              <a:off x="2090415" y="5115685"/>
              <a:ext cx="592909" cy="956549"/>
            </a:xfrm>
            <a:prstGeom prst="curvedConnector2">
              <a:avLst/>
            </a:prstGeom>
            <a:noFill/>
            <a:ln w="19050" cap="flat" cmpd="sng" algn="ctr">
              <a:solidFill>
                <a:srgbClr val="ED7D31"/>
              </a:solidFill>
              <a:prstDash val="sysDot"/>
              <a:miter lim="800000"/>
              <a:tailEnd type="arrow"/>
            </a:ln>
            <a:effectLst/>
          </p:spPr>
        </p:cxnSp>
        <p:cxnSp>
          <p:nvCxnSpPr>
            <p:cNvPr id="56" name="Zakřivená spojnice 34"/>
            <p:cNvCxnSpPr>
              <a:stCxn id="45" idx="6"/>
              <a:endCxn id="45" idx="7"/>
            </p:cNvCxnSpPr>
            <p:nvPr/>
          </p:nvCxnSpPr>
          <p:spPr>
            <a:xfrm flipH="1" flipV="1">
              <a:off x="3184479" y="5866610"/>
              <a:ext cx="54789" cy="112512"/>
            </a:xfrm>
            <a:prstGeom prst="curvedConnector4">
              <a:avLst>
                <a:gd name="adj1" fmla="val -231104"/>
                <a:gd name="adj2" fmla="val 253308"/>
              </a:avLst>
            </a:prstGeom>
            <a:noFill/>
            <a:ln w="19050" cap="flat" cmpd="sng" algn="ctr">
              <a:solidFill>
                <a:srgbClr val="ED7D31"/>
              </a:solidFill>
              <a:prstDash val="sysDot"/>
              <a:miter lim="800000"/>
              <a:tailEnd type="arrow"/>
            </a:ln>
            <a:effectLst/>
          </p:spPr>
        </p:cxnSp>
        <p:cxnSp>
          <p:nvCxnSpPr>
            <p:cNvPr id="57" name="Zakřivená spojnice 37"/>
            <p:cNvCxnSpPr>
              <a:stCxn id="45" idx="0"/>
              <a:endCxn id="44" idx="6"/>
            </p:cNvCxnSpPr>
            <p:nvPr/>
          </p:nvCxnSpPr>
          <p:spPr>
            <a:xfrm rot="16200000" flipV="1">
              <a:off x="2233125" y="5000924"/>
              <a:ext cx="681617" cy="956549"/>
            </a:xfrm>
            <a:prstGeom prst="curvedConnector2">
              <a:avLst/>
            </a:prstGeom>
            <a:noFill/>
            <a:ln w="19050" cap="flat" cmpd="sng" algn="ctr">
              <a:solidFill>
                <a:srgbClr val="ED7D31"/>
              </a:solidFill>
              <a:prstDash val="sysDot"/>
              <a:miter lim="800000"/>
              <a:tailEnd type="arrow"/>
            </a:ln>
            <a:effectLst/>
          </p:spPr>
        </p:cxnSp>
        <p:cxnSp>
          <p:nvCxnSpPr>
            <p:cNvPr id="58" name="Zakřivená spojnice 40"/>
            <p:cNvCxnSpPr>
              <a:stCxn id="45" idx="4"/>
              <a:endCxn id="43" idx="4"/>
            </p:cNvCxnSpPr>
            <p:nvPr/>
          </p:nvCxnSpPr>
          <p:spPr>
            <a:xfrm rot="5400000" flipH="1">
              <a:off x="1893430" y="4979462"/>
              <a:ext cx="20922" cy="2296630"/>
            </a:xfrm>
            <a:prstGeom prst="curvedConnector3">
              <a:avLst>
                <a:gd name="adj1" fmla="val -1108364"/>
              </a:avLst>
            </a:prstGeom>
            <a:noFill/>
            <a:ln w="19050" cap="flat" cmpd="sng" algn="ctr">
              <a:solidFill>
                <a:srgbClr val="ED7D31"/>
              </a:solidFill>
              <a:prstDash val="sysDot"/>
              <a:miter lim="800000"/>
              <a:tailEnd type="arrow"/>
            </a:ln>
            <a:effectLst/>
          </p:spPr>
        </p:cxnSp>
        <p:sp>
          <p:nvSpPr>
            <p:cNvPr id="59" name="TextovéPole 60"/>
            <p:cNvSpPr txBox="1"/>
            <p:nvPr/>
          </p:nvSpPr>
          <p:spPr>
            <a:xfrm>
              <a:off x="3100138" y="5458182"/>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0.05</a:t>
              </a:r>
            </a:p>
          </p:txBody>
        </p:sp>
        <p:sp>
          <p:nvSpPr>
            <p:cNvPr id="60" name="TextovéPole 61"/>
            <p:cNvSpPr txBox="1"/>
            <p:nvPr/>
          </p:nvSpPr>
          <p:spPr>
            <a:xfrm>
              <a:off x="2655419" y="5116172"/>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0.05</a:t>
              </a:r>
            </a:p>
          </p:txBody>
        </p:sp>
        <p:sp>
          <p:nvSpPr>
            <p:cNvPr id="61" name="TextovéPole 62"/>
            <p:cNvSpPr txBox="1"/>
            <p:nvPr/>
          </p:nvSpPr>
          <p:spPr>
            <a:xfrm>
              <a:off x="834142" y="5063944"/>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0.05</a:t>
              </a:r>
            </a:p>
          </p:txBody>
        </p:sp>
        <p:sp>
          <p:nvSpPr>
            <p:cNvPr id="62" name="TextovéPole 63"/>
            <p:cNvSpPr txBox="1"/>
            <p:nvPr/>
          </p:nvSpPr>
          <p:spPr>
            <a:xfrm>
              <a:off x="279341" y="5424045"/>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0.05</a:t>
              </a:r>
            </a:p>
          </p:txBody>
        </p:sp>
        <p:sp>
          <p:nvSpPr>
            <p:cNvPr id="63" name="TextovéPole 64"/>
            <p:cNvSpPr txBox="1"/>
            <p:nvPr/>
          </p:nvSpPr>
          <p:spPr>
            <a:xfrm>
              <a:off x="1647717" y="6127412"/>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0.05</a:t>
              </a:r>
            </a:p>
          </p:txBody>
        </p:sp>
        <p:sp>
          <p:nvSpPr>
            <p:cNvPr id="64" name="TextovéPole 65"/>
            <p:cNvSpPr txBox="1"/>
            <p:nvPr/>
          </p:nvSpPr>
          <p:spPr>
            <a:xfrm>
              <a:off x="2238621" y="5585305"/>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0.33</a:t>
              </a:r>
            </a:p>
          </p:txBody>
        </p:sp>
        <p:sp>
          <p:nvSpPr>
            <p:cNvPr id="65" name="TextovéPole 66"/>
            <p:cNvSpPr txBox="1"/>
            <p:nvPr/>
          </p:nvSpPr>
          <p:spPr>
            <a:xfrm>
              <a:off x="2206381" y="6029411"/>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0.05</a:t>
              </a:r>
            </a:p>
          </p:txBody>
        </p:sp>
        <p:sp>
          <p:nvSpPr>
            <p:cNvPr id="66" name="TextovéPole 67"/>
            <p:cNvSpPr txBox="1"/>
            <p:nvPr/>
          </p:nvSpPr>
          <p:spPr>
            <a:xfrm>
              <a:off x="2008444" y="4769866"/>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0.33</a:t>
              </a:r>
            </a:p>
          </p:txBody>
        </p:sp>
        <p:sp>
          <p:nvSpPr>
            <p:cNvPr id="67" name="TextovéPole 68"/>
            <p:cNvSpPr txBox="1"/>
            <p:nvPr/>
          </p:nvSpPr>
          <p:spPr>
            <a:xfrm>
              <a:off x="1234249" y="5546128"/>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0.33</a:t>
              </a:r>
            </a:p>
          </p:txBody>
        </p:sp>
        <p:cxnSp>
          <p:nvCxnSpPr>
            <p:cNvPr id="68" name="Přímá spojnice se šipkou 8"/>
            <p:cNvCxnSpPr/>
            <p:nvPr/>
          </p:nvCxnSpPr>
          <p:spPr>
            <a:xfrm>
              <a:off x="929604" y="6042434"/>
              <a:ext cx="1922506" cy="20922"/>
            </a:xfrm>
            <a:prstGeom prst="straightConnector1">
              <a:avLst/>
            </a:prstGeom>
            <a:noFill/>
            <a:ln w="19050" cap="flat" cmpd="sng" algn="ctr">
              <a:solidFill>
                <a:srgbClr val="ED7D31"/>
              </a:solidFill>
              <a:prstDash val="sysDot"/>
              <a:miter lim="800000"/>
              <a:tailEnd type="arrow"/>
            </a:ln>
            <a:effectLst/>
          </p:spPr>
        </p:cxnSp>
        <p:cxnSp>
          <p:nvCxnSpPr>
            <p:cNvPr id="69" name="Zakřivená spojnice 34"/>
            <p:cNvCxnSpPr>
              <a:stCxn id="44" idx="7"/>
              <a:endCxn id="44" idx="0"/>
            </p:cNvCxnSpPr>
            <p:nvPr/>
          </p:nvCxnSpPr>
          <p:spPr>
            <a:xfrm rot="16200000" flipV="1">
              <a:off x="1951432" y="4936439"/>
              <a:ext cx="46603" cy="132273"/>
            </a:xfrm>
            <a:prstGeom prst="curvedConnector3">
              <a:avLst>
                <a:gd name="adj1" fmla="val 502814"/>
              </a:avLst>
            </a:prstGeom>
            <a:noFill/>
            <a:ln w="19050" cap="flat" cmpd="sng" algn="ctr">
              <a:solidFill>
                <a:srgbClr val="ED7D31"/>
              </a:solidFill>
              <a:prstDash val="sysDot"/>
              <a:miter lim="800000"/>
              <a:tailEnd type="arrow"/>
            </a:ln>
            <a:effectLst/>
          </p:spPr>
        </p:cxnSp>
        <mc:AlternateContent xmlns:mc="http://schemas.openxmlformats.org/markup-compatibility/2006" xmlns:a14="http://schemas.microsoft.com/office/drawing/2010/main">
          <mc:Choice Requires="a14">
            <p:sp>
              <p:nvSpPr>
                <p:cNvPr id="70" name="TextBox 69"/>
                <p:cNvSpPr txBox="1"/>
                <p:nvPr/>
              </p:nvSpPr>
              <p:spPr>
                <a:xfrm>
                  <a:off x="5269553" y="5704252"/>
                  <a:ext cx="809004"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sub>
                      </m:sSub>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.333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0.333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0.333</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5269553" y="5704252"/>
                  <a:ext cx="809004" cy="447623"/>
                </a:xfrm>
                <a:prstGeom prst="rect">
                  <a:avLst/>
                </a:prstGeom>
                <a:blipFill rotWithShape="0">
                  <a:blip r:embed="rId2"/>
                  <a:stretch>
                    <a:fillRect l="-4511" t="-1370" b="-10959"/>
                  </a:stretch>
                </a:blipFill>
              </p:spPr>
              <p:txBody>
                <a:bodyPr/>
                <a:lstStyle/>
                <a:p>
                  <a:r>
                    <a:rPr lang="en-US">
                      <a:noFill/>
                    </a:rPr>
                    <a:t> </a:t>
                  </a:r>
                </a:p>
              </p:txBody>
            </p:sp>
          </mc:Fallback>
        </mc:AlternateContent>
        <p:sp>
          <p:nvSpPr>
            <p:cNvPr id="71" name="TextBox 70"/>
            <p:cNvSpPr txBox="1"/>
            <p:nvPr/>
          </p:nvSpPr>
          <p:spPr>
            <a:xfrm>
              <a:off x="3767169" y="5790209"/>
              <a:ext cx="137640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Node probabilities:</a:t>
              </a:r>
            </a:p>
          </p:txBody>
        </p:sp>
        <mc:AlternateContent xmlns:mc="http://schemas.openxmlformats.org/markup-compatibility/2006" xmlns:a14="http://schemas.microsoft.com/office/drawing/2010/main">
          <mc:Choice Requires="a14">
            <p:sp>
              <p:nvSpPr>
                <p:cNvPr id="72" name="TextBox 71"/>
                <p:cNvSpPr txBox="1"/>
                <p:nvPr/>
              </p:nvSpPr>
              <p:spPr>
                <a:xfrm>
                  <a:off x="6178362" y="5703667"/>
                  <a:ext cx="805733"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1</m:t>
                          </m:r>
                        </m:sub>
                      </m:sSub>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.144</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0.286</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0.569</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6178362" y="5703667"/>
                  <a:ext cx="805733" cy="447623"/>
                </a:xfrm>
                <a:prstGeom prst="rect">
                  <a:avLst/>
                </a:prstGeom>
                <a:blipFill rotWithShape="0">
                  <a:blip r:embed="rId3"/>
                  <a:stretch>
                    <a:fillRect l="-4545" t="-1370" b="-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7083834" y="5703667"/>
                  <a:ext cx="809004"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2</m:t>
                          </m:r>
                        </m:sub>
                      </m:sSub>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.211</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0.272</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0.515</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7083834" y="5703667"/>
                  <a:ext cx="809004" cy="447623"/>
                </a:xfrm>
                <a:prstGeom prst="rect">
                  <a:avLst/>
                </a:prstGeom>
                <a:blipFill rotWithShape="0">
                  <a:blip r:embed="rId4"/>
                  <a:stretch>
                    <a:fillRect l="-4511" t="-1370" b="-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8205009" y="5703667"/>
                  <a:ext cx="762453"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.197</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0.281</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0.520</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205009" y="5703667"/>
                  <a:ext cx="762453" cy="447623"/>
                </a:xfrm>
                <a:prstGeom prst="rect">
                  <a:avLst/>
                </a:prstGeom>
                <a:blipFill rotWithShape="0">
                  <a:blip r:embed="rId5"/>
                  <a:stretch>
                    <a:fillRect l="-4800" t="-1370" b="-10959"/>
                  </a:stretch>
                </a:blipFill>
              </p:spPr>
              <p:txBody>
                <a:bodyPr/>
                <a:lstStyle/>
                <a:p>
                  <a:r>
                    <a:rPr lang="en-US">
                      <a:noFill/>
                    </a:rPr>
                    <a:t> </a:t>
                  </a:r>
                </a:p>
              </p:txBody>
            </p:sp>
          </mc:Fallback>
        </mc:AlternateContent>
        <p:sp>
          <p:nvSpPr>
            <p:cNvPr id="75" name="TextBox 74"/>
            <p:cNvSpPr txBox="1"/>
            <p:nvPr/>
          </p:nvSpPr>
          <p:spPr>
            <a:xfrm>
              <a:off x="7911125" y="5790209"/>
              <a:ext cx="29046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a:t>
              </a:r>
            </a:p>
          </p:txBody>
        </p:sp>
        <mc:AlternateContent xmlns:mc="http://schemas.openxmlformats.org/markup-compatibility/2006" xmlns:a14="http://schemas.microsoft.com/office/drawing/2010/main">
          <mc:Choice Requires="a14">
            <p:sp>
              <p:nvSpPr>
                <p:cNvPr id="76" name="TextBox 75"/>
                <p:cNvSpPr txBox="1"/>
                <p:nvPr/>
              </p:nvSpPr>
              <p:spPr>
                <a:xfrm>
                  <a:off x="5797342" y="5009453"/>
                  <a:ext cx="1744580" cy="45108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𝑀</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3"/>
                                    <m:mcJc m:val="center"/>
                                  </m:mcPr>
                                </m:mc>
                              </m:mcs>
                              <m:ctrlPr>
                                <a:rPr kumimoji="0" lang="pt-BR"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0.05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0.333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0.475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0.05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0.333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0.475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0.9</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0.333</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5797342" y="5009453"/>
                  <a:ext cx="1744580" cy="451086"/>
                </a:xfrm>
                <a:prstGeom prst="rect">
                  <a:avLst/>
                </a:prstGeom>
                <a:blipFill rotWithShape="0">
                  <a:blip r:embed="rId6"/>
                  <a:stretch>
                    <a:fillRect l="-1049" t="-1351" b="-9459"/>
                  </a:stretch>
                </a:blipFill>
              </p:spPr>
              <p:txBody>
                <a:bodyPr/>
                <a:lstStyle/>
                <a:p>
                  <a:r>
                    <a:rPr lang="en-US">
                      <a:noFill/>
                    </a:rPr>
                    <a:t> </a:t>
                  </a:r>
                </a:p>
              </p:txBody>
            </p:sp>
          </mc:Fallback>
        </mc:AlternateContent>
        <p:sp>
          <p:nvSpPr>
            <p:cNvPr id="77" name="TextBox 76"/>
            <p:cNvSpPr txBox="1"/>
            <p:nvPr/>
          </p:nvSpPr>
          <p:spPr>
            <a:xfrm>
              <a:off x="3767169" y="5097752"/>
              <a:ext cx="196746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Stochastic transition matrix: </a:t>
              </a:r>
            </a:p>
          </p:txBody>
        </p:sp>
        <p:sp>
          <p:nvSpPr>
            <p:cNvPr id="78" name="TextovéPole 13"/>
            <p:cNvSpPr txBox="1"/>
            <p:nvPr/>
          </p:nvSpPr>
          <p:spPr>
            <a:xfrm>
              <a:off x="2570083" y="4653937"/>
              <a:ext cx="1059714"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ED7D31"/>
                  </a:solidFill>
                  <a:effectLst/>
                  <a:uLnTx/>
                  <a:uFillTx/>
                </a:rPr>
                <a:t>P</a:t>
              </a:r>
              <a:r>
                <a:rPr kumimoji="0" lang="en-GB" sz="1600" b="0" i="0" u="none" strike="noStrike" kern="0" cap="none" spc="0" normalizeH="0" baseline="-25000" noProof="0" dirty="0" smtClean="0">
                  <a:ln>
                    <a:noFill/>
                  </a:ln>
                  <a:solidFill>
                    <a:srgbClr val="ED7D31"/>
                  </a:solidFill>
                  <a:effectLst/>
                  <a:uLnTx/>
                  <a:uFillTx/>
                </a:rPr>
                <a:t>restart</a:t>
              </a:r>
              <a:r>
                <a:rPr kumimoji="0" lang="en-GB" sz="1300" b="0" i="0" u="none" strike="noStrike" kern="0" cap="none" spc="0" normalizeH="0" baseline="0" noProof="0" dirty="0" smtClean="0">
                  <a:ln>
                    <a:noFill/>
                  </a:ln>
                  <a:solidFill>
                    <a:srgbClr val="ED7D31"/>
                  </a:solidFill>
                  <a:effectLst/>
                  <a:uLnTx/>
                  <a:uFillTx/>
                </a:rPr>
                <a:t> </a:t>
              </a:r>
              <a:r>
                <a:rPr kumimoji="0" lang="en-GB" sz="1200" b="0" i="0" u="none" strike="noStrike" kern="0" cap="none" spc="0" normalizeH="0" baseline="0" noProof="0" dirty="0" smtClean="0">
                  <a:ln>
                    <a:noFill/>
                  </a:ln>
                  <a:solidFill>
                    <a:srgbClr val="ED7D31"/>
                  </a:solidFill>
                  <a:effectLst/>
                  <a:uLnTx/>
                  <a:uFillTx/>
                </a:rPr>
                <a:t>= 0.15</a:t>
              </a:r>
            </a:p>
          </p:txBody>
        </p:sp>
      </p:grpSp>
      <p:grpSp>
        <p:nvGrpSpPr>
          <p:cNvPr id="4" name="Group 3"/>
          <p:cNvGrpSpPr/>
          <p:nvPr/>
        </p:nvGrpSpPr>
        <p:grpSpPr>
          <a:xfrm>
            <a:off x="737455" y="2996952"/>
            <a:ext cx="8009288" cy="1158964"/>
            <a:chOff x="737455" y="3194737"/>
            <a:chExt cx="8009288" cy="1158964"/>
          </a:xfrm>
        </p:grpSpPr>
        <p:sp>
          <p:nvSpPr>
            <p:cNvPr id="108" name="Ovál 4"/>
            <p:cNvSpPr/>
            <p:nvPr/>
          </p:nvSpPr>
          <p:spPr>
            <a:xfrm>
              <a:off x="737455" y="4014547"/>
              <a:ext cx="374125" cy="318231"/>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A5A5A5">
                      <a:lumMod val="75000"/>
                    </a:srgbClr>
                  </a:solidFill>
                </a:rPr>
                <a:t>A</a:t>
              </a:r>
            </a:p>
          </p:txBody>
        </p:sp>
        <p:sp>
          <p:nvSpPr>
            <p:cNvPr id="109" name="Ovál 5"/>
            <p:cNvSpPr/>
            <p:nvPr/>
          </p:nvSpPr>
          <p:spPr>
            <a:xfrm>
              <a:off x="1890475" y="3194737"/>
              <a:ext cx="374125" cy="318231"/>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A5A5A5">
                      <a:lumMod val="75000"/>
                    </a:srgbClr>
                  </a:solidFill>
                </a:rPr>
                <a:t>C</a:t>
              </a:r>
            </a:p>
          </p:txBody>
        </p:sp>
        <p:sp>
          <p:nvSpPr>
            <p:cNvPr id="110" name="Ovál 6"/>
            <p:cNvSpPr/>
            <p:nvPr/>
          </p:nvSpPr>
          <p:spPr>
            <a:xfrm>
              <a:off x="3034085" y="4035470"/>
              <a:ext cx="374125" cy="318231"/>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A5A5A5">
                      <a:lumMod val="75000"/>
                    </a:srgbClr>
                  </a:solidFill>
                </a:rPr>
                <a:t>B</a:t>
              </a:r>
            </a:p>
          </p:txBody>
        </p:sp>
        <p:cxnSp>
          <p:nvCxnSpPr>
            <p:cNvPr id="111" name="Přímá spojnice se šipkou 7"/>
            <p:cNvCxnSpPr>
              <a:stCxn id="108" idx="7"/>
              <a:endCxn id="109" idx="3"/>
            </p:cNvCxnSpPr>
            <p:nvPr/>
          </p:nvCxnSpPr>
          <p:spPr>
            <a:xfrm flipV="1">
              <a:off x="1056791" y="3466365"/>
              <a:ext cx="888473" cy="59478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Přímá spojnice se šipkou 8"/>
            <p:cNvCxnSpPr>
              <a:stCxn id="108" idx="6"/>
              <a:endCxn id="110" idx="2"/>
            </p:cNvCxnSpPr>
            <p:nvPr/>
          </p:nvCxnSpPr>
          <p:spPr>
            <a:xfrm>
              <a:off x="1111580" y="4173663"/>
              <a:ext cx="1922506" cy="20922"/>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9"/>
            <p:cNvCxnSpPr>
              <a:stCxn id="110" idx="1"/>
              <a:endCxn id="109" idx="5"/>
            </p:cNvCxnSpPr>
            <p:nvPr/>
          </p:nvCxnSpPr>
          <p:spPr>
            <a:xfrm flipH="1" flipV="1">
              <a:off x="2209811" y="3466365"/>
              <a:ext cx="879064" cy="61570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4" name="TextovéPole 10"/>
            <p:cNvSpPr txBox="1"/>
            <p:nvPr/>
          </p:nvSpPr>
          <p:spPr>
            <a:xfrm>
              <a:off x="1184895" y="3551509"/>
              <a:ext cx="356188" cy="253916"/>
            </a:xfrm>
            <a:prstGeom prst="rect">
              <a:avLst/>
            </a:prstGeom>
            <a:noFill/>
          </p:spPr>
          <p:txBody>
            <a:bodyPr wrap="none" rtlCol="0">
              <a:spAutoFit/>
            </a:bodyPr>
            <a:lstStyle/>
            <a:p>
              <a:r>
                <a:rPr lang="en-GB" sz="1050" dirty="0">
                  <a:solidFill>
                    <a:prstClr val="white">
                      <a:lumMod val="50000"/>
                    </a:prstClr>
                  </a:solidFill>
                </a:rPr>
                <a:t>0.5</a:t>
              </a:r>
            </a:p>
          </p:txBody>
        </p:sp>
        <p:sp>
          <p:nvSpPr>
            <p:cNvPr id="115" name="TextovéPole 11"/>
            <p:cNvSpPr txBox="1"/>
            <p:nvPr/>
          </p:nvSpPr>
          <p:spPr>
            <a:xfrm>
              <a:off x="2551863" y="3569704"/>
              <a:ext cx="253596" cy="253916"/>
            </a:xfrm>
            <a:prstGeom prst="rect">
              <a:avLst/>
            </a:prstGeom>
            <a:noFill/>
          </p:spPr>
          <p:txBody>
            <a:bodyPr wrap="none" rtlCol="0">
              <a:spAutoFit/>
            </a:bodyPr>
            <a:lstStyle/>
            <a:p>
              <a:r>
                <a:rPr lang="en-GB" sz="1050" dirty="0">
                  <a:solidFill>
                    <a:prstClr val="white">
                      <a:lumMod val="50000"/>
                    </a:prstClr>
                  </a:solidFill>
                </a:rPr>
                <a:t>1</a:t>
              </a:r>
            </a:p>
          </p:txBody>
        </p:sp>
        <p:sp>
          <p:nvSpPr>
            <p:cNvPr id="116" name="TextovéPole 12"/>
            <p:cNvSpPr txBox="1"/>
            <p:nvPr/>
          </p:nvSpPr>
          <p:spPr>
            <a:xfrm>
              <a:off x="1954784" y="3953008"/>
              <a:ext cx="356188" cy="253916"/>
            </a:xfrm>
            <a:prstGeom prst="rect">
              <a:avLst/>
            </a:prstGeom>
            <a:noFill/>
          </p:spPr>
          <p:txBody>
            <a:bodyPr wrap="none" rtlCol="0">
              <a:spAutoFit/>
            </a:bodyPr>
            <a:lstStyle/>
            <a:p>
              <a:r>
                <a:rPr lang="en-GB" sz="1050" dirty="0">
                  <a:solidFill>
                    <a:prstClr val="white">
                      <a:lumMod val="50000"/>
                    </a:prstClr>
                  </a:solidFill>
                </a:rPr>
                <a:t>0.5</a:t>
              </a:r>
            </a:p>
          </p:txBody>
        </p:sp>
        <mc:AlternateContent xmlns:mc="http://schemas.openxmlformats.org/markup-compatibility/2006" xmlns:a14="http://schemas.microsoft.com/office/drawing/2010/main">
          <mc:Choice Requires="a14">
            <p:sp>
              <p:nvSpPr>
                <p:cNvPr id="118" name="TextBox 117"/>
                <p:cNvSpPr txBox="1"/>
                <p:nvPr/>
              </p:nvSpPr>
              <p:spPr>
                <a:xfrm>
                  <a:off x="5314365" y="3222972"/>
                  <a:ext cx="1137043" cy="4476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a:solidFill>
                              <a:prstClr val="black"/>
                            </a:solidFill>
                            <a:latin typeface="Cambria Math" panose="02040503050406030204" pitchFamily="18" charset="0"/>
                          </a:rPr>
                          <m:t>𝑀</m:t>
                        </m:r>
                        <m:r>
                          <a:rPr lang="en-US" sz="1100" i="1">
                            <a:solidFill>
                              <a:prstClr val="black"/>
                            </a:solidFill>
                            <a:latin typeface="Cambria Math" panose="02040503050406030204" pitchFamily="18" charset="0"/>
                          </a:rPr>
                          <m:t>=</m:t>
                        </m:r>
                        <m:d>
                          <m:dPr>
                            <m:ctrlPr>
                              <a:rPr lang="en-US" sz="1100" i="1">
                                <a:solidFill>
                                  <a:prstClr val="black"/>
                                </a:solidFill>
                                <a:latin typeface="Cambria Math" panose="02040503050406030204" pitchFamily="18" charset="0"/>
                              </a:rPr>
                            </m:ctrlPr>
                          </m:dPr>
                          <m:e>
                            <m:m>
                              <m:mPr>
                                <m:mcs>
                                  <m:mc>
                                    <m:mcPr>
                                      <m:count m:val="3"/>
                                      <m:mcJc m:val="center"/>
                                    </m:mcPr>
                                  </m:mc>
                                </m:mcs>
                                <m:ctrlPr>
                                  <a:rPr lang="pt-BR" sz="1100" i="1">
                                    <a:solidFill>
                                      <a:prstClr val="black"/>
                                    </a:solidFill>
                                    <a:latin typeface="Cambria Math" panose="02040503050406030204" pitchFamily="18" charset="0"/>
                                  </a:rPr>
                                </m:ctrlPr>
                              </m:mPr>
                              <m:mr>
                                <m:e>
                                  <m:r>
                                    <m:rPr>
                                      <m:brk m:alnAt="7"/>
                                    </m:rPr>
                                    <a:rPr lang="en-US" sz="1100" i="1">
                                      <a:solidFill>
                                        <a:prstClr val="black"/>
                                      </a:solidFill>
                                      <a:latin typeface="Cambria Math" panose="02040503050406030204" pitchFamily="18" charset="0"/>
                                    </a:rPr>
                                    <m:t>0</m:t>
                                  </m:r>
                                </m:e>
                                <m:e>
                                  <m:r>
                                    <a:rPr lang="en-US" sz="1100" i="1">
                                      <a:solidFill>
                                        <a:prstClr val="black"/>
                                      </a:solidFill>
                                      <a:latin typeface="Cambria Math" panose="02040503050406030204" pitchFamily="18" charset="0"/>
                                    </a:rPr>
                                    <m:t>0</m:t>
                                  </m:r>
                                </m:e>
                                <m:e>
                                  <m:r>
                                    <a:rPr lang="en-US" sz="1100" i="1">
                                      <a:solidFill>
                                        <a:prstClr val="black"/>
                                      </a:solidFill>
                                      <a:latin typeface="Cambria Math" panose="02040503050406030204" pitchFamily="18" charset="0"/>
                                    </a:rPr>
                                    <m:t>0</m:t>
                                  </m:r>
                                </m:e>
                              </m:mr>
                              <m:mr>
                                <m:e>
                                  <m:r>
                                    <a:rPr lang="en-US" sz="1100" i="1">
                                      <a:solidFill>
                                        <a:prstClr val="black"/>
                                      </a:solidFill>
                                      <a:latin typeface="Cambria Math" panose="02040503050406030204" pitchFamily="18" charset="0"/>
                                    </a:rPr>
                                    <m:t>0.5</m:t>
                                  </m:r>
                                </m:e>
                                <m:e>
                                  <m:r>
                                    <a:rPr lang="en-US" sz="1100" i="1">
                                      <a:solidFill>
                                        <a:prstClr val="black"/>
                                      </a:solidFill>
                                      <a:latin typeface="Cambria Math" panose="02040503050406030204" pitchFamily="18" charset="0"/>
                                    </a:rPr>
                                    <m:t>0</m:t>
                                  </m:r>
                                </m:e>
                                <m:e>
                                  <m:r>
                                    <a:rPr lang="en-US" sz="1100" i="1">
                                      <a:solidFill>
                                        <a:prstClr val="black"/>
                                      </a:solidFill>
                                      <a:latin typeface="Cambria Math" panose="02040503050406030204" pitchFamily="18" charset="0"/>
                                    </a:rPr>
                                    <m:t>0</m:t>
                                  </m:r>
                                </m:e>
                              </m:mr>
                              <m:mr>
                                <m:e>
                                  <m:r>
                                    <a:rPr lang="en-US" sz="1100" i="1">
                                      <a:solidFill>
                                        <a:prstClr val="black"/>
                                      </a:solidFill>
                                      <a:latin typeface="Cambria Math" panose="02040503050406030204" pitchFamily="18" charset="0"/>
                                    </a:rPr>
                                    <m:t>0.5</m:t>
                                  </m:r>
                                </m:e>
                                <m:e>
                                  <m:r>
                                    <a:rPr lang="en-US" sz="1100" i="1">
                                      <a:solidFill>
                                        <a:prstClr val="black"/>
                                      </a:solidFill>
                                      <a:latin typeface="Cambria Math" panose="02040503050406030204" pitchFamily="18" charset="0"/>
                                    </a:rPr>
                                    <m:t>1</m:t>
                                  </m:r>
                                </m:e>
                                <m:e>
                                  <m:r>
                                    <a:rPr lang="en-US" sz="1100" i="1">
                                      <a:solidFill>
                                        <a:prstClr val="black"/>
                                      </a:solidFill>
                                      <a:latin typeface="Cambria Math" panose="02040503050406030204" pitchFamily="18" charset="0"/>
                                    </a:rPr>
                                    <m:t>0</m:t>
                                  </m:r>
                                </m:e>
                              </m:mr>
                            </m:m>
                          </m:e>
                        </m:d>
                      </m:oMath>
                    </m:oMathPara>
                  </a14:m>
                  <a:endParaRPr lang="en-US" sz="1100" dirty="0">
                    <a:solidFill>
                      <a:prstClr val="black"/>
                    </a:solidFill>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5314365" y="3222972"/>
                  <a:ext cx="1137043" cy="447623"/>
                </a:xfrm>
                <a:prstGeom prst="rect">
                  <a:avLst/>
                </a:prstGeom>
                <a:blipFill rotWithShape="0">
                  <a:blip r:embed="rId7"/>
                  <a:stretch>
                    <a:fillRect l="-2688" b="-10811"/>
                  </a:stretch>
                </a:blipFill>
              </p:spPr>
              <p:txBody>
                <a:bodyPr/>
                <a:lstStyle/>
                <a:p>
                  <a:r>
                    <a:rPr lang="en-US">
                      <a:noFill/>
                    </a:rPr>
                    <a:t> </a:t>
                  </a:r>
                </a:p>
              </p:txBody>
            </p:sp>
          </mc:Fallback>
        </mc:AlternateContent>
        <p:sp>
          <p:nvSpPr>
            <p:cNvPr id="119" name="TextBox 118"/>
            <p:cNvSpPr txBox="1"/>
            <p:nvPr/>
          </p:nvSpPr>
          <p:spPr>
            <a:xfrm>
              <a:off x="3783897" y="3309514"/>
              <a:ext cx="1313501" cy="276999"/>
            </a:xfrm>
            <a:prstGeom prst="rect">
              <a:avLst/>
            </a:prstGeom>
            <a:noFill/>
          </p:spPr>
          <p:txBody>
            <a:bodyPr wrap="none" rtlCol="0">
              <a:spAutoFit/>
            </a:bodyPr>
            <a:lstStyle/>
            <a:p>
              <a:r>
                <a:rPr lang="en-US" sz="1200" dirty="0">
                  <a:solidFill>
                    <a:prstClr val="black"/>
                  </a:solidFill>
                </a:rPr>
                <a:t>Transition matrix: </a:t>
              </a:r>
            </a:p>
          </p:txBody>
        </p:sp>
        <mc:AlternateContent xmlns:mc="http://schemas.openxmlformats.org/markup-compatibility/2006" xmlns:a14="http://schemas.microsoft.com/office/drawing/2010/main">
          <mc:Choice Requires="a14">
            <p:sp>
              <p:nvSpPr>
                <p:cNvPr id="120" name="TextBox 119"/>
                <p:cNvSpPr txBox="1"/>
                <p:nvPr/>
              </p:nvSpPr>
              <p:spPr>
                <a:xfrm>
                  <a:off x="5314365" y="3870716"/>
                  <a:ext cx="809004" cy="447623"/>
                </a:xfrm>
                <a:prstGeom prst="rect">
                  <a:avLst/>
                </a:prstGeom>
                <a:noFill/>
              </p:spPr>
              <p:txBody>
                <a:bodyPr wrap="none" lIns="0" tIns="0" rIns="0" bIns="0" rtlCol="0">
                  <a:spAutoFit/>
                </a:bodyPr>
                <a:lstStyle/>
                <a:p>
                  <a14:m>
                    <m:oMath xmlns:m="http://schemas.openxmlformats.org/officeDocument/2006/math">
                      <m:sSub>
                        <m:sSubPr>
                          <m:ctrlPr>
                            <a:rPr lang="en-US" sz="1100" i="1">
                              <a:solidFill>
                                <a:prstClr val="black"/>
                              </a:solidFill>
                              <a:latin typeface="Cambria Math" panose="02040503050406030204" pitchFamily="18" charset="0"/>
                            </a:rPr>
                          </m:ctrlPr>
                        </m:sSubPr>
                        <m:e>
                          <m:r>
                            <a:rPr lang="en-US" sz="1100" i="1">
                              <a:solidFill>
                                <a:prstClr val="black"/>
                              </a:solidFill>
                              <a:latin typeface="Cambria Math" panose="02040503050406030204" pitchFamily="18" charset="0"/>
                            </a:rPr>
                            <m:t>𝑟</m:t>
                          </m:r>
                        </m:e>
                        <m:sub>
                          <m:r>
                            <a:rPr lang="en-US" sz="1100" i="1">
                              <a:solidFill>
                                <a:prstClr val="black"/>
                              </a:solidFill>
                              <a:latin typeface="Cambria Math" panose="02040503050406030204" pitchFamily="18" charset="0"/>
                            </a:rPr>
                            <m:t>0</m:t>
                          </m:r>
                        </m:sub>
                      </m:sSub>
                    </m:oMath>
                  </a14:m>
                  <a:r>
                    <a:rPr lang="en-US" sz="1100" dirty="0">
                      <a:solidFill>
                        <a:prstClr val="black"/>
                      </a:solidFill>
                    </a:rPr>
                    <a:t> </a:t>
                  </a:r>
                  <a14:m>
                    <m:oMath xmlns:m="http://schemas.openxmlformats.org/officeDocument/2006/math">
                      <m:r>
                        <a:rPr lang="en-US" sz="1100" i="1">
                          <a:solidFill>
                            <a:prstClr val="black"/>
                          </a:solidFill>
                          <a:latin typeface="Cambria Math" panose="02040503050406030204" pitchFamily="18" charset="0"/>
                        </a:rPr>
                        <m:t>=</m:t>
                      </m:r>
                      <m:d>
                        <m:dPr>
                          <m:ctrlPr>
                            <a:rPr lang="en-US" sz="1100" i="1">
                              <a:solidFill>
                                <a:prstClr val="black"/>
                              </a:solidFill>
                              <a:latin typeface="Cambria Math" panose="02040503050406030204" pitchFamily="18" charset="0"/>
                            </a:rPr>
                          </m:ctrlPr>
                        </m:dPr>
                        <m:e>
                          <m:m>
                            <m:mPr>
                              <m:mcs>
                                <m:mc>
                                  <m:mcPr>
                                    <m:count m:val="1"/>
                                    <m:mcJc m:val="center"/>
                                  </m:mcPr>
                                </m:mc>
                              </m:mcs>
                              <m:ctrlPr>
                                <a:rPr lang="en-US" sz="1100" i="1">
                                  <a:solidFill>
                                    <a:prstClr val="black"/>
                                  </a:solidFill>
                                  <a:latin typeface="Cambria Math" panose="02040503050406030204" pitchFamily="18" charset="0"/>
                                </a:rPr>
                              </m:ctrlPr>
                            </m:mPr>
                            <m:mr>
                              <m:e>
                                <m:r>
                                  <m:rPr>
                                    <m:brk m:alnAt="7"/>
                                  </m:rPr>
                                  <a:rPr lang="en-US" sz="1100" i="1">
                                    <a:solidFill>
                                      <a:prstClr val="black"/>
                                    </a:solidFill>
                                    <a:latin typeface="Cambria Math" panose="02040503050406030204" pitchFamily="18" charset="0"/>
                                  </a:rPr>
                                  <m:t>0</m:t>
                                </m:r>
                                <m:r>
                                  <a:rPr lang="en-US" sz="1100" i="1">
                                    <a:solidFill>
                                      <a:prstClr val="black"/>
                                    </a:solidFill>
                                    <a:latin typeface="Cambria Math" panose="02040503050406030204" pitchFamily="18" charset="0"/>
                                  </a:rPr>
                                  <m:t>.333</m:t>
                                </m:r>
                              </m:e>
                            </m:mr>
                            <m:mr>
                              <m:e>
                                <m:r>
                                  <a:rPr lang="en-US" sz="1100" i="1">
                                    <a:solidFill>
                                      <a:prstClr val="black"/>
                                    </a:solidFill>
                                    <a:latin typeface="Cambria Math" panose="02040503050406030204" pitchFamily="18" charset="0"/>
                                  </a:rPr>
                                  <m:t>0.333</m:t>
                                </m:r>
                              </m:e>
                            </m:mr>
                            <m:mr>
                              <m:e>
                                <m:r>
                                  <a:rPr lang="en-US" sz="1100" i="1">
                                    <a:solidFill>
                                      <a:prstClr val="black"/>
                                    </a:solidFill>
                                    <a:latin typeface="Cambria Math" panose="02040503050406030204" pitchFamily="18" charset="0"/>
                                  </a:rPr>
                                  <m:t>0.333</m:t>
                                </m:r>
                              </m:e>
                            </m:mr>
                          </m:m>
                        </m:e>
                      </m:d>
                    </m:oMath>
                  </a14:m>
                  <a:endParaRPr lang="en-US" sz="1100" dirty="0">
                    <a:solidFill>
                      <a:prstClr val="black"/>
                    </a:solidFill>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5314365" y="3870716"/>
                  <a:ext cx="809004" cy="447623"/>
                </a:xfrm>
                <a:prstGeom prst="rect">
                  <a:avLst/>
                </a:prstGeom>
                <a:blipFill rotWithShape="0">
                  <a:blip r:embed="rId8"/>
                  <a:stretch>
                    <a:fillRect l="-4545" t="-1370" b="-10959"/>
                  </a:stretch>
                </a:blipFill>
              </p:spPr>
              <p:txBody>
                <a:bodyPr/>
                <a:lstStyle/>
                <a:p>
                  <a:r>
                    <a:rPr lang="en-US">
                      <a:noFill/>
                    </a:rPr>
                    <a:t> </a:t>
                  </a:r>
                </a:p>
              </p:txBody>
            </p:sp>
          </mc:Fallback>
        </mc:AlternateContent>
        <p:sp>
          <p:nvSpPr>
            <p:cNvPr id="121" name="TextBox 120"/>
            <p:cNvSpPr txBox="1"/>
            <p:nvPr/>
          </p:nvSpPr>
          <p:spPr>
            <a:xfrm>
              <a:off x="3783897" y="3956673"/>
              <a:ext cx="1376402" cy="276999"/>
            </a:xfrm>
            <a:prstGeom prst="rect">
              <a:avLst/>
            </a:prstGeom>
            <a:noFill/>
          </p:spPr>
          <p:txBody>
            <a:bodyPr wrap="none" rtlCol="0">
              <a:spAutoFit/>
            </a:bodyPr>
            <a:lstStyle/>
            <a:p>
              <a:r>
                <a:rPr lang="en-US" sz="1200" dirty="0">
                  <a:solidFill>
                    <a:prstClr val="black"/>
                  </a:solidFill>
                </a:rPr>
                <a:t>Node probabilities:</a:t>
              </a:r>
            </a:p>
          </p:txBody>
        </p:sp>
        <mc:AlternateContent xmlns:mc="http://schemas.openxmlformats.org/markup-compatibility/2006" xmlns:a14="http://schemas.microsoft.com/office/drawing/2010/main">
          <mc:Choice Requires="a14">
            <p:sp>
              <p:nvSpPr>
                <p:cNvPr id="122" name="TextBox 121"/>
                <p:cNvSpPr txBox="1"/>
                <p:nvPr/>
              </p:nvSpPr>
              <p:spPr>
                <a:xfrm>
                  <a:off x="6278101" y="3870131"/>
                  <a:ext cx="805733" cy="447623"/>
                </a:xfrm>
                <a:prstGeom prst="rect">
                  <a:avLst/>
                </a:prstGeom>
                <a:noFill/>
              </p:spPr>
              <p:txBody>
                <a:bodyPr wrap="none" lIns="0" tIns="0" rIns="0" bIns="0" rtlCol="0">
                  <a:spAutoFit/>
                </a:bodyPr>
                <a:lstStyle/>
                <a:p>
                  <a14:m>
                    <m:oMath xmlns:m="http://schemas.openxmlformats.org/officeDocument/2006/math">
                      <m:sSub>
                        <m:sSubPr>
                          <m:ctrlPr>
                            <a:rPr lang="en-US" sz="1100" i="1">
                              <a:solidFill>
                                <a:prstClr val="black"/>
                              </a:solidFill>
                              <a:latin typeface="Cambria Math" panose="02040503050406030204" pitchFamily="18" charset="0"/>
                            </a:rPr>
                          </m:ctrlPr>
                        </m:sSubPr>
                        <m:e>
                          <m:r>
                            <a:rPr lang="en-US" sz="1100" i="1">
                              <a:solidFill>
                                <a:prstClr val="black"/>
                              </a:solidFill>
                              <a:latin typeface="Cambria Math" panose="02040503050406030204" pitchFamily="18" charset="0"/>
                            </a:rPr>
                            <m:t>𝑟</m:t>
                          </m:r>
                        </m:e>
                        <m:sub>
                          <m:r>
                            <a:rPr lang="en-US" sz="1100" i="1">
                              <a:solidFill>
                                <a:prstClr val="black"/>
                              </a:solidFill>
                              <a:latin typeface="Cambria Math" panose="02040503050406030204" pitchFamily="18" charset="0"/>
                            </a:rPr>
                            <m:t>1</m:t>
                          </m:r>
                        </m:sub>
                      </m:sSub>
                    </m:oMath>
                  </a14:m>
                  <a:r>
                    <a:rPr lang="en-US" sz="1100" dirty="0">
                      <a:solidFill>
                        <a:prstClr val="black"/>
                      </a:solidFill>
                    </a:rPr>
                    <a:t> </a:t>
                  </a:r>
                  <a14:m>
                    <m:oMath xmlns:m="http://schemas.openxmlformats.org/officeDocument/2006/math">
                      <m:r>
                        <a:rPr lang="en-US" sz="1100" i="1">
                          <a:solidFill>
                            <a:prstClr val="black"/>
                          </a:solidFill>
                          <a:latin typeface="Cambria Math" panose="02040503050406030204" pitchFamily="18" charset="0"/>
                        </a:rPr>
                        <m:t>=</m:t>
                      </m:r>
                      <m:d>
                        <m:dPr>
                          <m:ctrlPr>
                            <a:rPr lang="en-US" sz="1100" i="1">
                              <a:solidFill>
                                <a:prstClr val="black"/>
                              </a:solidFill>
                              <a:latin typeface="Cambria Math" panose="02040503050406030204" pitchFamily="18" charset="0"/>
                            </a:rPr>
                          </m:ctrlPr>
                        </m:dPr>
                        <m:e>
                          <m:m>
                            <m:mPr>
                              <m:mcs>
                                <m:mc>
                                  <m:mcPr>
                                    <m:count m:val="1"/>
                                    <m:mcJc m:val="center"/>
                                  </m:mcPr>
                                </m:mc>
                              </m:mcs>
                              <m:ctrlPr>
                                <a:rPr lang="en-US" sz="1100" i="1">
                                  <a:solidFill>
                                    <a:prstClr val="black"/>
                                  </a:solidFill>
                                  <a:latin typeface="Cambria Math" panose="02040503050406030204" pitchFamily="18" charset="0"/>
                                </a:rPr>
                              </m:ctrlPr>
                            </m:mPr>
                            <m:mr>
                              <m:e>
                                <m:r>
                                  <m:rPr>
                                    <m:brk m:alnAt="7"/>
                                  </m:rPr>
                                  <a:rPr lang="en-US" sz="1100" i="1">
                                    <a:solidFill>
                                      <a:prstClr val="black"/>
                                    </a:solidFill>
                                    <a:latin typeface="Cambria Math" panose="02040503050406030204" pitchFamily="18" charset="0"/>
                                  </a:rPr>
                                  <m:t>0</m:t>
                                </m:r>
                              </m:e>
                            </m:mr>
                            <m:mr>
                              <m:e>
                                <m:r>
                                  <a:rPr lang="en-US" sz="1100" i="1">
                                    <a:solidFill>
                                      <a:prstClr val="black"/>
                                    </a:solidFill>
                                    <a:latin typeface="Cambria Math" panose="02040503050406030204" pitchFamily="18" charset="0"/>
                                  </a:rPr>
                                  <m:t>0.166</m:t>
                                </m:r>
                              </m:e>
                            </m:mr>
                            <m:mr>
                              <m:e>
                                <m:r>
                                  <a:rPr lang="en-US" sz="1100" i="1">
                                    <a:solidFill>
                                      <a:prstClr val="black"/>
                                    </a:solidFill>
                                    <a:latin typeface="Cambria Math" panose="02040503050406030204" pitchFamily="18" charset="0"/>
                                  </a:rPr>
                                  <m:t>0.5</m:t>
                                </m:r>
                              </m:e>
                            </m:mr>
                          </m:m>
                        </m:e>
                      </m:d>
                    </m:oMath>
                  </a14:m>
                  <a:endParaRPr lang="en-US" sz="1100" dirty="0">
                    <a:solidFill>
                      <a:prstClr val="black"/>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278101" y="3870131"/>
                  <a:ext cx="805733" cy="447623"/>
                </a:xfrm>
                <a:prstGeom prst="rect">
                  <a:avLst/>
                </a:prstGeom>
                <a:blipFill rotWithShape="0">
                  <a:blip r:embed="rId9"/>
                  <a:stretch>
                    <a:fillRect l="-4545"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238499" y="3870131"/>
                  <a:ext cx="809004" cy="447623"/>
                </a:xfrm>
                <a:prstGeom prst="rect">
                  <a:avLst/>
                </a:prstGeom>
                <a:noFill/>
              </p:spPr>
              <p:txBody>
                <a:bodyPr wrap="none" lIns="0" tIns="0" rIns="0" bIns="0" rtlCol="0">
                  <a:spAutoFit/>
                </a:bodyPr>
                <a:lstStyle/>
                <a:p>
                  <a14:m>
                    <m:oMath xmlns:m="http://schemas.openxmlformats.org/officeDocument/2006/math">
                      <m:sSub>
                        <m:sSubPr>
                          <m:ctrlPr>
                            <a:rPr lang="en-US" sz="1100" i="1">
                              <a:solidFill>
                                <a:prstClr val="black"/>
                              </a:solidFill>
                              <a:latin typeface="Cambria Math" panose="02040503050406030204" pitchFamily="18" charset="0"/>
                            </a:rPr>
                          </m:ctrlPr>
                        </m:sSubPr>
                        <m:e>
                          <m:r>
                            <a:rPr lang="en-US" sz="1100" i="1">
                              <a:solidFill>
                                <a:prstClr val="black"/>
                              </a:solidFill>
                              <a:latin typeface="Cambria Math" panose="02040503050406030204" pitchFamily="18" charset="0"/>
                            </a:rPr>
                            <m:t>𝑟</m:t>
                          </m:r>
                        </m:e>
                        <m:sub>
                          <m:r>
                            <a:rPr lang="en-US" sz="1100" i="1">
                              <a:solidFill>
                                <a:prstClr val="black"/>
                              </a:solidFill>
                              <a:latin typeface="Cambria Math" panose="02040503050406030204" pitchFamily="18" charset="0"/>
                            </a:rPr>
                            <m:t>2</m:t>
                          </m:r>
                        </m:sub>
                      </m:sSub>
                    </m:oMath>
                  </a14:m>
                  <a:r>
                    <a:rPr lang="en-US" sz="1100" dirty="0">
                      <a:solidFill>
                        <a:prstClr val="black"/>
                      </a:solidFill>
                    </a:rPr>
                    <a:t> </a:t>
                  </a:r>
                  <a14:m>
                    <m:oMath xmlns:m="http://schemas.openxmlformats.org/officeDocument/2006/math">
                      <m:r>
                        <a:rPr lang="en-US" sz="1100" i="1">
                          <a:solidFill>
                            <a:prstClr val="black"/>
                          </a:solidFill>
                          <a:latin typeface="Cambria Math" panose="02040503050406030204" pitchFamily="18" charset="0"/>
                        </a:rPr>
                        <m:t>=</m:t>
                      </m:r>
                      <m:d>
                        <m:dPr>
                          <m:ctrlPr>
                            <a:rPr lang="en-US" sz="1100" i="1">
                              <a:solidFill>
                                <a:prstClr val="black"/>
                              </a:solidFill>
                              <a:latin typeface="Cambria Math" panose="02040503050406030204" pitchFamily="18" charset="0"/>
                            </a:rPr>
                          </m:ctrlPr>
                        </m:dPr>
                        <m:e>
                          <m:m>
                            <m:mPr>
                              <m:mcs>
                                <m:mc>
                                  <m:mcPr>
                                    <m:count m:val="1"/>
                                    <m:mcJc m:val="center"/>
                                  </m:mcPr>
                                </m:mc>
                              </m:mcs>
                              <m:ctrlPr>
                                <a:rPr lang="en-US" sz="1100" i="1">
                                  <a:solidFill>
                                    <a:prstClr val="black"/>
                                  </a:solidFill>
                                  <a:latin typeface="Cambria Math" panose="02040503050406030204" pitchFamily="18" charset="0"/>
                                </a:rPr>
                              </m:ctrlPr>
                            </m:mPr>
                            <m:mr>
                              <m:e>
                                <m:r>
                                  <m:rPr>
                                    <m:brk m:alnAt="7"/>
                                  </m:rPr>
                                  <a:rPr lang="en-US" sz="1100" i="1">
                                    <a:solidFill>
                                      <a:prstClr val="black"/>
                                    </a:solidFill>
                                    <a:latin typeface="Cambria Math" panose="02040503050406030204" pitchFamily="18" charset="0"/>
                                  </a:rPr>
                                  <m:t>0</m:t>
                                </m:r>
                              </m:e>
                            </m:mr>
                            <m:mr>
                              <m:e>
                                <m:r>
                                  <a:rPr lang="en-US" sz="1100" i="1">
                                    <a:solidFill>
                                      <a:prstClr val="black"/>
                                    </a:solidFill>
                                    <a:latin typeface="Cambria Math" panose="02040503050406030204" pitchFamily="18" charset="0"/>
                                  </a:rPr>
                                  <m:t>0</m:t>
                                </m:r>
                              </m:e>
                            </m:mr>
                            <m:mr>
                              <m:e>
                                <m:r>
                                  <a:rPr lang="en-US" sz="1100" i="1">
                                    <a:solidFill>
                                      <a:prstClr val="black"/>
                                    </a:solidFill>
                                    <a:latin typeface="Cambria Math" panose="02040503050406030204" pitchFamily="18" charset="0"/>
                                  </a:rPr>
                                  <m:t>0.166</m:t>
                                </m:r>
                              </m:e>
                            </m:mr>
                          </m:m>
                        </m:e>
                      </m:d>
                    </m:oMath>
                  </a14:m>
                  <a:endParaRPr lang="en-US" sz="1100" dirty="0">
                    <a:solidFill>
                      <a:prstClr val="black"/>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238499" y="3870131"/>
                  <a:ext cx="809004" cy="447623"/>
                </a:xfrm>
                <a:prstGeom prst="rect">
                  <a:avLst/>
                </a:prstGeom>
                <a:blipFill rotWithShape="0">
                  <a:blip r:embed="rId10"/>
                  <a:stretch>
                    <a:fillRect l="-4511" b="-9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202235" y="3870131"/>
                  <a:ext cx="544508" cy="447623"/>
                </a:xfrm>
                <a:prstGeom prst="rect">
                  <a:avLst/>
                </a:prstGeom>
                <a:noFill/>
              </p:spPr>
              <p:txBody>
                <a:bodyPr wrap="none" lIns="0" tIns="0" rIns="0" bIns="0" rtlCol="0">
                  <a:spAutoFit/>
                </a:bodyPr>
                <a:lstStyle/>
                <a:p>
                  <a14:m>
                    <m:oMath xmlns:m="http://schemas.openxmlformats.org/officeDocument/2006/math">
                      <m:sSub>
                        <m:sSubPr>
                          <m:ctrlPr>
                            <a:rPr lang="en-US" sz="1100" i="1">
                              <a:solidFill>
                                <a:prstClr val="black"/>
                              </a:solidFill>
                              <a:latin typeface="Cambria Math" panose="02040503050406030204" pitchFamily="18" charset="0"/>
                            </a:rPr>
                          </m:ctrlPr>
                        </m:sSubPr>
                        <m:e>
                          <m:r>
                            <a:rPr lang="en-US" sz="1100" i="1">
                              <a:solidFill>
                                <a:prstClr val="black"/>
                              </a:solidFill>
                              <a:latin typeface="Cambria Math" panose="02040503050406030204" pitchFamily="18" charset="0"/>
                            </a:rPr>
                            <m:t>𝑟</m:t>
                          </m:r>
                        </m:e>
                        <m:sub>
                          <m:r>
                            <a:rPr lang="en-US" sz="1100" i="1">
                              <a:solidFill>
                                <a:prstClr val="black"/>
                              </a:solidFill>
                              <a:latin typeface="Cambria Math" panose="02040503050406030204" pitchFamily="18" charset="0"/>
                            </a:rPr>
                            <m:t>3</m:t>
                          </m:r>
                        </m:sub>
                      </m:sSub>
                    </m:oMath>
                  </a14:m>
                  <a:r>
                    <a:rPr lang="en-US" sz="1100" dirty="0">
                      <a:solidFill>
                        <a:prstClr val="black"/>
                      </a:solidFill>
                    </a:rPr>
                    <a:t> </a:t>
                  </a:r>
                  <a14:m>
                    <m:oMath xmlns:m="http://schemas.openxmlformats.org/officeDocument/2006/math">
                      <m:r>
                        <a:rPr lang="en-US" sz="1100" i="1">
                          <a:solidFill>
                            <a:prstClr val="black"/>
                          </a:solidFill>
                          <a:latin typeface="Cambria Math" panose="02040503050406030204" pitchFamily="18" charset="0"/>
                        </a:rPr>
                        <m:t>=</m:t>
                      </m:r>
                      <m:d>
                        <m:dPr>
                          <m:ctrlPr>
                            <a:rPr lang="en-US" sz="1100" i="1">
                              <a:solidFill>
                                <a:prstClr val="black"/>
                              </a:solidFill>
                              <a:latin typeface="Cambria Math" panose="02040503050406030204" pitchFamily="18" charset="0"/>
                            </a:rPr>
                          </m:ctrlPr>
                        </m:dPr>
                        <m:e>
                          <m:m>
                            <m:mPr>
                              <m:mcs>
                                <m:mc>
                                  <m:mcPr>
                                    <m:count m:val="1"/>
                                    <m:mcJc m:val="center"/>
                                  </m:mcPr>
                                </m:mc>
                              </m:mcs>
                              <m:ctrlPr>
                                <a:rPr lang="en-US" sz="1100" i="1">
                                  <a:solidFill>
                                    <a:prstClr val="black"/>
                                  </a:solidFill>
                                  <a:latin typeface="Cambria Math" panose="02040503050406030204" pitchFamily="18" charset="0"/>
                                </a:rPr>
                              </m:ctrlPr>
                            </m:mPr>
                            <m:mr>
                              <m:e>
                                <m:r>
                                  <m:rPr>
                                    <m:brk m:alnAt="7"/>
                                  </m:rPr>
                                  <a:rPr lang="en-US" sz="1100" i="1">
                                    <a:solidFill>
                                      <a:prstClr val="black"/>
                                    </a:solidFill>
                                    <a:latin typeface="Cambria Math" panose="02040503050406030204" pitchFamily="18" charset="0"/>
                                  </a:rPr>
                                  <m:t>0</m:t>
                                </m:r>
                              </m:e>
                            </m:mr>
                            <m:mr>
                              <m:e>
                                <m:r>
                                  <a:rPr lang="en-US" sz="1100" i="1">
                                    <a:solidFill>
                                      <a:prstClr val="black"/>
                                    </a:solidFill>
                                    <a:latin typeface="Cambria Math" panose="02040503050406030204" pitchFamily="18" charset="0"/>
                                  </a:rPr>
                                  <m:t>0</m:t>
                                </m:r>
                              </m:e>
                            </m:mr>
                            <m:mr>
                              <m:e>
                                <m:r>
                                  <a:rPr lang="en-US" sz="1100" i="1">
                                    <a:solidFill>
                                      <a:prstClr val="black"/>
                                    </a:solidFill>
                                    <a:latin typeface="Cambria Math" panose="02040503050406030204" pitchFamily="18" charset="0"/>
                                  </a:rPr>
                                  <m:t>0</m:t>
                                </m:r>
                              </m:e>
                            </m:mr>
                          </m:m>
                        </m:e>
                      </m:d>
                    </m:oMath>
                  </a14:m>
                  <a:endParaRPr lang="en-US" sz="1100" dirty="0">
                    <a:solidFill>
                      <a:prstClr val="black"/>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202235" y="3870131"/>
                  <a:ext cx="544508" cy="447623"/>
                </a:xfrm>
                <a:prstGeom prst="rect">
                  <a:avLst/>
                </a:prstGeom>
                <a:blipFill rotWithShape="0">
                  <a:blip r:embed="rId11"/>
                  <a:stretch>
                    <a:fillRect l="-6742" b="-9459"/>
                  </a:stretch>
                </a:blipFill>
              </p:spPr>
              <p:txBody>
                <a:bodyPr/>
                <a:lstStyle/>
                <a:p>
                  <a:r>
                    <a:rPr lang="en-US">
                      <a:noFill/>
                    </a:rPr>
                    <a:t> </a:t>
                  </a:r>
                </a:p>
              </p:txBody>
            </p:sp>
          </mc:Fallback>
        </mc:AlternateContent>
      </p:grpSp>
      <p:sp>
        <p:nvSpPr>
          <p:cNvPr id="126" name="Down Arrow 125"/>
          <p:cNvSpPr/>
          <p:nvPr/>
        </p:nvSpPr>
        <p:spPr>
          <a:xfrm>
            <a:off x="1774333" y="4260873"/>
            <a:ext cx="432048" cy="306917"/>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22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ConceptRank</a:t>
            </a:r>
            <a:r>
              <a:rPr lang="en-US" dirty="0"/>
              <a:t> – node probability computation </a:t>
            </a:r>
            <a:r>
              <a:rPr lang="en-US" dirty="0" smtClean="0"/>
              <a:t>III</a:t>
            </a:r>
            <a:endParaRPr lang="en-US" dirty="0"/>
          </a:p>
        </p:txBody>
      </p:sp>
      <p:sp>
        <p:nvSpPr>
          <p:cNvPr id="3" name="Content Placeholder 2"/>
          <p:cNvSpPr>
            <a:spLocks noGrp="1"/>
          </p:cNvSpPr>
          <p:nvPr>
            <p:ph idx="1"/>
          </p:nvPr>
        </p:nvSpPr>
        <p:spPr>
          <a:xfrm>
            <a:off x="457199" y="1268760"/>
            <a:ext cx="8495955" cy="4896544"/>
          </a:xfrm>
        </p:spPr>
        <p:txBody>
          <a:bodyPr>
            <a:normAutofit/>
          </a:bodyPr>
          <a:lstStyle/>
          <a:p>
            <a:r>
              <a:rPr lang="en-US" dirty="0" smtClean="0"/>
              <a:t>Random walk with biased restart</a:t>
            </a:r>
          </a:p>
          <a:p>
            <a:pPr lvl="1"/>
            <a:r>
              <a:rPr lang="en-US" dirty="0" smtClean="0"/>
              <a:t>In standard RWR, all nodes are equal – the restart is equally probable in any node</a:t>
            </a:r>
          </a:p>
          <a:p>
            <a:pPr lvl="1"/>
            <a:r>
              <a:rPr lang="en-US" dirty="0" smtClean="0"/>
              <a:t>Biased restart prefers some nodes over others for the restart</a:t>
            </a:r>
          </a:p>
          <a:p>
            <a:pPr lvl="2"/>
            <a:r>
              <a:rPr lang="en-US" dirty="0" smtClean="0"/>
              <a:t>e.g. selected reliable web nodes</a:t>
            </a:r>
          </a:p>
          <a:p>
            <a:pPr lvl="2"/>
            <a:endParaRPr lang="en-US" dirty="0" smtClean="0"/>
          </a:p>
          <a:p>
            <a:r>
              <a:rPr lang="en-US" dirty="0" err="1" smtClean="0">
                <a:solidFill>
                  <a:schemeClr val="accent3">
                    <a:lumMod val="75000"/>
                  </a:schemeClr>
                </a:solidFill>
              </a:rPr>
              <a:t>ConceptRank</a:t>
            </a:r>
            <a:endParaRPr lang="en-US" dirty="0" smtClean="0">
              <a:solidFill>
                <a:schemeClr val="accent3">
                  <a:lumMod val="75000"/>
                </a:schemeClr>
              </a:solidFill>
            </a:endParaRPr>
          </a:p>
          <a:p>
            <a:pPr lvl="1"/>
            <a:r>
              <a:rPr lang="en-US" dirty="0" smtClean="0"/>
              <a:t>Biased RWR on the semantic network model of candidate concepts</a:t>
            </a:r>
          </a:p>
          <a:p>
            <a:pPr lvl="1"/>
            <a:r>
              <a:rPr lang="en-US" dirty="0" smtClean="0"/>
              <a:t>The probability of restart reflects the initial probability of nodes</a:t>
            </a:r>
          </a:p>
          <a:p>
            <a:pPr lvl="1"/>
            <a:r>
              <a:rPr lang="en-US" dirty="0" smtClean="0"/>
              <a:t>The non-restart edges represent semantic relationships</a:t>
            </a:r>
            <a:endParaRPr lang="en-US" dirty="0"/>
          </a:p>
        </p:txBody>
      </p:sp>
      <p:grpSp>
        <p:nvGrpSpPr>
          <p:cNvPr id="4" name="Group 3"/>
          <p:cNvGrpSpPr/>
          <p:nvPr/>
        </p:nvGrpSpPr>
        <p:grpSpPr>
          <a:xfrm>
            <a:off x="255833" y="4441495"/>
            <a:ext cx="8697322" cy="1723809"/>
            <a:chOff x="255833" y="4225471"/>
            <a:chExt cx="8697322" cy="1723809"/>
          </a:xfrm>
        </p:grpSpPr>
        <p:sp>
          <p:nvSpPr>
            <p:cNvPr id="116" name="Ovál 4"/>
            <p:cNvSpPr/>
            <p:nvPr/>
          </p:nvSpPr>
          <p:spPr>
            <a:xfrm>
              <a:off x="579179" y="5367037"/>
              <a:ext cx="374125" cy="318231"/>
            </a:xfrm>
            <a:prstGeom prst="ellipse">
              <a:avLst/>
            </a:prstGeom>
            <a:solidFill>
              <a:sysClr val="window" lastClr="FFFFFF"/>
            </a:solidFill>
            <a:ln w="190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A5A5A5">
                      <a:lumMod val="75000"/>
                    </a:srgbClr>
                  </a:solidFill>
                  <a:effectLst/>
                  <a:uLnTx/>
                  <a:uFillTx/>
                  <a:latin typeface="Calibri" panose="020F0502020204030204"/>
                  <a:ea typeface="+mn-ea"/>
                  <a:cs typeface="+mn-cs"/>
                </a:rPr>
                <a:t>A</a:t>
              </a:r>
            </a:p>
          </p:txBody>
        </p:sp>
        <p:sp>
          <p:nvSpPr>
            <p:cNvPr id="117" name="Ovál 5"/>
            <p:cNvSpPr/>
            <p:nvPr/>
          </p:nvSpPr>
          <p:spPr>
            <a:xfrm>
              <a:off x="1732199" y="4547227"/>
              <a:ext cx="374125" cy="318231"/>
            </a:xfrm>
            <a:prstGeom prst="ellipse">
              <a:avLst/>
            </a:prstGeom>
            <a:solidFill>
              <a:sysClr val="window" lastClr="FFFFFF"/>
            </a:solidFill>
            <a:ln w="190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A5A5A5">
                      <a:lumMod val="75000"/>
                    </a:srgbClr>
                  </a:solidFill>
                  <a:effectLst/>
                  <a:uLnTx/>
                  <a:uFillTx/>
                  <a:latin typeface="Calibri" panose="020F0502020204030204"/>
                  <a:ea typeface="+mn-ea"/>
                  <a:cs typeface="+mn-cs"/>
                </a:rPr>
                <a:t>C</a:t>
              </a:r>
            </a:p>
          </p:txBody>
        </p:sp>
        <p:sp>
          <p:nvSpPr>
            <p:cNvPr id="118" name="Ovál 6"/>
            <p:cNvSpPr/>
            <p:nvPr/>
          </p:nvSpPr>
          <p:spPr>
            <a:xfrm>
              <a:off x="2875810" y="5387959"/>
              <a:ext cx="374125" cy="318231"/>
            </a:xfrm>
            <a:prstGeom prst="ellipse">
              <a:avLst/>
            </a:prstGeom>
            <a:solidFill>
              <a:sysClr val="window" lastClr="FFFFFF"/>
            </a:solidFill>
            <a:ln w="19050"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A5A5A5">
                      <a:lumMod val="75000"/>
                    </a:srgbClr>
                  </a:solidFill>
                  <a:effectLst/>
                  <a:uLnTx/>
                  <a:uFillTx/>
                  <a:latin typeface="Calibri" panose="020F0502020204030204"/>
                  <a:ea typeface="+mn-ea"/>
                  <a:cs typeface="+mn-cs"/>
                </a:rPr>
                <a:t>B</a:t>
              </a:r>
            </a:p>
          </p:txBody>
        </p:sp>
        <p:cxnSp>
          <p:nvCxnSpPr>
            <p:cNvPr id="119" name="Přímá spojnice se šipkou 7"/>
            <p:cNvCxnSpPr>
              <a:stCxn id="116" idx="7"/>
              <a:endCxn id="117" idx="3"/>
            </p:cNvCxnSpPr>
            <p:nvPr/>
          </p:nvCxnSpPr>
          <p:spPr>
            <a:xfrm flipV="1">
              <a:off x="898515" y="4818854"/>
              <a:ext cx="888473" cy="594786"/>
            </a:xfrm>
            <a:prstGeom prst="straightConnector1">
              <a:avLst/>
            </a:prstGeom>
            <a:noFill/>
            <a:ln w="19050" cap="flat" cmpd="sng" algn="ctr">
              <a:solidFill>
                <a:sysClr val="window" lastClr="FFFFFF">
                  <a:lumMod val="50000"/>
                </a:sysClr>
              </a:solidFill>
              <a:prstDash val="solid"/>
              <a:miter lim="800000"/>
              <a:tailEnd type="arrow"/>
            </a:ln>
            <a:effectLst/>
          </p:spPr>
        </p:cxnSp>
        <p:cxnSp>
          <p:nvCxnSpPr>
            <p:cNvPr id="120" name="Přímá spojnice se šipkou 8"/>
            <p:cNvCxnSpPr>
              <a:stCxn id="116" idx="6"/>
              <a:endCxn id="118" idx="2"/>
            </p:cNvCxnSpPr>
            <p:nvPr/>
          </p:nvCxnSpPr>
          <p:spPr>
            <a:xfrm>
              <a:off x="953304" y="5526152"/>
              <a:ext cx="1922506" cy="20922"/>
            </a:xfrm>
            <a:prstGeom prst="straightConnector1">
              <a:avLst/>
            </a:prstGeom>
            <a:noFill/>
            <a:ln w="19050" cap="flat" cmpd="sng" algn="ctr">
              <a:solidFill>
                <a:sysClr val="window" lastClr="FFFFFF">
                  <a:lumMod val="50000"/>
                </a:sysClr>
              </a:solidFill>
              <a:prstDash val="solid"/>
              <a:miter lim="800000"/>
              <a:tailEnd type="arrow"/>
            </a:ln>
            <a:effectLst/>
          </p:spPr>
        </p:cxnSp>
        <p:cxnSp>
          <p:nvCxnSpPr>
            <p:cNvPr id="121" name="Přímá spojnice se šipkou 9"/>
            <p:cNvCxnSpPr>
              <a:stCxn id="118" idx="1"/>
              <a:endCxn id="117" idx="5"/>
            </p:cNvCxnSpPr>
            <p:nvPr/>
          </p:nvCxnSpPr>
          <p:spPr>
            <a:xfrm flipH="1" flipV="1">
              <a:off x="2051535" y="4818854"/>
              <a:ext cx="879064" cy="615708"/>
            </a:xfrm>
            <a:prstGeom prst="straightConnector1">
              <a:avLst/>
            </a:prstGeom>
            <a:noFill/>
            <a:ln w="19050" cap="flat" cmpd="sng" algn="ctr">
              <a:solidFill>
                <a:sysClr val="window" lastClr="FFFFFF">
                  <a:lumMod val="50000"/>
                </a:sysClr>
              </a:solidFill>
              <a:prstDash val="solid"/>
              <a:miter lim="800000"/>
              <a:tailEnd type="arrow"/>
            </a:ln>
            <a:effectLst/>
          </p:spPr>
        </p:cxnSp>
        <p:sp>
          <p:nvSpPr>
            <p:cNvPr id="122" name="TextovéPole 10"/>
            <p:cNvSpPr txBox="1"/>
            <p:nvPr/>
          </p:nvSpPr>
          <p:spPr>
            <a:xfrm>
              <a:off x="945949" y="4922500"/>
              <a:ext cx="49404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lumMod val="50000"/>
                    </a:prstClr>
                  </a:solidFill>
                  <a:effectLst/>
                  <a:uLnTx/>
                  <a:uFillTx/>
                </a:rPr>
                <a:t>0.425</a:t>
              </a:r>
            </a:p>
          </p:txBody>
        </p:sp>
        <p:sp>
          <p:nvSpPr>
            <p:cNvPr id="123" name="TextovéPole 11"/>
            <p:cNvSpPr txBox="1"/>
            <p:nvPr/>
          </p:nvSpPr>
          <p:spPr>
            <a:xfrm>
              <a:off x="2393587" y="4922193"/>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lumMod val="50000"/>
                    </a:prstClr>
                  </a:solidFill>
                  <a:effectLst/>
                  <a:uLnTx/>
                  <a:uFillTx/>
                </a:rPr>
                <a:t>0.85</a:t>
              </a:r>
            </a:p>
          </p:txBody>
        </p:sp>
        <p:sp>
          <p:nvSpPr>
            <p:cNvPr id="124" name="TextovéPole 12"/>
            <p:cNvSpPr txBox="1"/>
            <p:nvPr/>
          </p:nvSpPr>
          <p:spPr>
            <a:xfrm>
              <a:off x="1690855" y="5305539"/>
              <a:ext cx="49404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lumMod val="50000"/>
                    </a:prstClr>
                  </a:solidFill>
                  <a:effectLst/>
                  <a:uLnTx/>
                  <a:uFillTx/>
                </a:rPr>
                <a:t>0.425</a:t>
              </a:r>
            </a:p>
          </p:txBody>
        </p:sp>
        <p:cxnSp>
          <p:nvCxnSpPr>
            <p:cNvPr id="125" name="Zakřivená spojnice 15"/>
            <p:cNvCxnSpPr>
              <a:stCxn id="116" idx="0"/>
              <a:endCxn id="117" idx="2"/>
            </p:cNvCxnSpPr>
            <p:nvPr/>
          </p:nvCxnSpPr>
          <p:spPr>
            <a:xfrm rot="5400000" flipH="1" flipV="1">
              <a:off x="918874" y="4553711"/>
              <a:ext cx="660694" cy="965957"/>
            </a:xfrm>
            <a:prstGeom prst="curvedConnector2">
              <a:avLst/>
            </a:prstGeom>
            <a:noFill/>
            <a:ln w="19050" cap="flat" cmpd="sng" algn="ctr">
              <a:solidFill>
                <a:srgbClr val="ED7D31"/>
              </a:solidFill>
              <a:prstDash val="sysDot"/>
              <a:miter lim="800000"/>
              <a:tailEnd type="arrow"/>
            </a:ln>
            <a:effectLst/>
          </p:spPr>
        </p:cxnSp>
        <p:cxnSp>
          <p:nvCxnSpPr>
            <p:cNvPr id="126" name="Zakřivená spojnice 16"/>
            <p:cNvCxnSpPr>
              <a:stCxn id="116" idx="2"/>
              <a:endCxn id="116" idx="1"/>
            </p:cNvCxnSpPr>
            <p:nvPr/>
          </p:nvCxnSpPr>
          <p:spPr>
            <a:xfrm rot="10800000" flipH="1">
              <a:off x="579179" y="5413641"/>
              <a:ext cx="54789" cy="112512"/>
            </a:xfrm>
            <a:prstGeom prst="curvedConnector4">
              <a:avLst>
                <a:gd name="adj1" fmla="val -214885"/>
                <a:gd name="adj2" fmla="val 269012"/>
              </a:avLst>
            </a:prstGeom>
            <a:noFill/>
            <a:ln w="19050" cap="flat" cmpd="sng" algn="ctr">
              <a:solidFill>
                <a:srgbClr val="ED7D31"/>
              </a:solidFill>
              <a:prstDash val="sysDot"/>
              <a:miter lim="800000"/>
              <a:tailEnd type="arrow"/>
            </a:ln>
            <a:effectLst/>
          </p:spPr>
        </p:cxnSp>
        <p:cxnSp>
          <p:nvCxnSpPr>
            <p:cNvPr id="127" name="Zakřivená spojnice 27"/>
            <p:cNvCxnSpPr>
              <a:stCxn id="117" idx="4"/>
            </p:cNvCxnSpPr>
            <p:nvPr/>
          </p:nvCxnSpPr>
          <p:spPr>
            <a:xfrm rot="5400000">
              <a:off x="1141039" y="4670367"/>
              <a:ext cx="583133" cy="973313"/>
            </a:xfrm>
            <a:prstGeom prst="curvedConnector2">
              <a:avLst/>
            </a:prstGeom>
            <a:noFill/>
            <a:ln w="19050" cap="flat" cmpd="sng" algn="ctr">
              <a:solidFill>
                <a:srgbClr val="ED7D31"/>
              </a:solidFill>
              <a:prstDash val="sysDot"/>
              <a:miter lim="800000"/>
              <a:tailEnd type="arrow"/>
            </a:ln>
            <a:effectLst/>
          </p:spPr>
        </p:cxnSp>
        <p:cxnSp>
          <p:nvCxnSpPr>
            <p:cNvPr id="128" name="Zakřivená spojnice 30"/>
            <p:cNvCxnSpPr>
              <a:stCxn id="117" idx="4"/>
            </p:cNvCxnSpPr>
            <p:nvPr/>
          </p:nvCxnSpPr>
          <p:spPr>
            <a:xfrm rot="16200000" flipH="1">
              <a:off x="2101082" y="4683637"/>
              <a:ext cx="592909" cy="956549"/>
            </a:xfrm>
            <a:prstGeom prst="curvedConnector2">
              <a:avLst/>
            </a:prstGeom>
            <a:noFill/>
            <a:ln w="19050" cap="flat" cmpd="sng" algn="ctr">
              <a:solidFill>
                <a:srgbClr val="ED7D31"/>
              </a:solidFill>
              <a:prstDash val="sysDot"/>
              <a:miter lim="800000"/>
              <a:tailEnd type="arrow"/>
            </a:ln>
            <a:effectLst/>
          </p:spPr>
        </p:cxnSp>
        <p:cxnSp>
          <p:nvCxnSpPr>
            <p:cNvPr id="129" name="Zakřivená spojnice 34"/>
            <p:cNvCxnSpPr>
              <a:stCxn id="118" idx="6"/>
              <a:endCxn id="118" idx="7"/>
            </p:cNvCxnSpPr>
            <p:nvPr/>
          </p:nvCxnSpPr>
          <p:spPr>
            <a:xfrm flipH="1" flipV="1">
              <a:off x="3195146" y="5434562"/>
              <a:ext cx="54789" cy="112512"/>
            </a:xfrm>
            <a:prstGeom prst="curvedConnector4">
              <a:avLst>
                <a:gd name="adj1" fmla="val -231104"/>
                <a:gd name="adj2" fmla="val 253308"/>
              </a:avLst>
            </a:prstGeom>
            <a:noFill/>
            <a:ln w="19050" cap="flat" cmpd="sng" algn="ctr">
              <a:solidFill>
                <a:srgbClr val="ED7D31"/>
              </a:solidFill>
              <a:prstDash val="sysDot"/>
              <a:miter lim="800000"/>
              <a:tailEnd type="arrow"/>
            </a:ln>
            <a:effectLst/>
          </p:spPr>
        </p:cxnSp>
        <p:cxnSp>
          <p:nvCxnSpPr>
            <p:cNvPr id="130" name="Zakřivená spojnice 37"/>
            <p:cNvCxnSpPr>
              <a:stCxn id="118" idx="0"/>
              <a:endCxn id="117" idx="6"/>
            </p:cNvCxnSpPr>
            <p:nvPr/>
          </p:nvCxnSpPr>
          <p:spPr>
            <a:xfrm rot="16200000" flipV="1">
              <a:off x="2243791" y="4568876"/>
              <a:ext cx="681617" cy="956549"/>
            </a:xfrm>
            <a:prstGeom prst="curvedConnector2">
              <a:avLst/>
            </a:prstGeom>
            <a:noFill/>
            <a:ln w="19050" cap="flat" cmpd="sng" algn="ctr">
              <a:solidFill>
                <a:srgbClr val="ED7D31"/>
              </a:solidFill>
              <a:prstDash val="sysDot"/>
              <a:miter lim="800000"/>
              <a:tailEnd type="arrow"/>
            </a:ln>
            <a:effectLst/>
          </p:spPr>
        </p:cxnSp>
        <p:cxnSp>
          <p:nvCxnSpPr>
            <p:cNvPr id="131" name="Zakřivená spojnice 40"/>
            <p:cNvCxnSpPr>
              <a:stCxn id="118" idx="4"/>
              <a:endCxn id="116" idx="4"/>
            </p:cNvCxnSpPr>
            <p:nvPr/>
          </p:nvCxnSpPr>
          <p:spPr>
            <a:xfrm rot="5400000" flipH="1">
              <a:off x="1904096" y="4547414"/>
              <a:ext cx="20922" cy="2296630"/>
            </a:xfrm>
            <a:prstGeom prst="curvedConnector3">
              <a:avLst>
                <a:gd name="adj1" fmla="val -1108364"/>
              </a:avLst>
            </a:prstGeom>
            <a:noFill/>
            <a:ln w="19050" cap="flat" cmpd="sng" algn="ctr">
              <a:solidFill>
                <a:srgbClr val="ED7D31"/>
              </a:solidFill>
              <a:prstDash val="sysDot"/>
              <a:miter lim="800000"/>
              <a:tailEnd type="arrow"/>
            </a:ln>
            <a:effectLst/>
          </p:spPr>
        </p:cxnSp>
        <p:sp>
          <p:nvSpPr>
            <p:cNvPr id="132" name="TextovéPole 60"/>
            <p:cNvSpPr txBox="1"/>
            <p:nvPr/>
          </p:nvSpPr>
          <p:spPr>
            <a:xfrm>
              <a:off x="3116906" y="5024469"/>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0.03</a:t>
              </a:r>
            </a:p>
          </p:txBody>
        </p:sp>
        <p:sp>
          <p:nvSpPr>
            <p:cNvPr id="133" name="TextovéPole 61"/>
            <p:cNvSpPr txBox="1"/>
            <p:nvPr/>
          </p:nvSpPr>
          <p:spPr>
            <a:xfrm>
              <a:off x="2665564" y="4685476"/>
              <a:ext cx="49404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0.015</a:t>
              </a:r>
            </a:p>
          </p:txBody>
        </p:sp>
        <p:sp>
          <p:nvSpPr>
            <p:cNvPr id="134" name="TextovéPole 62"/>
            <p:cNvSpPr txBox="1"/>
            <p:nvPr/>
          </p:nvSpPr>
          <p:spPr>
            <a:xfrm>
              <a:off x="787552" y="4650324"/>
              <a:ext cx="49404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0.015</a:t>
              </a:r>
            </a:p>
          </p:txBody>
        </p:sp>
        <p:sp>
          <p:nvSpPr>
            <p:cNvPr id="135" name="TextovéPole 63"/>
            <p:cNvSpPr txBox="1"/>
            <p:nvPr/>
          </p:nvSpPr>
          <p:spPr>
            <a:xfrm>
              <a:off x="255833" y="4997471"/>
              <a:ext cx="49404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0.105</a:t>
              </a:r>
            </a:p>
          </p:txBody>
        </p:sp>
        <p:sp>
          <p:nvSpPr>
            <p:cNvPr id="136" name="TextovéPole 64"/>
            <p:cNvSpPr txBox="1"/>
            <p:nvPr/>
          </p:nvSpPr>
          <p:spPr>
            <a:xfrm>
              <a:off x="1658383" y="5695364"/>
              <a:ext cx="49404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0.105</a:t>
              </a:r>
            </a:p>
          </p:txBody>
        </p:sp>
        <p:sp>
          <p:nvSpPr>
            <p:cNvPr id="137" name="TextovéPole 65"/>
            <p:cNvSpPr txBox="1"/>
            <p:nvPr/>
          </p:nvSpPr>
          <p:spPr>
            <a:xfrm>
              <a:off x="2249287" y="5153257"/>
              <a:ext cx="356188"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0.2</a:t>
              </a:r>
            </a:p>
          </p:txBody>
        </p:sp>
        <p:sp>
          <p:nvSpPr>
            <p:cNvPr id="138" name="TextovéPole 66"/>
            <p:cNvSpPr txBox="1"/>
            <p:nvPr/>
          </p:nvSpPr>
          <p:spPr>
            <a:xfrm>
              <a:off x="2217047" y="5597363"/>
              <a:ext cx="4251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0.03</a:t>
              </a:r>
            </a:p>
          </p:txBody>
        </p:sp>
        <p:sp>
          <p:nvSpPr>
            <p:cNvPr id="139" name="TextovéPole 67"/>
            <p:cNvSpPr txBox="1"/>
            <p:nvPr/>
          </p:nvSpPr>
          <p:spPr>
            <a:xfrm>
              <a:off x="2019111" y="4337818"/>
              <a:ext cx="356188"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0.1</a:t>
              </a:r>
            </a:p>
          </p:txBody>
        </p:sp>
        <p:sp>
          <p:nvSpPr>
            <p:cNvPr id="140" name="TextovéPole 68"/>
            <p:cNvSpPr txBox="1"/>
            <p:nvPr/>
          </p:nvSpPr>
          <p:spPr>
            <a:xfrm>
              <a:off x="1272640" y="5121568"/>
              <a:ext cx="356188"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ED7D31"/>
                  </a:solidFill>
                  <a:effectLst/>
                  <a:uLnTx/>
                  <a:uFillTx/>
                </a:rPr>
                <a:t>0.7</a:t>
              </a:r>
            </a:p>
          </p:txBody>
        </p:sp>
        <p:cxnSp>
          <p:nvCxnSpPr>
            <p:cNvPr id="141" name="Přímá spojnice se šipkou 8"/>
            <p:cNvCxnSpPr/>
            <p:nvPr/>
          </p:nvCxnSpPr>
          <p:spPr>
            <a:xfrm>
              <a:off x="940271" y="5610386"/>
              <a:ext cx="1922506" cy="20922"/>
            </a:xfrm>
            <a:prstGeom prst="straightConnector1">
              <a:avLst/>
            </a:prstGeom>
            <a:noFill/>
            <a:ln w="19050" cap="flat" cmpd="sng" algn="ctr">
              <a:solidFill>
                <a:srgbClr val="ED7D31"/>
              </a:solidFill>
              <a:prstDash val="sysDot"/>
              <a:miter lim="800000"/>
              <a:tailEnd type="arrow"/>
            </a:ln>
            <a:effectLst/>
          </p:spPr>
        </p:cxnSp>
        <p:cxnSp>
          <p:nvCxnSpPr>
            <p:cNvPr id="142" name="Zakřivená spojnice 34"/>
            <p:cNvCxnSpPr>
              <a:stCxn id="117" idx="7"/>
              <a:endCxn id="117" idx="0"/>
            </p:cNvCxnSpPr>
            <p:nvPr/>
          </p:nvCxnSpPr>
          <p:spPr>
            <a:xfrm rot="16200000" flipV="1">
              <a:off x="1962098" y="4504392"/>
              <a:ext cx="46603" cy="132273"/>
            </a:xfrm>
            <a:prstGeom prst="curvedConnector3">
              <a:avLst>
                <a:gd name="adj1" fmla="val 502814"/>
              </a:avLst>
            </a:prstGeom>
            <a:noFill/>
            <a:ln w="19050" cap="flat" cmpd="sng" algn="ctr">
              <a:solidFill>
                <a:srgbClr val="ED7D31"/>
              </a:solidFill>
              <a:prstDash val="sysDot"/>
              <a:miter lim="800000"/>
              <a:tailEnd type="arrow"/>
            </a:ln>
            <a:effectLst/>
          </p:spPr>
        </p:cxnSp>
        <p:sp>
          <p:nvSpPr>
            <p:cNvPr id="143" name="Rectangle 142"/>
            <p:cNvSpPr/>
            <p:nvPr/>
          </p:nvSpPr>
          <p:spPr>
            <a:xfrm>
              <a:off x="1561274" y="4442829"/>
              <a:ext cx="276251" cy="182616"/>
            </a:xfrm>
            <a:prstGeom prst="rect">
              <a:avLst/>
            </a:prstGeom>
            <a:solidFill>
              <a:sysClr val="window" lastClr="FFFFFF"/>
            </a:solidFill>
            <a:ln w="19050" cap="flat" cmpd="sng" algn="ctr">
              <a:solidFill>
                <a:srgbClr val="FFC000"/>
              </a:solid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C000">
                      <a:lumMod val="75000"/>
                    </a:srgbClr>
                  </a:solidFill>
                  <a:effectLst/>
                  <a:uLnTx/>
                  <a:uFillTx/>
                  <a:latin typeface="Calibri" panose="020F0502020204030204"/>
                  <a:ea typeface="+mn-ea"/>
                  <a:cs typeface="+mn-cs"/>
                </a:rPr>
                <a:t>0.1</a:t>
              </a:r>
            </a:p>
          </p:txBody>
        </p:sp>
        <p:sp>
          <p:nvSpPr>
            <p:cNvPr id="144" name="Rectangle 143"/>
            <p:cNvSpPr/>
            <p:nvPr/>
          </p:nvSpPr>
          <p:spPr>
            <a:xfrm>
              <a:off x="3142547" y="5610386"/>
              <a:ext cx="276251" cy="182616"/>
            </a:xfrm>
            <a:prstGeom prst="rect">
              <a:avLst/>
            </a:prstGeom>
            <a:solidFill>
              <a:sysClr val="window" lastClr="FFFFFF"/>
            </a:solidFill>
            <a:ln w="19050" cap="flat" cmpd="sng" algn="ctr">
              <a:solidFill>
                <a:srgbClr val="FFC000"/>
              </a:solid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C000">
                      <a:lumMod val="75000"/>
                    </a:srgbClr>
                  </a:solidFill>
                  <a:effectLst/>
                  <a:uLnTx/>
                  <a:uFillTx/>
                  <a:latin typeface="Calibri" panose="020F0502020204030204"/>
                  <a:ea typeface="+mn-ea"/>
                  <a:cs typeface="+mn-cs"/>
                </a:rPr>
                <a:t>0.2</a:t>
              </a:r>
            </a:p>
          </p:txBody>
        </p:sp>
        <p:sp>
          <p:nvSpPr>
            <p:cNvPr id="145" name="Rectangle 144"/>
            <p:cNvSpPr/>
            <p:nvPr/>
          </p:nvSpPr>
          <p:spPr>
            <a:xfrm>
              <a:off x="401217" y="5570879"/>
              <a:ext cx="276251" cy="182616"/>
            </a:xfrm>
            <a:prstGeom prst="rect">
              <a:avLst/>
            </a:prstGeom>
            <a:solidFill>
              <a:sysClr val="window" lastClr="FFFFFF"/>
            </a:solidFill>
            <a:ln w="19050" cap="flat" cmpd="sng" algn="ctr">
              <a:solidFill>
                <a:srgbClr val="FFC000"/>
              </a:solid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C000">
                      <a:lumMod val="75000"/>
                    </a:srgbClr>
                  </a:solidFill>
                  <a:effectLst/>
                  <a:uLnTx/>
                  <a:uFillTx/>
                  <a:latin typeface="Calibri" panose="020F0502020204030204"/>
                  <a:ea typeface="+mn-ea"/>
                  <a:cs typeface="+mn-cs"/>
                </a:rPr>
                <a:t>0.7</a:t>
              </a:r>
            </a:p>
          </p:txBody>
        </p:sp>
        <mc:AlternateContent xmlns:mc="http://schemas.openxmlformats.org/markup-compatibility/2006" xmlns:a14="http://schemas.microsoft.com/office/drawing/2010/main">
          <mc:Choice Requires="a14">
            <p:sp>
              <p:nvSpPr>
                <p:cNvPr id="146" name="TextBox 145"/>
                <p:cNvSpPr txBox="1"/>
                <p:nvPr/>
              </p:nvSpPr>
              <p:spPr>
                <a:xfrm>
                  <a:off x="5783035" y="4556957"/>
                  <a:ext cx="1666033" cy="45108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𝑀</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3"/>
                                      <m:mcJc m:val="center"/>
                                    </m:mcPr>
                                  </m:mc>
                                </m:mcs>
                                <m:ctrlPr>
                                  <a:rPr kumimoji="0" lang="pt-BR"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.105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0.105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0.7</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0.455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0.03</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0.2</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0.44</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0.865</m:t>
                                  </m:r>
                                </m:e>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0.1</m:t>
                                  </m:r>
                                </m:e>
                              </m:mr>
                            </m:m>
                          </m:e>
                        </m:d>
                      </m:oMath>
                    </m:oMathPara>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5783035" y="4556957"/>
                  <a:ext cx="1666033" cy="451086"/>
                </a:xfrm>
                <a:prstGeom prst="rect">
                  <a:avLst/>
                </a:prstGeom>
                <a:blipFill rotWithShape="0">
                  <a:blip r:embed="rId2"/>
                  <a:stretch>
                    <a:fillRect l="-1465" t="-1351" b="-9459"/>
                  </a:stretch>
                </a:blipFill>
              </p:spPr>
              <p:txBody>
                <a:bodyPr/>
                <a:lstStyle/>
                <a:p>
                  <a:r>
                    <a:rPr lang="en-US">
                      <a:noFill/>
                    </a:rPr>
                    <a:t> </a:t>
                  </a:r>
                </a:p>
              </p:txBody>
            </p:sp>
          </mc:Fallback>
        </mc:AlternateContent>
        <p:sp>
          <p:nvSpPr>
            <p:cNvPr id="147" name="TextBox 146"/>
            <p:cNvSpPr txBox="1"/>
            <p:nvPr/>
          </p:nvSpPr>
          <p:spPr>
            <a:xfrm>
              <a:off x="3752862" y="4645256"/>
              <a:ext cx="193219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Stochastic transition matrix:</a:t>
              </a:r>
            </a:p>
          </p:txBody>
        </p:sp>
        <mc:AlternateContent xmlns:mc="http://schemas.openxmlformats.org/markup-compatibility/2006" xmlns:a14="http://schemas.microsoft.com/office/drawing/2010/main">
          <mc:Choice Requires="a14">
            <p:sp>
              <p:nvSpPr>
                <p:cNvPr id="148" name="TextBox 147"/>
                <p:cNvSpPr txBox="1"/>
                <p:nvPr/>
              </p:nvSpPr>
              <p:spPr>
                <a:xfrm>
                  <a:off x="5255246" y="5228274"/>
                  <a:ext cx="809004"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sub>
                      </m:sSub>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.333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0.333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0.333</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148" name="TextBox 147"/>
                <p:cNvSpPr txBox="1">
                  <a:spLocks noRot="1" noChangeAspect="1" noMove="1" noResize="1" noEditPoints="1" noAdjustHandles="1" noChangeArrowheads="1" noChangeShapeType="1" noTextEdit="1"/>
                </p:cNvSpPr>
                <p:nvPr/>
              </p:nvSpPr>
              <p:spPr>
                <a:xfrm>
                  <a:off x="5255246" y="5228274"/>
                  <a:ext cx="809004" cy="447623"/>
                </a:xfrm>
                <a:prstGeom prst="rect">
                  <a:avLst/>
                </a:prstGeom>
                <a:blipFill rotWithShape="0">
                  <a:blip r:embed="rId3"/>
                  <a:stretch>
                    <a:fillRect l="-4511" b="-9459"/>
                  </a:stretch>
                </a:blipFill>
              </p:spPr>
              <p:txBody>
                <a:bodyPr/>
                <a:lstStyle/>
                <a:p>
                  <a:r>
                    <a:rPr lang="en-US">
                      <a:noFill/>
                    </a:rPr>
                    <a:t> </a:t>
                  </a:r>
                </a:p>
              </p:txBody>
            </p:sp>
          </mc:Fallback>
        </mc:AlternateContent>
        <p:sp>
          <p:nvSpPr>
            <p:cNvPr id="149" name="TextBox 148"/>
            <p:cNvSpPr txBox="1"/>
            <p:nvPr/>
          </p:nvSpPr>
          <p:spPr>
            <a:xfrm>
              <a:off x="3752862" y="5314231"/>
              <a:ext cx="141166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Node probabilities: </a:t>
              </a:r>
            </a:p>
          </p:txBody>
        </p:sp>
        <mc:AlternateContent xmlns:mc="http://schemas.openxmlformats.org/markup-compatibility/2006" xmlns:a14="http://schemas.microsoft.com/office/drawing/2010/main">
          <mc:Choice Requires="a14">
            <p:sp>
              <p:nvSpPr>
                <p:cNvPr id="150" name="TextBox 149"/>
                <p:cNvSpPr txBox="1"/>
                <p:nvPr/>
              </p:nvSpPr>
              <p:spPr>
                <a:xfrm>
                  <a:off x="6164055" y="5227689"/>
                  <a:ext cx="805733"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1</m:t>
                          </m:r>
                        </m:sub>
                      </m:sSub>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.303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0.228</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0.468</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6164055" y="5227689"/>
                  <a:ext cx="805733" cy="447623"/>
                </a:xfrm>
                <a:prstGeom prst="rect">
                  <a:avLst/>
                </a:prstGeom>
                <a:blipFill rotWithShape="0">
                  <a:blip r:embed="rId4"/>
                  <a:stretch>
                    <a:fillRect l="-4545" b="-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7069527" y="5227689"/>
                  <a:ext cx="809004"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2</m:t>
                          </m:r>
                        </m:sub>
                      </m:sSub>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.383</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0.238</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0.377</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7069527" y="5227689"/>
                  <a:ext cx="809004" cy="447623"/>
                </a:xfrm>
                <a:prstGeom prst="rect">
                  <a:avLst/>
                </a:prstGeom>
                <a:blipFill rotWithShape="0">
                  <a:blip r:embed="rId5"/>
                  <a:stretch>
                    <a:fillRect l="-4545" b="-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8190702" y="5227689"/>
                  <a:ext cx="762453" cy="44762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𝑟</m:t>
                      </m:r>
                    </m:oMath>
                  </a14:m>
                  <a:r>
                    <a:rPr kumimoji="0" lang="en-US" sz="1100" b="0" i="0" u="none" strike="noStrike" kern="0" cap="none" spc="0" normalizeH="0" baseline="0" noProof="0" dirty="0" smtClean="0">
                      <a:ln>
                        <a:noFill/>
                      </a:ln>
                      <a:solidFill>
                        <a:prstClr val="black"/>
                      </a:solidFill>
                      <a:effectLst/>
                      <a:uLnTx/>
                      <a:uFillTx/>
                    </a:rPr>
                    <a:t> </a:t>
                  </a:r>
                  <a14:m>
                    <m:oMath xmlns:m="http://schemas.openxmlformats.org/officeDocument/2006/math">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dPr>
                        <m:e>
                          <m:m>
                            <m:mPr>
                              <m:mcs>
                                <m:mc>
                                  <m:mcPr>
                                    <m:count m:val="1"/>
                                    <m:mcJc m:val="center"/>
                                  </m:mcPr>
                                </m:mc>
                              </m:mcs>
                              <m:ctrl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ctrlPr>
                            </m:mPr>
                            <m:mr>
                              <m:e>
                                <m:r>
                                  <m:rPr>
                                    <m:brk m:alnAt="7"/>
                                  </m:rP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.346</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0.246</m:t>
                                </m:r>
                              </m:e>
                            </m:mr>
                            <m:m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rPr>
                                  <m:t>0.406</m:t>
                                </m:r>
                              </m:e>
                            </m:mr>
                          </m:m>
                        </m:e>
                      </m:d>
                    </m:oMath>
                  </a14:m>
                  <a:endParaRPr kumimoji="0" lang="en-US" sz="1100" b="0" i="0" u="none" strike="noStrike" kern="0" cap="none" spc="0" normalizeH="0" baseline="0" noProof="0" dirty="0" smtClean="0">
                    <a:ln>
                      <a:noFill/>
                    </a:ln>
                    <a:solidFill>
                      <a:prstClr val="black"/>
                    </a:solidFill>
                    <a:effectLst/>
                    <a:uLnTx/>
                    <a:uFillTx/>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8190702" y="5227689"/>
                  <a:ext cx="762453" cy="447623"/>
                </a:xfrm>
                <a:prstGeom prst="rect">
                  <a:avLst/>
                </a:prstGeom>
                <a:blipFill rotWithShape="0">
                  <a:blip r:embed="rId6"/>
                  <a:stretch>
                    <a:fillRect l="-4800" b="-10959"/>
                  </a:stretch>
                </a:blipFill>
              </p:spPr>
              <p:txBody>
                <a:bodyPr/>
                <a:lstStyle/>
                <a:p>
                  <a:r>
                    <a:rPr lang="en-US">
                      <a:noFill/>
                    </a:rPr>
                    <a:t> </a:t>
                  </a:r>
                </a:p>
              </p:txBody>
            </p:sp>
          </mc:Fallback>
        </mc:AlternateContent>
        <p:sp>
          <p:nvSpPr>
            <p:cNvPr id="153" name="TextBox 152"/>
            <p:cNvSpPr txBox="1"/>
            <p:nvPr/>
          </p:nvSpPr>
          <p:spPr>
            <a:xfrm>
              <a:off x="7896818" y="5314231"/>
              <a:ext cx="29046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a:t>
              </a:r>
            </a:p>
          </p:txBody>
        </p:sp>
        <p:sp>
          <p:nvSpPr>
            <p:cNvPr id="154" name="TextovéPole 13"/>
            <p:cNvSpPr txBox="1"/>
            <p:nvPr/>
          </p:nvSpPr>
          <p:spPr>
            <a:xfrm>
              <a:off x="2555776" y="4225471"/>
              <a:ext cx="1059714"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ED7D31"/>
                  </a:solidFill>
                  <a:effectLst/>
                  <a:uLnTx/>
                  <a:uFillTx/>
                </a:rPr>
                <a:t>P</a:t>
              </a:r>
              <a:r>
                <a:rPr kumimoji="0" lang="en-GB" sz="1600" b="0" i="0" u="none" strike="noStrike" kern="0" cap="none" spc="0" normalizeH="0" baseline="-25000" noProof="0" dirty="0" smtClean="0">
                  <a:ln>
                    <a:noFill/>
                  </a:ln>
                  <a:solidFill>
                    <a:srgbClr val="ED7D31"/>
                  </a:solidFill>
                  <a:effectLst/>
                  <a:uLnTx/>
                  <a:uFillTx/>
                </a:rPr>
                <a:t>restart</a:t>
              </a:r>
              <a:r>
                <a:rPr kumimoji="0" lang="en-GB" sz="1300" b="0" i="0" u="none" strike="noStrike" kern="0" cap="none" spc="0" normalizeH="0" baseline="0" noProof="0" dirty="0" smtClean="0">
                  <a:ln>
                    <a:noFill/>
                  </a:ln>
                  <a:solidFill>
                    <a:srgbClr val="ED7D31"/>
                  </a:solidFill>
                  <a:effectLst/>
                  <a:uLnTx/>
                  <a:uFillTx/>
                </a:rPr>
                <a:t> </a:t>
              </a:r>
              <a:r>
                <a:rPr kumimoji="0" lang="en-GB" sz="1200" b="0" i="0" u="none" strike="noStrike" kern="0" cap="none" spc="0" normalizeH="0" baseline="0" noProof="0" dirty="0" smtClean="0">
                  <a:ln>
                    <a:noFill/>
                  </a:ln>
                  <a:solidFill>
                    <a:srgbClr val="ED7D31"/>
                  </a:solidFill>
                  <a:effectLst/>
                  <a:uLnTx/>
                  <a:uFillTx/>
                </a:rPr>
                <a:t>= 0.15</a:t>
              </a:r>
            </a:p>
          </p:txBody>
        </p:sp>
      </p:grpSp>
    </p:spTree>
    <p:extLst>
      <p:ext uri="{BB962C8B-B14F-4D97-AF65-F5344CB8AC3E}">
        <p14:creationId xmlns:p14="http://schemas.microsoft.com/office/powerpoint/2010/main" val="22872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MUFIN Image Annotation – recapitulation</a:t>
            </a:r>
            <a:endParaRPr lang="en-US" dirty="0"/>
          </a:p>
        </p:txBody>
      </p:sp>
      <p:sp>
        <p:nvSpPr>
          <p:cNvPr id="3" name="Content Placeholder 2"/>
          <p:cNvSpPr>
            <a:spLocks noGrp="1"/>
          </p:cNvSpPr>
          <p:nvPr>
            <p:ph idx="1"/>
          </p:nvPr>
        </p:nvSpPr>
        <p:spPr/>
        <p:txBody>
          <a:bodyPr/>
          <a:lstStyle/>
          <a:p>
            <a:r>
              <a:rPr lang="en-US" dirty="0" smtClean="0"/>
              <a:t>CBIR: </a:t>
            </a:r>
          </a:p>
          <a:p>
            <a:pPr lvl="1"/>
            <a:r>
              <a:rPr lang="en-US" dirty="0" smtClean="0"/>
              <a:t>20M </a:t>
            </a:r>
            <a:r>
              <a:rPr lang="en-US" dirty="0" err="1" smtClean="0"/>
              <a:t>Profiset</a:t>
            </a:r>
            <a:r>
              <a:rPr lang="en-US" dirty="0" smtClean="0"/>
              <a:t> images</a:t>
            </a:r>
          </a:p>
          <a:p>
            <a:pPr lvl="1"/>
            <a:r>
              <a:rPr lang="en-US" dirty="0" err="1" smtClean="0"/>
              <a:t>DeCAF</a:t>
            </a:r>
            <a:r>
              <a:rPr lang="en-US" dirty="0" smtClean="0"/>
              <a:t> descriptors, PPP-codes</a:t>
            </a:r>
          </a:p>
          <a:p>
            <a:pPr lvl="1"/>
            <a:r>
              <a:rPr lang="en-US" dirty="0" smtClean="0"/>
              <a:t>100-NN query</a:t>
            </a:r>
          </a:p>
          <a:p>
            <a:r>
              <a:rPr lang="en-US" dirty="0" smtClean="0"/>
              <a:t>Semantic analysis: 	</a:t>
            </a:r>
          </a:p>
          <a:p>
            <a:pPr lvl="1"/>
            <a:r>
              <a:rPr lang="en-US" dirty="0" smtClean="0"/>
              <a:t>Initial candidate keywords provided by CBIR results</a:t>
            </a:r>
          </a:p>
          <a:p>
            <a:pPr lvl="1"/>
            <a:r>
              <a:rPr lang="en-US" dirty="0" smtClean="0"/>
              <a:t>Semantic network built from initial candidates, using selected semantic relationships from WordNet</a:t>
            </a:r>
          </a:p>
          <a:p>
            <a:pPr lvl="1"/>
            <a:r>
              <a:rPr lang="en-US" dirty="0" err="1" smtClean="0"/>
              <a:t>ConceptRank</a:t>
            </a:r>
            <a:r>
              <a:rPr lang="en-US" dirty="0" smtClean="0"/>
              <a:t> algorithm computes the final probability of all nodes</a:t>
            </a:r>
          </a:p>
          <a:p>
            <a:r>
              <a:rPr lang="en-US" dirty="0" smtClean="0"/>
              <a:t>Output selection:</a:t>
            </a:r>
          </a:p>
          <a:p>
            <a:pPr lvl="1"/>
            <a:r>
              <a:rPr lang="en-US" dirty="0" err="1" smtClean="0"/>
              <a:t>Postprocessing</a:t>
            </a:r>
            <a:r>
              <a:rPr lang="en-US" dirty="0" smtClean="0"/>
              <a:t>: remove instances and auxiliary semantic nodes</a:t>
            </a:r>
          </a:p>
          <a:p>
            <a:pPr lvl="1"/>
            <a:r>
              <a:rPr lang="en-US" dirty="0" smtClean="0"/>
              <a:t>Return the most probable keywords</a:t>
            </a:r>
            <a:endParaRPr lang="en-US" dirty="0"/>
          </a:p>
        </p:txBody>
      </p:sp>
    </p:spTree>
    <p:extLst>
      <p:ext uri="{BB962C8B-B14F-4D97-AF65-F5344CB8AC3E}">
        <p14:creationId xmlns:p14="http://schemas.microsoft.com/office/powerpoint/2010/main" val="902514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MUFIN Image Annotation – example</a:t>
            </a:r>
            <a:endParaRPr lang="en-US" dirty="0"/>
          </a:p>
        </p:txBody>
      </p:sp>
      <p:pic>
        <p:nvPicPr>
          <p:cNvPr id="2050" name="Picture 2" descr="http://disa.fi.muni.cz/profimedia/imagesJpeg/00771285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40768"/>
            <a:ext cx="2314600" cy="1546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4481" t="10243" r="10368" b="8945"/>
          <a:stretch/>
        </p:blipFill>
        <p:spPr>
          <a:xfrm>
            <a:off x="457200" y="3068960"/>
            <a:ext cx="6563072" cy="3503594"/>
          </a:xfrm>
          <a:prstGeom prst="rect">
            <a:avLst/>
          </a:prstGeom>
        </p:spPr>
      </p:pic>
      <p:sp>
        <p:nvSpPr>
          <p:cNvPr id="3" name="Obdélník 2"/>
          <p:cNvSpPr/>
          <p:nvPr/>
        </p:nvSpPr>
        <p:spPr>
          <a:xfrm>
            <a:off x="251520" y="2924364"/>
            <a:ext cx="7200800" cy="376358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187624" y="3266400"/>
            <a:ext cx="7608966" cy="738664"/>
          </a:xfrm>
          <a:prstGeom prst="rect">
            <a:avLst/>
          </a:prstGeom>
          <a:solidFill>
            <a:schemeClr val="bg1"/>
          </a:solidFill>
          <a:ln>
            <a:solidFill>
              <a:schemeClr val="accent1">
                <a:lumMod val="75000"/>
              </a:schemeClr>
            </a:solidFill>
          </a:ln>
        </p:spPr>
        <p:txBody>
          <a:bodyPr wrap="square" rtlCol="0">
            <a:spAutoFit/>
          </a:bodyPr>
          <a:lstStyle/>
          <a:p>
            <a:r>
              <a:rPr lang="en-US" sz="1400" b="1" dirty="0" smtClean="0">
                <a:solidFill>
                  <a:prstClr val="black"/>
                </a:solidFill>
              </a:rPr>
              <a:t>Candidate keywords after CBIR</a:t>
            </a:r>
          </a:p>
          <a:p>
            <a:r>
              <a:rPr lang="en-US" sz="1400" dirty="0">
                <a:solidFill>
                  <a:prstClr val="black"/>
                </a:solidFill>
              </a:rPr>
              <a:t>church, architecture, travel, </a:t>
            </a:r>
            <a:r>
              <a:rPr lang="en-US" sz="1400" dirty="0" err="1">
                <a:solidFill>
                  <a:prstClr val="black"/>
                </a:solidFill>
              </a:rPr>
              <a:t>europe</a:t>
            </a:r>
            <a:r>
              <a:rPr lang="en-US" sz="1400" dirty="0">
                <a:solidFill>
                  <a:prstClr val="black"/>
                </a:solidFill>
              </a:rPr>
              <a:t>, building, religion, </a:t>
            </a:r>
            <a:r>
              <a:rPr lang="en-US" sz="1400" dirty="0" err="1">
                <a:solidFill>
                  <a:prstClr val="black"/>
                </a:solidFill>
              </a:rPr>
              <a:t>germany</a:t>
            </a:r>
            <a:r>
              <a:rPr lang="en-US" sz="1400" dirty="0">
                <a:solidFill>
                  <a:prstClr val="black"/>
                </a:solidFill>
              </a:rPr>
              <a:t>, buildings, north, churches, </a:t>
            </a:r>
            <a:r>
              <a:rPr lang="en-US" sz="1400" dirty="0" err="1">
                <a:solidFill>
                  <a:prstClr val="black"/>
                </a:solidFill>
              </a:rPr>
              <a:t>christianity</a:t>
            </a:r>
            <a:r>
              <a:rPr lang="en-US" sz="1400" dirty="0">
                <a:solidFill>
                  <a:prstClr val="black"/>
                </a:solidFill>
              </a:rPr>
              <a:t>, </a:t>
            </a:r>
            <a:r>
              <a:rPr lang="en-US" sz="1400" dirty="0" err="1">
                <a:solidFill>
                  <a:prstClr val="black"/>
                </a:solidFill>
              </a:rPr>
              <a:t>america</a:t>
            </a:r>
            <a:r>
              <a:rPr lang="en-US" sz="1400" dirty="0">
                <a:solidFill>
                  <a:prstClr val="black"/>
                </a:solidFill>
              </a:rPr>
              <a:t>, religious, exterior, </a:t>
            </a:r>
            <a:r>
              <a:rPr lang="en-US" sz="1400" dirty="0" err="1">
                <a:solidFill>
                  <a:prstClr val="black"/>
                </a:solidFill>
              </a:rPr>
              <a:t>st</a:t>
            </a:r>
            <a:r>
              <a:rPr lang="en-US" sz="1400" dirty="0">
                <a:solidFill>
                  <a:prstClr val="black"/>
                </a:solidFill>
              </a:rPr>
              <a:t>, historic, world, tourism, united, </a:t>
            </a:r>
            <a:r>
              <a:rPr lang="en-US" sz="1400" dirty="0" err="1" smtClean="0">
                <a:solidFill>
                  <a:prstClr val="black"/>
                </a:solidFill>
              </a:rPr>
              <a:t>usa</a:t>
            </a:r>
            <a:r>
              <a:rPr lang="en-US" sz="1400" dirty="0" smtClean="0">
                <a:solidFill>
                  <a:prstClr val="black"/>
                </a:solidFill>
              </a:rPr>
              <a:t>, …</a:t>
            </a:r>
          </a:p>
        </p:txBody>
      </p:sp>
      <p:sp>
        <p:nvSpPr>
          <p:cNvPr id="10" name="TextBox 9"/>
          <p:cNvSpPr txBox="1"/>
          <p:nvPr/>
        </p:nvSpPr>
        <p:spPr>
          <a:xfrm>
            <a:off x="2987824" y="1371529"/>
            <a:ext cx="6024791" cy="1477328"/>
          </a:xfrm>
          <a:prstGeom prst="rect">
            <a:avLst/>
          </a:prstGeom>
          <a:noFill/>
        </p:spPr>
        <p:txBody>
          <a:bodyPr wrap="none" rtlCol="0">
            <a:spAutoFit/>
          </a:bodyPr>
          <a:lstStyle/>
          <a:p>
            <a:pPr marL="342900" indent="-342900">
              <a:buFontTx/>
              <a:buAutoNum type="arabicPeriod"/>
            </a:pPr>
            <a:r>
              <a:rPr lang="en-US" dirty="0" smtClean="0">
                <a:solidFill>
                  <a:srgbClr val="44546A"/>
                </a:solidFill>
              </a:rPr>
              <a:t>Retrieve </a:t>
            </a:r>
            <a:r>
              <a:rPr lang="en-US" smtClean="0">
                <a:solidFill>
                  <a:srgbClr val="44546A"/>
                </a:solidFill>
              </a:rPr>
              <a:t>100 similar </a:t>
            </a:r>
            <a:r>
              <a:rPr lang="en-US" dirty="0" smtClean="0">
                <a:solidFill>
                  <a:srgbClr val="44546A"/>
                </a:solidFill>
              </a:rPr>
              <a:t>images from </a:t>
            </a:r>
            <a:r>
              <a:rPr lang="en-US" dirty="0" err="1" smtClean="0">
                <a:solidFill>
                  <a:srgbClr val="44546A"/>
                </a:solidFill>
              </a:rPr>
              <a:t>Profiset</a:t>
            </a:r>
            <a:endParaRPr lang="en-US" dirty="0" smtClean="0">
              <a:solidFill>
                <a:srgbClr val="44546A"/>
              </a:solidFill>
            </a:endParaRPr>
          </a:p>
          <a:p>
            <a:pPr marL="342900" indent="-342900">
              <a:buFontTx/>
              <a:buAutoNum type="arabicPeriod"/>
            </a:pPr>
            <a:r>
              <a:rPr lang="en-US" dirty="0" smtClean="0">
                <a:solidFill>
                  <a:srgbClr val="44546A"/>
                </a:solidFill>
              </a:rPr>
              <a:t>Merge their keywords, </a:t>
            </a:r>
            <a:r>
              <a:rPr lang="en-US" smtClean="0">
                <a:solidFill>
                  <a:srgbClr val="44546A"/>
                </a:solidFill>
              </a:rPr>
              <a:t>compute frequencies</a:t>
            </a:r>
          </a:p>
          <a:p>
            <a:pPr marL="342900" indent="-342900">
              <a:buFontTx/>
              <a:buAutoNum type="arabicPeriod"/>
            </a:pPr>
            <a:r>
              <a:rPr lang="en-US" smtClean="0">
                <a:solidFill>
                  <a:srgbClr val="44546A"/>
                </a:solidFill>
              </a:rPr>
              <a:t>Build the semantic network using WordNet</a:t>
            </a:r>
          </a:p>
          <a:p>
            <a:pPr marL="342900" indent="-342900">
              <a:buFontTx/>
              <a:buAutoNum type="arabicPeriod"/>
            </a:pPr>
            <a:r>
              <a:rPr lang="en-US" smtClean="0">
                <a:solidFill>
                  <a:srgbClr val="44546A"/>
                </a:solidFill>
              </a:rPr>
              <a:t>Compute the ConceptRank</a:t>
            </a:r>
          </a:p>
          <a:p>
            <a:pPr marL="342900" indent="-342900">
              <a:buFontTx/>
              <a:buAutoNum type="arabicPeriod"/>
            </a:pPr>
            <a:r>
              <a:rPr lang="en-US" smtClean="0">
                <a:solidFill>
                  <a:srgbClr val="44546A"/>
                </a:solidFill>
              </a:rPr>
              <a:t>Apply postprocessing &amp; return 20 most probable keywords</a:t>
            </a:r>
            <a:endParaRPr lang="en-US" dirty="0">
              <a:solidFill>
                <a:srgbClr val="44546A"/>
              </a:solidFill>
            </a:endParaRPr>
          </a:p>
        </p:txBody>
      </p:sp>
      <p:sp>
        <p:nvSpPr>
          <p:cNvPr id="9" name="TextBox 6"/>
          <p:cNvSpPr txBox="1"/>
          <p:nvPr/>
        </p:nvSpPr>
        <p:spPr>
          <a:xfrm>
            <a:off x="1187624" y="4994592"/>
            <a:ext cx="7608966" cy="738664"/>
          </a:xfrm>
          <a:prstGeom prst="rect">
            <a:avLst/>
          </a:prstGeom>
          <a:solidFill>
            <a:schemeClr val="bg1"/>
          </a:solidFill>
          <a:ln>
            <a:solidFill>
              <a:schemeClr val="accent1">
                <a:lumMod val="75000"/>
              </a:schemeClr>
            </a:solidFill>
          </a:ln>
        </p:spPr>
        <p:txBody>
          <a:bodyPr wrap="square" rtlCol="0">
            <a:spAutoFit/>
          </a:bodyPr>
          <a:lstStyle>
            <a:defPPr>
              <a:defRPr lang="cs-CZ"/>
            </a:defPPr>
            <a:lvl1pPr>
              <a:defRPr sz="1200"/>
            </a:lvl1pPr>
          </a:lstStyle>
          <a:p>
            <a:r>
              <a:rPr lang="en-US" sz="1400" b="1" smtClean="0">
                <a:solidFill>
                  <a:prstClr val="black"/>
                </a:solidFill>
              </a:rPr>
              <a:t>ConceptRank scores</a:t>
            </a:r>
          </a:p>
          <a:p>
            <a:r>
              <a:rPr lang="en-GB" sz="1400">
                <a:solidFill>
                  <a:prstClr val="black"/>
                </a:solidFill>
              </a:rPr>
              <a:t>building (2.53), structure (2.41), LANDSCAPE (2.10), BUILDINGS (1.87), OBJECT (1.84), NATURE (1.78), place_of_worship (1.75), church (1.74), Europe (1.68), religion (1.64), </a:t>
            </a:r>
            <a:r>
              <a:rPr lang="en-GB" sz="1400" smtClean="0">
                <a:solidFill>
                  <a:prstClr val="black"/>
                </a:solidFill>
              </a:rPr>
              <a:t>continent (1.51), …</a:t>
            </a:r>
            <a:endParaRPr lang="en-US" sz="1400" smtClean="0">
              <a:solidFill>
                <a:prstClr val="black"/>
              </a:solidFill>
            </a:endParaRPr>
          </a:p>
        </p:txBody>
      </p:sp>
      <p:sp>
        <p:nvSpPr>
          <p:cNvPr id="11" name="TextBox 6"/>
          <p:cNvSpPr txBox="1"/>
          <p:nvPr/>
        </p:nvSpPr>
        <p:spPr>
          <a:xfrm>
            <a:off x="1187624" y="5858688"/>
            <a:ext cx="7608966" cy="738664"/>
          </a:xfrm>
          <a:prstGeom prst="rect">
            <a:avLst/>
          </a:prstGeom>
          <a:solidFill>
            <a:schemeClr val="bg1"/>
          </a:solidFill>
          <a:ln>
            <a:solidFill>
              <a:schemeClr val="accent1">
                <a:lumMod val="75000"/>
              </a:schemeClr>
            </a:solidFill>
          </a:ln>
        </p:spPr>
        <p:txBody>
          <a:bodyPr wrap="square" rtlCol="0">
            <a:spAutoFit/>
          </a:bodyPr>
          <a:lstStyle>
            <a:defPPr>
              <a:defRPr lang="cs-CZ"/>
            </a:defPPr>
            <a:lvl1pPr>
              <a:defRPr sz="1200"/>
            </a:lvl1pPr>
          </a:lstStyle>
          <a:p>
            <a:r>
              <a:rPr lang="en-US" sz="1400" b="1" smtClean="0">
                <a:solidFill>
                  <a:prstClr val="black"/>
                </a:solidFill>
              </a:rPr>
              <a:t>Final </a:t>
            </a:r>
            <a:r>
              <a:rPr lang="en-US" sz="1400" b="1">
                <a:solidFill>
                  <a:prstClr val="black"/>
                </a:solidFill>
              </a:rPr>
              <a:t>keywords</a:t>
            </a:r>
          </a:p>
          <a:p>
            <a:r>
              <a:rPr lang="en-US" sz="1400" smtClean="0">
                <a:solidFill>
                  <a:prstClr val="black"/>
                </a:solidFill>
              </a:rPr>
              <a:t>building</a:t>
            </a:r>
            <a:r>
              <a:rPr lang="en-US" sz="1400">
                <a:solidFill>
                  <a:prstClr val="black"/>
                </a:solidFill>
              </a:rPr>
              <a:t>, structure, church, religion, continent, group, travel, island, sky, architecture, tower, person, belief, locations, chapel, christianity, tourism, regions, country, </a:t>
            </a:r>
            <a:r>
              <a:rPr lang="en-US" sz="1400" smtClean="0">
                <a:solidFill>
                  <a:prstClr val="black"/>
                </a:solidFill>
              </a:rPr>
              <a:t>district</a:t>
            </a:r>
            <a:endParaRPr lang="en-US" sz="1400">
              <a:solidFill>
                <a:prstClr val="black"/>
              </a:solidFill>
            </a:endParaRPr>
          </a:p>
        </p:txBody>
      </p:sp>
      <p:sp>
        <p:nvSpPr>
          <p:cNvPr id="12" name="TextBox 6"/>
          <p:cNvSpPr txBox="1"/>
          <p:nvPr/>
        </p:nvSpPr>
        <p:spPr>
          <a:xfrm>
            <a:off x="1187624" y="4130496"/>
            <a:ext cx="7608966" cy="738664"/>
          </a:xfrm>
          <a:prstGeom prst="rect">
            <a:avLst/>
          </a:prstGeom>
          <a:solidFill>
            <a:schemeClr val="bg1"/>
          </a:solidFill>
          <a:ln>
            <a:solidFill>
              <a:schemeClr val="accent1">
                <a:lumMod val="75000"/>
              </a:schemeClr>
            </a:solidFill>
          </a:ln>
        </p:spPr>
        <p:txBody>
          <a:bodyPr wrap="square" rtlCol="0">
            <a:spAutoFit/>
          </a:bodyPr>
          <a:lstStyle>
            <a:defPPr>
              <a:defRPr lang="cs-CZ"/>
            </a:defPPr>
            <a:lvl1pPr>
              <a:defRPr sz="1200"/>
            </a:lvl1pPr>
          </a:lstStyle>
          <a:p>
            <a:r>
              <a:rPr lang="en-US" sz="1400" b="1" smtClean="0">
                <a:solidFill>
                  <a:prstClr val="black"/>
                </a:solidFill>
              </a:rPr>
              <a:t>Semantic network</a:t>
            </a:r>
            <a:endParaRPr lang="en-US" sz="1400" b="1" dirty="0">
              <a:solidFill>
                <a:prstClr val="black"/>
              </a:solidFill>
            </a:endParaRPr>
          </a:p>
          <a:p>
            <a:r>
              <a:rPr lang="en-US" sz="1400">
                <a:solidFill>
                  <a:prstClr val="black"/>
                </a:solidFill>
              </a:rPr>
              <a:t>4 </a:t>
            </a:r>
            <a:r>
              <a:rPr lang="en-US" sz="1400" smtClean="0">
                <a:solidFill>
                  <a:prstClr val="black"/>
                </a:solidFill>
              </a:rPr>
              <a:t>relationships: hypernym </a:t>
            </a:r>
            <a:r>
              <a:rPr lang="en-US" sz="1100" i="1" smtClean="0">
                <a:solidFill>
                  <a:prstClr val="black"/>
                </a:solidFill>
              </a:rPr>
              <a:t>(dog </a:t>
            </a:r>
            <a:r>
              <a:rPr lang="en-US" sz="900" i="1" smtClean="0">
                <a:solidFill>
                  <a:prstClr val="black"/>
                </a:solidFill>
              </a:rPr>
              <a:t>→</a:t>
            </a:r>
            <a:r>
              <a:rPr lang="en-US" sz="1050" i="1" smtClean="0">
                <a:solidFill>
                  <a:prstClr val="black"/>
                </a:solidFill>
              </a:rPr>
              <a:t> </a:t>
            </a:r>
            <a:r>
              <a:rPr lang="en-US" sz="1100" i="1" smtClean="0">
                <a:solidFill>
                  <a:prstClr val="black"/>
                </a:solidFill>
              </a:rPr>
              <a:t>animal)</a:t>
            </a:r>
            <a:r>
              <a:rPr lang="en-US" sz="1400" smtClean="0">
                <a:solidFill>
                  <a:prstClr val="black"/>
                </a:solidFill>
              </a:rPr>
              <a:t>, hyponym </a:t>
            </a:r>
            <a:r>
              <a:rPr lang="en-US" sz="1100" i="1" smtClean="0">
                <a:solidFill>
                  <a:prstClr val="black"/>
                </a:solidFill>
              </a:rPr>
              <a:t>(animal </a:t>
            </a:r>
            <a:r>
              <a:rPr lang="en-US" sz="900" i="1" smtClean="0">
                <a:solidFill>
                  <a:prstClr val="black"/>
                </a:solidFill>
              </a:rPr>
              <a:t>→</a:t>
            </a:r>
            <a:r>
              <a:rPr lang="en-US" sz="1050" i="1" smtClean="0">
                <a:solidFill>
                  <a:prstClr val="black"/>
                </a:solidFill>
              </a:rPr>
              <a:t> </a:t>
            </a:r>
            <a:r>
              <a:rPr lang="en-US" sz="1100" i="1" smtClean="0">
                <a:solidFill>
                  <a:prstClr val="black"/>
                </a:solidFill>
              </a:rPr>
              <a:t>dog)</a:t>
            </a:r>
            <a:r>
              <a:rPr lang="en-US" sz="1400" smtClean="0">
                <a:solidFill>
                  <a:prstClr val="black"/>
                </a:solidFill>
              </a:rPr>
              <a:t>, meronym </a:t>
            </a:r>
            <a:r>
              <a:rPr lang="en-US" sz="1100" i="1" smtClean="0">
                <a:solidFill>
                  <a:prstClr val="black"/>
                </a:solidFill>
              </a:rPr>
              <a:t>(leaf </a:t>
            </a:r>
            <a:r>
              <a:rPr lang="en-US" sz="900" i="1" smtClean="0">
                <a:solidFill>
                  <a:prstClr val="black"/>
                </a:solidFill>
              </a:rPr>
              <a:t>→</a:t>
            </a:r>
            <a:r>
              <a:rPr lang="en-US" sz="800" i="1" smtClean="0">
                <a:solidFill>
                  <a:prstClr val="black"/>
                </a:solidFill>
              </a:rPr>
              <a:t> </a:t>
            </a:r>
            <a:r>
              <a:rPr lang="en-US" sz="1100" i="1" smtClean="0">
                <a:solidFill>
                  <a:prstClr val="black"/>
                </a:solidFill>
              </a:rPr>
              <a:t>tree)</a:t>
            </a:r>
            <a:r>
              <a:rPr lang="en-US" sz="1400" smtClean="0">
                <a:solidFill>
                  <a:prstClr val="black"/>
                </a:solidFill>
              </a:rPr>
              <a:t>, holonym </a:t>
            </a:r>
            <a:r>
              <a:rPr lang="en-US" sz="1100" i="1" smtClean="0">
                <a:solidFill>
                  <a:prstClr val="black"/>
                </a:solidFill>
              </a:rPr>
              <a:t>(tree </a:t>
            </a:r>
            <a:r>
              <a:rPr lang="en-US" sz="900" i="1" smtClean="0">
                <a:solidFill>
                  <a:prstClr val="black"/>
                </a:solidFill>
              </a:rPr>
              <a:t>→</a:t>
            </a:r>
            <a:r>
              <a:rPr lang="en-US" sz="800" i="1" smtClean="0">
                <a:solidFill>
                  <a:prstClr val="black"/>
                </a:solidFill>
              </a:rPr>
              <a:t> </a:t>
            </a:r>
            <a:r>
              <a:rPr lang="en-US" sz="1100" i="1" smtClean="0">
                <a:solidFill>
                  <a:prstClr val="black"/>
                </a:solidFill>
              </a:rPr>
              <a:t>leaf)</a:t>
            </a:r>
            <a:endParaRPr lang="en-US" sz="1100" i="1" dirty="0">
              <a:solidFill>
                <a:prstClr val="black"/>
              </a:solidFill>
            </a:endParaRPr>
          </a:p>
          <a:p>
            <a:r>
              <a:rPr lang="en-US" sz="1400" smtClean="0">
                <a:solidFill>
                  <a:prstClr val="black"/>
                </a:solidFill>
              </a:rPr>
              <a:t>270 network nodes, </a:t>
            </a:r>
            <a:r>
              <a:rPr lang="en-US" sz="1400">
                <a:solidFill>
                  <a:prstClr val="black"/>
                </a:solidFill>
              </a:rPr>
              <a:t>471 </a:t>
            </a:r>
            <a:r>
              <a:rPr lang="en-US" sz="1400" smtClean="0">
                <a:solidFill>
                  <a:prstClr val="black"/>
                </a:solidFill>
              </a:rPr>
              <a:t>edges</a:t>
            </a:r>
            <a:endParaRPr lang="en-US" sz="1400" dirty="0">
              <a:solidFill>
                <a:prstClr val="black"/>
              </a:solidFill>
            </a:endParaRPr>
          </a:p>
        </p:txBody>
      </p:sp>
    </p:spTree>
    <p:extLst>
      <p:ext uri="{BB962C8B-B14F-4D97-AF65-F5344CB8AC3E}">
        <p14:creationId xmlns:p14="http://schemas.microsoft.com/office/powerpoint/2010/main" val="154562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MUFIN Image Annotation: summary</a:t>
            </a:r>
            <a:endParaRPr lang="en-US" dirty="0"/>
          </a:p>
        </p:txBody>
      </p:sp>
      <p:sp>
        <p:nvSpPr>
          <p:cNvPr id="3" name="Content Placeholder 2"/>
          <p:cNvSpPr>
            <a:spLocks noGrp="1"/>
          </p:cNvSpPr>
          <p:nvPr>
            <p:ph idx="1"/>
          </p:nvPr>
        </p:nvSpPr>
        <p:spPr/>
        <p:txBody>
          <a:bodyPr/>
          <a:lstStyle/>
          <a:p>
            <a:pPr marL="0" indent="0">
              <a:buNone/>
            </a:pPr>
            <a:r>
              <a:rPr lang="cs-CZ" dirty="0" smtClean="0"/>
              <a:t>Main </a:t>
            </a:r>
            <a:r>
              <a:rPr lang="cs-CZ" dirty="0"/>
              <a:t>components</a:t>
            </a:r>
          </a:p>
          <a:p>
            <a:pPr lvl="1"/>
            <a:r>
              <a:rPr lang="cs-CZ" dirty="0"/>
              <a:t>CBIR</a:t>
            </a:r>
          </a:p>
          <a:p>
            <a:pPr lvl="2"/>
            <a:r>
              <a:rPr lang="cs-CZ" dirty="0"/>
              <a:t>DeCAF, PPP-codes, Profiset data</a:t>
            </a:r>
          </a:p>
          <a:p>
            <a:pPr lvl="1"/>
            <a:r>
              <a:rPr lang="cs-CZ" dirty="0"/>
              <a:t>ConceptRank semantic analysis	</a:t>
            </a:r>
          </a:p>
          <a:p>
            <a:pPr lvl="2"/>
            <a:r>
              <a:rPr lang="cs-CZ" dirty="0" smtClean="0"/>
              <a:t>WordNet</a:t>
            </a:r>
            <a:endParaRPr lang="en-US" dirty="0" smtClean="0"/>
          </a:p>
          <a:p>
            <a:pPr lvl="1"/>
            <a:r>
              <a:rPr lang="en-US" dirty="0" smtClean="0"/>
              <a:t>Final result selection</a:t>
            </a:r>
            <a:endParaRPr lang="cs-CZ" dirty="0"/>
          </a:p>
          <a:p>
            <a:pPr lvl="2"/>
            <a:r>
              <a:rPr lang="en-US" dirty="0" smtClean="0"/>
              <a:t>T</a:t>
            </a:r>
            <a:r>
              <a:rPr lang="cs-CZ" dirty="0" smtClean="0"/>
              <a:t>he </a:t>
            </a:r>
            <a:r>
              <a:rPr lang="cs-CZ" dirty="0"/>
              <a:t>K most probable keywords</a:t>
            </a:r>
          </a:p>
          <a:p>
            <a:pPr lvl="3"/>
            <a:r>
              <a:rPr lang="cs-CZ" dirty="0"/>
              <a:t>From the whole English </a:t>
            </a:r>
            <a:r>
              <a:rPr lang="cs-CZ" dirty="0" smtClean="0"/>
              <a:t>vocabulary</a:t>
            </a:r>
            <a:r>
              <a:rPr lang="en-US" dirty="0"/>
              <a:t>!</a:t>
            </a:r>
            <a:endParaRPr lang="cs-CZ" dirty="0"/>
          </a:p>
          <a:p>
            <a:pPr lvl="2"/>
            <a:endParaRPr lang="en-US" dirty="0"/>
          </a:p>
          <a:p>
            <a:endParaRPr lang="en-US" dirty="0"/>
          </a:p>
        </p:txBody>
      </p:sp>
    </p:spTree>
    <p:extLst>
      <p:ext uri="{BB962C8B-B14F-4D97-AF65-F5344CB8AC3E}">
        <p14:creationId xmlns:p14="http://schemas.microsoft.com/office/powerpoint/2010/main" val="278831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Google Label Detection</a:t>
            </a:r>
            <a:endParaRPr lang="en-US" dirty="0"/>
          </a:p>
        </p:txBody>
      </p:sp>
      <p:sp>
        <p:nvSpPr>
          <p:cNvPr id="5" name="Text Placeholder 4"/>
          <p:cNvSpPr>
            <a:spLocks noGrp="1"/>
          </p:cNvSpPr>
          <p:nvPr>
            <p:ph type="body" idx="1"/>
          </p:nvPr>
        </p:nvSpPr>
        <p:spPr/>
        <p:txBody>
          <a:bodyPr/>
          <a:lstStyle/>
          <a:p>
            <a:r>
              <a:rPr lang="cs-CZ" dirty="0" smtClean="0"/>
              <a:t>Part II</a:t>
            </a:r>
            <a:endParaRPr lang="en-US" dirty="0"/>
          </a:p>
        </p:txBody>
      </p:sp>
    </p:spTree>
    <p:extLst>
      <p:ext uri="{BB962C8B-B14F-4D97-AF65-F5344CB8AC3E}">
        <p14:creationId xmlns:p14="http://schemas.microsoft.com/office/powerpoint/2010/main" val="3578272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Platform</a:t>
            </a:r>
            <a:endParaRPr lang="en-US" dirty="0"/>
          </a:p>
        </p:txBody>
      </p:sp>
      <p:sp>
        <p:nvSpPr>
          <p:cNvPr id="3" name="Content Placeholder 2"/>
          <p:cNvSpPr>
            <a:spLocks noGrp="1"/>
          </p:cNvSpPr>
          <p:nvPr>
            <p:ph idx="1"/>
          </p:nvPr>
        </p:nvSpPr>
        <p:spPr/>
        <p:txBody>
          <a:bodyPr>
            <a:normAutofit fontScale="92500"/>
          </a:bodyPr>
          <a:lstStyle/>
          <a:p>
            <a:r>
              <a:rPr lang="en-US" dirty="0" smtClean="0"/>
              <a:t>Commercial service</a:t>
            </a:r>
            <a:endParaRPr lang="en-US" b="1" dirty="0" smtClean="0"/>
          </a:p>
          <a:p>
            <a:r>
              <a:rPr lang="en-US" dirty="0" smtClean="0"/>
              <a:t>Offers various tools for developers</a:t>
            </a:r>
          </a:p>
          <a:p>
            <a:pPr lvl="1"/>
            <a:r>
              <a:rPr lang="en-US" dirty="0" smtClean="0"/>
              <a:t>Computation power (Batch processing, Web Application Engines, Containers, …) </a:t>
            </a:r>
          </a:p>
          <a:p>
            <a:pPr lvl="1"/>
            <a:r>
              <a:rPr lang="en-US" dirty="0" smtClean="0"/>
              <a:t>Storage and Databases (Cloud key-value store, </a:t>
            </a:r>
            <a:r>
              <a:rPr lang="en-US" dirty="0" err="1" smtClean="0"/>
              <a:t>Bigtable</a:t>
            </a:r>
            <a:r>
              <a:rPr lang="en-US" dirty="0" smtClean="0"/>
              <a:t> NoSQL, …)</a:t>
            </a:r>
          </a:p>
          <a:p>
            <a:pPr lvl="1"/>
            <a:r>
              <a:rPr lang="en-US" dirty="0" smtClean="0"/>
              <a:t>Networking (Virtual networks, Load-balancing, …)</a:t>
            </a:r>
          </a:p>
          <a:p>
            <a:pPr lvl="1"/>
            <a:r>
              <a:rPr lang="en-US" dirty="0" smtClean="0"/>
              <a:t>Big Data support (Warehousing, Data exploration, …)</a:t>
            </a:r>
          </a:p>
          <a:p>
            <a:pPr lvl="1"/>
            <a:r>
              <a:rPr lang="en-US" dirty="0" smtClean="0"/>
              <a:t>Machine learning (Model training, Deep neural networks, …)</a:t>
            </a:r>
          </a:p>
          <a:p>
            <a:pPr lvl="2"/>
            <a:r>
              <a:rPr lang="en-US" dirty="0" smtClean="0"/>
              <a:t>Tools for: </a:t>
            </a:r>
            <a:r>
              <a:rPr lang="en-US" dirty="0"/>
              <a:t>s</a:t>
            </a:r>
            <a:r>
              <a:rPr lang="en-US" dirty="0" smtClean="0"/>
              <a:t>peech, </a:t>
            </a:r>
            <a:r>
              <a:rPr lang="en-US" b="1" dirty="0"/>
              <a:t>v</a:t>
            </a:r>
            <a:r>
              <a:rPr lang="en-US" b="1" dirty="0" smtClean="0"/>
              <a:t>ision</a:t>
            </a:r>
            <a:r>
              <a:rPr lang="en-US" dirty="0" smtClean="0"/>
              <a:t>, language translation, natural language processing</a:t>
            </a:r>
          </a:p>
          <a:p>
            <a:pPr lvl="1"/>
            <a:r>
              <a:rPr lang="en-US" dirty="0" smtClean="0"/>
              <a:t>Management tools (Monitoring, Logging, Debugging, …)</a:t>
            </a:r>
          </a:p>
          <a:p>
            <a:pPr lvl="1"/>
            <a:r>
              <a:rPr lang="en-US" dirty="0" smtClean="0"/>
              <a:t>Developer Tools (Cloud SDK, Application deployment, …)</a:t>
            </a:r>
          </a:p>
          <a:p>
            <a:pPr lvl="1"/>
            <a:r>
              <a:rPr lang="en-US" dirty="0" smtClean="0"/>
              <a:t>Identity and Security (Access control, Authentication, …)</a:t>
            </a:r>
          </a:p>
          <a:p>
            <a:r>
              <a:rPr lang="en-US" dirty="0" smtClean="0"/>
              <a:t>Support for mobile applications</a:t>
            </a:r>
          </a:p>
          <a:p>
            <a:r>
              <a:rPr lang="en-US" dirty="0" smtClean="0"/>
              <a:t>Trial period for any services</a:t>
            </a:r>
          </a:p>
          <a:p>
            <a:pPr lvl="1"/>
            <a:r>
              <a:rPr lang="en-US" dirty="0" smtClean="0"/>
              <a:t>Free credit for using any commercial service</a:t>
            </a:r>
          </a:p>
          <a:p>
            <a:pPr lvl="1"/>
            <a:r>
              <a:rPr lang="en-US" dirty="0" smtClean="0"/>
              <a:t>Small amounts of data can be processed for free</a:t>
            </a:r>
          </a:p>
        </p:txBody>
      </p:sp>
      <p:pic>
        <p:nvPicPr>
          <p:cNvPr id="6" name="Obrázek 5"/>
          <p:cNvPicPr>
            <a:picLocks noChangeAspect="1"/>
          </p:cNvPicPr>
          <p:nvPr/>
        </p:nvPicPr>
        <p:blipFill>
          <a:blip r:embed="rId2"/>
          <a:stretch>
            <a:fillRect/>
          </a:stretch>
        </p:blipFill>
        <p:spPr>
          <a:xfrm>
            <a:off x="5117539" y="1268760"/>
            <a:ext cx="3569261" cy="504056"/>
          </a:xfrm>
          <a:prstGeom prst="rect">
            <a:avLst/>
          </a:prstGeom>
        </p:spPr>
      </p:pic>
      <p:sp>
        <p:nvSpPr>
          <p:cNvPr id="7" name="Obdélník 6"/>
          <p:cNvSpPr/>
          <p:nvPr/>
        </p:nvSpPr>
        <p:spPr>
          <a:xfrm>
            <a:off x="5868144" y="427628"/>
            <a:ext cx="3014800" cy="400110"/>
          </a:xfrm>
          <a:prstGeom prst="rect">
            <a:avLst/>
          </a:prstGeom>
        </p:spPr>
        <p:txBody>
          <a:bodyPr wrap="none">
            <a:spAutoFit/>
          </a:bodyPr>
          <a:lstStyle/>
          <a:p>
            <a:r>
              <a:rPr lang="cs-CZ" sz="2000" b="1" dirty="0"/>
              <a:t>https://</a:t>
            </a:r>
            <a:r>
              <a:rPr lang="cs-CZ" sz="2000" b="1" dirty="0" smtClean="0"/>
              <a:t>cloud.google.com/</a:t>
            </a:r>
            <a:endParaRPr lang="cs-CZ" sz="2000" b="1" dirty="0"/>
          </a:p>
        </p:txBody>
      </p:sp>
    </p:spTree>
    <p:extLst>
      <p:ext uri="{BB962C8B-B14F-4D97-AF65-F5344CB8AC3E}">
        <p14:creationId xmlns:p14="http://schemas.microsoft.com/office/powerpoint/2010/main" val="240721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Vision API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Image analysis tools</a:t>
            </a:r>
          </a:p>
          <a:p>
            <a:pPr lvl="1"/>
            <a:r>
              <a:rPr lang="en-US" dirty="0" smtClean="0"/>
              <a:t>Derive insight from images based on content</a:t>
            </a:r>
          </a:p>
          <a:p>
            <a:pPr lvl="1"/>
            <a:r>
              <a:rPr lang="en-US" dirty="0" smtClean="0"/>
              <a:t>Exploits machine learning models</a:t>
            </a:r>
          </a:p>
          <a:p>
            <a:r>
              <a:rPr lang="en-US" dirty="0" smtClean="0"/>
              <a:t>Classification of images</a:t>
            </a:r>
          </a:p>
          <a:p>
            <a:pPr lvl="1"/>
            <a:r>
              <a:rPr lang="en-US" dirty="0" smtClean="0"/>
              <a:t>From flowers, animals, or transportation to thousands </a:t>
            </a:r>
            <a:r>
              <a:rPr lang="en-US" dirty="0"/>
              <a:t>of </a:t>
            </a:r>
            <a:r>
              <a:rPr lang="en-US" dirty="0" smtClean="0"/>
              <a:t>categories</a:t>
            </a:r>
          </a:p>
          <a:p>
            <a:pPr lvl="2"/>
            <a:r>
              <a:rPr lang="en-US" dirty="0" smtClean="0"/>
              <a:t>e.g</a:t>
            </a:r>
            <a:r>
              <a:rPr lang="en-US" dirty="0"/>
              <a:t>., "sailboat", "lion", "Eiffel Tower</a:t>
            </a:r>
            <a:r>
              <a:rPr lang="en-US" dirty="0" smtClean="0"/>
              <a:t>"</a:t>
            </a:r>
          </a:p>
          <a:p>
            <a:pPr lvl="1"/>
            <a:r>
              <a:rPr lang="en-US" dirty="0" smtClean="0"/>
              <a:t>Improves </a:t>
            </a:r>
            <a:r>
              <a:rPr lang="en-US" dirty="0"/>
              <a:t>over time as new concepts are introduced and accuracy is </a:t>
            </a:r>
            <a:r>
              <a:rPr lang="en-US" dirty="0" smtClean="0"/>
              <a:t>improved</a:t>
            </a:r>
          </a:p>
          <a:p>
            <a:r>
              <a:rPr lang="en-US" dirty="0" smtClean="0"/>
              <a:t>Detection of faces</a:t>
            </a:r>
          </a:p>
          <a:p>
            <a:pPr lvl="1"/>
            <a:r>
              <a:rPr lang="en-US" dirty="0"/>
              <a:t>Sentiment </a:t>
            </a:r>
            <a:r>
              <a:rPr lang="en-US" dirty="0" smtClean="0"/>
              <a:t>analysis</a:t>
            </a:r>
          </a:p>
          <a:p>
            <a:r>
              <a:rPr lang="en-US" dirty="0" smtClean="0"/>
              <a:t>Text recognition within images</a:t>
            </a:r>
          </a:p>
          <a:p>
            <a:r>
              <a:rPr lang="en-US" dirty="0" smtClean="0"/>
              <a:t>Offensive content filtering</a:t>
            </a:r>
          </a:p>
          <a:p>
            <a:r>
              <a:rPr lang="en-US" dirty="0" smtClean="0"/>
              <a:t>Product logo detection</a:t>
            </a:r>
          </a:p>
          <a:p>
            <a:endParaRPr lang="en-US" dirty="0"/>
          </a:p>
          <a:p>
            <a:r>
              <a:rPr lang="en-US" dirty="0" smtClean="0"/>
              <a:t>Available via REST API</a:t>
            </a:r>
          </a:p>
          <a:p>
            <a:pPr lvl="1"/>
            <a:r>
              <a:rPr lang="en-US" dirty="0" smtClean="0"/>
              <a:t>Works either on images in Google storage or uploaded in the request</a:t>
            </a:r>
            <a:endParaRPr lang="en-US" dirty="0"/>
          </a:p>
          <a:p>
            <a:endParaRPr lang="en-US" dirty="0" smtClean="0"/>
          </a:p>
          <a:p>
            <a:endParaRPr lang="en-US" dirty="0" smtClean="0"/>
          </a:p>
        </p:txBody>
      </p:sp>
      <p:pic>
        <p:nvPicPr>
          <p:cNvPr id="4" name="Obrázek 3"/>
          <p:cNvPicPr>
            <a:picLocks noChangeAspect="1"/>
          </p:cNvPicPr>
          <p:nvPr/>
        </p:nvPicPr>
        <p:blipFill>
          <a:blip r:embed="rId2"/>
          <a:stretch>
            <a:fillRect/>
          </a:stretch>
        </p:blipFill>
        <p:spPr>
          <a:xfrm>
            <a:off x="7222891" y="1240295"/>
            <a:ext cx="1428750" cy="561975"/>
          </a:xfrm>
          <a:prstGeom prst="rect">
            <a:avLst/>
          </a:prstGeom>
        </p:spPr>
      </p:pic>
      <p:pic>
        <p:nvPicPr>
          <p:cNvPr id="2050" name="Picture 2" descr="Insight From Your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429000"/>
            <a:ext cx="1962150" cy="15049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160112" y="427628"/>
            <a:ext cx="3750579" cy="400110"/>
          </a:xfrm>
          <a:prstGeom prst="rect">
            <a:avLst/>
          </a:prstGeom>
        </p:spPr>
        <p:txBody>
          <a:bodyPr wrap="none">
            <a:spAutoFit/>
          </a:bodyPr>
          <a:lstStyle/>
          <a:p>
            <a:r>
              <a:rPr lang="cs-CZ" sz="2000" b="1" dirty="0"/>
              <a:t>https://cloud.google.com/vision/</a:t>
            </a:r>
          </a:p>
        </p:txBody>
      </p:sp>
    </p:spTree>
    <p:extLst>
      <p:ext uri="{BB962C8B-B14F-4D97-AF65-F5344CB8AC3E}">
        <p14:creationId xmlns:p14="http://schemas.microsoft.com/office/powerpoint/2010/main" val="351474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stretch>
            <a:fillRect/>
          </a:stretch>
        </p:blipFill>
        <p:spPr>
          <a:xfrm>
            <a:off x="683568" y="1268760"/>
            <a:ext cx="5875181" cy="2735113"/>
          </a:xfrm>
          <a:prstGeom prst="rect">
            <a:avLst/>
          </a:prstGeom>
        </p:spPr>
      </p:pic>
      <p:sp>
        <p:nvSpPr>
          <p:cNvPr id="2" name="Title 1"/>
          <p:cNvSpPr>
            <a:spLocks noGrp="1"/>
          </p:cNvSpPr>
          <p:nvPr>
            <p:ph type="title"/>
          </p:nvPr>
        </p:nvSpPr>
        <p:spPr/>
        <p:txBody>
          <a:bodyPr/>
          <a:lstStyle/>
          <a:p>
            <a:r>
              <a:rPr lang="en-US" dirty="0" smtClean="0"/>
              <a:t>Vision REST API Example</a:t>
            </a:r>
            <a:endParaRPr lang="en-US" dirty="0"/>
          </a:p>
        </p:txBody>
      </p:sp>
      <p:pic>
        <p:nvPicPr>
          <p:cNvPr id="5" name="Obrázek 4"/>
          <p:cNvPicPr>
            <a:picLocks noChangeAspect="1"/>
          </p:cNvPicPr>
          <p:nvPr/>
        </p:nvPicPr>
        <p:blipFill>
          <a:blip r:embed="rId4"/>
          <a:stretch>
            <a:fillRect/>
          </a:stretch>
        </p:blipFill>
        <p:spPr>
          <a:xfrm>
            <a:off x="683568" y="4003873"/>
            <a:ext cx="4478609" cy="2503646"/>
          </a:xfrm>
          <a:prstGeom prst="rect">
            <a:avLst/>
          </a:prstGeom>
        </p:spPr>
      </p:pic>
      <p:sp>
        <p:nvSpPr>
          <p:cNvPr id="7" name="Obdélník 6">
            <a:hlinkClick r:id="rId5"/>
          </p:cNvPr>
          <p:cNvSpPr/>
          <p:nvPr/>
        </p:nvSpPr>
        <p:spPr>
          <a:xfrm>
            <a:off x="5160112" y="427628"/>
            <a:ext cx="3750579" cy="400110"/>
          </a:xfrm>
          <a:prstGeom prst="rect">
            <a:avLst/>
          </a:prstGeom>
        </p:spPr>
        <p:txBody>
          <a:bodyPr wrap="none">
            <a:spAutoFit/>
          </a:bodyPr>
          <a:lstStyle/>
          <a:p>
            <a:r>
              <a:rPr lang="cs-CZ" sz="2000" b="1" dirty="0"/>
              <a:t>https://cloud.google.com/vision/</a:t>
            </a:r>
          </a:p>
        </p:txBody>
      </p:sp>
      <p:pic>
        <p:nvPicPr>
          <p:cNvPr id="8" name="Obrázek 7"/>
          <p:cNvPicPr>
            <a:picLocks noChangeAspect="1"/>
          </p:cNvPicPr>
          <p:nvPr/>
        </p:nvPicPr>
        <p:blipFill>
          <a:blip r:embed="rId6"/>
          <a:stretch>
            <a:fillRect/>
          </a:stretch>
        </p:blipFill>
        <p:spPr>
          <a:xfrm>
            <a:off x="6732240" y="1318449"/>
            <a:ext cx="1932110" cy="2685424"/>
          </a:xfrm>
          <a:prstGeom prst="rect">
            <a:avLst/>
          </a:prstGeom>
        </p:spPr>
      </p:pic>
      <p:pic>
        <p:nvPicPr>
          <p:cNvPr id="9" name="Obrázek 8"/>
          <p:cNvPicPr>
            <a:picLocks noChangeAspect="1"/>
          </p:cNvPicPr>
          <p:nvPr/>
        </p:nvPicPr>
        <p:blipFill>
          <a:blip r:embed="rId7"/>
          <a:stretch>
            <a:fillRect/>
          </a:stretch>
        </p:blipFill>
        <p:spPr>
          <a:xfrm>
            <a:off x="5202968" y="4049073"/>
            <a:ext cx="1607956" cy="2458445"/>
          </a:xfrm>
          <a:prstGeom prst="rect">
            <a:avLst/>
          </a:prstGeom>
        </p:spPr>
      </p:pic>
    </p:spTree>
    <p:extLst>
      <p:ext uri="{BB962C8B-B14F-4D97-AF65-F5344CB8AC3E}">
        <p14:creationId xmlns:p14="http://schemas.microsoft.com/office/powerpoint/2010/main" val="3207743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REST API</a:t>
            </a:r>
            <a:endParaRPr lang="en-US" dirty="0"/>
          </a:p>
        </p:txBody>
      </p:sp>
      <p:sp>
        <p:nvSpPr>
          <p:cNvPr id="3" name="Content Placeholder 2"/>
          <p:cNvSpPr>
            <a:spLocks noGrp="1"/>
          </p:cNvSpPr>
          <p:nvPr>
            <p:ph idx="1"/>
          </p:nvPr>
        </p:nvSpPr>
        <p:spPr/>
        <p:txBody>
          <a:bodyPr>
            <a:normAutofit lnSpcReduction="10000"/>
          </a:bodyPr>
          <a:lstStyle/>
          <a:p>
            <a:r>
              <a:rPr lang="en-US" dirty="0" smtClean="0"/>
              <a:t>One request method</a:t>
            </a:r>
          </a:p>
          <a:p>
            <a:endParaRPr lang="en-US" dirty="0" smtClean="0"/>
          </a:p>
          <a:p>
            <a:r>
              <a:rPr lang="en-US" dirty="0" smtClean="0"/>
              <a:t>Request specifies the image and the features to extract as JSON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Types of features  to extract</a:t>
            </a:r>
          </a:p>
          <a:p>
            <a:pPr lvl="1"/>
            <a:r>
              <a:rPr lang="en-US" dirty="0"/>
              <a:t>LABEL_DETECTION, TEXT_DETECTION, FACE_DETECTION, </a:t>
            </a:r>
            <a:r>
              <a:rPr lang="en-US" dirty="0" smtClean="0"/>
              <a:t>IMAGE_PROPERTIES, LANDMARK_DETECTION</a:t>
            </a:r>
            <a:r>
              <a:rPr lang="en-US" dirty="0"/>
              <a:t>, LOGO_DETECTION, </a:t>
            </a:r>
            <a:r>
              <a:rPr lang="en-US" dirty="0" smtClean="0"/>
              <a:t>SAFE_SEARCH_DETECTION </a:t>
            </a:r>
          </a:p>
        </p:txBody>
      </p:sp>
      <p:sp>
        <p:nvSpPr>
          <p:cNvPr id="5" name="Obdélník 4"/>
          <p:cNvSpPr/>
          <p:nvPr/>
        </p:nvSpPr>
        <p:spPr>
          <a:xfrm>
            <a:off x="5160112" y="427628"/>
            <a:ext cx="3750579" cy="400110"/>
          </a:xfrm>
          <a:prstGeom prst="rect">
            <a:avLst/>
          </a:prstGeom>
        </p:spPr>
        <p:txBody>
          <a:bodyPr wrap="none">
            <a:spAutoFit/>
          </a:bodyPr>
          <a:lstStyle/>
          <a:p>
            <a:r>
              <a:rPr lang="cs-CZ" sz="2000" b="1" dirty="0"/>
              <a:t>https://cloud.google.com/vision/</a:t>
            </a:r>
          </a:p>
        </p:txBody>
      </p:sp>
      <p:sp>
        <p:nvSpPr>
          <p:cNvPr id="6" name="Rectangle 1"/>
          <p:cNvSpPr>
            <a:spLocks noChangeArrowheads="1"/>
          </p:cNvSpPr>
          <p:nvPr/>
        </p:nvSpPr>
        <p:spPr bwMode="auto">
          <a:xfrm>
            <a:off x="1187624" y="1588730"/>
            <a:ext cx="73448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rPr>
              <a:t>POST https://vision.googleapis.com/v1/images:annotate</a:t>
            </a:r>
            <a:r>
              <a:rPr kumimoji="0" lang="cs-CZ" altLang="cs-CZ" sz="1200" b="1" i="0" u="none" strike="noStrike" cap="none" normalizeH="0" baseline="0" dirty="0" smtClean="0">
                <a:ln>
                  <a:noFill/>
                </a:ln>
                <a:solidFill>
                  <a:schemeClr val="tx1"/>
                </a:solidFill>
                <a:effectLst/>
              </a:rPr>
              <a:t> </a:t>
            </a:r>
            <a:endParaRPr kumimoji="0" lang="cs-CZ" altLang="cs-CZ" sz="4400" b="1" i="0" u="none" strike="noStrike" cap="none" normalizeH="0" baseline="0" dirty="0" smtClean="0">
              <a:ln>
                <a:noFill/>
              </a:ln>
              <a:solidFill>
                <a:schemeClr val="tx1"/>
              </a:solidFill>
              <a:effectLst/>
            </a:endParaRPr>
          </a:p>
        </p:txBody>
      </p:sp>
      <p:pic>
        <p:nvPicPr>
          <p:cNvPr id="8" name="Obrázek 7"/>
          <p:cNvPicPr>
            <a:picLocks noChangeAspect="1"/>
          </p:cNvPicPr>
          <p:nvPr/>
        </p:nvPicPr>
        <p:blipFill>
          <a:blip r:embed="rId2"/>
          <a:stretch>
            <a:fillRect/>
          </a:stretch>
        </p:blipFill>
        <p:spPr>
          <a:xfrm>
            <a:off x="1187624" y="2339046"/>
            <a:ext cx="5062117" cy="2557152"/>
          </a:xfrm>
          <a:prstGeom prst="rect">
            <a:avLst/>
          </a:prstGeom>
        </p:spPr>
      </p:pic>
    </p:spTree>
    <p:extLst>
      <p:ext uri="{BB962C8B-B14F-4D97-AF65-F5344CB8AC3E}">
        <p14:creationId xmlns:p14="http://schemas.microsoft.com/office/powerpoint/2010/main" val="224933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68759"/>
            <a:ext cx="8579296" cy="52548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6"/>
              </a:buClr>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There are many images out there</a:t>
            </a:r>
            <a:r>
              <a:rPr lang="en-US" dirty="0" smtClean="0"/>
              <a:t>…</a:t>
            </a:r>
          </a:p>
          <a:p>
            <a:pPr marL="0" indent="0">
              <a:buNone/>
            </a:pPr>
            <a:r>
              <a:rPr lang="cs-CZ" dirty="0" smtClean="0"/>
              <a:t> </a:t>
            </a:r>
            <a:endParaRPr lang="en-US" dirty="0" smtClean="0"/>
          </a:p>
          <a:p>
            <a:endParaRPr lang="en-US" dirty="0"/>
          </a:p>
          <a:p>
            <a:endParaRPr lang="en-US" dirty="0" smtClean="0"/>
          </a:p>
          <a:p>
            <a:endParaRPr lang="en-US" dirty="0"/>
          </a:p>
          <a:p>
            <a:pPr marL="0" indent="0">
              <a:buNone/>
            </a:pPr>
            <a:endParaRPr lang="en-US" dirty="0"/>
          </a:p>
          <a:p>
            <a:r>
              <a:rPr lang="en-US" dirty="0" smtClean="0"/>
              <a:t>To enable text search, we need images with keywords</a:t>
            </a:r>
          </a:p>
          <a:p>
            <a:endParaRPr lang="en-US" dirty="0"/>
          </a:p>
          <a:p>
            <a:endParaRPr lang="en-US" dirty="0" smtClean="0"/>
          </a:p>
          <a:p>
            <a:endParaRPr lang="en-US" dirty="0"/>
          </a:p>
          <a:p>
            <a:endParaRPr lang="en-US" dirty="0" smtClean="0"/>
          </a:p>
        </p:txBody>
      </p:sp>
      <p:sp>
        <p:nvSpPr>
          <p:cNvPr id="2" name="Nadpis 1"/>
          <p:cNvSpPr>
            <a:spLocks noGrp="1"/>
          </p:cNvSpPr>
          <p:nvPr>
            <p:ph type="title"/>
          </p:nvPr>
        </p:nvSpPr>
        <p:spPr/>
        <p:txBody>
          <a:bodyPr/>
          <a:lstStyle/>
          <a:p>
            <a:r>
              <a:rPr lang="en-US" dirty="0" smtClean="0"/>
              <a:t>Motivation</a:t>
            </a:r>
            <a:endParaRPr lang="en-US" dirty="0"/>
          </a:p>
        </p:txBody>
      </p:sp>
      <p:pic>
        <p:nvPicPr>
          <p:cNvPr id="4" name="Picture 2" descr="https://encrypted-tbn0.gstatic.com/images?q=tbn:ANd9GcRSpxVqEaSo5HgnpQLjkP44gtENLw8eHm8jhsO6LnM98BSeIzNt"/>
          <p:cNvPicPr>
            <a:picLocks noChangeAspect="1" noChangeArrowheads="1"/>
          </p:cNvPicPr>
          <p:nvPr/>
        </p:nvPicPr>
        <p:blipFill>
          <a:blip r:embed="rId2" cstate="print"/>
          <a:srcRect/>
          <a:stretch>
            <a:fillRect/>
          </a:stretch>
        </p:blipFill>
        <p:spPr bwMode="auto">
          <a:xfrm>
            <a:off x="1262352" y="4005064"/>
            <a:ext cx="1296144" cy="862525"/>
          </a:xfrm>
          <a:prstGeom prst="rect">
            <a:avLst/>
          </a:prstGeom>
          <a:noFill/>
        </p:spPr>
      </p:pic>
      <p:sp>
        <p:nvSpPr>
          <p:cNvPr id="3" name="TextBox 2"/>
          <p:cNvSpPr txBox="1"/>
          <p:nvPr/>
        </p:nvSpPr>
        <p:spPr>
          <a:xfrm>
            <a:off x="1251289" y="5764543"/>
            <a:ext cx="6624736" cy="642512"/>
          </a:xfrm>
          <a:prstGeom prst="rect">
            <a:avLst/>
          </a:prstGeom>
          <a:solidFill>
            <a:schemeClr val="bg1"/>
          </a:solidFill>
          <a:ln>
            <a:solidFill>
              <a:schemeClr val="accent3">
                <a:lumMod val="75000"/>
              </a:schemeClr>
            </a:solidFill>
          </a:ln>
        </p:spPr>
        <p:txBody>
          <a:bodyPr wrap="square" bIns="0" rtlCol="0">
            <a:noAutofit/>
          </a:bodyPr>
          <a:lstStyle>
            <a:defPPr>
              <a:defRPr lang="cs-CZ"/>
            </a:defPPr>
            <a:lvl1pPr>
              <a:defRPr sz="1400">
                <a:solidFill>
                  <a:schemeClr val="accent3">
                    <a:lumMod val="50000"/>
                  </a:schemeClr>
                </a:solidFill>
              </a:defRPr>
            </a:lvl1pPr>
          </a:lstStyle>
          <a:p>
            <a:r>
              <a:rPr lang="en-US" sz="1600" dirty="0"/>
              <a:t>P. </a:t>
            </a:r>
            <a:r>
              <a:rPr lang="en-US" sz="1600" dirty="0" err="1"/>
              <a:t>Budikova</a:t>
            </a:r>
            <a:r>
              <a:rPr lang="en-US" sz="1600" dirty="0"/>
              <a:t>, M. </a:t>
            </a:r>
            <a:r>
              <a:rPr lang="en-US" sz="1600" dirty="0" err="1"/>
              <a:t>Batko</a:t>
            </a:r>
            <a:r>
              <a:rPr lang="en-US" sz="1600" dirty="0"/>
              <a:t>, P. </a:t>
            </a:r>
            <a:r>
              <a:rPr lang="en-US" sz="1600" dirty="0" err="1"/>
              <a:t>Zezula</a:t>
            </a:r>
            <a:r>
              <a:rPr lang="en-US" sz="1600" dirty="0"/>
              <a:t>. </a:t>
            </a:r>
            <a:r>
              <a:rPr lang="en-US" sz="1600" i="1" dirty="0"/>
              <a:t>Semantic Image Annotation by </a:t>
            </a:r>
            <a:r>
              <a:rPr lang="en-US" sz="1600" i="1" dirty="0" err="1"/>
              <a:t>ConceptRank</a:t>
            </a:r>
            <a:r>
              <a:rPr lang="en-US" sz="1600" i="1" dirty="0"/>
              <a:t>. </a:t>
            </a:r>
          </a:p>
          <a:p>
            <a:r>
              <a:rPr lang="en-US" sz="1600" dirty="0"/>
              <a:t>Submitted to Multimedia Tools And </a:t>
            </a:r>
            <a:r>
              <a:rPr lang="en-US" sz="1600" dirty="0" smtClean="0"/>
              <a:t>Applications, October 2016.</a:t>
            </a:r>
            <a:endParaRPr lang="en-US" sz="1600" dirty="0"/>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16751" y="2214244"/>
            <a:ext cx="924676" cy="10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964353" y="1803303"/>
            <a:ext cx="2009321" cy="1351497"/>
            <a:chOff x="1032387" y="1422913"/>
            <a:chExt cx="3418431" cy="3052897"/>
          </a:xfrm>
        </p:grpSpPr>
        <p:pic>
          <p:nvPicPr>
            <p:cNvPr id="9" name="Obrázek 27" descr="hand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9120">
              <a:off x="1032387" y="1915661"/>
              <a:ext cx="1102222" cy="1401905"/>
            </a:xfrm>
            <a:prstGeom prst="rect">
              <a:avLst/>
            </a:prstGeom>
            <a:noFill/>
            <a:ln w="12700" cmpd="sng">
              <a:solidFill>
                <a:schemeClr val="bg1">
                  <a:lumMod val="65000"/>
                </a:schemeClr>
              </a:solidFill>
              <a:miter lim="800000"/>
              <a:headEnd/>
              <a:tailEnd/>
            </a:ln>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10" name="Picture 9" descr="http://t3.gstatic.com/images?q=tbn:bs6DjuXlaLVhEM:http://i1.treklens.com/photos/25945/gerbera_daisy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752653"/>
              <a:ext cx="1296878" cy="1145418"/>
            </a:xfrm>
            <a:prstGeom prst="rect">
              <a:avLst/>
            </a:prstGeom>
            <a:noFill/>
            <a:ln w="12700" cmpd="sng">
              <a:solidFill>
                <a:schemeClr val="bg1">
                  <a:lumMod val="65000"/>
                </a:schemeClr>
              </a:solidFill>
              <a:miter lim="800000"/>
              <a:headEnd/>
              <a:tailEnd/>
            </a:ln>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rot="20744822">
              <a:off x="2944907" y="3174254"/>
              <a:ext cx="1238250" cy="962025"/>
            </a:xfrm>
            <a:prstGeom prst="rect">
              <a:avLst/>
            </a:prstGeom>
            <a:noFill/>
            <a:ln w="12700" cmpd="sng">
              <a:solidFill>
                <a:schemeClr val="bg1">
                  <a:lumMod val="65000"/>
                </a:schemeClr>
              </a:solidFill>
              <a:miter lim="800000"/>
              <a:headEnd/>
              <a:tailEnd/>
            </a:ln>
            <a:effectLst>
              <a:glow rad="63500">
                <a:schemeClr val="bg1"/>
              </a:glow>
            </a:effectLst>
          </p:spPr>
        </p:pic>
        <p:pic>
          <p:nvPicPr>
            <p:cNvPr id="12" name="Picture 11"/>
            <p:cNvPicPr>
              <a:picLocks noChangeAspect="1"/>
            </p:cNvPicPr>
            <p:nvPr/>
          </p:nvPicPr>
          <p:blipFill>
            <a:blip r:embed="rId8"/>
            <a:stretch>
              <a:fillRect/>
            </a:stretch>
          </p:blipFill>
          <p:spPr>
            <a:xfrm>
              <a:off x="2325782" y="3647135"/>
              <a:ext cx="1238250" cy="828675"/>
            </a:xfrm>
            <a:prstGeom prst="rect">
              <a:avLst/>
            </a:prstGeom>
            <a:noFill/>
            <a:ln w="12700" cmpd="sng">
              <a:solidFill>
                <a:schemeClr val="bg1">
                  <a:lumMod val="65000"/>
                </a:schemeClr>
              </a:solidFill>
              <a:miter lim="800000"/>
              <a:headEnd/>
              <a:tailEnd/>
            </a:ln>
            <a:effectLst>
              <a:glow rad="63500">
                <a:schemeClr val="bg1"/>
              </a:glow>
            </a:effectLst>
          </p:spPr>
        </p:pic>
        <p:pic>
          <p:nvPicPr>
            <p:cNvPr id="13" name="Picture 12"/>
            <p:cNvPicPr>
              <a:picLocks noChangeAspect="1"/>
            </p:cNvPicPr>
            <p:nvPr/>
          </p:nvPicPr>
          <p:blipFill>
            <a:blip r:embed="rId9"/>
            <a:stretch>
              <a:fillRect/>
            </a:stretch>
          </p:blipFill>
          <p:spPr>
            <a:xfrm rot="1098007">
              <a:off x="1383448" y="2394359"/>
              <a:ext cx="1238250" cy="819150"/>
            </a:xfrm>
            <a:prstGeom prst="rect">
              <a:avLst/>
            </a:prstGeom>
            <a:noFill/>
            <a:ln w="12700" cmpd="sng">
              <a:solidFill>
                <a:schemeClr val="bg1">
                  <a:lumMod val="65000"/>
                </a:schemeClr>
              </a:solidFill>
              <a:miter lim="800000"/>
              <a:headEnd/>
              <a:tailEnd/>
            </a:ln>
            <a:effectLst>
              <a:glow rad="63500">
                <a:schemeClr val="bg1"/>
              </a:glow>
            </a:effectLst>
          </p:spPr>
        </p:pic>
        <p:pic>
          <p:nvPicPr>
            <p:cNvPr id="14" name="Picture 13"/>
            <p:cNvPicPr>
              <a:picLocks noChangeAspect="1"/>
            </p:cNvPicPr>
            <p:nvPr/>
          </p:nvPicPr>
          <p:blipFill>
            <a:blip r:embed="rId10"/>
            <a:stretch>
              <a:fillRect/>
            </a:stretch>
          </p:blipFill>
          <p:spPr>
            <a:xfrm rot="20376077">
              <a:off x="3548280" y="1732064"/>
              <a:ext cx="819150" cy="1238250"/>
            </a:xfrm>
            <a:prstGeom prst="rect">
              <a:avLst/>
            </a:prstGeom>
            <a:noFill/>
            <a:ln w="12700" cmpd="sng">
              <a:solidFill>
                <a:schemeClr val="bg1">
                  <a:lumMod val="65000"/>
                </a:schemeClr>
              </a:solidFill>
              <a:miter lim="800000"/>
              <a:headEnd/>
              <a:tailEnd/>
            </a:ln>
            <a:effectLst>
              <a:glow rad="63500">
                <a:schemeClr val="bg1"/>
              </a:glow>
            </a:effectLst>
          </p:spPr>
        </p:pic>
        <p:pic>
          <p:nvPicPr>
            <p:cNvPr id="15" name="Picture 14"/>
            <p:cNvPicPr>
              <a:picLocks noChangeAspect="1"/>
            </p:cNvPicPr>
            <p:nvPr/>
          </p:nvPicPr>
          <p:blipFill>
            <a:blip r:embed="rId11"/>
            <a:stretch>
              <a:fillRect/>
            </a:stretch>
          </p:blipFill>
          <p:spPr>
            <a:xfrm rot="19845275">
              <a:off x="3212568" y="3066861"/>
              <a:ext cx="1238250" cy="819150"/>
            </a:xfrm>
            <a:prstGeom prst="rect">
              <a:avLst/>
            </a:prstGeom>
            <a:noFill/>
            <a:ln w="12700" cmpd="sng">
              <a:solidFill>
                <a:schemeClr val="bg1">
                  <a:lumMod val="65000"/>
                </a:schemeClr>
              </a:solidFill>
              <a:miter lim="800000"/>
              <a:headEnd/>
              <a:tailEnd/>
            </a:ln>
            <a:effectLst>
              <a:glow rad="63500">
                <a:schemeClr val="bg1"/>
              </a:glow>
            </a:effectLst>
          </p:spPr>
        </p:pic>
        <p:pic>
          <p:nvPicPr>
            <p:cNvPr id="16" name="Picture 15"/>
            <p:cNvPicPr>
              <a:picLocks noChangeAspect="1"/>
            </p:cNvPicPr>
            <p:nvPr/>
          </p:nvPicPr>
          <p:blipFill>
            <a:blip r:embed="rId12"/>
            <a:stretch>
              <a:fillRect/>
            </a:stretch>
          </p:blipFill>
          <p:spPr>
            <a:xfrm>
              <a:off x="2135823" y="2962275"/>
              <a:ext cx="1238250" cy="800100"/>
            </a:xfrm>
            <a:prstGeom prst="rect">
              <a:avLst/>
            </a:prstGeom>
            <a:noFill/>
            <a:ln w="12700" cmpd="sng">
              <a:solidFill>
                <a:schemeClr val="bg1">
                  <a:lumMod val="65000"/>
                </a:schemeClr>
              </a:solidFill>
              <a:miter lim="800000"/>
              <a:headEnd/>
              <a:tailEnd/>
            </a:ln>
            <a:effectLst>
              <a:glow rad="63500">
                <a:schemeClr val="bg1"/>
              </a:glow>
            </a:effectLst>
          </p:spPr>
        </p:pic>
        <p:pic>
          <p:nvPicPr>
            <p:cNvPr id="17" name="Picture 16"/>
            <p:cNvPicPr>
              <a:picLocks noChangeAspect="1"/>
            </p:cNvPicPr>
            <p:nvPr/>
          </p:nvPicPr>
          <p:blipFill>
            <a:blip r:embed="rId13"/>
            <a:stretch>
              <a:fillRect/>
            </a:stretch>
          </p:blipFill>
          <p:spPr>
            <a:xfrm rot="203169">
              <a:off x="2836560" y="1450360"/>
              <a:ext cx="819150" cy="1238250"/>
            </a:xfrm>
            <a:prstGeom prst="rect">
              <a:avLst/>
            </a:prstGeom>
            <a:noFill/>
            <a:ln w="12700" cmpd="sng">
              <a:solidFill>
                <a:schemeClr val="bg1">
                  <a:lumMod val="65000"/>
                </a:schemeClr>
              </a:solidFill>
              <a:miter lim="800000"/>
              <a:headEnd/>
              <a:tailEnd/>
            </a:ln>
            <a:effectLst>
              <a:glow rad="63500">
                <a:schemeClr val="bg1"/>
              </a:glow>
            </a:effectLst>
          </p:spPr>
        </p:pic>
        <p:pic>
          <p:nvPicPr>
            <p:cNvPr id="18" name="Picture 17"/>
            <p:cNvPicPr>
              <a:picLocks noChangeAspect="1"/>
            </p:cNvPicPr>
            <p:nvPr/>
          </p:nvPicPr>
          <p:blipFill>
            <a:blip r:embed="rId14"/>
            <a:stretch>
              <a:fillRect/>
            </a:stretch>
          </p:blipFill>
          <p:spPr>
            <a:xfrm rot="845021">
              <a:off x="1784974" y="3076484"/>
              <a:ext cx="819150" cy="1238250"/>
            </a:xfrm>
            <a:prstGeom prst="rect">
              <a:avLst/>
            </a:prstGeom>
            <a:noFill/>
            <a:ln w="12700" cmpd="sng">
              <a:solidFill>
                <a:schemeClr val="bg1">
                  <a:lumMod val="65000"/>
                </a:schemeClr>
              </a:solidFill>
              <a:miter lim="800000"/>
              <a:headEnd/>
              <a:tailEnd/>
            </a:ln>
            <a:effectLst>
              <a:glow rad="63500">
                <a:schemeClr val="bg1"/>
              </a:glow>
            </a:effectLst>
          </p:spPr>
        </p:pic>
        <p:pic>
          <p:nvPicPr>
            <p:cNvPr id="19" name="Picture 18"/>
            <p:cNvPicPr>
              <a:picLocks noChangeAspect="1"/>
            </p:cNvPicPr>
            <p:nvPr/>
          </p:nvPicPr>
          <p:blipFill>
            <a:blip r:embed="rId15"/>
            <a:stretch>
              <a:fillRect/>
            </a:stretch>
          </p:blipFill>
          <p:spPr>
            <a:xfrm rot="362711">
              <a:off x="3413283" y="2018508"/>
              <a:ext cx="819150" cy="1238250"/>
            </a:xfrm>
            <a:prstGeom prst="rect">
              <a:avLst/>
            </a:prstGeom>
            <a:noFill/>
            <a:ln w="12700" cmpd="sng">
              <a:solidFill>
                <a:schemeClr val="bg1">
                  <a:lumMod val="65000"/>
                </a:schemeClr>
              </a:solidFill>
              <a:miter lim="800000"/>
              <a:headEnd/>
              <a:tailEnd/>
            </a:ln>
            <a:effectLst>
              <a:glow rad="63500">
                <a:schemeClr val="bg1"/>
              </a:glow>
            </a:effectLst>
          </p:spPr>
        </p:pic>
        <p:pic>
          <p:nvPicPr>
            <p:cNvPr id="20" name="Fingerprint" descr="fingerprint1.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638926">
              <a:off x="1962055" y="1422913"/>
              <a:ext cx="929003" cy="924444"/>
            </a:xfrm>
            <a:prstGeom prst="rect">
              <a:avLst/>
            </a:prstGeom>
            <a:noFill/>
            <a:ln w="12700" cmpd="sng">
              <a:solidFill>
                <a:schemeClr val="bg1">
                  <a:lumMod val="65000"/>
                </a:schemeClr>
              </a:solidFill>
              <a:miter lim="800000"/>
              <a:headEnd/>
              <a:tailEnd/>
            </a:ln>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708239">
              <a:off x="2096384" y="2252686"/>
              <a:ext cx="1190626" cy="825500"/>
            </a:xfrm>
            <a:prstGeom prst="rect">
              <a:avLst/>
            </a:prstGeom>
            <a:noFill/>
            <a:ln w="12700" cmpd="sng">
              <a:solidFill>
                <a:schemeClr val="bg1">
                  <a:lumMod val="65000"/>
                </a:schemeClr>
              </a:solidFill>
              <a:miter lim="800000"/>
              <a:headEnd/>
              <a:tailEnd/>
            </a:ln>
            <a:effectLst>
              <a:glow rad="63500">
                <a:schemeClr val="bg1"/>
              </a:glow>
            </a:effectLst>
            <a:extLst>
              <a:ext uri="{909E8E84-426E-40DD-AFC4-6F175D3DCCD1}">
                <a14:hiddenFill xmlns:a14="http://schemas.microsoft.com/office/drawing/2010/main">
                  <a:solidFill>
                    <a:srgbClr val="FFFFFF"/>
                  </a:solidFill>
                </a14:hiddenFill>
              </a:ext>
            </a:extLst>
          </p:spPr>
        </p:pic>
      </p:grpSp>
      <p:sp>
        <p:nvSpPr>
          <p:cNvPr id="22" name="Cloud Callout 21"/>
          <p:cNvSpPr/>
          <p:nvPr/>
        </p:nvSpPr>
        <p:spPr>
          <a:xfrm>
            <a:off x="6025320" y="1511800"/>
            <a:ext cx="1048153" cy="59444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dog?</a:t>
            </a:r>
            <a:endParaRPr lang="en-US" sz="1600" dirty="0"/>
          </a:p>
        </p:txBody>
      </p:sp>
      <p:sp>
        <p:nvSpPr>
          <p:cNvPr id="25" name="Folded Corner 24"/>
          <p:cNvSpPr/>
          <p:nvPr/>
        </p:nvSpPr>
        <p:spPr>
          <a:xfrm>
            <a:off x="2288319" y="4096096"/>
            <a:ext cx="1563602" cy="915574"/>
          </a:xfrm>
          <a:prstGeom prst="foldedCorner">
            <a:avLst/>
          </a:prstGeom>
          <a:solidFill>
            <a:schemeClr val="bg1"/>
          </a:solidFill>
          <a:ln>
            <a:solidFill>
              <a:schemeClr val="accent3">
                <a:lumMod val="75000"/>
              </a:schemeClr>
            </a:solidFill>
          </a:ln>
        </p:spPr>
        <p:txBody>
          <a:bodyPr wrap="square" bIns="0" rtlCol="0">
            <a:noAutofit/>
          </a:bodyPr>
          <a:lstStyle/>
          <a:p>
            <a:r>
              <a:rPr lang="en-US" sz="1400" dirty="0">
                <a:solidFill>
                  <a:schemeClr val="accent3">
                    <a:lumMod val="50000"/>
                  </a:schemeClr>
                </a:solidFill>
              </a:rPr>
              <a:t>Flower, yellow, dandelion, detail, close-up, nature, plant, beautiful</a:t>
            </a:r>
            <a:endParaRPr lang="cs-CZ" sz="1400" dirty="0">
              <a:solidFill>
                <a:schemeClr val="accent3">
                  <a:lumMod val="50000"/>
                </a:schemeClr>
              </a:solidFill>
            </a:endParaRPr>
          </a:p>
        </p:txBody>
      </p:sp>
      <p:sp>
        <p:nvSpPr>
          <p:cNvPr id="26" name="Content Placeholder 2"/>
          <p:cNvSpPr txBox="1">
            <a:spLocks/>
          </p:cNvSpPr>
          <p:nvPr/>
        </p:nvSpPr>
        <p:spPr>
          <a:xfrm>
            <a:off x="4211960" y="4110522"/>
            <a:ext cx="3890392" cy="9184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6"/>
              </a:buClr>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SzPct val="90000"/>
            </a:pPr>
            <a:r>
              <a:rPr lang="cs-CZ" sz="2000" dirty="0" smtClean="0"/>
              <a:t>Manual annotation </a:t>
            </a:r>
            <a:endParaRPr lang="en-US" sz="2000" dirty="0" smtClean="0"/>
          </a:p>
          <a:p>
            <a:pPr lvl="1">
              <a:buSzPct val="90000"/>
            </a:pPr>
            <a:r>
              <a:rPr lang="cs-CZ" sz="2000" dirty="0" smtClean="0"/>
              <a:t>Automatic annotation</a:t>
            </a:r>
            <a:endParaRPr lang="en-US" sz="2000" dirty="0" smtClean="0"/>
          </a:p>
          <a:p>
            <a:pPr lvl="2">
              <a:buSzPct val="90000"/>
            </a:pPr>
            <a:r>
              <a:rPr lang="cs-CZ" dirty="0">
                <a:solidFill>
                  <a:schemeClr val="accent3">
                    <a:lumMod val="75000"/>
                  </a:schemeClr>
                </a:solidFill>
              </a:rPr>
              <a:t>MUFIN Image </a:t>
            </a:r>
            <a:r>
              <a:rPr lang="cs-CZ" dirty="0" smtClean="0">
                <a:solidFill>
                  <a:schemeClr val="accent3">
                    <a:lumMod val="75000"/>
                  </a:schemeClr>
                </a:solidFill>
              </a:rPr>
              <a:t>Annotation</a:t>
            </a:r>
            <a:endParaRPr lang="en-US" dirty="0" smtClean="0">
              <a:solidFill>
                <a:schemeClr val="accent3">
                  <a:lumMod val="75000"/>
                </a:schemeClr>
              </a:solidFill>
            </a:endParaRPr>
          </a:p>
          <a:p>
            <a:pPr lvl="2">
              <a:buSzPct val="90000"/>
            </a:pPr>
            <a:r>
              <a:rPr lang="cs-CZ" dirty="0" smtClean="0">
                <a:solidFill>
                  <a:schemeClr val="accent3">
                    <a:lumMod val="75000"/>
                  </a:schemeClr>
                </a:solidFill>
              </a:rPr>
              <a:t>Google </a:t>
            </a:r>
            <a:r>
              <a:rPr lang="cs-CZ" dirty="0">
                <a:solidFill>
                  <a:schemeClr val="accent3">
                    <a:lumMod val="75000"/>
                  </a:schemeClr>
                </a:solidFill>
              </a:rPr>
              <a:t>Label Detection</a:t>
            </a:r>
          </a:p>
          <a:p>
            <a:pPr lvl="2">
              <a:buSzPct val="90000"/>
              <a:buFont typeface="Wingdings" panose="05000000000000000000" pitchFamily="2" charset="2"/>
              <a:buChar char="Ø"/>
            </a:pPr>
            <a:endParaRPr lang="cs-CZ" dirty="0" smtClean="0"/>
          </a:p>
        </p:txBody>
      </p:sp>
    </p:spTree>
    <p:extLst>
      <p:ext uri="{BB962C8B-B14F-4D97-AF65-F5344CB8AC3E}">
        <p14:creationId xmlns:p14="http://schemas.microsoft.com/office/powerpoint/2010/main" val="121441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42" presetClass="entr" presetSubtype="0" fill="hold" grpId="0" nodeType="afterEffect">
                                  <p:stCondLst>
                                    <p:cond delay="5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0" end="0"/>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5" presetClass="emph" presetSubtype="0" fill="hold" nodeType="clickEffect">
                                  <p:stCondLst>
                                    <p:cond delay="0"/>
                                  </p:stCondLst>
                                  <p:childTnLst>
                                    <p:animClr clrSpc="hsl" dir="cw">
                                      <p:cBhvr override="childStyle">
                                        <p:cTn id="36" dur="500" fill="hold"/>
                                        <p:tgtEl>
                                          <p:spTgt spid="26">
                                            <p:txEl>
                                              <p:pRg st="0" end="0"/>
                                            </p:txEl>
                                          </p:spTgt>
                                        </p:tgtEl>
                                        <p:attrNameLst>
                                          <p:attrName>style.color</p:attrName>
                                        </p:attrNameLst>
                                      </p:cBhvr>
                                      <p:by>
                                        <p:hsl h="0" s="-70588" l="0"/>
                                      </p:by>
                                    </p:animClr>
                                    <p:animClr clrSpc="hsl" dir="cw">
                                      <p:cBhvr>
                                        <p:cTn id="37" dur="500" fill="hold"/>
                                        <p:tgtEl>
                                          <p:spTgt spid="26">
                                            <p:txEl>
                                              <p:pRg st="0" end="0"/>
                                            </p:txEl>
                                          </p:spTgt>
                                        </p:tgtEl>
                                        <p:attrNameLst>
                                          <p:attrName>fillcolor</p:attrName>
                                        </p:attrNameLst>
                                      </p:cBhvr>
                                      <p:by>
                                        <p:hsl h="0" s="-70588" l="0"/>
                                      </p:by>
                                    </p:animClr>
                                    <p:animClr clrSpc="hsl" dir="cw">
                                      <p:cBhvr>
                                        <p:cTn id="38" dur="500" fill="hold"/>
                                        <p:tgtEl>
                                          <p:spTgt spid="26">
                                            <p:txEl>
                                              <p:pRg st="0" end="0"/>
                                            </p:txEl>
                                          </p:spTgt>
                                        </p:tgtEl>
                                        <p:attrNameLst>
                                          <p:attrName>stroke.color</p:attrName>
                                        </p:attrNameLst>
                                      </p:cBhvr>
                                      <p:by>
                                        <p:hsl h="0" s="-70588" l="0"/>
                                      </p:by>
                                    </p:animClr>
                                    <p:set>
                                      <p:cBhvr>
                                        <p:cTn id="39" dur="500" fill="hold"/>
                                        <p:tgtEl>
                                          <p:spTgt spid="26">
                                            <p:txEl>
                                              <p:pRg st="0" end="0"/>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6">
                                            <p:txEl>
                                              <p:pRg st="2" end="2"/>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a:t>
            </a:r>
            <a:endParaRPr lang="en-US"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869450595"/>
              </p:ext>
            </p:extLst>
          </p:nvPr>
        </p:nvGraphicFramePr>
        <p:xfrm>
          <a:off x="457200" y="1431131"/>
          <a:ext cx="8229600" cy="4572000"/>
        </p:xfrm>
        <a:graphic>
          <a:graphicData uri="http://schemas.openxmlformats.org/drawingml/2006/table">
            <a:tbl>
              <a:tblPr/>
              <a:tblGrid>
                <a:gridCol w="1645920"/>
                <a:gridCol w="1645920"/>
                <a:gridCol w="1645920"/>
                <a:gridCol w="1645920"/>
                <a:gridCol w="1645920"/>
              </a:tblGrid>
              <a:tr h="0">
                <a:tc>
                  <a:txBody>
                    <a:bodyPr/>
                    <a:lstStyle/>
                    <a:p>
                      <a:r>
                        <a:rPr lang="cs-CZ" dirty="0" err="1"/>
                        <a:t>Feature</a:t>
                      </a:r>
                      <a:endParaRPr lang="cs-CZ" dirty="0"/>
                    </a:p>
                  </a:txBody>
                  <a:tcPr anchor="ctr">
                    <a:lnL>
                      <a:noFill/>
                    </a:lnL>
                    <a:lnR>
                      <a:noFill/>
                    </a:lnR>
                    <a:lnT>
                      <a:noFill/>
                    </a:lnT>
                    <a:lnB>
                      <a:noFill/>
                    </a:lnB>
                    <a:solidFill>
                      <a:schemeClr val="bg1">
                        <a:lumMod val="65000"/>
                      </a:schemeClr>
                    </a:solidFill>
                  </a:tcPr>
                </a:tc>
                <a:tc>
                  <a:txBody>
                    <a:bodyPr/>
                    <a:lstStyle/>
                    <a:p>
                      <a:pPr algn="ctr"/>
                      <a:r>
                        <a:rPr lang="cs-CZ" dirty="0"/>
                        <a:t>1 - 1000 </a:t>
                      </a:r>
                      <a:r>
                        <a:rPr lang="cs-CZ" dirty="0" err="1"/>
                        <a:t>units</a:t>
                      </a:r>
                      <a:r>
                        <a:rPr lang="cs-CZ" dirty="0"/>
                        <a:t>/</a:t>
                      </a:r>
                      <a:r>
                        <a:rPr lang="cs-CZ" dirty="0" err="1"/>
                        <a:t>month</a:t>
                      </a:r>
                      <a:endParaRPr lang="cs-CZ" dirty="0"/>
                    </a:p>
                  </a:txBody>
                  <a:tcPr anchor="ctr">
                    <a:lnL>
                      <a:noFill/>
                    </a:lnL>
                    <a:lnR>
                      <a:noFill/>
                    </a:lnR>
                    <a:lnT>
                      <a:noFill/>
                    </a:lnT>
                    <a:lnB>
                      <a:noFill/>
                    </a:lnB>
                    <a:solidFill>
                      <a:schemeClr val="bg1">
                        <a:lumMod val="65000"/>
                      </a:schemeClr>
                    </a:solidFill>
                  </a:tcPr>
                </a:tc>
                <a:tc>
                  <a:txBody>
                    <a:bodyPr/>
                    <a:lstStyle/>
                    <a:p>
                      <a:pPr algn="r"/>
                      <a:r>
                        <a:rPr lang="cs-CZ" dirty="0"/>
                        <a:t>1001- 1,000,000 </a:t>
                      </a:r>
                      <a:r>
                        <a:rPr lang="cs-CZ" dirty="0" err="1"/>
                        <a:t>units</a:t>
                      </a:r>
                      <a:r>
                        <a:rPr lang="cs-CZ" dirty="0"/>
                        <a:t>/</a:t>
                      </a:r>
                      <a:r>
                        <a:rPr lang="cs-CZ" dirty="0" err="1"/>
                        <a:t>month</a:t>
                      </a:r>
                      <a:endParaRPr lang="cs-CZ" dirty="0"/>
                    </a:p>
                  </a:txBody>
                  <a:tcPr anchor="ctr">
                    <a:lnL>
                      <a:noFill/>
                    </a:lnL>
                    <a:lnR>
                      <a:noFill/>
                    </a:lnR>
                    <a:lnT>
                      <a:noFill/>
                    </a:lnT>
                    <a:lnB>
                      <a:noFill/>
                    </a:lnB>
                    <a:solidFill>
                      <a:schemeClr val="bg1">
                        <a:lumMod val="65000"/>
                      </a:schemeClr>
                    </a:solidFill>
                  </a:tcPr>
                </a:tc>
                <a:tc>
                  <a:txBody>
                    <a:bodyPr/>
                    <a:lstStyle/>
                    <a:p>
                      <a:pPr algn="r"/>
                      <a:r>
                        <a:rPr lang="cs-CZ" dirty="0"/>
                        <a:t>1,000,001 to 5,000,000 </a:t>
                      </a:r>
                      <a:r>
                        <a:rPr lang="cs-CZ" dirty="0" err="1"/>
                        <a:t>units</a:t>
                      </a:r>
                      <a:r>
                        <a:rPr lang="cs-CZ" dirty="0"/>
                        <a:t>/</a:t>
                      </a:r>
                      <a:r>
                        <a:rPr lang="cs-CZ" dirty="0" err="1"/>
                        <a:t>month</a:t>
                      </a:r>
                      <a:endParaRPr lang="cs-CZ" dirty="0"/>
                    </a:p>
                  </a:txBody>
                  <a:tcPr anchor="ctr">
                    <a:lnL>
                      <a:noFill/>
                    </a:lnL>
                    <a:lnR>
                      <a:noFill/>
                    </a:lnR>
                    <a:lnT>
                      <a:noFill/>
                    </a:lnT>
                    <a:lnB>
                      <a:noFill/>
                    </a:lnB>
                    <a:solidFill>
                      <a:schemeClr val="bg1">
                        <a:lumMod val="65000"/>
                      </a:schemeClr>
                    </a:solidFill>
                  </a:tcPr>
                </a:tc>
                <a:tc>
                  <a:txBody>
                    <a:bodyPr/>
                    <a:lstStyle/>
                    <a:p>
                      <a:pPr algn="r"/>
                      <a:r>
                        <a:rPr lang="cs-CZ" dirty="0"/>
                        <a:t>5,000,001 - 20,000,000 </a:t>
                      </a:r>
                      <a:r>
                        <a:rPr lang="cs-CZ" dirty="0" err="1"/>
                        <a:t>units</a:t>
                      </a:r>
                      <a:r>
                        <a:rPr lang="cs-CZ" dirty="0"/>
                        <a:t>/</a:t>
                      </a:r>
                      <a:r>
                        <a:rPr lang="cs-CZ" dirty="0" err="1"/>
                        <a:t>month</a:t>
                      </a:r>
                      <a:endParaRPr lang="cs-CZ" dirty="0"/>
                    </a:p>
                  </a:txBody>
                  <a:tcPr anchor="ctr">
                    <a:lnL>
                      <a:noFill/>
                    </a:lnL>
                    <a:lnR>
                      <a:noFill/>
                    </a:lnR>
                    <a:lnT>
                      <a:noFill/>
                    </a:lnT>
                    <a:lnB>
                      <a:noFill/>
                    </a:lnB>
                    <a:solidFill>
                      <a:schemeClr val="bg1">
                        <a:lumMod val="65000"/>
                      </a:schemeClr>
                    </a:solidFill>
                  </a:tcPr>
                </a:tc>
              </a:tr>
              <a:tr h="0">
                <a:tc>
                  <a:txBody>
                    <a:bodyPr/>
                    <a:lstStyle/>
                    <a:p>
                      <a:r>
                        <a:rPr lang="cs-CZ"/>
                        <a:t>Label Detection</a:t>
                      </a:r>
                    </a:p>
                  </a:txBody>
                  <a:tcPr anchor="ctr">
                    <a:lnL>
                      <a:noFill/>
                    </a:lnL>
                    <a:lnR>
                      <a:noFill/>
                    </a:lnR>
                    <a:lnT>
                      <a:noFill/>
                    </a:lnT>
                    <a:lnB>
                      <a:noFill/>
                    </a:lnB>
                  </a:tcPr>
                </a:tc>
                <a:tc>
                  <a:txBody>
                    <a:bodyPr/>
                    <a:lstStyle/>
                    <a:p>
                      <a:pPr algn="ctr"/>
                      <a:r>
                        <a:rPr lang="cs-CZ"/>
                        <a:t>Free</a:t>
                      </a:r>
                    </a:p>
                  </a:txBody>
                  <a:tcPr anchor="ctr">
                    <a:lnL>
                      <a:noFill/>
                    </a:lnL>
                    <a:lnR>
                      <a:noFill/>
                    </a:lnR>
                    <a:lnT>
                      <a:noFill/>
                    </a:lnT>
                    <a:lnB>
                      <a:noFill/>
                    </a:lnB>
                  </a:tcPr>
                </a:tc>
                <a:tc>
                  <a:txBody>
                    <a:bodyPr/>
                    <a:lstStyle/>
                    <a:p>
                      <a:pPr algn="r"/>
                      <a:r>
                        <a:rPr lang="cs-CZ"/>
                        <a:t>$5.00</a:t>
                      </a:r>
                    </a:p>
                  </a:txBody>
                  <a:tcPr anchor="ctr">
                    <a:lnL>
                      <a:noFill/>
                    </a:lnL>
                    <a:lnR>
                      <a:noFill/>
                    </a:lnR>
                    <a:lnT>
                      <a:noFill/>
                    </a:lnT>
                    <a:lnB>
                      <a:noFill/>
                    </a:lnB>
                  </a:tcPr>
                </a:tc>
                <a:tc>
                  <a:txBody>
                    <a:bodyPr/>
                    <a:lstStyle/>
                    <a:p>
                      <a:pPr algn="r"/>
                      <a:r>
                        <a:rPr lang="cs-CZ"/>
                        <a:t>$4.00</a:t>
                      </a:r>
                    </a:p>
                  </a:txBody>
                  <a:tcPr anchor="ctr">
                    <a:lnL>
                      <a:noFill/>
                    </a:lnL>
                    <a:lnR>
                      <a:noFill/>
                    </a:lnR>
                    <a:lnT>
                      <a:noFill/>
                    </a:lnT>
                    <a:lnB>
                      <a:noFill/>
                    </a:lnB>
                  </a:tcPr>
                </a:tc>
                <a:tc>
                  <a:txBody>
                    <a:bodyPr/>
                    <a:lstStyle/>
                    <a:p>
                      <a:pPr algn="r"/>
                      <a:r>
                        <a:rPr lang="cs-CZ"/>
                        <a:t>$2.00</a:t>
                      </a:r>
                    </a:p>
                  </a:txBody>
                  <a:tcPr anchor="ctr">
                    <a:lnL>
                      <a:noFill/>
                    </a:lnL>
                    <a:lnR>
                      <a:noFill/>
                    </a:lnR>
                    <a:lnT>
                      <a:noFill/>
                    </a:lnT>
                    <a:lnB>
                      <a:noFill/>
                    </a:lnB>
                  </a:tcPr>
                </a:tc>
              </a:tr>
              <a:tr h="0">
                <a:tc>
                  <a:txBody>
                    <a:bodyPr/>
                    <a:lstStyle/>
                    <a:p>
                      <a:r>
                        <a:rPr lang="cs-CZ"/>
                        <a:t>OCR</a:t>
                      </a:r>
                    </a:p>
                  </a:txBody>
                  <a:tcPr anchor="ctr">
                    <a:lnL>
                      <a:noFill/>
                    </a:lnL>
                    <a:lnR>
                      <a:noFill/>
                    </a:lnR>
                    <a:lnT>
                      <a:noFill/>
                    </a:lnT>
                    <a:lnB>
                      <a:noFill/>
                    </a:lnB>
                  </a:tcPr>
                </a:tc>
                <a:tc>
                  <a:txBody>
                    <a:bodyPr/>
                    <a:lstStyle/>
                    <a:p>
                      <a:pPr algn="ctr"/>
                      <a:r>
                        <a:rPr lang="cs-CZ"/>
                        <a:t>Free</a:t>
                      </a:r>
                    </a:p>
                  </a:txBody>
                  <a:tcPr anchor="ctr">
                    <a:lnL>
                      <a:noFill/>
                    </a:lnL>
                    <a:lnR>
                      <a:noFill/>
                    </a:lnR>
                    <a:lnT>
                      <a:noFill/>
                    </a:lnT>
                    <a:lnB>
                      <a:noFill/>
                    </a:lnB>
                  </a:tcPr>
                </a:tc>
                <a:tc>
                  <a:txBody>
                    <a:bodyPr/>
                    <a:lstStyle/>
                    <a:p>
                      <a:pPr algn="r"/>
                      <a:r>
                        <a:rPr lang="cs-CZ"/>
                        <a:t>$2.50</a:t>
                      </a:r>
                    </a:p>
                  </a:txBody>
                  <a:tcPr anchor="ctr">
                    <a:lnL>
                      <a:noFill/>
                    </a:lnL>
                    <a:lnR>
                      <a:noFill/>
                    </a:lnR>
                    <a:lnT>
                      <a:noFill/>
                    </a:lnT>
                    <a:lnB>
                      <a:noFill/>
                    </a:lnB>
                  </a:tcPr>
                </a:tc>
                <a:tc>
                  <a:txBody>
                    <a:bodyPr/>
                    <a:lstStyle/>
                    <a:p>
                      <a:pPr algn="r"/>
                      <a:r>
                        <a:rPr lang="cs-CZ"/>
                        <a:t>$1.50</a:t>
                      </a:r>
                    </a:p>
                  </a:txBody>
                  <a:tcPr anchor="ctr">
                    <a:lnL>
                      <a:noFill/>
                    </a:lnL>
                    <a:lnR>
                      <a:noFill/>
                    </a:lnR>
                    <a:lnT>
                      <a:noFill/>
                    </a:lnT>
                    <a:lnB>
                      <a:noFill/>
                    </a:lnB>
                  </a:tcPr>
                </a:tc>
                <a:tc>
                  <a:txBody>
                    <a:bodyPr/>
                    <a:lstStyle/>
                    <a:p>
                      <a:pPr algn="r"/>
                      <a:r>
                        <a:rPr lang="cs-CZ"/>
                        <a:t>$0.60</a:t>
                      </a:r>
                    </a:p>
                  </a:txBody>
                  <a:tcPr anchor="ctr">
                    <a:lnL>
                      <a:noFill/>
                    </a:lnL>
                    <a:lnR>
                      <a:noFill/>
                    </a:lnR>
                    <a:lnT>
                      <a:noFill/>
                    </a:lnT>
                    <a:lnB>
                      <a:noFill/>
                    </a:lnB>
                  </a:tcPr>
                </a:tc>
              </a:tr>
              <a:tr h="0">
                <a:tc>
                  <a:txBody>
                    <a:bodyPr/>
                    <a:lstStyle/>
                    <a:p>
                      <a:r>
                        <a:rPr lang="cs-CZ"/>
                        <a:t>Explicit Content Detection</a:t>
                      </a:r>
                    </a:p>
                  </a:txBody>
                  <a:tcPr anchor="ctr">
                    <a:lnL>
                      <a:noFill/>
                    </a:lnL>
                    <a:lnR>
                      <a:noFill/>
                    </a:lnR>
                    <a:lnT>
                      <a:noFill/>
                    </a:lnT>
                    <a:lnB>
                      <a:noFill/>
                    </a:lnB>
                  </a:tcPr>
                </a:tc>
                <a:tc>
                  <a:txBody>
                    <a:bodyPr/>
                    <a:lstStyle/>
                    <a:p>
                      <a:pPr algn="ctr"/>
                      <a:r>
                        <a:rPr lang="cs-CZ"/>
                        <a:t>Free</a:t>
                      </a:r>
                    </a:p>
                  </a:txBody>
                  <a:tcPr anchor="ctr">
                    <a:lnL>
                      <a:noFill/>
                    </a:lnL>
                    <a:lnR>
                      <a:noFill/>
                    </a:lnR>
                    <a:lnT>
                      <a:noFill/>
                    </a:lnT>
                    <a:lnB>
                      <a:noFill/>
                    </a:lnB>
                  </a:tcPr>
                </a:tc>
                <a:tc>
                  <a:txBody>
                    <a:bodyPr/>
                    <a:lstStyle/>
                    <a:p>
                      <a:pPr algn="r"/>
                      <a:r>
                        <a:rPr lang="cs-CZ"/>
                        <a:t>$2.50</a:t>
                      </a:r>
                    </a:p>
                  </a:txBody>
                  <a:tcPr anchor="ctr">
                    <a:lnL>
                      <a:noFill/>
                    </a:lnL>
                    <a:lnR>
                      <a:noFill/>
                    </a:lnR>
                    <a:lnT>
                      <a:noFill/>
                    </a:lnT>
                    <a:lnB>
                      <a:noFill/>
                    </a:lnB>
                  </a:tcPr>
                </a:tc>
                <a:tc>
                  <a:txBody>
                    <a:bodyPr/>
                    <a:lstStyle/>
                    <a:p>
                      <a:pPr algn="r"/>
                      <a:r>
                        <a:rPr lang="cs-CZ"/>
                        <a:t>$1.50</a:t>
                      </a:r>
                    </a:p>
                  </a:txBody>
                  <a:tcPr anchor="ctr">
                    <a:lnL>
                      <a:noFill/>
                    </a:lnL>
                    <a:lnR>
                      <a:noFill/>
                    </a:lnR>
                    <a:lnT>
                      <a:noFill/>
                    </a:lnT>
                    <a:lnB>
                      <a:noFill/>
                    </a:lnB>
                  </a:tcPr>
                </a:tc>
                <a:tc>
                  <a:txBody>
                    <a:bodyPr/>
                    <a:lstStyle/>
                    <a:p>
                      <a:pPr algn="r"/>
                      <a:r>
                        <a:rPr lang="cs-CZ"/>
                        <a:t>$0.60</a:t>
                      </a:r>
                    </a:p>
                  </a:txBody>
                  <a:tcPr anchor="ctr">
                    <a:lnL>
                      <a:noFill/>
                    </a:lnL>
                    <a:lnR>
                      <a:noFill/>
                    </a:lnR>
                    <a:lnT>
                      <a:noFill/>
                    </a:lnT>
                    <a:lnB>
                      <a:noFill/>
                    </a:lnB>
                  </a:tcPr>
                </a:tc>
              </a:tr>
              <a:tr h="0">
                <a:tc>
                  <a:txBody>
                    <a:bodyPr/>
                    <a:lstStyle/>
                    <a:p>
                      <a:r>
                        <a:rPr lang="cs-CZ"/>
                        <a:t>Facial Detection</a:t>
                      </a:r>
                    </a:p>
                  </a:txBody>
                  <a:tcPr anchor="ctr">
                    <a:lnL>
                      <a:noFill/>
                    </a:lnL>
                    <a:lnR>
                      <a:noFill/>
                    </a:lnR>
                    <a:lnT>
                      <a:noFill/>
                    </a:lnT>
                    <a:lnB>
                      <a:noFill/>
                    </a:lnB>
                  </a:tcPr>
                </a:tc>
                <a:tc>
                  <a:txBody>
                    <a:bodyPr/>
                    <a:lstStyle/>
                    <a:p>
                      <a:pPr algn="ctr"/>
                      <a:r>
                        <a:rPr lang="cs-CZ"/>
                        <a:t>Free</a:t>
                      </a:r>
                    </a:p>
                  </a:txBody>
                  <a:tcPr anchor="ctr">
                    <a:lnL>
                      <a:noFill/>
                    </a:lnL>
                    <a:lnR>
                      <a:noFill/>
                    </a:lnR>
                    <a:lnT>
                      <a:noFill/>
                    </a:lnT>
                    <a:lnB>
                      <a:noFill/>
                    </a:lnB>
                  </a:tcPr>
                </a:tc>
                <a:tc>
                  <a:txBody>
                    <a:bodyPr/>
                    <a:lstStyle/>
                    <a:p>
                      <a:pPr algn="r"/>
                      <a:r>
                        <a:rPr lang="cs-CZ"/>
                        <a:t>$2.50</a:t>
                      </a:r>
                    </a:p>
                  </a:txBody>
                  <a:tcPr anchor="ctr">
                    <a:lnL>
                      <a:noFill/>
                    </a:lnL>
                    <a:lnR>
                      <a:noFill/>
                    </a:lnR>
                    <a:lnT>
                      <a:noFill/>
                    </a:lnT>
                    <a:lnB>
                      <a:noFill/>
                    </a:lnB>
                  </a:tcPr>
                </a:tc>
                <a:tc>
                  <a:txBody>
                    <a:bodyPr/>
                    <a:lstStyle/>
                    <a:p>
                      <a:pPr algn="r"/>
                      <a:r>
                        <a:rPr lang="cs-CZ"/>
                        <a:t>$1.50</a:t>
                      </a:r>
                    </a:p>
                  </a:txBody>
                  <a:tcPr anchor="ctr">
                    <a:lnL>
                      <a:noFill/>
                    </a:lnL>
                    <a:lnR>
                      <a:noFill/>
                    </a:lnR>
                    <a:lnT>
                      <a:noFill/>
                    </a:lnT>
                    <a:lnB>
                      <a:noFill/>
                    </a:lnB>
                  </a:tcPr>
                </a:tc>
                <a:tc>
                  <a:txBody>
                    <a:bodyPr/>
                    <a:lstStyle/>
                    <a:p>
                      <a:pPr algn="r"/>
                      <a:r>
                        <a:rPr lang="cs-CZ"/>
                        <a:t>$0.60</a:t>
                      </a:r>
                    </a:p>
                  </a:txBody>
                  <a:tcPr anchor="ctr">
                    <a:lnL>
                      <a:noFill/>
                    </a:lnL>
                    <a:lnR>
                      <a:noFill/>
                    </a:lnR>
                    <a:lnT>
                      <a:noFill/>
                    </a:lnT>
                    <a:lnB>
                      <a:noFill/>
                    </a:lnB>
                  </a:tcPr>
                </a:tc>
              </a:tr>
              <a:tr h="0">
                <a:tc>
                  <a:txBody>
                    <a:bodyPr/>
                    <a:lstStyle/>
                    <a:p>
                      <a:r>
                        <a:rPr lang="cs-CZ"/>
                        <a:t>Landmark Detection</a:t>
                      </a:r>
                    </a:p>
                  </a:txBody>
                  <a:tcPr anchor="ctr">
                    <a:lnL>
                      <a:noFill/>
                    </a:lnL>
                    <a:lnR>
                      <a:noFill/>
                    </a:lnR>
                    <a:lnT>
                      <a:noFill/>
                    </a:lnT>
                    <a:lnB>
                      <a:noFill/>
                    </a:lnB>
                  </a:tcPr>
                </a:tc>
                <a:tc>
                  <a:txBody>
                    <a:bodyPr/>
                    <a:lstStyle/>
                    <a:p>
                      <a:pPr algn="ctr"/>
                      <a:r>
                        <a:rPr lang="cs-CZ"/>
                        <a:t>Free</a:t>
                      </a:r>
                    </a:p>
                  </a:txBody>
                  <a:tcPr anchor="ctr">
                    <a:lnL>
                      <a:noFill/>
                    </a:lnL>
                    <a:lnR>
                      <a:noFill/>
                    </a:lnR>
                    <a:lnT>
                      <a:noFill/>
                    </a:lnT>
                    <a:lnB>
                      <a:noFill/>
                    </a:lnB>
                  </a:tcPr>
                </a:tc>
                <a:tc>
                  <a:txBody>
                    <a:bodyPr/>
                    <a:lstStyle/>
                    <a:p>
                      <a:pPr algn="r"/>
                      <a:r>
                        <a:rPr lang="cs-CZ"/>
                        <a:t>$2.50</a:t>
                      </a:r>
                    </a:p>
                  </a:txBody>
                  <a:tcPr anchor="ctr">
                    <a:lnL>
                      <a:noFill/>
                    </a:lnL>
                    <a:lnR>
                      <a:noFill/>
                    </a:lnR>
                    <a:lnT>
                      <a:noFill/>
                    </a:lnT>
                    <a:lnB>
                      <a:noFill/>
                    </a:lnB>
                  </a:tcPr>
                </a:tc>
                <a:tc>
                  <a:txBody>
                    <a:bodyPr/>
                    <a:lstStyle/>
                    <a:p>
                      <a:pPr algn="r"/>
                      <a:r>
                        <a:rPr lang="cs-CZ"/>
                        <a:t>$1.50</a:t>
                      </a:r>
                    </a:p>
                  </a:txBody>
                  <a:tcPr anchor="ctr">
                    <a:lnL>
                      <a:noFill/>
                    </a:lnL>
                    <a:lnR>
                      <a:noFill/>
                    </a:lnR>
                    <a:lnT>
                      <a:noFill/>
                    </a:lnT>
                    <a:lnB>
                      <a:noFill/>
                    </a:lnB>
                  </a:tcPr>
                </a:tc>
                <a:tc>
                  <a:txBody>
                    <a:bodyPr/>
                    <a:lstStyle/>
                    <a:p>
                      <a:pPr algn="r"/>
                      <a:r>
                        <a:rPr lang="cs-CZ"/>
                        <a:t>$0.60</a:t>
                      </a:r>
                    </a:p>
                  </a:txBody>
                  <a:tcPr anchor="ctr">
                    <a:lnL>
                      <a:noFill/>
                    </a:lnL>
                    <a:lnR>
                      <a:noFill/>
                    </a:lnR>
                    <a:lnT>
                      <a:noFill/>
                    </a:lnT>
                    <a:lnB>
                      <a:noFill/>
                    </a:lnB>
                  </a:tcPr>
                </a:tc>
              </a:tr>
              <a:tr h="0">
                <a:tc>
                  <a:txBody>
                    <a:bodyPr/>
                    <a:lstStyle/>
                    <a:p>
                      <a:r>
                        <a:rPr lang="cs-CZ"/>
                        <a:t>Logo Detection</a:t>
                      </a:r>
                    </a:p>
                  </a:txBody>
                  <a:tcPr anchor="ctr">
                    <a:lnL>
                      <a:noFill/>
                    </a:lnL>
                    <a:lnR>
                      <a:noFill/>
                    </a:lnR>
                    <a:lnT>
                      <a:noFill/>
                    </a:lnT>
                    <a:lnB>
                      <a:noFill/>
                    </a:lnB>
                  </a:tcPr>
                </a:tc>
                <a:tc>
                  <a:txBody>
                    <a:bodyPr/>
                    <a:lstStyle/>
                    <a:p>
                      <a:pPr algn="ctr"/>
                      <a:r>
                        <a:rPr lang="cs-CZ"/>
                        <a:t>Free</a:t>
                      </a:r>
                    </a:p>
                  </a:txBody>
                  <a:tcPr anchor="ctr">
                    <a:lnL>
                      <a:noFill/>
                    </a:lnL>
                    <a:lnR>
                      <a:noFill/>
                    </a:lnR>
                    <a:lnT>
                      <a:noFill/>
                    </a:lnT>
                    <a:lnB>
                      <a:noFill/>
                    </a:lnB>
                  </a:tcPr>
                </a:tc>
                <a:tc>
                  <a:txBody>
                    <a:bodyPr/>
                    <a:lstStyle/>
                    <a:p>
                      <a:pPr algn="r"/>
                      <a:r>
                        <a:rPr lang="cs-CZ"/>
                        <a:t>$2.50</a:t>
                      </a:r>
                    </a:p>
                  </a:txBody>
                  <a:tcPr anchor="ctr">
                    <a:lnL>
                      <a:noFill/>
                    </a:lnL>
                    <a:lnR>
                      <a:noFill/>
                    </a:lnR>
                    <a:lnT>
                      <a:noFill/>
                    </a:lnT>
                    <a:lnB>
                      <a:noFill/>
                    </a:lnB>
                  </a:tcPr>
                </a:tc>
                <a:tc>
                  <a:txBody>
                    <a:bodyPr/>
                    <a:lstStyle/>
                    <a:p>
                      <a:pPr algn="r"/>
                      <a:r>
                        <a:rPr lang="cs-CZ"/>
                        <a:t>$1.50</a:t>
                      </a:r>
                    </a:p>
                  </a:txBody>
                  <a:tcPr anchor="ctr">
                    <a:lnL>
                      <a:noFill/>
                    </a:lnL>
                    <a:lnR>
                      <a:noFill/>
                    </a:lnR>
                    <a:lnT>
                      <a:noFill/>
                    </a:lnT>
                    <a:lnB>
                      <a:noFill/>
                    </a:lnB>
                  </a:tcPr>
                </a:tc>
                <a:tc>
                  <a:txBody>
                    <a:bodyPr/>
                    <a:lstStyle/>
                    <a:p>
                      <a:pPr algn="r"/>
                      <a:r>
                        <a:rPr lang="cs-CZ"/>
                        <a:t>$0.60</a:t>
                      </a:r>
                    </a:p>
                  </a:txBody>
                  <a:tcPr anchor="ctr">
                    <a:lnL>
                      <a:noFill/>
                    </a:lnL>
                    <a:lnR>
                      <a:noFill/>
                    </a:lnR>
                    <a:lnT>
                      <a:noFill/>
                    </a:lnT>
                    <a:lnB>
                      <a:noFill/>
                    </a:lnB>
                  </a:tcPr>
                </a:tc>
              </a:tr>
              <a:tr h="0">
                <a:tc>
                  <a:txBody>
                    <a:bodyPr/>
                    <a:lstStyle/>
                    <a:p>
                      <a:r>
                        <a:rPr lang="cs-CZ"/>
                        <a:t>Image Properties</a:t>
                      </a:r>
                    </a:p>
                  </a:txBody>
                  <a:tcPr anchor="ctr">
                    <a:lnL>
                      <a:noFill/>
                    </a:lnL>
                    <a:lnR>
                      <a:noFill/>
                    </a:lnR>
                    <a:lnT>
                      <a:noFill/>
                    </a:lnT>
                    <a:lnB>
                      <a:noFill/>
                    </a:lnB>
                  </a:tcPr>
                </a:tc>
                <a:tc>
                  <a:txBody>
                    <a:bodyPr/>
                    <a:lstStyle/>
                    <a:p>
                      <a:pPr algn="ctr"/>
                      <a:r>
                        <a:rPr lang="cs-CZ"/>
                        <a:t>Free</a:t>
                      </a:r>
                    </a:p>
                  </a:txBody>
                  <a:tcPr anchor="ctr">
                    <a:lnL>
                      <a:noFill/>
                    </a:lnL>
                    <a:lnR>
                      <a:noFill/>
                    </a:lnR>
                    <a:lnT>
                      <a:noFill/>
                    </a:lnT>
                    <a:lnB>
                      <a:noFill/>
                    </a:lnB>
                  </a:tcPr>
                </a:tc>
                <a:tc>
                  <a:txBody>
                    <a:bodyPr/>
                    <a:lstStyle/>
                    <a:p>
                      <a:pPr algn="r"/>
                      <a:r>
                        <a:rPr lang="cs-CZ"/>
                        <a:t>$2.50</a:t>
                      </a:r>
                    </a:p>
                  </a:txBody>
                  <a:tcPr anchor="ctr">
                    <a:lnL>
                      <a:noFill/>
                    </a:lnL>
                    <a:lnR>
                      <a:noFill/>
                    </a:lnR>
                    <a:lnT>
                      <a:noFill/>
                    </a:lnT>
                    <a:lnB>
                      <a:noFill/>
                    </a:lnB>
                  </a:tcPr>
                </a:tc>
                <a:tc>
                  <a:txBody>
                    <a:bodyPr/>
                    <a:lstStyle/>
                    <a:p>
                      <a:pPr algn="r"/>
                      <a:r>
                        <a:rPr lang="cs-CZ"/>
                        <a:t>$1.50</a:t>
                      </a:r>
                    </a:p>
                  </a:txBody>
                  <a:tcPr anchor="ctr">
                    <a:lnL>
                      <a:noFill/>
                    </a:lnL>
                    <a:lnR>
                      <a:noFill/>
                    </a:lnR>
                    <a:lnT>
                      <a:noFill/>
                    </a:lnT>
                    <a:lnB>
                      <a:noFill/>
                    </a:lnB>
                  </a:tcPr>
                </a:tc>
                <a:tc>
                  <a:txBody>
                    <a:bodyPr/>
                    <a:lstStyle/>
                    <a:p>
                      <a:pPr algn="r"/>
                      <a:r>
                        <a:rPr lang="cs-CZ" dirty="0"/>
                        <a:t>$0.60</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87800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API – Under the Hood?</a:t>
            </a:r>
            <a:endParaRPr lang="en-US" dirty="0"/>
          </a:p>
        </p:txBody>
      </p:sp>
      <p:sp>
        <p:nvSpPr>
          <p:cNvPr id="3" name="Content Placeholder 2"/>
          <p:cNvSpPr>
            <a:spLocks noGrp="1"/>
          </p:cNvSpPr>
          <p:nvPr>
            <p:ph idx="1"/>
          </p:nvPr>
        </p:nvSpPr>
        <p:spPr/>
        <p:txBody>
          <a:bodyPr>
            <a:normAutofit lnSpcReduction="10000"/>
          </a:bodyPr>
          <a:lstStyle/>
          <a:p>
            <a:r>
              <a:rPr lang="en-US" dirty="0" smtClean="0"/>
              <a:t>Only vague phrases mentioned by Google</a:t>
            </a:r>
          </a:p>
          <a:p>
            <a:pPr lvl="1"/>
            <a:r>
              <a:rPr lang="en-US" dirty="0" smtClean="0"/>
              <a:t>Uses deep neural network</a:t>
            </a:r>
          </a:p>
          <a:p>
            <a:pPr lvl="1"/>
            <a:r>
              <a:rPr lang="en-US" dirty="0" smtClean="0"/>
              <a:t>Classification into several thousands of labels</a:t>
            </a:r>
          </a:p>
          <a:p>
            <a:pPr lvl="1"/>
            <a:r>
              <a:rPr lang="en-US" dirty="0" smtClean="0"/>
              <a:t>Specifics are not disclosed</a:t>
            </a:r>
          </a:p>
          <a:p>
            <a:endParaRPr lang="en-US" dirty="0" smtClean="0"/>
          </a:p>
          <a:p>
            <a:r>
              <a:rPr lang="en-US" dirty="0" smtClean="0"/>
              <a:t>Our guess</a:t>
            </a:r>
          </a:p>
          <a:p>
            <a:pPr lvl="1"/>
            <a:r>
              <a:rPr lang="en-US" dirty="0" smtClean="0"/>
              <a:t>Probably some improved deep convolutional “Inception” model</a:t>
            </a:r>
          </a:p>
          <a:p>
            <a:pPr lvl="2"/>
            <a:r>
              <a:rPr lang="en-US" dirty="0"/>
              <a:t>Currently v3 (</a:t>
            </a:r>
            <a:r>
              <a:rPr lang="en-US" dirty="0">
                <a:hlinkClick r:id="rId2"/>
              </a:rPr>
              <a:t>https://</a:t>
            </a:r>
            <a:r>
              <a:rPr lang="en-US" dirty="0" smtClean="0">
                <a:hlinkClick r:id="rId2"/>
              </a:rPr>
              <a:t>github.com/tensorflow/models/tree/master/inception</a:t>
            </a:r>
            <a:r>
              <a:rPr lang="en-US" dirty="0" smtClean="0"/>
              <a:t>)</a:t>
            </a:r>
          </a:p>
          <a:p>
            <a:pPr lvl="2"/>
            <a:r>
              <a:rPr lang="en-US" dirty="0" smtClean="0"/>
              <a:t>Based on ImageNet training data</a:t>
            </a:r>
          </a:p>
          <a:p>
            <a:pPr lvl="2"/>
            <a:r>
              <a:rPr lang="en-US" dirty="0" err="1" smtClean="0"/>
              <a:t>TensorFlow</a:t>
            </a:r>
            <a:r>
              <a:rPr lang="en-US" dirty="0" smtClean="0"/>
              <a:t> implementation (</a:t>
            </a:r>
            <a:r>
              <a:rPr lang="en-US" dirty="0" smtClean="0">
                <a:hlinkClick r:id="rId3"/>
              </a:rPr>
              <a:t>https</a:t>
            </a:r>
            <a:r>
              <a:rPr lang="en-US" dirty="0">
                <a:hlinkClick r:id="rId3"/>
              </a:rPr>
              <a:t>://www.tensorflow.org</a:t>
            </a:r>
            <a:r>
              <a:rPr lang="en-US" dirty="0" smtClean="0"/>
              <a:t>)</a:t>
            </a:r>
          </a:p>
          <a:p>
            <a:pPr lvl="1"/>
            <a:endParaRPr lang="en-US" dirty="0" smtClean="0"/>
          </a:p>
          <a:p>
            <a:pPr lvl="1"/>
            <a:r>
              <a:rPr lang="en-US" dirty="0" smtClean="0"/>
              <a:t>We have seen quite specific detection of animals and cars</a:t>
            </a:r>
          </a:p>
          <a:p>
            <a:pPr lvl="1"/>
            <a:r>
              <a:rPr lang="en-US" dirty="0" smtClean="0"/>
              <a:t>Not so good detection of person-related labels</a:t>
            </a:r>
          </a:p>
          <a:p>
            <a:pPr lvl="2"/>
            <a:r>
              <a:rPr lang="en-US" dirty="0" smtClean="0"/>
              <a:t>But face-detection seems to work well, so it can be potentially combined</a:t>
            </a:r>
          </a:p>
          <a:p>
            <a:pPr lvl="3"/>
            <a:r>
              <a:rPr lang="en-US" dirty="0" smtClean="0"/>
              <a:t>Google does not include the results of face detection and sentiment in labels?</a:t>
            </a:r>
          </a:p>
          <a:p>
            <a:pPr lvl="1"/>
            <a:r>
              <a:rPr lang="en-US" dirty="0" smtClean="0"/>
              <a:t>Presents labels only if their scores are greater than 50%</a:t>
            </a:r>
          </a:p>
        </p:txBody>
      </p:sp>
    </p:spTree>
    <p:extLst>
      <p:ext uri="{BB962C8B-B14F-4D97-AF65-F5344CB8AC3E}">
        <p14:creationId xmlns:p14="http://schemas.microsoft.com/office/powerpoint/2010/main" val="515984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Comparison</a:t>
            </a:r>
            <a:endParaRPr lang="en-US" dirty="0"/>
          </a:p>
        </p:txBody>
      </p:sp>
      <p:sp>
        <p:nvSpPr>
          <p:cNvPr id="5" name="Text Placeholder 4"/>
          <p:cNvSpPr>
            <a:spLocks noGrp="1"/>
          </p:cNvSpPr>
          <p:nvPr>
            <p:ph type="body" idx="1"/>
          </p:nvPr>
        </p:nvSpPr>
        <p:spPr/>
        <p:txBody>
          <a:bodyPr/>
          <a:lstStyle/>
          <a:p>
            <a:r>
              <a:rPr lang="cs-CZ" dirty="0" smtClean="0"/>
              <a:t>Part III</a:t>
            </a:r>
            <a:endParaRPr lang="en-US" dirty="0"/>
          </a:p>
        </p:txBody>
      </p:sp>
    </p:spTree>
    <p:extLst>
      <p:ext uri="{BB962C8B-B14F-4D97-AF65-F5344CB8AC3E}">
        <p14:creationId xmlns:p14="http://schemas.microsoft.com/office/powerpoint/2010/main" val="501103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&amp; Evaluation Metrics</a:t>
            </a:r>
            <a:endParaRPr lang="en-US" dirty="0"/>
          </a:p>
        </p:txBody>
      </p:sp>
      <p:sp>
        <p:nvSpPr>
          <p:cNvPr id="5" name="Content Placeholder 4"/>
          <p:cNvSpPr>
            <a:spLocks noGrp="1"/>
          </p:cNvSpPr>
          <p:nvPr>
            <p:ph idx="1"/>
          </p:nvPr>
        </p:nvSpPr>
        <p:spPr/>
        <p:txBody>
          <a:bodyPr>
            <a:normAutofit/>
          </a:bodyPr>
          <a:lstStyle/>
          <a:p>
            <a:r>
              <a:rPr lang="en-US" dirty="0" smtClean="0"/>
              <a:t>Queries</a:t>
            </a:r>
          </a:p>
          <a:p>
            <a:pPr lvl="1"/>
            <a:r>
              <a:rPr lang="en-US" dirty="0" smtClean="0"/>
              <a:t>166 </a:t>
            </a:r>
            <a:r>
              <a:rPr lang="en-US" dirty="0"/>
              <a:t>images from </a:t>
            </a:r>
            <a:r>
              <a:rPr lang="en-US" dirty="0" err="1" smtClean="0"/>
              <a:t>Promedia</a:t>
            </a:r>
            <a:r>
              <a:rPr lang="en-US" dirty="0" smtClean="0"/>
              <a:t>: 86 </a:t>
            </a:r>
            <a:r>
              <a:rPr lang="en-US" dirty="0"/>
              <a:t>photos </a:t>
            </a:r>
            <a:r>
              <a:rPr lang="en-US" dirty="0" smtClean="0"/>
              <a:t>selected manually, 80 chosen </a:t>
            </a:r>
            <a:r>
              <a:rPr lang="en-US" dirty="0"/>
              <a:t>randomly </a:t>
            </a:r>
          </a:p>
          <a:p>
            <a:pPr lvl="1"/>
            <a:r>
              <a:rPr lang="en-US" dirty="0" smtClean="0"/>
              <a:t>The query images </a:t>
            </a:r>
            <a:r>
              <a:rPr lang="en-US" dirty="0"/>
              <a:t>were removed from the </a:t>
            </a:r>
            <a:r>
              <a:rPr lang="en-US" dirty="0" err="1"/>
              <a:t>Profiset</a:t>
            </a:r>
            <a:r>
              <a:rPr lang="en-US" dirty="0"/>
              <a:t> </a:t>
            </a:r>
            <a:r>
              <a:rPr lang="en-US" dirty="0" smtClean="0"/>
              <a:t>collection</a:t>
            </a:r>
          </a:p>
          <a:p>
            <a:pPr lvl="2"/>
            <a:r>
              <a:rPr lang="en-US" dirty="0" smtClean="0"/>
              <a:t>so </a:t>
            </a:r>
            <a:r>
              <a:rPr lang="en-US" dirty="0"/>
              <a:t>there is no overlap between </a:t>
            </a:r>
            <a:r>
              <a:rPr lang="en-US" dirty="0" smtClean="0"/>
              <a:t>the test </a:t>
            </a:r>
            <a:r>
              <a:rPr lang="en-US" dirty="0"/>
              <a:t>queries and the annotated image collection used as knowledge base </a:t>
            </a:r>
            <a:r>
              <a:rPr lang="en-US" dirty="0" smtClean="0"/>
              <a:t>for the </a:t>
            </a:r>
            <a:r>
              <a:rPr lang="en-US" dirty="0"/>
              <a:t>MUFIN Image Annotation </a:t>
            </a:r>
            <a:r>
              <a:rPr lang="en-US" dirty="0" smtClean="0"/>
              <a:t>processing</a:t>
            </a:r>
          </a:p>
          <a:p>
            <a:r>
              <a:rPr lang="en-US" dirty="0" smtClean="0"/>
              <a:t>Ground Truth</a:t>
            </a:r>
          </a:p>
          <a:p>
            <a:pPr lvl="1"/>
            <a:r>
              <a:rPr lang="en-US" dirty="0" smtClean="0"/>
              <a:t>Manual GT – created by manual evaluation of keywords provided by MUFIN and Google</a:t>
            </a:r>
          </a:p>
          <a:p>
            <a:pPr lvl="2"/>
            <a:r>
              <a:rPr lang="en-US" dirty="0" smtClean="0"/>
              <a:t>Two types: GT-R contains all keywords assessed as “relevant”, GT-HR contains only “highly relevant”</a:t>
            </a:r>
          </a:p>
          <a:p>
            <a:pPr lvl="1"/>
            <a:r>
              <a:rPr lang="en-US" dirty="0" err="1" smtClean="0"/>
              <a:t>Profiset</a:t>
            </a:r>
            <a:r>
              <a:rPr lang="en-US" dirty="0" smtClean="0"/>
              <a:t> GT – the original image descriptions</a:t>
            </a:r>
          </a:p>
          <a:p>
            <a:r>
              <a:rPr lang="en-US" dirty="0" smtClean="0"/>
              <a:t>Quality measures</a:t>
            </a:r>
          </a:p>
          <a:p>
            <a:pPr lvl="1"/>
            <a:r>
              <a:rPr lang="en-US" dirty="0" smtClean="0"/>
              <a:t>Precision: can be computed w.r.t. all types of GT</a:t>
            </a:r>
          </a:p>
          <a:p>
            <a:pPr lvl="1"/>
            <a:r>
              <a:rPr lang="en-US" dirty="0" smtClean="0"/>
              <a:t>Recall w.r.t. </a:t>
            </a:r>
            <a:r>
              <a:rPr lang="en-US" dirty="0" err="1" smtClean="0"/>
              <a:t>Profiset</a:t>
            </a:r>
            <a:r>
              <a:rPr lang="en-US" dirty="0" smtClean="0"/>
              <a:t> GT</a:t>
            </a:r>
          </a:p>
          <a:p>
            <a:pPr lvl="2"/>
            <a:r>
              <a:rPr lang="en-US" dirty="0" smtClean="0"/>
              <a:t>The manual GT is not complete</a:t>
            </a:r>
            <a:endParaRPr lang="en-US" dirty="0"/>
          </a:p>
        </p:txBody>
      </p:sp>
    </p:spTree>
    <p:extLst>
      <p:ext uri="{BB962C8B-B14F-4D97-AF65-F5344CB8AC3E}">
        <p14:creationId xmlns:p14="http://schemas.microsoft.com/office/powerpoint/2010/main" val="1022996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548167" cy="3528392"/>
          </a:xfrm>
          <a:prstGeom prst="rect">
            <a:avLst/>
          </a:prstGeom>
        </p:spPr>
      </p:pic>
      <p:sp>
        <p:nvSpPr>
          <p:cNvPr id="6" name="Content Placeholder 2"/>
          <p:cNvSpPr>
            <a:spLocks noGrp="1"/>
          </p:cNvSpPr>
          <p:nvPr>
            <p:ph idx="1"/>
          </p:nvPr>
        </p:nvSpPr>
        <p:spPr>
          <a:xfrm>
            <a:off x="457200" y="5373216"/>
            <a:ext cx="8229600" cy="1224136"/>
          </a:xfrm>
        </p:spPr>
        <p:txBody>
          <a:bodyPr>
            <a:normAutofit/>
          </a:bodyPr>
          <a:lstStyle/>
          <a:p>
            <a:r>
              <a:rPr lang="en-US" dirty="0" smtClean="0"/>
              <a:t>On the first positions, MUFIN about 8 % better!</a:t>
            </a:r>
          </a:p>
          <a:p>
            <a:r>
              <a:rPr lang="en-US" dirty="0" smtClean="0"/>
              <a:t>For the same precision, MUFIN gives significantly better recall</a:t>
            </a:r>
          </a:p>
          <a:p>
            <a:pPr lvl="1"/>
            <a:endParaRPr lang="en-US" dirty="0" smtClean="0"/>
          </a:p>
          <a:p>
            <a:endParaRPr lang="en-US" dirty="0"/>
          </a:p>
        </p:txBody>
      </p:sp>
    </p:spTree>
    <p:extLst>
      <p:ext uri="{BB962C8B-B14F-4D97-AF65-F5344CB8AC3E}">
        <p14:creationId xmlns:p14="http://schemas.microsoft.com/office/powerpoint/2010/main" val="196694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a:t>
            </a:r>
            <a:endParaRPr lang="en-US" dirty="0"/>
          </a:p>
        </p:txBody>
      </p:sp>
      <p:sp>
        <p:nvSpPr>
          <p:cNvPr id="3" name="Content Placeholder 2"/>
          <p:cNvSpPr>
            <a:spLocks noGrp="1"/>
          </p:cNvSpPr>
          <p:nvPr>
            <p:ph idx="1"/>
          </p:nvPr>
        </p:nvSpPr>
        <p:spPr/>
        <p:txBody>
          <a:bodyPr/>
          <a:lstStyle/>
          <a:p>
            <a:r>
              <a:rPr lang="en-US" dirty="0" smtClean="0"/>
              <a:t>Failed annotations:</a:t>
            </a:r>
          </a:p>
          <a:p>
            <a:pPr lvl="1"/>
            <a:r>
              <a:rPr lang="en-US" dirty="0" smtClean="0"/>
              <a:t>Google returned no keywords for 11 images out of 166</a:t>
            </a:r>
          </a:p>
          <a:p>
            <a:pPr lvl="1"/>
            <a:r>
              <a:rPr lang="en-US" dirty="0"/>
              <a:t>MUFIN failed to return anything relevant among the top 5 keywords only for 3 </a:t>
            </a:r>
            <a:r>
              <a:rPr lang="en-US" dirty="0" smtClean="0"/>
              <a:t>images</a:t>
            </a:r>
          </a:p>
          <a:p>
            <a:r>
              <a:rPr lang="en-US" dirty="0" smtClean="0"/>
              <a:t>Average result size: </a:t>
            </a:r>
          </a:p>
          <a:p>
            <a:pPr lvl="1"/>
            <a:r>
              <a:rPr lang="en-US" dirty="0" smtClean="0"/>
              <a:t>MUFIN: 50 keywords</a:t>
            </a:r>
          </a:p>
          <a:p>
            <a:pPr lvl="1"/>
            <a:r>
              <a:rPr lang="en-US" dirty="0" smtClean="0"/>
              <a:t>Google: 5.7 keywords (maximum 16)</a:t>
            </a:r>
          </a:p>
          <a:p>
            <a:r>
              <a:rPr lang="en-US" dirty="0" smtClean="0"/>
              <a:t>Average overlap:</a:t>
            </a:r>
          </a:p>
          <a:p>
            <a:pPr lvl="1"/>
            <a:r>
              <a:rPr lang="en-US" dirty="0" smtClean="0"/>
              <a:t>1.9 </a:t>
            </a:r>
            <a:r>
              <a:rPr lang="en-US" dirty="0"/>
              <a:t>keywords appear in both </a:t>
            </a:r>
            <a:r>
              <a:rPr lang="en-US" dirty="0" smtClean="0"/>
              <a:t>results</a:t>
            </a:r>
            <a:endParaRPr lang="en-US" dirty="0"/>
          </a:p>
          <a:p>
            <a:pPr lvl="1"/>
            <a:r>
              <a:rPr lang="en-US" dirty="0"/>
              <a:t>out of </a:t>
            </a:r>
            <a:r>
              <a:rPr lang="en-US" dirty="0" smtClean="0"/>
              <a:t>these, 1.75 </a:t>
            </a:r>
            <a:r>
              <a:rPr lang="en-US" dirty="0"/>
              <a:t>keywords is </a:t>
            </a:r>
            <a:r>
              <a:rPr lang="en-US" dirty="0" smtClean="0"/>
              <a:t>relevant</a:t>
            </a:r>
          </a:p>
          <a:p>
            <a:endParaRPr lang="en-US" dirty="0"/>
          </a:p>
        </p:txBody>
      </p:sp>
    </p:spTree>
    <p:extLst>
      <p:ext uri="{BB962C8B-B14F-4D97-AF65-F5344CB8AC3E}">
        <p14:creationId xmlns:p14="http://schemas.microsoft.com/office/powerpoint/2010/main" val="982875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MUFIN wins</a:t>
            </a:r>
            <a:endParaRPr lang="en-US" dirty="0"/>
          </a:p>
        </p:txBody>
      </p:sp>
      <p:sp>
        <p:nvSpPr>
          <p:cNvPr id="4" name="TextBox 3"/>
          <p:cNvSpPr txBox="1"/>
          <p:nvPr/>
        </p:nvSpPr>
        <p:spPr>
          <a:xfrm>
            <a:off x="2556496" y="1314053"/>
            <a:ext cx="6130304" cy="1538883"/>
          </a:xfrm>
          <a:prstGeom prst="rect">
            <a:avLst/>
          </a:prstGeom>
          <a:noFill/>
        </p:spPr>
        <p:txBody>
          <a:bodyPr wrap="square" rtlCol="0">
            <a:spAutoFit/>
          </a:bodyPr>
          <a:lstStyle/>
          <a:p>
            <a:r>
              <a:rPr lang="en-US" sz="1100" i="1" dirty="0"/>
              <a:t>Google </a:t>
            </a:r>
            <a:r>
              <a:rPr lang="cs-CZ" sz="1100" i="1" dirty="0" smtClean="0"/>
              <a:t>keywords</a:t>
            </a:r>
            <a:r>
              <a:rPr lang="en-US" sz="1100" dirty="0"/>
              <a:t/>
            </a:r>
            <a:br>
              <a:rPr lang="en-US" sz="1100" dirty="0"/>
            </a:br>
            <a:r>
              <a:rPr lang="en-US" sz="1100" dirty="0" smtClean="0"/>
              <a:t>product</a:t>
            </a:r>
            <a:r>
              <a:rPr lang="en-US" sz="1100" dirty="0"/>
              <a:t/>
            </a:r>
            <a:br>
              <a:rPr lang="en-US" sz="1100" dirty="0"/>
            </a:br>
            <a:r>
              <a:rPr lang="en-US" sz="600" dirty="0"/>
              <a:t/>
            </a:r>
            <a:br>
              <a:rPr lang="en-US" sz="600" dirty="0"/>
            </a:br>
            <a:r>
              <a:rPr lang="en-US" sz="1100" i="1" dirty="0"/>
              <a:t>MUFIN </a:t>
            </a:r>
            <a:r>
              <a:rPr lang="cs-CZ" sz="1100" i="1" dirty="0"/>
              <a:t>keywords</a:t>
            </a:r>
            <a:r>
              <a:rPr lang="en-US" sz="1100" dirty="0"/>
              <a:t/>
            </a:r>
            <a:br>
              <a:rPr lang="en-US" sz="1100" dirty="0"/>
            </a:br>
            <a:r>
              <a:rPr lang="en-US" sz="1100" b="1" u="sng" dirty="0"/>
              <a:t>person</a:t>
            </a:r>
            <a:r>
              <a:rPr lang="en-US" sz="1100" dirty="0"/>
              <a:t>, </a:t>
            </a:r>
            <a:r>
              <a:rPr lang="en-US" sz="1100" b="1" u="sng" dirty="0"/>
              <a:t>adult</a:t>
            </a:r>
            <a:r>
              <a:rPr lang="en-US" sz="1100" dirty="0"/>
              <a:t>, animals, </a:t>
            </a:r>
            <a:r>
              <a:rPr lang="en-US" sz="1100" u="sng" dirty="0"/>
              <a:t>activity</a:t>
            </a:r>
            <a:r>
              <a:rPr lang="en-US" sz="1100" dirty="0"/>
              <a:t>, </a:t>
            </a:r>
            <a:r>
              <a:rPr lang="en-US" sz="1100" b="1" u="sng" dirty="0"/>
              <a:t>scientist</a:t>
            </a:r>
            <a:r>
              <a:rPr lang="en-US" sz="1100" dirty="0"/>
              <a:t>, woman, </a:t>
            </a:r>
            <a:r>
              <a:rPr lang="en-US" sz="1100" u="sng" dirty="0"/>
              <a:t>knowledge</a:t>
            </a:r>
            <a:r>
              <a:rPr lang="en-US" sz="1100" dirty="0"/>
              <a:t>, </a:t>
            </a:r>
            <a:r>
              <a:rPr lang="en-US" sz="1100" b="1" u="sng" dirty="0"/>
              <a:t>people</a:t>
            </a:r>
            <a:r>
              <a:rPr lang="en-US" sz="1100" dirty="0"/>
              <a:t>, </a:t>
            </a:r>
            <a:r>
              <a:rPr lang="en-US" sz="1100" u="sng" dirty="0"/>
              <a:t>health</a:t>
            </a:r>
            <a:r>
              <a:rPr lang="en-US" sz="1100" dirty="0"/>
              <a:t>, </a:t>
            </a:r>
            <a:r>
              <a:rPr lang="en-US" sz="1100" b="1" u="sng" dirty="0"/>
              <a:t>research</a:t>
            </a:r>
            <a:r>
              <a:rPr lang="en-US" sz="1100" dirty="0"/>
              <a:t>, </a:t>
            </a:r>
            <a:r>
              <a:rPr lang="en-US" sz="1100" u="sng" dirty="0"/>
              <a:t>work</a:t>
            </a:r>
            <a:r>
              <a:rPr lang="en-US" sz="1100" dirty="0"/>
              <a:t>, </a:t>
            </a:r>
            <a:r>
              <a:rPr lang="en-US" sz="1100" u="sng" dirty="0"/>
              <a:t>wellbeing</a:t>
            </a:r>
            <a:r>
              <a:rPr lang="en-US" sz="1100" dirty="0"/>
              <a:t>, </a:t>
            </a:r>
            <a:r>
              <a:rPr lang="en-US" sz="1100" b="1" u="sng" dirty="0"/>
              <a:t>science</a:t>
            </a:r>
            <a:r>
              <a:rPr lang="en-US" sz="1100" dirty="0"/>
              <a:t>, </a:t>
            </a:r>
            <a:r>
              <a:rPr lang="en-US" sz="1100" b="1" u="sng" dirty="0"/>
              <a:t>indoors</a:t>
            </a:r>
            <a:r>
              <a:rPr lang="en-US" sz="1100" dirty="0"/>
              <a:t>, </a:t>
            </a:r>
            <a:r>
              <a:rPr lang="en-US" sz="1100" b="1" u="sng" dirty="0"/>
              <a:t>one</a:t>
            </a:r>
            <a:r>
              <a:rPr lang="en-US" sz="1100" dirty="0"/>
              <a:t>, </a:t>
            </a:r>
            <a:r>
              <a:rPr lang="en-US" sz="1100" b="1" u="sng" dirty="0"/>
              <a:t>laboratory</a:t>
            </a:r>
            <a:r>
              <a:rPr lang="en-US" sz="1100" dirty="0"/>
              <a:t>, </a:t>
            </a:r>
            <a:r>
              <a:rPr lang="en-US" sz="1100" b="1" u="sng" dirty="0"/>
              <a:t>head</a:t>
            </a:r>
            <a:r>
              <a:rPr lang="en-US" sz="1100" dirty="0"/>
              <a:t>, mid, </a:t>
            </a:r>
            <a:r>
              <a:rPr lang="en-US" sz="1100" b="1" u="sng" dirty="0"/>
              <a:t>years</a:t>
            </a:r>
            <a:r>
              <a:rPr lang="en-US" sz="1100" dirty="0"/>
              <a:t>, </a:t>
            </a:r>
            <a:r>
              <a:rPr lang="en-US" sz="1100" b="1" u="sng" dirty="0"/>
              <a:t>man</a:t>
            </a:r>
            <a:r>
              <a:rPr lang="en-US" sz="1100" dirty="0"/>
              <a:t>, </a:t>
            </a:r>
            <a:r>
              <a:rPr lang="en-US" sz="1100" b="1" u="sng" dirty="0"/>
              <a:t>clothing</a:t>
            </a:r>
            <a:r>
              <a:rPr lang="en-US" sz="1100" dirty="0"/>
              <a:t>, female, </a:t>
            </a:r>
            <a:r>
              <a:rPr lang="en-US" sz="1100" u="sng" dirty="0"/>
              <a:t>medical</a:t>
            </a:r>
            <a:r>
              <a:rPr lang="en-US" sz="1100" dirty="0"/>
              <a:t>, </a:t>
            </a:r>
            <a:r>
              <a:rPr lang="en-US" sz="1100" u="sng" dirty="0"/>
              <a:t>doctor</a:t>
            </a:r>
            <a:r>
              <a:rPr lang="en-US" sz="1100" dirty="0"/>
              <a:t>, </a:t>
            </a:r>
            <a:r>
              <a:rPr lang="en-US" sz="1100" u="sng" dirty="0"/>
              <a:t>coat</a:t>
            </a:r>
            <a:r>
              <a:rPr lang="en-US" sz="1100" dirty="0"/>
              <a:t>, </a:t>
            </a:r>
            <a:r>
              <a:rPr lang="en-US" sz="1100" u="sng" dirty="0"/>
              <a:t>care</a:t>
            </a:r>
            <a:r>
              <a:rPr lang="en-US" sz="1100" dirty="0"/>
              <a:t>, prosperity, </a:t>
            </a:r>
            <a:r>
              <a:rPr lang="en-US" sz="1100" u="sng" dirty="0"/>
              <a:t>hospital</a:t>
            </a:r>
            <a:r>
              <a:rPr lang="en-US" sz="1100" dirty="0"/>
              <a:t>, </a:t>
            </a:r>
            <a:r>
              <a:rPr lang="en-US" sz="1100" b="1" u="sng" dirty="0"/>
              <a:t>men</a:t>
            </a:r>
            <a:r>
              <a:rPr lang="en-US" sz="1100" dirty="0"/>
              <a:t>, </a:t>
            </a:r>
            <a:r>
              <a:rPr lang="en-US" sz="1100" u="sng" dirty="0"/>
              <a:t>worker</a:t>
            </a:r>
            <a:r>
              <a:rPr lang="en-US" sz="1100" dirty="0"/>
              <a:t>, </a:t>
            </a:r>
            <a:r>
              <a:rPr lang="en-US" sz="1100" u="sng" dirty="0"/>
              <a:t>male</a:t>
            </a:r>
            <a:r>
              <a:rPr lang="en-US" sz="1100" dirty="0"/>
              <a:t>, </a:t>
            </a:r>
            <a:r>
              <a:rPr lang="en-US" sz="1100" u="sng" dirty="0"/>
              <a:t>think</a:t>
            </a:r>
            <a:r>
              <a:rPr lang="en-US" sz="1100" dirty="0"/>
              <a:t>, </a:t>
            </a:r>
            <a:r>
              <a:rPr lang="en-US" sz="1100" b="1" u="sng" dirty="0"/>
              <a:t>equipment</a:t>
            </a:r>
            <a:r>
              <a:rPr lang="en-US" sz="1100" dirty="0"/>
              <a:t>, </a:t>
            </a:r>
            <a:r>
              <a:rPr lang="en-US" sz="1100" u="sng" dirty="0"/>
              <a:t>personnel</a:t>
            </a:r>
            <a:r>
              <a:rPr lang="en-US" sz="1100" dirty="0"/>
              <a:t>, </a:t>
            </a:r>
            <a:r>
              <a:rPr lang="en-US" sz="1100" u="sng" dirty="0"/>
              <a:t>technician</a:t>
            </a:r>
            <a:r>
              <a:rPr lang="en-US" sz="1100" dirty="0"/>
              <a:t>, </a:t>
            </a:r>
            <a:r>
              <a:rPr lang="en-US" sz="1100" b="1" u="sng" dirty="0"/>
              <a:t>researcher</a:t>
            </a:r>
            <a:r>
              <a:rPr lang="en-US" sz="1100" dirty="0"/>
              <a:t>, </a:t>
            </a:r>
            <a:r>
              <a:rPr lang="en-US" sz="1100" u="sng" dirty="0"/>
              <a:t>working</a:t>
            </a:r>
            <a:r>
              <a:rPr lang="en-US" sz="1100" dirty="0"/>
              <a:t>, young, </a:t>
            </a:r>
            <a:r>
              <a:rPr lang="en-US" sz="1100" u="sng" dirty="0"/>
              <a:t>professionals</a:t>
            </a:r>
            <a:r>
              <a:rPr lang="en-US" sz="1100" dirty="0"/>
              <a:t>, color, </a:t>
            </a:r>
            <a:r>
              <a:rPr lang="en-US" sz="1100" b="1" u="sng" dirty="0"/>
              <a:t>occupations</a:t>
            </a:r>
            <a:r>
              <a:rPr lang="en-US" sz="1100" dirty="0"/>
              <a:t>, </a:t>
            </a:r>
            <a:r>
              <a:rPr lang="en-US" sz="1100" u="sng" dirty="0" smtClean="0"/>
              <a:t>technology</a:t>
            </a:r>
            <a:r>
              <a:rPr lang="en-US" sz="1100" dirty="0"/>
              <a:t>, </a:t>
            </a:r>
            <a:r>
              <a:rPr lang="en-US" sz="1100" u="sng" dirty="0"/>
              <a:t>bioscience</a:t>
            </a:r>
            <a:r>
              <a:rPr lang="en-US" sz="1100" dirty="0"/>
              <a:t>, organization, two, </a:t>
            </a:r>
            <a:r>
              <a:rPr lang="en-US" sz="1100" b="1" u="sng" dirty="0"/>
              <a:t>photography</a:t>
            </a:r>
            <a:r>
              <a:rPr lang="en-US" sz="1100" dirty="0"/>
              <a:t>, </a:t>
            </a:r>
            <a:r>
              <a:rPr lang="en-US" sz="1100" u="sng" dirty="0"/>
              <a:t>healthcare</a:t>
            </a:r>
            <a:r>
              <a:rPr lang="en-US" sz="1100" dirty="0"/>
              <a:t>, </a:t>
            </a:r>
            <a:r>
              <a:rPr lang="en-US" sz="1100" u="sng" dirty="0"/>
              <a:t>holding</a:t>
            </a:r>
            <a:r>
              <a:rPr lang="en-US" sz="1100" dirty="0"/>
              <a:t>, </a:t>
            </a:r>
            <a:r>
              <a:rPr lang="en-US" sz="1100" dirty="0" err="1" smtClean="0"/>
              <a:t>african</a:t>
            </a:r>
            <a:endParaRPr lang="en-US" sz="1100" dirty="0"/>
          </a:p>
        </p:txBody>
      </p:sp>
      <p:pic>
        <p:nvPicPr>
          <p:cNvPr id="5" name="Picture 4"/>
          <p:cNvPicPr>
            <a:picLocks noChangeAspect="1"/>
          </p:cNvPicPr>
          <p:nvPr/>
        </p:nvPicPr>
        <p:blipFill>
          <a:blip r:embed="rId2"/>
          <a:stretch>
            <a:fillRect/>
          </a:stretch>
        </p:blipFill>
        <p:spPr>
          <a:xfrm>
            <a:off x="403047" y="1386061"/>
            <a:ext cx="1935863" cy="1291586"/>
          </a:xfrm>
          <a:prstGeom prst="rect">
            <a:avLst/>
          </a:prstGeom>
          <a:ln>
            <a:solidFill>
              <a:schemeClr val="bg1">
                <a:lumMod val="75000"/>
              </a:schemeClr>
            </a:solidFill>
          </a:ln>
        </p:spPr>
      </p:pic>
      <p:sp>
        <p:nvSpPr>
          <p:cNvPr id="6" name="TextBox 5"/>
          <p:cNvSpPr txBox="1"/>
          <p:nvPr/>
        </p:nvSpPr>
        <p:spPr>
          <a:xfrm>
            <a:off x="2556496" y="2996952"/>
            <a:ext cx="6130304" cy="1538883"/>
          </a:xfrm>
          <a:prstGeom prst="rect">
            <a:avLst/>
          </a:prstGeom>
          <a:noFill/>
        </p:spPr>
        <p:txBody>
          <a:bodyPr wrap="square" rtlCol="0">
            <a:spAutoFit/>
          </a:bodyPr>
          <a:lstStyle/>
          <a:p>
            <a:r>
              <a:rPr lang="en-US" sz="1100" i="1" dirty="0"/>
              <a:t>Google results</a:t>
            </a:r>
            <a:r>
              <a:rPr lang="en-US" sz="1100" dirty="0"/>
              <a:t/>
            </a:r>
            <a:br>
              <a:rPr lang="en-US" sz="1100" dirty="0"/>
            </a:br>
            <a:r>
              <a:rPr lang="en-US" sz="1100" u="sng" dirty="0" err="1" smtClean="0"/>
              <a:t>t_shirt</a:t>
            </a:r>
            <a:r>
              <a:rPr lang="en-US" sz="1100" dirty="0"/>
              <a:t/>
            </a:r>
            <a:br>
              <a:rPr lang="en-US" sz="1100" dirty="0"/>
            </a:br>
            <a:r>
              <a:rPr lang="en-US" sz="600" dirty="0"/>
              <a:t/>
            </a:r>
            <a:br>
              <a:rPr lang="en-US" sz="600" dirty="0"/>
            </a:br>
            <a:r>
              <a:rPr lang="en-US" sz="1100" i="1" dirty="0"/>
              <a:t>MUFIN results</a:t>
            </a:r>
            <a:r>
              <a:rPr lang="en-US" sz="1100" dirty="0"/>
              <a:t/>
            </a:r>
            <a:br>
              <a:rPr lang="en-US" sz="1100" dirty="0"/>
            </a:br>
            <a:r>
              <a:rPr lang="en-US" sz="1100" b="1" u="sng" dirty="0"/>
              <a:t>person</a:t>
            </a:r>
            <a:r>
              <a:rPr lang="en-US" sz="1100" dirty="0"/>
              <a:t>, </a:t>
            </a:r>
            <a:r>
              <a:rPr lang="en-US" sz="1100" b="1" u="sng" dirty="0"/>
              <a:t>school</a:t>
            </a:r>
            <a:r>
              <a:rPr lang="en-US" sz="1100" dirty="0"/>
              <a:t>, </a:t>
            </a:r>
            <a:r>
              <a:rPr lang="en-US" sz="1100" u="sng" dirty="0"/>
              <a:t>juvenile</a:t>
            </a:r>
            <a:r>
              <a:rPr lang="en-US" sz="1100" dirty="0"/>
              <a:t>, </a:t>
            </a:r>
            <a:r>
              <a:rPr lang="en-US" sz="1100" u="sng" dirty="0"/>
              <a:t>blackboard</a:t>
            </a:r>
            <a:r>
              <a:rPr lang="en-US" sz="1100" dirty="0"/>
              <a:t>, </a:t>
            </a:r>
            <a:r>
              <a:rPr lang="en-US" sz="1100" u="sng" dirty="0"/>
              <a:t>adult</a:t>
            </a:r>
            <a:r>
              <a:rPr lang="en-US" sz="1100" dirty="0"/>
              <a:t>, </a:t>
            </a:r>
            <a:r>
              <a:rPr lang="en-US" sz="1100" b="1" u="sng" dirty="0"/>
              <a:t>classroom</a:t>
            </a:r>
            <a:r>
              <a:rPr lang="en-US" sz="1100" dirty="0"/>
              <a:t>, </a:t>
            </a:r>
            <a:r>
              <a:rPr lang="en-US" sz="1100" b="1" u="sng" dirty="0"/>
              <a:t>mathematics</a:t>
            </a:r>
            <a:r>
              <a:rPr lang="en-US" sz="1100" dirty="0"/>
              <a:t>, </a:t>
            </a:r>
            <a:r>
              <a:rPr lang="en-US" sz="1100" u="sng" dirty="0"/>
              <a:t>knowledge</a:t>
            </a:r>
            <a:r>
              <a:rPr lang="en-US" sz="1100" dirty="0"/>
              <a:t>, </a:t>
            </a:r>
            <a:r>
              <a:rPr lang="en-US" sz="1100" u="sng" dirty="0"/>
              <a:t>science</a:t>
            </a:r>
            <a:r>
              <a:rPr lang="en-US" sz="1100" dirty="0"/>
              <a:t>, </a:t>
            </a:r>
            <a:r>
              <a:rPr lang="en-US" sz="1100" b="1" u="sng" dirty="0"/>
              <a:t>student</a:t>
            </a:r>
            <a:r>
              <a:rPr lang="en-US" sz="1100" dirty="0"/>
              <a:t>, </a:t>
            </a:r>
            <a:r>
              <a:rPr lang="en-US" sz="1100" u="sng" dirty="0"/>
              <a:t>subject</a:t>
            </a:r>
            <a:r>
              <a:rPr lang="en-US" sz="1100" dirty="0"/>
              <a:t>, </a:t>
            </a:r>
            <a:r>
              <a:rPr lang="en-US" sz="1100" u="sng" dirty="0"/>
              <a:t>woman</a:t>
            </a:r>
            <a:r>
              <a:rPr lang="en-US" sz="1100" dirty="0"/>
              <a:t>, </a:t>
            </a:r>
            <a:r>
              <a:rPr lang="en-US" sz="1100" u="sng" dirty="0"/>
              <a:t>female</a:t>
            </a:r>
            <a:r>
              <a:rPr lang="en-US" sz="1100" dirty="0"/>
              <a:t>, </a:t>
            </a:r>
            <a:r>
              <a:rPr lang="en-US" sz="1100" u="sng" dirty="0"/>
              <a:t>objects</a:t>
            </a:r>
            <a:r>
              <a:rPr lang="en-US" sz="1100" dirty="0"/>
              <a:t>, </a:t>
            </a:r>
            <a:r>
              <a:rPr lang="en-US" sz="1100" b="1" u="sng" dirty="0"/>
              <a:t>room</a:t>
            </a:r>
            <a:r>
              <a:rPr lang="en-US" sz="1100" dirty="0"/>
              <a:t>, </a:t>
            </a:r>
            <a:r>
              <a:rPr lang="en-US" sz="1100" u="sng" dirty="0"/>
              <a:t>communication</a:t>
            </a:r>
            <a:r>
              <a:rPr lang="en-US" sz="1100" dirty="0"/>
              <a:t>, child, </a:t>
            </a:r>
            <a:r>
              <a:rPr lang="en-US" sz="1100" b="1" u="sng" dirty="0"/>
              <a:t>one</a:t>
            </a:r>
            <a:r>
              <a:rPr lang="en-US" sz="1100" dirty="0"/>
              <a:t>, </a:t>
            </a:r>
            <a:r>
              <a:rPr lang="en-US" sz="1100" u="sng" dirty="0"/>
              <a:t>activity</a:t>
            </a:r>
            <a:r>
              <a:rPr lang="en-US" sz="1100" dirty="0"/>
              <a:t>, </a:t>
            </a:r>
            <a:r>
              <a:rPr lang="en-US" sz="1100" b="1" u="sng" dirty="0"/>
              <a:t>education</a:t>
            </a:r>
            <a:r>
              <a:rPr lang="en-US" sz="1100" dirty="0"/>
              <a:t>, </a:t>
            </a:r>
            <a:r>
              <a:rPr lang="en-US" sz="1100" b="1" u="sng" dirty="0"/>
              <a:t>people</a:t>
            </a:r>
            <a:r>
              <a:rPr lang="en-US" sz="1100" dirty="0"/>
              <a:t>, </a:t>
            </a:r>
            <a:r>
              <a:rPr lang="en-US" sz="1100" u="sng" dirty="0"/>
              <a:t>young</a:t>
            </a:r>
            <a:r>
              <a:rPr lang="en-US" sz="1100" dirty="0"/>
              <a:t>, </a:t>
            </a:r>
            <a:r>
              <a:rPr lang="en-US" sz="1100" b="1" u="sng" dirty="0"/>
              <a:t>years</a:t>
            </a:r>
            <a:r>
              <a:rPr lang="en-US" sz="1100" dirty="0"/>
              <a:t>, </a:t>
            </a:r>
            <a:r>
              <a:rPr lang="en-US" sz="1100" u="sng" dirty="0"/>
              <a:t>educator</a:t>
            </a:r>
            <a:r>
              <a:rPr lang="en-US" sz="1100" dirty="0"/>
              <a:t>, </a:t>
            </a:r>
            <a:r>
              <a:rPr lang="en-US" sz="1100" b="1" u="sng" dirty="0"/>
              <a:t>teenager</a:t>
            </a:r>
            <a:r>
              <a:rPr lang="en-US" sz="1100" dirty="0"/>
              <a:t>, </a:t>
            </a:r>
            <a:r>
              <a:rPr lang="en-US" sz="1100" u="sng" dirty="0"/>
              <a:t>teacher</a:t>
            </a:r>
            <a:r>
              <a:rPr lang="en-US" sz="1100" dirty="0"/>
              <a:t>, </a:t>
            </a:r>
            <a:r>
              <a:rPr lang="en-US" sz="1100" b="1" u="sng" dirty="0"/>
              <a:t>indoors</a:t>
            </a:r>
            <a:r>
              <a:rPr lang="en-US" sz="1100" dirty="0"/>
              <a:t>, professionals, </a:t>
            </a:r>
            <a:r>
              <a:rPr lang="en-US" sz="1100" b="1" u="sng" dirty="0"/>
              <a:t>youth</a:t>
            </a:r>
            <a:r>
              <a:rPr lang="en-US" sz="1100" dirty="0"/>
              <a:t>, males, </a:t>
            </a:r>
            <a:r>
              <a:rPr lang="en-US" sz="1100" u="sng" dirty="0"/>
              <a:t>girl</a:t>
            </a:r>
            <a:r>
              <a:rPr lang="en-US" sz="1100" dirty="0"/>
              <a:t>, </a:t>
            </a:r>
            <a:r>
              <a:rPr lang="en-US" sz="1100" u="sng" dirty="0"/>
              <a:t>hair</a:t>
            </a:r>
            <a:r>
              <a:rPr lang="en-US" sz="1100" dirty="0"/>
              <a:t>, boy, </a:t>
            </a:r>
            <a:r>
              <a:rPr lang="en-US" sz="1100" u="sng" dirty="0"/>
              <a:t>teen</a:t>
            </a:r>
            <a:r>
              <a:rPr lang="en-US" sz="1100" dirty="0"/>
              <a:t>, </a:t>
            </a:r>
            <a:r>
              <a:rPr lang="en-US" sz="1100" u="sng" dirty="0"/>
              <a:t>learning</a:t>
            </a:r>
            <a:r>
              <a:rPr lang="en-US" sz="1100" dirty="0"/>
              <a:t>, mid, </a:t>
            </a:r>
            <a:r>
              <a:rPr lang="en-US" sz="1100" b="1" u="sng" dirty="0"/>
              <a:t>length</a:t>
            </a:r>
            <a:r>
              <a:rPr lang="en-US" sz="1100" dirty="0"/>
              <a:t>, </a:t>
            </a:r>
            <a:r>
              <a:rPr lang="en-US" sz="1100" u="sng" dirty="0"/>
              <a:t>arithmetic</a:t>
            </a:r>
            <a:r>
              <a:rPr lang="en-US" sz="1100" dirty="0"/>
              <a:t>, </a:t>
            </a:r>
            <a:r>
              <a:rPr lang="en-US" sz="1100" b="1" u="sng" dirty="0"/>
              <a:t>writing</a:t>
            </a:r>
            <a:r>
              <a:rPr lang="en-US" sz="1100" dirty="0"/>
              <a:t>, building, </a:t>
            </a:r>
            <a:r>
              <a:rPr lang="en-US" sz="1100" u="sng" dirty="0"/>
              <a:t>head</a:t>
            </a:r>
            <a:r>
              <a:rPr lang="en-US" sz="1100" dirty="0"/>
              <a:t>, </a:t>
            </a:r>
            <a:r>
              <a:rPr lang="en-US" sz="1100" u="sng" dirty="0"/>
              <a:t>color</a:t>
            </a:r>
            <a:r>
              <a:rPr lang="en-US" sz="1100" dirty="0"/>
              <a:t>, man, </a:t>
            </a:r>
            <a:r>
              <a:rPr lang="en-US" sz="1100" u="sng" dirty="0"/>
              <a:t>teaching</a:t>
            </a:r>
            <a:r>
              <a:rPr lang="en-US" sz="1100" dirty="0"/>
              <a:t>, </a:t>
            </a:r>
            <a:r>
              <a:rPr lang="en-US" sz="1100" u="sng" dirty="0"/>
              <a:t>part</a:t>
            </a:r>
            <a:r>
              <a:rPr lang="en-US" sz="1100" dirty="0"/>
              <a:t>, </a:t>
            </a:r>
            <a:r>
              <a:rPr lang="en-US" sz="1100" u="sng" dirty="0"/>
              <a:t>board</a:t>
            </a:r>
            <a:r>
              <a:rPr lang="en-US" sz="1100" dirty="0"/>
              <a:t>, ethnicity, </a:t>
            </a:r>
            <a:r>
              <a:rPr lang="en-US" sz="1100" u="sng" dirty="0"/>
              <a:t>high</a:t>
            </a:r>
            <a:r>
              <a:rPr lang="en-US" sz="1100" dirty="0"/>
              <a:t>, </a:t>
            </a:r>
            <a:r>
              <a:rPr lang="en-US" sz="1100" u="sng" dirty="0"/>
              <a:t>schools</a:t>
            </a:r>
            <a:r>
              <a:rPr lang="en-US" sz="1100" dirty="0"/>
              <a:t>, </a:t>
            </a:r>
            <a:r>
              <a:rPr lang="en-US" sz="1100" dirty="0" smtClean="0"/>
              <a:t>location</a:t>
            </a:r>
            <a:endParaRPr lang="en-US" sz="1100" dirty="0"/>
          </a:p>
        </p:txBody>
      </p:sp>
      <p:pic>
        <p:nvPicPr>
          <p:cNvPr id="7" name="Picture 6"/>
          <p:cNvPicPr>
            <a:picLocks noChangeAspect="1"/>
          </p:cNvPicPr>
          <p:nvPr/>
        </p:nvPicPr>
        <p:blipFill>
          <a:blip r:embed="rId3"/>
          <a:stretch>
            <a:fillRect/>
          </a:stretch>
        </p:blipFill>
        <p:spPr>
          <a:xfrm>
            <a:off x="777778" y="2998923"/>
            <a:ext cx="997572" cy="1496358"/>
          </a:xfrm>
          <a:prstGeom prst="rect">
            <a:avLst/>
          </a:prstGeom>
        </p:spPr>
      </p:pic>
      <p:sp>
        <p:nvSpPr>
          <p:cNvPr id="8" name="TextBox 7"/>
          <p:cNvSpPr txBox="1"/>
          <p:nvPr/>
        </p:nvSpPr>
        <p:spPr>
          <a:xfrm>
            <a:off x="2556496" y="4869160"/>
            <a:ext cx="6130304" cy="1538883"/>
          </a:xfrm>
          <a:prstGeom prst="rect">
            <a:avLst/>
          </a:prstGeom>
          <a:noFill/>
        </p:spPr>
        <p:txBody>
          <a:bodyPr wrap="square" rtlCol="0">
            <a:spAutoFit/>
          </a:bodyPr>
          <a:lstStyle/>
          <a:p>
            <a:r>
              <a:rPr lang="en-US" sz="1100" i="1" dirty="0"/>
              <a:t>Google results</a:t>
            </a:r>
            <a:r>
              <a:rPr lang="en-US" sz="1100" dirty="0"/>
              <a:t/>
            </a:r>
            <a:br>
              <a:rPr lang="en-US" sz="1100" dirty="0"/>
            </a:br>
            <a:r>
              <a:rPr lang="en-US" sz="1100" u="sng" dirty="0" smtClean="0"/>
              <a:t>line</a:t>
            </a:r>
            <a:r>
              <a:rPr lang="en-US" sz="1100" dirty="0"/>
              <a:t/>
            </a:r>
            <a:br>
              <a:rPr lang="en-US" sz="1100" dirty="0"/>
            </a:br>
            <a:r>
              <a:rPr lang="en-US" sz="600" dirty="0"/>
              <a:t/>
            </a:r>
            <a:br>
              <a:rPr lang="en-US" sz="600" dirty="0"/>
            </a:br>
            <a:r>
              <a:rPr lang="en-US" sz="1100" i="1" dirty="0"/>
              <a:t>MUFIN results</a:t>
            </a:r>
            <a:r>
              <a:rPr lang="en-US" sz="1100" dirty="0"/>
              <a:t/>
            </a:r>
            <a:br>
              <a:rPr lang="en-US" sz="1100" dirty="0"/>
            </a:br>
            <a:r>
              <a:rPr lang="en-US" sz="1100" b="1" u="sng" dirty="0"/>
              <a:t>fingerprint</a:t>
            </a:r>
            <a:r>
              <a:rPr lang="en-US" sz="1100" dirty="0"/>
              <a:t>, </a:t>
            </a:r>
            <a:r>
              <a:rPr lang="en-US" sz="1100" u="sng" dirty="0"/>
              <a:t>finger</a:t>
            </a:r>
            <a:r>
              <a:rPr lang="en-US" sz="1100" dirty="0"/>
              <a:t>, </a:t>
            </a:r>
            <a:r>
              <a:rPr lang="en-US" sz="1100" b="1" u="sng" dirty="0"/>
              <a:t>print</a:t>
            </a:r>
            <a:r>
              <a:rPr lang="en-US" sz="1100" dirty="0"/>
              <a:t>, </a:t>
            </a:r>
            <a:r>
              <a:rPr lang="en-US" sz="1100" u="sng" dirty="0"/>
              <a:t>individual</a:t>
            </a:r>
            <a:r>
              <a:rPr lang="en-US" sz="1100" dirty="0"/>
              <a:t>, group, </a:t>
            </a:r>
            <a:r>
              <a:rPr lang="en-US" sz="1100" u="sng" dirty="0"/>
              <a:t>identification</a:t>
            </a:r>
            <a:r>
              <a:rPr lang="en-US" sz="1100" dirty="0"/>
              <a:t>, </a:t>
            </a:r>
            <a:r>
              <a:rPr lang="en-US" sz="1100" u="sng" dirty="0"/>
              <a:t>hand</a:t>
            </a:r>
            <a:r>
              <a:rPr lang="en-US" sz="1100" dirty="0"/>
              <a:t>, </a:t>
            </a:r>
            <a:r>
              <a:rPr lang="en-US" sz="1100" u="sng" dirty="0"/>
              <a:t>crime</a:t>
            </a:r>
            <a:r>
              <a:rPr lang="en-US" sz="1100" dirty="0"/>
              <a:t>, </a:t>
            </a:r>
            <a:r>
              <a:rPr lang="en-US" sz="1100" u="sng" dirty="0"/>
              <a:t>evidence</a:t>
            </a:r>
            <a:r>
              <a:rPr lang="en-US" sz="1100" dirty="0"/>
              <a:t>, </a:t>
            </a:r>
            <a:r>
              <a:rPr lang="en-US" sz="1100" u="sng" dirty="0"/>
              <a:t>thumbprint</a:t>
            </a:r>
            <a:r>
              <a:rPr lang="en-US" sz="1100" dirty="0"/>
              <a:t>, </a:t>
            </a:r>
            <a:r>
              <a:rPr lang="en-US" sz="1100" u="sng" dirty="0"/>
              <a:t>identity</a:t>
            </a:r>
            <a:r>
              <a:rPr lang="en-US" sz="1100" dirty="0"/>
              <a:t>, ideas, </a:t>
            </a:r>
            <a:r>
              <a:rPr lang="en-US" sz="1100" b="1" u="sng" dirty="0"/>
              <a:t>white</a:t>
            </a:r>
            <a:r>
              <a:rPr lang="en-US" sz="1100" dirty="0"/>
              <a:t>, </a:t>
            </a:r>
            <a:r>
              <a:rPr lang="en-US" sz="1100" u="sng" dirty="0"/>
              <a:t>finding</a:t>
            </a:r>
            <a:r>
              <a:rPr lang="en-US" sz="1100" dirty="0"/>
              <a:t>, concept, </a:t>
            </a:r>
            <a:r>
              <a:rPr lang="en-US" sz="1100" u="sng" dirty="0"/>
              <a:t>black</a:t>
            </a:r>
            <a:r>
              <a:rPr lang="en-US" sz="1100" dirty="0"/>
              <a:t>, </a:t>
            </a:r>
            <a:r>
              <a:rPr lang="en-US" sz="1100" u="sng" dirty="0"/>
              <a:t>information</a:t>
            </a:r>
            <a:r>
              <a:rPr lang="en-US" sz="1100" dirty="0"/>
              <a:t>, digit, change, smudge, discovery, </a:t>
            </a:r>
            <a:r>
              <a:rPr lang="en-US" sz="1100" u="sng" dirty="0"/>
              <a:t>biometrics</a:t>
            </a:r>
            <a:r>
              <a:rPr lang="en-US" sz="1100" dirty="0"/>
              <a:t>, </a:t>
            </a:r>
            <a:r>
              <a:rPr lang="en-US" sz="1100" u="sng" dirty="0"/>
              <a:t>thumb</a:t>
            </a:r>
            <a:r>
              <a:rPr lang="en-US" sz="1100" dirty="0"/>
              <a:t>, </a:t>
            </a:r>
            <a:r>
              <a:rPr lang="en-US" sz="1100" u="sng" dirty="0"/>
              <a:t>unique</a:t>
            </a:r>
            <a:r>
              <a:rPr lang="en-US" sz="1100" dirty="0"/>
              <a:t>, </a:t>
            </a:r>
            <a:r>
              <a:rPr lang="en-US" sz="1100" u="sng" dirty="0"/>
              <a:t>id</a:t>
            </a:r>
            <a:r>
              <a:rPr lang="en-US" sz="1100" dirty="0"/>
              <a:t>, </a:t>
            </a:r>
            <a:r>
              <a:rPr lang="en-US" sz="1100" u="sng" dirty="0"/>
              <a:t>security</a:t>
            </a:r>
            <a:r>
              <a:rPr lang="en-US" sz="1100" dirty="0"/>
              <a:t>, </a:t>
            </a:r>
            <a:r>
              <a:rPr lang="en-US" sz="1100" u="sng" dirty="0"/>
              <a:t>recognition</a:t>
            </a:r>
            <a:r>
              <a:rPr lang="en-US" sz="1100" dirty="0"/>
              <a:t>, </a:t>
            </a:r>
            <a:r>
              <a:rPr lang="en-US" sz="1100" u="sng" dirty="0" err="1"/>
              <a:t>closeup</a:t>
            </a:r>
            <a:r>
              <a:rPr lang="en-US" sz="1100" dirty="0"/>
              <a:t>, </a:t>
            </a:r>
            <a:r>
              <a:rPr lang="en-US" sz="1100" u="sng" dirty="0"/>
              <a:t>representation</a:t>
            </a:r>
            <a:r>
              <a:rPr lang="en-US" sz="1100" dirty="0"/>
              <a:t>, people, vector, </a:t>
            </a:r>
            <a:r>
              <a:rPr lang="en-US" sz="1100" u="sng" dirty="0"/>
              <a:t>close</a:t>
            </a:r>
            <a:r>
              <a:rPr lang="en-US" sz="1100" dirty="0"/>
              <a:t>, </a:t>
            </a:r>
            <a:r>
              <a:rPr lang="en-US" sz="1100" u="sng" dirty="0"/>
              <a:t>criminal</a:t>
            </a:r>
            <a:r>
              <a:rPr lang="en-US" sz="1100" dirty="0"/>
              <a:t>, </a:t>
            </a:r>
            <a:r>
              <a:rPr lang="en-US" sz="1100" u="sng" dirty="0"/>
              <a:t>privacy</a:t>
            </a:r>
            <a:r>
              <a:rPr lang="en-US" sz="1100" dirty="0"/>
              <a:t>, </a:t>
            </a:r>
            <a:r>
              <a:rPr lang="en-US" sz="1100" u="sng" dirty="0"/>
              <a:t>police</a:t>
            </a:r>
            <a:r>
              <a:rPr lang="en-US" sz="1100" dirty="0"/>
              <a:t>, </a:t>
            </a:r>
            <a:r>
              <a:rPr lang="en-US" sz="1100" u="sng" dirty="0"/>
              <a:t>science</a:t>
            </a:r>
            <a:r>
              <a:rPr lang="en-US" sz="1100" dirty="0"/>
              <a:t>, </a:t>
            </a:r>
            <a:r>
              <a:rPr lang="en-US" sz="1100" u="sng" dirty="0"/>
              <a:t>safety</a:t>
            </a:r>
            <a:r>
              <a:rPr lang="en-US" sz="1100" dirty="0"/>
              <a:t>, photo, </a:t>
            </a:r>
            <a:r>
              <a:rPr lang="en-US" sz="1100" u="sng" dirty="0"/>
              <a:t>tech</a:t>
            </a:r>
            <a:r>
              <a:rPr lang="en-US" sz="1100" dirty="0"/>
              <a:t>, </a:t>
            </a:r>
            <a:r>
              <a:rPr lang="en-US" sz="1100" b="1" u="sng" dirty="0"/>
              <a:t>background</a:t>
            </a:r>
            <a:r>
              <a:rPr lang="en-US" sz="1100" dirty="0"/>
              <a:t>, </a:t>
            </a:r>
            <a:r>
              <a:rPr lang="en-US" sz="1100" u="sng" dirty="0"/>
              <a:t>touch</a:t>
            </a:r>
            <a:r>
              <a:rPr lang="en-US" sz="1100" dirty="0"/>
              <a:t>, heritage, </a:t>
            </a:r>
            <a:r>
              <a:rPr lang="en-US" sz="1100" u="sng" dirty="0"/>
              <a:t>theft</a:t>
            </a:r>
            <a:r>
              <a:rPr lang="en-US" sz="1100" dirty="0"/>
              <a:t>, </a:t>
            </a:r>
            <a:r>
              <a:rPr lang="en-US" sz="1100" u="sng" dirty="0"/>
              <a:t>curves</a:t>
            </a:r>
            <a:r>
              <a:rPr lang="en-US" sz="1100" dirty="0"/>
              <a:t>, </a:t>
            </a:r>
            <a:r>
              <a:rPr lang="en-US" sz="1100" u="sng" dirty="0"/>
              <a:t>verify</a:t>
            </a:r>
            <a:r>
              <a:rPr lang="en-US" sz="1100" dirty="0"/>
              <a:t>, </a:t>
            </a:r>
            <a:r>
              <a:rPr lang="en-US" sz="1100" u="sng" dirty="0"/>
              <a:t>investigation</a:t>
            </a:r>
            <a:r>
              <a:rPr lang="en-US" sz="1100" dirty="0"/>
              <a:t>, </a:t>
            </a:r>
            <a:r>
              <a:rPr lang="en-US" sz="1100" u="sng" dirty="0"/>
              <a:t>offender</a:t>
            </a:r>
            <a:r>
              <a:rPr lang="en-US" sz="1100" dirty="0"/>
              <a:t>, </a:t>
            </a:r>
            <a:r>
              <a:rPr lang="en-US" sz="1100" u="sng" dirty="0"/>
              <a:t>ink</a:t>
            </a:r>
            <a:r>
              <a:rPr lang="en-US" sz="1100" dirty="0"/>
              <a:t>, state, </a:t>
            </a:r>
            <a:r>
              <a:rPr lang="en-US" sz="1100" dirty="0" smtClean="0"/>
              <a:t>symbol</a:t>
            </a:r>
            <a:endParaRPr lang="en-US" sz="1100" dirty="0"/>
          </a:p>
        </p:txBody>
      </p:sp>
      <p:pic>
        <p:nvPicPr>
          <p:cNvPr id="9" name="Picture 8"/>
          <p:cNvPicPr>
            <a:picLocks noChangeAspect="1"/>
          </p:cNvPicPr>
          <p:nvPr/>
        </p:nvPicPr>
        <p:blipFill>
          <a:blip r:embed="rId4"/>
          <a:stretch>
            <a:fillRect/>
          </a:stretch>
        </p:blipFill>
        <p:spPr>
          <a:xfrm>
            <a:off x="777778" y="4942336"/>
            <a:ext cx="989975" cy="1489617"/>
          </a:xfrm>
          <a:prstGeom prst="rect">
            <a:avLst/>
          </a:prstGeom>
        </p:spPr>
      </p:pic>
    </p:spTree>
    <p:extLst>
      <p:ext uri="{BB962C8B-B14F-4D97-AF65-F5344CB8AC3E}">
        <p14:creationId xmlns:p14="http://schemas.microsoft.com/office/powerpoint/2010/main" val="1850166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Google wins</a:t>
            </a:r>
            <a:endParaRPr lang="en-US" dirty="0"/>
          </a:p>
        </p:txBody>
      </p:sp>
      <p:sp>
        <p:nvSpPr>
          <p:cNvPr id="4" name="TextBox 3"/>
          <p:cNvSpPr txBox="1"/>
          <p:nvPr/>
        </p:nvSpPr>
        <p:spPr>
          <a:xfrm>
            <a:off x="2566800" y="1308361"/>
            <a:ext cx="6397688" cy="1538883"/>
          </a:xfrm>
          <a:prstGeom prst="rect">
            <a:avLst/>
          </a:prstGeom>
          <a:noFill/>
        </p:spPr>
        <p:txBody>
          <a:bodyPr wrap="square" rtlCol="0">
            <a:spAutoFit/>
          </a:bodyPr>
          <a:lstStyle/>
          <a:p>
            <a:r>
              <a:rPr lang="en-US" sz="1100" i="1" dirty="0"/>
              <a:t>Google </a:t>
            </a:r>
            <a:r>
              <a:rPr lang="cs-CZ" sz="1100" i="1" dirty="0"/>
              <a:t>keywords</a:t>
            </a:r>
            <a:r>
              <a:rPr lang="en-US" sz="1100" dirty="0"/>
              <a:t/>
            </a:r>
            <a:br>
              <a:rPr lang="en-US" sz="1100" dirty="0"/>
            </a:br>
            <a:r>
              <a:rPr lang="en-US" sz="1100" u="sng" dirty="0"/>
              <a:t>bumper</a:t>
            </a:r>
            <a:r>
              <a:rPr lang="en-US" sz="1100" dirty="0"/>
              <a:t>, </a:t>
            </a:r>
            <a:r>
              <a:rPr lang="en-US" sz="1100" u="sng" dirty="0" err="1"/>
              <a:t>automotive_design</a:t>
            </a:r>
            <a:r>
              <a:rPr lang="en-US" sz="1100" dirty="0"/>
              <a:t>, </a:t>
            </a:r>
            <a:r>
              <a:rPr lang="en-US" sz="1100" u="sng" dirty="0" err="1"/>
              <a:t>automotive_exterior</a:t>
            </a:r>
            <a:r>
              <a:rPr lang="en-US" sz="1100" dirty="0"/>
              <a:t>, </a:t>
            </a:r>
            <a:r>
              <a:rPr lang="en-US" sz="1100" u="sng" dirty="0"/>
              <a:t>vehicle</a:t>
            </a:r>
            <a:r>
              <a:rPr lang="en-US" sz="1100" dirty="0"/>
              <a:t>, </a:t>
            </a:r>
            <a:r>
              <a:rPr lang="en-US" sz="1100" u="sng" dirty="0"/>
              <a:t>car</a:t>
            </a:r>
            <a:r>
              <a:rPr lang="en-US" sz="1100" dirty="0"/>
              <a:t>, </a:t>
            </a:r>
            <a:r>
              <a:rPr lang="en-US" sz="1100" u="sng" dirty="0"/>
              <a:t>wheel</a:t>
            </a:r>
            <a:r>
              <a:rPr lang="en-US" sz="1100" dirty="0"/>
              <a:t>, </a:t>
            </a:r>
            <a:r>
              <a:rPr lang="en-US" sz="1100" u="sng" dirty="0" err="1"/>
              <a:t>land_vehicle</a:t>
            </a:r>
            <a:r>
              <a:rPr lang="en-US" sz="1100" dirty="0"/>
              <a:t>, </a:t>
            </a:r>
            <a:r>
              <a:rPr lang="en-US" sz="1100" u="sng" dirty="0" err="1"/>
              <a:t>sports_car</a:t>
            </a:r>
            <a:r>
              <a:rPr lang="en-US" sz="1100" dirty="0"/>
              <a:t>, </a:t>
            </a:r>
            <a:r>
              <a:rPr lang="en-US" sz="1100" u="sng" dirty="0" err="1"/>
              <a:t>mercedes_benz</a:t>
            </a:r>
            <a:r>
              <a:rPr lang="en-US" sz="1100" dirty="0"/>
              <a:t>, </a:t>
            </a:r>
            <a:r>
              <a:rPr lang="en-US" sz="1100" u="sng" dirty="0"/>
              <a:t>supercar</a:t>
            </a:r>
            <a:r>
              <a:rPr lang="en-US" sz="1100" dirty="0"/>
              <a:t>, </a:t>
            </a:r>
            <a:r>
              <a:rPr lang="en-US" sz="1100" u="sng" dirty="0" err="1"/>
              <a:t>automobile_make</a:t>
            </a:r>
            <a:r>
              <a:rPr lang="en-US" sz="1100" dirty="0"/>
              <a:t>, </a:t>
            </a:r>
            <a:r>
              <a:rPr lang="en-US" sz="1100" u="sng" dirty="0" err="1"/>
              <a:t>mercedes_benz_slr_mclaren</a:t>
            </a:r>
            <a:r>
              <a:rPr lang="en-US" sz="1100" dirty="0"/>
              <a:t>, </a:t>
            </a:r>
            <a:r>
              <a:rPr lang="en-US" sz="1100" u="sng" dirty="0" err="1"/>
              <a:t>model_car</a:t>
            </a:r>
            <a:r>
              <a:rPr lang="en-US" sz="1100" dirty="0"/>
              <a:t> </a:t>
            </a:r>
            <a:br>
              <a:rPr lang="en-US" sz="1100" dirty="0"/>
            </a:br>
            <a:r>
              <a:rPr lang="en-US" sz="600" dirty="0"/>
              <a:t/>
            </a:r>
            <a:br>
              <a:rPr lang="en-US" sz="600" dirty="0"/>
            </a:br>
            <a:r>
              <a:rPr lang="en-US" sz="1100" i="1" dirty="0"/>
              <a:t>MUFIN </a:t>
            </a:r>
            <a:r>
              <a:rPr lang="cs-CZ" sz="1100" i="1" dirty="0"/>
              <a:t>keywords</a:t>
            </a:r>
            <a:r>
              <a:rPr lang="en-US" sz="1100" dirty="0"/>
              <a:t/>
            </a:r>
            <a:br>
              <a:rPr lang="en-US" sz="1100" dirty="0"/>
            </a:br>
            <a:r>
              <a:rPr lang="en-US" sz="1100" u="sng" dirty="0"/>
              <a:t>car</a:t>
            </a:r>
            <a:r>
              <a:rPr lang="en-US" sz="1100" dirty="0"/>
              <a:t>, </a:t>
            </a:r>
            <a:r>
              <a:rPr lang="en-US" sz="1100" u="sng" dirty="0"/>
              <a:t>show</a:t>
            </a:r>
            <a:r>
              <a:rPr lang="en-US" sz="1100" dirty="0"/>
              <a:t>, </a:t>
            </a:r>
            <a:r>
              <a:rPr lang="en-US" sz="1100" u="sng" dirty="0"/>
              <a:t>vehicle</a:t>
            </a:r>
            <a:r>
              <a:rPr lang="en-US" sz="1100" dirty="0"/>
              <a:t>, travel, </a:t>
            </a:r>
            <a:r>
              <a:rPr lang="en-US" sz="1100" u="sng" dirty="0"/>
              <a:t>transport</a:t>
            </a:r>
            <a:r>
              <a:rPr lang="en-US" sz="1100" dirty="0"/>
              <a:t>, sports, motor, </a:t>
            </a:r>
            <a:r>
              <a:rPr lang="en-US" sz="1100" u="sng" dirty="0"/>
              <a:t>automobile</a:t>
            </a:r>
            <a:r>
              <a:rPr lang="en-US" sz="1100" dirty="0"/>
              <a:t>, speed, person, </a:t>
            </a:r>
            <a:r>
              <a:rPr lang="en-US" sz="1100" b="1" u="sng" dirty="0"/>
              <a:t>luxury</a:t>
            </a:r>
            <a:r>
              <a:rPr lang="en-US" sz="1100" dirty="0"/>
              <a:t>, </a:t>
            </a:r>
            <a:r>
              <a:rPr lang="en-US" sz="1100" u="sng" dirty="0"/>
              <a:t>coupe</a:t>
            </a:r>
            <a:r>
              <a:rPr lang="en-US" sz="1100" dirty="0"/>
              <a:t>, </a:t>
            </a:r>
            <a:r>
              <a:rPr lang="en-US" sz="1100" b="1" u="sng" dirty="0"/>
              <a:t>new</a:t>
            </a:r>
            <a:r>
              <a:rPr lang="en-US" sz="1100" dirty="0"/>
              <a:t>, museum, road, indoors, </a:t>
            </a:r>
            <a:r>
              <a:rPr lang="en-US" sz="1100" u="sng" dirty="0"/>
              <a:t>concept</a:t>
            </a:r>
            <a:r>
              <a:rPr lang="en-US" sz="1100" dirty="0"/>
              <a:t>, color, view, manufacturers, </a:t>
            </a:r>
            <a:r>
              <a:rPr lang="en-US" sz="1100" u="sng" dirty="0"/>
              <a:t>front</a:t>
            </a:r>
            <a:r>
              <a:rPr lang="en-US" sz="1100" dirty="0"/>
              <a:t>, three, </a:t>
            </a:r>
            <a:r>
              <a:rPr lang="en-US" sz="1100" u="sng" dirty="0"/>
              <a:t>automotive</a:t>
            </a:r>
            <a:r>
              <a:rPr lang="en-US" sz="1100" dirty="0"/>
              <a:t>, horizontal, </a:t>
            </a:r>
            <a:r>
              <a:rPr lang="en-US" sz="1100" b="1" u="sng" dirty="0"/>
              <a:t>expensive</a:t>
            </a:r>
            <a:r>
              <a:rPr lang="en-US" sz="1100" dirty="0"/>
              <a:t>, </a:t>
            </a:r>
            <a:r>
              <a:rPr lang="en-US" sz="1100" u="sng" dirty="0"/>
              <a:t>nobody</a:t>
            </a:r>
            <a:r>
              <a:rPr lang="en-US" sz="1100" dirty="0"/>
              <a:t>, </a:t>
            </a:r>
            <a:r>
              <a:rPr lang="en-US" sz="1100" u="sng" dirty="0"/>
              <a:t>convertible</a:t>
            </a:r>
            <a:r>
              <a:rPr lang="en-US" sz="1100" dirty="0"/>
              <a:t>, business, photography, roadster, </a:t>
            </a:r>
            <a:r>
              <a:rPr lang="en-US" sz="1100" u="sng" dirty="0"/>
              <a:t>industry</a:t>
            </a:r>
            <a:r>
              <a:rPr lang="en-US" sz="1100" dirty="0"/>
              <a:t>, </a:t>
            </a:r>
            <a:r>
              <a:rPr lang="en-US" sz="1100" dirty="0" err="1"/>
              <a:t>european</a:t>
            </a:r>
            <a:r>
              <a:rPr lang="en-US" sz="1100" dirty="0"/>
              <a:t>, </a:t>
            </a:r>
            <a:r>
              <a:rPr lang="en-US" sz="1100" u="sng" dirty="0"/>
              <a:t>study</a:t>
            </a:r>
            <a:r>
              <a:rPr lang="en-US" sz="1100" dirty="0"/>
              <a:t>, </a:t>
            </a:r>
            <a:r>
              <a:rPr lang="en-US" sz="1100" u="sng" dirty="0"/>
              <a:t>transportation</a:t>
            </a:r>
            <a:r>
              <a:rPr lang="en-US" sz="1100" dirty="0"/>
              <a:t>, </a:t>
            </a:r>
            <a:r>
              <a:rPr lang="en-US" sz="1100" b="1" u="sng" dirty="0"/>
              <a:t>fast</a:t>
            </a:r>
            <a:r>
              <a:rPr lang="en-US" sz="1100" dirty="0"/>
              <a:t>, photo, </a:t>
            </a:r>
            <a:r>
              <a:rPr lang="en-US" sz="1100" u="sng" dirty="0"/>
              <a:t>silver</a:t>
            </a:r>
            <a:r>
              <a:rPr lang="en-US" sz="1100" dirty="0"/>
              <a:t>, </a:t>
            </a:r>
            <a:r>
              <a:rPr lang="en-US" sz="1100" b="1" u="sng" dirty="0"/>
              <a:t>modern</a:t>
            </a:r>
            <a:r>
              <a:rPr lang="en-US" sz="1100" dirty="0"/>
              <a:t>, </a:t>
            </a:r>
            <a:r>
              <a:rPr lang="en-US" sz="1100" u="sng" dirty="0"/>
              <a:t>salon</a:t>
            </a:r>
            <a:r>
              <a:rPr lang="en-US" sz="1100" dirty="0"/>
              <a:t>, make, street, white, </a:t>
            </a:r>
            <a:r>
              <a:rPr lang="en-US" sz="1100" u="sng" dirty="0"/>
              <a:t>showpiece</a:t>
            </a:r>
            <a:r>
              <a:rPr lang="en-US" sz="1100" dirty="0"/>
              <a:t>, </a:t>
            </a:r>
            <a:r>
              <a:rPr lang="en-US" sz="1100" u="sng" dirty="0"/>
              <a:t>cars</a:t>
            </a:r>
            <a:r>
              <a:rPr lang="en-US" sz="1100" dirty="0"/>
              <a:t>, </a:t>
            </a:r>
            <a:r>
              <a:rPr lang="en-US" sz="1100" u="sng" dirty="0"/>
              <a:t>black</a:t>
            </a:r>
            <a:r>
              <a:rPr lang="en-US" sz="1100" dirty="0"/>
              <a:t>, republic, city, </a:t>
            </a:r>
            <a:r>
              <a:rPr lang="en-US" sz="1100" u="sng" dirty="0"/>
              <a:t>studio</a:t>
            </a:r>
            <a:r>
              <a:rPr lang="en-US" sz="1100" dirty="0"/>
              <a:t>, district, state </a:t>
            </a:r>
          </a:p>
        </p:txBody>
      </p:sp>
      <p:pic>
        <p:nvPicPr>
          <p:cNvPr id="5" name="Picture 4"/>
          <p:cNvPicPr>
            <a:picLocks noChangeAspect="1"/>
          </p:cNvPicPr>
          <p:nvPr/>
        </p:nvPicPr>
        <p:blipFill>
          <a:blip r:embed="rId2"/>
          <a:stretch>
            <a:fillRect/>
          </a:stretch>
        </p:blipFill>
        <p:spPr>
          <a:xfrm>
            <a:off x="412568" y="1408782"/>
            <a:ext cx="1944000" cy="1293980"/>
          </a:xfrm>
          <a:prstGeom prst="rect">
            <a:avLst/>
          </a:prstGeom>
        </p:spPr>
      </p:pic>
      <p:pic>
        <p:nvPicPr>
          <p:cNvPr id="6" name="Picture 5"/>
          <p:cNvPicPr>
            <a:picLocks noChangeAspect="1"/>
          </p:cNvPicPr>
          <p:nvPr/>
        </p:nvPicPr>
        <p:blipFill>
          <a:blip r:embed="rId3"/>
          <a:stretch>
            <a:fillRect/>
          </a:stretch>
        </p:blipFill>
        <p:spPr>
          <a:xfrm>
            <a:off x="560958" y="2996952"/>
            <a:ext cx="1647220" cy="1647220"/>
          </a:xfrm>
          <a:prstGeom prst="rect">
            <a:avLst/>
          </a:prstGeom>
        </p:spPr>
      </p:pic>
      <p:sp>
        <p:nvSpPr>
          <p:cNvPr id="7" name="Rectangle 6"/>
          <p:cNvSpPr/>
          <p:nvPr/>
        </p:nvSpPr>
        <p:spPr>
          <a:xfrm>
            <a:off x="2566800" y="3128064"/>
            <a:ext cx="6253672" cy="1384995"/>
          </a:xfrm>
          <a:prstGeom prst="rect">
            <a:avLst/>
          </a:prstGeom>
        </p:spPr>
        <p:txBody>
          <a:bodyPr wrap="square">
            <a:spAutoFit/>
          </a:bodyPr>
          <a:lstStyle/>
          <a:p>
            <a:r>
              <a:rPr lang="en-US" sz="1100" i="1" dirty="0"/>
              <a:t>Google results</a:t>
            </a:r>
            <a:r>
              <a:rPr lang="en-US" sz="1100" dirty="0"/>
              <a:t/>
            </a:r>
            <a:br>
              <a:rPr lang="en-US" sz="1100" dirty="0"/>
            </a:br>
            <a:r>
              <a:rPr lang="en-US" sz="1100" u="sng" dirty="0" err="1"/>
              <a:t>volcanic_landform</a:t>
            </a:r>
            <a:r>
              <a:rPr lang="en-US" sz="1100" dirty="0"/>
              <a:t>, </a:t>
            </a:r>
            <a:r>
              <a:rPr lang="en-US" sz="1100" u="sng" dirty="0"/>
              <a:t>lava</a:t>
            </a:r>
            <a:r>
              <a:rPr lang="en-US" sz="1100" dirty="0"/>
              <a:t>, </a:t>
            </a:r>
            <a:r>
              <a:rPr lang="en-US" sz="1100" u="sng" dirty="0"/>
              <a:t>phenomenon</a:t>
            </a:r>
            <a:r>
              <a:rPr lang="en-US" sz="1100" dirty="0"/>
              <a:t>, </a:t>
            </a:r>
            <a:r>
              <a:rPr lang="en-US" sz="1100" u="sng" dirty="0" err="1"/>
              <a:t>geological_phenomenon</a:t>
            </a:r>
            <a:r>
              <a:rPr lang="en-US" sz="1100" dirty="0"/>
              <a:t>, </a:t>
            </a:r>
            <a:r>
              <a:rPr lang="en-US" sz="1100" u="sng" dirty="0"/>
              <a:t>landform</a:t>
            </a:r>
            <a:r>
              <a:rPr lang="en-US" sz="1100" dirty="0"/>
              <a:t> </a:t>
            </a:r>
            <a:br>
              <a:rPr lang="en-US" sz="1100" dirty="0"/>
            </a:br>
            <a:r>
              <a:rPr lang="en-US" sz="600" dirty="0"/>
              <a:t/>
            </a:r>
            <a:br>
              <a:rPr lang="en-US" sz="600" dirty="0"/>
            </a:br>
            <a:r>
              <a:rPr lang="en-US" sz="1100" i="1" dirty="0"/>
              <a:t>MUFIN results</a:t>
            </a:r>
            <a:r>
              <a:rPr lang="en-US" sz="1100" dirty="0"/>
              <a:t/>
            </a:r>
            <a:br>
              <a:rPr lang="en-US" sz="1100" dirty="0"/>
            </a:br>
            <a:r>
              <a:rPr lang="en-US" sz="1100" u="sng" dirty="0"/>
              <a:t>sky</a:t>
            </a:r>
            <a:r>
              <a:rPr lang="en-US" sz="1100" dirty="0"/>
              <a:t>, </a:t>
            </a:r>
            <a:r>
              <a:rPr lang="en-US" sz="1100" u="sng" dirty="0"/>
              <a:t>evening</a:t>
            </a:r>
            <a:r>
              <a:rPr lang="en-US" sz="1100" dirty="0"/>
              <a:t>, water, ocean, change, island, set, </a:t>
            </a:r>
            <a:r>
              <a:rPr lang="en-US" sz="1100" u="sng" dirty="0"/>
              <a:t>cloud</a:t>
            </a:r>
            <a:r>
              <a:rPr lang="en-US" sz="1100" dirty="0"/>
              <a:t>, sunrise, formations, </a:t>
            </a:r>
            <a:r>
              <a:rPr lang="en-US" sz="1100" u="sng" dirty="0"/>
              <a:t>dusk</a:t>
            </a:r>
            <a:r>
              <a:rPr lang="en-US" sz="1100" dirty="0"/>
              <a:t>, </a:t>
            </a:r>
            <a:r>
              <a:rPr lang="en-US" sz="1100" u="sng" dirty="0"/>
              <a:t>clouds</a:t>
            </a:r>
            <a:r>
              <a:rPr lang="en-US" sz="1100" dirty="0"/>
              <a:t>, </a:t>
            </a:r>
            <a:r>
              <a:rPr lang="en-US" sz="1100" u="sng" dirty="0"/>
              <a:t>light</a:t>
            </a:r>
            <a:r>
              <a:rPr lang="en-US" sz="1100" dirty="0"/>
              <a:t>, sunset, morning, </a:t>
            </a:r>
            <a:r>
              <a:rPr lang="en-US" sz="1100" u="sng" dirty="0"/>
              <a:t>mountain</a:t>
            </a:r>
            <a:r>
              <a:rPr lang="en-US" sz="1100" dirty="0"/>
              <a:t>, group, sundown, national, </a:t>
            </a:r>
            <a:r>
              <a:rPr lang="en-US" sz="1100" u="sng" dirty="0"/>
              <a:t>lava</a:t>
            </a:r>
            <a:r>
              <a:rPr lang="en-US" sz="1100" dirty="0"/>
              <a:t>, </a:t>
            </a:r>
            <a:r>
              <a:rPr lang="en-US" sz="1100" u="sng" dirty="0"/>
              <a:t>nature</a:t>
            </a:r>
            <a:r>
              <a:rPr lang="en-US" sz="1100" dirty="0"/>
              <a:t>, </a:t>
            </a:r>
            <a:r>
              <a:rPr lang="en-US" sz="1100" u="sng" dirty="0"/>
              <a:t>outdoors</a:t>
            </a:r>
            <a:r>
              <a:rPr lang="en-US" sz="1100" dirty="0"/>
              <a:t>, daylight, </a:t>
            </a:r>
            <a:r>
              <a:rPr lang="en-US" sz="1100" u="sng" dirty="0"/>
              <a:t>volcanoes</a:t>
            </a:r>
            <a:r>
              <a:rPr lang="en-US" sz="1100" dirty="0"/>
              <a:t>, color, sea, travel, weather, big, </a:t>
            </a:r>
            <a:r>
              <a:rPr lang="en-US" sz="1100" b="1" u="sng" dirty="0"/>
              <a:t>natural</a:t>
            </a:r>
            <a:r>
              <a:rPr lang="en-US" sz="1100" dirty="0"/>
              <a:t>, geyser, </a:t>
            </a:r>
            <a:r>
              <a:rPr lang="en-US" sz="1100" u="sng" dirty="0"/>
              <a:t>scenery</a:t>
            </a:r>
            <a:r>
              <a:rPr lang="en-US" sz="1100" dirty="0"/>
              <a:t>, sun, </a:t>
            </a:r>
            <a:r>
              <a:rPr lang="en-US" sz="1100" u="sng" dirty="0"/>
              <a:t>red</a:t>
            </a:r>
            <a:r>
              <a:rPr lang="en-US" sz="1100" dirty="0"/>
              <a:t>, park, </a:t>
            </a:r>
            <a:r>
              <a:rPr lang="en-US" sz="1100" b="1" u="sng" dirty="0"/>
              <a:t>night</a:t>
            </a:r>
            <a:r>
              <a:rPr lang="en-US" sz="1100" dirty="0"/>
              <a:t>, horizontal, </a:t>
            </a:r>
            <a:r>
              <a:rPr lang="en-US" sz="1100" u="sng" dirty="0"/>
              <a:t>scenic</a:t>
            </a:r>
            <a:r>
              <a:rPr lang="en-US" sz="1100" dirty="0"/>
              <a:t>, coast, </a:t>
            </a:r>
            <a:r>
              <a:rPr lang="en-US" sz="1100" u="sng" dirty="0"/>
              <a:t>gap</a:t>
            </a:r>
            <a:r>
              <a:rPr lang="en-US" sz="1100" dirty="0"/>
              <a:t>, vacation, region, </a:t>
            </a:r>
            <a:r>
              <a:rPr lang="en-US" sz="1100" u="sng" dirty="0"/>
              <a:t>rock</a:t>
            </a:r>
            <a:r>
              <a:rPr lang="en-US" sz="1100" dirty="0"/>
              <a:t>, people, environment, </a:t>
            </a:r>
            <a:r>
              <a:rPr lang="en-US" sz="1100" b="1" u="sng" dirty="0"/>
              <a:t>eruption</a:t>
            </a:r>
            <a:r>
              <a:rPr lang="en-US" sz="1100" dirty="0"/>
              <a:t>, </a:t>
            </a:r>
            <a:r>
              <a:rPr lang="en-US" sz="1100" u="sng" dirty="0"/>
              <a:t>power</a:t>
            </a:r>
            <a:r>
              <a:rPr lang="en-US" sz="1100" dirty="0"/>
              <a:t>, shore, </a:t>
            </a:r>
            <a:r>
              <a:rPr lang="en-US" sz="1100" u="sng" dirty="0"/>
              <a:t>landscape</a:t>
            </a:r>
            <a:r>
              <a:rPr lang="en-US" sz="1100" dirty="0"/>
              <a:t>, countries </a:t>
            </a:r>
          </a:p>
        </p:txBody>
      </p:sp>
      <p:pic>
        <p:nvPicPr>
          <p:cNvPr id="8" name="Picture 7"/>
          <p:cNvPicPr>
            <a:picLocks noChangeAspect="1"/>
          </p:cNvPicPr>
          <p:nvPr/>
        </p:nvPicPr>
        <p:blipFill>
          <a:blip r:embed="rId4"/>
          <a:stretch>
            <a:fillRect/>
          </a:stretch>
        </p:blipFill>
        <p:spPr>
          <a:xfrm>
            <a:off x="412568" y="4949168"/>
            <a:ext cx="1944000" cy="1458000"/>
          </a:xfrm>
          <a:prstGeom prst="rect">
            <a:avLst/>
          </a:prstGeom>
        </p:spPr>
      </p:pic>
      <p:sp>
        <p:nvSpPr>
          <p:cNvPr id="9" name="Rectangle 8"/>
          <p:cNvSpPr/>
          <p:nvPr/>
        </p:nvSpPr>
        <p:spPr>
          <a:xfrm>
            <a:off x="2566800" y="4877160"/>
            <a:ext cx="6397688" cy="1446550"/>
          </a:xfrm>
          <a:prstGeom prst="rect">
            <a:avLst/>
          </a:prstGeom>
        </p:spPr>
        <p:txBody>
          <a:bodyPr wrap="square">
            <a:spAutoFit/>
          </a:bodyPr>
          <a:lstStyle/>
          <a:p>
            <a:r>
              <a:rPr lang="en-US" sz="1100" i="1" dirty="0"/>
              <a:t>Google results</a:t>
            </a:r>
            <a:r>
              <a:rPr lang="en-US" sz="1100" dirty="0"/>
              <a:t/>
            </a:r>
            <a:br>
              <a:rPr lang="en-US" sz="1100" dirty="0"/>
            </a:br>
            <a:r>
              <a:rPr lang="en-US" sz="1100" u="sng" dirty="0"/>
              <a:t>insect</a:t>
            </a:r>
            <a:r>
              <a:rPr lang="en-US" sz="1100" dirty="0"/>
              <a:t>, </a:t>
            </a:r>
            <a:r>
              <a:rPr lang="en-US" sz="1100" u="sng" dirty="0"/>
              <a:t>pollen</a:t>
            </a:r>
            <a:r>
              <a:rPr lang="en-US" sz="1100" dirty="0"/>
              <a:t>, </a:t>
            </a:r>
            <a:r>
              <a:rPr lang="en-US" sz="1100" u="sng" dirty="0"/>
              <a:t>pattern</a:t>
            </a:r>
            <a:r>
              <a:rPr lang="en-US" sz="1100" dirty="0"/>
              <a:t>, </a:t>
            </a:r>
            <a:r>
              <a:rPr lang="en-US" sz="1100" u="sng" dirty="0" err="1"/>
              <a:t>membrane_winged_insect</a:t>
            </a:r>
            <a:r>
              <a:rPr lang="en-US" sz="1100" dirty="0"/>
              <a:t>, </a:t>
            </a:r>
            <a:r>
              <a:rPr lang="en-US" sz="1100" u="sng" dirty="0" err="1"/>
              <a:t>honey_bee</a:t>
            </a:r>
            <a:r>
              <a:rPr lang="en-US" sz="1100" dirty="0"/>
              <a:t>, flower </a:t>
            </a:r>
            <a:br>
              <a:rPr lang="en-US" sz="1100" dirty="0"/>
            </a:br>
            <a:r>
              <a:rPr lang="en-US" sz="1100" dirty="0"/>
              <a:t/>
            </a:r>
            <a:br>
              <a:rPr lang="en-US" sz="1100" dirty="0"/>
            </a:br>
            <a:r>
              <a:rPr lang="en-US" sz="1100" i="1" dirty="0"/>
              <a:t>MUFIN results</a:t>
            </a:r>
            <a:r>
              <a:rPr lang="en-US" sz="1100" dirty="0"/>
              <a:t/>
            </a:r>
            <a:br>
              <a:rPr lang="en-US" sz="1100" dirty="0"/>
            </a:br>
            <a:r>
              <a:rPr lang="en-US" sz="1100" dirty="0"/>
              <a:t>tree, autumn, plant, season, travel, change, </a:t>
            </a:r>
            <a:r>
              <a:rPr lang="en-US" sz="1100" b="1" u="sng" dirty="0"/>
              <a:t>yellow</a:t>
            </a:r>
            <a:r>
              <a:rPr lang="en-US" sz="1100" dirty="0"/>
              <a:t>, fall, leaves, flower, </a:t>
            </a:r>
            <a:r>
              <a:rPr lang="en-US" sz="1100" u="sng" dirty="0"/>
              <a:t>color</a:t>
            </a:r>
            <a:r>
              <a:rPr lang="en-US" sz="1100" dirty="0"/>
              <a:t>, aspen, </a:t>
            </a:r>
            <a:r>
              <a:rPr lang="en-US" sz="1100" b="1" u="sng" dirty="0"/>
              <a:t>animal</a:t>
            </a:r>
            <a:r>
              <a:rPr lang="en-US" sz="1100" dirty="0"/>
              <a:t>, quality, </a:t>
            </a:r>
            <a:r>
              <a:rPr lang="en-US" sz="1100" u="sng" dirty="0"/>
              <a:t>nature</a:t>
            </a:r>
            <a:r>
              <a:rPr lang="en-US" sz="1100" dirty="0"/>
              <a:t>, poplar, sunflower, </a:t>
            </a:r>
            <a:r>
              <a:rPr lang="en-US" sz="1100" u="sng" dirty="0"/>
              <a:t>insect</a:t>
            </a:r>
            <a:r>
              <a:rPr lang="en-US" sz="1100" dirty="0"/>
              <a:t>, discolored, person, </a:t>
            </a:r>
            <a:r>
              <a:rPr lang="en-US" sz="1100" u="sng" dirty="0"/>
              <a:t>arthropod</a:t>
            </a:r>
            <a:r>
              <a:rPr lang="en-US" sz="1100" dirty="0"/>
              <a:t>, water, </a:t>
            </a:r>
            <a:r>
              <a:rPr lang="en-US" sz="1100" b="1" u="sng" dirty="0"/>
              <a:t>nobody</a:t>
            </a:r>
            <a:r>
              <a:rPr lang="en-US" sz="1100" dirty="0"/>
              <a:t>, </a:t>
            </a:r>
            <a:r>
              <a:rPr lang="en-US" sz="1100" u="sng" dirty="0"/>
              <a:t>colors</a:t>
            </a:r>
            <a:r>
              <a:rPr lang="en-US" sz="1100" dirty="0"/>
              <a:t>, horizontal, </a:t>
            </a:r>
            <a:r>
              <a:rPr lang="en-US" sz="1100" b="1" u="sng" dirty="0"/>
              <a:t>close</a:t>
            </a:r>
            <a:r>
              <a:rPr lang="en-US" sz="1100" dirty="0"/>
              <a:t>, background, flora, </a:t>
            </a:r>
            <a:r>
              <a:rPr lang="en-US" sz="1100" b="1" u="sng" dirty="0"/>
              <a:t>invertebrate</a:t>
            </a:r>
            <a:r>
              <a:rPr lang="en-US" sz="1100" dirty="0"/>
              <a:t>, summer, forest, image, </a:t>
            </a:r>
            <a:r>
              <a:rPr lang="en-US" sz="1100" u="sng" dirty="0"/>
              <a:t>detail</a:t>
            </a:r>
            <a:r>
              <a:rPr lang="en-US" sz="1100" dirty="0"/>
              <a:t>, </a:t>
            </a:r>
            <a:r>
              <a:rPr lang="en-US" sz="1100" u="sng" dirty="0" err="1"/>
              <a:t>colour</a:t>
            </a:r>
            <a:r>
              <a:rPr lang="en-US" sz="1100" dirty="0"/>
              <a:t>, creek, </a:t>
            </a:r>
            <a:r>
              <a:rPr lang="en-US" sz="1100" u="sng" dirty="0"/>
              <a:t>group</a:t>
            </a:r>
            <a:r>
              <a:rPr lang="en-US" sz="1100" dirty="0"/>
              <a:t>, </a:t>
            </a:r>
            <a:r>
              <a:rPr lang="en-US" sz="1100" u="sng" dirty="0"/>
              <a:t>natural</a:t>
            </a:r>
            <a:r>
              <a:rPr lang="en-US" sz="1100" dirty="0"/>
              <a:t>, outdoors, river, </a:t>
            </a:r>
            <a:r>
              <a:rPr lang="en-US" sz="1100" u="sng" dirty="0"/>
              <a:t>bee</a:t>
            </a:r>
            <a:r>
              <a:rPr lang="en-US" sz="1100" dirty="0"/>
              <a:t>, mountains, grunge, deciduous, national, sierra, new, beautiful, </a:t>
            </a:r>
            <a:r>
              <a:rPr lang="en-US" sz="1100" u="sng" dirty="0"/>
              <a:t>supply</a:t>
            </a:r>
            <a:r>
              <a:rPr lang="en-US" sz="1100" dirty="0"/>
              <a:t>, locations, treetop </a:t>
            </a:r>
          </a:p>
        </p:txBody>
      </p:sp>
    </p:spTree>
    <p:extLst>
      <p:ext uri="{BB962C8B-B14F-4D97-AF65-F5344CB8AC3E}">
        <p14:creationId xmlns:p14="http://schemas.microsoft.com/office/powerpoint/2010/main" val="2495518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both MUFIN and Google are successful</a:t>
            </a:r>
            <a:endParaRPr lang="en-US" dirty="0"/>
          </a:p>
        </p:txBody>
      </p:sp>
      <p:sp>
        <p:nvSpPr>
          <p:cNvPr id="4" name="TextBox 3"/>
          <p:cNvSpPr txBox="1"/>
          <p:nvPr/>
        </p:nvSpPr>
        <p:spPr>
          <a:xfrm>
            <a:off x="2540520" y="4581127"/>
            <a:ext cx="6120000" cy="1538883"/>
          </a:xfrm>
          <a:prstGeom prst="rect">
            <a:avLst/>
          </a:prstGeom>
          <a:noFill/>
        </p:spPr>
        <p:txBody>
          <a:bodyPr wrap="square" rtlCol="0">
            <a:spAutoFit/>
          </a:bodyPr>
          <a:lstStyle/>
          <a:p>
            <a:r>
              <a:rPr lang="en-US" sz="1100" i="1" dirty="0"/>
              <a:t>Google results</a:t>
            </a:r>
            <a:r>
              <a:rPr lang="en-US" sz="1100" dirty="0"/>
              <a:t/>
            </a:r>
            <a:br>
              <a:rPr lang="en-US" sz="1100" dirty="0"/>
            </a:br>
            <a:r>
              <a:rPr lang="en-US" sz="1100" b="1" u="sng" dirty="0"/>
              <a:t>graduation</a:t>
            </a:r>
            <a:r>
              <a:rPr lang="en-US" sz="1100" dirty="0"/>
              <a:t>, </a:t>
            </a:r>
            <a:r>
              <a:rPr lang="en-US" sz="1100" u="sng" dirty="0" err="1"/>
              <a:t>academic_dress</a:t>
            </a:r>
            <a:r>
              <a:rPr lang="en-US" sz="1100" dirty="0"/>
              <a:t>, </a:t>
            </a:r>
            <a:r>
              <a:rPr lang="en-US" sz="1100" b="1" u="sng" dirty="0"/>
              <a:t>mortarboard</a:t>
            </a:r>
            <a:r>
              <a:rPr lang="en-US" sz="1100" dirty="0"/>
              <a:t>, </a:t>
            </a:r>
            <a:br>
              <a:rPr lang="en-US" sz="1100" dirty="0"/>
            </a:br>
            <a:r>
              <a:rPr lang="en-US" sz="600" dirty="0"/>
              <a:t/>
            </a:r>
            <a:br>
              <a:rPr lang="en-US" sz="600" dirty="0"/>
            </a:br>
            <a:r>
              <a:rPr lang="en-US" sz="1100" i="1" dirty="0"/>
              <a:t>MUFIN results</a:t>
            </a:r>
            <a:r>
              <a:rPr lang="en-US" sz="1100" dirty="0"/>
              <a:t/>
            </a:r>
            <a:br>
              <a:rPr lang="en-US" sz="1100" dirty="0"/>
            </a:br>
            <a:r>
              <a:rPr lang="en-US" sz="1100" b="1" u="sng" dirty="0"/>
              <a:t>person</a:t>
            </a:r>
            <a:r>
              <a:rPr lang="en-US" sz="1100" dirty="0"/>
              <a:t>, </a:t>
            </a:r>
            <a:r>
              <a:rPr lang="en-US" sz="1100" b="1" u="sng" dirty="0"/>
              <a:t>graduation</a:t>
            </a:r>
            <a:r>
              <a:rPr lang="en-US" sz="1100" dirty="0"/>
              <a:t>, group, </a:t>
            </a:r>
            <a:r>
              <a:rPr lang="en-US" sz="1100" u="sng" dirty="0"/>
              <a:t>completion</a:t>
            </a:r>
            <a:r>
              <a:rPr lang="en-US" sz="1100" dirty="0"/>
              <a:t>, </a:t>
            </a:r>
            <a:r>
              <a:rPr lang="en-US" sz="1100" b="1" u="sng" dirty="0"/>
              <a:t>student</a:t>
            </a:r>
            <a:r>
              <a:rPr lang="en-US" sz="1100" dirty="0"/>
              <a:t>, </a:t>
            </a:r>
            <a:r>
              <a:rPr lang="en-US" sz="1100" u="sng" dirty="0"/>
              <a:t>body</a:t>
            </a:r>
            <a:r>
              <a:rPr lang="en-US" sz="1100" dirty="0"/>
              <a:t>, </a:t>
            </a:r>
            <a:r>
              <a:rPr lang="en-US" sz="1100" b="1" u="sng" dirty="0"/>
              <a:t>clothing</a:t>
            </a:r>
            <a:r>
              <a:rPr lang="en-US" sz="1100" dirty="0"/>
              <a:t>, </a:t>
            </a:r>
            <a:r>
              <a:rPr lang="en-US" sz="1100" b="1" u="sng" dirty="0"/>
              <a:t>adult</a:t>
            </a:r>
            <a:r>
              <a:rPr lang="en-US" sz="1100" dirty="0"/>
              <a:t>, </a:t>
            </a:r>
            <a:r>
              <a:rPr lang="en-US" sz="1100" u="sng" dirty="0"/>
              <a:t>college</a:t>
            </a:r>
            <a:r>
              <a:rPr lang="en-US" sz="1100" dirty="0"/>
              <a:t>, communication, woman, </a:t>
            </a:r>
            <a:r>
              <a:rPr lang="en-US" sz="1100" b="1" u="sng" dirty="0"/>
              <a:t>diploma</a:t>
            </a:r>
            <a:r>
              <a:rPr lang="en-US" sz="1100" dirty="0"/>
              <a:t>, </a:t>
            </a:r>
            <a:r>
              <a:rPr lang="en-US" sz="1100" b="1" u="sng" dirty="0"/>
              <a:t>gown</a:t>
            </a:r>
            <a:r>
              <a:rPr lang="en-US" sz="1100" dirty="0"/>
              <a:t>, </a:t>
            </a:r>
            <a:r>
              <a:rPr lang="en-US" sz="1100" b="1" u="sng" dirty="0"/>
              <a:t>young</a:t>
            </a:r>
            <a:r>
              <a:rPr lang="en-US" sz="1100" dirty="0"/>
              <a:t>, juvenile, </a:t>
            </a:r>
            <a:r>
              <a:rPr lang="en-US" sz="1100" b="1" u="sng" dirty="0"/>
              <a:t>people</a:t>
            </a:r>
            <a:r>
              <a:rPr lang="en-US" sz="1100" dirty="0"/>
              <a:t>, </a:t>
            </a:r>
            <a:r>
              <a:rPr lang="en-US" sz="1100" u="sng" dirty="0"/>
              <a:t>school</a:t>
            </a:r>
            <a:r>
              <a:rPr lang="en-US" sz="1100" dirty="0"/>
              <a:t>, </a:t>
            </a:r>
            <a:r>
              <a:rPr lang="en-US" sz="1100" u="sng" dirty="0"/>
              <a:t>university</a:t>
            </a:r>
            <a:r>
              <a:rPr lang="en-US" sz="1100" dirty="0"/>
              <a:t>, </a:t>
            </a:r>
            <a:r>
              <a:rPr lang="en-US" sz="1100" u="sng" dirty="0"/>
              <a:t>get</a:t>
            </a:r>
            <a:r>
              <a:rPr lang="en-US" sz="1100" dirty="0"/>
              <a:t>, </a:t>
            </a:r>
            <a:r>
              <a:rPr lang="en-US" sz="1100" b="1" u="sng" dirty="0"/>
              <a:t>dress</a:t>
            </a:r>
            <a:r>
              <a:rPr lang="en-US" sz="1100" dirty="0"/>
              <a:t>, </a:t>
            </a:r>
            <a:r>
              <a:rPr lang="en-US" sz="1100" b="1" u="sng" dirty="0"/>
              <a:t>cap</a:t>
            </a:r>
            <a:r>
              <a:rPr lang="en-US" sz="1100" dirty="0"/>
              <a:t>, </a:t>
            </a:r>
            <a:r>
              <a:rPr lang="en-US" sz="1100" b="1" u="sng" dirty="0"/>
              <a:t>certificate</a:t>
            </a:r>
            <a:r>
              <a:rPr lang="en-US" sz="1100" dirty="0"/>
              <a:t>, </a:t>
            </a:r>
            <a:r>
              <a:rPr lang="en-US" sz="1100" b="1" u="sng" dirty="0"/>
              <a:t>achievement</a:t>
            </a:r>
            <a:r>
              <a:rPr lang="en-US" sz="1100" dirty="0"/>
              <a:t>, activity, </a:t>
            </a:r>
            <a:r>
              <a:rPr lang="en-US" sz="1100" b="1" u="sng" dirty="0"/>
              <a:t>graduate</a:t>
            </a:r>
            <a:r>
              <a:rPr lang="en-US" sz="1100" dirty="0"/>
              <a:t>, </a:t>
            </a:r>
            <a:r>
              <a:rPr lang="en-US" sz="1100" b="1" u="sng" dirty="0"/>
              <a:t>education</a:t>
            </a:r>
            <a:r>
              <a:rPr lang="en-US" sz="1100" dirty="0"/>
              <a:t>, </a:t>
            </a:r>
            <a:r>
              <a:rPr lang="en-US" sz="1100" b="1" u="sng" dirty="0"/>
              <a:t>headgear</a:t>
            </a:r>
            <a:r>
              <a:rPr lang="en-US" sz="1100" dirty="0"/>
              <a:t>, years, </a:t>
            </a:r>
            <a:r>
              <a:rPr lang="en-US" sz="1100" b="1" u="sng" dirty="0"/>
              <a:t>document</a:t>
            </a:r>
            <a:r>
              <a:rPr lang="en-US" sz="1100" dirty="0"/>
              <a:t>, female, </a:t>
            </a:r>
            <a:r>
              <a:rPr lang="en-US" sz="1100" b="1" u="sng" dirty="0"/>
              <a:t>smiling</a:t>
            </a:r>
            <a:r>
              <a:rPr lang="en-US" sz="1100" dirty="0"/>
              <a:t>, </a:t>
            </a:r>
            <a:r>
              <a:rPr lang="en-US" sz="1100" u="sng" dirty="0"/>
              <a:t>man</a:t>
            </a:r>
            <a:r>
              <a:rPr lang="en-US" sz="1100" dirty="0"/>
              <a:t>, teenager, </a:t>
            </a:r>
            <a:r>
              <a:rPr lang="en-US" sz="1100" u="sng" dirty="0"/>
              <a:t>male</a:t>
            </a:r>
            <a:r>
              <a:rPr lang="en-US" sz="1100" dirty="0"/>
              <a:t>, glasses, </a:t>
            </a:r>
            <a:r>
              <a:rPr lang="en-US" sz="1100" u="sng" dirty="0"/>
              <a:t>portrait</a:t>
            </a:r>
            <a:r>
              <a:rPr lang="en-US" sz="1100" dirty="0"/>
              <a:t>, eye, </a:t>
            </a:r>
            <a:r>
              <a:rPr lang="en-US" sz="1100" u="sng" dirty="0"/>
              <a:t>youth</a:t>
            </a:r>
            <a:r>
              <a:rPr lang="en-US" sz="1100" dirty="0"/>
              <a:t>, </a:t>
            </a:r>
            <a:r>
              <a:rPr lang="en-US" sz="1100" dirty="0" err="1"/>
              <a:t>asian</a:t>
            </a:r>
            <a:r>
              <a:rPr lang="en-US" sz="1100" dirty="0"/>
              <a:t>, </a:t>
            </a:r>
            <a:r>
              <a:rPr lang="en-US" sz="1100" b="1" u="sng" dirty="0"/>
              <a:t>length</a:t>
            </a:r>
            <a:r>
              <a:rPr lang="en-US" sz="1100" dirty="0"/>
              <a:t>, kids, </a:t>
            </a:r>
            <a:r>
              <a:rPr lang="en-US" sz="1100" u="sng" dirty="0"/>
              <a:t>happy</a:t>
            </a:r>
            <a:r>
              <a:rPr lang="en-US" sz="1100" dirty="0"/>
              <a:t>, communicate, </a:t>
            </a:r>
            <a:r>
              <a:rPr lang="en-US" sz="1100" b="1" u="sng" dirty="0"/>
              <a:t>academic</a:t>
            </a:r>
            <a:r>
              <a:rPr lang="en-US" sz="1100" dirty="0"/>
              <a:t>, ethnicity, </a:t>
            </a:r>
            <a:r>
              <a:rPr lang="en-US" sz="1100" b="1" u="sng" dirty="0"/>
              <a:t>holding</a:t>
            </a:r>
            <a:r>
              <a:rPr lang="en-US" sz="1100" dirty="0"/>
              <a:t>, mid, </a:t>
            </a:r>
            <a:r>
              <a:rPr lang="en-US" sz="1100" b="1" u="sng" dirty="0"/>
              <a:t>men</a:t>
            </a:r>
            <a:r>
              <a:rPr lang="en-US" sz="1100" dirty="0"/>
              <a:t>, </a:t>
            </a:r>
            <a:r>
              <a:rPr lang="en-US" sz="1100" u="sng" dirty="0" err="1"/>
              <a:t>caucasian</a:t>
            </a:r>
            <a:r>
              <a:rPr lang="en-US" sz="1100" dirty="0"/>
              <a:t>, studio,</a:t>
            </a:r>
          </a:p>
        </p:txBody>
      </p:sp>
      <p:pic>
        <p:nvPicPr>
          <p:cNvPr id="5" name="Picture 4"/>
          <p:cNvPicPr>
            <a:picLocks noChangeAspect="1"/>
          </p:cNvPicPr>
          <p:nvPr/>
        </p:nvPicPr>
        <p:blipFill>
          <a:blip r:embed="rId2"/>
          <a:stretch>
            <a:fillRect/>
          </a:stretch>
        </p:blipFill>
        <p:spPr>
          <a:xfrm>
            <a:off x="683568" y="4595910"/>
            <a:ext cx="1277690" cy="1708332"/>
          </a:xfrm>
          <a:prstGeom prst="rect">
            <a:avLst/>
          </a:prstGeom>
        </p:spPr>
      </p:pic>
      <p:sp>
        <p:nvSpPr>
          <p:cNvPr id="6" name="TextBox 5"/>
          <p:cNvSpPr txBox="1"/>
          <p:nvPr/>
        </p:nvSpPr>
        <p:spPr>
          <a:xfrm>
            <a:off x="2540520" y="1315682"/>
            <a:ext cx="6120000" cy="1384995"/>
          </a:xfrm>
          <a:prstGeom prst="rect">
            <a:avLst/>
          </a:prstGeom>
          <a:noFill/>
        </p:spPr>
        <p:txBody>
          <a:bodyPr wrap="square" rtlCol="0">
            <a:spAutoFit/>
          </a:bodyPr>
          <a:lstStyle/>
          <a:p>
            <a:r>
              <a:rPr lang="en-US" sz="1100" i="1" dirty="0"/>
              <a:t>Google results</a:t>
            </a:r>
            <a:r>
              <a:rPr lang="en-US" sz="1100" dirty="0"/>
              <a:t/>
            </a:r>
            <a:br>
              <a:rPr lang="en-US" sz="1100" dirty="0"/>
            </a:br>
            <a:r>
              <a:rPr lang="en-US" sz="1100" b="1" u="sng" dirty="0"/>
              <a:t>penguin</a:t>
            </a:r>
            <a:r>
              <a:rPr lang="en-US" sz="1100" dirty="0"/>
              <a:t>, </a:t>
            </a:r>
            <a:r>
              <a:rPr lang="en-US" sz="1100" u="sng" dirty="0" err="1"/>
              <a:t>flightless_bird</a:t>
            </a:r>
            <a:r>
              <a:rPr lang="en-US" sz="1100" dirty="0"/>
              <a:t>, </a:t>
            </a:r>
            <a:r>
              <a:rPr lang="en-US" sz="1100" u="sng" dirty="0"/>
              <a:t>vertebrate</a:t>
            </a:r>
            <a:r>
              <a:rPr lang="en-US" sz="1100" dirty="0"/>
              <a:t>, </a:t>
            </a:r>
            <a:r>
              <a:rPr lang="en-US" sz="1100" b="1" u="sng" dirty="0"/>
              <a:t>bird</a:t>
            </a:r>
            <a:r>
              <a:rPr lang="en-US" sz="1100" dirty="0"/>
              <a:t>, </a:t>
            </a:r>
            <a:br>
              <a:rPr lang="en-US" sz="1100" dirty="0"/>
            </a:br>
            <a:r>
              <a:rPr lang="en-US" sz="600" dirty="0"/>
              <a:t/>
            </a:r>
            <a:br>
              <a:rPr lang="en-US" sz="600" dirty="0"/>
            </a:br>
            <a:r>
              <a:rPr lang="en-US" sz="1100" i="1" dirty="0"/>
              <a:t>MUFIN results</a:t>
            </a:r>
            <a:r>
              <a:rPr lang="en-US" sz="1100" dirty="0"/>
              <a:t/>
            </a:r>
            <a:br>
              <a:rPr lang="en-US" sz="1100" dirty="0"/>
            </a:br>
            <a:r>
              <a:rPr lang="en-US" sz="1100" b="1" u="sng" dirty="0"/>
              <a:t>penguin</a:t>
            </a:r>
            <a:r>
              <a:rPr lang="en-US" sz="1100" dirty="0"/>
              <a:t>, </a:t>
            </a:r>
            <a:r>
              <a:rPr lang="en-US" sz="1100" b="1" u="sng" dirty="0"/>
              <a:t>animal</a:t>
            </a:r>
            <a:r>
              <a:rPr lang="en-US" sz="1100" dirty="0"/>
              <a:t>, </a:t>
            </a:r>
            <a:r>
              <a:rPr lang="en-US" sz="1100" b="1" u="sng" dirty="0"/>
              <a:t>group</a:t>
            </a:r>
            <a:r>
              <a:rPr lang="en-US" sz="1100" dirty="0"/>
              <a:t>, </a:t>
            </a:r>
            <a:r>
              <a:rPr lang="en-US" sz="1100" b="1" u="sng" dirty="0"/>
              <a:t>bird</a:t>
            </a:r>
            <a:r>
              <a:rPr lang="en-US" sz="1100" dirty="0"/>
              <a:t>, </a:t>
            </a:r>
            <a:r>
              <a:rPr lang="en-US" sz="1100" u="sng" dirty="0"/>
              <a:t>seabird</a:t>
            </a:r>
            <a:r>
              <a:rPr lang="en-US" sz="1100" dirty="0"/>
              <a:t>, </a:t>
            </a:r>
            <a:r>
              <a:rPr lang="en-US" sz="1100" u="sng" dirty="0" err="1"/>
              <a:t>aptenodytes</a:t>
            </a:r>
            <a:r>
              <a:rPr lang="en-US" sz="1100" dirty="0"/>
              <a:t>, </a:t>
            </a:r>
            <a:r>
              <a:rPr lang="en-US" sz="1100" u="sng" dirty="0"/>
              <a:t>wildlife</a:t>
            </a:r>
            <a:r>
              <a:rPr lang="en-US" sz="1100" dirty="0"/>
              <a:t>, </a:t>
            </a:r>
            <a:r>
              <a:rPr lang="en-US" sz="1100" u="sng" dirty="0"/>
              <a:t>chicks</a:t>
            </a:r>
            <a:r>
              <a:rPr lang="en-US" sz="1100" dirty="0"/>
              <a:t>, </a:t>
            </a:r>
            <a:r>
              <a:rPr lang="en-US" sz="1100" b="1" u="sng" dirty="0"/>
              <a:t>snow</a:t>
            </a:r>
            <a:r>
              <a:rPr lang="en-US" sz="1100" dirty="0"/>
              <a:t>, </a:t>
            </a:r>
            <a:r>
              <a:rPr lang="en-US" sz="1100" b="1" u="sng" dirty="0"/>
              <a:t>continent</a:t>
            </a:r>
            <a:r>
              <a:rPr lang="en-US" sz="1100" dirty="0"/>
              <a:t>, </a:t>
            </a:r>
            <a:r>
              <a:rPr lang="en-US" sz="1100" b="1" u="sng" dirty="0"/>
              <a:t>baby</a:t>
            </a:r>
            <a:r>
              <a:rPr lang="en-US" sz="1100" dirty="0"/>
              <a:t>, </a:t>
            </a:r>
            <a:r>
              <a:rPr lang="en-US" sz="1100" b="1" u="sng" dirty="0"/>
              <a:t>emperor</a:t>
            </a:r>
            <a:r>
              <a:rPr lang="en-US" sz="1100" dirty="0"/>
              <a:t>, </a:t>
            </a:r>
            <a:r>
              <a:rPr lang="en-US" sz="1100" u="sng" dirty="0"/>
              <a:t>children</a:t>
            </a:r>
            <a:r>
              <a:rPr lang="en-US" sz="1100" dirty="0"/>
              <a:t>, hill, </a:t>
            </a:r>
            <a:r>
              <a:rPr lang="en-US" sz="1100" u="sng" dirty="0"/>
              <a:t>offspring</a:t>
            </a:r>
            <a:r>
              <a:rPr lang="en-US" sz="1100" dirty="0"/>
              <a:t>, </a:t>
            </a:r>
            <a:r>
              <a:rPr lang="en-US" sz="1100" b="1" u="sng" dirty="0"/>
              <a:t>young</a:t>
            </a:r>
            <a:r>
              <a:rPr lang="en-US" sz="1100" dirty="0"/>
              <a:t>, island, </a:t>
            </a:r>
            <a:r>
              <a:rPr lang="en-US" sz="1100" b="1" u="sng" dirty="0"/>
              <a:t>outdoors</a:t>
            </a:r>
            <a:r>
              <a:rPr lang="en-US" sz="1100" dirty="0"/>
              <a:t>, </a:t>
            </a:r>
            <a:r>
              <a:rPr lang="en-US" sz="1100" b="1" u="sng" dirty="0"/>
              <a:t>sea</a:t>
            </a:r>
            <a:r>
              <a:rPr lang="en-US" sz="1100" dirty="0"/>
              <a:t>, </a:t>
            </a:r>
            <a:r>
              <a:rPr lang="en-US" sz="1100" u="sng" dirty="0"/>
              <a:t>ice</a:t>
            </a:r>
            <a:r>
              <a:rPr lang="en-US" sz="1100" dirty="0"/>
              <a:t>, </a:t>
            </a:r>
            <a:r>
              <a:rPr lang="en-US" sz="1100" b="1" u="sng" dirty="0"/>
              <a:t>water</a:t>
            </a:r>
            <a:r>
              <a:rPr lang="en-US" sz="1100" dirty="0"/>
              <a:t>, </a:t>
            </a:r>
            <a:r>
              <a:rPr lang="en-US" sz="1100" b="1" u="sng" dirty="0"/>
              <a:t>nobody</a:t>
            </a:r>
            <a:r>
              <a:rPr lang="en-US" sz="1100" dirty="0"/>
              <a:t>, </a:t>
            </a:r>
            <a:r>
              <a:rPr lang="en-US" sz="1100" u="sng" dirty="0"/>
              <a:t>birds</a:t>
            </a:r>
            <a:r>
              <a:rPr lang="en-US" sz="1100" dirty="0"/>
              <a:t>, </a:t>
            </a:r>
            <a:r>
              <a:rPr lang="en-US" sz="1100" u="sng" dirty="0"/>
              <a:t>daytime</a:t>
            </a:r>
            <a:r>
              <a:rPr lang="en-US" sz="1100" dirty="0"/>
              <a:t>, </a:t>
            </a:r>
            <a:r>
              <a:rPr lang="en-US" sz="1100" u="sng" dirty="0"/>
              <a:t>cold</a:t>
            </a:r>
            <a:r>
              <a:rPr lang="en-US" sz="1100" dirty="0"/>
              <a:t>, </a:t>
            </a:r>
            <a:r>
              <a:rPr lang="en-US" sz="1100" u="sng" dirty="0"/>
              <a:t>weather</a:t>
            </a:r>
            <a:r>
              <a:rPr lang="en-US" sz="1100" dirty="0"/>
              <a:t>, </a:t>
            </a:r>
            <a:r>
              <a:rPr lang="en-US" sz="1100" u="sng" dirty="0"/>
              <a:t>nature</a:t>
            </a:r>
            <a:r>
              <a:rPr lang="en-US" sz="1100" dirty="0"/>
              <a:t>, color, </a:t>
            </a:r>
            <a:r>
              <a:rPr lang="en-US" sz="1100" b="1" u="sng" dirty="0"/>
              <a:t>flightless</a:t>
            </a:r>
            <a:r>
              <a:rPr lang="en-US" sz="1100" dirty="0"/>
              <a:t>, </a:t>
            </a:r>
            <a:r>
              <a:rPr lang="en-US" sz="1100" u="sng" dirty="0"/>
              <a:t>wild</a:t>
            </a:r>
            <a:r>
              <a:rPr lang="en-US" sz="1100" dirty="0"/>
              <a:t>, laughingstock, </a:t>
            </a:r>
            <a:r>
              <a:rPr lang="en-US" sz="1100" u="sng" dirty="0"/>
              <a:t>colony</a:t>
            </a:r>
            <a:r>
              <a:rPr lang="en-US" sz="1100" dirty="0"/>
              <a:t>, </a:t>
            </a:r>
            <a:r>
              <a:rPr lang="en-US" sz="1100" u="sng" dirty="0"/>
              <a:t>adult</a:t>
            </a:r>
            <a:r>
              <a:rPr lang="en-US" sz="1100" dirty="0"/>
              <a:t>, </a:t>
            </a:r>
            <a:r>
              <a:rPr lang="en-US" sz="1100" u="sng" dirty="0"/>
              <a:t>day</a:t>
            </a:r>
            <a:r>
              <a:rPr lang="en-US" sz="1100" dirty="0"/>
              <a:t>, </a:t>
            </a:r>
            <a:r>
              <a:rPr lang="en-US" sz="1100" u="sng" dirty="0"/>
              <a:t>glacier</a:t>
            </a:r>
            <a:r>
              <a:rPr lang="en-US" sz="1100" dirty="0"/>
              <a:t>, </a:t>
            </a:r>
            <a:r>
              <a:rPr lang="en-US" sz="1100" u="sng" dirty="0"/>
              <a:t>fauna</a:t>
            </a:r>
            <a:r>
              <a:rPr lang="en-US" sz="1100" dirty="0"/>
              <a:t>, </a:t>
            </a:r>
            <a:r>
              <a:rPr lang="en-US" sz="1100" u="sng" dirty="0"/>
              <a:t>outdoor</a:t>
            </a:r>
            <a:r>
              <a:rPr lang="en-US" sz="1100" dirty="0"/>
              <a:t>, </a:t>
            </a:r>
            <a:r>
              <a:rPr lang="en-US" sz="1100" u="sng" dirty="0"/>
              <a:t>body</a:t>
            </a:r>
            <a:r>
              <a:rPr lang="en-US" sz="1100" dirty="0"/>
              <a:t>, </a:t>
            </a:r>
            <a:r>
              <a:rPr lang="en-US" sz="1100" u="sng" dirty="0"/>
              <a:t>polar</a:t>
            </a:r>
            <a:r>
              <a:rPr lang="en-US" sz="1100" dirty="0"/>
              <a:t>, travel, </a:t>
            </a:r>
            <a:r>
              <a:rPr lang="en-US" sz="1100" b="1" u="sng" dirty="0"/>
              <a:t>photography</a:t>
            </a:r>
            <a:r>
              <a:rPr lang="en-US" sz="1100" dirty="0"/>
              <a:t>, marine, </a:t>
            </a:r>
            <a:r>
              <a:rPr lang="en-US" sz="1100" u="sng" dirty="0" err="1"/>
              <a:t>antarctic</a:t>
            </a:r>
            <a:r>
              <a:rPr lang="en-US" sz="1100" dirty="0"/>
              <a:t>, horizontal, </a:t>
            </a:r>
            <a:r>
              <a:rPr lang="en-US" sz="1100" u="sng" dirty="0"/>
              <a:t>region</a:t>
            </a:r>
            <a:r>
              <a:rPr lang="en-US" sz="1100" dirty="0"/>
              <a:t>, </a:t>
            </a:r>
            <a:r>
              <a:rPr lang="en-US" sz="1100" u="sng" dirty="0"/>
              <a:t>natural</a:t>
            </a:r>
            <a:r>
              <a:rPr lang="en-US" sz="1100" dirty="0"/>
              <a:t>, peninsula, </a:t>
            </a:r>
            <a:r>
              <a:rPr lang="en-US" sz="1100" u="sng" dirty="0"/>
              <a:t>cute</a:t>
            </a:r>
            <a:r>
              <a:rPr lang="en-US" sz="1100" dirty="0"/>
              <a:t>, </a:t>
            </a:r>
            <a:r>
              <a:rPr lang="en-US" sz="1100" u="sng" dirty="0"/>
              <a:t>outside</a:t>
            </a:r>
            <a:r>
              <a:rPr lang="en-US" sz="1100" dirty="0"/>
              <a:t>, </a:t>
            </a:r>
            <a:r>
              <a:rPr lang="en-US" sz="1100" u="sng" dirty="0"/>
              <a:t>regions</a:t>
            </a:r>
            <a:r>
              <a:rPr lang="en-US" sz="1100" dirty="0"/>
              <a:t>,</a:t>
            </a:r>
          </a:p>
        </p:txBody>
      </p:sp>
      <p:pic>
        <p:nvPicPr>
          <p:cNvPr id="7" name="Picture 6"/>
          <p:cNvPicPr>
            <a:picLocks noChangeAspect="1"/>
          </p:cNvPicPr>
          <p:nvPr/>
        </p:nvPicPr>
        <p:blipFill>
          <a:blip r:embed="rId3"/>
          <a:stretch>
            <a:fillRect/>
          </a:stretch>
        </p:blipFill>
        <p:spPr>
          <a:xfrm>
            <a:off x="392856" y="1387288"/>
            <a:ext cx="1944000" cy="1290935"/>
          </a:xfrm>
          <a:prstGeom prst="rect">
            <a:avLst/>
          </a:prstGeom>
        </p:spPr>
      </p:pic>
      <p:sp>
        <p:nvSpPr>
          <p:cNvPr id="8" name="TextBox 7"/>
          <p:cNvSpPr txBox="1"/>
          <p:nvPr/>
        </p:nvSpPr>
        <p:spPr>
          <a:xfrm>
            <a:off x="2540520" y="2933016"/>
            <a:ext cx="6120000" cy="1415772"/>
          </a:xfrm>
          <a:prstGeom prst="rect">
            <a:avLst/>
          </a:prstGeom>
          <a:noFill/>
        </p:spPr>
        <p:txBody>
          <a:bodyPr wrap="square" rtlCol="0">
            <a:spAutoFit/>
          </a:bodyPr>
          <a:lstStyle/>
          <a:p>
            <a:r>
              <a:rPr lang="en-US" sz="1100" i="1" dirty="0"/>
              <a:t>Google results</a:t>
            </a:r>
            <a:r>
              <a:rPr lang="en-US" sz="1100" dirty="0"/>
              <a:t/>
            </a:r>
            <a:br>
              <a:rPr lang="en-US" sz="1100" dirty="0"/>
            </a:br>
            <a:r>
              <a:rPr lang="en-US" sz="1100" b="1" u="sng" dirty="0"/>
              <a:t>goal</a:t>
            </a:r>
            <a:r>
              <a:rPr lang="en-US" sz="1100" dirty="0"/>
              <a:t>, </a:t>
            </a:r>
            <a:r>
              <a:rPr lang="en-US" sz="1100" u="sng" dirty="0" err="1"/>
              <a:t>soccer_kick</a:t>
            </a:r>
            <a:r>
              <a:rPr lang="en-US" sz="1100" dirty="0"/>
              <a:t>, </a:t>
            </a:r>
            <a:r>
              <a:rPr lang="en-US" sz="1100" u="sng" dirty="0" err="1"/>
              <a:t>soccer_player</a:t>
            </a:r>
            <a:r>
              <a:rPr lang="en-US" sz="1100" dirty="0"/>
              <a:t>, </a:t>
            </a:r>
            <a:r>
              <a:rPr lang="en-US" sz="1100" u="sng" dirty="0"/>
              <a:t>player</a:t>
            </a:r>
            <a:r>
              <a:rPr lang="en-US" sz="1100" dirty="0"/>
              <a:t>, </a:t>
            </a:r>
            <a:r>
              <a:rPr lang="en-US" sz="1100" u="sng" dirty="0" err="1"/>
              <a:t>football_player</a:t>
            </a:r>
            <a:r>
              <a:rPr lang="en-US" sz="1100" dirty="0"/>
              <a:t>, </a:t>
            </a:r>
            <a:r>
              <a:rPr lang="en-US" sz="1100" u="sng" dirty="0"/>
              <a:t>sports</a:t>
            </a:r>
            <a:r>
              <a:rPr lang="en-US" sz="1100" dirty="0"/>
              <a:t>, </a:t>
            </a:r>
            <a:r>
              <a:rPr lang="en-US" sz="1100" b="1" u="sng" dirty="0"/>
              <a:t>soccer</a:t>
            </a:r>
            <a:r>
              <a:rPr lang="en-US" sz="1100" dirty="0"/>
              <a:t>, </a:t>
            </a:r>
            <a:r>
              <a:rPr lang="en-US" sz="1100" u="sng" dirty="0"/>
              <a:t>kick</a:t>
            </a:r>
            <a:r>
              <a:rPr lang="en-US" sz="1100" dirty="0"/>
              <a:t>, </a:t>
            </a:r>
            <a:br>
              <a:rPr lang="en-US" sz="1100" dirty="0"/>
            </a:br>
            <a:r>
              <a:rPr lang="en-US" sz="600" dirty="0"/>
              <a:t/>
            </a:r>
            <a:br>
              <a:rPr lang="en-US" sz="600" dirty="0"/>
            </a:br>
            <a:r>
              <a:rPr lang="en-US" sz="1100" i="1" dirty="0"/>
              <a:t>MUFIN results</a:t>
            </a:r>
            <a:r>
              <a:rPr lang="en-US" sz="1100" dirty="0"/>
              <a:t/>
            </a:r>
            <a:br>
              <a:rPr lang="en-US" sz="1100" dirty="0"/>
            </a:br>
            <a:r>
              <a:rPr lang="en-US" sz="1100" u="sng" dirty="0"/>
              <a:t>person</a:t>
            </a:r>
            <a:r>
              <a:rPr lang="en-US" sz="1100" dirty="0"/>
              <a:t>, </a:t>
            </a:r>
            <a:r>
              <a:rPr lang="en-US" sz="1100" u="sng" dirty="0"/>
              <a:t>activity</a:t>
            </a:r>
            <a:r>
              <a:rPr lang="en-US" sz="1100" dirty="0"/>
              <a:t>, </a:t>
            </a:r>
            <a:r>
              <a:rPr lang="en-US" sz="1100" b="1" u="sng" dirty="0"/>
              <a:t>football</a:t>
            </a:r>
            <a:r>
              <a:rPr lang="en-US" sz="1100" dirty="0"/>
              <a:t>, </a:t>
            </a:r>
            <a:r>
              <a:rPr lang="en-US" sz="1100" u="sng" dirty="0"/>
              <a:t>recreation</a:t>
            </a:r>
            <a:r>
              <a:rPr lang="en-US" sz="1100" dirty="0"/>
              <a:t>, </a:t>
            </a:r>
            <a:r>
              <a:rPr lang="en-US" sz="1100" b="1" u="sng" dirty="0"/>
              <a:t>sport</a:t>
            </a:r>
            <a:r>
              <a:rPr lang="en-US" sz="1100" dirty="0"/>
              <a:t>, </a:t>
            </a:r>
            <a:r>
              <a:rPr lang="en-US" sz="1100" b="1" u="sng" dirty="0"/>
              <a:t>soccer</a:t>
            </a:r>
            <a:r>
              <a:rPr lang="en-US" sz="1100" dirty="0"/>
              <a:t>, golf, </a:t>
            </a:r>
            <a:r>
              <a:rPr lang="en-US" sz="1100" b="1" u="sng" dirty="0"/>
              <a:t>adult</a:t>
            </a:r>
            <a:r>
              <a:rPr lang="en-US" sz="1100" dirty="0"/>
              <a:t>, </a:t>
            </a:r>
            <a:r>
              <a:rPr lang="en-US" sz="1100" b="1" u="sng" dirty="0"/>
              <a:t>young</a:t>
            </a:r>
            <a:r>
              <a:rPr lang="en-US" sz="1100" dirty="0"/>
              <a:t>, </a:t>
            </a:r>
            <a:r>
              <a:rPr lang="en-US" sz="1100" b="1" u="sng" dirty="0"/>
              <a:t>years</a:t>
            </a:r>
            <a:r>
              <a:rPr lang="en-US" sz="1100" dirty="0"/>
              <a:t>, woman, </a:t>
            </a:r>
            <a:r>
              <a:rPr lang="en-US" sz="1100" u="sng" dirty="0"/>
              <a:t>game</a:t>
            </a:r>
            <a:r>
              <a:rPr lang="en-US" sz="1100" dirty="0"/>
              <a:t>, </a:t>
            </a:r>
            <a:r>
              <a:rPr lang="en-US" sz="1100" b="1" u="sng" dirty="0"/>
              <a:t>men</a:t>
            </a:r>
            <a:r>
              <a:rPr lang="en-US" sz="1100" dirty="0"/>
              <a:t>, </a:t>
            </a:r>
            <a:r>
              <a:rPr lang="en-US" sz="1100" u="sng" dirty="0"/>
              <a:t>ball</a:t>
            </a:r>
            <a:r>
              <a:rPr lang="en-US" sz="1100" dirty="0"/>
              <a:t>, </a:t>
            </a:r>
            <a:r>
              <a:rPr lang="en-US" sz="1100" u="sng" dirty="0"/>
              <a:t>man</a:t>
            </a:r>
            <a:r>
              <a:rPr lang="en-US" sz="1100" dirty="0"/>
              <a:t>, features, </a:t>
            </a:r>
            <a:r>
              <a:rPr lang="en-US" sz="1100" u="sng" dirty="0"/>
              <a:t>player</a:t>
            </a:r>
            <a:r>
              <a:rPr lang="en-US" sz="1100" dirty="0"/>
              <a:t>, </a:t>
            </a:r>
            <a:r>
              <a:rPr lang="en-US" sz="1100" b="1" u="sng" dirty="0"/>
              <a:t>people</a:t>
            </a:r>
            <a:r>
              <a:rPr lang="en-US" sz="1100" dirty="0"/>
              <a:t>, </a:t>
            </a:r>
            <a:r>
              <a:rPr lang="en-US" sz="1100" b="1" u="sng" dirty="0"/>
              <a:t>length</a:t>
            </a:r>
            <a:r>
              <a:rPr lang="en-US" sz="1100" dirty="0"/>
              <a:t>, </a:t>
            </a:r>
            <a:r>
              <a:rPr lang="en-US" sz="1100" b="1" u="sng" dirty="0"/>
              <a:t>group</a:t>
            </a:r>
            <a:r>
              <a:rPr lang="en-US" sz="1100" dirty="0"/>
              <a:t>, </a:t>
            </a:r>
            <a:r>
              <a:rPr lang="en-US" sz="1100" u="sng" dirty="0"/>
              <a:t>male</a:t>
            </a:r>
            <a:r>
              <a:rPr lang="en-US" sz="1100" dirty="0"/>
              <a:t>, </a:t>
            </a:r>
            <a:r>
              <a:rPr lang="en-US" sz="1100" b="1" u="sng" dirty="0"/>
              <a:t>outdoors</a:t>
            </a:r>
            <a:r>
              <a:rPr lang="en-US" sz="1100" dirty="0"/>
              <a:t>, </a:t>
            </a:r>
            <a:r>
              <a:rPr lang="en-US" sz="1100" b="1" u="sng" dirty="0"/>
              <a:t>color</a:t>
            </a:r>
            <a:r>
              <a:rPr lang="en-US" sz="1100" dirty="0"/>
              <a:t>, </a:t>
            </a:r>
            <a:r>
              <a:rPr lang="en-US" sz="1100" u="sng" dirty="0"/>
              <a:t>athlete</a:t>
            </a:r>
            <a:r>
              <a:rPr lang="en-US" sz="1100" dirty="0"/>
              <a:t>, </a:t>
            </a:r>
            <a:r>
              <a:rPr lang="en-US" sz="1100" b="1" u="sng" dirty="0"/>
              <a:t>view</a:t>
            </a:r>
            <a:r>
              <a:rPr lang="en-US" sz="1100" dirty="0"/>
              <a:t>, </a:t>
            </a:r>
            <a:r>
              <a:rPr lang="en-US" sz="1100" b="1" u="sng" dirty="0"/>
              <a:t>playing</a:t>
            </a:r>
            <a:r>
              <a:rPr lang="en-US" sz="1100" dirty="0"/>
              <a:t>, two, </a:t>
            </a:r>
            <a:r>
              <a:rPr lang="en-US" sz="1100" u="sng" dirty="0"/>
              <a:t>play</a:t>
            </a:r>
            <a:r>
              <a:rPr lang="en-US" sz="1100" dirty="0"/>
              <a:t>, </a:t>
            </a:r>
            <a:r>
              <a:rPr lang="en-US" sz="1100" b="1" u="sng" dirty="0"/>
              <a:t>green</a:t>
            </a:r>
            <a:r>
              <a:rPr lang="en-US" sz="1100" dirty="0"/>
              <a:t>, </a:t>
            </a:r>
            <a:r>
              <a:rPr lang="en-US" sz="1100" b="1" u="sng" dirty="0"/>
              <a:t>grass</a:t>
            </a:r>
            <a:r>
              <a:rPr lang="en-US" sz="1100" dirty="0"/>
              <a:t>, child, equipment, one, </a:t>
            </a:r>
            <a:r>
              <a:rPr lang="en-US" sz="1100" b="1" u="sng" dirty="0"/>
              <a:t>team</a:t>
            </a:r>
            <a:r>
              <a:rPr lang="en-US" sz="1100" dirty="0"/>
              <a:t>, </a:t>
            </a:r>
            <a:r>
              <a:rPr lang="en-US" sz="1100" u="sng" dirty="0"/>
              <a:t>compete</a:t>
            </a:r>
            <a:r>
              <a:rPr lang="en-US" sz="1100" dirty="0"/>
              <a:t>, </a:t>
            </a:r>
            <a:r>
              <a:rPr lang="en-US" sz="1100" u="sng" dirty="0"/>
              <a:t>action</a:t>
            </a:r>
            <a:r>
              <a:rPr lang="en-US" sz="1100" dirty="0"/>
              <a:t>, lifestyle, examining, </a:t>
            </a:r>
            <a:r>
              <a:rPr lang="en-US" sz="1100" u="sng" dirty="0"/>
              <a:t>juvenile</a:t>
            </a:r>
            <a:r>
              <a:rPr lang="en-US" sz="1100" dirty="0"/>
              <a:t>, </a:t>
            </a:r>
            <a:r>
              <a:rPr lang="en-US" sz="1100" b="1" u="sng" dirty="0"/>
              <a:t>competition</a:t>
            </a:r>
            <a:r>
              <a:rPr lang="en-US" sz="1100" dirty="0"/>
              <a:t>, female, rugby, baseball, </a:t>
            </a:r>
            <a:r>
              <a:rPr lang="en-US" sz="1100" u="sng" dirty="0"/>
              <a:t>ballgame</a:t>
            </a:r>
            <a:r>
              <a:rPr lang="en-US" sz="1100" dirty="0"/>
              <a:t>, full, attitude, locations, </a:t>
            </a:r>
            <a:r>
              <a:rPr lang="en-US" sz="1100" u="sng" dirty="0"/>
              <a:t>lawn</a:t>
            </a:r>
            <a:r>
              <a:rPr lang="en-US" sz="1100" dirty="0"/>
              <a:t>, </a:t>
            </a:r>
            <a:r>
              <a:rPr lang="en-US" sz="1100" u="sng" dirty="0"/>
              <a:t>outside</a:t>
            </a:r>
            <a:r>
              <a:rPr lang="en-US" sz="1100" dirty="0"/>
              <a:t>, </a:t>
            </a:r>
            <a:r>
              <a:rPr lang="en-US" sz="1100" b="1" u="sng" dirty="0"/>
              <a:t>field</a:t>
            </a:r>
            <a:r>
              <a:rPr lang="en-US" sz="1100" dirty="0"/>
              <a:t>,</a:t>
            </a:r>
          </a:p>
        </p:txBody>
      </p:sp>
      <p:pic>
        <p:nvPicPr>
          <p:cNvPr id="9" name="Picture 8"/>
          <p:cNvPicPr>
            <a:picLocks noChangeAspect="1"/>
          </p:cNvPicPr>
          <p:nvPr/>
        </p:nvPicPr>
        <p:blipFill>
          <a:blip r:embed="rId4"/>
          <a:stretch>
            <a:fillRect/>
          </a:stretch>
        </p:blipFill>
        <p:spPr>
          <a:xfrm>
            <a:off x="392856" y="3008200"/>
            <a:ext cx="1944000" cy="1293975"/>
          </a:xfrm>
          <a:prstGeom prst="rect">
            <a:avLst/>
          </a:prstGeom>
        </p:spPr>
      </p:pic>
    </p:spTree>
    <p:extLst>
      <p:ext uri="{BB962C8B-B14F-4D97-AF65-F5344CB8AC3E}">
        <p14:creationId xmlns:p14="http://schemas.microsoft.com/office/powerpoint/2010/main" val="406709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p:txBody>
          <a:bodyPr/>
          <a:lstStyle/>
          <a:p>
            <a:r>
              <a:rPr lang="en-US" dirty="0" smtClean="0"/>
              <a:t>MUFIN: approximately 700 </a:t>
            </a:r>
            <a:r>
              <a:rPr lang="en-US" dirty="0" err="1" smtClean="0"/>
              <a:t>ms</a:t>
            </a:r>
            <a:r>
              <a:rPr lang="en-US" dirty="0"/>
              <a:t> </a:t>
            </a:r>
            <a:r>
              <a:rPr lang="en-US" dirty="0" smtClean="0"/>
              <a:t>needed for single image annotation</a:t>
            </a:r>
          </a:p>
          <a:p>
            <a:pPr lvl="1"/>
            <a:r>
              <a:rPr lang="en-US" dirty="0" smtClean="0"/>
              <a:t>54 </a:t>
            </a:r>
            <a:r>
              <a:rPr lang="en-US" dirty="0" err="1" smtClean="0"/>
              <a:t>ms</a:t>
            </a:r>
            <a:r>
              <a:rPr lang="en-US" dirty="0" smtClean="0"/>
              <a:t> for </a:t>
            </a:r>
            <a:r>
              <a:rPr lang="en-US" dirty="0" err="1" smtClean="0"/>
              <a:t>DeCAF</a:t>
            </a:r>
            <a:r>
              <a:rPr lang="en-US" dirty="0" smtClean="0"/>
              <a:t> descriptor extraction (GPU implementation)</a:t>
            </a:r>
          </a:p>
          <a:p>
            <a:pPr lvl="1"/>
            <a:r>
              <a:rPr lang="en-US" dirty="0" smtClean="0"/>
              <a:t>390 </a:t>
            </a:r>
            <a:r>
              <a:rPr lang="en-US" dirty="0" err="1" smtClean="0"/>
              <a:t>ms</a:t>
            </a:r>
            <a:r>
              <a:rPr lang="en-US" dirty="0" smtClean="0"/>
              <a:t> for content-based search in 20M images (PPP-codes + PCA)</a:t>
            </a:r>
          </a:p>
          <a:p>
            <a:pPr lvl="1"/>
            <a:r>
              <a:rPr lang="en-US" dirty="0" smtClean="0"/>
              <a:t>40 </a:t>
            </a:r>
            <a:r>
              <a:rPr lang="en-US" dirty="0" err="1" smtClean="0"/>
              <a:t>ms</a:t>
            </a:r>
            <a:r>
              <a:rPr lang="en-US" dirty="0" smtClean="0"/>
              <a:t> for semantic network construction</a:t>
            </a:r>
          </a:p>
          <a:p>
            <a:pPr lvl="1"/>
            <a:r>
              <a:rPr lang="en-US" dirty="0" smtClean="0"/>
              <a:t>200 </a:t>
            </a:r>
            <a:r>
              <a:rPr lang="en-US" dirty="0" err="1" smtClean="0"/>
              <a:t>ms</a:t>
            </a:r>
            <a:r>
              <a:rPr lang="en-US" dirty="0" smtClean="0"/>
              <a:t> for </a:t>
            </a:r>
            <a:r>
              <a:rPr lang="en-US" dirty="0" err="1" smtClean="0"/>
              <a:t>ConceptRank</a:t>
            </a:r>
            <a:r>
              <a:rPr lang="en-US" dirty="0" smtClean="0"/>
              <a:t> computation (approximate RWR)</a:t>
            </a:r>
          </a:p>
          <a:p>
            <a:pPr lvl="1"/>
            <a:endParaRPr lang="en-US" dirty="0"/>
          </a:p>
          <a:p>
            <a:r>
              <a:rPr lang="en-US" dirty="0" smtClean="0"/>
              <a:t>Google: approximately 200 </a:t>
            </a:r>
            <a:r>
              <a:rPr lang="en-US" dirty="0" err="1" smtClean="0"/>
              <a:t>ms</a:t>
            </a:r>
            <a:r>
              <a:rPr lang="en-US" dirty="0"/>
              <a:t> needed for single image </a:t>
            </a:r>
            <a:r>
              <a:rPr lang="en-US" dirty="0" smtClean="0"/>
              <a:t>annotation</a:t>
            </a:r>
          </a:p>
          <a:p>
            <a:pPr lvl="1"/>
            <a:r>
              <a:rPr lang="en-US" dirty="0" smtClean="0"/>
              <a:t>Including uploading the image </a:t>
            </a:r>
            <a:r>
              <a:rPr lang="en-US" smtClean="0"/>
              <a:t>and the </a:t>
            </a:r>
            <a:r>
              <a:rPr lang="en-US" dirty="0" smtClean="0"/>
              <a:t>REST service overhead</a:t>
            </a:r>
          </a:p>
          <a:p>
            <a:pPr lvl="1"/>
            <a:r>
              <a:rPr lang="en-US" dirty="0" smtClean="0"/>
              <a:t>Network overhead (RTT) about 8ms</a:t>
            </a:r>
          </a:p>
          <a:p>
            <a:pPr lvl="1"/>
            <a:endParaRPr lang="en-US" dirty="0" smtClean="0"/>
          </a:p>
        </p:txBody>
      </p:sp>
    </p:spTree>
    <p:extLst>
      <p:ext uri="{BB962C8B-B14F-4D97-AF65-F5344CB8AC3E}">
        <p14:creationId xmlns:p14="http://schemas.microsoft.com/office/powerpoint/2010/main" val="103868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MUFIN Image Annotation</a:t>
            </a:r>
          </a:p>
          <a:p>
            <a:pPr lvl="1"/>
            <a:r>
              <a:rPr lang="en-US" dirty="0" smtClean="0"/>
              <a:t>Basic idea of the search-based approach</a:t>
            </a:r>
          </a:p>
          <a:p>
            <a:pPr lvl="1"/>
            <a:r>
              <a:rPr lang="en-US" dirty="0" err="1" smtClean="0"/>
              <a:t>ConceptRank</a:t>
            </a:r>
            <a:r>
              <a:rPr lang="en-US" dirty="0" smtClean="0"/>
              <a:t> algorithm outline</a:t>
            </a:r>
          </a:p>
          <a:p>
            <a:pPr lvl="1"/>
            <a:r>
              <a:rPr lang="en-US" dirty="0" smtClean="0"/>
              <a:t>Implementation details</a:t>
            </a:r>
          </a:p>
          <a:p>
            <a:r>
              <a:rPr lang="en-US" dirty="0" smtClean="0"/>
              <a:t>Google Label Detection</a:t>
            </a:r>
          </a:p>
          <a:p>
            <a:pPr lvl="1"/>
            <a:r>
              <a:rPr lang="en-US" dirty="0"/>
              <a:t>Basic idea </a:t>
            </a:r>
            <a:r>
              <a:rPr lang="en-US" dirty="0" smtClean="0"/>
              <a:t>of the model-based approach</a:t>
            </a:r>
          </a:p>
          <a:p>
            <a:pPr lvl="1"/>
            <a:r>
              <a:rPr lang="en-US" dirty="0" smtClean="0"/>
              <a:t>Known and unknown details</a:t>
            </a:r>
          </a:p>
          <a:p>
            <a:r>
              <a:rPr lang="en-US" dirty="0" smtClean="0"/>
              <a:t>Comparison</a:t>
            </a:r>
          </a:p>
          <a:p>
            <a:pPr lvl="1"/>
            <a:r>
              <a:rPr lang="en-US" dirty="0" smtClean="0"/>
              <a:t>Data and metrics</a:t>
            </a:r>
          </a:p>
          <a:p>
            <a:pPr lvl="1"/>
            <a:r>
              <a:rPr lang="en-US" dirty="0" smtClean="0"/>
              <a:t>Results</a:t>
            </a:r>
          </a:p>
          <a:p>
            <a:pPr lvl="1"/>
            <a:r>
              <a:rPr lang="en-US" dirty="0" smtClean="0"/>
              <a:t>Examples</a:t>
            </a:r>
          </a:p>
          <a:p>
            <a:r>
              <a:rPr lang="en-US" dirty="0" smtClean="0"/>
              <a:t>Conclusion</a:t>
            </a:r>
            <a:endParaRPr lang="en-US" dirty="0"/>
          </a:p>
          <a:p>
            <a:endParaRPr lang="en-US" dirty="0"/>
          </a:p>
        </p:txBody>
      </p:sp>
    </p:spTree>
    <p:extLst>
      <p:ext uri="{BB962C8B-B14F-4D97-AF65-F5344CB8AC3E}">
        <p14:creationId xmlns:p14="http://schemas.microsoft.com/office/powerpoint/2010/main" val="39583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Conclusions</a:t>
            </a:r>
            <a:endParaRPr lang="en-US" dirty="0"/>
          </a:p>
        </p:txBody>
      </p:sp>
      <p:sp>
        <p:nvSpPr>
          <p:cNvPr id="5" name="Text Placeholder 4"/>
          <p:cNvSpPr>
            <a:spLocks noGrp="1"/>
          </p:cNvSpPr>
          <p:nvPr>
            <p:ph type="body" idx="1"/>
          </p:nvPr>
        </p:nvSpPr>
        <p:spPr/>
        <p:txBody>
          <a:bodyPr/>
          <a:lstStyle/>
          <a:p>
            <a:r>
              <a:rPr lang="cs-CZ" dirty="0" smtClean="0"/>
              <a:t>Part IV</a:t>
            </a:r>
            <a:endParaRPr lang="en-US" dirty="0"/>
          </a:p>
        </p:txBody>
      </p:sp>
    </p:spTree>
    <p:extLst>
      <p:ext uri="{BB962C8B-B14F-4D97-AF65-F5344CB8AC3E}">
        <p14:creationId xmlns:p14="http://schemas.microsoft.com/office/powerpoint/2010/main" val="3850161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p:txBody>
          <a:bodyPr/>
          <a:lstStyle/>
          <a:p>
            <a:r>
              <a:rPr lang="en-US" dirty="0" smtClean="0"/>
              <a:t>MUFIN Image Annotation works</a:t>
            </a:r>
            <a:r>
              <a:rPr lang="cs-CZ" dirty="0" smtClean="0"/>
              <a:t>!</a:t>
            </a:r>
          </a:p>
          <a:p>
            <a:pPr lvl="1"/>
            <a:r>
              <a:rPr lang="cs-CZ" dirty="0" smtClean="0"/>
              <a:t>In our experiments, even better than Google</a:t>
            </a:r>
          </a:p>
          <a:p>
            <a:pPr lvl="1"/>
            <a:r>
              <a:rPr lang="cs-CZ" dirty="0" smtClean="0"/>
              <a:t>Very good results also in the ImageCLEF competition</a:t>
            </a:r>
          </a:p>
          <a:p>
            <a:pPr lvl="1"/>
            <a:endParaRPr lang="cs-CZ" dirty="0"/>
          </a:p>
          <a:p>
            <a:r>
              <a:rPr lang="cs-CZ" dirty="0" smtClean="0"/>
              <a:t>MUFIN Image Annotation is effective, efficient, and scalable</a:t>
            </a:r>
          </a:p>
          <a:p>
            <a:endParaRPr lang="cs-CZ" dirty="0"/>
          </a:p>
          <a:p>
            <a:r>
              <a:rPr lang="cs-CZ" dirty="0" smtClean="0"/>
              <a:t>The MUFIN and Google solutions are in several aspects complementary </a:t>
            </a:r>
          </a:p>
          <a:p>
            <a:pPr lvl="1"/>
            <a:r>
              <a:rPr lang="cs-CZ" dirty="0" smtClean="0"/>
              <a:t>different basic approach (search-based vs. model-based)</a:t>
            </a:r>
          </a:p>
          <a:p>
            <a:pPr lvl="1"/>
            <a:r>
              <a:rPr lang="cs-CZ" dirty="0" smtClean="0"/>
              <a:t>provides different types of annotations</a:t>
            </a:r>
          </a:p>
          <a:p>
            <a:pPr lvl="1"/>
            <a:r>
              <a:rPr lang="cs-CZ" dirty="0" smtClean="0"/>
              <a:t>what is problematic to MUFIN is often easy for Google and vice versa</a:t>
            </a:r>
          </a:p>
          <a:p>
            <a:endParaRPr lang="cs-CZ" dirty="0" smtClean="0"/>
          </a:p>
          <a:p>
            <a:r>
              <a:rPr lang="cs-CZ" dirty="0" smtClean="0"/>
              <a:t>Promising direction for future: combining the two approaches</a:t>
            </a:r>
          </a:p>
          <a:p>
            <a:pPr lvl="1"/>
            <a:r>
              <a:rPr lang="cs-CZ" dirty="0" smtClean="0"/>
              <a:t>Ideally in a generalized ConceptRank model</a:t>
            </a:r>
            <a:endParaRPr lang="en-US" dirty="0"/>
          </a:p>
        </p:txBody>
      </p:sp>
    </p:spTree>
    <p:extLst>
      <p:ext uri="{BB962C8B-B14F-4D97-AF65-F5344CB8AC3E}">
        <p14:creationId xmlns:p14="http://schemas.microsoft.com/office/powerpoint/2010/main" val="28573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MUFIN Image Annotation</a:t>
            </a:r>
            <a:endParaRPr lang="en-US" dirty="0"/>
          </a:p>
        </p:txBody>
      </p:sp>
      <p:sp>
        <p:nvSpPr>
          <p:cNvPr id="5" name="Text Placeholder 4"/>
          <p:cNvSpPr>
            <a:spLocks noGrp="1"/>
          </p:cNvSpPr>
          <p:nvPr>
            <p:ph type="body" idx="1"/>
          </p:nvPr>
        </p:nvSpPr>
        <p:spPr/>
        <p:txBody>
          <a:bodyPr/>
          <a:lstStyle/>
          <a:p>
            <a:r>
              <a:rPr lang="cs-CZ" dirty="0" smtClean="0"/>
              <a:t>Part I</a:t>
            </a:r>
            <a:endParaRPr lang="en-US" dirty="0"/>
          </a:p>
        </p:txBody>
      </p:sp>
    </p:spTree>
    <p:extLst>
      <p:ext uri="{BB962C8B-B14F-4D97-AF65-F5344CB8AC3E}">
        <p14:creationId xmlns:p14="http://schemas.microsoft.com/office/powerpoint/2010/main" val="2257693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Solution Overview</a:t>
            </a:r>
            <a:endParaRPr lang="en-US" dirty="0"/>
          </a:p>
        </p:txBody>
      </p:sp>
      <p:sp>
        <p:nvSpPr>
          <p:cNvPr id="5" name="Content Placeholder 4"/>
          <p:cNvSpPr>
            <a:spLocks noGrp="1"/>
          </p:cNvSpPr>
          <p:nvPr>
            <p:ph idx="1"/>
          </p:nvPr>
        </p:nvSpPr>
        <p:spPr/>
        <p:txBody>
          <a:bodyPr/>
          <a:lstStyle/>
          <a:p>
            <a:r>
              <a:rPr lang="cs-CZ" dirty="0" smtClean="0"/>
              <a:t>Search-based annotation</a:t>
            </a:r>
          </a:p>
        </p:txBody>
      </p:sp>
      <p:pic>
        <p:nvPicPr>
          <p:cNvPr id="6" name="Picture 5" descr="https://encrypted-tbn0.gstatic.com/images?q=tbn:ANd9GcRSpxVqEaSo5HgnpQLjkP44gtENLw8eHm8jhsO6LnM98BSeIz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73" y="2758777"/>
            <a:ext cx="17319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n 6"/>
          <p:cNvSpPr/>
          <p:nvPr/>
        </p:nvSpPr>
        <p:spPr>
          <a:xfrm>
            <a:off x="2934309" y="1988840"/>
            <a:ext cx="1584325" cy="647700"/>
          </a:xfrm>
          <a:prstGeom prst="can">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sz="1050" i="1" dirty="0" smtClean="0">
                <a:solidFill>
                  <a:schemeClr val="tx1">
                    <a:lumMod val="65000"/>
                    <a:lumOff val="35000"/>
                  </a:schemeClr>
                </a:solidFill>
              </a:rPr>
              <a:t>Annotated </a:t>
            </a:r>
            <a:r>
              <a:rPr lang="en-GB" sz="1050" i="1" dirty="0" err="1" smtClean="0">
                <a:solidFill>
                  <a:schemeClr val="tx1">
                    <a:lumMod val="65000"/>
                    <a:lumOff val="35000"/>
                  </a:schemeClr>
                </a:solidFill>
              </a:rPr>
              <a:t>i</a:t>
            </a:r>
            <a:r>
              <a:rPr lang="en-US" sz="1050" i="1" dirty="0" smtClean="0">
                <a:solidFill>
                  <a:schemeClr val="tx1">
                    <a:lumMod val="65000"/>
                    <a:lumOff val="35000"/>
                  </a:schemeClr>
                </a:solidFill>
              </a:rPr>
              <a:t>mage collection</a:t>
            </a:r>
            <a:endParaRPr lang="cs-CZ" sz="1050" i="1" dirty="0">
              <a:solidFill>
                <a:schemeClr val="tx1">
                  <a:lumMod val="65000"/>
                  <a:lumOff val="35000"/>
                </a:schemeClr>
              </a:solidFill>
            </a:endParaRPr>
          </a:p>
        </p:txBody>
      </p:sp>
      <p:sp>
        <p:nvSpPr>
          <p:cNvPr id="8" name="Rectangle 7"/>
          <p:cNvSpPr>
            <a:spLocks noChangeArrowheads="1"/>
          </p:cNvSpPr>
          <p:nvPr/>
        </p:nvSpPr>
        <p:spPr bwMode="auto">
          <a:xfrm>
            <a:off x="3062690" y="2844502"/>
            <a:ext cx="1331913" cy="985838"/>
          </a:xfrm>
          <a:prstGeom prst="rect">
            <a:avLst/>
          </a:prstGeom>
          <a:solidFill>
            <a:srgbClr val="6B82A1">
              <a:alpha val="27058"/>
            </a:srgbClr>
          </a:solidFill>
          <a:ln w="12700">
            <a:solidFill>
              <a:srgbClr val="6B82A1"/>
            </a:solidFill>
            <a:miter lim="800000"/>
            <a:headEnd/>
            <a:tailEnd/>
          </a:ln>
        </p:spPr>
        <p:txBody>
          <a:bodyPr wrap="none" anchor="ctr" anchorCtr="1"/>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200" b="1" dirty="0"/>
              <a:t>Content-based </a:t>
            </a:r>
          </a:p>
          <a:p>
            <a:pPr algn="ctr"/>
            <a:r>
              <a:rPr lang="en-GB" altLang="en-US" sz="1200" b="1" dirty="0"/>
              <a:t>image </a:t>
            </a:r>
            <a:r>
              <a:rPr lang="en-GB" altLang="en-US" sz="1200" b="1" dirty="0" smtClean="0"/>
              <a:t>retrieval</a:t>
            </a:r>
            <a:endParaRPr lang="en-GB" altLang="en-US" sz="1200" b="1" dirty="0"/>
          </a:p>
        </p:txBody>
      </p:sp>
      <p:cxnSp>
        <p:nvCxnSpPr>
          <p:cNvPr id="9" name="AutoShape 79"/>
          <p:cNvCxnSpPr>
            <a:cxnSpLocks noChangeShapeType="1"/>
            <a:stCxn id="6" idx="3"/>
            <a:endCxn id="8" idx="1"/>
          </p:cNvCxnSpPr>
          <p:nvPr/>
        </p:nvCxnSpPr>
        <p:spPr bwMode="auto">
          <a:xfrm>
            <a:off x="2397335" y="3335040"/>
            <a:ext cx="665355" cy="238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79"/>
          <p:cNvCxnSpPr>
            <a:cxnSpLocks noChangeShapeType="1"/>
            <a:stCxn id="7" idx="3"/>
            <a:endCxn id="8" idx="0"/>
          </p:cNvCxnSpPr>
          <p:nvPr/>
        </p:nvCxnSpPr>
        <p:spPr bwMode="auto">
          <a:xfrm>
            <a:off x="3726472" y="2636540"/>
            <a:ext cx="2175" cy="2079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79"/>
          <p:cNvCxnSpPr>
            <a:cxnSpLocks noChangeShapeType="1"/>
            <a:stCxn id="8" idx="3"/>
          </p:cNvCxnSpPr>
          <p:nvPr/>
        </p:nvCxnSpPr>
        <p:spPr bwMode="auto">
          <a:xfrm flipV="1">
            <a:off x="4394603" y="3335040"/>
            <a:ext cx="771731" cy="238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2" name="Skupina 2049"/>
          <p:cNvGrpSpPr>
            <a:grpSpLocks/>
          </p:cNvGrpSpPr>
          <p:nvPr/>
        </p:nvGrpSpPr>
        <p:grpSpPr bwMode="auto">
          <a:xfrm>
            <a:off x="5166334" y="2276325"/>
            <a:ext cx="3095625" cy="1893737"/>
            <a:chOff x="5626579" y="3953251"/>
            <a:chExt cx="3096344" cy="1894357"/>
          </a:xfrm>
        </p:grpSpPr>
        <p:sp>
          <p:nvSpPr>
            <p:cNvPr id="26" name="Obdélník 20"/>
            <p:cNvSpPr/>
            <p:nvPr/>
          </p:nvSpPr>
          <p:spPr>
            <a:xfrm>
              <a:off x="5626579" y="3953251"/>
              <a:ext cx="3096344" cy="189435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sz="1400" dirty="0">
                  <a:solidFill>
                    <a:schemeClr val="tx1"/>
                  </a:solidFill>
                </a:rPr>
                <a:t>Similar annotated </a:t>
              </a:r>
              <a:r>
                <a:rPr lang="en-GB" sz="1400" dirty="0" smtClean="0">
                  <a:solidFill>
                    <a:schemeClr val="tx1"/>
                  </a:solidFill>
                </a:rPr>
                <a:t>images </a:t>
              </a:r>
              <a:endParaRPr lang="en-GB" sz="1400" dirty="0">
                <a:solidFill>
                  <a:schemeClr val="tx1"/>
                </a:solidFill>
              </a:endParaRPr>
            </a:p>
          </p:txBody>
        </p:sp>
        <p:pic>
          <p:nvPicPr>
            <p:cNvPr id="2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784" y="4555967"/>
              <a:ext cx="873448"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http://www.meghantelpner.com/wp-content/uploads/2010/05/dandel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546443"/>
              <a:ext cx="885023" cy="66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http://photos.jstechs.com/pics/John_P_261_w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711" y="4546443"/>
              <a:ext cx="899737" cy="6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ovéPole 30"/>
            <p:cNvSpPr txBox="1">
              <a:spLocks noChangeArrowheads="1"/>
            </p:cNvSpPr>
            <p:nvPr/>
          </p:nvSpPr>
          <p:spPr bwMode="auto">
            <a:xfrm>
              <a:off x="5800225" y="5229821"/>
              <a:ext cx="8600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100" i="1" dirty="0"/>
                <a:t>Yellow, bloom, pretty</a:t>
              </a:r>
            </a:p>
          </p:txBody>
        </p:sp>
        <p:sp>
          <p:nvSpPr>
            <p:cNvPr id="31" name="TextovéPole 34"/>
            <p:cNvSpPr txBox="1">
              <a:spLocks noChangeArrowheads="1"/>
            </p:cNvSpPr>
            <p:nvPr/>
          </p:nvSpPr>
          <p:spPr bwMode="auto">
            <a:xfrm>
              <a:off x="6732042" y="5229821"/>
              <a:ext cx="8600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100" i="1" dirty="0"/>
                <a:t>Meadow, outdoors, dandelion</a:t>
              </a:r>
            </a:p>
          </p:txBody>
        </p:sp>
        <p:sp>
          <p:nvSpPr>
            <p:cNvPr id="32" name="TextovéPole 2047"/>
            <p:cNvSpPr txBox="1">
              <a:spLocks noChangeArrowheads="1"/>
            </p:cNvSpPr>
            <p:nvPr/>
          </p:nvSpPr>
          <p:spPr bwMode="auto">
            <a:xfrm>
              <a:off x="7704711" y="5209957"/>
              <a:ext cx="899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100" i="1" dirty="0"/>
                <a:t>Mary’s garden, summer</a:t>
              </a:r>
            </a:p>
          </p:txBody>
        </p:sp>
      </p:grpSp>
      <p:sp>
        <p:nvSpPr>
          <p:cNvPr id="13" name="Rectangle 12"/>
          <p:cNvSpPr>
            <a:spLocks noChangeArrowheads="1"/>
          </p:cNvSpPr>
          <p:nvPr/>
        </p:nvSpPr>
        <p:spPr bwMode="auto">
          <a:xfrm>
            <a:off x="5562538" y="4900315"/>
            <a:ext cx="1331913" cy="984250"/>
          </a:xfrm>
          <a:prstGeom prst="rect">
            <a:avLst/>
          </a:prstGeom>
          <a:solidFill>
            <a:srgbClr val="6B82A1">
              <a:alpha val="27058"/>
            </a:srgbClr>
          </a:solidFill>
          <a:ln w="12700">
            <a:solidFill>
              <a:srgbClr val="6B82A1"/>
            </a:solidFill>
            <a:miter lim="800000"/>
            <a:headEnd/>
            <a:tailEnd/>
          </a:ln>
        </p:spPr>
        <p:txBody>
          <a:bodyPr wrap="none" anchor="ctr" anchorCtr="1"/>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200" b="1" dirty="0" smtClean="0"/>
              <a:t>Candidate </a:t>
            </a:r>
          </a:p>
          <a:p>
            <a:pPr algn="ctr"/>
            <a:r>
              <a:rPr lang="en-GB" altLang="en-US" sz="1200" b="1" dirty="0" smtClean="0"/>
              <a:t>keyword</a:t>
            </a:r>
          </a:p>
          <a:p>
            <a:pPr algn="ctr"/>
            <a:r>
              <a:rPr lang="cs-CZ" altLang="en-US" sz="1200" b="1" dirty="0" smtClean="0"/>
              <a:t>processing</a:t>
            </a:r>
            <a:endParaRPr lang="cs-CZ" altLang="en-US" sz="1200" b="1" dirty="0"/>
          </a:p>
        </p:txBody>
      </p:sp>
      <p:sp>
        <p:nvSpPr>
          <p:cNvPr id="14" name="Can 13"/>
          <p:cNvSpPr/>
          <p:nvPr/>
        </p:nvSpPr>
        <p:spPr>
          <a:xfrm>
            <a:off x="7470565" y="4839990"/>
            <a:ext cx="1008062" cy="1104900"/>
          </a:xfrm>
          <a:prstGeom prst="can">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cs-CZ" sz="1050" i="1" smtClean="0">
                <a:solidFill>
                  <a:schemeClr val="tx1">
                    <a:lumMod val="65000"/>
                    <a:lumOff val="35000"/>
                  </a:schemeClr>
                </a:solidFill>
              </a:rPr>
              <a:t>Semantic resources</a:t>
            </a:r>
            <a:endParaRPr lang="cs-CZ" sz="1050" i="1" dirty="0">
              <a:solidFill>
                <a:schemeClr val="tx1">
                  <a:lumMod val="65000"/>
                  <a:lumOff val="35000"/>
                </a:schemeClr>
              </a:solidFill>
            </a:endParaRPr>
          </a:p>
        </p:txBody>
      </p:sp>
      <p:cxnSp>
        <p:nvCxnSpPr>
          <p:cNvPr id="15" name="AutoShape 79"/>
          <p:cNvCxnSpPr>
            <a:cxnSpLocks noChangeShapeType="1"/>
            <a:endCxn id="13" idx="0"/>
          </p:cNvCxnSpPr>
          <p:nvPr/>
        </p:nvCxnSpPr>
        <p:spPr bwMode="auto">
          <a:xfrm>
            <a:off x="6228494" y="4202589"/>
            <a:ext cx="1" cy="69772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79"/>
          <p:cNvCxnSpPr>
            <a:cxnSpLocks noChangeShapeType="1"/>
            <a:stCxn id="14" idx="2"/>
            <a:endCxn id="13" idx="3"/>
          </p:cNvCxnSpPr>
          <p:nvPr/>
        </p:nvCxnSpPr>
        <p:spPr bwMode="auto">
          <a:xfrm flipH="1">
            <a:off x="6894451" y="5392440"/>
            <a:ext cx="57611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79"/>
          <p:cNvCxnSpPr>
            <a:cxnSpLocks noChangeShapeType="1"/>
            <a:stCxn id="13" idx="1"/>
            <a:endCxn id="23" idx="3"/>
          </p:cNvCxnSpPr>
          <p:nvPr/>
        </p:nvCxnSpPr>
        <p:spPr bwMode="auto">
          <a:xfrm flipH="1" flipV="1">
            <a:off x="4806219" y="5389460"/>
            <a:ext cx="756319" cy="298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8" name="Skupina 33"/>
          <p:cNvGrpSpPr>
            <a:grpSpLocks/>
          </p:cNvGrpSpPr>
          <p:nvPr/>
        </p:nvGrpSpPr>
        <p:grpSpPr bwMode="auto">
          <a:xfrm>
            <a:off x="2621819" y="4760810"/>
            <a:ext cx="2184400" cy="1257300"/>
            <a:chOff x="3638962" y="4224581"/>
            <a:chExt cx="2184760" cy="1256333"/>
          </a:xfrm>
        </p:grpSpPr>
        <p:sp>
          <p:nvSpPr>
            <p:cNvPr id="23" name="Obdélník 48"/>
            <p:cNvSpPr/>
            <p:nvPr/>
          </p:nvSpPr>
          <p:spPr>
            <a:xfrm>
              <a:off x="3638962" y="4224581"/>
              <a:ext cx="2184760" cy="125633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cs-CZ" sz="1400" dirty="0" smtClean="0">
                  <a:solidFill>
                    <a:schemeClr val="tx1"/>
                  </a:solidFill>
                </a:rPr>
                <a:t>Final candidate </a:t>
              </a:r>
              <a:r>
                <a:rPr lang="cs-CZ" sz="1400" dirty="0">
                  <a:solidFill>
                    <a:schemeClr val="tx1"/>
                  </a:solidFill>
                </a:rPr>
                <a:t>keywords </a:t>
              </a:r>
              <a:endParaRPr lang="en-GB" sz="1400" dirty="0" smtClean="0">
                <a:solidFill>
                  <a:schemeClr val="tx1"/>
                </a:solidFill>
              </a:endParaRPr>
            </a:p>
            <a:p>
              <a:pPr algn="ctr" fontAlgn="auto">
                <a:spcBef>
                  <a:spcPts val="0"/>
                </a:spcBef>
                <a:spcAft>
                  <a:spcPts val="0"/>
                </a:spcAft>
                <a:defRPr/>
              </a:pPr>
              <a:r>
                <a:rPr lang="cs-CZ" sz="1400" dirty="0" smtClean="0">
                  <a:solidFill>
                    <a:schemeClr val="tx1"/>
                  </a:solidFill>
                </a:rPr>
                <a:t>with probabilities</a:t>
              </a:r>
              <a:endParaRPr lang="en-GB" sz="1400" dirty="0">
                <a:solidFill>
                  <a:schemeClr val="tx1"/>
                </a:solidFill>
              </a:endParaRPr>
            </a:p>
          </p:txBody>
        </p:sp>
        <p:sp>
          <p:nvSpPr>
            <p:cNvPr id="24" name="TextovéPole 2074"/>
            <p:cNvSpPr txBox="1">
              <a:spLocks noChangeArrowheads="1"/>
            </p:cNvSpPr>
            <p:nvPr/>
          </p:nvSpPr>
          <p:spPr bwMode="auto">
            <a:xfrm>
              <a:off x="3779912" y="4762283"/>
              <a:ext cx="954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200" i="1" dirty="0"/>
                <a:t>Plant 0.3</a:t>
              </a:r>
            </a:p>
            <a:p>
              <a:r>
                <a:rPr lang="en-GB" altLang="en-US" sz="1200" i="1" dirty="0"/>
                <a:t>Flower 0.3</a:t>
              </a:r>
            </a:p>
            <a:p>
              <a:r>
                <a:rPr lang="en-GB" altLang="en-US" sz="1200" i="1" dirty="0"/>
                <a:t>Garden 0.15</a:t>
              </a:r>
            </a:p>
          </p:txBody>
        </p:sp>
        <p:sp>
          <p:nvSpPr>
            <p:cNvPr id="25" name="TextovéPole 74"/>
            <p:cNvSpPr txBox="1">
              <a:spLocks noChangeArrowheads="1"/>
            </p:cNvSpPr>
            <p:nvPr/>
          </p:nvSpPr>
          <p:spPr bwMode="auto">
            <a:xfrm>
              <a:off x="4788024" y="4762283"/>
              <a:ext cx="869292" cy="64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200" i="1" dirty="0" smtClean="0"/>
                <a:t>Sun 0.05</a:t>
              </a:r>
              <a:endParaRPr lang="en-GB" altLang="en-US" sz="1200" i="1" dirty="0"/>
            </a:p>
            <a:p>
              <a:r>
                <a:rPr lang="en-GB" altLang="en-US" sz="1200" i="1" dirty="0"/>
                <a:t>Human 0.1</a:t>
              </a:r>
            </a:p>
            <a:p>
              <a:r>
                <a:rPr lang="en-GB" altLang="en-US" sz="1200" i="1" dirty="0"/>
                <a:t>Park 0.1</a:t>
              </a:r>
            </a:p>
          </p:txBody>
        </p:sp>
      </p:grpSp>
      <p:sp>
        <p:nvSpPr>
          <p:cNvPr id="19" name="TextBox 33"/>
          <p:cNvSpPr txBox="1"/>
          <p:nvPr/>
        </p:nvSpPr>
        <p:spPr>
          <a:xfrm>
            <a:off x="5484329" y="2636366"/>
            <a:ext cx="572593" cy="261610"/>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d</a:t>
            </a:r>
            <a:r>
              <a:rPr lang="en-US" sz="1100" i="1" dirty="0" smtClean="0"/>
              <a:t> = 0.2</a:t>
            </a:r>
            <a:endParaRPr lang="en-US" sz="1100" i="1" dirty="0"/>
          </a:p>
        </p:txBody>
      </p:sp>
      <p:sp>
        <p:nvSpPr>
          <p:cNvPr id="20" name="TextBox 34"/>
          <p:cNvSpPr txBox="1"/>
          <p:nvPr/>
        </p:nvSpPr>
        <p:spPr>
          <a:xfrm>
            <a:off x="7439065" y="2641727"/>
            <a:ext cx="570990" cy="261610"/>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d</a:t>
            </a:r>
            <a:r>
              <a:rPr lang="en-US" sz="1100" i="1" dirty="0" smtClean="0"/>
              <a:t> = 0.6</a:t>
            </a:r>
            <a:endParaRPr lang="en-US" sz="1100" i="1" dirty="0"/>
          </a:p>
        </p:txBody>
      </p:sp>
      <p:sp>
        <p:nvSpPr>
          <p:cNvPr id="21" name="TextBox 35"/>
          <p:cNvSpPr txBox="1"/>
          <p:nvPr/>
        </p:nvSpPr>
        <p:spPr>
          <a:xfrm>
            <a:off x="6427849" y="2641727"/>
            <a:ext cx="570990" cy="261610"/>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d</a:t>
            </a:r>
            <a:r>
              <a:rPr lang="en-US" sz="1100" i="1" dirty="0" smtClean="0"/>
              <a:t> = 0.5</a:t>
            </a:r>
            <a:endParaRPr lang="en-US" sz="1100" i="1" dirty="0"/>
          </a:p>
        </p:txBody>
      </p:sp>
      <p:sp>
        <p:nvSpPr>
          <p:cNvPr id="22" name="TextovéPole 2"/>
          <p:cNvSpPr txBox="1"/>
          <p:nvPr/>
        </p:nvSpPr>
        <p:spPr>
          <a:xfrm>
            <a:off x="1200670" y="2827207"/>
            <a:ext cx="540533" cy="1015663"/>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0"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36871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Phase </a:t>
            </a:r>
            <a:r>
              <a:rPr lang="en-US" dirty="0" smtClean="0"/>
              <a:t>1: Content-based retrieval for annotations</a:t>
            </a:r>
            <a:endParaRPr lang="en-US" dirty="0"/>
          </a:p>
        </p:txBody>
      </p:sp>
      <p:sp>
        <p:nvSpPr>
          <p:cNvPr id="3" name="Content Placeholder 2"/>
          <p:cNvSpPr>
            <a:spLocks noGrp="1"/>
          </p:cNvSpPr>
          <p:nvPr>
            <p:ph idx="1"/>
          </p:nvPr>
        </p:nvSpPr>
        <p:spPr/>
        <p:txBody>
          <a:bodyPr/>
          <a:lstStyle/>
          <a:p>
            <a:r>
              <a:rPr lang="en-US" dirty="0" smtClean="0"/>
              <a:t>What we need:</a:t>
            </a:r>
          </a:p>
          <a:p>
            <a:pPr lvl="1"/>
            <a:r>
              <a:rPr lang="en-US" dirty="0" smtClean="0"/>
              <a:t>Large collection of reliably annotated images: </a:t>
            </a:r>
            <a:r>
              <a:rPr lang="en-US" dirty="0" err="1" smtClean="0">
                <a:solidFill>
                  <a:schemeClr val="accent3">
                    <a:lumMod val="75000"/>
                  </a:schemeClr>
                </a:solidFill>
              </a:rPr>
              <a:t>Profiset</a:t>
            </a:r>
            <a:endParaRPr lang="en-US" dirty="0" smtClean="0">
              <a:solidFill>
                <a:schemeClr val="accent3">
                  <a:lumMod val="75000"/>
                </a:schemeClr>
              </a:solidFill>
            </a:endParaRPr>
          </a:p>
          <a:p>
            <a:pPr lvl="2"/>
            <a:r>
              <a:rPr lang="en-US" dirty="0" smtClean="0"/>
              <a:t>20 million general-purpose photos from the </a:t>
            </a:r>
            <a:r>
              <a:rPr lang="en-US" dirty="0" err="1" smtClean="0"/>
              <a:t>Profimedia</a:t>
            </a:r>
            <a:r>
              <a:rPr lang="en-US" dirty="0" smtClean="0"/>
              <a:t> </a:t>
            </a:r>
            <a:r>
              <a:rPr lang="en-US" dirty="0" err="1" smtClean="0"/>
              <a:t>photostock</a:t>
            </a:r>
            <a:r>
              <a:rPr lang="en-US" dirty="0" smtClean="0"/>
              <a:t> company</a:t>
            </a:r>
          </a:p>
          <a:p>
            <a:pPr lvl="2"/>
            <a:r>
              <a:rPr lang="en-US" dirty="0" smtClean="0"/>
              <a:t>Descriptive keywords for each photo provided by authors who want to sell the pictures </a:t>
            </a:r>
            <a:r>
              <a:rPr lang="en-US" i="1" dirty="0"/>
              <a:t>→</a:t>
            </a:r>
            <a:r>
              <a:rPr lang="en-US" dirty="0" smtClean="0"/>
              <a:t> rich and reliable annotations</a:t>
            </a: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a:p>
          <a:p>
            <a:pPr marL="457200" lvl="1" indent="0">
              <a:buNone/>
            </a:pPr>
            <a:endParaRPr lang="en-US" dirty="0" smtClean="0"/>
          </a:p>
          <a:p>
            <a:pPr lvl="1"/>
            <a:r>
              <a:rPr lang="en-US" dirty="0"/>
              <a:t>Efficient and effective search: </a:t>
            </a:r>
            <a:r>
              <a:rPr lang="en-US" dirty="0" err="1">
                <a:solidFill>
                  <a:schemeClr val="accent3">
                    <a:lumMod val="75000"/>
                  </a:schemeClr>
                </a:solidFill>
              </a:rPr>
              <a:t>DeCAF</a:t>
            </a:r>
            <a:r>
              <a:rPr lang="en-US" dirty="0">
                <a:solidFill>
                  <a:schemeClr val="accent3">
                    <a:lumMod val="75000"/>
                  </a:schemeClr>
                </a:solidFill>
              </a:rPr>
              <a:t> descriptors and PPP-codes</a:t>
            </a:r>
          </a:p>
          <a:p>
            <a:pPr lvl="2"/>
            <a:r>
              <a:rPr lang="en-US" dirty="0" err="1"/>
              <a:t>DeCAF</a:t>
            </a:r>
            <a:r>
              <a:rPr lang="en-US" dirty="0"/>
              <a:t>: 4096-dimensional vector obtained from the last layer of a neural network image classifier</a:t>
            </a:r>
          </a:p>
          <a:p>
            <a:pPr lvl="2"/>
            <a:r>
              <a:rPr lang="en-US" dirty="0"/>
              <a:t>PPP-codes: effective permutation-based metric space indexing method </a:t>
            </a:r>
          </a:p>
          <a:p>
            <a:pPr marL="457200" lvl="1" indent="0">
              <a:buNone/>
            </a:pP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grpSp>
        <p:nvGrpSpPr>
          <p:cNvPr id="4" name="Group 3"/>
          <p:cNvGrpSpPr/>
          <p:nvPr/>
        </p:nvGrpSpPr>
        <p:grpSpPr>
          <a:xfrm>
            <a:off x="1640707" y="2996952"/>
            <a:ext cx="7056784" cy="1296144"/>
            <a:chOff x="1640707" y="2996952"/>
            <a:chExt cx="7056784" cy="1296144"/>
          </a:xfrm>
        </p:grpSpPr>
        <p:sp>
          <p:nvSpPr>
            <p:cNvPr id="5" name="TextBox 4"/>
            <p:cNvSpPr txBox="1"/>
            <p:nvPr/>
          </p:nvSpPr>
          <p:spPr>
            <a:xfrm>
              <a:off x="3656931" y="3070701"/>
              <a:ext cx="5040560" cy="954107"/>
            </a:xfrm>
            <a:prstGeom prst="rect">
              <a:avLst/>
            </a:prstGeom>
            <a:noFill/>
          </p:spPr>
          <p:txBody>
            <a:bodyPr wrap="square" rtlCol="0">
              <a:spAutoFit/>
            </a:bodyPr>
            <a:lstStyle/>
            <a:p>
              <a:pPr fontAlgn="ctr"/>
              <a:r>
                <a:rPr lang="en-US" sz="1400" b="1" dirty="0" err="1" smtClean="0">
                  <a:solidFill>
                    <a:prstClr val="black"/>
                  </a:solidFill>
                </a:rPr>
                <a:t>Profiset</a:t>
              </a:r>
              <a:r>
                <a:rPr lang="en-US" sz="1400" b="1" dirty="0" smtClean="0">
                  <a:solidFill>
                    <a:prstClr val="black"/>
                  </a:solidFill>
                </a:rPr>
                <a:t> keywords</a:t>
              </a:r>
              <a:r>
                <a:rPr lang="cs-CZ" sz="1400" b="1" dirty="0" smtClean="0">
                  <a:solidFill>
                    <a:prstClr val="black"/>
                  </a:solidFill>
                </a:rPr>
                <a:t>:</a:t>
              </a:r>
              <a:r>
                <a:rPr lang="en-US" sz="1400" b="1" dirty="0" smtClean="0">
                  <a:solidFill>
                    <a:prstClr val="black"/>
                  </a:solidFill>
                </a:rPr>
                <a:t> </a:t>
              </a:r>
              <a:r>
                <a:rPr lang="en-US" sz="1400" dirty="0">
                  <a:solidFill>
                    <a:prstClr val="black"/>
                  </a:solidFill>
                </a:rPr>
                <a:t>botany, close, </a:t>
              </a:r>
              <a:r>
                <a:rPr lang="en-US" sz="1400" dirty="0" err="1">
                  <a:solidFill>
                    <a:prstClr val="black"/>
                  </a:solidFill>
                </a:rPr>
                <a:t>closeup</a:t>
              </a:r>
              <a:r>
                <a:rPr lang="en-US" sz="1400" dirty="0">
                  <a:solidFill>
                    <a:prstClr val="black"/>
                  </a:solidFill>
                </a:rPr>
                <a:t>, color, daytime, detail,  exterior, flower,  </a:t>
              </a:r>
              <a:r>
                <a:rPr lang="en-US" sz="1400" dirty="0" err="1">
                  <a:solidFill>
                    <a:prstClr val="black"/>
                  </a:solidFill>
                </a:rPr>
                <a:t>germany</a:t>
              </a:r>
              <a:r>
                <a:rPr lang="en-US" sz="1400" dirty="0">
                  <a:solidFill>
                    <a:prstClr val="black"/>
                  </a:solidFill>
                </a:rPr>
                <a:t>, hepatica, horticulture, laughingstock, liverwort, lobed, </a:t>
              </a:r>
              <a:r>
                <a:rPr lang="en-US" sz="1400" dirty="0" err="1">
                  <a:solidFill>
                    <a:prstClr val="black"/>
                  </a:solidFill>
                </a:rPr>
                <a:t>mecklenburg</a:t>
              </a:r>
              <a:r>
                <a:rPr lang="en-US" sz="1400" dirty="0">
                  <a:solidFill>
                    <a:prstClr val="black"/>
                  </a:solidFill>
                </a:rPr>
                <a:t>, nature, </a:t>
              </a:r>
              <a:r>
                <a:rPr lang="en-US" sz="1400" dirty="0" err="1">
                  <a:solidFill>
                    <a:prstClr val="black"/>
                  </a:solidFill>
                </a:rPr>
                <a:t>nobilis</a:t>
              </a:r>
              <a:r>
                <a:rPr lang="en-US" sz="1400" dirty="0">
                  <a:solidFill>
                    <a:prstClr val="black"/>
                  </a:solidFill>
                </a:rPr>
                <a:t>, outdoor, outside, plant, </a:t>
              </a:r>
              <a:r>
                <a:rPr lang="en-US" sz="1400" dirty="0" err="1">
                  <a:solidFill>
                    <a:prstClr val="black"/>
                  </a:solidFill>
                </a:rPr>
                <a:t>pomerania</a:t>
              </a:r>
              <a:r>
                <a:rPr lang="en-US" sz="1400" dirty="0">
                  <a:solidFill>
                    <a:prstClr val="black"/>
                  </a:solidFill>
                </a:rPr>
                <a:t>, purple, round, western</a:t>
              </a:r>
            </a:p>
          </p:txBody>
        </p:sp>
        <p:sp>
          <p:nvSpPr>
            <p:cNvPr id="7" name="Rectangle 6"/>
            <p:cNvSpPr/>
            <p:nvPr/>
          </p:nvSpPr>
          <p:spPr>
            <a:xfrm>
              <a:off x="1640707" y="2996952"/>
              <a:ext cx="7056784" cy="129614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http://disa.fi.muni.cz/profimedia/imagesJpeg/000900890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16" y="3070701"/>
              <a:ext cx="1645840" cy="1169551"/>
            </a:xfrm>
            <a:prstGeom prst="rect">
              <a:avLst/>
            </a:prstGeom>
            <a:noFill/>
            <a:ln>
              <a:noFill/>
            </a:ln>
          </p:spPr>
        </p:pic>
      </p:grpSp>
    </p:spTree>
    <p:extLst>
      <p:ext uri="{BB962C8B-B14F-4D97-AF65-F5344CB8AC3E}">
        <p14:creationId xmlns:p14="http://schemas.microsoft.com/office/powerpoint/2010/main" val="40856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Phase </a:t>
            </a:r>
            <a:r>
              <a:rPr lang="en-US" dirty="0" smtClean="0"/>
              <a:t>2: </a:t>
            </a:r>
            <a:r>
              <a:rPr lang="en-US" dirty="0" err="1" smtClean="0"/>
              <a:t>ConceptRank</a:t>
            </a:r>
            <a:endParaRPr lang="en-US" dirty="0"/>
          </a:p>
        </p:txBody>
      </p:sp>
      <p:sp>
        <p:nvSpPr>
          <p:cNvPr id="3" name="Content Placeholder 2"/>
          <p:cNvSpPr>
            <a:spLocks noGrp="1"/>
          </p:cNvSpPr>
          <p:nvPr>
            <p:ph idx="1"/>
          </p:nvPr>
        </p:nvSpPr>
        <p:spPr/>
        <p:txBody>
          <a:bodyPr/>
          <a:lstStyle/>
          <a:p>
            <a:r>
              <a:rPr lang="en-US" dirty="0"/>
              <a:t>Candidate keyword analysis </a:t>
            </a:r>
            <a:r>
              <a:rPr lang="en-US" dirty="0" smtClean="0"/>
              <a:t>inspired </a:t>
            </a:r>
            <a:r>
              <a:rPr lang="en-US" dirty="0"/>
              <a:t>by Google </a:t>
            </a:r>
            <a:r>
              <a:rPr lang="en-US" dirty="0" smtClean="0"/>
              <a:t>PageRank</a:t>
            </a:r>
          </a:p>
          <a:p>
            <a:r>
              <a:rPr lang="en-US" dirty="0" smtClean="0"/>
              <a:t>Uses semantic connections between candidate keywords to determine the probability of individual candidates</a:t>
            </a:r>
            <a:endParaRPr lang="en-US" sz="900" dirty="0" smtClean="0"/>
          </a:p>
          <a:p>
            <a:r>
              <a:rPr lang="en-US" dirty="0" smtClean="0"/>
              <a:t>Main steps:</a:t>
            </a:r>
          </a:p>
          <a:p>
            <a:pPr lvl="1"/>
            <a:r>
              <a:rPr lang="en-US" dirty="0" smtClean="0"/>
              <a:t>Construct a graph of candidate keywords related by WordNet semantic links</a:t>
            </a:r>
          </a:p>
          <a:p>
            <a:pPr lvl="1"/>
            <a:r>
              <a:rPr lang="en-US" dirty="0" smtClean="0"/>
              <a:t>Apply biased random walk with restarts to compute the score of each keyword</a:t>
            </a:r>
          </a:p>
        </p:txBody>
      </p:sp>
      <p:grpSp>
        <p:nvGrpSpPr>
          <p:cNvPr id="80" name="Skupina 2049"/>
          <p:cNvGrpSpPr>
            <a:grpSpLocks/>
          </p:cNvGrpSpPr>
          <p:nvPr/>
        </p:nvGrpSpPr>
        <p:grpSpPr bwMode="auto">
          <a:xfrm>
            <a:off x="301089" y="3777242"/>
            <a:ext cx="3095625" cy="1893737"/>
            <a:chOff x="5626579" y="3953251"/>
            <a:chExt cx="3096344" cy="1894357"/>
          </a:xfrm>
        </p:grpSpPr>
        <p:sp>
          <p:nvSpPr>
            <p:cNvPr id="81" name="Obdélník 20"/>
            <p:cNvSpPr/>
            <p:nvPr/>
          </p:nvSpPr>
          <p:spPr>
            <a:xfrm>
              <a:off x="5626579" y="3953251"/>
              <a:ext cx="3096344" cy="1894357"/>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400" dirty="0">
                  <a:solidFill>
                    <a:prstClr val="black"/>
                  </a:solidFill>
                </a:rPr>
                <a:t>Similar annotated </a:t>
              </a:r>
              <a:r>
                <a:rPr lang="en-GB" sz="1400" dirty="0" smtClean="0">
                  <a:solidFill>
                    <a:prstClr val="black"/>
                  </a:solidFill>
                </a:rPr>
                <a:t>images </a:t>
              </a:r>
              <a:endParaRPr lang="en-GB" sz="1400" dirty="0">
                <a:solidFill>
                  <a:prstClr val="black"/>
                </a:solidFill>
              </a:endParaRPr>
            </a:p>
          </p:txBody>
        </p:sp>
        <p:pic>
          <p:nvPicPr>
            <p:cNvPr id="82"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784" y="4555967"/>
              <a:ext cx="873448"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1" descr="http://www.meghantelpner.com/wp-content/uploads/2010/05/dandel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546443"/>
              <a:ext cx="885023" cy="66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3" descr="http://photos.jstechs.com/pics/John_P_261_w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711" y="4546443"/>
              <a:ext cx="899737" cy="6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ovéPole 30"/>
            <p:cNvSpPr txBox="1">
              <a:spLocks noChangeArrowheads="1"/>
            </p:cNvSpPr>
            <p:nvPr/>
          </p:nvSpPr>
          <p:spPr bwMode="auto">
            <a:xfrm>
              <a:off x="5800225" y="5229821"/>
              <a:ext cx="8600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100" i="1" dirty="0">
                  <a:solidFill>
                    <a:prstClr val="black"/>
                  </a:solidFill>
                </a:rPr>
                <a:t>Yellow, bloom, pretty</a:t>
              </a:r>
            </a:p>
          </p:txBody>
        </p:sp>
        <p:sp>
          <p:nvSpPr>
            <p:cNvPr id="86" name="TextovéPole 34"/>
            <p:cNvSpPr txBox="1">
              <a:spLocks noChangeArrowheads="1"/>
            </p:cNvSpPr>
            <p:nvPr/>
          </p:nvSpPr>
          <p:spPr bwMode="auto">
            <a:xfrm>
              <a:off x="6732042" y="5229821"/>
              <a:ext cx="8600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100" i="1" dirty="0">
                  <a:solidFill>
                    <a:prstClr val="black"/>
                  </a:solidFill>
                </a:rPr>
                <a:t>Meadow, outdoors, dandelion</a:t>
              </a:r>
            </a:p>
          </p:txBody>
        </p:sp>
        <p:sp>
          <p:nvSpPr>
            <p:cNvPr id="87" name="TextovéPole 2047"/>
            <p:cNvSpPr txBox="1">
              <a:spLocks noChangeArrowheads="1"/>
            </p:cNvSpPr>
            <p:nvPr/>
          </p:nvSpPr>
          <p:spPr bwMode="auto">
            <a:xfrm>
              <a:off x="7704711" y="5209957"/>
              <a:ext cx="899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100" i="1" dirty="0">
                  <a:solidFill>
                    <a:prstClr val="black"/>
                  </a:solidFill>
                </a:rPr>
                <a:t>Mary’s garden, summer</a:t>
              </a:r>
            </a:p>
          </p:txBody>
        </p:sp>
      </p:grpSp>
      <p:sp>
        <p:nvSpPr>
          <p:cNvPr id="88" name="TextBox 87"/>
          <p:cNvSpPr txBox="1"/>
          <p:nvPr/>
        </p:nvSpPr>
        <p:spPr>
          <a:xfrm>
            <a:off x="619084" y="4137283"/>
            <a:ext cx="572593" cy="261610"/>
          </a:xfrm>
          <a:prstGeom prst="rect">
            <a:avLst/>
          </a:prstGeom>
          <a:noFill/>
        </p:spPr>
        <p:txBody>
          <a:bodyPr wrap="none" rtlCol="0">
            <a:spAutoFit/>
          </a:bodyPr>
          <a:lstStyle/>
          <a:p>
            <a:r>
              <a:rPr lang="en-US" sz="1100" i="1" dirty="0">
                <a:solidFill>
                  <a:prstClr val="black"/>
                </a:solidFill>
              </a:rPr>
              <a:t>d</a:t>
            </a:r>
            <a:r>
              <a:rPr lang="en-US" sz="1100" i="1" dirty="0" smtClean="0">
                <a:solidFill>
                  <a:prstClr val="black"/>
                </a:solidFill>
              </a:rPr>
              <a:t> = 0.2</a:t>
            </a:r>
            <a:endParaRPr lang="en-US" sz="1100" i="1" dirty="0">
              <a:solidFill>
                <a:prstClr val="black"/>
              </a:solidFill>
            </a:endParaRPr>
          </a:p>
        </p:txBody>
      </p:sp>
      <p:sp>
        <p:nvSpPr>
          <p:cNvPr id="89" name="TextBox 88"/>
          <p:cNvSpPr txBox="1"/>
          <p:nvPr/>
        </p:nvSpPr>
        <p:spPr>
          <a:xfrm>
            <a:off x="2573820" y="4142644"/>
            <a:ext cx="570990" cy="261610"/>
          </a:xfrm>
          <a:prstGeom prst="rect">
            <a:avLst/>
          </a:prstGeom>
          <a:noFill/>
        </p:spPr>
        <p:txBody>
          <a:bodyPr wrap="none" rtlCol="0">
            <a:spAutoFit/>
          </a:bodyPr>
          <a:lstStyle/>
          <a:p>
            <a:r>
              <a:rPr lang="en-US" sz="1100" i="1" dirty="0">
                <a:solidFill>
                  <a:prstClr val="black"/>
                </a:solidFill>
              </a:rPr>
              <a:t>d</a:t>
            </a:r>
            <a:r>
              <a:rPr lang="en-US" sz="1100" i="1" dirty="0" smtClean="0">
                <a:solidFill>
                  <a:prstClr val="black"/>
                </a:solidFill>
              </a:rPr>
              <a:t> = 0.6</a:t>
            </a:r>
            <a:endParaRPr lang="en-US" sz="1100" i="1" dirty="0">
              <a:solidFill>
                <a:prstClr val="black"/>
              </a:solidFill>
            </a:endParaRPr>
          </a:p>
        </p:txBody>
      </p:sp>
      <p:sp>
        <p:nvSpPr>
          <p:cNvPr id="90" name="TextBox 89"/>
          <p:cNvSpPr txBox="1"/>
          <p:nvPr/>
        </p:nvSpPr>
        <p:spPr>
          <a:xfrm>
            <a:off x="1562604" y="4142644"/>
            <a:ext cx="570990" cy="261610"/>
          </a:xfrm>
          <a:prstGeom prst="rect">
            <a:avLst/>
          </a:prstGeom>
          <a:noFill/>
        </p:spPr>
        <p:txBody>
          <a:bodyPr wrap="none" rtlCol="0">
            <a:spAutoFit/>
          </a:bodyPr>
          <a:lstStyle/>
          <a:p>
            <a:r>
              <a:rPr lang="en-US" sz="1100" i="1" dirty="0">
                <a:solidFill>
                  <a:prstClr val="black"/>
                </a:solidFill>
              </a:rPr>
              <a:t>d</a:t>
            </a:r>
            <a:r>
              <a:rPr lang="en-US" sz="1100" i="1" dirty="0" smtClean="0">
                <a:solidFill>
                  <a:prstClr val="black"/>
                </a:solidFill>
              </a:rPr>
              <a:t> = 0.5</a:t>
            </a:r>
            <a:endParaRPr lang="en-US" sz="1100" i="1" dirty="0">
              <a:solidFill>
                <a:prstClr val="black"/>
              </a:solidFill>
            </a:endParaRPr>
          </a:p>
        </p:txBody>
      </p:sp>
      <p:sp>
        <p:nvSpPr>
          <p:cNvPr id="91" name="Šipka doprava 8"/>
          <p:cNvSpPr/>
          <p:nvPr/>
        </p:nvSpPr>
        <p:spPr>
          <a:xfrm>
            <a:off x="3772214" y="4507519"/>
            <a:ext cx="494576" cy="194496"/>
          </a:xfrm>
          <a:prstGeom prst="rightArrow">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pic>
        <p:nvPicPr>
          <p:cNvPr id="92" name="Picture 9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78402" y="3645024"/>
            <a:ext cx="4714078" cy="2158171"/>
          </a:xfrm>
          <a:prstGeom prst="rect">
            <a:avLst/>
          </a:prstGeom>
        </p:spPr>
      </p:pic>
    </p:spTree>
    <p:extLst>
      <p:ext uri="{BB962C8B-B14F-4D97-AF65-F5344CB8AC3E}">
        <p14:creationId xmlns:p14="http://schemas.microsoft.com/office/powerpoint/2010/main" val="146808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ConceptRank</a:t>
            </a:r>
            <a:r>
              <a:rPr lang="en-US" dirty="0" smtClean="0"/>
              <a:t> –  semantic network</a:t>
            </a:r>
            <a:endParaRPr lang="en-US" dirty="0"/>
          </a:p>
        </p:txBody>
      </p:sp>
      <p:sp>
        <p:nvSpPr>
          <p:cNvPr id="75" name="Content Placeholder 2"/>
          <p:cNvSpPr>
            <a:spLocks noGrp="1"/>
          </p:cNvSpPr>
          <p:nvPr>
            <p:ph idx="1"/>
          </p:nvPr>
        </p:nvSpPr>
        <p:spPr>
          <a:xfrm>
            <a:off x="457200" y="1268760"/>
            <a:ext cx="8229600" cy="5589240"/>
          </a:xfrm>
        </p:spPr>
        <p:txBody>
          <a:bodyPr>
            <a:normAutofit lnSpcReduction="10000"/>
          </a:bodyPr>
          <a:lstStyle/>
          <a:p>
            <a:r>
              <a:rPr lang="en-US" dirty="0" smtClean="0"/>
              <a:t>Semantic network: g</a:t>
            </a:r>
            <a:r>
              <a:rPr lang="en-GB" dirty="0" err="1" smtClean="0"/>
              <a:t>raph</a:t>
            </a:r>
            <a:r>
              <a:rPr lang="en-GB" dirty="0" smtClean="0"/>
              <a:t> </a:t>
            </a:r>
            <a:r>
              <a:rPr lang="en-GB" dirty="0"/>
              <a:t>representation of semantic relationships</a:t>
            </a:r>
          </a:p>
          <a:p>
            <a:pPr lvl="1"/>
            <a:r>
              <a:rPr lang="en-GB" dirty="0"/>
              <a:t>Nodes: candidate objects</a:t>
            </a:r>
          </a:p>
          <a:p>
            <a:pPr lvl="2"/>
            <a:r>
              <a:rPr lang="en-GB" dirty="0"/>
              <a:t>Node probability: current probability of the respective candidate concept</a:t>
            </a:r>
          </a:p>
          <a:p>
            <a:pPr lvl="1"/>
            <a:r>
              <a:rPr lang="en-GB" dirty="0"/>
              <a:t>Edges: relationships between candidate objects</a:t>
            </a:r>
          </a:p>
          <a:p>
            <a:pPr lvl="2"/>
            <a:r>
              <a:rPr lang="en-GB" dirty="0"/>
              <a:t>Edge weight: </a:t>
            </a:r>
            <a:r>
              <a:rPr lang="en-GB" dirty="0" smtClean="0"/>
              <a:t>conditional probability of the target node concept, given that the source node concept is relevant </a:t>
            </a:r>
            <a:endParaRPr lang="en-GB" dirty="0"/>
          </a:p>
          <a:p>
            <a:endParaRPr lang="en-US" dirty="0" smtClean="0"/>
          </a:p>
          <a:p>
            <a:endParaRPr lang="en-US" dirty="0"/>
          </a:p>
          <a:p>
            <a:endParaRPr lang="en-US" dirty="0" smtClean="0"/>
          </a:p>
          <a:p>
            <a:endParaRPr lang="en-US" dirty="0"/>
          </a:p>
          <a:p>
            <a:endParaRPr lang="en-US" dirty="0" smtClean="0"/>
          </a:p>
          <a:p>
            <a:endParaRPr lang="en-US" dirty="0" smtClean="0"/>
          </a:p>
          <a:p>
            <a:endParaRPr lang="en-US" sz="1400" dirty="0"/>
          </a:p>
          <a:p>
            <a:r>
              <a:rPr lang="en-US" dirty="0" smtClean="0"/>
              <a:t>Semantic network construction</a:t>
            </a:r>
          </a:p>
          <a:p>
            <a:pPr lvl="1"/>
            <a:r>
              <a:rPr lang="en-US" dirty="0" smtClean="0"/>
              <a:t>Initial nodes and their probabilities taken from CBIR result</a:t>
            </a:r>
          </a:p>
          <a:p>
            <a:pPr lvl="1"/>
            <a:r>
              <a:rPr lang="en-US" dirty="0" smtClean="0"/>
              <a:t>For each node, relationships are found in the WordNet lexical database -&gt; new edges and nodes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068960"/>
            <a:ext cx="6696744" cy="1820774"/>
          </a:xfrm>
          <a:prstGeom prst="rect">
            <a:avLst/>
          </a:prstGeom>
        </p:spPr>
      </p:pic>
    </p:spTree>
    <p:extLst>
      <p:ext uri="{BB962C8B-B14F-4D97-AF65-F5344CB8AC3E}">
        <p14:creationId xmlns:p14="http://schemas.microsoft.com/office/powerpoint/2010/main" val="129842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ConceptRank</a:t>
            </a:r>
            <a:r>
              <a:rPr lang="en-US" dirty="0"/>
              <a:t> – </a:t>
            </a:r>
            <a:r>
              <a:rPr lang="en-US" dirty="0" smtClean="0"/>
              <a:t>node probability computation</a:t>
            </a:r>
            <a:endParaRPr lang="en-US" dirty="0"/>
          </a:p>
        </p:txBody>
      </p:sp>
      <p:sp>
        <p:nvSpPr>
          <p:cNvPr id="3" name="Content Placeholder 2"/>
          <p:cNvSpPr>
            <a:spLocks noGrp="1"/>
          </p:cNvSpPr>
          <p:nvPr>
            <p:ph idx="1"/>
          </p:nvPr>
        </p:nvSpPr>
        <p:spPr>
          <a:xfrm>
            <a:off x="457200" y="1268760"/>
            <a:ext cx="8435280" cy="4896544"/>
          </a:xfrm>
        </p:spPr>
        <p:txBody>
          <a:bodyPr>
            <a:noAutofit/>
          </a:bodyPr>
          <a:lstStyle/>
          <a:p>
            <a:r>
              <a:rPr lang="en-US" dirty="0" smtClean="0"/>
              <a:t>Random walk idea (general directed graph)</a:t>
            </a:r>
          </a:p>
          <a:p>
            <a:pPr lvl="1"/>
            <a:r>
              <a:rPr lang="en-US" dirty="0" smtClean="0"/>
              <a:t>User starts in random node and walks randomly in the graph. The importance of each node is equal to the probability that the random walker ends up in the given node.</a:t>
            </a:r>
          </a:p>
          <a:p>
            <a:pPr lvl="1"/>
            <a:r>
              <a:rPr lang="en-US" dirty="0" smtClean="0"/>
              <a:t>Let M be a matrix describing the edges in the graph. Mathematically, we are looking for a vector r of node weights that satisfies the equation r = </a:t>
            </a:r>
            <a:r>
              <a:rPr lang="en-US" dirty="0" err="1" smtClean="0"/>
              <a:t>M.r</a:t>
            </a:r>
            <a:endParaRPr lang="en-US" dirty="0" smtClean="0"/>
          </a:p>
          <a:p>
            <a:pPr lvl="2"/>
            <a:r>
              <a:rPr lang="en-US" dirty="0" smtClean="0"/>
              <a:t>This can be computed by repeatedly multiplying a random initial vector r</a:t>
            </a:r>
            <a:r>
              <a:rPr lang="en-US" baseline="-25000" dirty="0" smtClean="0"/>
              <a:t>0</a:t>
            </a:r>
            <a:r>
              <a:rPr lang="en-US" dirty="0" smtClean="0"/>
              <a:t> by M until the steady state is found</a:t>
            </a:r>
            <a:endParaRPr lang="en-US" dirty="0"/>
          </a:p>
          <a:p>
            <a:pPr lvl="1"/>
            <a:endParaRPr lang="en-US" dirty="0" smtClean="0"/>
          </a:p>
          <a:p>
            <a:pPr lvl="1"/>
            <a:endParaRPr lang="en-US" dirty="0"/>
          </a:p>
          <a:p>
            <a:pPr lvl="1"/>
            <a:endParaRPr lang="en-US" dirty="0" smtClean="0"/>
          </a:p>
          <a:p>
            <a:pPr marL="514350" lvl="1" indent="0">
              <a:buNone/>
            </a:pPr>
            <a:endParaRPr lang="en-US" dirty="0"/>
          </a:p>
          <a:p>
            <a:pPr lvl="1"/>
            <a:r>
              <a:rPr lang="en-US" dirty="0" smtClean="0"/>
              <a:t>Problem: in many real-world graphs, the matrix M is such that the equation does not work as expected</a:t>
            </a:r>
          </a:p>
          <a:p>
            <a:pPr lvl="2"/>
            <a:endParaRPr lang="en-US" dirty="0" smtClean="0"/>
          </a:p>
          <a:p>
            <a:pPr lvl="2"/>
            <a:endParaRPr lang="en-US" dirty="0" smtClean="0"/>
          </a:p>
          <a:p>
            <a:pPr lvl="2"/>
            <a:endParaRPr lang="en-US" dirty="0"/>
          </a:p>
          <a:p>
            <a:pPr lvl="2"/>
            <a:endParaRPr lang="en-US" dirty="0" smtClean="0"/>
          </a:p>
          <a:p>
            <a:pPr lvl="2"/>
            <a:endParaRPr lang="en-US" dirty="0"/>
          </a:p>
          <a:p>
            <a:pPr lvl="2"/>
            <a:endParaRPr lang="en-US" dirty="0"/>
          </a:p>
          <a:p>
            <a:pPr lvl="1"/>
            <a:endParaRPr lang="en-US" dirty="0"/>
          </a:p>
        </p:txBody>
      </p:sp>
      <p:grpSp>
        <p:nvGrpSpPr>
          <p:cNvPr id="83" name="Group 82"/>
          <p:cNvGrpSpPr/>
          <p:nvPr/>
        </p:nvGrpSpPr>
        <p:grpSpPr>
          <a:xfrm>
            <a:off x="3072471" y="3750412"/>
            <a:ext cx="3947801" cy="1041347"/>
            <a:chOff x="3203848" y="3645024"/>
            <a:chExt cx="3947801" cy="1041347"/>
          </a:xfrm>
        </p:grpSpPr>
        <mc:AlternateContent xmlns:mc="http://schemas.openxmlformats.org/markup-compatibility/2006" xmlns:a14="http://schemas.microsoft.com/office/drawing/2010/main">
          <mc:Choice Requires="a14">
            <p:sp>
              <p:nvSpPr>
                <p:cNvPr id="36" name="TextBox 35"/>
                <p:cNvSpPr txBox="1"/>
                <p:nvPr/>
              </p:nvSpPr>
              <p:spPr>
                <a:xfrm>
                  <a:off x="4639619" y="3645024"/>
                  <a:ext cx="1085362" cy="427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i="1" smtClean="0">
                            <a:solidFill>
                              <a:prstClr val="black"/>
                            </a:solidFill>
                            <a:latin typeface="Cambria Math" panose="02040503050406030204" pitchFamily="18" charset="0"/>
                          </a:rPr>
                          <m:t>𝑀</m:t>
                        </m:r>
                        <m:r>
                          <a:rPr lang="en-US" sz="1050" i="1" smtClean="0">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3"/>
                                      <m:mcJc m:val="center"/>
                                    </m:mcPr>
                                  </m:mc>
                                </m:mcs>
                                <m:ctrlPr>
                                  <a:rPr lang="pt-BR"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e>
                                <m:e>
                                  <m:r>
                                    <a:rPr lang="en-US" sz="1050" i="1">
                                      <a:solidFill>
                                        <a:prstClr val="black"/>
                                      </a:solidFill>
                                      <a:latin typeface="Cambria Math" panose="02040503050406030204" pitchFamily="18" charset="0"/>
                                    </a:rPr>
                                    <m:t>0</m:t>
                                  </m:r>
                                </m:e>
                                <m:e>
                                  <m: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0.5</m:t>
                                  </m:r>
                                </m:e>
                                <m:e>
                                  <m:r>
                                    <a:rPr lang="en-US" sz="1050" i="1">
                                      <a:solidFill>
                                        <a:prstClr val="black"/>
                                      </a:solidFill>
                                      <a:latin typeface="Cambria Math" panose="02040503050406030204" pitchFamily="18" charset="0"/>
                                    </a:rPr>
                                    <m:t>0</m:t>
                                  </m:r>
                                </m:e>
                                <m:e>
                                  <m: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0.5</m:t>
                                  </m:r>
                                </m:e>
                                <m:e>
                                  <m:r>
                                    <a:rPr lang="en-US" sz="1050" i="1">
                                      <a:solidFill>
                                        <a:prstClr val="black"/>
                                      </a:solidFill>
                                      <a:latin typeface="Cambria Math" panose="02040503050406030204" pitchFamily="18" charset="0"/>
                                    </a:rPr>
                                    <m:t>1</m:t>
                                  </m:r>
                                </m:e>
                                <m:e>
                                  <m:r>
                                    <a:rPr lang="en-US" sz="1050" b="0" i="1" smtClean="0">
                                      <a:solidFill>
                                        <a:prstClr val="black"/>
                                      </a:solidFill>
                                      <a:latin typeface="Cambria Math" panose="02040503050406030204" pitchFamily="18" charset="0"/>
                                    </a:rPr>
                                    <m:t>1</m:t>
                                  </m:r>
                                </m:e>
                              </m:mr>
                            </m:m>
                          </m:e>
                        </m:d>
                      </m:oMath>
                    </m:oMathPara>
                  </a14:m>
                  <a:endParaRPr lang="en-US" sz="1100" dirty="0">
                    <a:solidFill>
                      <a:prstClr val="black"/>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639619" y="3645024"/>
                  <a:ext cx="1085362" cy="427361"/>
                </a:xfrm>
                <a:prstGeom prst="rect">
                  <a:avLst/>
                </a:prstGeom>
                <a:blipFill rotWithShape="0">
                  <a:blip r:embed="rId2"/>
                  <a:stretch>
                    <a:fillRect l="-2809" t="-1429" b="-12857"/>
                  </a:stretch>
                </a:blipFill>
              </p:spPr>
              <p:txBody>
                <a:bodyPr/>
                <a:lstStyle/>
                <a:p>
                  <a:r>
                    <a:rPr lang="en-US">
                      <a:noFill/>
                    </a:rPr>
                    <a:t> </a:t>
                  </a:r>
                </a:p>
              </p:txBody>
            </p:sp>
          </mc:Fallback>
        </mc:AlternateContent>
        <p:sp>
          <p:nvSpPr>
            <p:cNvPr id="37" name="TextBox 36"/>
            <p:cNvSpPr txBox="1"/>
            <p:nvPr/>
          </p:nvSpPr>
          <p:spPr>
            <a:xfrm>
              <a:off x="3205586" y="3710766"/>
              <a:ext cx="1228221" cy="261610"/>
            </a:xfrm>
            <a:prstGeom prst="rect">
              <a:avLst/>
            </a:prstGeom>
            <a:noFill/>
          </p:spPr>
          <p:txBody>
            <a:bodyPr wrap="none" rtlCol="0">
              <a:spAutoFit/>
            </a:bodyPr>
            <a:lstStyle/>
            <a:p>
              <a:r>
                <a:rPr lang="en-US" sz="1100" dirty="0">
                  <a:solidFill>
                    <a:prstClr val="black"/>
                  </a:solidFill>
                </a:rPr>
                <a:t>Transition matrix: </a:t>
              </a:r>
            </a:p>
          </p:txBody>
        </p:sp>
        <mc:AlternateContent xmlns:mc="http://schemas.openxmlformats.org/markup-compatibility/2006" xmlns:a14="http://schemas.microsoft.com/office/drawing/2010/main">
          <mc:Choice Requires="a14">
            <p:sp>
              <p:nvSpPr>
                <p:cNvPr id="38" name="TextBox 37"/>
                <p:cNvSpPr txBox="1"/>
                <p:nvPr/>
              </p:nvSpPr>
              <p:spPr>
                <a:xfrm>
                  <a:off x="4708206" y="4259075"/>
                  <a:ext cx="772584" cy="427296"/>
                </a:xfrm>
                <a:prstGeom prst="rect">
                  <a:avLst/>
                </a:prstGeom>
                <a:noFill/>
              </p:spPr>
              <p:txBody>
                <a:bodyPr wrap="none" lIns="0" tIns="0" rIns="0" bIns="0" rtlCol="0">
                  <a:spAutoFit/>
                </a:bodyPr>
                <a:lstStyle/>
                <a:p>
                  <a14:m>
                    <m:oMath xmlns:m="http://schemas.openxmlformats.org/officeDocument/2006/math">
                      <m:sSub>
                        <m:sSubPr>
                          <m:ctrlPr>
                            <a:rPr lang="en-US"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𝑟</m:t>
                          </m:r>
                        </m:e>
                        <m:sub>
                          <m:r>
                            <a:rPr lang="en-US" sz="1050" i="1">
                              <a:solidFill>
                                <a:prstClr val="black"/>
                              </a:solidFill>
                              <a:latin typeface="Cambria Math" panose="02040503050406030204" pitchFamily="18" charset="0"/>
                            </a:rPr>
                            <m:t>0</m:t>
                          </m:r>
                        </m:sub>
                      </m:sSub>
                    </m:oMath>
                  </a14:m>
                  <a:r>
                    <a:rPr lang="en-US" sz="1050" dirty="0">
                      <a:solidFill>
                        <a:prstClr val="black"/>
                      </a:solidFill>
                    </a:rPr>
                    <a:t> </a:t>
                  </a:r>
                  <a14:m>
                    <m:oMath xmlns:m="http://schemas.openxmlformats.org/officeDocument/2006/math">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1"/>
                                    <m:mcJc m:val="center"/>
                                  </m:mcPr>
                                </m:mc>
                              </m:mcs>
                              <m:ctrlPr>
                                <a:rPr lang="en-US"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r>
                                  <a:rPr lang="en-US" sz="1050" i="1">
                                    <a:solidFill>
                                      <a:prstClr val="black"/>
                                    </a:solidFill>
                                    <a:latin typeface="Cambria Math" panose="02040503050406030204" pitchFamily="18" charset="0"/>
                                  </a:rPr>
                                  <m:t>.333</m:t>
                                </m:r>
                              </m:e>
                            </m:mr>
                            <m:mr>
                              <m:e>
                                <m:r>
                                  <a:rPr lang="en-US" sz="1050" i="1">
                                    <a:solidFill>
                                      <a:prstClr val="black"/>
                                    </a:solidFill>
                                    <a:latin typeface="Cambria Math" panose="02040503050406030204" pitchFamily="18" charset="0"/>
                                  </a:rPr>
                                  <m:t>0.333</m:t>
                                </m:r>
                              </m:e>
                            </m:mr>
                            <m:mr>
                              <m:e>
                                <m:r>
                                  <a:rPr lang="en-US" sz="1050" i="1">
                                    <a:solidFill>
                                      <a:prstClr val="black"/>
                                    </a:solidFill>
                                    <a:latin typeface="Cambria Math" panose="02040503050406030204" pitchFamily="18" charset="0"/>
                                  </a:rPr>
                                  <m:t>0.333</m:t>
                                </m:r>
                              </m:e>
                            </m:mr>
                          </m:m>
                        </m:e>
                      </m:d>
                    </m:oMath>
                  </a14:m>
                  <a:endParaRPr lang="en-US" sz="1050" dirty="0">
                    <a:solidFill>
                      <a:prstClr val="black"/>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708206" y="4259075"/>
                  <a:ext cx="772584" cy="427296"/>
                </a:xfrm>
                <a:prstGeom prst="rect">
                  <a:avLst/>
                </a:prstGeom>
                <a:blipFill rotWithShape="0">
                  <a:blip r:embed="rId3"/>
                  <a:stretch>
                    <a:fillRect l="-4724" t="-1429" b="-11429"/>
                  </a:stretch>
                </a:blipFill>
              </p:spPr>
              <p:txBody>
                <a:bodyPr/>
                <a:lstStyle/>
                <a:p>
                  <a:r>
                    <a:rPr lang="en-US">
                      <a:noFill/>
                    </a:rPr>
                    <a:t> </a:t>
                  </a:r>
                </a:p>
              </p:txBody>
            </p:sp>
          </mc:Fallback>
        </mc:AlternateContent>
        <p:sp>
          <p:nvSpPr>
            <p:cNvPr id="39" name="TextBox 38"/>
            <p:cNvSpPr txBox="1"/>
            <p:nvPr/>
          </p:nvSpPr>
          <p:spPr>
            <a:xfrm>
              <a:off x="3203848" y="4346684"/>
              <a:ext cx="1276311" cy="261610"/>
            </a:xfrm>
            <a:prstGeom prst="rect">
              <a:avLst/>
            </a:prstGeom>
            <a:noFill/>
          </p:spPr>
          <p:txBody>
            <a:bodyPr wrap="none" rtlCol="0">
              <a:spAutoFit/>
            </a:bodyPr>
            <a:lstStyle/>
            <a:p>
              <a:r>
                <a:rPr lang="en-US" sz="1100" dirty="0">
                  <a:solidFill>
                    <a:prstClr val="black"/>
                  </a:solidFill>
                </a:rPr>
                <a:t>Node probabilities:</a:t>
              </a:r>
            </a:p>
          </p:txBody>
        </p:sp>
        <mc:AlternateContent xmlns:mc="http://schemas.openxmlformats.org/markup-compatibility/2006" xmlns:a14="http://schemas.microsoft.com/office/drawing/2010/main">
          <mc:Choice Requires="a14">
            <p:sp>
              <p:nvSpPr>
                <p:cNvPr id="40" name="TextBox 39"/>
                <p:cNvSpPr txBox="1"/>
                <p:nvPr/>
              </p:nvSpPr>
              <p:spPr>
                <a:xfrm>
                  <a:off x="5671942" y="4258490"/>
                  <a:ext cx="769441" cy="427296"/>
                </a:xfrm>
                <a:prstGeom prst="rect">
                  <a:avLst/>
                </a:prstGeom>
                <a:noFill/>
              </p:spPr>
              <p:txBody>
                <a:bodyPr wrap="none" lIns="0" tIns="0" rIns="0" bIns="0" rtlCol="0">
                  <a:spAutoFit/>
                </a:bodyPr>
                <a:lstStyle/>
                <a:p>
                  <a14:m>
                    <m:oMath xmlns:m="http://schemas.openxmlformats.org/officeDocument/2006/math">
                      <m:sSub>
                        <m:sSubPr>
                          <m:ctrlPr>
                            <a:rPr lang="en-US" sz="1050" i="1" smtClean="0">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𝑟</m:t>
                          </m:r>
                        </m:e>
                        <m:sub>
                          <m:r>
                            <a:rPr lang="en-US" sz="1050" i="1">
                              <a:solidFill>
                                <a:prstClr val="black"/>
                              </a:solidFill>
                              <a:latin typeface="Cambria Math" panose="02040503050406030204" pitchFamily="18" charset="0"/>
                            </a:rPr>
                            <m:t>1</m:t>
                          </m:r>
                        </m:sub>
                      </m:sSub>
                    </m:oMath>
                  </a14:m>
                  <a:r>
                    <a:rPr lang="en-US" sz="1050" dirty="0">
                      <a:solidFill>
                        <a:prstClr val="black"/>
                      </a:solidFill>
                    </a:rPr>
                    <a:t> </a:t>
                  </a:r>
                  <a14:m>
                    <m:oMath xmlns:m="http://schemas.openxmlformats.org/officeDocument/2006/math">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1"/>
                                    <m:mcJc m:val="center"/>
                                  </m:mcPr>
                                </m:mc>
                              </m:mcs>
                              <m:ctrlPr>
                                <a:rPr lang="en-US"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0.166</m:t>
                                </m:r>
                              </m:e>
                            </m:mr>
                            <m:mr>
                              <m:e>
                                <m:r>
                                  <a:rPr lang="en-US" sz="1050" i="1">
                                    <a:solidFill>
                                      <a:prstClr val="black"/>
                                    </a:solidFill>
                                    <a:latin typeface="Cambria Math" panose="02040503050406030204" pitchFamily="18" charset="0"/>
                                  </a:rPr>
                                  <m:t>0.</m:t>
                                </m:r>
                                <m:r>
                                  <a:rPr lang="en-US" sz="1050" b="0" i="1" smtClean="0">
                                    <a:solidFill>
                                      <a:prstClr val="black"/>
                                    </a:solidFill>
                                    <a:latin typeface="Cambria Math" panose="02040503050406030204" pitchFamily="18" charset="0"/>
                                  </a:rPr>
                                  <m:t>833</m:t>
                                </m:r>
                              </m:e>
                            </m:mr>
                          </m:m>
                        </m:e>
                      </m:d>
                    </m:oMath>
                  </a14:m>
                  <a:endParaRPr lang="en-US" sz="1050" dirty="0">
                    <a:solidFill>
                      <a:prstClr val="black"/>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71942" y="4258490"/>
                  <a:ext cx="769441" cy="427296"/>
                </a:xfrm>
                <a:prstGeom prst="rect">
                  <a:avLst/>
                </a:prstGeom>
                <a:blipFill rotWithShape="0">
                  <a:blip r:embed="rId4"/>
                  <a:stretch>
                    <a:fillRect l="-4762" t="-1429"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632340" y="4258490"/>
                  <a:ext cx="519309" cy="426271"/>
                </a:xfrm>
                <a:prstGeom prst="rect">
                  <a:avLst/>
                </a:prstGeom>
                <a:noFill/>
              </p:spPr>
              <p:txBody>
                <a:bodyPr wrap="none" lIns="0" tIns="0" rIns="0" bIns="0" rtlCol="0">
                  <a:spAutoFit/>
                </a:bodyPr>
                <a:lstStyle/>
                <a:p>
                  <a14:m>
                    <m:oMath xmlns:m="http://schemas.openxmlformats.org/officeDocument/2006/math">
                      <m:sSub>
                        <m:sSubPr>
                          <m:ctrlPr>
                            <a:rPr lang="en-US" sz="1050" i="1" smtClean="0">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𝑟</m:t>
                          </m:r>
                        </m:e>
                        <m:sub>
                          <m:r>
                            <a:rPr lang="en-US" sz="1050" i="1">
                              <a:solidFill>
                                <a:prstClr val="black"/>
                              </a:solidFill>
                              <a:latin typeface="Cambria Math" panose="02040503050406030204" pitchFamily="18" charset="0"/>
                            </a:rPr>
                            <m:t>2</m:t>
                          </m:r>
                        </m:sub>
                      </m:sSub>
                    </m:oMath>
                  </a14:m>
                  <a:r>
                    <a:rPr lang="en-US" sz="1050" dirty="0">
                      <a:solidFill>
                        <a:prstClr val="black"/>
                      </a:solidFill>
                    </a:rPr>
                    <a:t> </a:t>
                  </a:r>
                  <a14:m>
                    <m:oMath xmlns:m="http://schemas.openxmlformats.org/officeDocument/2006/math">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1"/>
                                    <m:mcJc m:val="center"/>
                                  </m:mcPr>
                                </m:mc>
                              </m:mcs>
                              <m:ctrlPr>
                                <a:rPr lang="en-US"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m:t>
                                </m:r>
                              </m:e>
                            </m:mr>
                            <m:mr>
                              <m:e>
                                <m:r>
                                  <a:rPr lang="en-US" sz="1050" b="0" i="1" smtClean="0">
                                    <a:solidFill>
                                      <a:prstClr val="black"/>
                                    </a:solidFill>
                                    <a:latin typeface="Cambria Math" panose="02040503050406030204" pitchFamily="18" charset="0"/>
                                  </a:rPr>
                                  <m:t>1</m:t>
                                </m:r>
                              </m:e>
                            </m:mr>
                          </m:m>
                        </m:e>
                      </m:d>
                    </m:oMath>
                  </a14:m>
                  <a:endParaRPr lang="en-US" sz="1050" dirty="0">
                    <a:solidFill>
                      <a:prstClr val="black"/>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632340" y="4258490"/>
                  <a:ext cx="519309" cy="426271"/>
                </a:xfrm>
                <a:prstGeom prst="rect">
                  <a:avLst/>
                </a:prstGeom>
                <a:blipFill rotWithShape="0">
                  <a:blip r:embed="rId5"/>
                  <a:stretch>
                    <a:fillRect l="-5814" t="-2857" b="-10000"/>
                  </a:stretch>
                </a:blipFill>
              </p:spPr>
              <p:txBody>
                <a:bodyPr/>
                <a:lstStyle/>
                <a:p>
                  <a:r>
                    <a:rPr lang="en-US">
                      <a:noFill/>
                    </a:rPr>
                    <a:t> </a:t>
                  </a:r>
                </a:p>
              </p:txBody>
            </p:sp>
          </mc:Fallback>
        </mc:AlternateContent>
      </p:grpSp>
      <p:grpSp>
        <p:nvGrpSpPr>
          <p:cNvPr id="82" name="Group 81"/>
          <p:cNvGrpSpPr/>
          <p:nvPr/>
        </p:nvGrpSpPr>
        <p:grpSpPr>
          <a:xfrm>
            <a:off x="336167" y="3777974"/>
            <a:ext cx="2584630" cy="1081492"/>
            <a:chOff x="467544" y="3672586"/>
            <a:chExt cx="2584630" cy="1081492"/>
          </a:xfrm>
        </p:grpSpPr>
        <p:sp>
          <p:nvSpPr>
            <p:cNvPr id="27" name="Ovál 4"/>
            <p:cNvSpPr/>
            <p:nvPr/>
          </p:nvSpPr>
          <p:spPr>
            <a:xfrm>
              <a:off x="467544" y="4481155"/>
              <a:ext cx="288000" cy="252000"/>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A5A5A5">
                      <a:lumMod val="75000"/>
                    </a:srgbClr>
                  </a:solidFill>
                </a:rPr>
                <a:t>A</a:t>
              </a:r>
            </a:p>
          </p:txBody>
        </p:sp>
        <p:sp>
          <p:nvSpPr>
            <p:cNvPr id="28" name="Ovál 5"/>
            <p:cNvSpPr/>
            <p:nvPr/>
          </p:nvSpPr>
          <p:spPr>
            <a:xfrm>
              <a:off x="1587003" y="3804035"/>
              <a:ext cx="288000" cy="252000"/>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A5A5A5">
                      <a:lumMod val="75000"/>
                    </a:srgbClr>
                  </a:solidFill>
                </a:rPr>
                <a:t>C</a:t>
              </a:r>
            </a:p>
          </p:txBody>
        </p:sp>
        <p:sp>
          <p:nvSpPr>
            <p:cNvPr id="29" name="Ovál 6"/>
            <p:cNvSpPr/>
            <p:nvPr/>
          </p:nvSpPr>
          <p:spPr>
            <a:xfrm>
              <a:off x="2764174" y="4502078"/>
              <a:ext cx="288000" cy="252000"/>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A5A5A5">
                      <a:lumMod val="75000"/>
                    </a:srgbClr>
                  </a:solidFill>
                </a:rPr>
                <a:t>B</a:t>
              </a:r>
            </a:p>
          </p:txBody>
        </p:sp>
        <p:cxnSp>
          <p:nvCxnSpPr>
            <p:cNvPr id="30" name="Přímá spojnice se šipkou 7"/>
            <p:cNvCxnSpPr>
              <a:stCxn id="27" idx="7"/>
              <a:endCxn id="28" idx="3"/>
            </p:cNvCxnSpPr>
            <p:nvPr/>
          </p:nvCxnSpPr>
          <p:spPr>
            <a:xfrm flipV="1">
              <a:off x="713367" y="4019130"/>
              <a:ext cx="915813" cy="49893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8"/>
            <p:cNvCxnSpPr>
              <a:stCxn id="27" idx="6"/>
              <a:endCxn id="29" idx="2"/>
            </p:cNvCxnSpPr>
            <p:nvPr/>
          </p:nvCxnSpPr>
          <p:spPr>
            <a:xfrm>
              <a:off x="755544" y="4607155"/>
              <a:ext cx="2008630" cy="20923"/>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9"/>
            <p:cNvCxnSpPr>
              <a:stCxn id="29" idx="1"/>
              <a:endCxn id="28" idx="5"/>
            </p:cNvCxnSpPr>
            <p:nvPr/>
          </p:nvCxnSpPr>
          <p:spPr>
            <a:xfrm flipH="1" flipV="1">
              <a:off x="1832826" y="4019130"/>
              <a:ext cx="973525" cy="519853"/>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10"/>
            <p:cNvSpPr txBox="1"/>
            <p:nvPr/>
          </p:nvSpPr>
          <p:spPr>
            <a:xfrm>
              <a:off x="914984" y="4018117"/>
              <a:ext cx="328936" cy="230832"/>
            </a:xfrm>
            <a:prstGeom prst="rect">
              <a:avLst/>
            </a:prstGeom>
            <a:noFill/>
          </p:spPr>
          <p:txBody>
            <a:bodyPr wrap="none" rtlCol="0">
              <a:spAutoFit/>
            </a:bodyPr>
            <a:lstStyle/>
            <a:p>
              <a:r>
                <a:rPr lang="en-GB" sz="900" dirty="0">
                  <a:solidFill>
                    <a:prstClr val="white">
                      <a:lumMod val="50000"/>
                    </a:prstClr>
                  </a:solidFill>
                </a:rPr>
                <a:t>0.5</a:t>
              </a:r>
            </a:p>
          </p:txBody>
        </p:sp>
        <p:sp>
          <p:nvSpPr>
            <p:cNvPr id="34" name="TextovéPole 11"/>
            <p:cNvSpPr txBox="1"/>
            <p:nvPr/>
          </p:nvSpPr>
          <p:spPr>
            <a:xfrm>
              <a:off x="2281952" y="4036312"/>
              <a:ext cx="242374" cy="230832"/>
            </a:xfrm>
            <a:prstGeom prst="rect">
              <a:avLst/>
            </a:prstGeom>
            <a:noFill/>
          </p:spPr>
          <p:txBody>
            <a:bodyPr wrap="none" rtlCol="0">
              <a:spAutoFit/>
            </a:bodyPr>
            <a:lstStyle/>
            <a:p>
              <a:r>
                <a:rPr lang="en-GB" sz="900" dirty="0">
                  <a:solidFill>
                    <a:prstClr val="white">
                      <a:lumMod val="50000"/>
                    </a:prstClr>
                  </a:solidFill>
                </a:rPr>
                <a:t>1</a:t>
              </a:r>
            </a:p>
          </p:txBody>
        </p:sp>
        <p:sp>
          <p:nvSpPr>
            <p:cNvPr id="35" name="TextovéPole 12"/>
            <p:cNvSpPr txBox="1"/>
            <p:nvPr/>
          </p:nvSpPr>
          <p:spPr>
            <a:xfrm>
              <a:off x="1684873" y="4419616"/>
              <a:ext cx="328936" cy="230832"/>
            </a:xfrm>
            <a:prstGeom prst="rect">
              <a:avLst/>
            </a:prstGeom>
            <a:noFill/>
          </p:spPr>
          <p:txBody>
            <a:bodyPr wrap="none" rtlCol="0">
              <a:spAutoFit/>
            </a:bodyPr>
            <a:lstStyle/>
            <a:p>
              <a:r>
                <a:rPr lang="en-GB" sz="900" dirty="0">
                  <a:solidFill>
                    <a:prstClr val="white">
                      <a:lumMod val="50000"/>
                    </a:prstClr>
                  </a:solidFill>
                </a:rPr>
                <a:t>0.5</a:t>
              </a:r>
            </a:p>
          </p:txBody>
        </p:sp>
        <p:cxnSp>
          <p:nvCxnSpPr>
            <p:cNvPr id="42" name="Zakřivená spojnice 34"/>
            <p:cNvCxnSpPr>
              <a:stCxn id="28" idx="6"/>
              <a:endCxn id="28" idx="7"/>
            </p:cNvCxnSpPr>
            <p:nvPr/>
          </p:nvCxnSpPr>
          <p:spPr>
            <a:xfrm flipH="1" flipV="1">
              <a:off x="1832826" y="3840940"/>
              <a:ext cx="42177" cy="89095"/>
            </a:xfrm>
            <a:prstGeom prst="curvedConnector4">
              <a:avLst>
                <a:gd name="adj1" fmla="val -542002"/>
                <a:gd name="adj2" fmla="val 312475"/>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11"/>
            <p:cNvSpPr txBox="1"/>
            <p:nvPr/>
          </p:nvSpPr>
          <p:spPr>
            <a:xfrm>
              <a:off x="2076482" y="3672586"/>
              <a:ext cx="242374" cy="230832"/>
            </a:xfrm>
            <a:prstGeom prst="rect">
              <a:avLst/>
            </a:prstGeom>
            <a:noFill/>
          </p:spPr>
          <p:txBody>
            <a:bodyPr wrap="none" rtlCol="0">
              <a:spAutoFit/>
            </a:bodyPr>
            <a:lstStyle/>
            <a:p>
              <a:r>
                <a:rPr lang="en-GB" sz="900" dirty="0">
                  <a:solidFill>
                    <a:prstClr val="white">
                      <a:lumMod val="50000"/>
                    </a:prstClr>
                  </a:solidFill>
                </a:rPr>
                <a:t>1</a:t>
              </a:r>
            </a:p>
          </p:txBody>
        </p:sp>
      </p:grpSp>
      <p:grpSp>
        <p:nvGrpSpPr>
          <p:cNvPr id="84" name="Group 83"/>
          <p:cNvGrpSpPr/>
          <p:nvPr/>
        </p:nvGrpSpPr>
        <p:grpSpPr>
          <a:xfrm>
            <a:off x="395536" y="5517232"/>
            <a:ext cx="7724588" cy="1174558"/>
            <a:chOff x="395536" y="5517232"/>
            <a:chExt cx="7724588" cy="1174558"/>
          </a:xfrm>
        </p:grpSpPr>
        <mc:AlternateContent xmlns:mc="http://schemas.openxmlformats.org/markup-compatibility/2006" xmlns:a14="http://schemas.microsoft.com/office/drawing/2010/main">
          <mc:Choice Requires="a14">
            <p:sp>
              <p:nvSpPr>
                <p:cNvPr id="53" name="TextBox 52"/>
                <p:cNvSpPr txBox="1"/>
                <p:nvPr/>
              </p:nvSpPr>
              <p:spPr>
                <a:xfrm>
                  <a:off x="4917976" y="5517232"/>
                  <a:ext cx="1085362" cy="427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i="1">
                            <a:solidFill>
                              <a:prstClr val="black"/>
                            </a:solidFill>
                            <a:latin typeface="Cambria Math" panose="02040503050406030204" pitchFamily="18" charset="0"/>
                          </a:rPr>
                          <m:t>𝑀</m:t>
                        </m:r>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3"/>
                                      <m:mcJc m:val="center"/>
                                    </m:mcPr>
                                  </m:mc>
                                </m:mcs>
                                <m:ctrlPr>
                                  <a:rPr lang="pt-BR"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e>
                                <m:e>
                                  <m:r>
                                    <a:rPr lang="en-US" sz="1050" i="1">
                                      <a:solidFill>
                                        <a:prstClr val="black"/>
                                      </a:solidFill>
                                      <a:latin typeface="Cambria Math" panose="02040503050406030204" pitchFamily="18" charset="0"/>
                                    </a:rPr>
                                    <m:t>0</m:t>
                                  </m:r>
                                </m:e>
                                <m:e>
                                  <m: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0.5</m:t>
                                  </m:r>
                                </m:e>
                                <m:e>
                                  <m:r>
                                    <a:rPr lang="en-US" sz="1050" i="1">
                                      <a:solidFill>
                                        <a:prstClr val="black"/>
                                      </a:solidFill>
                                      <a:latin typeface="Cambria Math" panose="02040503050406030204" pitchFamily="18" charset="0"/>
                                    </a:rPr>
                                    <m:t>0</m:t>
                                  </m:r>
                                </m:e>
                                <m:e>
                                  <m: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0.5</m:t>
                                  </m:r>
                                </m:e>
                                <m:e>
                                  <m:r>
                                    <a:rPr lang="en-US" sz="1050" i="1">
                                      <a:solidFill>
                                        <a:prstClr val="black"/>
                                      </a:solidFill>
                                      <a:latin typeface="Cambria Math" panose="02040503050406030204" pitchFamily="18" charset="0"/>
                                    </a:rPr>
                                    <m:t>1</m:t>
                                  </m:r>
                                </m:e>
                                <m:e>
                                  <m:r>
                                    <a:rPr lang="en-US" sz="1050" i="1">
                                      <a:solidFill>
                                        <a:prstClr val="black"/>
                                      </a:solidFill>
                                      <a:latin typeface="Cambria Math" panose="02040503050406030204" pitchFamily="18" charset="0"/>
                                    </a:rPr>
                                    <m:t>0</m:t>
                                  </m:r>
                                </m:e>
                              </m:mr>
                            </m:m>
                          </m:e>
                        </m:d>
                      </m:oMath>
                    </m:oMathPara>
                  </a14:m>
                  <a:endParaRPr lang="en-US" sz="1050" dirty="0">
                    <a:solidFill>
                      <a:prstClr val="black"/>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917976" y="5517232"/>
                  <a:ext cx="1085362" cy="427361"/>
                </a:xfrm>
                <a:prstGeom prst="rect">
                  <a:avLst/>
                </a:prstGeom>
                <a:blipFill rotWithShape="0">
                  <a:blip r:embed="rId6"/>
                  <a:stretch>
                    <a:fillRect l="-2809" t="-1429" b="-12857"/>
                  </a:stretch>
                </a:blipFill>
              </p:spPr>
              <p:txBody>
                <a:bodyPr/>
                <a:lstStyle/>
                <a:p>
                  <a:r>
                    <a:rPr lang="en-US">
                      <a:noFill/>
                    </a:rPr>
                    <a:t> </a:t>
                  </a:r>
                </a:p>
              </p:txBody>
            </p:sp>
          </mc:Fallback>
        </mc:AlternateContent>
        <p:sp>
          <p:nvSpPr>
            <p:cNvPr id="54" name="TextBox 53"/>
            <p:cNvSpPr txBox="1"/>
            <p:nvPr/>
          </p:nvSpPr>
          <p:spPr>
            <a:xfrm>
              <a:off x="3182477" y="5603774"/>
              <a:ext cx="1228221" cy="261610"/>
            </a:xfrm>
            <a:prstGeom prst="rect">
              <a:avLst/>
            </a:prstGeom>
            <a:noFill/>
          </p:spPr>
          <p:txBody>
            <a:bodyPr wrap="none" rtlCol="0">
              <a:spAutoFit/>
            </a:bodyPr>
            <a:lstStyle/>
            <a:p>
              <a:r>
                <a:rPr lang="en-US" sz="1100" dirty="0">
                  <a:solidFill>
                    <a:prstClr val="black"/>
                  </a:solidFill>
                </a:rPr>
                <a:t>Transition matrix: </a:t>
              </a:r>
            </a:p>
          </p:txBody>
        </p:sp>
        <mc:AlternateContent xmlns:mc="http://schemas.openxmlformats.org/markup-compatibility/2006" xmlns:a14="http://schemas.microsoft.com/office/drawing/2010/main">
          <mc:Choice Requires="a14">
            <p:sp>
              <p:nvSpPr>
                <p:cNvPr id="55" name="TextBox 54"/>
                <p:cNvSpPr txBox="1"/>
                <p:nvPr/>
              </p:nvSpPr>
              <p:spPr>
                <a:xfrm>
                  <a:off x="4712945" y="6164976"/>
                  <a:ext cx="772584" cy="427296"/>
                </a:xfrm>
                <a:prstGeom prst="rect">
                  <a:avLst/>
                </a:prstGeom>
                <a:noFill/>
              </p:spPr>
              <p:txBody>
                <a:bodyPr wrap="none" lIns="0" tIns="0" rIns="0" bIns="0" rtlCol="0">
                  <a:spAutoFit/>
                </a:bodyPr>
                <a:lstStyle/>
                <a:p>
                  <a14:m>
                    <m:oMath xmlns:m="http://schemas.openxmlformats.org/officeDocument/2006/math">
                      <m:sSub>
                        <m:sSubPr>
                          <m:ctrlPr>
                            <a:rPr lang="en-US"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𝑟</m:t>
                          </m:r>
                        </m:e>
                        <m:sub>
                          <m:r>
                            <a:rPr lang="en-US" sz="1050" i="1">
                              <a:solidFill>
                                <a:prstClr val="black"/>
                              </a:solidFill>
                              <a:latin typeface="Cambria Math" panose="02040503050406030204" pitchFamily="18" charset="0"/>
                            </a:rPr>
                            <m:t>0</m:t>
                          </m:r>
                        </m:sub>
                      </m:sSub>
                    </m:oMath>
                  </a14:m>
                  <a:r>
                    <a:rPr lang="en-US" sz="1050" dirty="0">
                      <a:solidFill>
                        <a:prstClr val="black"/>
                      </a:solidFill>
                    </a:rPr>
                    <a:t> </a:t>
                  </a:r>
                  <a14:m>
                    <m:oMath xmlns:m="http://schemas.openxmlformats.org/officeDocument/2006/math">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1"/>
                                    <m:mcJc m:val="center"/>
                                  </m:mcPr>
                                </m:mc>
                              </m:mcs>
                              <m:ctrlPr>
                                <a:rPr lang="en-US"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r>
                                  <a:rPr lang="en-US" sz="1050" i="1">
                                    <a:solidFill>
                                      <a:prstClr val="black"/>
                                    </a:solidFill>
                                    <a:latin typeface="Cambria Math" panose="02040503050406030204" pitchFamily="18" charset="0"/>
                                  </a:rPr>
                                  <m:t>.333</m:t>
                                </m:r>
                              </m:e>
                            </m:mr>
                            <m:mr>
                              <m:e>
                                <m:r>
                                  <a:rPr lang="en-US" sz="1050" i="1">
                                    <a:solidFill>
                                      <a:prstClr val="black"/>
                                    </a:solidFill>
                                    <a:latin typeface="Cambria Math" panose="02040503050406030204" pitchFamily="18" charset="0"/>
                                  </a:rPr>
                                  <m:t>0.333</m:t>
                                </m:r>
                              </m:e>
                            </m:mr>
                            <m:mr>
                              <m:e>
                                <m:r>
                                  <a:rPr lang="en-US" sz="1050" i="1">
                                    <a:solidFill>
                                      <a:prstClr val="black"/>
                                    </a:solidFill>
                                    <a:latin typeface="Cambria Math" panose="02040503050406030204" pitchFamily="18" charset="0"/>
                                  </a:rPr>
                                  <m:t>0.333</m:t>
                                </m:r>
                              </m:e>
                            </m:mr>
                          </m:m>
                        </m:e>
                      </m:d>
                    </m:oMath>
                  </a14:m>
                  <a:endParaRPr lang="en-US" sz="1050" dirty="0">
                    <a:solidFill>
                      <a:prstClr val="black"/>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712945" y="6164976"/>
                  <a:ext cx="772584" cy="427296"/>
                </a:xfrm>
                <a:prstGeom prst="rect">
                  <a:avLst/>
                </a:prstGeom>
                <a:blipFill rotWithShape="0">
                  <a:blip r:embed="rId7"/>
                  <a:stretch>
                    <a:fillRect l="-3937" t="-1429" b="-11429"/>
                  </a:stretch>
                </a:blipFill>
              </p:spPr>
              <p:txBody>
                <a:bodyPr/>
                <a:lstStyle/>
                <a:p>
                  <a:r>
                    <a:rPr lang="en-US">
                      <a:noFill/>
                    </a:rPr>
                    <a:t> </a:t>
                  </a:r>
                </a:p>
              </p:txBody>
            </p:sp>
          </mc:Fallback>
        </mc:AlternateContent>
        <p:sp>
          <p:nvSpPr>
            <p:cNvPr id="56" name="TextBox 55"/>
            <p:cNvSpPr txBox="1"/>
            <p:nvPr/>
          </p:nvSpPr>
          <p:spPr>
            <a:xfrm>
              <a:off x="3182477" y="6250933"/>
              <a:ext cx="1276311" cy="261610"/>
            </a:xfrm>
            <a:prstGeom prst="rect">
              <a:avLst/>
            </a:prstGeom>
            <a:noFill/>
          </p:spPr>
          <p:txBody>
            <a:bodyPr wrap="none" rtlCol="0">
              <a:spAutoFit/>
            </a:bodyPr>
            <a:lstStyle/>
            <a:p>
              <a:r>
                <a:rPr lang="en-US" sz="1100" dirty="0">
                  <a:solidFill>
                    <a:prstClr val="black"/>
                  </a:solidFill>
                </a:rPr>
                <a:t>Node probabilities:</a:t>
              </a:r>
            </a:p>
          </p:txBody>
        </p:sp>
        <mc:AlternateContent xmlns:mc="http://schemas.openxmlformats.org/markup-compatibility/2006" xmlns:a14="http://schemas.microsoft.com/office/drawing/2010/main">
          <mc:Choice Requires="a14">
            <p:sp>
              <p:nvSpPr>
                <p:cNvPr id="57" name="TextBox 56"/>
                <p:cNvSpPr txBox="1"/>
                <p:nvPr/>
              </p:nvSpPr>
              <p:spPr>
                <a:xfrm>
                  <a:off x="5676681" y="6164391"/>
                  <a:ext cx="769441" cy="427361"/>
                </a:xfrm>
                <a:prstGeom prst="rect">
                  <a:avLst/>
                </a:prstGeom>
                <a:noFill/>
              </p:spPr>
              <p:txBody>
                <a:bodyPr wrap="none" lIns="0" tIns="0" rIns="0" bIns="0" rtlCol="0">
                  <a:spAutoFit/>
                </a:bodyPr>
                <a:lstStyle/>
                <a:p>
                  <a14:m>
                    <m:oMath xmlns:m="http://schemas.openxmlformats.org/officeDocument/2006/math">
                      <m:sSub>
                        <m:sSubPr>
                          <m:ctrlPr>
                            <a:rPr lang="en-US"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𝑟</m:t>
                          </m:r>
                        </m:e>
                        <m:sub>
                          <m:r>
                            <a:rPr lang="en-US" sz="1050" i="1">
                              <a:solidFill>
                                <a:prstClr val="black"/>
                              </a:solidFill>
                              <a:latin typeface="Cambria Math" panose="02040503050406030204" pitchFamily="18" charset="0"/>
                            </a:rPr>
                            <m:t>1</m:t>
                          </m:r>
                        </m:sub>
                      </m:sSub>
                    </m:oMath>
                  </a14:m>
                  <a:r>
                    <a:rPr lang="en-US" sz="1050" dirty="0">
                      <a:solidFill>
                        <a:prstClr val="black"/>
                      </a:solidFill>
                    </a:rPr>
                    <a:t> </a:t>
                  </a:r>
                  <a14:m>
                    <m:oMath xmlns:m="http://schemas.openxmlformats.org/officeDocument/2006/math">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1"/>
                                    <m:mcJc m:val="center"/>
                                  </m:mcPr>
                                </m:mc>
                              </m:mcs>
                              <m:ctrlPr>
                                <a:rPr lang="en-US"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0.166</m:t>
                                </m:r>
                              </m:e>
                            </m:mr>
                            <m:mr>
                              <m:e>
                                <m:r>
                                  <a:rPr lang="en-US" sz="1050" i="1">
                                    <a:solidFill>
                                      <a:prstClr val="black"/>
                                    </a:solidFill>
                                    <a:latin typeface="Cambria Math" panose="02040503050406030204" pitchFamily="18" charset="0"/>
                                  </a:rPr>
                                  <m:t>0.5</m:t>
                                </m:r>
                              </m:e>
                            </m:mr>
                          </m:m>
                        </m:e>
                      </m:d>
                    </m:oMath>
                  </a14:m>
                  <a:endParaRPr lang="en-US" sz="1050" dirty="0">
                    <a:solidFill>
                      <a:prstClr val="black"/>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676681" y="6164391"/>
                  <a:ext cx="769441" cy="427361"/>
                </a:xfrm>
                <a:prstGeom prst="rect">
                  <a:avLst/>
                </a:prstGeom>
                <a:blipFill rotWithShape="0">
                  <a:blip r:embed="rId8"/>
                  <a:stretch>
                    <a:fillRect l="-3968" t="-1429"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37079" y="6164391"/>
                  <a:ext cx="772584" cy="427296"/>
                </a:xfrm>
                <a:prstGeom prst="rect">
                  <a:avLst/>
                </a:prstGeom>
                <a:noFill/>
              </p:spPr>
              <p:txBody>
                <a:bodyPr wrap="none" lIns="0" tIns="0" rIns="0" bIns="0" rtlCol="0">
                  <a:spAutoFit/>
                </a:bodyPr>
                <a:lstStyle/>
                <a:p>
                  <a14:m>
                    <m:oMath xmlns:m="http://schemas.openxmlformats.org/officeDocument/2006/math">
                      <m:sSub>
                        <m:sSubPr>
                          <m:ctrlPr>
                            <a:rPr lang="en-US"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𝑟</m:t>
                          </m:r>
                        </m:e>
                        <m:sub>
                          <m:r>
                            <a:rPr lang="en-US" sz="1050" i="1">
                              <a:solidFill>
                                <a:prstClr val="black"/>
                              </a:solidFill>
                              <a:latin typeface="Cambria Math" panose="02040503050406030204" pitchFamily="18" charset="0"/>
                            </a:rPr>
                            <m:t>2</m:t>
                          </m:r>
                        </m:sub>
                      </m:sSub>
                    </m:oMath>
                  </a14:m>
                  <a:r>
                    <a:rPr lang="en-US" sz="1050" dirty="0">
                      <a:solidFill>
                        <a:prstClr val="black"/>
                      </a:solidFill>
                    </a:rPr>
                    <a:t> </a:t>
                  </a:r>
                  <a14:m>
                    <m:oMath xmlns:m="http://schemas.openxmlformats.org/officeDocument/2006/math">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1"/>
                                    <m:mcJc m:val="center"/>
                                  </m:mcPr>
                                </m:mc>
                              </m:mcs>
                              <m:ctrlPr>
                                <a:rPr lang="en-US"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0.166</m:t>
                                </m:r>
                              </m:e>
                            </m:mr>
                          </m:m>
                        </m:e>
                      </m:d>
                    </m:oMath>
                  </a14:m>
                  <a:endParaRPr lang="en-US" sz="1050" dirty="0">
                    <a:solidFill>
                      <a:prstClr val="black"/>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637079" y="6164391"/>
                  <a:ext cx="772584" cy="427296"/>
                </a:xfrm>
                <a:prstGeom prst="rect">
                  <a:avLst/>
                </a:prstGeom>
                <a:blipFill rotWithShape="0">
                  <a:blip r:embed="rId9"/>
                  <a:stretch>
                    <a:fillRect l="-4762" t="-1429"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600815" y="6164391"/>
                  <a:ext cx="519309" cy="427296"/>
                </a:xfrm>
                <a:prstGeom prst="rect">
                  <a:avLst/>
                </a:prstGeom>
                <a:noFill/>
              </p:spPr>
              <p:txBody>
                <a:bodyPr wrap="none" lIns="0" tIns="0" rIns="0" bIns="0" rtlCol="0">
                  <a:spAutoFit/>
                </a:bodyPr>
                <a:lstStyle/>
                <a:p>
                  <a14:m>
                    <m:oMath xmlns:m="http://schemas.openxmlformats.org/officeDocument/2006/math">
                      <m:sSub>
                        <m:sSubPr>
                          <m:ctrlPr>
                            <a:rPr lang="en-US"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𝑟</m:t>
                          </m:r>
                        </m:e>
                        <m:sub>
                          <m:r>
                            <a:rPr lang="en-US" sz="1050" i="1">
                              <a:solidFill>
                                <a:prstClr val="black"/>
                              </a:solidFill>
                              <a:latin typeface="Cambria Math" panose="02040503050406030204" pitchFamily="18" charset="0"/>
                            </a:rPr>
                            <m:t>3</m:t>
                          </m:r>
                        </m:sub>
                      </m:sSub>
                    </m:oMath>
                  </a14:m>
                  <a:r>
                    <a:rPr lang="en-US" sz="1050" dirty="0">
                      <a:solidFill>
                        <a:prstClr val="black"/>
                      </a:solidFill>
                    </a:rPr>
                    <a:t> </a:t>
                  </a:r>
                  <a14:m>
                    <m:oMath xmlns:m="http://schemas.openxmlformats.org/officeDocument/2006/math">
                      <m:r>
                        <a:rPr lang="en-US" sz="1050" i="1">
                          <a:solidFill>
                            <a:prstClr val="black"/>
                          </a:solidFill>
                          <a:latin typeface="Cambria Math" panose="02040503050406030204" pitchFamily="18" charset="0"/>
                        </a:rPr>
                        <m:t>=</m:t>
                      </m:r>
                      <m:d>
                        <m:dPr>
                          <m:ctrlPr>
                            <a:rPr lang="en-US" sz="1050" i="1">
                              <a:solidFill>
                                <a:prstClr val="black"/>
                              </a:solidFill>
                              <a:latin typeface="Cambria Math" panose="02040503050406030204" pitchFamily="18" charset="0"/>
                            </a:rPr>
                          </m:ctrlPr>
                        </m:dPr>
                        <m:e>
                          <m:m>
                            <m:mPr>
                              <m:mcs>
                                <m:mc>
                                  <m:mcPr>
                                    <m:count m:val="1"/>
                                    <m:mcJc m:val="center"/>
                                  </m:mcPr>
                                </m:mc>
                              </m:mcs>
                              <m:ctrlPr>
                                <a:rPr lang="en-US" sz="1050" i="1">
                                  <a:solidFill>
                                    <a:prstClr val="black"/>
                                  </a:solidFill>
                                  <a:latin typeface="Cambria Math" panose="02040503050406030204" pitchFamily="18" charset="0"/>
                                </a:rPr>
                              </m:ctrlPr>
                            </m:mPr>
                            <m:mr>
                              <m:e>
                                <m:r>
                                  <m:rPr>
                                    <m:brk m:alnAt="7"/>
                                  </m:rP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m:t>
                                </m:r>
                              </m:e>
                            </m:mr>
                            <m:mr>
                              <m:e>
                                <m:r>
                                  <a:rPr lang="en-US" sz="1050" i="1">
                                    <a:solidFill>
                                      <a:prstClr val="black"/>
                                    </a:solidFill>
                                    <a:latin typeface="Cambria Math" panose="02040503050406030204" pitchFamily="18" charset="0"/>
                                  </a:rPr>
                                  <m:t>0</m:t>
                                </m:r>
                              </m:e>
                            </m:mr>
                          </m:m>
                        </m:e>
                      </m:d>
                    </m:oMath>
                  </a14:m>
                  <a:endParaRPr lang="en-US" sz="1050" dirty="0">
                    <a:solidFill>
                      <a:prstClr val="black"/>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600815" y="6164391"/>
                  <a:ext cx="519309" cy="427296"/>
                </a:xfrm>
                <a:prstGeom prst="rect">
                  <a:avLst/>
                </a:prstGeom>
                <a:blipFill rotWithShape="0">
                  <a:blip r:embed="rId10"/>
                  <a:stretch>
                    <a:fillRect l="-7059" t="-1429" b="-11429"/>
                  </a:stretch>
                </a:blipFill>
              </p:spPr>
              <p:txBody>
                <a:bodyPr/>
                <a:lstStyle/>
                <a:p>
                  <a:r>
                    <a:rPr lang="en-US">
                      <a:noFill/>
                    </a:rPr>
                    <a:t> </a:t>
                  </a:r>
                </a:p>
              </p:txBody>
            </p:sp>
          </mc:Fallback>
        </mc:AlternateContent>
        <p:sp>
          <p:nvSpPr>
            <p:cNvPr id="71" name="Ovál 4"/>
            <p:cNvSpPr/>
            <p:nvPr/>
          </p:nvSpPr>
          <p:spPr>
            <a:xfrm>
              <a:off x="395536" y="6418867"/>
              <a:ext cx="288000" cy="252000"/>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A5A5A5">
                      <a:lumMod val="75000"/>
                    </a:srgbClr>
                  </a:solidFill>
                </a:rPr>
                <a:t>A</a:t>
              </a:r>
            </a:p>
          </p:txBody>
        </p:sp>
        <p:sp>
          <p:nvSpPr>
            <p:cNvPr id="72" name="Ovál 5"/>
            <p:cNvSpPr/>
            <p:nvPr/>
          </p:nvSpPr>
          <p:spPr>
            <a:xfrm>
              <a:off x="1514995" y="5741747"/>
              <a:ext cx="288000" cy="252000"/>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A5A5A5">
                      <a:lumMod val="75000"/>
                    </a:srgbClr>
                  </a:solidFill>
                </a:rPr>
                <a:t>C</a:t>
              </a:r>
            </a:p>
          </p:txBody>
        </p:sp>
        <p:sp>
          <p:nvSpPr>
            <p:cNvPr id="73" name="Ovál 6"/>
            <p:cNvSpPr/>
            <p:nvPr/>
          </p:nvSpPr>
          <p:spPr>
            <a:xfrm>
              <a:off x="2692166" y="6439790"/>
              <a:ext cx="288000" cy="252000"/>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A5A5A5">
                      <a:lumMod val="75000"/>
                    </a:srgbClr>
                  </a:solidFill>
                </a:rPr>
                <a:t>B</a:t>
              </a:r>
            </a:p>
          </p:txBody>
        </p:sp>
        <p:cxnSp>
          <p:nvCxnSpPr>
            <p:cNvPr id="74" name="Přímá spojnice se šipkou 7"/>
            <p:cNvCxnSpPr>
              <a:stCxn id="71" idx="7"/>
              <a:endCxn id="72" idx="3"/>
            </p:cNvCxnSpPr>
            <p:nvPr/>
          </p:nvCxnSpPr>
          <p:spPr>
            <a:xfrm flipV="1">
              <a:off x="641359" y="5956842"/>
              <a:ext cx="915813" cy="49893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Přímá spojnice se šipkou 8"/>
            <p:cNvCxnSpPr>
              <a:stCxn id="71" idx="6"/>
              <a:endCxn id="73" idx="2"/>
            </p:cNvCxnSpPr>
            <p:nvPr/>
          </p:nvCxnSpPr>
          <p:spPr>
            <a:xfrm>
              <a:off x="683536" y="6544867"/>
              <a:ext cx="2008630" cy="20923"/>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Přímá spojnice se šipkou 9"/>
            <p:cNvCxnSpPr>
              <a:stCxn id="73" idx="1"/>
              <a:endCxn id="72" idx="5"/>
            </p:cNvCxnSpPr>
            <p:nvPr/>
          </p:nvCxnSpPr>
          <p:spPr>
            <a:xfrm flipH="1" flipV="1">
              <a:off x="1760818" y="5956842"/>
              <a:ext cx="973525" cy="519853"/>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7" name="TextovéPole 10"/>
            <p:cNvSpPr txBox="1"/>
            <p:nvPr/>
          </p:nvSpPr>
          <p:spPr>
            <a:xfrm>
              <a:off x="842976" y="5955829"/>
              <a:ext cx="328936" cy="230832"/>
            </a:xfrm>
            <a:prstGeom prst="rect">
              <a:avLst/>
            </a:prstGeom>
            <a:noFill/>
          </p:spPr>
          <p:txBody>
            <a:bodyPr wrap="none" rtlCol="0">
              <a:spAutoFit/>
            </a:bodyPr>
            <a:lstStyle/>
            <a:p>
              <a:r>
                <a:rPr lang="en-GB" sz="900" dirty="0">
                  <a:solidFill>
                    <a:prstClr val="white">
                      <a:lumMod val="50000"/>
                    </a:prstClr>
                  </a:solidFill>
                </a:rPr>
                <a:t>0.5</a:t>
              </a:r>
            </a:p>
          </p:txBody>
        </p:sp>
        <p:sp>
          <p:nvSpPr>
            <p:cNvPr id="78" name="TextovéPole 11"/>
            <p:cNvSpPr txBox="1"/>
            <p:nvPr/>
          </p:nvSpPr>
          <p:spPr>
            <a:xfrm>
              <a:off x="2209944" y="5974024"/>
              <a:ext cx="242374" cy="230832"/>
            </a:xfrm>
            <a:prstGeom prst="rect">
              <a:avLst/>
            </a:prstGeom>
            <a:noFill/>
          </p:spPr>
          <p:txBody>
            <a:bodyPr wrap="none" rtlCol="0">
              <a:spAutoFit/>
            </a:bodyPr>
            <a:lstStyle/>
            <a:p>
              <a:r>
                <a:rPr lang="en-GB" sz="900" dirty="0">
                  <a:solidFill>
                    <a:prstClr val="white">
                      <a:lumMod val="50000"/>
                    </a:prstClr>
                  </a:solidFill>
                </a:rPr>
                <a:t>1</a:t>
              </a:r>
            </a:p>
          </p:txBody>
        </p:sp>
        <p:sp>
          <p:nvSpPr>
            <p:cNvPr id="79" name="TextovéPole 12"/>
            <p:cNvSpPr txBox="1"/>
            <p:nvPr/>
          </p:nvSpPr>
          <p:spPr>
            <a:xfrm>
              <a:off x="1612865" y="6357328"/>
              <a:ext cx="328936" cy="230832"/>
            </a:xfrm>
            <a:prstGeom prst="rect">
              <a:avLst/>
            </a:prstGeom>
            <a:noFill/>
          </p:spPr>
          <p:txBody>
            <a:bodyPr wrap="none" rtlCol="0">
              <a:spAutoFit/>
            </a:bodyPr>
            <a:lstStyle/>
            <a:p>
              <a:r>
                <a:rPr lang="en-GB" sz="900" dirty="0">
                  <a:solidFill>
                    <a:prstClr val="white">
                      <a:lumMod val="50000"/>
                    </a:prstClr>
                  </a:solidFill>
                </a:rPr>
                <a:t>0.5</a:t>
              </a:r>
            </a:p>
          </p:txBody>
        </p:sp>
      </p:grpSp>
    </p:spTree>
    <p:extLst>
      <p:ext uri="{BB962C8B-B14F-4D97-AF65-F5344CB8AC3E}">
        <p14:creationId xmlns:p14="http://schemas.microsoft.com/office/powerpoint/2010/main" val="12899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923C"/>
      </a:hlink>
      <a:folHlink>
        <a:srgbClr val="76923C"/>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TC102455596[[fn=Jaro]]</Template>
  <TotalTime>0</TotalTime>
  <Words>1950</Words>
  <Application>Microsoft Office PowerPoint</Application>
  <PresentationFormat>Předvádění na obrazovce (4:3)</PresentationFormat>
  <Paragraphs>448</Paragraphs>
  <Slides>31</Slides>
  <Notes>1</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Calibri</vt:lpstr>
      <vt:lpstr>Cambria Math</vt:lpstr>
      <vt:lpstr>Times New Roman</vt:lpstr>
      <vt:lpstr>Wingdings</vt:lpstr>
      <vt:lpstr>Motiv sady Office</vt:lpstr>
      <vt:lpstr>MUFIN Image Annotation vs.  Google Label Detection:  Who Wins? </vt:lpstr>
      <vt:lpstr>Motivation</vt:lpstr>
      <vt:lpstr>Presentation Outline</vt:lpstr>
      <vt:lpstr>MUFIN Image Annotation</vt:lpstr>
      <vt:lpstr>Solution Overview</vt:lpstr>
      <vt:lpstr>Phase 1: Content-based retrieval for annotations</vt:lpstr>
      <vt:lpstr>Phase 2: ConceptRank</vt:lpstr>
      <vt:lpstr>ConceptRank –  semantic network</vt:lpstr>
      <vt:lpstr>ConceptRank – node probability computation</vt:lpstr>
      <vt:lpstr>ConceptRank – node probability computation II</vt:lpstr>
      <vt:lpstr>ConceptRank – node probability computation III</vt:lpstr>
      <vt:lpstr>MUFIN Image Annotation – recapitulation</vt:lpstr>
      <vt:lpstr>MUFIN Image Annotation – example</vt:lpstr>
      <vt:lpstr>MUFIN Image Annotation: summary</vt:lpstr>
      <vt:lpstr>Google Label Detection</vt:lpstr>
      <vt:lpstr>Google Cloud Platform</vt:lpstr>
      <vt:lpstr>Google Cloud Vision API</vt:lpstr>
      <vt:lpstr>Vision REST API Example</vt:lpstr>
      <vt:lpstr>Vision REST API</vt:lpstr>
      <vt:lpstr>Pricing</vt:lpstr>
      <vt:lpstr>Vision API – Under the Hood?</vt:lpstr>
      <vt:lpstr>Comparison</vt:lpstr>
      <vt:lpstr>Data &amp; Evaluation Metrics</vt:lpstr>
      <vt:lpstr>Results</vt:lpstr>
      <vt:lpstr>Results (cont.)</vt:lpstr>
      <vt:lpstr>Where MUFIN wins</vt:lpstr>
      <vt:lpstr>Where Google wins</vt:lpstr>
      <vt:lpstr>Where both MUFIN and Google are successful</vt:lpstr>
      <vt:lpstr>Efficiency</vt:lpstr>
      <vt:lpstr>Conclusions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2016-11-01T12:23:24Z</dcterms:created>
  <dcterms:modified xsi:type="dcterms:W3CDTF">2016-11-01T12:23:47Z</dcterms:modified>
</cp:coreProperties>
</file>