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1" r:id="rId4"/>
    <p:sldId id="272" r:id="rId5"/>
    <p:sldId id="280" r:id="rId6"/>
    <p:sldId id="310" r:id="rId7"/>
    <p:sldId id="270" r:id="rId8"/>
    <p:sldId id="324" r:id="rId9"/>
    <p:sldId id="317" r:id="rId10"/>
    <p:sldId id="302" r:id="rId11"/>
    <p:sldId id="303" r:id="rId12"/>
    <p:sldId id="304" r:id="rId13"/>
    <p:sldId id="298" r:id="rId14"/>
    <p:sldId id="260" r:id="rId15"/>
    <p:sldId id="305" r:id="rId16"/>
    <p:sldId id="306" r:id="rId17"/>
    <p:sldId id="318" r:id="rId18"/>
    <p:sldId id="296" r:id="rId19"/>
    <p:sldId id="258" r:id="rId20"/>
    <p:sldId id="267" r:id="rId21"/>
    <p:sldId id="269" r:id="rId22"/>
    <p:sldId id="294" r:id="rId23"/>
    <p:sldId id="271" r:id="rId24"/>
    <p:sldId id="319" r:id="rId25"/>
    <p:sldId id="262" r:id="rId26"/>
    <p:sldId id="278" r:id="rId27"/>
    <p:sldId id="265" r:id="rId28"/>
    <p:sldId id="281" r:id="rId29"/>
    <p:sldId id="282" r:id="rId30"/>
    <p:sldId id="314" r:id="rId31"/>
    <p:sldId id="283" r:id="rId32"/>
    <p:sldId id="315" r:id="rId33"/>
    <p:sldId id="316" r:id="rId34"/>
    <p:sldId id="290" r:id="rId35"/>
    <p:sldId id="266" r:id="rId36"/>
    <p:sldId id="292" r:id="rId37"/>
    <p:sldId id="291" r:id="rId38"/>
    <p:sldId id="320" r:id="rId39"/>
    <p:sldId id="273" r:id="rId40"/>
    <p:sldId id="259" r:id="rId41"/>
    <p:sldId id="307" r:id="rId42"/>
    <p:sldId id="321" r:id="rId43"/>
    <p:sldId id="322" r:id="rId44"/>
    <p:sldId id="323" r:id="rId45"/>
    <p:sldId id="276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56" autoAdjust="0"/>
  </p:normalViewPr>
  <p:slideViewPr>
    <p:cSldViewPr>
      <p:cViewPr varScale="1">
        <p:scale>
          <a:sx n="118" d="100"/>
          <a:sy n="118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F9190-A58D-4D87-95AA-8611CB8F7CF0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EA28-BD96-420A-812B-0F640F868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5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Příklad: co</a:t>
            </a:r>
            <a:r>
              <a:rPr lang="cs-CZ" baseline="0" dirty="0"/>
              <a:t> uděláte vy? Co by měl udělal NPC? </a:t>
            </a:r>
          </a:p>
          <a:p>
            <a:endParaRPr lang="cs-CZ" dirty="0"/>
          </a:p>
          <a:p>
            <a:r>
              <a:rPr lang="cs-CZ" dirty="0"/>
              <a:t>Jste hráč,</a:t>
            </a:r>
            <a:r>
              <a:rPr lang="cs-CZ" baseline="0" dirty="0"/>
              <a:t> který vbíhá do místnosti…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07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Výborné</a:t>
            </a:r>
            <a:r>
              <a:rPr lang="cs-CZ" baseline="0" dirty="0"/>
              <a:t> prostředí (kolem roku 2000)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6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Výborné</a:t>
            </a:r>
            <a:r>
              <a:rPr lang="cs-CZ" baseline="0" dirty="0"/>
              <a:t> prostředí (kolem roku 2000)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0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8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06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baseline="0" dirty="0" err="1"/>
              <a:t>Polling</a:t>
            </a:r>
            <a:r>
              <a:rPr lang="cs-CZ" baseline="0" dirty="0"/>
              <a:t>: </a:t>
            </a:r>
          </a:p>
          <a:p>
            <a:r>
              <a:rPr lang="cs-CZ" baseline="0" dirty="0"/>
              <a:t>Dobrý příklad: NPC se dotazuje „vidím někoho, slyším něco“</a:t>
            </a:r>
          </a:p>
          <a:p>
            <a:r>
              <a:rPr lang="cs-CZ" baseline="0" dirty="0"/>
              <a:t>špatný příklad: detekce kolizí mezi spoustou objektů</a:t>
            </a:r>
          </a:p>
          <a:p>
            <a:endParaRPr lang="cs-CZ" dirty="0"/>
          </a:p>
          <a:p>
            <a:r>
              <a:rPr lang="cs-CZ" dirty="0" err="1"/>
              <a:t>Events</a:t>
            </a:r>
            <a:r>
              <a:rPr lang="cs-CZ" dirty="0"/>
              <a:t>: špatný</a:t>
            </a:r>
            <a:r>
              <a:rPr lang="cs-CZ" baseline="0" dirty="0"/>
              <a:t> příklad: dveře posílají zprávu „jsme zamčené“ – kdy, komu? Jednodušší je, když se hráč „zeptá“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88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informace pro</a:t>
            </a:r>
            <a:r>
              <a:rPr lang="cs-CZ" baseline="0" dirty="0"/>
              <a:t> </a:t>
            </a:r>
            <a:r>
              <a:rPr lang="cs-CZ" baseline="0" dirty="0" err="1"/>
              <a:t>polling</a:t>
            </a:r>
            <a:r>
              <a:rPr lang="cs-CZ" baseline="0" dirty="0"/>
              <a:t> station: je v místnosti dostupný nějaký pick-up?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Vyvažování zátěže – pokud pro jeden NPC mám příliš mnoho zpráv, některé si pozdržím a pošlu až další </a:t>
            </a:r>
            <a:r>
              <a:rPr lang="cs-CZ" baseline="0" dirty="0" err="1"/>
              <a:t>frame</a:t>
            </a:r>
            <a:endParaRPr lang="cs-CZ" baseline="0" dirty="0"/>
          </a:p>
          <a:p>
            <a:r>
              <a:rPr lang="cs-CZ" baseline="0" dirty="0"/>
              <a:t> - atomová raketa v RTS vyvolá špičku v zátěží – příliš mnoho zpráv různým cílům, mnoho zpráv jednomu cíli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8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Něco</a:t>
            </a:r>
            <a:r>
              <a:rPr lang="cs-CZ" baseline="0" dirty="0"/>
              <a:t> víc o Pac-</a:t>
            </a:r>
            <a:r>
              <a:rPr lang="cs-CZ" baseline="0" dirty="0" err="1"/>
              <a:t>manovi</a:t>
            </a:r>
            <a:r>
              <a:rPr lang="cs-CZ" baseline="0" dirty="0"/>
              <a:t>: http://gameinternals.com/post/2072558330/understanding-pac-man-ghost-behavior</a:t>
            </a:r>
          </a:p>
          <a:p>
            <a:r>
              <a:rPr lang="cs-CZ" baseline="0" dirty="0"/>
              <a:t> - tři stavy: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Frightened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Přepínání mezi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stavy ve fixních intervalech 7s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20s chase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62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Exit </a:t>
            </a:r>
            <a:r>
              <a:rPr lang="cs-CZ" dirty="0" err="1"/>
              <a:t>states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56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EA28-BD96-420A-812B-0F640F868AA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33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1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15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5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09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1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25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75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22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9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80" y="1020358"/>
            <a:ext cx="9404723" cy="1400530"/>
          </a:xfrm>
        </p:spPr>
        <p:txBody>
          <a:bodyPr/>
          <a:lstStyle>
            <a:lvl1pPr>
              <a:defRPr sz="3600" baseline="0">
                <a:solidFill>
                  <a:srgbClr val="ACD433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65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18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89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4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071D0E-AE3C-4966-9B64-B1A7D931E423}" type="datetimeFigureOut">
              <a:rPr lang="cs-CZ" smtClean="0"/>
              <a:pPr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F731-71CE-473F-A03B-B9CE66AC9D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98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ewizbnbPZ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1447799"/>
            <a:ext cx="10801200" cy="3329581"/>
          </a:xfrm>
        </p:spPr>
        <p:txBody>
          <a:bodyPr/>
          <a:lstStyle/>
          <a:p>
            <a:r>
              <a:rPr lang="cs-CZ" sz="4800" b="1" dirty="0">
                <a:solidFill>
                  <a:schemeClr val="accent1"/>
                </a:solidFill>
              </a:rPr>
              <a:t>PV255 - Umělá inteligence ve hrách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01552" y="5373216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Jiří Chmelík</a:t>
            </a:r>
          </a:p>
          <a:p>
            <a:pPr algn="ctr"/>
            <a:r>
              <a:rPr lang="cs-CZ" dirty="0"/>
              <a:t>podzim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1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12576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Vnímání okolí (</a:t>
            </a:r>
            <a:r>
              <a:rPr lang="cs-CZ" dirty="0" err="1"/>
              <a:t>Perception</a:t>
            </a:r>
            <a:r>
              <a:rPr lang="cs-CZ" dirty="0"/>
              <a:t>; sensor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1464" y="1298178"/>
            <a:ext cx="9865096" cy="555982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800" dirty="0"/>
              <a:t>„If two guards are standing talking to each other and you shoot one down, the other guard shouldn’t carry on the conversation.</a:t>
            </a:r>
            <a:r>
              <a:rPr lang="cs-CZ" sz="2800" dirty="0"/>
              <a:t>“</a:t>
            </a:r>
            <a:endParaRPr lang="en-US" sz="2800" dirty="0"/>
          </a:p>
          <a:p>
            <a:pPr marL="400050" lvl="1" indent="0" algn="r">
              <a:buNone/>
            </a:pPr>
            <a:r>
              <a:rPr lang="en-US" sz="2000" dirty="0"/>
              <a:t>[AI for Games]</a:t>
            </a:r>
          </a:p>
          <a:p>
            <a:endParaRPr lang="cs-CZ" sz="2800" dirty="0"/>
          </a:p>
          <a:p>
            <a:r>
              <a:rPr lang="cs-CZ" sz="2800" dirty="0"/>
              <a:t>NPC potřebují vědět, co se děje kolem nich:</a:t>
            </a:r>
          </a:p>
          <a:p>
            <a:pPr lvl="1"/>
            <a:r>
              <a:rPr lang="cs-CZ" sz="2400" dirty="0"/>
              <a:t>Neměli by narážet do zdí, do sebe navzájem, padat z útesů, …</a:t>
            </a:r>
          </a:p>
          <a:p>
            <a:pPr lvl="1"/>
            <a:r>
              <a:rPr lang="cs-CZ" sz="2400" dirty="0"/>
              <a:t>Neměli by podvádět („vidět“ hráče za zdí)</a:t>
            </a:r>
          </a:p>
          <a:p>
            <a:pPr lvl="2"/>
            <a:endParaRPr lang="cs-CZ" sz="2000" dirty="0"/>
          </a:p>
          <a:p>
            <a:r>
              <a:rPr lang="cs-CZ" sz="2800" dirty="0"/>
              <a:t>Příklad: FPS aréna – vidíte hráče, který vbíhá do malé místnosti s jediným vchodem. Máte v rukou raketomet...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Vnímání okolí (</a:t>
            </a:r>
            <a:r>
              <a:rPr lang="cs-CZ" dirty="0" err="1"/>
              <a:t>Perception</a:t>
            </a:r>
            <a:r>
              <a:rPr lang="cs-CZ" dirty="0"/>
              <a:t>; sensor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Hráč vnímá hru skrze rozhraní</a:t>
            </a:r>
          </a:p>
          <a:p>
            <a:pPr lvl="1"/>
            <a:r>
              <a:rPr lang="cs-CZ" sz="2000" dirty="0"/>
              <a:t>Největší část informace se přenáší skrze obrazovku</a:t>
            </a:r>
          </a:p>
          <a:p>
            <a:pPr lvl="1"/>
            <a:r>
              <a:rPr lang="cs-CZ" sz="2000" dirty="0"/>
              <a:t>Informace o herním světě získáváme pomocí technik zpracování obrazu</a:t>
            </a:r>
          </a:p>
          <a:p>
            <a:pPr lvl="1"/>
            <a:r>
              <a:rPr lang="cs-CZ" sz="2000" dirty="0"/>
              <a:t>Řada technik a fíglů, které ovlivňují „vidění“:</a:t>
            </a:r>
          </a:p>
          <a:p>
            <a:pPr lvl="2"/>
            <a:r>
              <a:rPr lang="cs-CZ" sz="2000" dirty="0"/>
              <a:t>Informace o objektech (perspektiva, </a:t>
            </a:r>
            <a:r>
              <a:rPr lang="cs-CZ" sz="2000" dirty="0" err="1"/>
              <a:t>motion</a:t>
            </a:r>
            <a:r>
              <a:rPr lang="cs-CZ" sz="2000" dirty="0"/>
              <a:t> paralax, …)</a:t>
            </a:r>
          </a:p>
          <a:p>
            <a:pPr lvl="2"/>
            <a:r>
              <a:rPr lang="cs-CZ" sz="2000" dirty="0"/>
              <a:t>Změna „kvality“, způsobu vidění:</a:t>
            </a:r>
          </a:p>
          <a:p>
            <a:pPr lvl="3"/>
            <a:r>
              <a:rPr lang="cs-CZ" sz="2000" dirty="0"/>
              <a:t>Přirozené: tetelení vzduchu, přechod mezi světlou a tmavou oblastí, po zásahu, po výbuchu granátu, počasí, …</a:t>
            </a:r>
          </a:p>
          <a:p>
            <a:pPr lvl="3"/>
            <a:r>
              <a:rPr lang="cs-CZ" sz="2000" dirty="0"/>
              <a:t>Umělé – herní mechaniky: baterka, night vision, sonar, …</a:t>
            </a:r>
          </a:p>
        </p:txBody>
      </p:sp>
    </p:spTree>
    <p:extLst>
      <p:ext uri="{BB962C8B-B14F-4D97-AF65-F5344CB8AC3E}">
        <p14:creationId xmlns:p14="http://schemas.microsoft.com/office/powerpoint/2010/main" val="70020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Vnímání okolí (</a:t>
            </a:r>
            <a:r>
              <a:rPr lang="cs-CZ" dirty="0" err="1"/>
              <a:t>Perception</a:t>
            </a:r>
            <a:r>
              <a:rPr lang="cs-CZ" dirty="0"/>
              <a:t>; sensor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Hráč vnímá hru skrze rozhraní</a:t>
            </a:r>
          </a:p>
          <a:p>
            <a:r>
              <a:rPr lang="cs-CZ" sz="2400" dirty="0"/>
              <a:t>NPC vnímají hru skrze vlastní rozhraní (</a:t>
            </a:r>
            <a:r>
              <a:rPr lang="cs-CZ" sz="2400" dirty="0" err="1"/>
              <a:t>simulated</a:t>
            </a:r>
            <a:r>
              <a:rPr lang="cs-CZ" sz="2400" dirty="0"/>
              <a:t> </a:t>
            </a:r>
            <a:r>
              <a:rPr lang="cs-CZ" sz="2400" dirty="0" err="1"/>
              <a:t>perception</a:t>
            </a:r>
            <a:r>
              <a:rPr lang="cs-CZ" sz="2400" dirty="0"/>
              <a:t>)</a:t>
            </a:r>
          </a:p>
          <a:p>
            <a:pPr lvl="1"/>
            <a:r>
              <a:rPr lang="cs-CZ" sz="2000" dirty="0"/>
              <a:t>Co všechno (jaké informace) jim toto rozhraní poskytne?</a:t>
            </a:r>
          </a:p>
          <a:p>
            <a:pPr lvl="1"/>
            <a:r>
              <a:rPr lang="cs-CZ" sz="2000" dirty="0"/>
              <a:t>Jak rychle, v jaké kvalitě?</a:t>
            </a:r>
          </a:p>
          <a:p>
            <a:pPr lvl="1"/>
            <a:endParaRPr lang="cs-CZ" sz="2000" dirty="0"/>
          </a:p>
          <a:p>
            <a:r>
              <a:rPr lang="cs-CZ" sz="2400" dirty="0"/>
              <a:t>Game-</a:t>
            </a:r>
            <a:r>
              <a:rPr lang="cs-CZ" sz="2400" dirty="0" err="1"/>
              <a:t>state</a:t>
            </a:r>
            <a:r>
              <a:rPr lang="cs-CZ" sz="2400" dirty="0"/>
              <a:t>, game-</a:t>
            </a:r>
            <a:r>
              <a:rPr lang="cs-CZ" sz="2400" dirty="0" err="1"/>
              <a:t>manager</a:t>
            </a:r>
            <a:endParaRPr lang="cs-CZ" sz="2400" dirty="0"/>
          </a:p>
          <a:p>
            <a:pPr lvl="1"/>
            <a:r>
              <a:rPr lang="cs-CZ" sz="2000" dirty="0"/>
              <a:t>Ví „všechno“ o hře (až na vstupy reálných hráčů)</a:t>
            </a:r>
          </a:p>
          <a:p>
            <a:pPr lvl="1"/>
            <a:r>
              <a:rPr lang="cs-CZ" sz="2000" dirty="0"/>
              <a:t>Poskytuje pouze něco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36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Vnímání okolí (</a:t>
            </a:r>
            <a:r>
              <a:rPr lang="cs-CZ" dirty="0" err="1"/>
              <a:t>Perception</a:t>
            </a:r>
            <a:r>
              <a:rPr lang="cs-CZ" dirty="0"/>
              <a:t>; sensor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Základní techniky jak NPC získávají data:</a:t>
            </a:r>
          </a:p>
          <a:p>
            <a:pPr lvl="1"/>
            <a:r>
              <a:rPr lang="cs-CZ" sz="2400" dirty="0"/>
              <a:t>Dotazování (</a:t>
            </a:r>
            <a:r>
              <a:rPr lang="cs-CZ" sz="2400" dirty="0" err="1"/>
              <a:t>Polling</a:t>
            </a:r>
            <a:r>
              <a:rPr lang="cs-CZ" sz="2400" dirty="0"/>
              <a:t>)</a:t>
            </a:r>
          </a:p>
          <a:p>
            <a:pPr lvl="2"/>
            <a:r>
              <a:rPr lang="cs-CZ" sz="2000" dirty="0"/>
              <a:t>NPC se pravidelně (každý snímek) ptá herního světa…</a:t>
            </a:r>
          </a:p>
          <a:p>
            <a:pPr lvl="2"/>
            <a:r>
              <a:rPr lang="cs-CZ" sz="2000" dirty="0"/>
              <a:t>jednoduché na implementaci, </a:t>
            </a:r>
          </a:p>
          <a:p>
            <a:pPr lvl="2"/>
            <a:r>
              <a:rPr lang="cs-CZ" sz="2000" dirty="0"/>
              <a:t>může být náročné na zdroje,</a:t>
            </a:r>
          </a:p>
          <a:p>
            <a:pPr lvl="2"/>
            <a:r>
              <a:rPr lang="cs-CZ" sz="2000" dirty="0"/>
              <a:t>špatně škálovatelné</a:t>
            </a:r>
          </a:p>
          <a:p>
            <a:pPr lvl="2"/>
            <a:endParaRPr lang="cs-CZ" sz="2000" dirty="0"/>
          </a:p>
          <a:p>
            <a:pPr lvl="1"/>
            <a:r>
              <a:rPr lang="cs-CZ" sz="2400" dirty="0"/>
              <a:t>Zasílání zpráv (</a:t>
            </a:r>
            <a:r>
              <a:rPr lang="cs-CZ" sz="2400" dirty="0" err="1"/>
              <a:t>Events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)</a:t>
            </a:r>
          </a:p>
          <a:p>
            <a:pPr lvl="2"/>
            <a:r>
              <a:rPr lang="cs-CZ" sz="2000" dirty="0"/>
              <a:t>složitější na implementaci,</a:t>
            </a:r>
          </a:p>
          <a:p>
            <a:pPr lvl="2"/>
            <a:r>
              <a:rPr lang="cs-CZ" sz="2000" dirty="0"/>
              <a:t>může být pomalejší,</a:t>
            </a:r>
          </a:p>
          <a:p>
            <a:pPr lvl="2"/>
            <a:r>
              <a:rPr lang="cs-CZ" sz="2000" dirty="0"/>
              <a:t>Jednodušší na </a:t>
            </a:r>
            <a:r>
              <a:rPr lang="cs-CZ" sz="2000" dirty="0" err="1"/>
              <a:t>debug</a:t>
            </a:r>
            <a:r>
              <a:rPr lang="cs-CZ" sz="2000" dirty="0"/>
              <a:t> </a:t>
            </a:r>
          </a:p>
          <a:p>
            <a:pPr lvl="3"/>
            <a:r>
              <a:rPr lang="cs-CZ" sz="1600" dirty="0"/>
              <a:t>můžu si všechny zprávy vypsat</a:t>
            </a:r>
          </a:p>
          <a:p>
            <a:pPr lvl="3"/>
            <a:r>
              <a:rPr lang="cs-CZ" sz="1600" dirty="0"/>
              <a:t>Můžu zprávy vyvolávat uměle a jednoduše kontrolovat, jestli NPC reagují správně</a:t>
            </a:r>
          </a:p>
          <a:p>
            <a:pPr lvl="3"/>
            <a:endParaRPr lang="cs-CZ" sz="1600" dirty="0"/>
          </a:p>
          <a:p>
            <a:pPr lvl="1"/>
            <a:r>
              <a:rPr lang="cs-CZ" sz="2400" dirty="0"/>
              <a:t>Příklad: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Update()</a:t>
            </a:r>
            <a:r>
              <a:rPr lang="cs-CZ" sz="2400" dirty="0"/>
              <a:t>vs.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OnMouseButtonDown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016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Dotazování vs. zasílání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V praxi – obojí:</a:t>
            </a:r>
          </a:p>
          <a:p>
            <a:pPr lvl="1"/>
            <a:r>
              <a:rPr lang="cs-CZ" sz="2000" dirty="0"/>
              <a:t>Teoreticky nejrychlejší, </a:t>
            </a:r>
          </a:p>
          <a:p>
            <a:pPr lvl="1"/>
            <a:r>
              <a:rPr lang="cs-CZ" sz="2000" dirty="0"/>
              <a:t>vyžaduje extra kód, 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2400" dirty="0"/>
              <a:t>Příklad – NPC hlídač:</a:t>
            </a:r>
          </a:p>
          <a:p>
            <a:pPr lvl="1"/>
            <a:r>
              <a:rPr lang="cs-CZ" sz="2000" dirty="0"/>
              <a:t>Dokud hráč není v (místnosti / oblasti) – NPC čeká na zprávu</a:t>
            </a:r>
          </a:p>
          <a:p>
            <a:pPr lvl="1"/>
            <a:r>
              <a:rPr lang="cs-CZ" sz="2000" dirty="0"/>
              <a:t>Jakmile je v dohledu, NPC dostává zprávu a začne se pravidelně dotazovat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507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Dotazování vs. zasílání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Rozšíření </a:t>
            </a:r>
            <a:r>
              <a:rPr lang="cs-CZ" sz="2400" dirty="0" err="1"/>
              <a:t>Polling</a:t>
            </a:r>
            <a:r>
              <a:rPr lang="cs-CZ" sz="2400" dirty="0"/>
              <a:t>: </a:t>
            </a:r>
            <a:r>
              <a:rPr lang="cs-CZ" sz="2400" dirty="0" err="1"/>
              <a:t>Polling</a:t>
            </a:r>
            <a:r>
              <a:rPr lang="cs-CZ" sz="2400" dirty="0"/>
              <a:t> </a:t>
            </a:r>
            <a:r>
              <a:rPr lang="cs-CZ" sz="2400" dirty="0" err="1"/>
              <a:t>stations</a:t>
            </a:r>
            <a:endParaRPr lang="cs-CZ" sz="2400" dirty="0"/>
          </a:p>
          <a:p>
            <a:pPr lvl="1"/>
            <a:r>
              <a:rPr lang="cs-CZ" sz="2000" dirty="0"/>
              <a:t>Mezipaměť pro informace, které: </a:t>
            </a:r>
          </a:p>
          <a:p>
            <a:pPr lvl="2"/>
            <a:r>
              <a:rPr lang="cs-CZ" sz="2000" dirty="0"/>
              <a:t>je složité spočítat</a:t>
            </a:r>
          </a:p>
          <a:p>
            <a:pPr lvl="2"/>
            <a:r>
              <a:rPr lang="cs-CZ" sz="2000" dirty="0"/>
              <a:t>hodí se často, hodí se více hráčům</a:t>
            </a:r>
          </a:p>
          <a:p>
            <a:pPr lvl="2"/>
            <a:endParaRPr lang="cs-CZ" sz="2000" dirty="0"/>
          </a:p>
          <a:p>
            <a:pPr lvl="1"/>
            <a:r>
              <a:rPr lang="cs-CZ" sz="2000" dirty="0"/>
              <a:t>Při dotazování:</a:t>
            </a:r>
          </a:p>
          <a:p>
            <a:pPr lvl="2"/>
            <a:r>
              <a:rPr lang="cs-CZ" sz="2000" dirty="0"/>
              <a:t>Pokud je informace v </a:t>
            </a:r>
            <a:r>
              <a:rPr lang="cs-CZ" sz="2000" dirty="0" err="1"/>
              <a:t>mezipaměti</a:t>
            </a:r>
            <a:r>
              <a:rPr lang="cs-CZ" sz="2000" dirty="0"/>
              <a:t> a není příliš stará – použij ji</a:t>
            </a:r>
          </a:p>
          <a:p>
            <a:pPr lvl="2"/>
            <a:r>
              <a:rPr lang="cs-CZ" sz="2000" dirty="0"/>
              <a:t>Jinak – spočítej a ulož do </a:t>
            </a:r>
            <a:r>
              <a:rPr lang="cs-CZ" sz="2000" dirty="0" err="1"/>
              <a:t>mezipaměti</a:t>
            </a:r>
            <a:r>
              <a:rPr lang="cs-CZ" sz="2000" dirty="0"/>
              <a:t>.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Umožňuje snazší monitorování a </a:t>
            </a:r>
            <a:r>
              <a:rPr lang="cs-CZ" sz="2000" dirty="0" err="1"/>
              <a:t>debug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058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Dotazování vs. zasílání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Zasílání zpráv: manažer událostí (</a:t>
            </a:r>
            <a:r>
              <a:rPr lang="cs-CZ" sz="2400" dirty="0" err="1"/>
              <a:t>event</a:t>
            </a:r>
            <a:r>
              <a:rPr lang="cs-CZ" sz="2400" dirty="0"/>
              <a:t> </a:t>
            </a:r>
            <a:r>
              <a:rPr lang="cs-CZ" sz="2400" dirty="0" err="1"/>
              <a:t>manager</a:t>
            </a:r>
            <a:r>
              <a:rPr lang="cs-CZ" sz="2400" dirty="0"/>
              <a:t>)</a:t>
            </a:r>
          </a:p>
          <a:p>
            <a:pPr lvl="1"/>
            <a:r>
              <a:rPr lang="cs-CZ" sz="2000" dirty="0"/>
              <a:t>Centralizované řešení pro zpracování událostí a rozesílání zpráv zainteresovaným NPC</a:t>
            </a:r>
          </a:p>
          <a:p>
            <a:pPr lvl="1"/>
            <a:r>
              <a:rPr lang="cs-CZ" sz="2000" dirty="0"/>
              <a:t>Části:</a:t>
            </a:r>
          </a:p>
          <a:p>
            <a:pPr lvl="2"/>
            <a:r>
              <a:rPr lang="cs-CZ" sz="2000" dirty="0" err="1"/>
              <a:t>Checking</a:t>
            </a:r>
            <a:r>
              <a:rPr lang="cs-CZ" sz="2000" dirty="0"/>
              <a:t> </a:t>
            </a:r>
            <a:r>
              <a:rPr lang="cs-CZ" sz="2000" dirty="0" err="1"/>
              <a:t>engine</a:t>
            </a:r>
            <a:endParaRPr lang="cs-CZ" sz="2000" dirty="0"/>
          </a:p>
          <a:p>
            <a:pPr lvl="3"/>
            <a:r>
              <a:rPr lang="cs-CZ" sz="1600" dirty="0"/>
              <a:t>Game-</a:t>
            </a:r>
            <a:r>
              <a:rPr lang="cs-CZ" sz="1600" dirty="0" err="1"/>
              <a:t>state</a:t>
            </a:r>
            <a:r>
              <a:rPr lang="cs-CZ" sz="1600" dirty="0"/>
              <a:t>, detekce kolizí, </a:t>
            </a:r>
          </a:p>
          <a:p>
            <a:pPr lvl="3"/>
            <a:r>
              <a:rPr lang="cs-CZ" sz="1600" dirty="0"/>
              <a:t>Některé události nemusí být kontrolovány – generují se přímo:</a:t>
            </a:r>
          </a:p>
          <a:p>
            <a:pPr lvl="4"/>
            <a:r>
              <a:rPr lang="cs-CZ" sz="1600" dirty="0"/>
              <a:t>uživatelský vstup, …</a:t>
            </a:r>
          </a:p>
          <a:p>
            <a:pPr lvl="4"/>
            <a:r>
              <a:rPr lang="cs-CZ" sz="1600" dirty="0"/>
              <a:t>Změna stavu ve „FSM“ (dále)</a:t>
            </a:r>
          </a:p>
          <a:p>
            <a:pPr lvl="2"/>
            <a:r>
              <a:rPr lang="cs-CZ" sz="2000" dirty="0" err="1"/>
              <a:t>Event</a:t>
            </a:r>
            <a:r>
              <a:rPr lang="cs-CZ" sz="2000" dirty="0"/>
              <a:t> </a:t>
            </a:r>
            <a:r>
              <a:rPr lang="cs-CZ" sz="2000" dirty="0" err="1"/>
              <a:t>queue</a:t>
            </a:r>
            <a:endParaRPr lang="cs-CZ" sz="2000" dirty="0"/>
          </a:p>
          <a:p>
            <a:pPr lvl="3"/>
            <a:r>
              <a:rPr lang="cs-CZ" sz="1600" dirty="0"/>
              <a:t>Vyvažování zátěže </a:t>
            </a:r>
          </a:p>
          <a:p>
            <a:pPr lvl="2"/>
            <a:r>
              <a:rPr lang="cs-CZ" sz="2000" dirty="0"/>
              <a:t>Registry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event</a:t>
            </a:r>
            <a:r>
              <a:rPr lang="cs-CZ" sz="2000" dirty="0"/>
              <a:t> </a:t>
            </a:r>
            <a:r>
              <a:rPr lang="cs-CZ" sz="2000" dirty="0" err="1"/>
              <a:t>recipients</a:t>
            </a:r>
            <a:endParaRPr lang="cs-CZ" sz="2000" dirty="0"/>
          </a:p>
          <a:p>
            <a:pPr lvl="2"/>
            <a:r>
              <a:rPr lang="cs-CZ" sz="2000" dirty="0" err="1"/>
              <a:t>Event</a:t>
            </a:r>
            <a:r>
              <a:rPr lang="cs-CZ" sz="2000" dirty="0"/>
              <a:t> </a:t>
            </a:r>
            <a:r>
              <a:rPr lang="cs-CZ" sz="2000" dirty="0" err="1"/>
              <a:t>dispatcher</a:t>
            </a:r>
            <a:endParaRPr lang="cs-CZ" sz="2000" dirty="0"/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8673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97768"/>
            <a:ext cx="8928992" cy="114300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dirty="0"/>
              <a:t>Vnímání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Rozhodování</a:t>
            </a:r>
          </a:p>
          <a:p>
            <a:r>
              <a:rPr lang="cs-CZ" sz="2800" dirty="0"/>
              <a:t>Navigace</a:t>
            </a:r>
          </a:p>
          <a:p>
            <a:r>
              <a:rPr lang="cs-CZ" sz="2800" dirty="0"/>
              <a:t>Další</a:t>
            </a:r>
          </a:p>
          <a:p>
            <a:pPr lvl="1"/>
            <a:r>
              <a:rPr lang="cs-CZ" sz="2400" dirty="0"/>
              <a:t>Skupinové chování</a:t>
            </a:r>
          </a:p>
          <a:p>
            <a:pPr lvl="1"/>
            <a:r>
              <a:rPr lang="cs-CZ" sz="2400" dirty="0" err="1"/>
              <a:t>Artificial</a:t>
            </a:r>
            <a:r>
              <a:rPr lang="cs-CZ" sz="2400" dirty="0"/>
              <a:t> Stupidity</a:t>
            </a:r>
          </a:p>
          <a:p>
            <a:r>
              <a:rPr lang="cs-CZ" sz="2800" dirty="0"/>
              <a:t>Hry a výzkum v oblasti AI</a:t>
            </a:r>
          </a:p>
        </p:txBody>
      </p:sp>
    </p:spTree>
    <p:extLst>
      <p:ext uri="{BB962C8B-B14F-4D97-AF65-F5344CB8AC3E}">
        <p14:creationId xmlns:p14="http://schemas.microsoft.com/office/powerpoint/2010/main" val="296113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Základní rozhodovací 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Rozhodovací strom</a:t>
            </a:r>
          </a:p>
          <a:p>
            <a:r>
              <a:rPr lang="cs-CZ" sz="2400" dirty="0"/>
              <a:t>Konečný stavový automat</a:t>
            </a:r>
          </a:p>
          <a:p>
            <a:r>
              <a:rPr lang="cs-CZ" sz="2400" dirty="0"/>
              <a:t>Produkční systém</a:t>
            </a:r>
          </a:p>
          <a:p>
            <a:r>
              <a:rPr lang="cs-CZ" sz="2400" dirty="0"/>
              <a:t>Logické odvozování</a:t>
            </a:r>
          </a:p>
          <a:p>
            <a:r>
              <a:rPr lang="cs-CZ" sz="2400" dirty="0"/>
              <a:t>Prohledávání</a:t>
            </a:r>
          </a:p>
        </p:txBody>
      </p:sp>
    </p:spTree>
    <p:extLst>
      <p:ext uri="{BB962C8B-B14F-4D97-AF65-F5344CB8AC3E}">
        <p14:creationId xmlns:p14="http://schemas.microsoft.com/office/powerpoint/2010/main" val="203227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Konečné automaty (FSM)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44824"/>
            <a:ext cx="3888432" cy="33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352928" cy="5559822"/>
          </a:xfrm>
        </p:spPr>
        <p:txBody>
          <a:bodyPr>
            <a:normAutofit/>
          </a:bodyPr>
          <a:lstStyle/>
          <a:p>
            <a:r>
              <a:rPr lang="cs-CZ" sz="2400" dirty="0"/>
              <a:t>Entita je v právě jednom z konečného množství stavů</a:t>
            </a:r>
          </a:p>
          <a:p>
            <a:endParaRPr lang="cs-CZ" sz="2400" dirty="0"/>
          </a:p>
          <a:p>
            <a:r>
              <a:rPr lang="cs-CZ" sz="2400" dirty="0"/>
              <a:t>FSM:</a:t>
            </a:r>
          </a:p>
          <a:p>
            <a:pPr lvl="1"/>
            <a:r>
              <a:rPr lang="cs-CZ" sz="2000" dirty="0"/>
              <a:t>Stavy</a:t>
            </a:r>
          </a:p>
          <a:p>
            <a:pPr lvl="1"/>
            <a:r>
              <a:rPr lang="cs-CZ" sz="2000" dirty="0"/>
              <a:t>Přechody</a:t>
            </a:r>
          </a:p>
          <a:p>
            <a:pPr lvl="1"/>
            <a:r>
              <a:rPr lang="cs-CZ" sz="2000" dirty="0"/>
              <a:t>Pravidla</a:t>
            </a:r>
          </a:p>
          <a:p>
            <a:pPr lvl="1"/>
            <a:r>
              <a:rPr lang="cs-CZ" sz="2000" dirty="0"/>
              <a:t>Události</a:t>
            </a:r>
          </a:p>
          <a:p>
            <a:pPr lvl="1"/>
            <a:endParaRPr lang="cs-CZ" sz="2000" dirty="0"/>
          </a:p>
          <a:p>
            <a:r>
              <a:rPr lang="cs-CZ" sz="2400" dirty="0"/>
              <a:t>Pac-Man (1979)</a:t>
            </a:r>
          </a:p>
          <a:p>
            <a:pPr lvl="1"/>
            <a:r>
              <a:rPr lang="cs-CZ" sz="2250" dirty="0"/>
              <a:t>Tři stavy, každý z duchů má jiné AI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861048"/>
            <a:ext cx="3201129" cy="276923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0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97768"/>
            <a:ext cx="8928992" cy="114300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dirty="0"/>
              <a:t>Vnímání</a:t>
            </a:r>
          </a:p>
          <a:p>
            <a:r>
              <a:rPr lang="cs-CZ" sz="2800" dirty="0"/>
              <a:t>Rozhodování</a:t>
            </a:r>
          </a:p>
          <a:p>
            <a:r>
              <a:rPr lang="cs-CZ" sz="2800" dirty="0"/>
              <a:t>Navigace</a:t>
            </a:r>
          </a:p>
          <a:p>
            <a:r>
              <a:rPr lang="cs-CZ" sz="2800" dirty="0"/>
              <a:t>Další</a:t>
            </a:r>
          </a:p>
          <a:p>
            <a:pPr lvl="1"/>
            <a:r>
              <a:rPr lang="cs-CZ" sz="2400" dirty="0"/>
              <a:t>Skupinové chování</a:t>
            </a:r>
          </a:p>
          <a:p>
            <a:pPr lvl="1"/>
            <a:r>
              <a:rPr lang="cs-CZ" sz="2400" dirty="0" err="1"/>
              <a:t>Artificial</a:t>
            </a:r>
            <a:r>
              <a:rPr lang="cs-CZ" sz="2400" dirty="0"/>
              <a:t> Stupidity</a:t>
            </a:r>
          </a:p>
          <a:p>
            <a:r>
              <a:rPr lang="cs-CZ" sz="2800" dirty="0"/>
              <a:t>Hry a výzkum v oblasti AI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114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Konečné automaty (FSM)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Výhody</a:t>
            </a:r>
          </a:p>
          <a:p>
            <a:pPr lvl="1"/>
            <a:r>
              <a:rPr lang="cs-CZ" sz="2000" dirty="0"/>
              <a:t>Jednoduše implementovatelné</a:t>
            </a:r>
          </a:p>
          <a:p>
            <a:pPr lvl="1"/>
            <a:r>
              <a:rPr lang="cs-CZ" sz="2000" dirty="0"/>
              <a:t>Nástroje pro snazší návrh (i implementaci)</a:t>
            </a:r>
          </a:p>
          <a:p>
            <a:pPr lvl="1"/>
            <a:endParaRPr lang="cs-CZ" sz="2000" dirty="0"/>
          </a:p>
          <a:p>
            <a:r>
              <a:rPr lang="cs-CZ" sz="2400" dirty="0"/>
              <a:t>Nevýhody</a:t>
            </a:r>
          </a:p>
          <a:p>
            <a:pPr lvl="1"/>
            <a:r>
              <a:rPr lang="cs-CZ" sz="2000" dirty="0"/>
              <a:t>Špatně škálovatelné řešení</a:t>
            </a:r>
          </a:p>
          <a:p>
            <a:pPr lvl="1"/>
            <a:endParaRPr lang="cs-CZ" sz="2000" dirty="0"/>
          </a:p>
          <a:p>
            <a:r>
              <a:rPr lang="cs-CZ" sz="2400" dirty="0"/>
              <a:t>Ideální pro menší, jednodušší systémy</a:t>
            </a:r>
          </a:p>
          <a:p>
            <a:endParaRPr lang="cs-CZ" sz="2400" dirty="0"/>
          </a:p>
          <a:p>
            <a:r>
              <a:rPr lang="cs-CZ" sz="2400" dirty="0"/>
              <a:t>Možné rozšíření – hierarchie FSM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537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Rozhodovací stromy (</a:t>
            </a:r>
            <a:r>
              <a:rPr lang="cs-CZ" dirty="0" err="1"/>
              <a:t>Behavior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Snadno škálovatelné</a:t>
            </a:r>
          </a:p>
          <a:p>
            <a:r>
              <a:rPr lang="cs-CZ" sz="2400" dirty="0"/>
              <a:t>Složitější implementace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6" y="2492896"/>
            <a:ext cx="5841228" cy="3624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54" y="2780928"/>
            <a:ext cx="7560840" cy="3624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49943" y="615196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Selector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73758" y="6413725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Rozhodovací stromy (</a:t>
            </a:r>
            <a:r>
              <a:rPr lang="cs-CZ" dirty="0" err="1"/>
              <a:t>Behavior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 err="1"/>
              <a:t>Existujicí</a:t>
            </a:r>
            <a:r>
              <a:rPr lang="cs-CZ" sz="2400" dirty="0"/>
              <a:t> implementace:</a:t>
            </a:r>
          </a:p>
          <a:p>
            <a:pPr lvl="1"/>
            <a:r>
              <a:rPr lang="cs-CZ" sz="2000" dirty="0" err="1"/>
              <a:t>Cryengine</a:t>
            </a:r>
            <a:r>
              <a:rPr lang="cs-CZ" sz="2000" dirty="0"/>
              <a:t>, </a:t>
            </a:r>
          </a:p>
          <a:p>
            <a:pPr lvl="1"/>
            <a:r>
              <a:rPr lang="cs-CZ" sz="2000" dirty="0"/>
              <a:t>Unity (</a:t>
            </a:r>
            <a:r>
              <a:rPr lang="cs-CZ" sz="2000" dirty="0" err="1"/>
              <a:t>plug-iny</a:t>
            </a:r>
            <a:r>
              <a:rPr lang="cs-CZ" sz="2000" dirty="0"/>
              <a:t>: </a:t>
            </a:r>
            <a:r>
              <a:rPr lang="cs-CZ" sz="2000" dirty="0" err="1"/>
              <a:t>Behave</a:t>
            </a:r>
            <a:r>
              <a:rPr lang="cs-CZ" sz="2000" dirty="0"/>
              <a:t>, </a:t>
            </a:r>
            <a:r>
              <a:rPr lang="cs-CZ" sz="2000" dirty="0" err="1"/>
              <a:t>Behavior</a:t>
            </a:r>
            <a:r>
              <a:rPr lang="cs-CZ" sz="2000" dirty="0"/>
              <a:t> Designer), Unity 5</a:t>
            </a:r>
          </a:p>
          <a:p>
            <a:pPr lvl="1"/>
            <a:r>
              <a:rPr lang="cs-CZ" sz="2000" dirty="0" err="1"/>
              <a:t>Unreal</a:t>
            </a:r>
            <a:r>
              <a:rPr lang="cs-CZ" sz="2000" dirty="0"/>
              <a:t> </a:t>
            </a:r>
            <a:r>
              <a:rPr lang="cs-CZ" sz="2000" dirty="0" err="1"/>
              <a:t>Engine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Rozšíření – Modulární Behaviorální stromy</a:t>
            </a:r>
          </a:p>
          <a:p>
            <a:pPr lvl="2"/>
            <a:r>
              <a:rPr lang="cs-CZ" sz="1850" dirty="0" err="1"/>
              <a:t>Kingdom</a:t>
            </a:r>
            <a:r>
              <a:rPr lang="cs-CZ" sz="1850" dirty="0"/>
              <a:t> </a:t>
            </a:r>
            <a:r>
              <a:rPr lang="cs-CZ" sz="1850" dirty="0" err="1"/>
              <a:t>Come</a:t>
            </a:r>
            <a:r>
              <a:rPr lang="cs-CZ" sz="1850" dirty="0"/>
              <a:t>: </a:t>
            </a:r>
            <a:r>
              <a:rPr lang="cs-CZ" sz="1850" dirty="0">
                <a:hlinkClick r:id="rId2"/>
              </a:rPr>
              <a:t>https://youtu.be/QewizbnbPZg</a:t>
            </a:r>
            <a:endParaRPr lang="cs-CZ" sz="1850" dirty="0"/>
          </a:p>
        </p:txBody>
      </p:sp>
    </p:spTree>
    <p:extLst>
      <p:ext uri="{BB962C8B-B14F-4D97-AF65-F5344CB8AC3E}">
        <p14:creationId xmlns:p14="http://schemas.microsoft.com/office/powerpoint/2010/main" val="319697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Prohledávání (</a:t>
            </a:r>
            <a:r>
              <a:rPr lang="cs-CZ" dirty="0" err="1"/>
              <a:t>Searching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Dopředu otestuji všechny možné (bezprostřední) akce a vyberu tu nejlepší</a:t>
            </a:r>
          </a:p>
          <a:p>
            <a:pPr lvl="1"/>
            <a:r>
              <a:rPr lang="cs-CZ" sz="2000" dirty="0"/>
              <a:t>Pokud jsem nenašel cíl, testují sekvencí více akcí a hledám takovou, která vede k cíli</a:t>
            </a:r>
          </a:p>
          <a:p>
            <a:r>
              <a:rPr lang="cs-CZ" sz="2400" dirty="0"/>
              <a:t>Příklad: šachy</a:t>
            </a:r>
          </a:p>
          <a:p>
            <a:endParaRPr lang="cs-CZ" sz="2400" dirty="0"/>
          </a:p>
          <a:p>
            <a:r>
              <a:rPr lang="cs-CZ" sz="2400" dirty="0"/>
              <a:t>Podmínky</a:t>
            </a:r>
          </a:p>
          <a:p>
            <a:pPr lvl="1"/>
            <a:r>
              <a:rPr lang="cs-CZ" sz="2000" dirty="0"/>
              <a:t> konečný systém</a:t>
            </a:r>
          </a:p>
          <a:p>
            <a:pPr lvl="1"/>
            <a:endParaRPr lang="cs-CZ" sz="1850" dirty="0"/>
          </a:p>
          <a:p>
            <a:r>
              <a:rPr lang="cs-CZ" sz="2400" dirty="0"/>
              <a:t>Vlastnosti</a:t>
            </a:r>
          </a:p>
          <a:p>
            <a:pPr lvl="1"/>
            <a:r>
              <a:rPr lang="cs-CZ" sz="2000" dirty="0"/>
              <a:t>Velikost prohledávacího stromu roste exponenciálně</a:t>
            </a:r>
          </a:p>
          <a:p>
            <a:pPr marL="3429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577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97768"/>
            <a:ext cx="8928992" cy="114300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dirty="0"/>
              <a:t>Vnímání</a:t>
            </a:r>
          </a:p>
          <a:p>
            <a:r>
              <a:rPr lang="cs-CZ" sz="2800" dirty="0"/>
              <a:t>Rozhodování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Navigace</a:t>
            </a:r>
          </a:p>
          <a:p>
            <a:r>
              <a:rPr lang="cs-CZ" sz="2800" dirty="0"/>
              <a:t>Další</a:t>
            </a:r>
          </a:p>
          <a:p>
            <a:pPr lvl="1"/>
            <a:r>
              <a:rPr lang="cs-CZ" sz="2400" dirty="0"/>
              <a:t>Skupinové chování</a:t>
            </a:r>
          </a:p>
          <a:p>
            <a:pPr lvl="1"/>
            <a:r>
              <a:rPr lang="cs-CZ" sz="2400" dirty="0" err="1"/>
              <a:t>Artificial</a:t>
            </a:r>
            <a:r>
              <a:rPr lang="cs-CZ" sz="2400" dirty="0"/>
              <a:t> Stupidity</a:t>
            </a:r>
          </a:p>
          <a:p>
            <a:r>
              <a:rPr lang="cs-CZ" sz="2800" dirty="0"/>
              <a:t>Hry a výzkum v oblasti AI</a:t>
            </a:r>
          </a:p>
        </p:txBody>
      </p:sp>
    </p:spTree>
    <p:extLst>
      <p:ext uri="{BB962C8B-B14F-4D97-AF65-F5344CB8AC3E}">
        <p14:creationId xmlns:p14="http://schemas.microsoft.com/office/powerpoint/2010/main" val="12325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Navigace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Více-úrovňový problém:</a:t>
            </a:r>
          </a:p>
          <a:p>
            <a:pPr lvl="1"/>
            <a:r>
              <a:rPr lang="cs-CZ" sz="2000" dirty="0"/>
              <a:t>Výběr akce (strategie, taktika, cíle, plánování)</a:t>
            </a:r>
          </a:p>
          <a:p>
            <a:pPr lvl="1"/>
            <a:r>
              <a:rPr lang="cs-CZ" sz="2000" dirty="0"/>
              <a:t>Řízení (</a:t>
            </a:r>
            <a:r>
              <a:rPr lang="cs-CZ" sz="2000" dirty="0" err="1"/>
              <a:t>steering</a:t>
            </a:r>
            <a:r>
              <a:rPr lang="cs-CZ" sz="2000" dirty="0"/>
              <a:t>) – výběr akce</a:t>
            </a:r>
          </a:p>
          <a:p>
            <a:pPr lvl="1"/>
            <a:r>
              <a:rPr lang="cs-CZ" sz="2000" dirty="0"/>
              <a:t>Pohyb (</a:t>
            </a:r>
            <a:r>
              <a:rPr lang="cs-CZ" sz="2000" dirty="0" err="1"/>
              <a:t>locomotion</a:t>
            </a:r>
            <a:r>
              <a:rPr lang="cs-CZ" sz="2000" dirty="0"/>
              <a:t>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Hledání cesty (</a:t>
            </a:r>
            <a:r>
              <a:rPr lang="cs-CZ" sz="2000" dirty="0" err="1"/>
              <a:t>Pathfinding</a:t>
            </a:r>
            <a:r>
              <a:rPr lang="cs-CZ" sz="2000" dirty="0"/>
              <a:t>)</a:t>
            </a:r>
          </a:p>
          <a:p>
            <a:pPr lvl="2"/>
            <a:r>
              <a:rPr lang="cs-CZ" sz="2000" dirty="0" err="1"/>
              <a:t>Dijkstra</a:t>
            </a:r>
            <a:r>
              <a:rPr lang="cs-CZ" sz="2000" dirty="0"/>
              <a:t> – proč ne?</a:t>
            </a:r>
          </a:p>
          <a:p>
            <a:pPr lvl="2"/>
            <a:r>
              <a:rPr lang="cs-CZ" sz="2000" dirty="0"/>
              <a:t>A*</a:t>
            </a:r>
          </a:p>
          <a:p>
            <a:pPr marL="0" indent="0">
              <a:buNone/>
            </a:pPr>
            <a:endParaRPr lang="cs-CZ" sz="2400" dirty="0"/>
          </a:p>
          <a:p>
            <a:pPr lvl="1"/>
            <a:r>
              <a:rPr lang="cs-CZ" sz="2000" dirty="0"/>
              <a:t>Příklad: </a:t>
            </a:r>
            <a:r>
              <a:rPr lang="cs-CZ" sz="2000" dirty="0" err="1"/>
              <a:t>pathfinding</a:t>
            </a:r>
            <a:r>
              <a:rPr lang="cs-CZ" sz="2000" dirty="0"/>
              <a:t> vs. </a:t>
            </a:r>
            <a:r>
              <a:rPr lang="cs-CZ" sz="2000" dirty="0" err="1"/>
              <a:t>fog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war</a:t>
            </a:r>
            <a:r>
              <a:rPr lang="cs-CZ" sz="2000" dirty="0"/>
              <a:t> (Age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Empires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32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298178"/>
                <a:ext cx="8928992" cy="5559822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/>
                  <a:t>[: </a:t>
                </a:r>
                <a:r>
                  <a:rPr lang="cs-CZ" sz="2400" dirty="0" err="1"/>
                  <a:t>ei</a:t>
                </a:r>
                <a:r>
                  <a:rPr lang="cs-CZ" sz="2400" dirty="0"/>
                  <a:t> stár :]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Jednoduchý princip, implementace může být zapeklitá</a:t>
                </a:r>
              </a:p>
              <a:p>
                <a:r>
                  <a:rPr lang="cs-CZ" sz="2400" dirty="0"/>
                  <a:t>Řada variant algoritmu, řada existujících řešení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Cena cesty přes uzel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2000" i="1">
                        <a:latin typeface="Cambria Math"/>
                      </a:rPr>
                      <m:t>+</m:t>
                    </m:r>
                    <m:r>
                      <a:rPr lang="cs-CZ" sz="20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cs-CZ" sz="2000" dirty="0"/>
              </a:p>
              <a:p>
                <a:pPr lvl="1"/>
                <a:endParaRPr lang="cs-CZ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000" dirty="0"/>
                  <a:t> – cena ze startu do aktuálního uzlu – lze spočítat přesně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h</m:t>
                    </m:r>
                    <m:r>
                      <a:rPr lang="cs-CZ" sz="2000" i="1">
                        <a:latin typeface="Cambria Math"/>
                      </a:rPr>
                      <m:t>(</m:t>
                    </m:r>
                    <m:r>
                      <a:rPr lang="cs-CZ" sz="2000" i="1">
                        <a:latin typeface="Cambria Math"/>
                      </a:rPr>
                      <m:t>𝑥</m:t>
                    </m:r>
                    <m:r>
                      <a:rPr lang="cs-CZ" sz="2000" i="1">
                        <a:latin typeface="Cambria Math"/>
                      </a:rPr>
                      <m:t>)</m:t>
                    </m:r>
                  </m:oMath>
                </a14:m>
                <a:r>
                  <a:rPr lang="cs-CZ" sz="2000" dirty="0"/>
                  <a:t> – cena z aktuálního uzlu do cíle – nutno odhadnout (např. Euklidovská vzdálenost)</a:t>
                </a:r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298178"/>
                <a:ext cx="8928992" cy="5559822"/>
              </a:xfrm>
              <a:blipFill rotWithShape="0">
                <a:blip r:embed="rId2"/>
                <a:stretch>
                  <a:fillRect l="-546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Cena cesty:</a:t>
            </a:r>
          </a:p>
          <a:p>
            <a:r>
              <a:rPr lang="cs-CZ" sz="2150" dirty="0"/>
              <a:t>Vzdálenost (metrika Manhattan)</a:t>
            </a:r>
          </a:p>
          <a:p>
            <a:endParaRPr lang="cs-CZ" sz="2150" dirty="0"/>
          </a:p>
          <a:p>
            <a:r>
              <a:rPr lang="cs-CZ" sz="2150" dirty="0"/>
              <a:t>Obtížnost terénu (brodit se přes řeku nebo oběhnout přes vzdálený most?)</a:t>
            </a:r>
          </a:p>
          <a:p>
            <a:r>
              <a:rPr lang="cs-CZ" sz="2150" dirty="0"/>
              <a:t>Přítomnost obranných věží, snadné cíle pro odstřelovače,</a:t>
            </a:r>
          </a:p>
          <a:p>
            <a:r>
              <a:rPr lang="cs-CZ" sz="2150" dirty="0"/>
              <a:t>Adaptivní – počet mrtvých členů týmu na cestě</a:t>
            </a:r>
          </a:p>
          <a:p>
            <a:r>
              <a:rPr lang="cs-CZ" sz="215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5325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0" y="1052738"/>
            <a:ext cx="5400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2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700" y="1052738"/>
            <a:ext cx="5400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3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Co bychom měli znát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631504" y="1196752"/>
                <a:ext cx="8928992" cy="5559822"/>
              </a:xfrm>
            </p:spPr>
            <p:txBody>
              <a:bodyPr>
                <a:noAutofit/>
              </a:bodyPr>
              <a:lstStyle/>
              <a:p>
                <a:r>
                  <a:rPr lang="cs-CZ" sz="2400" dirty="0"/>
                  <a:t>Grafy:</a:t>
                </a:r>
              </a:p>
              <a:p>
                <a:pPr lvl="1"/>
                <a:r>
                  <a:rPr lang="cs-CZ" sz="2000" dirty="0"/>
                  <a:t>grafové struktury, </a:t>
                </a:r>
              </a:p>
              <a:p>
                <a:pPr lvl="1"/>
                <a:r>
                  <a:rPr lang="cs-CZ" sz="2000" dirty="0"/>
                  <a:t>vyhledávání v grafu </a:t>
                </a:r>
              </a:p>
              <a:p>
                <a:pPr lvl="2"/>
                <a:r>
                  <a:rPr lang="cs-CZ" sz="2000" dirty="0"/>
                  <a:t>nejkratší cesta – </a:t>
                </a:r>
                <a:r>
                  <a:rPr lang="cs-CZ" sz="2000" dirty="0" err="1"/>
                  <a:t>Dijkstrův</a:t>
                </a:r>
                <a:r>
                  <a:rPr lang="cs-CZ" sz="2000" dirty="0"/>
                  <a:t> al.</a:t>
                </a:r>
              </a:p>
              <a:p>
                <a:pPr lvl="1"/>
                <a:endParaRPr lang="cs-CZ" sz="2000" dirty="0"/>
              </a:p>
              <a:p>
                <a:r>
                  <a:rPr lang="cs-CZ" sz="2400" dirty="0"/>
                  <a:t>Výpočetní geometrie</a:t>
                </a:r>
              </a:p>
              <a:p>
                <a:pPr lvl="1"/>
                <a:r>
                  <a:rPr lang="cs-CZ" sz="2000" dirty="0"/>
                  <a:t>Euklidovská vzdálenost</a:t>
                </a:r>
              </a:p>
              <a:p>
                <a:pPr lvl="1"/>
                <a:r>
                  <a:rPr lang="cs-CZ" sz="2000" dirty="0"/>
                  <a:t>Čtyř, osmi okolí</a:t>
                </a:r>
              </a:p>
              <a:p>
                <a:pPr lvl="1"/>
                <a:endParaRPr lang="cs-CZ" sz="2000" dirty="0"/>
              </a:p>
              <a:p>
                <a:r>
                  <a:rPr lang="cs-CZ" sz="2400" dirty="0"/>
                  <a:t>Pravděpodobnost, statistika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Složitost algoritmů: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𝑂</m:t>
                    </m:r>
                    <m:r>
                      <a:rPr lang="cs-CZ" sz="2000" b="0" i="1" smtClean="0">
                        <a:latin typeface="Cambria Math"/>
                      </a:rPr>
                      <m:t>()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1504" y="1196752"/>
                <a:ext cx="8928992" cy="5559822"/>
              </a:xfrm>
              <a:blipFill rotWithShape="0">
                <a:blip r:embed="rId2"/>
                <a:stretch>
                  <a:fillRect l="-546" t="-87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079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908720"/>
            <a:ext cx="5328592" cy="53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14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10" y="836713"/>
            <a:ext cx="5573980" cy="55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41" y="1115617"/>
            <a:ext cx="5188118" cy="51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Algoritmus A*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38" y="1110212"/>
            <a:ext cx="5266524" cy="5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Graf zastávek (</a:t>
            </a:r>
            <a:r>
              <a:rPr lang="cs-CZ" dirty="0" err="1"/>
              <a:t>Waypoint</a:t>
            </a:r>
            <a:r>
              <a:rPr lang="cs-CZ" dirty="0"/>
              <a:t> </a:t>
            </a:r>
            <a:r>
              <a:rPr lang="cs-CZ" dirty="0" err="1"/>
              <a:t>Graph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Zjednodušení mapy na graf zastávek</a:t>
            </a:r>
          </a:p>
          <a:p>
            <a:pPr lvl="1"/>
            <a:r>
              <a:rPr lang="cs-CZ" sz="2000" dirty="0"/>
              <a:t>Hledání nejlepší cesty v grafu</a:t>
            </a:r>
          </a:p>
          <a:p>
            <a:pPr lvl="1"/>
            <a:r>
              <a:rPr lang="cs-CZ" sz="2000" dirty="0"/>
              <a:t>Málo uzlů:</a:t>
            </a:r>
          </a:p>
          <a:p>
            <a:pPr lvl="2"/>
            <a:r>
              <a:rPr lang="cs-CZ" sz="2000" dirty="0"/>
              <a:t>Nuda</a:t>
            </a:r>
          </a:p>
          <a:p>
            <a:pPr lvl="2"/>
            <a:r>
              <a:rPr lang="cs-CZ" sz="2000" dirty="0"/>
              <a:t>Riziko kolize</a:t>
            </a:r>
          </a:p>
          <a:p>
            <a:pPr lvl="1"/>
            <a:r>
              <a:rPr lang="cs-CZ" sz="2000" dirty="0"/>
              <a:t>Hodně uzlů – větší nároky: </a:t>
            </a:r>
          </a:p>
          <a:p>
            <a:pPr lvl="2"/>
            <a:r>
              <a:rPr lang="cs-CZ" sz="2000" dirty="0"/>
              <a:t>Na tvorbu</a:t>
            </a:r>
          </a:p>
          <a:p>
            <a:pPr lvl="2"/>
            <a:r>
              <a:rPr lang="cs-CZ" sz="2000" dirty="0"/>
              <a:t>Na paměť</a:t>
            </a:r>
          </a:p>
          <a:p>
            <a:pPr lvl="2"/>
            <a:r>
              <a:rPr lang="cs-CZ" sz="2000" dirty="0"/>
              <a:t>Na procesor</a:t>
            </a:r>
          </a:p>
          <a:p>
            <a:pPr lvl="1"/>
            <a:r>
              <a:rPr lang="cs-CZ" sz="2000" dirty="0"/>
              <a:t>Neřeší velikost NPC</a:t>
            </a:r>
          </a:p>
          <a:p>
            <a:pPr lvl="2"/>
            <a:r>
              <a:rPr lang="cs-CZ" sz="2000" dirty="0"/>
              <a:t>Pěšák vs. tank</a:t>
            </a:r>
          </a:p>
          <a:p>
            <a:pPr lvl="2"/>
            <a:endParaRPr lang="cs-CZ" sz="2000" dirty="0"/>
          </a:p>
          <a:p>
            <a:pPr lvl="2"/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564904"/>
            <a:ext cx="4125614" cy="412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6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 err="1"/>
              <a:t>Waypoints</a:t>
            </a:r>
            <a:r>
              <a:rPr lang="cs-CZ" dirty="0"/>
              <a:t> (zastávky?)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928903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Vytváření:</a:t>
            </a:r>
          </a:p>
          <a:p>
            <a:pPr lvl="1"/>
            <a:r>
              <a:rPr lang="cs-CZ" sz="2000" dirty="0"/>
              <a:t>Obvykle návrhář úrovní</a:t>
            </a:r>
          </a:p>
          <a:p>
            <a:pPr lvl="1"/>
            <a:r>
              <a:rPr lang="cs-CZ" sz="2000" dirty="0"/>
              <a:t>Automatické systémy</a:t>
            </a:r>
          </a:p>
          <a:p>
            <a:pPr lvl="1"/>
            <a:endParaRPr lang="cs-CZ" sz="2000" dirty="0"/>
          </a:p>
          <a:p>
            <a:r>
              <a:rPr lang="cs-CZ" sz="2400" dirty="0"/>
              <a:t>Anotace – přidání dalších informací k zastávce</a:t>
            </a:r>
          </a:p>
          <a:p>
            <a:pPr lvl="1"/>
            <a:r>
              <a:rPr lang="cs-CZ" sz="2000" dirty="0"/>
              <a:t>„dobré místo pro odstřelování“</a:t>
            </a:r>
          </a:p>
          <a:p>
            <a:pPr lvl="1"/>
            <a:r>
              <a:rPr lang="cs-CZ" sz="2000" dirty="0"/>
              <a:t>„</a:t>
            </a:r>
            <a:r>
              <a:rPr lang="cs-CZ" sz="2000" dirty="0" err="1"/>
              <a:t>hiding</a:t>
            </a:r>
            <a:r>
              <a:rPr lang="cs-CZ" sz="2000" dirty="0"/>
              <a:t>“ spot (z kterých jiných zastávek je</a:t>
            </a:r>
            <a:r>
              <a:rPr lang="en-US" sz="2000" dirty="0"/>
              <a:t>/</a:t>
            </a:r>
            <a:r>
              <a:rPr lang="cs-CZ" sz="2000" dirty="0"/>
              <a:t>není vidět)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Řešeno při návrhu =&gt; zjednodušuje/urychluje rozhodování v </a:t>
            </a:r>
            <a:r>
              <a:rPr lang="cs-CZ" sz="2000" dirty="0" err="1"/>
              <a:t>real-time</a:t>
            </a:r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45325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Navigační síť (</a:t>
            </a:r>
            <a:r>
              <a:rPr lang="cs-CZ" dirty="0" err="1"/>
              <a:t>Navigation</a:t>
            </a:r>
            <a:r>
              <a:rPr lang="cs-CZ" dirty="0"/>
              <a:t>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Grafová struktura pro zjednodušení „mapy“</a:t>
            </a:r>
          </a:p>
          <a:p>
            <a:r>
              <a:rPr lang="cs-CZ" sz="2150" dirty="0"/>
              <a:t>Rozdělení na konvexní polygony</a:t>
            </a:r>
          </a:p>
          <a:p>
            <a:r>
              <a:rPr lang="cs-CZ" sz="2150" dirty="0"/>
              <a:t>Poskytuje více informací než graf zastávek</a:t>
            </a:r>
          </a:p>
          <a:p>
            <a:pPr lvl="1"/>
            <a:endParaRPr lang="cs-CZ" sz="2150" dirty="0"/>
          </a:p>
          <a:p>
            <a:pPr lvl="1"/>
            <a:endParaRPr lang="cs-CZ" sz="2150" dirty="0"/>
          </a:p>
          <a:p>
            <a:pPr lvl="1"/>
            <a:endParaRPr lang="cs-CZ" sz="2150" dirty="0"/>
          </a:p>
          <a:p>
            <a:pPr lvl="1"/>
            <a:endParaRPr lang="cs-CZ" sz="2150" dirty="0"/>
          </a:p>
          <a:p>
            <a:pPr lvl="1"/>
            <a:endParaRPr lang="cs-CZ" sz="2150" dirty="0"/>
          </a:p>
          <a:p>
            <a:r>
              <a:rPr lang="cs-CZ" sz="2150" dirty="0"/>
              <a:t>Hotová implementace v: </a:t>
            </a:r>
          </a:p>
          <a:p>
            <a:pPr lvl="1"/>
            <a:r>
              <a:rPr lang="cs-CZ" sz="2150" dirty="0" err="1"/>
              <a:t>Cryengine</a:t>
            </a:r>
            <a:endParaRPr lang="cs-CZ" sz="2150" dirty="0"/>
          </a:p>
          <a:p>
            <a:pPr lvl="1"/>
            <a:r>
              <a:rPr lang="cs-CZ" sz="2150" dirty="0"/>
              <a:t>Unity</a:t>
            </a:r>
          </a:p>
          <a:p>
            <a:pPr lvl="1"/>
            <a:r>
              <a:rPr lang="cs-CZ" sz="2150" dirty="0" err="1"/>
              <a:t>Unreal</a:t>
            </a:r>
            <a:r>
              <a:rPr lang="cs-CZ" sz="2150" dirty="0"/>
              <a:t> </a:t>
            </a:r>
            <a:r>
              <a:rPr lang="cs-CZ" sz="2150" dirty="0" err="1"/>
              <a:t>Engine</a:t>
            </a:r>
            <a:endParaRPr lang="cs-CZ" sz="2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140968"/>
            <a:ext cx="3498701" cy="34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43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124560"/>
            <a:ext cx="9404723" cy="1400530"/>
          </a:xfrm>
        </p:spPr>
        <p:txBody>
          <a:bodyPr/>
          <a:lstStyle/>
          <a:p>
            <a:r>
              <a:rPr lang="cs-CZ" dirty="0"/>
              <a:t>Pohyb NPC po mapě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340768"/>
            <a:ext cx="8946541" cy="4195481"/>
          </a:xfrm>
        </p:spPr>
        <p:txBody>
          <a:bodyPr>
            <a:normAutofit/>
          </a:bodyPr>
          <a:lstStyle/>
          <a:p>
            <a:r>
              <a:rPr lang="cs-CZ" sz="2400" dirty="0" err="1"/>
              <a:t>Fog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war</a:t>
            </a:r>
            <a:endParaRPr lang="cs-CZ" sz="2400" dirty="0"/>
          </a:p>
          <a:p>
            <a:r>
              <a:rPr lang="cs-CZ" sz="2400" dirty="0"/>
              <a:t>Jak projít skrz vlastní linii jednotek</a:t>
            </a:r>
          </a:p>
          <a:p>
            <a:r>
              <a:rPr lang="cs-CZ" sz="2400" dirty="0"/>
              <a:t>Pohyb skupiny jednotek</a:t>
            </a:r>
          </a:p>
          <a:p>
            <a:pPr lvl="1"/>
            <a:r>
              <a:rPr lang="cs-CZ" sz="2000" dirty="0"/>
              <a:t>Formace</a:t>
            </a:r>
          </a:p>
          <a:p>
            <a:pPr lvl="1"/>
            <a:r>
              <a:rPr lang="cs-CZ" sz="2000" dirty="0"/>
              <a:t>Rychlost smíšené skupiny (jízda plus pěší)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1961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97768"/>
            <a:ext cx="8928992" cy="114300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dirty="0"/>
              <a:t>Vnímání</a:t>
            </a:r>
          </a:p>
          <a:p>
            <a:r>
              <a:rPr lang="cs-CZ" sz="2800" dirty="0"/>
              <a:t>Rozhodování</a:t>
            </a:r>
          </a:p>
          <a:p>
            <a:r>
              <a:rPr lang="cs-CZ" sz="2800" dirty="0"/>
              <a:t>Navigace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Další</a:t>
            </a:r>
          </a:p>
          <a:p>
            <a:pPr lvl="1"/>
            <a:r>
              <a:rPr lang="cs-CZ" sz="2400" dirty="0"/>
              <a:t>Skupinové chování</a:t>
            </a:r>
          </a:p>
          <a:p>
            <a:pPr lvl="1"/>
            <a:r>
              <a:rPr lang="cs-CZ" sz="2400" dirty="0" err="1"/>
              <a:t>Artificial</a:t>
            </a:r>
            <a:r>
              <a:rPr lang="cs-CZ" sz="2400" dirty="0"/>
              <a:t> Stupidity</a:t>
            </a:r>
          </a:p>
          <a:p>
            <a:r>
              <a:rPr lang="cs-CZ" sz="2550" dirty="0"/>
              <a:t>Výzkum v oblasti AI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43245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Skupina – smečka, stádo, hejno,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Chceme aby se skupina NPC pohybovala společně</a:t>
            </a:r>
          </a:p>
          <a:p>
            <a:r>
              <a:rPr lang="cs-CZ" sz="2800" dirty="0"/>
              <a:t>Základní algoritmus: „</a:t>
            </a:r>
            <a:r>
              <a:rPr lang="cs-CZ" sz="2800" dirty="0" err="1"/>
              <a:t>Boids</a:t>
            </a:r>
            <a:r>
              <a:rPr lang="cs-CZ" sz="2800" dirty="0"/>
              <a:t>“ – každý člen skupiny se snaží dodržet tři pravidla:</a:t>
            </a:r>
          </a:p>
          <a:p>
            <a:pPr lvl="1"/>
            <a:r>
              <a:rPr lang="cs-CZ" sz="2400" dirty="0" err="1"/>
              <a:t>Seperace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Zarovnání</a:t>
            </a:r>
          </a:p>
          <a:p>
            <a:pPr lvl="1"/>
            <a:r>
              <a:rPr lang="cs-CZ" sz="2400" dirty="0"/>
              <a:t>Koheze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en-US" sz="2800" dirty="0"/>
              <a:t>Craig Reynolds</a:t>
            </a:r>
            <a:r>
              <a:rPr lang="cs-CZ" sz="2800" dirty="0"/>
              <a:t>:</a:t>
            </a:r>
            <a:r>
              <a:rPr lang="en-US" sz="2800" dirty="0"/>
              <a:t> </a:t>
            </a:r>
            <a:r>
              <a:rPr lang="en-US" sz="2800" i="1" dirty="0"/>
              <a:t>Flocks, Herds and Schools – A Distributed</a:t>
            </a:r>
            <a:r>
              <a:rPr lang="cs-CZ" sz="2800" i="1" dirty="0"/>
              <a:t> </a:t>
            </a:r>
            <a:r>
              <a:rPr lang="en-US" sz="2800" i="1" dirty="0"/>
              <a:t>Behavioral</a:t>
            </a:r>
            <a:r>
              <a:rPr lang="cs-CZ" sz="2800" i="1" dirty="0"/>
              <a:t> Model</a:t>
            </a:r>
            <a:r>
              <a:rPr lang="cs-CZ" sz="2800" dirty="0"/>
              <a:t>, </a:t>
            </a:r>
            <a:r>
              <a:rPr lang="en-US" sz="2800" dirty="0"/>
              <a:t>SIGGRAPH, 1987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07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AI obecně (</a:t>
            </a:r>
            <a:r>
              <a:rPr lang="cs-CZ" dirty="0" err="1"/>
              <a:t>academic</a:t>
            </a:r>
            <a:r>
              <a:rPr lang="cs-CZ" dirty="0"/>
              <a:t> AI)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Řešení problémů reálného života</a:t>
            </a:r>
          </a:p>
          <a:p>
            <a:pPr lvl="1"/>
            <a:endParaRPr lang="cs-CZ" sz="2000" dirty="0"/>
          </a:p>
          <a:p>
            <a:r>
              <a:rPr lang="cs-CZ" sz="2400" dirty="0"/>
              <a:t>Témata:</a:t>
            </a:r>
          </a:p>
          <a:p>
            <a:pPr lvl="1"/>
            <a:r>
              <a:rPr lang="cs-CZ" sz="2000" dirty="0" err="1"/>
              <a:t>Computer</a:t>
            </a:r>
            <a:r>
              <a:rPr lang="cs-CZ" sz="2000" dirty="0"/>
              <a:t> vision</a:t>
            </a:r>
          </a:p>
          <a:p>
            <a:pPr lvl="1"/>
            <a:r>
              <a:rPr lang="cs-CZ" sz="2000" dirty="0"/>
              <a:t>Natural </a:t>
            </a:r>
            <a:r>
              <a:rPr lang="cs-CZ" sz="2000" dirty="0" err="1"/>
              <a:t>language</a:t>
            </a:r>
            <a:r>
              <a:rPr lang="cs-CZ" sz="2000" dirty="0"/>
              <a:t> </a:t>
            </a:r>
            <a:r>
              <a:rPr lang="cs-CZ" sz="2000" dirty="0" err="1"/>
              <a:t>processing</a:t>
            </a:r>
            <a:endParaRPr lang="cs-CZ" sz="2000" dirty="0"/>
          </a:p>
          <a:p>
            <a:pPr lvl="1"/>
            <a:r>
              <a:rPr lang="cs-CZ" sz="2000" dirty="0" err="1"/>
              <a:t>Common</a:t>
            </a:r>
            <a:r>
              <a:rPr lang="cs-CZ" sz="2000" dirty="0"/>
              <a:t> </a:t>
            </a:r>
            <a:r>
              <a:rPr lang="cs-CZ" sz="2000" dirty="0" err="1"/>
              <a:t>sense</a:t>
            </a:r>
            <a:r>
              <a:rPr lang="cs-CZ" sz="2000" dirty="0"/>
              <a:t> </a:t>
            </a:r>
            <a:r>
              <a:rPr lang="cs-CZ" sz="2000" dirty="0" err="1"/>
              <a:t>reasoning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Zlaté pravidlo AI:</a:t>
            </a:r>
          </a:p>
          <a:p>
            <a:pPr lvl="1"/>
            <a:r>
              <a:rPr lang="cs-CZ" sz="2000" dirty="0"/>
              <a:t>Znalosti a uvažovaní (hledání) jsou propojeny. Čím více máme znalosti, tím snadnější je najít správnou odpověď. (Čím více hledání můžeme provést, tím méně znalosti potřebujeme.)</a:t>
            </a:r>
          </a:p>
        </p:txBody>
      </p:sp>
    </p:spTree>
    <p:extLst>
      <p:ext uri="{BB962C8B-B14F-4D97-AF65-F5344CB8AC3E}">
        <p14:creationId xmlns:p14="http://schemas.microsoft.com/office/powerpoint/2010/main" val="654030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Umělá „hloupost“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Nechceme:</a:t>
            </a:r>
          </a:p>
          <a:p>
            <a:pPr lvl="1"/>
            <a:r>
              <a:rPr lang="cs-CZ" sz="2000" dirty="0"/>
              <a:t>Příliš dobrý AI střelec, řidič,</a:t>
            </a:r>
          </a:p>
          <a:p>
            <a:pPr lvl="1"/>
            <a:r>
              <a:rPr lang="cs-CZ" sz="2000" dirty="0"/>
              <a:t>Příliš jednotvárný střelec, řidič</a:t>
            </a:r>
          </a:p>
          <a:p>
            <a:pPr lvl="1"/>
            <a:endParaRPr lang="cs-CZ" sz="2000" dirty="0"/>
          </a:p>
          <a:p>
            <a:r>
              <a:rPr lang="cs-CZ" sz="2400" dirty="0"/>
              <a:t>Řešení:</a:t>
            </a:r>
          </a:p>
          <a:p>
            <a:pPr lvl="1"/>
            <a:r>
              <a:rPr lang="cs-CZ" sz="2000" dirty="0"/>
              <a:t>Přidání náhody do AI</a:t>
            </a:r>
          </a:p>
          <a:p>
            <a:pPr lvl="1"/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5079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Umělá „hloupost“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Umělé přidávání šumu na vstupu</a:t>
            </a:r>
          </a:p>
          <a:p>
            <a:pPr lvl="1"/>
            <a:r>
              <a:rPr lang="cs-CZ" sz="2000" dirty="0"/>
              <a:t>Vzdálenost, rychlost hráče (ostatních aut, …)</a:t>
            </a:r>
          </a:p>
          <a:p>
            <a:pPr lvl="2"/>
            <a:endParaRPr lang="cs-CZ" sz="2000" dirty="0"/>
          </a:p>
          <a:p>
            <a:r>
              <a:rPr lang="cs-CZ" sz="2400" dirty="0"/>
              <a:t>Vnesení náhody na výstupu</a:t>
            </a:r>
          </a:p>
          <a:p>
            <a:pPr lvl="1"/>
            <a:r>
              <a:rPr lang="cs-CZ" sz="2000" dirty="0"/>
              <a:t>Střelba:</a:t>
            </a:r>
          </a:p>
          <a:p>
            <a:pPr lvl="2"/>
            <a:r>
              <a:rPr lang="cs-CZ" sz="2000" dirty="0"/>
              <a:t>Přidáme náhodnou odchylku </a:t>
            </a:r>
          </a:p>
          <a:p>
            <a:pPr lvl="2"/>
            <a:r>
              <a:rPr lang="cs-CZ" sz="2000" dirty="0"/>
              <a:t>Miss-</a:t>
            </a:r>
            <a:r>
              <a:rPr lang="cs-CZ" sz="2000" dirty="0" err="1"/>
              <a:t>roll</a:t>
            </a:r>
            <a:endParaRPr lang="cs-CZ" sz="2000" dirty="0"/>
          </a:p>
          <a:p>
            <a:pPr lvl="3"/>
            <a:r>
              <a:rPr lang="cs-CZ" sz="1600" dirty="0"/>
              <a:t>per </a:t>
            </a:r>
            <a:r>
              <a:rPr lang="cs-CZ" sz="1600" dirty="0" err="1"/>
              <a:t>turn</a:t>
            </a:r>
            <a:r>
              <a:rPr lang="cs-CZ" sz="1600" dirty="0"/>
              <a:t>, per </a:t>
            </a:r>
            <a:r>
              <a:rPr lang="cs-CZ" sz="1600" dirty="0" err="1"/>
              <a:t>battle</a:t>
            </a:r>
            <a:r>
              <a:rPr lang="cs-CZ" sz="1600" dirty="0"/>
              <a:t> (X-</a:t>
            </a:r>
            <a:r>
              <a:rPr lang="cs-CZ" sz="1600" dirty="0" err="1"/>
              <a:t>Com</a:t>
            </a:r>
            <a:r>
              <a:rPr lang="cs-CZ" sz="1600" dirty="0"/>
              <a:t> EU)</a:t>
            </a:r>
          </a:p>
          <a:p>
            <a:endParaRPr lang="cs-CZ" sz="2000" dirty="0"/>
          </a:p>
          <a:p>
            <a:r>
              <a:rPr lang="cs-CZ" sz="2400" dirty="0"/>
              <a:t>Střelba:</a:t>
            </a:r>
          </a:p>
          <a:p>
            <a:pPr lvl="1"/>
            <a:r>
              <a:rPr lang="cs-CZ" sz="2000" dirty="0"/>
              <a:t>Zpomalení NPC projektilů (</a:t>
            </a:r>
            <a:r>
              <a:rPr lang="cs-CZ" sz="2000" dirty="0" err="1"/>
              <a:t>Doom</a:t>
            </a:r>
            <a:r>
              <a:rPr lang="cs-CZ" sz="2000" dirty="0"/>
              <a:t> 1 a 2)</a:t>
            </a:r>
          </a:p>
          <a:p>
            <a:pPr lvl="1"/>
            <a:r>
              <a:rPr lang="cs-CZ" sz="2000" dirty="0"/>
              <a:t>Záměrná střelba těsně vedle</a:t>
            </a:r>
          </a:p>
          <a:p>
            <a:pPr lvl="2"/>
            <a:r>
              <a:rPr lang="cs-CZ" sz="2000" dirty="0"/>
              <a:t>Miss-</a:t>
            </a:r>
            <a:r>
              <a:rPr lang="cs-CZ" sz="2000" dirty="0" err="1"/>
              <a:t>roll</a:t>
            </a:r>
            <a:r>
              <a:rPr lang="cs-CZ" sz="2000" dirty="0"/>
              <a:t>, NPC schválně míří těsně vedle hráče</a:t>
            </a:r>
            <a:endParaRPr lang="cs-CZ" sz="2400" dirty="0"/>
          </a:p>
          <a:p>
            <a:pPr lvl="2"/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9682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97768"/>
            <a:ext cx="8928992" cy="114300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dirty="0"/>
              <a:t>Vnímání</a:t>
            </a:r>
          </a:p>
          <a:p>
            <a:r>
              <a:rPr lang="cs-CZ" sz="2800" dirty="0"/>
              <a:t>Rozhodování</a:t>
            </a:r>
          </a:p>
          <a:p>
            <a:r>
              <a:rPr lang="cs-CZ" sz="2800" dirty="0"/>
              <a:t>Navigace</a:t>
            </a:r>
          </a:p>
          <a:p>
            <a:r>
              <a:rPr lang="cs-CZ" sz="2800" dirty="0"/>
              <a:t>Další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Hry a výzkum v oblasti AI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52465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Hry a výzkum umělé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298178"/>
            <a:ext cx="10657184" cy="5559822"/>
          </a:xfrm>
        </p:spPr>
        <p:txBody>
          <a:bodyPr>
            <a:normAutofit/>
          </a:bodyPr>
          <a:lstStyle/>
          <a:p>
            <a:r>
              <a:rPr lang="cs-CZ" sz="2400" dirty="0"/>
              <a:t>Hry tvoří výborné prostředí pro testování nových AI technik</a:t>
            </a:r>
          </a:p>
          <a:p>
            <a:pPr lvl="1"/>
            <a:r>
              <a:rPr lang="cs-CZ" sz="2400" dirty="0"/>
              <a:t>Šachy </a:t>
            </a:r>
          </a:p>
          <a:p>
            <a:pPr lvl="2"/>
            <a:r>
              <a:rPr lang="cs-CZ" sz="2400" dirty="0"/>
              <a:t>1996, 1997: </a:t>
            </a:r>
            <a:r>
              <a:rPr lang="cs-CZ" sz="2400" dirty="0" err="1"/>
              <a:t>Deep</a:t>
            </a:r>
            <a:r>
              <a:rPr lang="cs-CZ" sz="2400" dirty="0"/>
              <a:t> Blue vs. G. </a:t>
            </a:r>
            <a:r>
              <a:rPr lang="cs-CZ" sz="2400" dirty="0" err="1"/>
              <a:t>Kasparov</a:t>
            </a:r>
            <a:endParaRPr lang="cs-CZ" sz="2400" dirty="0"/>
          </a:p>
          <a:p>
            <a:pPr lvl="1"/>
            <a:r>
              <a:rPr lang="cs-CZ" sz="2400" dirty="0" err="1"/>
              <a:t>Atari</a:t>
            </a:r>
            <a:r>
              <a:rPr lang="cs-CZ" sz="2400" dirty="0"/>
              <a:t> 2600 </a:t>
            </a:r>
            <a:r>
              <a:rPr lang="cs-CZ" sz="2400" dirty="0" err="1"/>
              <a:t>games</a:t>
            </a:r>
            <a:r>
              <a:rPr lang="cs-CZ" sz="2400" dirty="0"/>
              <a:t> (Pong, </a:t>
            </a:r>
            <a:r>
              <a:rPr lang="cs-CZ" sz="2400" dirty="0" err="1"/>
              <a:t>Breakout</a:t>
            </a:r>
            <a:r>
              <a:rPr lang="cs-CZ" sz="2400" dirty="0"/>
              <a:t>, </a:t>
            </a:r>
            <a:r>
              <a:rPr lang="cs-CZ" sz="2400" dirty="0" err="1"/>
              <a:t>Space</a:t>
            </a:r>
            <a:r>
              <a:rPr lang="cs-CZ" sz="2400" dirty="0"/>
              <a:t> </a:t>
            </a:r>
            <a:r>
              <a:rPr lang="cs-CZ" sz="2400" dirty="0" err="1"/>
              <a:t>Invaders</a:t>
            </a:r>
            <a:r>
              <a:rPr lang="cs-CZ" sz="2400" dirty="0"/>
              <a:t>, …)</a:t>
            </a:r>
          </a:p>
          <a:p>
            <a:pPr lvl="2"/>
            <a:r>
              <a:rPr lang="cs-CZ" sz="2250" dirty="0"/>
              <a:t>2003: </a:t>
            </a:r>
            <a:r>
              <a:rPr lang="cs-CZ" sz="2250" dirty="0" err="1"/>
              <a:t>Deep</a:t>
            </a:r>
            <a:r>
              <a:rPr lang="cs-CZ" sz="2250" dirty="0"/>
              <a:t> </a:t>
            </a:r>
            <a:r>
              <a:rPr lang="cs-CZ" sz="2250" dirty="0" err="1"/>
              <a:t>Reinforcement</a:t>
            </a:r>
            <a:r>
              <a:rPr lang="cs-CZ" sz="2250" dirty="0"/>
              <a:t> </a:t>
            </a:r>
            <a:r>
              <a:rPr lang="cs-CZ" sz="2250" dirty="0" err="1"/>
              <a:t>Learing</a:t>
            </a:r>
            <a:r>
              <a:rPr lang="cs-CZ" sz="2250" dirty="0"/>
              <a:t>, </a:t>
            </a:r>
            <a:r>
              <a:rPr lang="cs-CZ" sz="2250" dirty="0" err="1"/>
              <a:t>DeepMind</a:t>
            </a:r>
            <a:endParaRPr lang="cs-CZ" sz="2250" dirty="0"/>
          </a:p>
          <a:p>
            <a:pPr lvl="1"/>
            <a:r>
              <a:rPr lang="cs-CZ" sz="2400" dirty="0"/>
              <a:t>GO</a:t>
            </a:r>
          </a:p>
          <a:p>
            <a:pPr lvl="2"/>
            <a:r>
              <a:rPr lang="cs-CZ" sz="2400" dirty="0"/>
              <a:t>2016: </a:t>
            </a:r>
            <a:r>
              <a:rPr lang="cs-CZ" sz="2400" dirty="0" err="1"/>
              <a:t>DeepMind</a:t>
            </a:r>
            <a:r>
              <a:rPr lang="cs-CZ" sz="2400" dirty="0"/>
              <a:t> (</a:t>
            </a:r>
            <a:r>
              <a:rPr lang="cs-CZ" sz="2400" dirty="0" err="1"/>
              <a:t>Alphabet</a:t>
            </a:r>
            <a:r>
              <a:rPr lang="cs-CZ" sz="2400" dirty="0"/>
              <a:t>) </a:t>
            </a:r>
            <a:r>
              <a:rPr lang="cs-CZ" sz="2400" dirty="0" err="1"/>
              <a:t>vs</a:t>
            </a:r>
            <a:r>
              <a:rPr lang="cs-CZ" sz="2400" dirty="0"/>
              <a:t> </a:t>
            </a:r>
            <a:r>
              <a:rPr lang="cs-CZ" sz="2400" dirty="0" err="1"/>
              <a:t>Lee</a:t>
            </a:r>
            <a:r>
              <a:rPr lang="cs-CZ" sz="2400" dirty="0"/>
              <a:t> </a:t>
            </a:r>
            <a:r>
              <a:rPr lang="cs-CZ" sz="2400" dirty="0" err="1"/>
              <a:t>Sedol</a:t>
            </a:r>
            <a:endParaRPr lang="cs-CZ" sz="2400" dirty="0"/>
          </a:p>
          <a:p>
            <a:pPr lvl="1"/>
            <a:r>
              <a:rPr lang="cs-CZ" sz="2400" dirty="0" err="1"/>
              <a:t>Starcraft</a:t>
            </a:r>
            <a:endParaRPr lang="cs-CZ" sz="2400" dirty="0"/>
          </a:p>
          <a:p>
            <a:pPr lvl="2"/>
            <a:r>
              <a:rPr lang="cs-CZ" sz="2400" dirty="0"/>
              <a:t>2016: </a:t>
            </a:r>
            <a:r>
              <a:rPr lang="cs-CZ" sz="2400" dirty="0" err="1"/>
              <a:t>DeepMind</a:t>
            </a:r>
            <a:r>
              <a:rPr lang="cs-CZ" sz="2400" dirty="0"/>
              <a:t> + </a:t>
            </a:r>
            <a:r>
              <a:rPr lang="cs-CZ" sz="2400" dirty="0" err="1"/>
              <a:t>Blizzard</a:t>
            </a:r>
            <a:r>
              <a:rPr lang="cs-CZ" sz="2400" dirty="0"/>
              <a:t>: ohlašují </a:t>
            </a:r>
            <a:r>
              <a:rPr lang="cs-CZ" sz="2400" dirty="0" err="1"/>
              <a:t>Starcrat</a:t>
            </a:r>
            <a:r>
              <a:rPr lang="cs-CZ" sz="2400" dirty="0"/>
              <a:t> II open API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61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Hry a výzkum umělé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1298178"/>
            <a:ext cx="10657184" cy="5559822"/>
          </a:xfrm>
        </p:spPr>
        <p:txBody>
          <a:bodyPr>
            <a:normAutofit/>
          </a:bodyPr>
          <a:lstStyle/>
          <a:p>
            <a:r>
              <a:rPr lang="cs-CZ" sz="2400" dirty="0"/>
              <a:t>Výzkum AI pro RTS:</a:t>
            </a:r>
          </a:p>
          <a:p>
            <a:pPr lvl="1"/>
            <a:r>
              <a:rPr lang="cs-CZ" sz="2250" dirty="0"/>
              <a:t>Otevřené API</a:t>
            </a:r>
          </a:p>
          <a:p>
            <a:pPr lvl="1"/>
            <a:r>
              <a:rPr lang="cs-CZ" sz="2250" dirty="0"/>
              <a:t>Soutěže</a:t>
            </a:r>
          </a:p>
          <a:p>
            <a:pPr lvl="2"/>
            <a:r>
              <a:rPr lang="cs-CZ" sz="2100" dirty="0"/>
              <a:t>možnost porovnat výsledky různých skupin, motivace</a:t>
            </a:r>
          </a:p>
          <a:p>
            <a:pPr lvl="2"/>
            <a:r>
              <a:rPr lang="cs-CZ" sz="2100" dirty="0"/>
              <a:t>Od cca 2006</a:t>
            </a:r>
          </a:p>
          <a:p>
            <a:pPr lvl="1"/>
            <a:r>
              <a:rPr lang="cs-CZ" sz="2250" dirty="0" err="1"/>
              <a:t>Replay</a:t>
            </a:r>
            <a:r>
              <a:rPr lang="cs-CZ" sz="2250" dirty="0"/>
              <a:t> – pro trénování umělých inteligencí (neuronové sítě, …)</a:t>
            </a:r>
          </a:p>
          <a:p>
            <a:pPr lvl="1"/>
            <a:r>
              <a:rPr lang="cs-CZ" sz="2250" dirty="0"/>
              <a:t>Lidští oponenti – generování tréninkových dat, porovnání výkonu </a:t>
            </a:r>
            <a:r>
              <a:rPr lang="cs-CZ" sz="2250" dirty="0" err="1"/>
              <a:t>botů</a:t>
            </a:r>
            <a:endParaRPr lang="cs-CZ" sz="2250" dirty="0"/>
          </a:p>
          <a:p>
            <a:pPr lvl="1"/>
            <a:endParaRPr lang="cs-CZ" sz="2250" dirty="0"/>
          </a:p>
          <a:p>
            <a:pPr lvl="1"/>
            <a:endParaRPr lang="cs-CZ" sz="225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7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Knihy:</a:t>
            </a:r>
          </a:p>
          <a:p>
            <a:pPr lvl="1"/>
            <a:r>
              <a:rPr lang="cs-CZ" sz="2000" dirty="0"/>
              <a:t>Různí: </a:t>
            </a:r>
            <a:r>
              <a:rPr lang="cs-CZ" sz="2000" i="1" dirty="0"/>
              <a:t>Game </a:t>
            </a:r>
            <a:r>
              <a:rPr lang="cs-CZ" sz="2000" i="1" dirty="0" err="1"/>
              <a:t>Programming</a:t>
            </a:r>
            <a:r>
              <a:rPr lang="cs-CZ" sz="2000" i="1" dirty="0"/>
              <a:t> </a:t>
            </a:r>
            <a:r>
              <a:rPr lang="cs-CZ" sz="2000" i="1" dirty="0" err="1"/>
              <a:t>Wisdom</a:t>
            </a:r>
            <a:r>
              <a:rPr lang="cs-CZ" sz="2000" i="1" dirty="0"/>
              <a:t> I, II</a:t>
            </a:r>
          </a:p>
          <a:p>
            <a:pPr lvl="1"/>
            <a:r>
              <a:rPr lang="cs-CZ" sz="2000" dirty="0"/>
              <a:t>Ian </a:t>
            </a:r>
            <a:r>
              <a:rPr lang="cs-CZ" sz="2000" dirty="0" err="1"/>
              <a:t>Millington</a:t>
            </a:r>
            <a:r>
              <a:rPr lang="cs-CZ" sz="2000" dirty="0"/>
              <a:t>, John </a:t>
            </a:r>
            <a:r>
              <a:rPr lang="cs-CZ" sz="2000" dirty="0" err="1"/>
              <a:t>Funge</a:t>
            </a:r>
            <a:r>
              <a:rPr lang="cs-CZ" sz="2000" i="1" dirty="0"/>
              <a:t>: </a:t>
            </a:r>
            <a:r>
              <a:rPr lang="cs-CZ" sz="2000" i="1" dirty="0" err="1"/>
              <a:t>Artificial</a:t>
            </a:r>
            <a:r>
              <a:rPr lang="cs-CZ" sz="2000" i="1" dirty="0"/>
              <a:t> </a:t>
            </a:r>
            <a:r>
              <a:rPr lang="cs-CZ" sz="2000" i="1" dirty="0" err="1"/>
              <a:t>Intelligence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Games</a:t>
            </a:r>
            <a:r>
              <a:rPr lang="cs-CZ" sz="2000" dirty="0"/>
              <a:t>, 2009</a:t>
            </a:r>
          </a:p>
          <a:p>
            <a:pPr lvl="1"/>
            <a:r>
              <a:rPr lang="cs-CZ" sz="2000" dirty="0"/>
              <a:t>A. S. </a:t>
            </a:r>
            <a:r>
              <a:rPr lang="cs-CZ" sz="2000" dirty="0" err="1"/>
              <a:t>Kyaw</a:t>
            </a:r>
            <a:r>
              <a:rPr lang="cs-CZ" sz="2000" dirty="0"/>
              <a:t>, T. N. </a:t>
            </a:r>
            <a:r>
              <a:rPr lang="cs-CZ" sz="2000" dirty="0" err="1"/>
              <a:t>Swe</a:t>
            </a:r>
            <a:r>
              <a:rPr lang="cs-CZ" sz="2000" dirty="0"/>
              <a:t>: </a:t>
            </a:r>
            <a:r>
              <a:rPr lang="cs-CZ" sz="2000" i="1" dirty="0"/>
              <a:t>Unity 4.X Game AI </a:t>
            </a:r>
            <a:r>
              <a:rPr lang="cs-CZ" sz="2000" i="1" dirty="0" err="1"/>
              <a:t>Programming</a:t>
            </a:r>
            <a:r>
              <a:rPr lang="cs-CZ" sz="2000" dirty="0"/>
              <a:t>, 2013</a:t>
            </a:r>
          </a:p>
          <a:p>
            <a:endParaRPr lang="cs-CZ" sz="2150" dirty="0"/>
          </a:p>
          <a:p>
            <a:r>
              <a:rPr lang="cs-CZ" sz="2150" dirty="0"/>
              <a:t>Články:</a:t>
            </a:r>
          </a:p>
          <a:p>
            <a:pPr lvl="1"/>
            <a:r>
              <a:rPr lang="en-US" sz="2000" dirty="0"/>
              <a:t>John Laird, Michael </a:t>
            </a:r>
            <a:r>
              <a:rPr lang="en-US" sz="2000" dirty="0" err="1"/>
              <a:t>VanLent</a:t>
            </a:r>
            <a:r>
              <a:rPr lang="cs-CZ" sz="2000" dirty="0"/>
              <a:t>: </a:t>
            </a:r>
            <a:r>
              <a:rPr lang="en-US" sz="2000" i="1" dirty="0"/>
              <a:t>Human-Level AI's Killer Application: Interactive Computer Games</a:t>
            </a:r>
            <a:r>
              <a:rPr lang="cs-CZ" sz="2000" dirty="0"/>
              <a:t>, AI MAGAZINE, 2001</a:t>
            </a:r>
          </a:p>
          <a:p>
            <a:pPr lvl="1"/>
            <a:r>
              <a:rPr lang="cs-CZ" sz="2000" dirty="0" err="1"/>
              <a:t>Marc</a:t>
            </a:r>
            <a:r>
              <a:rPr lang="cs-CZ" sz="2000" dirty="0"/>
              <a:t> </a:t>
            </a:r>
            <a:r>
              <a:rPr lang="cs-CZ" sz="2000" dirty="0" err="1"/>
              <a:t>Ponsen</a:t>
            </a:r>
            <a:r>
              <a:rPr lang="cs-CZ" sz="2000" dirty="0"/>
              <a:t>: </a:t>
            </a:r>
            <a:r>
              <a:rPr lang="cs-CZ" sz="2000" i="1" dirty="0" err="1"/>
              <a:t>Improving</a:t>
            </a:r>
            <a:r>
              <a:rPr lang="cs-CZ" sz="2000" i="1" dirty="0"/>
              <a:t> </a:t>
            </a:r>
            <a:r>
              <a:rPr lang="cs-CZ" sz="2000" i="1" dirty="0" err="1"/>
              <a:t>Adaptive</a:t>
            </a:r>
            <a:r>
              <a:rPr lang="cs-CZ" sz="2000" i="1" dirty="0"/>
              <a:t> Game AI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Evolutionary</a:t>
            </a:r>
            <a:r>
              <a:rPr lang="cs-CZ" sz="2000" i="1" dirty="0"/>
              <a:t> </a:t>
            </a:r>
            <a:r>
              <a:rPr lang="cs-CZ" sz="2000" i="1" dirty="0" err="1"/>
              <a:t>Learning</a:t>
            </a:r>
            <a:r>
              <a:rPr lang="cs-CZ" sz="2000" dirty="0"/>
              <a:t>, </a:t>
            </a:r>
            <a:r>
              <a:rPr lang="cs-CZ" sz="2000" dirty="0" err="1"/>
              <a:t>Diploma</a:t>
            </a:r>
            <a:r>
              <a:rPr lang="cs-CZ" sz="2000" dirty="0"/>
              <a:t> thesis, 2004</a:t>
            </a:r>
          </a:p>
          <a:p>
            <a:pPr lvl="1"/>
            <a:endParaRPr lang="en-US" i="1" dirty="0"/>
          </a:p>
          <a:p>
            <a:endParaRPr lang="en-US" dirty="0"/>
          </a:p>
          <a:p>
            <a:pPr lvl="1"/>
            <a:endParaRPr lang="cs-CZ" sz="2000" dirty="0"/>
          </a:p>
          <a:p>
            <a:pPr lvl="1"/>
            <a:endParaRPr lang="cs-CZ" sz="2000" i="1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607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AI ve hrách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Cíl:</a:t>
            </a:r>
          </a:p>
          <a:p>
            <a:pPr lvl="1"/>
            <a:r>
              <a:rPr lang="cs-CZ" sz="2000" dirty="0"/>
              <a:t>Podpořit zábavnost hry</a:t>
            </a:r>
          </a:p>
          <a:p>
            <a:pPr lvl="1"/>
            <a:r>
              <a:rPr lang="cs-CZ" sz="2000" b="1" dirty="0"/>
              <a:t>Poskytnout správnou úroveň výzvy ve hře </a:t>
            </a:r>
          </a:p>
          <a:p>
            <a:pPr lvl="2"/>
            <a:r>
              <a:rPr lang="cs-CZ" sz="2000" dirty="0"/>
              <a:t>ani moc jednoduché, </a:t>
            </a:r>
          </a:p>
          <a:p>
            <a:pPr lvl="2"/>
            <a:r>
              <a:rPr lang="cs-CZ" sz="2000" dirty="0"/>
              <a:t>ani moc náročné</a:t>
            </a:r>
          </a:p>
          <a:p>
            <a:pPr lvl="1"/>
            <a:endParaRPr lang="cs-CZ" sz="2000" dirty="0"/>
          </a:p>
          <a:p>
            <a:r>
              <a:rPr lang="cs-CZ" sz="2400" dirty="0"/>
              <a:t>Hlavní omezení:</a:t>
            </a:r>
          </a:p>
          <a:p>
            <a:pPr lvl="1"/>
            <a:r>
              <a:rPr lang="cs-CZ" sz="2000" dirty="0"/>
              <a:t>Čas ve hře, velikost paměti</a:t>
            </a:r>
          </a:p>
          <a:p>
            <a:pPr lvl="1"/>
            <a:r>
              <a:rPr lang="cs-CZ" sz="2000" dirty="0"/>
              <a:t>Čas programátorů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505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AI ve hrách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Postřehy:</a:t>
            </a:r>
          </a:p>
          <a:p>
            <a:pPr lvl="1"/>
            <a:r>
              <a:rPr lang="cs-CZ" sz="2000" dirty="0"/>
              <a:t>Složitější AI není vždy lepší (Black and </a:t>
            </a:r>
            <a:r>
              <a:rPr lang="cs-CZ" sz="2000" dirty="0" err="1"/>
              <a:t>White</a:t>
            </a:r>
            <a:r>
              <a:rPr lang="cs-CZ" sz="2000" dirty="0"/>
              <a:t>)</a:t>
            </a:r>
            <a:endParaRPr lang="en-US" sz="2000" dirty="0"/>
          </a:p>
          <a:p>
            <a:pPr lvl="1"/>
            <a:r>
              <a:rPr lang="cs-CZ" sz="2000" dirty="0"/>
              <a:t>Používáme jak přesné algoritmy, tak heuristiky, i různé </a:t>
            </a:r>
            <a:r>
              <a:rPr lang="cs-CZ" sz="2000" dirty="0" err="1"/>
              <a:t>hacky</a:t>
            </a:r>
            <a:endParaRPr lang="cs-CZ" sz="2000" dirty="0"/>
          </a:p>
          <a:p>
            <a:pPr lvl="1"/>
            <a:r>
              <a:rPr lang="cs-CZ" sz="2000" dirty="0"/>
              <a:t>AI se těžko ladí – chybí přímý vizuální výstup (co se NPC děje „v hlavě“, pomalé testování)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Různé AI pro různé charaktery</a:t>
            </a:r>
          </a:p>
          <a:p>
            <a:pPr lvl="1"/>
            <a:r>
              <a:rPr lang="cs-CZ" sz="2000" dirty="0"/>
              <a:t>Co udělá postava v temné místnosti když uslyší zvuk?</a:t>
            </a:r>
          </a:p>
          <a:p>
            <a:pPr lvl="2"/>
            <a:r>
              <a:rPr lang="cs-CZ" sz="2000" dirty="0"/>
              <a:t>Pěšák:</a:t>
            </a:r>
          </a:p>
          <a:p>
            <a:pPr lvl="3"/>
            <a:r>
              <a:rPr lang="cs-CZ" sz="1600" dirty="0"/>
              <a:t>Nechá se zastřelit</a:t>
            </a:r>
          </a:p>
          <a:p>
            <a:pPr lvl="3"/>
            <a:r>
              <a:rPr lang="cs-CZ" sz="1600" dirty="0"/>
              <a:t>Půjde zvuku naproti</a:t>
            </a:r>
          </a:p>
          <a:p>
            <a:pPr lvl="2"/>
            <a:r>
              <a:rPr lang="cs-CZ" sz="2000" dirty="0"/>
              <a:t>Boss:</a:t>
            </a:r>
          </a:p>
          <a:p>
            <a:pPr lvl="3"/>
            <a:r>
              <a:rPr lang="cs-CZ" sz="1600" dirty="0"/>
              <a:t>Půjde rozsvítit</a:t>
            </a:r>
          </a:p>
          <a:p>
            <a:pPr lvl="2"/>
            <a:r>
              <a:rPr lang="cs-CZ" sz="2000" dirty="0"/>
              <a:t>Proč vůbec stojí postava v místnosti ve tmě?</a:t>
            </a:r>
          </a:p>
        </p:txBody>
      </p:sp>
    </p:spTree>
    <p:extLst>
      <p:ext uri="{BB962C8B-B14F-4D97-AF65-F5344CB8AC3E}">
        <p14:creationId xmlns:p14="http://schemas.microsoft.com/office/powerpoint/2010/main" val="34428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Základní pojem – NPC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400" dirty="0"/>
              <a:t>non-</a:t>
            </a:r>
            <a:r>
              <a:rPr lang="cs-CZ" sz="2400" dirty="0" err="1"/>
              <a:t>player</a:t>
            </a:r>
            <a:r>
              <a:rPr lang="cs-CZ" sz="2400" dirty="0"/>
              <a:t> </a:t>
            </a:r>
            <a:r>
              <a:rPr lang="cs-CZ" sz="2400" dirty="0" err="1"/>
              <a:t>characters</a:t>
            </a:r>
            <a:r>
              <a:rPr lang="cs-CZ" sz="2400" dirty="0"/>
              <a:t> (NPC) – jakákoli samostatně se chovající entita:</a:t>
            </a:r>
          </a:p>
          <a:p>
            <a:pPr lvl="1"/>
            <a:r>
              <a:rPr lang="cs-CZ" sz="2000" dirty="0"/>
              <a:t>MMORPG charaktery</a:t>
            </a:r>
          </a:p>
          <a:p>
            <a:pPr lvl="1"/>
            <a:r>
              <a:rPr lang="cs-CZ" sz="2000" dirty="0"/>
              <a:t>„</a:t>
            </a:r>
            <a:r>
              <a:rPr lang="cs-CZ" sz="2000" dirty="0" err="1"/>
              <a:t>boti</a:t>
            </a:r>
            <a:r>
              <a:rPr lang="cs-CZ" sz="2000" dirty="0"/>
              <a:t>“ (FPS)</a:t>
            </a:r>
          </a:p>
          <a:p>
            <a:pPr lvl="1"/>
            <a:r>
              <a:rPr lang="cs-CZ" sz="2000" dirty="0"/>
              <a:t>Auta, tanky, letadla, vesmírné lodě neřízené hráčem</a:t>
            </a:r>
          </a:p>
          <a:p>
            <a:pPr lvl="1"/>
            <a:r>
              <a:rPr lang="cs-CZ" sz="2000" dirty="0"/>
              <a:t>Obranné věže, útočící jednotky</a:t>
            </a:r>
          </a:p>
          <a:p>
            <a:pPr lvl="1"/>
            <a:r>
              <a:rPr lang="cs-CZ" sz="2000" dirty="0"/>
              <a:t>…</a:t>
            </a:r>
          </a:p>
          <a:p>
            <a:pPr lvl="1"/>
            <a:r>
              <a:rPr lang="cs-CZ" sz="2000" dirty="0"/>
              <a:t>Virtuální kameraman (</a:t>
            </a:r>
            <a:r>
              <a:rPr lang="cs-CZ" sz="2000" dirty="0" err="1"/>
              <a:t>Tomb</a:t>
            </a:r>
            <a:r>
              <a:rPr lang="cs-CZ" sz="2000" dirty="0"/>
              <a:t> </a:t>
            </a:r>
            <a:r>
              <a:rPr lang="cs-CZ" sz="2000" dirty="0" err="1"/>
              <a:t>Raider</a:t>
            </a:r>
            <a:r>
              <a:rPr lang="cs-CZ" sz="2000" dirty="0"/>
              <a:t>, </a:t>
            </a:r>
            <a:r>
              <a:rPr lang="cs-CZ" sz="2000" dirty="0" err="1"/>
              <a:t>Uncharted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AI hrající RTS – rozhoduje, těží, staví, bojuje</a:t>
            </a:r>
          </a:p>
        </p:txBody>
      </p:sp>
    </p:spTree>
    <p:extLst>
      <p:ext uri="{BB962C8B-B14F-4D97-AF65-F5344CB8AC3E}">
        <p14:creationId xmlns:p14="http://schemas.microsoft.com/office/powerpoint/2010/main" val="247390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928992" cy="1143000"/>
          </a:xfrm>
        </p:spPr>
        <p:txBody>
          <a:bodyPr/>
          <a:lstStyle/>
          <a:p>
            <a:r>
              <a:rPr lang="cs-CZ" dirty="0"/>
              <a:t>AI ve hrách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836712"/>
            <a:ext cx="10225136" cy="6189592"/>
          </a:xfrm>
        </p:spPr>
      </p:pic>
    </p:spTree>
    <p:extLst>
      <p:ext uri="{BB962C8B-B14F-4D97-AF65-F5344CB8AC3E}">
        <p14:creationId xmlns:p14="http://schemas.microsoft.com/office/powerpoint/2010/main" val="1855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04" y="197768"/>
            <a:ext cx="8928992" cy="1143000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298178"/>
            <a:ext cx="8928992" cy="5559822"/>
          </a:xfrm>
        </p:spPr>
        <p:txBody>
          <a:bodyPr>
            <a:normAutofit/>
          </a:bodyPr>
          <a:lstStyle/>
          <a:p>
            <a:r>
              <a:rPr lang="cs-CZ" sz="2800" dirty="0"/>
              <a:t>Úvod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Vnímání</a:t>
            </a:r>
          </a:p>
          <a:p>
            <a:r>
              <a:rPr lang="cs-CZ" sz="2800" dirty="0"/>
              <a:t>Rozhodování</a:t>
            </a:r>
          </a:p>
          <a:p>
            <a:r>
              <a:rPr lang="cs-CZ" sz="2800" dirty="0"/>
              <a:t>Navigace</a:t>
            </a:r>
          </a:p>
          <a:p>
            <a:r>
              <a:rPr lang="cs-CZ" sz="2800" dirty="0"/>
              <a:t>Další</a:t>
            </a:r>
          </a:p>
          <a:p>
            <a:pPr lvl="1"/>
            <a:r>
              <a:rPr lang="cs-CZ" sz="2400" dirty="0"/>
              <a:t>Skupinové chování</a:t>
            </a:r>
          </a:p>
          <a:p>
            <a:pPr lvl="1"/>
            <a:r>
              <a:rPr lang="cs-CZ" sz="2400" dirty="0" err="1"/>
              <a:t>Artificial</a:t>
            </a:r>
            <a:r>
              <a:rPr lang="cs-CZ" sz="2400" dirty="0"/>
              <a:t> Stupidity</a:t>
            </a:r>
          </a:p>
          <a:p>
            <a:r>
              <a:rPr lang="cs-CZ" sz="2800" dirty="0"/>
              <a:t>Hry a výzkum v oblasti AI</a:t>
            </a:r>
          </a:p>
        </p:txBody>
      </p:sp>
    </p:spTree>
    <p:extLst>
      <p:ext uri="{BB962C8B-B14F-4D97-AF65-F5344CB8AC3E}">
        <p14:creationId xmlns:p14="http://schemas.microsoft.com/office/powerpoint/2010/main" val="518905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am04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am04" id="{292B6EDF-A67C-40FB-BACB-2341D78166D9}" vid="{22D1C92F-50B7-40B9-BAED-4B1BBC22D2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Gream04</Template>
  <TotalTime>3104</TotalTime>
  <Words>1827</Words>
  <Application>Microsoft Office PowerPoint</Application>
  <PresentationFormat>Širokoúhlá obrazovka</PresentationFormat>
  <Paragraphs>410</Paragraphs>
  <Slides>45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Courier New</vt:lpstr>
      <vt:lpstr>Wingdings 3</vt:lpstr>
      <vt:lpstr>Gream04</vt:lpstr>
      <vt:lpstr>PV255 - Umělá inteligence ve hrách</vt:lpstr>
      <vt:lpstr>Osnova</vt:lpstr>
      <vt:lpstr>Co bychom měli znát</vt:lpstr>
      <vt:lpstr>AI obecně (academic AI)</vt:lpstr>
      <vt:lpstr>AI ve hrách</vt:lpstr>
      <vt:lpstr>AI ve hrách</vt:lpstr>
      <vt:lpstr>Základní pojem – NPC </vt:lpstr>
      <vt:lpstr>AI ve hrách</vt:lpstr>
      <vt:lpstr>Osnova</vt:lpstr>
      <vt:lpstr>Vnímání okolí (Perception; sensor system)</vt:lpstr>
      <vt:lpstr>Vnímání okolí (Perception; sensor system)</vt:lpstr>
      <vt:lpstr>Vnímání okolí (Perception; sensor system)</vt:lpstr>
      <vt:lpstr>Vnímání okolí (Perception; sensor system)</vt:lpstr>
      <vt:lpstr>Dotazování vs. zasílání zpráv</vt:lpstr>
      <vt:lpstr>Dotazování vs. zasílání zpráv</vt:lpstr>
      <vt:lpstr>Dotazování vs. zasílání zpráv</vt:lpstr>
      <vt:lpstr>Osnova</vt:lpstr>
      <vt:lpstr>Základní rozhodovací techniky</vt:lpstr>
      <vt:lpstr>Konečné automaty (FSM)</vt:lpstr>
      <vt:lpstr>Konečné automaty (FSM)</vt:lpstr>
      <vt:lpstr>Rozhodovací stromy (Behavior Trees)</vt:lpstr>
      <vt:lpstr>Rozhodovací stromy (Behavior Trees)</vt:lpstr>
      <vt:lpstr>Prohledávání (Searching)</vt:lpstr>
      <vt:lpstr>Osnova</vt:lpstr>
      <vt:lpstr>Navigace</vt:lpstr>
      <vt:lpstr>Algoritmus A* </vt:lpstr>
      <vt:lpstr>Algoritmus A* </vt:lpstr>
      <vt:lpstr>Algoritmus A* </vt:lpstr>
      <vt:lpstr>Algoritmus A* </vt:lpstr>
      <vt:lpstr>Algoritmus A* </vt:lpstr>
      <vt:lpstr>Algoritmus A* </vt:lpstr>
      <vt:lpstr>Algoritmus A* </vt:lpstr>
      <vt:lpstr>Algoritmus A* </vt:lpstr>
      <vt:lpstr>Graf zastávek (Waypoint Graph)</vt:lpstr>
      <vt:lpstr>Waypoints (zastávky?)</vt:lpstr>
      <vt:lpstr>Navigační síť (Navigation Mesh)</vt:lpstr>
      <vt:lpstr>Pohyb NPC po mapě</vt:lpstr>
      <vt:lpstr>Osnova</vt:lpstr>
      <vt:lpstr>Skupina – smečka, stádo, hejno, …</vt:lpstr>
      <vt:lpstr>Umělá „hloupost“</vt:lpstr>
      <vt:lpstr>Umělá „hloupost“</vt:lpstr>
      <vt:lpstr>Osnova</vt:lpstr>
      <vt:lpstr>Hry a výzkum umělé inteligence</vt:lpstr>
      <vt:lpstr>Hry a výzkum umělé inteligence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inteligence ve hrách</dc:title>
  <dc:creator>xchmeli1</dc:creator>
  <cp:lastModifiedBy>Jiří Chmelík</cp:lastModifiedBy>
  <cp:revision>136</cp:revision>
  <dcterms:created xsi:type="dcterms:W3CDTF">2014-10-29T10:18:09Z</dcterms:created>
  <dcterms:modified xsi:type="dcterms:W3CDTF">2016-11-30T12:42:31Z</dcterms:modified>
</cp:coreProperties>
</file>