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2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239.xml" ContentType="application/vnd.openxmlformats-officedocument.presentationml.slide+xml"/>
  <Override PartName="/ppt/slides/slide2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46.xml" ContentType="application/vnd.openxmlformats-officedocument.presentationml.slide+xml"/>
  <Override PartName="/ppt/slides/slide264.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35.xml" ContentType="application/vnd.openxmlformats-officedocument.presentationml.slide+xml"/>
  <Override PartName="/ppt/slides/slide253.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42.xml" ContentType="application/vnd.openxmlformats-officedocument.presentationml.slide+xml"/>
  <Override PartName="/ppt/slides/slide2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Default Extension="vml" ContentType="application/vnd.openxmlformats-officedocument.vmlDrawing"/>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xls" ContentType="application/vnd.ms-exce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9"/>
  </p:notesMasterIdLst>
  <p:handoutMasterIdLst>
    <p:handoutMasterId r:id="rId270"/>
  </p:handoutMasterIdLst>
  <p:sldIdLst>
    <p:sldId id="256" r:id="rId2"/>
    <p:sldId id="420" r:id="rId3"/>
    <p:sldId id="547" r:id="rId4"/>
    <p:sldId id="565" r:id="rId5"/>
    <p:sldId id="548" r:id="rId6"/>
    <p:sldId id="569" r:id="rId7"/>
    <p:sldId id="476" r:id="rId8"/>
    <p:sldId id="434" r:id="rId9"/>
    <p:sldId id="554" r:id="rId10"/>
    <p:sldId id="478" r:id="rId11"/>
    <p:sldId id="479" r:id="rId12"/>
    <p:sldId id="515" r:id="rId13"/>
    <p:sldId id="566" r:id="rId14"/>
    <p:sldId id="480" r:id="rId15"/>
    <p:sldId id="379" r:id="rId16"/>
    <p:sldId id="421" r:id="rId17"/>
    <p:sldId id="380" r:id="rId18"/>
    <p:sldId id="381" r:id="rId19"/>
    <p:sldId id="422" r:id="rId20"/>
    <p:sldId id="423" r:id="rId21"/>
    <p:sldId id="382" r:id="rId22"/>
    <p:sldId id="398" r:id="rId23"/>
    <p:sldId id="424" r:id="rId24"/>
    <p:sldId id="392" r:id="rId25"/>
    <p:sldId id="394" r:id="rId26"/>
    <p:sldId id="425" r:id="rId27"/>
    <p:sldId id="383" r:id="rId28"/>
    <p:sldId id="406" r:id="rId29"/>
    <p:sldId id="426" r:id="rId30"/>
    <p:sldId id="355" r:id="rId31"/>
    <p:sldId id="354" r:id="rId32"/>
    <p:sldId id="263" r:id="rId33"/>
    <p:sldId id="334" r:id="rId34"/>
    <p:sldId id="556" r:id="rId35"/>
    <p:sldId id="413" r:id="rId36"/>
    <p:sldId id="298" r:id="rId37"/>
    <p:sldId id="320" r:id="rId38"/>
    <p:sldId id="557" r:id="rId39"/>
    <p:sldId id="454" r:id="rId40"/>
    <p:sldId id="407" r:id="rId41"/>
    <p:sldId id="558" r:id="rId42"/>
    <p:sldId id="408" r:id="rId43"/>
    <p:sldId id="412" r:id="rId44"/>
    <p:sldId id="427" r:id="rId45"/>
    <p:sldId id="340" r:id="rId46"/>
    <p:sldId id="428" r:id="rId47"/>
    <p:sldId id="512" r:id="rId48"/>
    <p:sldId id="341" r:id="rId49"/>
    <p:sldId id="342" r:id="rId50"/>
    <p:sldId id="409" r:id="rId51"/>
    <p:sldId id="405" r:id="rId52"/>
    <p:sldId id="455" r:id="rId53"/>
    <p:sldId id="414" r:id="rId54"/>
    <p:sldId id="343" r:id="rId55"/>
    <p:sldId id="415" r:id="rId56"/>
    <p:sldId id="344" r:id="rId57"/>
    <p:sldId id="345" r:id="rId58"/>
    <p:sldId id="491" r:id="rId59"/>
    <p:sldId id="492" r:id="rId60"/>
    <p:sldId id="493" r:id="rId61"/>
    <p:sldId id="567" r:id="rId62"/>
    <p:sldId id="544" r:id="rId63"/>
    <p:sldId id="494" r:id="rId64"/>
    <p:sldId id="499" r:id="rId65"/>
    <p:sldId id="500" r:id="rId66"/>
    <p:sldId id="501" r:id="rId67"/>
    <p:sldId id="276" r:id="rId68"/>
    <p:sldId id="277" r:id="rId69"/>
    <p:sldId id="278" r:id="rId70"/>
    <p:sldId id="261" r:id="rId71"/>
    <p:sldId id="430" r:id="rId72"/>
    <p:sldId id="262" r:id="rId73"/>
    <p:sldId id="257" r:id="rId74"/>
    <p:sldId id="419" r:id="rId75"/>
    <p:sldId id="258" r:id="rId76"/>
    <p:sldId id="299" r:id="rId77"/>
    <p:sldId id="431" r:id="rId78"/>
    <p:sldId id="346" r:id="rId79"/>
    <p:sldId id="347" r:id="rId80"/>
    <p:sldId id="452" r:id="rId81"/>
    <p:sldId id="348" r:id="rId82"/>
    <p:sldId id="350" r:id="rId83"/>
    <p:sldId id="453" r:id="rId84"/>
    <p:sldId id="560" r:id="rId85"/>
    <p:sldId id="352" r:id="rId86"/>
    <p:sldId id="559" r:id="rId87"/>
    <p:sldId id="435" r:id="rId88"/>
    <p:sldId id="349" r:id="rId89"/>
    <p:sldId id="433" r:id="rId90"/>
    <p:sldId id="351" r:id="rId91"/>
    <p:sldId id="449" r:id="rId92"/>
    <p:sldId id="549" r:id="rId93"/>
    <p:sldId id="280" r:id="rId94"/>
    <p:sldId id="259" r:id="rId95"/>
    <p:sldId id="550" r:id="rId96"/>
    <p:sldId id="436" r:id="rId97"/>
    <p:sldId id="260" r:id="rId98"/>
    <p:sldId id="300" r:id="rId99"/>
    <p:sldId id="538" r:id="rId100"/>
    <p:sldId id="539" r:id="rId101"/>
    <p:sldId id="388" r:id="rId102"/>
    <p:sldId id="386" r:id="rId103"/>
    <p:sldId id="390" r:id="rId104"/>
    <p:sldId id="519" r:id="rId105"/>
    <p:sldId id="437" r:id="rId106"/>
    <p:sldId id="337" r:id="rId107"/>
    <p:sldId id="485" r:id="rId108"/>
    <p:sldId id="338" r:id="rId109"/>
    <p:sldId id="339" r:id="rId110"/>
    <p:sldId id="514" r:id="rId111"/>
    <p:sldId id="264" r:id="rId112"/>
    <p:sldId id="268" r:id="rId113"/>
    <p:sldId id="265" r:id="rId114"/>
    <p:sldId id="267" r:id="rId115"/>
    <p:sldId id="269" r:id="rId116"/>
    <p:sldId id="270" r:id="rId117"/>
    <p:sldId id="462" r:id="rId118"/>
    <p:sldId id="564" r:id="rId119"/>
    <p:sldId id="271" r:id="rId120"/>
    <p:sldId id="468" r:id="rId121"/>
    <p:sldId id="287" r:id="rId122"/>
    <p:sldId id="266" r:id="rId123"/>
    <p:sldId id="363" r:id="rId124"/>
    <p:sldId id="272" r:id="rId125"/>
    <p:sldId id="540" r:id="rId126"/>
    <p:sldId id="273" r:id="rId127"/>
    <p:sldId id="438" r:id="rId128"/>
    <p:sldId id="274" r:id="rId129"/>
    <p:sldId id="275" r:id="rId130"/>
    <p:sldId id="451" r:id="rId131"/>
    <p:sldId id="281" r:id="rId132"/>
    <p:sldId id="282" r:id="rId133"/>
    <p:sldId id="289" r:id="rId134"/>
    <p:sldId id="290" r:id="rId135"/>
    <p:sldId id="469" r:id="rId136"/>
    <p:sldId id="309" r:id="rId137"/>
    <p:sldId id="470" r:id="rId138"/>
    <p:sldId id="293" r:id="rId139"/>
    <p:sldId id="310" r:id="rId140"/>
    <p:sldId id="561" r:id="rId141"/>
    <p:sldId id="562" r:id="rId142"/>
    <p:sldId id="291" r:id="rId143"/>
    <p:sldId id="551" r:id="rId144"/>
    <p:sldId id="292" r:id="rId145"/>
    <p:sldId id="552" r:id="rId146"/>
    <p:sldId id="288" r:id="rId147"/>
    <p:sldId id="471" r:id="rId148"/>
    <p:sldId id="311" r:id="rId149"/>
    <p:sldId id="472" r:id="rId150"/>
    <p:sldId id="312" r:id="rId151"/>
    <p:sldId id="313" r:id="rId152"/>
    <p:sldId id="314" r:id="rId153"/>
    <p:sldId id="315" r:id="rId154"/>
    <p:sldId id="283" r:id="rId155"/>
    <p:sldId id="295" r:id="rId156"/>
    <p:sldId id="284" r:id="rId157"/>
    <p:sldId id="473" r:id="rId158"/>
    <p:sldId id="285" r:id="rId159"/>
    <p:sldId id="555" r:id="rId160"/>
    <p:sldId id="286" r:id="rId161"/>
    <p:sldId id="362" r:id="rId162"/>
    <p:sldId id="401" r:id="rId163"/>
    <p:sldId id="359" r:id="rId164"/>
    <p:sldId id="568" r:id="rId165"/>
    <p:sldId id="294" r:id="rId166"/>
    <p:sldId id="296" r:id="rId167"/>
    <p:sldId id="553" r:id="rId168"/>
    <p:sldId id="297" r:id="rId169"/>
    <p:sldId id="511" r:id="rId170"/>
    <p:sldId id="303" r:id="rId171"/>
    <p:sldId id="304" r:id="rId172"/>
    <p:sldId id="301" r:id="rId173"/>
    <p:sldId id="302" r:id="rId174"/>
    <p:sldId id="305" r:id="rId175"/>
    <p:sldId id="307" r:id="rId176"/>
    <p:sldId id="306" r:id="rId177"/>
    <p:sldId id="465" r:id="rId178"/>
    <p:sldId id="323" r:id="rId179"/>
    <p:sldId id="324" r:id="rId180"/>
    <p:sldId id="402" r:id="rId181"/>
    <p:sldId id="325" r:id="rId182"/>
    <p:sldId id="333" r:id="rId183"/>
    <p:sldId id="326" r:id="rId184"/>
    <p:sldId id="327" r:id="rId185"/>
    <p:sldId id="439" r:id="rId186"/>
    <p:sldId id="328" r:id="rId187"/>
    <p:sldId id="329" r:id="rId188"/>
    <p:sldId id="330" r:id="rId189"/>
    <p:sldId id="335" r:id="rId190"/>
    <p:sldId id="520" r:id="rId191"/>
    <p:sldId id="331" r:id="rId192"/>
    <p:sldId id="396" r:id="rId193"/>
    <p:sldId id="336" r:id="rId194"/>
    <p:sldId id="332" r:id="rId195"/>
    <p:sldId id="357" r:id="rId196"/>
    <p:sldId id="358" r:id="rId197"/>
    <p:sldId id="481" r:id="rId198"/>
    <p:sldId id="353" r:id="rId199"/>
    <p:sldId id="356" r:id="rId200"/>
    <p:sldId id="466" r:id="rId201"/>
    <p:sldId id="467" r:id="rId202"/>
    <p:sldId id="360" r:id="rId203"/>
    <p:sldId id="361" r:id="rId204"/>
    <p:sldId id="308" r:id="rId205"/>
    <p:sldId id="322" r:id="rId206"/>
    <p:sldId id="563" r:id="rId207"/>
    <p:sldId id="316" r:id="rId208"/>
    <p:sldId id="441" r:id="rId209"/>
    <p:sldId id="317" r:id="rId210"/>
    <p:sldId id="318" r:id="rId211"/>
    <p:sldId id="440" r:id="rId212"/>
    <p:sldId id="319" r:id="rId213"/>
    <p:sldId id="411" r:id="rId214"/>
    <p:sldId id="364" r:id="rId215"/>
    <p:sldId id="365" r:id="rId216"/>
    <p:sldId id="366" r:id="rId217"/>
    <p:sldId id="367" r:id="rId218"/>
    <p:sldId id="368" r:id="rId219"/>
    <p:sldId id="369" r:id="rId220"/>
    <p:sldId id="442" r:id="rId221"/>
    <p:sldId id="546" r:id="rId222"/>
    <p:sldId id="397" r:id="rId223"/>
    <p:sldId id="370" r:id="rId224"/>
    <p:sldId id="443" r:id="rId225"/>
    <p:sldId id="371" r:id="rId226"/>
    <p:sldId id="444" r:id="rId227"/>
    <p:sldId id="372" r:id="rId228"/>
    <p:sldId id="445" r:id="rId229"/>
    <p:sldId id="391" r:id="rId230"/>
    <p:sldId id="518" r:id="rId231"/>
    <p:sldId id="373" r:id="rId232"/>
    <p:sldId id="384" r:id="rId233"/>
    <p:sldId id="446" r:id="rId234"/>
    <p:sldId id="374" r:id="rId235"/>
    <p:sldId id="416" r:id="rId236"/>
    <p:sldId id="375" r:id="rId237"/>
    <p:sldId id="417" r:id="rId238"/>
    <p:sldId id="447" r:id="rId239"/>
    <p:sldId id="376" r:id="rId240"/>
    <p:sldId id="448" r:id="rId241"/>
    <p:sldId id="377" r:id="rId242"/>
    <p:sldId id="418" r:id="rId243"/>
    <p:sldId id="378" r:id="rId244"/>
    <p:sldId id="482" r:id="rId245"/>
    <p:sldId id="385" r:id="rId246"/>
    <p:sldId id="399" r:id="rId247"/>
    <p:sldId id="400" r:id="rId248"/>
    <p:sldId id="483" r:id="rId249"/>
    <p:sldId id="508" r:id="rId250"/>
    <p:sldId id="517" r:id="rId251"/>
    <p:sldId id="509" r:id="rId252"/>
    <p:sldId id="510" r:id="rId253"/>
    <p:sldId id="545" r:id="rId254"/>
    <p:sldId id="523" r:id="rId255"/>
    <p:sldId id="535" r:id="rId256"/>
    <p:sldId id="524" r:id="rId257"/>
    <p:sldId id="525" r:id="rId258"/>
    <p:sldId id="526" r:id="rId259"/>
    <p:sldId id="527" r:id="rId260"/>
    <p:sldId id="528" r:id="rId261"/>
    <p:sldId id="529" r:id="rId262"/>
    <p:sldId id="530" r:id="rId263"/>
    <p:sldId id="531" r:id="rId264"/>
    <p:sldId id="532" r:id="rId265"/>
    <p:sldId id="533" r:id="rId266"/>
    <p:sldId id="536" r:id="rId267"/>
    <p:sldId id="537" r:id="rId268"/>
  </p:sldIdLst>
  <p:sldSz cx="9144000" cy="6858000" type="screen4x3"/>
  <p:notesSz cx="6797675" cy="9926638"/>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96" autoAdjust="0"/>
  </p:normalViewPr>
  <p:slideViewPr>
    <p:cSldViewPr>
      <p:cViewPr varScale="1">
        <p:scale>
          <a:sx n="61" d="100"/>
          <a:sy n="61" d="100"/>
        </p:scale>
        <p:origin x="-104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1810"/>
    </p:cViewPr>
  </p:sorterViewPr>
  <p:gridSpacing cx="73736200" cy="7373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notesMaster" Target="notesMasters/notes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slide" Target="slides/slide259.xml"/><Relationship Id="rId265" Type="http://schemas.openxmlformats.org/officeDocument/2006/relationships/slide" Target="slides/slide264.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presProps" Target="presProps.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theme" Target="theme/theme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309251" name="Rectangle 3"/>
          <p:cNvSpPr>
            <a:spLocks noGrp="1" noChangeArrowheads="1"/>
          </p:cNvSpPr>
          <p:nvPr>
            <p:ph type="dt" sz="quarter" idx="1"/>
          </p:nvPr>
        </p:nvSpPr>
        <p:spPr bwMode="auto">
          <a:xfrm>
            <a:off x="3852863"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309252"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309253" name="Rectangle 5"/>
          <p:cNvSpPr>
            <a:spLocks noGrp="1" noChangeArrowheads="1"/>
          </p:cNvSpPr>
          <p:nvPr>
            <p:ph type="sldNum" sz="quarter" idx="3"/>
          </p:nvPr>
        </p:nvSpPr>
        <p:spPr bwMode="auto">
          <a:xfrm>
            <a:off x="3852863" y="9429750"/>
            <a:ext cx="2944812"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5010F47-00E5-45BE-9318-D634795C5511}" type="slidenum">
              <a:rPr lang="cs-CZ" altLang="cs-CZ"/>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23555"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2052" name="Rectangle 4"/>
          <p:cNvSpPr>
            <a:spLocks noRo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79450" y="4716463"/>
            <a:ext cx="5438775" cy="44656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23558"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23559"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B66BA87F-D406-4288-B048-88A808F0F67D}" type="slidenum">
              <a:rPr lang="cs-CZ" altLang="cs-CZ"/>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rázek snímku 1"/>
          <p:cNvSpPr>
            <a:spLocks noGrp="1" noRot="1" noChangeAspect="1" noTextEdit="1"/>
          </p:cNvSpPr>
          <p:nvPr>
            <p:ph type="sldImg"/>
          </p:nvPr>
        </p:nvSpPr>
        <p:spPr>
          <a:ln/>
        </p:spPr>
      </p:sp>
      <p:sp>
        <p:nvSpPr>
          <p:cNvPr id="24579" name="Zástupný symbol pro poznámky 2"/>
          <p:cNvSpPr>
            <a:spLocks noGrp="1"/>
          </p:cNvSpPr>
          <p:nvPr>
            <p:ph type="body" idx="1"/>
          </p:nvPr>
        </p:nvSpPr>
        <p:spPr>
          <a:noFill/>
          <a:ln/>
        </p:spPr>
        <p:txBody>
          <a:bodyPr/>
          <a:lstStyle/>
          <a:p>
            <a:endParaRPr lang="cs-CZ" smtClean="0"/>
          </a:p>
        </p:txBody>
      </p:sp>
      <p:sp>
        <p:nvSpPr>
          <p:cNvPr id="24580" name="Zástupný symbol pro číslo snímku 3"/>
          <p:cNvSpPr>
            <a:spLocks noGrp="1"/>
          </p:cNvSpPr>
          <p:nvPr>
            <p:ph type="sldNum" sz="quarter" idx="5"/>
          </p:nvPr>
        </p:nvSpPr>
        <p:spPr>
          <a:noFill/>
        </p:spPr>
        <p:txBody>
          <a:bodyPr/>
          <a:lstStyle/>
          <a:p>
            <a:fld id="{4D95FD78-F10D-49B4-A2A8-DBC4C844C38E}" type="slidenum">
              <a:rPr lang="cs-CZ" altLang="cs-CZ"/>
              <a:pPr/>
              <a:t>20</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C810ABC6-2426-4A2B-933C-07EF05416FF2}" type="slidenum">
              <a:rPr lang="cs-CZ" altLang="cs-CZ"/>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B4F53028-1B54-41DF-9662-1A009045AED3}" type="slidenum">
              <a:rPr lang="cs-CZ" altLang="cs-CZ"/>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5A164056-95AF-47AF-85F4-6C8927A5B89F}" type="slidenum">
              <a:rPr lang="cs-CZ" altLang="cs-CZ"/>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45F1FE16-DF63-4750-93D2-4EB80350F57D}" type="slidenum">
              <a:rPr lang="cs-CZ" altLang="cs-CZ"/>
              <a:pPr/>
              <a:t>‹#›</a:t>
            </a:fld>
            <a:endParaRPr lang="cs-CZ" alt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890BDE6B-DEE2-4ED6-AA13-0CDDF206C5F0}" type="slidenum">
              <a:rPr lang="cs-CZ" altLang="cs-CZ"/>
              <a:pPr/>
              <a:t>‹#›</a:t>
            </a:fld>
            <a:endParaRPr lang="cs-CZ"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44A01F06-E82D-47E5-B052-7500F91B9190}" type="slidenum">
              <a:rPr lang="cs-CZ" altLang="cs-CZ"/>
              <a:pPr/>
              <a:t>‹#›</a:t>
            </a:fld>
            <a:endParaRPr lang="cs-CZ"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4B6E4C86-5E9F-4859-8ED9-8EA499F397A7}" type="slidenum">
              <a:rPr lang="cs-CZ" altLang="cs-CZ"/>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55C99405-587C-47A8-87A8-8F082B3B2483}" type="slidenum">
              <a:rPr lang="cs-CZ" altLang="cs-CZ"/>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fld id="{57136A54-5645-4EB1-B81A-D4EAA5F81B0B}" type="slidenum">
              <a:rPr lang="cs-CZ" altLang="cs-CZ"/>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fld id="{4407A56E-5418-4598-961F-EB35386D5A8D}" type="slidenum">
              <a:rPr lang="cs-CZ" altLang="cs-CZ"/>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fld id="{FDEDDDCE-66F2-41F8-8728-06A44E783B1F}" type="slidenum">
              <a:rPr lang="cs-CZ" altLang="cs-CZ"/>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15B73227-15DA-493D-91BE-5FEEE8F7BDDF}" type="slidenum">
              <a:rPr lang="cs-CZ" altLang="cs-CZ"/>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1804BD1D-9862-41CC-BEAD-825DF45151C6}" type="slidenum">
              <a:rPr lang="cs-CZ" altLang="cs-CZ"/>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C9465B59-891E-4EE0-AE0E-7178AC327F6D}"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2" Type="http://schemas.openxmlformats.org/officeDocument/2006/relationships/hyperlink" Target="http://www.iso.org/iso/en/CatalogueDetailPage.CatalogueDetail?CSNUMBER=35867&amp;ICS1=35&amp;ICS2=80&amp;ICS3=&amp;scopelist=" TargetMode="External"/><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Zástupný symbol pro číslo snímku 5"/>
          <p:cNvSpPr>
            <a:spLocks noGrp="1"/>
          </p:cNvSpPr>
          <p:nvPr>
            <p:ph type="sldNum" sz="quarter" idx="12"/>
          </p:nvPr>
        </p:nvSpPr>
        <p:spPr>
          <a:noFill/>
        </p:spPr>
        <p:txBody>
          <a:bodyPr/>
          <a:lstStyle/>
          <a:p>
            <a:fld id="{A528A9D3-AA81-447E-9FE1-30C72B3DCF3F}" type="slidenum">
              <a:rPr lang="cs-CZ" altLang="cs-CZ"/>
              <a:pPr/>
              <a:t>1</a:t>
            </a:fld>
            <a:endParaRPr lang="cs-CZ" altLang="cs-CZ"/>
          </a:p>
        </p:txBody>
      </p:sp>
      <p:sp>
        <p:nvSpPr>
          <p:cNvPr id="4099" name="Rectangle 2"/>
          <p:cNvSpPr>
            <a:spLocks noGrp="1" noChangeArrowheads="1"/>
          </p:cNvSpPr>
          <p:nvPr>
            <p:ph type="ctrTitle"/>
          </p:nvPr>
        </p:nvSpPr>
        <p:spPr>
          <a:xfrm>
            <a:off x="685800" y="836613"/>
            <a:ext cx="7772400" cy="4649787"/>
          </a:xfrm>
        </p:spPr>
        <p:txBody>
          <a:bodyPr/>
          <a:lstStyle/>
          <a:p>
            <a:pPr eaLnBrk="1" hangingPunct="1"/>
            <a:r>
              <a:rPr lang="cs-CZ" altLang="cs-CZ" sz="4000" smtClean="0">
                <a:latin typeface="Comic Sans MS" pitchFamily="66" charset="0"/>
              </a:rPr>
              <a:t/>
            </a:r>
            <a:br>
              <a:rPr lang="cs-CZ" altLang="cs-CZ" sz="4000" smtClean="0">
                <a:latin typeface="Comic Sans MS" pitchFamily="66" charset="0"/>
              </a:rPr>
            </a:br>
            <a:r>
              <a:rPr lang="cs-CZ" altLang="cs-CZ" sz="4000" smtClean="0">
                <a:latin typeface="Comic Sans MS" pitchFamily="66" charset="0"/>
              </a:rPr>
              <a:t>Od vizí ke specifikacím</a:t>
            </a:r>
            <a:br>
              <a:rPr lang="cs-CZ" altLang="cs-CZ" sz="4000" smtClean="0">
                <a:latin typeface="Comic Sans MS" pitchFamily="66" charset="0"/>
              </a:rPr>
            </a:br>
            <a:r>
              <a:rPr lang="cs-CZ" altLang="cs-CZ" sz="4000" smtClean="0">
                <a:latin typeface="Comic Sans MS" pitchFamily="66" charset="0"/>
              </a:rPr>
              <a:t/>
            </a:r>
            <a:br>
              <a:rPr lang="cs-CZ" altLang="cs-CZ" sz="4000" smtClean="0">
                <a:latin typeface="Comic Sans MS" pitchFamily="66" charset="0"/>
              </a:rPr>
            </a:br>
            <a:r>
              <a:rPr lang="cs-CZ" altLang="cs-CZ" sz="4000" smtClean="0">
                <a:latin typeface="Comic Sans MS" pitchFamily="66" charset="0"/>
              </a:rPr>
              <a:t>Základní technologie přemýšlení a formulace myšlenek</a:t>
            </a:r>
            <a:br>
              <a:rPr lang="cs-CZ" altLang="cs-CZ" sz="4000" smtClean="0">
                <a:latin typeface="Comic Sans MS" pitchFamily="66" charset="0"/>
              </a:rPr>
            </a:br>
            <a:r>
              <a:rPr lang="cs-CZ" altLang="cs-CZ" sz="4000" smtClean="0">
                <a:latin typeface="Comic Sans MS" pitchFamily="66" charset="0"/>
              </a:rPr>
              <a:t>a požadavků</a:t>
            </a:r>
          </a:p>
        </p:txBody>
      </p:sp>
      <p:graphicFrame>
        <p:nvGraphicFramePr>
          <p:cNvPr id="4100" name="Object 4"/>
          <p:cNvGraphicFramePr>
            <a:graphicFrameLocks noChangeAspect="1"/>
          </p:cNvGraphicFramePr>
          <p:nvPr/>
        </p:nvGraphicFramePr>
        <p:xfrm>
          <a:off x="1692275" y="3267075"/>
          <a:ext cx="5757863" cy="323850"/>
        </p:xfrm>
        <a:graphic>
          <a:graphicData uri="http://schemas.openxmlformats.org/presentationml/2006/ole">
            <p:oleObj spid="_x0000_s4100" name="Document" r:id="rId3" imgW="5758247" imgH="323269" progId="Word.Document.12">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p:spPr>
        <p:txBody>
          <a:bodyPr/>
          <a:lstStyle/>
          <a:p>
            <a:fld id="{837CD089-98AA-4224-934A-CD2BAFE5EC0D}" type="slidenum">
              <a:rPr lang="cs-CZ" altLang="cs-CZ"/>
              <a:pPr/>
              <a:t>10</a:t>
            </a:fld>
            <a:endParaRPr lang="cs-CZ" altLang="cs-CZ"/>
          </a:p>
        </p:txBody>
      </p:sp>
      <p:sp>
        <p:nvSpPr>
          <p:cNvPr id="13315" name="Rectangle 3074"/>
          <p:cNvSpPr>
            <a:spLocks noGrp="1" noChangeArrowheads="1"/>
          </p:cNvSpPr>
          <p:nvPr>
            <p:ph type="ctrTitle"/>
          </p:nvPr>
        </p:nvSpPr>
        <p:spPr>
          <a:xfrm>
            <a:off x="685800" y="1600200"/>
            <a:ext cx="7772400" cy="1219200"/>
          </a:xfrm>
        </p:spPr>
        <p:txBody>
          <a:bodyPr/>
          <a:lstStyle/>
          <a:p>
            <a:pPr eaLnBrk="1" hangingPunct="1"/>
            <a:r>
              <a:rPr lang="cs-CZ" altLang="cs-CZ" smtClean="0"/>
              <a:t>Problém času</a:t>
            </a:r>
          </a:p>
        </p:txBody>
      </p:sp>
      <p:sp>
        <p:nvSpPr>
          <p:cNvPr id="13316" name="Rectangle 3075"/>
          <p:cNvSpPr>
            <a:spLocks noGrp="1" noChangeArrowheads="1"/>
          </p:cNvSpPr>
          <p:nvPr>
            <p:ph type="subTitle" idx="1"/>
          </p:nvPr>
        </p:nvSpPr>
        <p:spPr>
          <a:xfrm>
            <a:off x="685800" y="3048000"/>
            <a:ext cx="7543800" cy="2590800"/>
          </a:xfrm>
        </p:spPr>
        <p:txBody>
          <a:bodyPr/>
          <a:lstStyle/>
          <a:p>
            <a:pPr eaLnBrk="1" hangingPunct="1"/>
            <a:r>
              <a:rPr lang="cs-CZ" altLang="cs-CZ" smtClean="0"/>
              <a:t>Odpověď na to, jak šetřit či získat peníze závisí na době výhledu.</a:t>
            </a:r>
          </a:p>
          <a:p>
            <a:pPr eaLnBrk="1" hangingPunct="1"/>
            <a:r>
              <a:rPr lang="cs-CZ" altLang="cs-CZ" smtClean="0"/>
              <a:t>Rozhodnout zda je prioritní zlepšit operativu nebo pozici na trhu nebo kvalitu pracovníků, viz pranostika. </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Zástupný symbol pro číslo snímku 5"/>
          <p:cNvSpPr>
            <a:spLocks noGrp="1"/>
          </p:cNvSpPr>
          <p:nvPr>
            <p:ph type="sldNum" sz="quarter" idx="12"/>
          </p:nvPr>
        </p:nvSpPr>
        <p:spPr>
          <a:noFill/>
        </p:spPr>
        <p:txBody>
          <a:bodyPr/>
          <a:lstStyle/>
          <a:p>
            <a:fld id="{5EBE873B-7A74-4AF7-8B2B-90EC4FBFAE0E}" type="slidenum">
              <a:rPr lang="cs-CZ" altLang="cs-CZ"/>
              <a:pPr/>
              <a:t>100</a:t>
            </a:fld>
            <a:endParaRPr lang="cs-CZ" altLang="cs-CZ"/>
          </a:p>
        </p:txBody>
      </p:sp>
      <p:sp>
        <p:nvSpPr>
          <p:cNvPr id="106499" name="Rectangle 2"/>
          <p:cNvSpPr>
            <a:spLocks noGrp="1" noChangeArrowheads="1"/>
          </p:cNvSpPr>
          <p:nvPr>
            <p:ph type="title"/>
          </p:nvPr>
        </p:nvSpPr>
        <p:spPr/>
        <p:txBody>
          <a:bodyPr/>
          <a:lstStyle/>
          <a:p>
            <a:pPr eaLnBrk="1" hangingPunct="1"/>
            <a:r>
              <a:rPr lang="cs-CZ" altLang="cs-CZ" smtClean="0"/>
              <a:t>Existenční řešení (jádro) a hlavní omezení</a:t>
            </a:r>
          </a:p>
        </p:txBody>
      </p:sp>
      <p:sp>
        <p:nvSpPr>
          <p:cNvPr id="106500" name="Rectangle 3"/>
          <p:cNvSpPr>
            <a:spLocks noGrp="1" noChangeArrowheads="1"/>
          </p:cNvSpPr>
          <p:nvPr>
            <p:ph type="body" idx="1"/>
          </p:nvPr>
        </p:nvSpPr>
        <p:spPr>
          <a:xfrm>
            <a:off x="228600" y="1600200"/>
            <a:ext cx="7924800" cy="4525963"/>
          </a:xfrm>
        </p:spPr>
        <p:txBody>
          <a:bodyPr/>
          <a:lstStyle/>
          <a:p>
            <a:pPr eaLnBrk="1" hangingPunct="1">
              <a:lnSpc>
                <a:spcPct val="90000"/>
              </a:lnSpc>
            </a:pPr>
            <a:r>
              <a:rPr lang="cs-CZ" altLang="cs-CZ" sz="2800" smtClean="0"/>
              <a:t>Uspořádání požadavků podle významu by mělo umožnit vyhledání Goldrattova úzkého místa (přesněji základní omezující podmínky). </a:t>
            </a:r>
          </a:p>
          <a:p>
            <a:pPr lvl="1" eaLnBrk="1" hangingPunct="1">
              <a:lnSpc>
                <a:spcPct val="90000"/>
              </a:lnSpc>
            </a:pPr>
            <a:r>
              <a:rPr lang="cs-CZ" altLang="cs-CZ" sz="2400" smtClean="0"/>
              <a:t>Existenční (nejmenší zahrnující všechny kriti</a:t>
            </a:r>
            <a:r>
              <a:rPr lang="en-US" altLang="cs-CZ" sz="2400" smtClean="0"/>
              <a:t>c</a:t>
            </a:r>
            <a:r>
              <a:rPr lang="cs-CZ" altLang="cs-CZ" sz="2400" smtClean="0"/>
              <a:t>ké požadavky) řešení by obvykle mělo zahrnovat úzké místo (mohou být samozřejmě výjimky, ale pak je nutno provést kvalitní analýzu, proč tomu tak je).</a:t>
            </a:r>
          </a:p>
          <a:p>
            <a:pPr lvl="1" eaLnBrk="1" hangingPunct="1">
              <a:lnSpc>
                <a:spcPct val="90000"/>
              </a:lnSpc>
            </a:pPr>
            <a:r>
              <a:rPr lang="cs-CZ" altLang="cs-CZ" sz="2400" smtClean="0"/>
              <a:t>Pokud se neprokáže, že na prvých (prvém) místech seznamu požadavků je úzké místo nebo , že se jimi neovlivňuje klíčové omezení, je třeba identifikovat opatření mající největší  efekt a zařadit je do seznamu s nejvyšší prioritou. </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Zástupný symbol pro číslo snímku 3"/>
          <p:cNvSpPr>
            <a:spLocks noGrp="1"/>
          </p:cNvSpPr>
          <p:nvPr>
            <p:ph type="sldNum" sz="quarter" idx="12"/>
          </p:nvPr>
        </p:nvSpPr>
        <p:spPr>
          <a:noFill/>
        </p:spPr>
        <p:txBody>
          <a:bodyPr/>
          <a:lstStyle/>
          <a:p>
            <a:fld id="{A5A5E6CE-BDD5-4CE2-A674-43B5673D8AB0}" type="slidenum">
              <a:rPr lang="cs-CZ" altLang="cs-CZ"/>
              <a:pPr/>
              <a:t>101</a:t>
            </a:fld>
            <a:endParaRPr lang="cs-CZ" altLang="cs-CZ"/>
          </a:p>
        </p:txBody>
      </p:sp>
      <p:sp>
        <p:nvSpPr>
          <p:cNvPr id="107523" name="Rectangle 1028"/>
          <p:cNvSpPr>
            <a:spLocks noChangeArrowheads="1"/>
          </p:cNvSpPr>
          <p:nvPr/>
        </p:nvSpPr>
        <p:spPr bwMode="auto">
          <a:xfrm>
            <a:off x="395288" y="228600"/>
            <a:ext cx="8353425" cy="6421438"/>
          </a:xfrm>
          <a:prstGeom prst="rect">
            <a:avLst/>
          </a:prstGeom>
          <a:noFill/>
          <a:ln w="9525">
            <a:noFill/>
            <a:miter lim="800000"/>
            <a:headEnd/>
            <a:tailEnd/>
          </a:ln>
        </p:spPr>
        <p:txBody>
          <a:bodyPr anchor="ctr">
            <a:spAutoFit/>
          </a:bodyPr>
          <a:lstStyle/>
          <a:p>
            <a:pPr marL="342900" indent="-342900" algn="ctr" eaLnBrk="1" hangingPunct="1"/>
            <a:r>
              <a:rPr lang="cs-CZ" altLang="cs-CZ" sz="3200" b="1"/>
              <a:t>Manifesto for Agile Software Development</a:t>
            </a:r>
          </a:p>
          <a:p>
            <a:pPr marL="342900" indent="-342900" eaLnBrk="1" hangingPunct="1"/>
            <a:endParaRPr lang="cs-CZ" altLang="cs-CZ" sz="2400"/>
          </a:p>
          <a:p>
            <a:pPr marL="342900" indent="-342900" eaLnBrk="1" hangingPunct="1"/>
            <a:r>
              <a:rPr lang="cs-CZ" altLang="cs-CZ" sz="2400"/>
              <a:t>We are uncovering better ways of developing software by doing it and helping others do it. </a:t>
            </a:r>
          </a:p>
          <a:p>
            <a:pPr marL="342900" indent="-342900" eaLnBrk="1" hangingPunct="1"/>
            <a:r>
              <a:rPr lang="cs-CZ" altLang="cs-CZ" sz="2400"/>
              <a:t>Through this work we have come to value: </a:t>
            </a:r>
          </a:p>
          <a:p>
            <a:pPr marL="2693988" lvl="1" indent="-342900" eaLnBrk="1" hangingPunct="1">
              <a:buFontTx/>
              <a:buAutoNum type="arabicPeriod"/>
            </a:pPr>
            <a:r>
              <a:rPr lang="cs-CZ" altLang="cs-CZ" sz="2400" i="1"/>
              <a:t>Individuals and interactions</a:t>
            </a:r>
            <a:r>
              <a:rPr lang="cs-CZ" altLang="cs-CZ" sz="2400"/>
              <a:t> </a:t>
            </a:r>
            <a:r>
              <a:rPr lang="cs-CZ" altLang="cs-CZ" sz="2400" b="1">
                <a:solidFill>
                  <a:srgbClr val="FF0000"/>
                </a:solidFill>
              </a:rPr>
              <a:t>over</a:t>
            </a:r>
            <a:r>
              <a:rPr lang="cs-CZ" altLang="cs-CZ" sz="2400"/>
              <a:t> processes and tools </a:t>
            </a:r>
          </a:p>
          <a:p>
            <a:pPr marL="2693988" lvl="1" indent="-342900" eaLnBrk="1" hangingPunct="1">
              <a:buFontTx/>
              <a:buAutoNum type="arabicPeriod"/>
            </a:pPr>
            <a:r>
              <a:rPr lang="cs-CZ" altLang="cs-CZ" sz="2400" i="1"/>
              <a:t>Working software</a:t>
            </a:r>
            <a:r>
              <a:rPr lang="cs-CZ" altLang="cs-CZ" sz="2400"/>
              <a:t> </a:t>
            </a:r>
            <a:r>
              <a:rPr lang="cs-CZ" altLang="cs-CZ" sz="2400" b="1">
                <a:solidFill>
                  <a:srgbClr val="FF0000"/>
                </a:solidFill>
              </a:rPr>
              <a:t>over</a:t>
            </a:r>
            <a:r>
              <a:rPr lang="cs-CZ" altLang="cs-CZ" sz="2400"/>
              <a:t>                  comprehensive documentation </a:t>
            </a:r>
          </a:p>
          <a:p>
            <a:pPr marL="2693988" lvl="1" indent="-342900" eaLnBrk="1" hangingPunct="1">
              <a:buFontTx/>
              <a:buAutoNum type="arabicPeriod"/>
            </a:pPr>
            <a:r>
              <a:rPr lang="cs-CZ" altLang="cs-CZ" sz="2400" i="1"/>
              <a:t>Customer collaboration</a:t>
            </a:r>
            <a:r>
              <a:rPr lang="cs-CZ" altLang="cs-CZ" sz="2400"/>
              <a:t> </a:t>
            </a:r>
            <a:r>
              <a:rPr lang="cs-CZ" altLang="cs-CZ" sz="2400" b="1">
                <a:solidFill>
                  <a:srgbClr val="FF0000"/>
                </a:solidFill>
              </a:rPr>
              <a:t>over</a:t>
            </a:r>
            <a:r>
              <a:rPr lang="cs-CZ" altLang="cs-CZ" sz="2400"/>
              <a:t>        contract negotiation</a:t>
            </a:r>
          </a:p>
          <a:p>
            <a:pPr marL="2693988" lvl="1" indent="-342900" eaLnBrk="1" hangingPunct="1">
              <a:buFontTx/>
              <a:buAutoNum type="arabicPeriod"/>
            </a:pPr>
            <a:r>
              <a:rPr lang="cs-CZ" altLang="cs-CZ" sz="2400" i="1"/>
              <a:t>Responding to change</a:t>
            </a:r>
            <a:r>
              <a:rPr lang="cs-CZ" altLang="cs-CZ" sz="2400"/>
              <a:t> </a:t>
            </a:r>
            <a:r>
              <a:rPr lang="cs-CZ" altLang="cs-CZ" sz="2400" b="1">
                <a:solidFill>
                  <a:srgbClr val="FF0000"/>
                </a:solidFill>
              </a:rPr>
              <a:t>over</a:t>
            </a:r>
            <a:r>
              <a:rPr lang="cs-CZ" altLang="cs-CZ" sz="2400"/>
              <a:t>        following a plan </a:t>
            </a:r>
            <a:br>
              <a:rPr lang="cs-CZ" altLang="cs-CZ" sz="2400"/>
            </a:br>
            <a:endParaRPr lang="cs-CZ" altLang="cs-CZ" sz="2400"/>
          </a:p>
          <a:p>
            <a:pPr marL="342900" indent="-342900" algn="ctr" eaLnBrk="1" hangingPunct="1"/>
            <a:r>
              <a:rPr lang="cs-CZ" altLang="cs-CZ" sz="2400" i="1"/>
              <a:t>That is, while there is value in the items on </a:t>
            </a:r>
            <a:br>
              <a:rPr lang="cs-CZ" altLang="cs-CZ" sz="2400" i="1"/>
            </a:br>
            <a:r>
              <a:rPr lang="cs-CZ" altLang="cs-CZ" sz="2400" i="1"/>
              <a:t>the right, we value the items on the left more. </a:t>
            </a:r>
            <a:br>
              <a:rPr lang="cs-CZ" altLang="cs-CZ" sz="2400" i="1"/>
            </a:br>
            <a:endParaRPr lang="cs-CZ" altLang="cs-CZ" sz="2400" i="1"/>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Zástupný symbol pro číslo snímku 5"/>
          <p:cNvSpPr>
            <a:spLocks noGrp="1"/>
          </p:cNvSpPr>
          <p:nvPr>
            <p:ph type="sldNum" sz="quarter" idx="12"/>
          </p:nvPr>
        </p:nvSpPr>
        <p:spPr>
          <a:noFill/>
        </p:spPr>
        <p:txBody>
          <a:bodyPr/>
          <a:lstStyle/>
          <a:p>
            <a:fld id="{EA74DB55-9897-41A5-AABF-ABB6DDEDAAB6}" type="slidenum">
              <a:rPr lang="cs-CZ" altLang="cs-CZ"/>
              <a:pPr/>
              <a:t>102</a:t>
            </a:fld>
            <a:endParaRPr lang="cs-CZ" altLang="cs-CZ"/>
          </a:p>
        </p:txBody>
      </p:sp>
      <p:sp>
        <p:nvSpPr>
          <p:cNvPr id="108547" name="Rectangle 2"/>
          <p:cNvSpPr>
            <a:spLocks noGrp="1" noChangeArrowheads="1"/>
          </p:cNvSpPr>
          <p:nvPr>
            <p:ph type="title"/>
          </p:nvPr>
        </p:nvSpPr>
        <p:spPr/>
        <p:txBody>
          <a:bodyPr/>
          <a:lstStyle/>
          <a:p>
            <a:pPr eaLnBrk="1" hangingPunct="1"/>
            <a:r>
              <a:rPr lang="cs-CZ" altLang="cs-CZ" smtClean="0"/>
              <a:t>Smlouva a agilní formy programování</a:t>
            </a:r>
          </a:p>
        </p:txBody>
      </p:sp>
      <p:sp>
        <p:nvSpPr>
          <p:cNvPr id="108548" name="Rectangle 3"/>
          <p:cNvSpPr>
            <a:spLocks noGrp="1" noChangeArrowheads="1"/>
          </p:cNvSpPr>
          <p:nvPr>
            <p:ph type="body" idx="1"/>
          </p:nvPr>
        </p:nvSpPr>
        <p:spPr>
          <a:xfrm>
            <a:off x="228600" y="1600200"/>
            <a:ext cx="7620000" cy="4572000"/>
          </a:xfrm>
        </p:spPr>
        <p:txBody>
          <a:bodyPr/>
          <a:lstStyle/>
          <a:p>
            <a:pPr eaLnBrk="1" hangingPunct="1">
              <a:lnSpc>
                <a:spcPct val="90000"/>
              </a:lnSpc>
            </a:pPr>
            <a:r>
              <a:rPr lang="cs-CZ" altLang="cs-CZ" sz="2800" smtClean="0"/>
              <a:t>Agilní formy programování neřeší dostatečně problém formulace smlouvy externím partnerem. </a:t>
            </a:r>
            <a:r>
              <a:rPr lang="cs-CZ" altLang="cs-CZ" sz="2800" b="1" smtClean="0"/>
              <a:t>Potřeba důvěry </a:t>
            </a:r>
          </a:p>
          <a:p>
            <a:pPr eaLnBrk="1" hangingPunct="1">
              <a:lnSpc>
                <a:spcPct val="90000"/>
              </a:lnSpc>
            </a:pPr>
            <a:r>
              <a:rPr lang="cs-CZ" altLang="cs-CZ" sz="2800" smtClean="0"/>
              <a:t>Je možné učinit dohodu, že se smlouva doplní v okamžiku kdy se odevzdá nějaká komponenta a dohodne se další. To je ale dost riskantní pro obě strany a hlavně to neřeší otázku, jak reagovat na neustálé změny. Jednou z možností je, že se řešitelský tým jakoby najme od dodavatele, nebo se skutečně najme nebo se použije vlastní IT oddělení. Ověřeno to ale není.</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Zástupný symbol pro číslo snímku 5"/>
          <p:cNvSpPr>
            <a:spLocks noGrp="1"/>
          </p:cNvSpPr>
          <p:nvPr>
            <p:ph type="sldNum" sz="quarter" idx="12"/>
          </p:nvPr>
        </p:nvSpPr>
        <p:spPr>
          <a:noFill/>
        </p:spPr>
        <p:txBody>
          <a:bodyPr/>
          <a:lstStyle/>
          <a:p>
            <a:fld id="{88F5EF17-DCF5-4CFE-92C0-66F93512F09F}" type="slidenum">
              <a:rPr lang="cs-CZ" altLang="cs-CZ"/>
              <a:pPr/>
              <a:t>103</a:t>
            </a:fld>
            <a:endParaRPr lang="cs-CZ" altLang="cs-CZ"/>
          </a:p>
        </p:txBody>
      </p:sp>
      <p:sp>
        <p:nvSpPr>
          <p:cNvPr id="109571" name="Rectangle 2"/>
          <p:cNvSpPr>
            <a:spLocks noGrp="1" noChangeArrowheads="1"/>
          </p:cNvSpPr>
          <p:nvPr>
            <p:ph type="title"/>
          </p:nvPr>
        </p:nvSpPr>
        <p:spPr/>
        <p:txBody>
          <a:bodyPr/>
          <a:lstStyle/>
          <a:p>
            <a:pPr eaLnBrk="1" hangingPunct="1"/>
            <a:r>
              <a:rPr lang="cs-CZ" altLang="cs-CZ" smtClean="0"/>
              <a:t>Rizika agilních forem, doplnění</a:t>
            </a:r>
          </a:p>
        </p:txBody>
      </p:sp>
      <p:sp>
        <p:nvSpPr>
          <p:cNvPr id="109572" name="Rectangle 3"/>
          <p:cNvSpPr>
            <a:spLocks noGrp="1" noChangeArrowheads="1"/>
          </p:cNvSpPr>
          <p:nvPr>
            <p:ph type="body" idx="1"/>
          </p:nvPr>
        </p:nvSpPr>
        <p:spPr>
          <a:xfrm>
            <a:off x="468313" y="1905000"/>
            <a:ext cx="8229600" cy="4178300"/>
          </a:xfrm>
        </p:spPr>
        <p:txBody>
          <a:bodyPr/>
          <a:lstStyle/>
          <a:p>
            <a:pPr eaLnBrk="1" hangingPunct="1"/>
            <a:r>
              <a:rPr lang="cs-CZ" altLang="cs-CZ" sz="2400" smtClean="0"/>
              <a:t>Vyžaduje kvalitní lidi a důvěru</a:t>
            </a:r>
          </a:p>
          <a:p>
            <a:pPr eaLnBrk="1" hangingPunct="1"/>
            <a:r>
              <a:rPr lang="cs-CZ" altLang="cs-CZ" sz="2400" smtClean="0"/>
              <a:t>Vyžaduje rozsáhlé zapojení  uživatelů</a:t>
            </a:r>
          </a:p>
          <a:p>
            <a:pPr eaLnBrk="1" hangingPunct="1"/>
            <a:r>
              <a:rPr lang="cs-CZ" altLang="cs-CZ" sz="2400" smtClean="0"/>
              <a:t>Nejasné jak agilně customizovat customizovatelné systémy (nějaké možnosti zřejmě jsou)</a:t>
            </a:r>
          </a:p>
          <a:p>
            <a:pPr eaLnBrk="1" hangingPunct="1"/>
            <a:r>
              <a:rPr lang="cs-CZ" altLang="cs-CZ" sz="2400" smtClean="0"/>
              <a:t>Nelze pro opravdu velké systémy, Servisní orientace tento problém zmírňuje</a:t>
            </a:r>
          </a:p>
          <a:p>
            <a:pPr eaLnBrk="1" hangingPunct="1"/>
            <a:r>
              <a:rPr lang="cs-CZ" altLang="cs-CZ" sz="2400" smtClean="0"/>
              <a:t>Nelze pro kritické systémy</a:t>
            </a:r>
          </a:p>
          <a:p>
            <a:pPr eaLnBrk="1" hangingPunct="1"/>
            <a:r>
              <a:rPr lang="cs-CZ" altLang="cs-CZ" sz="2400" i="1" smtClean="0"/>
              <a:t>Menší rizika a vyšší možnosti pro agilitu nabízí SO, pro kritické systémy asi i tehdy nevhodné</a:t>
            </a: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Zástupný symbol pro číslo snímku 5"/>
          <p:cNvSpPr>
            <a:spLocks noGrp="1"/>
          </p:cNvSpPr>
          <p:nvPr>
            <p:ph type="sldNum" sz="quarter" idx="12"/>
          </p:nvPr>
        </p:nvSpPr>
        <p:spPr>
          <a:noFill/>
        </p:spPr>
        <p:txBody>
          <a:bodyPr/>
          <a:lstStyle/>
          <a:p>
            <a:fld id="{71554F9C-8D45-458F-A877-3A271940C35E}" type="slidenum">
              <a:rPr lang="cs-CZ" altLang="cs-CZ"/>
              <a:pPr/>
              <a:t>104</a:t>
            </a:fld>
            <a:endParaRPr lang="cs-CZ" altLang="cs-CZ"/>
          </a:p>
        </p:txBody>
      </p:sp>
      <p:sp>
        <p:nvSpPr>
          <p:cNvPr id="110595" name="Rectangle 5"/>
          <p:cNvSpPr>
            <a:spLocks noGrp="1" noChangeArrowheads="1"/>
          </p:cNvSpPr>
          <p:nvPr>
            <p:ph type="title"/>
          </p:nvPr>
        </p:nvSpPr>
        <p:spPr/>
        <p:txBody>
          <a:bodyPr/>
          <a:lstStyle/>
          <a:p>
            <a:pPr eaLnBrk="1" hangingPunct="1"/>
            <a:r>
              <a:rPr lang="cs-CZ" altLang="cs-CZ" sz="4000" smtClean="0"/>
              <a:t>Průběžné testování myšlenkovými experimenty</a:t>
            </a:r>
          </a:p>
        </p:txBody>
      </p:sp>
      <p:sp>
        <p:nvSpPr>
          <p:cNvPr id="110596" name="Rectangle 6"/>
          <p:cNvSpPr>
            <a:spLocks noGrp="1" noChangeArrowheads="1"/>
          </p:cNvSpPr>
          <p:nvPr>
            <p:ph type="body" idx="1"/>
          </p:nvPr>
        </p:nvSpPr>
        <p:spPr/>
        <p:txBody>
          <a:bodyPr/>
          <a:lstStyle/>
          <a:p>
            <a:pPr eaLnBrk="1" hangingPunct="1"/>
            <a:r>
              <a:rPr lang="cs-CZ" altLang="cs-CZ" smtClean="0"/>
              <a:t>Hledám důsledky, opomenuté souvislosti, skoky v uvažování tím, že provádím myšlenkové experimenty hledáním odpovědi na otázku „co se stane když“</a:t>
            </a:r>
          </a:p>
          <a:p>
            <a:pPr eaLnBrk="1" hangingPunct="1"/>
            <a:r>
              <a:rPr lang="cs-CZ" altLang="cs-CZ" smtClean="0"/>
              <a:t>Mělo by se používat i v agilních formách vývoje </a:t>
            </a:r>
          </a:p>
          <a:p>
            <a:pPr eaLnBrk="1" hangingPunct="1"/>
            <a:r>
              <a:rPr lang="cs-CZ" altLang="cs-CZ" smtClean="0"/>
              <a:t>Příklad opomenuté souvislosti: informační hodnota průměrného platu</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Zástupný symbol pro číslo snímku 5"/>
          <p:cNvSpPr>
            <a:spLocks noGrp="1"/>
          </p:cNvSpPr>
          <p:nvPr>
            <p:ph type="sldNum" sz="quarter" idx="12"/>
          </p:nvPr>
        </p:nvSpPr>
        <p:spPr>
          <a:noFill/>
        </p:spPr>
        <p:txBody>
          <a:bodyPr/>
          <a:lstStyle/>
          <a:p>
            <a:fld id="{FE8CB44B-677A-40AD-9D52-DC268974C67C}" type="slidenum">
              <a:rPr lang="cs-CZ" altLang="cs-CZ"/>
              <a:pPr/>
              <a:t>105</a:t>
            </a:fld>
            <a:endParaRPr lang="cs-CZ" altLang="cs-CZ"/>
          </a:p>
        </p:txBody>
      </p:sp>
      <p:sp>
        <p:nvSpPr>
          <p:cNvPr id="111619" name="Rectangle 4098"/>
          <p:cNvSpPr>
            <a:spLocks noGrp="1" noChangeArrowheads="1"/>
          </p:cNvSpPr>
          <p:nvPr>
            <p:ph type="ctrTitle"/>
          </p:nvPr>
        </p:nvSpPr>
        <p:spPr>
          <a:xfrm>
            <a:off x="685800" y="2286000"/>
            <a:ext cx="7772400" cy="1143000"/>
          </a:xfrm>
        </p:spPr>
        <p:txBody>
          <a:bodyPr/>
          <a:lstStyle/>
          <a:p>
            <a:pPr eaLnBrk="1" hangingPunct="1"/>
            <a:r>
              <a:rPr lang="cs-CZ" altLang="cs-CZ" smtClean="0"/>
              <a:t>Zásady vyjednávání</a:t>
            </a:r>
          </a:p>
        </p:txBody>
      </p:sp>
      <p:sp>
        <p:nvSpPr>
          <p:cNvPr id="111620" name="Rectangle 4099"/>
          <p:cNvSpPr>
            <a:spLocks noGrp="1" noChangeArrowheads="1"/>
          </p:cNvSpPr>
          <p:nvPr>
            <p:ph type="subTitle" idx="1"/>
          </p:nvPr>
        </p:nvSpPr>
        <p:spPr/>
        <p:txBody>
          <a:bodyPr/>
          <a:lstStyle/>
          <a:p>
            <a:pPr eaLnBrk="1" hangingPunct="1"/>
            <a:r>
              <a:rPr lang="cs-CZ" altLang="cs-CZ" smtClean="0"/>
              <a:t>Jak se domluvit</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Zástupný symbol pro číslo snímku 5"/>
          <p:cNvSpPr>
            <a:spLocks noGrp="1"/>
          </p:cNvSpPr>
          <p:nvPr>
            <p:ph type="sldNum" sz="quarter" idx="12"/>
          </p:nvPr>
        </p:nvSpPr>
        <p:spPr>
          <a:noFill/>
        </p:spPr>
        <p:txBody>
          <a:bodyPr/>
          <a:lstStyle/>
          <a:p>
            <a:fld id="{263D706C-180A-4089-8555-A02453E6AFAE}" type="slidenum">
              <a:rPr lang="cs-CZ" altLang="cs-CZ"/>
              <a:pPr/>
              <a:t>106</a:t>
            </a:fld>
            <a:endParaRPr lang="cs-CZ" altLang="cs-CZ"/>
          </a:p>
        </p:txBody>
      </p:sp>
      <p:sp>
        <p:nvSpPr>
          <p:cNvPr id="112643" name="Rectangle 2"/>
          <p:cNvSpPr>
            <a:spLocks noGrp="1" noChangeArrowheads="1"/>
          </p:cNvSpPr>
          <p:nvPr>
            <p:ph type="title"/>
          </p:nvPr>
        </p:nvSpPr>
        <p:spPr>
          <a:xfrm>
            <a:off x="395288" y="404813"/>
            <a:ext cx="8229600" cy="1143000"/>
          </a:xfrm>
        </p:spPr>
        <p:txBody>
          <a:bodyPr/>
          <a:lstStyle/>
          <a:p>
            <a:pPr eaLnBrk="1" hangingPunct="1"/>
            <a:r>
              <a:rPr lang="cs-CZ" altLang="cs-CZ" smtClean="0"/>
              <a:t>Zásady mezilidské komunikace</a:t>
            </a:r>
            <a:br>
              <a:rPr lang="cs-CZ" altLang="cs-CZ" smtClean="0"/>
            </a:br>
            <a:r>
              <a:rPr lang="cs-CZ" altLang="cs-CZ" sz="3200" smtClean="0"/>
              <a:t>Jsou nutné při vyjednávání</a:t>
            </a:r>
            <a:endParaRPr lang="cs-CZ" altLang="cs-CZ" smtClean="0"/>
          </a:p>
        </p:txBody>
      </p:sp>
      <p:sp>
        <p:nvSpPr>
          <p:cNvPr id="112644" name="Rectangle 3"/>
          <p:cNvSpPr>
            <a:spLocks noGrp="1" noChangeArrowheads="1"/>
          </p:cNvSpPr>
          <p:nvPr>
            <p:ph type="body" idx="1"/>
          </p:nvPr>
        </p:nvSpPr>
        <p:spPr>
          <a:xfrm>
            <a:off x="228600" y="1916113"/>
            <a:ext cx="8153400" cy="4210050"/>
          </a:xfrm>
        </p:spPr>
        <p:txBody>
          <a:bodyPr/>
          <a:lstStyle/>
          <a:p>
            <a:pPr eaLnBrk="1" hangingPunct="1">
              <a:lnSpc>
                <a:spcPct val="90000"/>
              </a:lnSpc>
              <a:buFontTx/>
              <a:buNone/>
            </a:pPr>
            <a:r>
              <a:rPr lang="cs-CZ" altLang="cs-CZ" sz="1600" smtClean="0"/>
              <a:t>P.J.Howard, Příručka pro uživatele mozku, Portál, Praha, 1998</a:t>
            </a:r>
          </a:p>
          <a:p>
            <a:pPr eaLnBrk="1" hangingPunct="1">
              <a:lnSpc>
                <a:spcPct val="90000"/>
              </a:lnSpc>
            </a:pPr>
            <a:r>
              <a:rPr lang="cs-CZ" altLang="cs-CZ" sz="2400" smtClean="0"/>
              <a:t>Schopnost ptát se </a:t>
            </a:r>
          </a:p>
          <a:p>
            <a:pPr lvl="1" eaLnBrk="1" hangingPunct="1">
              <a:lnSpc>
                <a:spcPct val="90000"/>
              </a:lnSpc>
            </a:pPr>
            <a:r>
              <a:rPr lang="cs-CZ" altLang="cs-CZ" sz="2000" smtClean="0"/>
              <a:t>Dobře formulovat otázku</a:t>
            </a:r>
          </a:p>
          <a:p>
            <a:pPr lvl="1" eaLnBrk="1" hangingPunct="1">
              <a:lnSpc>
                <a:spcPct val="90000"/>
              </a:lnSpc>
            </a:pPr>
            <a:r>
              <a:rPr lang="cs-CZ" altLang="cs-CZ" sz="2000" smtClean="0"/>
              <a:t>Střídat uzavřené otázky (odpověď ano/ne nebo volby varianty odpovědi) s otevřenými</a:t>
            </a:r>
          </a:p>
          <a:p>
            <a:pPr lvl="1" eaLnBrk="1" hangingPunct="1">
              <a:lnSpc>
                <a:spcPct val="90000"/>
              </a:lnSpc>
            </a:pPr>
            <a:r>
              <a:rPr lang="cs-CZ" altLang="cs-CZ" sz="2000" smtClean="0"/>
              <a:t> Při prodeji má během vyjednávání mluvit hlavně kupující</a:t>
            </a:r>
          </a:p>
          <a:p>
            <a:pPr eaLnBrk="1" hangingPunct="1">
              <a:lnSpc>
                <a:spcPct val="90000"/>
              </a:lnSpc>
            </a:pPr>
            <a:r>
              <a:rPr lang="cs-CZ" altLang="cs-CZ" sz="2400" smtClean="0"/>
              <a:t>Umění naslouchat</a:t>
            </a:r>
          </a:p>
          <a:p>
            <a:pPr lvl="1" eaLnBrk="1" hangingPunct="1">
              <a:lnSpc>
                <a:spcPct val="90000"/>
              </a:lnSpc>
            </a:pPr>
            <a:r>
              <a:rPr lang="cs-CZ" altLang="cs-CZ" sz="2000" smtClean="0"/>
              <a:t>Slušně se zeptat se, mám-li pochybnosti zda rozumím</a:t>
            </a:r>
          </a:p>
          <a:p>
            <a:pPr lvl="1" eaLnBrk="1" hangingPunct="1">
              <a:lnSpc>
                <a:spcPct val="90000"/>
              </a:lnSpc>
            </a:pPr>
            <a:r>
              <a:rPr lang="cs-CZ" altLang="cs-CZ" sz="2000" smtClean="0"/>
              <a:t>Neskákat do řeči, dávat najevo, že sleduji (přitakání, gesta, pohled, vyjádření zájmu řečí těla)</a:t>
            </a:r>
          </a:p>
          <a:p>
            <a:pPr lvl="1" eaLnBrk="1" hangingPunct="1">
              <a:lnSpc>
                <a:spcPct val="90000"/>
              </a:lnSpc>
            </a:pPr>
            <a:r>
              <a:rPr lang="cs-CZ" altLang="cs-CZ" sz="2000" smtClean="0"/>
              <a:t>Parafrázovat komentáře kolegů, ale slušně a je-li obava z nedorozumění</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Zástupný symbol pro číslo snímku 5"/>
          <p:cNvSpPr>
            <a:spLocks noGrp="1"/>
          </p:cNvSpPr>
          <p:nvPr>
            <p:ph type="sldNum" sz="quarter" idx="12"/>
          </p:nvPr>
        </p:nvSpPr>
        <p:spPr>
          <a:noFill/>
        </p:spPr>
        <p:txBody>
          <a:bodyPr/>
          <a:lstStyle/>
          <a:p>
            <a:fld id="{391E444C-CE1C-4DE3-80A7-CCF2AA805DFA}" type="slidenum">
              <a:rPr lang="cs-CZ" altLang="cs-CZ"/>
              <a:pPr/>
              <a:t>107</a:t>
            </a:fld>
            <a:endParaRPr lang="cs-CZ" altLang="cs-CZ"/>
          </a:p>
        </p:txBody>
      </p:sp>
      <p:sp>
        <p:nvSpPr>
          <p:cNvPr id="113667" name="Rectangle 2050"/>
          <p:cNvSpPr>
            <a:spLocks noGrp="1" noChangeArrowheads="1"/>
          </p:cNvSpPr>
          <p:nvPr>
            <p:ph type="title"/>
          </p:nvPr>
        </p:nvSpPr>
        <p:spPr>
          <a:xfrm>
            <a:off x="457200" y="0"/>
            <a:ext cx="8229600" cy="1143000"/>
          </a:xfrm>
        </p:spPr>
        <p:txBody>
          <a:bodyPr/>
          <a:lstStyle/>
          <a:p>
            <a:pPr eaLnBrk="1" hangingPunct="1"/>
            <a:r>
              <a:rPr lang="cs-CZ" altLang="cs-CZ" smtClean="0"/>
              <a:t>Zásady mezilidské komunikace</a:t>
            </a:r>
            <a:br>
              <a:rPr lang="cs-CZ" altLang="cs-CZ" smtClean="0"/>
            </a:br>
            <a:r>
              <a:rPr lang="cs-CZ" altLang="cs-CZ" sz="3200" smtClean="0"/>
              <a:t>Je nutná při vyjednávání</a:t>
            </a:r>
            <a:endParaRPr lang="cs-CZ" altLang="cs-CZ" smtClean="0"/>
          </a:p>
        </p:txBody>
      </p:sp>
      <p:sp>
        <p:nvSpPr>
          <p:cNvPr id="113668" name="Rectangle 2051"/>
          <p:cNvSpPr>
            <a:spLocks noGrp="1" noChangeArrowheads="1"/>
          </p:cNvSpPr>
          <p:nvPr>
            <p:ph type="body" idx="1"/>
          </p:nvPr>
        </p:nvSpPr>
        <p:spPr>
          <a:xfrm>
            <a:off x="228600" y="1557338"/>
            <a:ext cx="8153400" cy="4568825"/>
          </a:xfrm>
        </p:spPr>
        <p:txBody>
          <a:bodyPr/>
          <a:lstStyle/>
          <a:p>
            <a:pPr eaLnBrk="1" hangingPunct="1">
              <a:lnSpc>
                <a:spcPct val="80000"/>
              </a:lnSpc>
              <a:buFontTx/>
              <a:buNone/>
            </a:pPr>
            <a:r>
              <a:rPr lang="cs-CZ" altLang="cs-CZ" sz="1800" smtClean="0"/>
              <a:t>P.J.Howard, Příručka pro uživatele mozku, Portál, Praha, 1998</a:t>
            </a:r>
            <a:endParaRPr lang="cs-CZ" altLang="cs-CZ" sz="2800" smtClean="0"/>
          </a:p>
          <a:p>
            <a:pPr eaLnBrk="1" hangingPunct="1">
              <a:lnSpc>
                <a:spcPct val="80000"/>
              </a:lnSpc>
            </a:pPr>
            <a:r>
              <a:rPr lang="cs-CZ" altLang="cs-CZ" sz="2800" smtClean="0"/>
              <a:t>Umění kritiky</a:t>
            </a:r>
          </a:p>
          <a:p>
            <a:pPr lvl="1" eaLnBrk="1" hangingPunct="1">
              <a:lnSpc>
                <a:spcPct val="80000"/>
              </a:lnSpc>
            </a:pPr>
            <a:r>
              <a:rPr lang="cs-CZ" altLang="cs-CZ" smtClean="0"/>
              <a:t>Věcnost, ne emocionalita. Ne záporné emoce k partnerovi (nedávat je alespoň najevo)</a:t>
            </a:r>
          </a:p>
          <a:p>
            <a:pPr lvl="1" eaLnBrk="1" hangingPunct="1">
              <a:lnSpc>
                <a:spcPct val="80000"/>
              </a:lnSpc>
            </a:pPr>
            <a:r>
              <a:rPr lang="cs-CZ" altLang="cs-CZ" smtClean="0"/>
              <a:t>Začínat pochvalou toho, co je dobré, je-li co, nebo alespoň něco ve smyslu, že by to přispělo k porozumění problému</a:t>
            </a:r>
            <a:endParaRPr lang="cs-CZ" altLang="cs-CZ" sz="2400" smtClean="0"/>
          </a:p>
          <a:p>
            <a:pPr eaLnBrk="1" hangingPunct="1">
              <a:lnSpc>
                <a:spcPct val="90000"/>
              </a:lnSpc>
            </a:pPr>
            <a:r>
              <a:rPr lang="cs-CZ" altLang="cs-CZ" smtClean="0"/>
              <a:t>Umění uznat přínos</a:t>
            </a:r>
          </a:p>
          <a:p>
            <a:pPr lvl="1" eaLnBrk="1" hangingPunct="1">
              <a:lnSpc>
                <a:spcPct val="90000"/>
              </a:lnSpc>
            </a:pPr>
            <a:r>
              <a:rPr lang="cs-CZ" altLang="cs-CZ" smtClean="0"/>
              <a:t>Co nejdříve po tom, co je k pochvale důvod</a:t>
            </a:r>
          </a:p>
          <a:p>
            <a:pPr lvl="1" eaLnBrk="1" hangingPunct="1">
              <a:lnSpc>
                <a:spcPct val="90000"/>
              </a:lnSpc>
            </a:pPr>
            <a:r>
              <a:rPr lang="cs-CZ" altLang="cs-CZ" smtClean="0"/>
              <a:t>Přesně říci a shrnout, co se skutečně podařilo a kde to lze využít</a:t>
            </a:r>
            <a:endParaRPr lang="cs-CZ" altLang="cs-CZ" sz="2400" smtClean="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Zástupný symbol pro číslo snímku 5"/>
          <p:cNvSpPr>
            <a:spLocks noGrp="1"/>
          </p:cNvSpPr>
          <p:nvPr>
            <p:ph type="sldNum" sz="quarter" idx="12"/>
          </p:nvPr>
        </p:nvSpPr>
        <p:spPr>
          <a:noFill/>
        </p:spPr>
        <p:txBody>
          <a:bodyPr/>
          <a:lstStyle/>
          <a:p>
            <a:fld id="{D53276B1-B205-4818-8345-57663816DE3A}" type="slidenum">
              <a:rPr lang="cs-CZ" altLang="cs-CZ"/>
              <a:pPr/>
              <a:t>108</a:t>
            </a:fld>
            <a:endParaRPr lang="cs-CZ" altLang="cs-CZ"/>
          </a:p>
        </p:txBody>
      </p:sp>
      <p:sp>
        <p:nvSpPr>
          <p:cNvPr id="114691" name="Rectangle 1026"/>
          <p:cNvSpPr>
            <a:spLocks noGrp="1" noChangeArrowheads="1"/>
          </p:cNvSpPr>
          <p:nvPr>
            <p:ph type="title"/>
          </p:nvPr>
        </p:nvSpPr>
        <p:spPr/>
        <p:txBody>
          <a:bodyPr/>
          <a:lstStyle/>
          <a:p>
            <a:pPr eaLnBrk="1" hangingPunct="1"/>
            <a:r>
              <a:rPr lang="cs-CZ" altLang="cs-CZ" smtClean="0"/>
              <a:t>Zásady mezilidské komunikace</a:t>
            </a:r>
          </a:p>
        </p:txBody>
      </p:sp>
      <p:sp>
        <p:nvSpPr>
          <p:cNvPr id="114692" name="Rectangle 1027"/>
          <p:cNvSpPr>
            <a:spLocks noGrp="1" noChangeArrowheads="1"/>
          </p:cNvSpPr>
          <p:nvPr>
            <p:ph type="body" idx="1"/>
          </p:nvPr>
        </p:nvSpPr>
        <p:spPr>
          <a:xfrm>
            <a:off x="457200" y="1557338"/>
            <a:ext cx="7924800" cy="4464050"/>
          </a:xfrm>
        </p:spPr>
        <p:txBody>
          <a:bodyPr/>
          <a:lstStyle/>
          <a:p>
            <a:pPr eaLnBrk="1" hangingPunct="1"/>
            <a:r>
              <a:rPr lang="cs-CZ" altLang="cs-CZ" sz="2800" smtClean="0"/>
              <a:t>Umění využívat nápady</a:t>
            </a:r>
          </a:p>
          <a:p>
            <a:pPr lvl="1" eaLnBrk="1" hangingPunct="1"/>
            <a:r>
              <a:rPr lang="cs-CZ" altLang="cs-CZ" sz="2400" smtClean="0"/>
              <a:t>Nápady se snažit využít a dobré rozvíjet, hledání nápadů není sportovní intelektuální soutěž, neprosazovat své nápady za každou cenu</a:t>
            </a:r>
          </a:p>
          <a:p>
            <a:pPr eaLnBrk="1" hangingPunct="1"/>
            <a:r>
              <a:rPr lang="cs-CZ" altLang="cs-CZ" sz="2800" smtClean="0"/>
              <a:t>Umění předávat instrukce</a:t>
            </a:r>
          </a:p>
          <a:p>
            <a:pPr lvl="1" eaLnBrk="1" hangingPunct="1"/>
            <a:r>
              <a:rPr lang="cs-CZ" altLang="cs-CZ" sz="2400" smtClean="0"/>
              <a:t>Jasnost, jednoznačnost</a:t>
            </a:r>
          </a:p>
          <a:p>
            <a:pPr lvl="1" eaLnBrk="1" hangingPunct="1"/>
            <a:r>
              <a:rPr lang="cs-CZ" altLang="cs-CZ" sz="2400" smtClean="0"/>
              <a:t>Adresáti měli svými slovy zopakovat obsah instrukce (test porozumění)</a:t>
            </a:r>
          </a:p>
          <a:p>
            <a:pPr eaLnBrk="1" hangingPunct="1"/>
            <a:r>
              <a:rPr lang="cs-CZ" altLang="cs-CZ" sz="2800" smtClean="0"/>
              <a:t>Umění být struční a včas ukončit řeč či příspěvek do diskuse, ne však na účet kvality</a:t>
            </a:r>
          </a:p>
        </p:txBody>
      </p:sp>
      <p:sp>
        <p:nvSpPr>
          <p:cNvPr id="114693" name="AutoShape 1026"/>
          <p:cNvSpPr>
            <a:spLocks noChangeArrowheads="1"/>
          </p:cNvSpPr>
          <p:nvPr/>
        </p:nvSpPr>
        <p:spPr bwMode="auto">
          <a:xfrm>
            <a:off x="8077200" y="228600"/>
            <a:ext cx="152400" cy="228600"/>
          </a:xfrm>
          <a:prstGeom prst="upArrow">
            <a:avLst>
              <a:gd name="adj1" fmla="val 50000"/>
              <a:gd name="adj2" fmla="val 375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Zástupný symbol pro číslo snímku 5"/>
          <p:cNvSpPr>
            <a:spLocks noGrp="1"/>
          </p:cNvSpPr>
          <p:nvPr>
            <p:ph type="sldNum" sz="quarter" idx="12"/>
          </p:nvPr>
        </p:nvSpPr>
        <p:spPr>
          <a:noFill/>
        </p:spPr>
        <p:txBody>
          <a:bodyPr/>
          <a:lstStyle/>
          <a:p>
            <a:fld id="{B08953B4-66AA-464F-97F1-FFE2AA5EDC7C}" type="slidenum">
              <a:rPr lang="cs-CZ" altLang="cs-CZ"/>
              <a:pPr/>
              <a:t>109</a:t>
            </a:fld>
            <a:endParaRPr lang="cs-CZ" altLang="cs-CZ"/>
          </a:p>
        </p:txBody>
      </p:sp>
      <p:sp>
        <p:nvSpPr>
          <p:cNvPr id="115715" name="Rectangle 2"/>
          <p:cNvSpPr>
            <a:spLocks noGrp="1" noChangeArrowheads="1"/>
          </p:cNvSpPr>
          <p:nvPr>
            <p:ph type="title"/>
          </p:nvPr>
        </p:nvSpPr>
        <p:spPr>
          <a:xfrm>
            <a:off x="457200" y="304800"/>
            <a:ext cx="8229600" cy="1143000"/>
          </a:xfrm>
        </p:spPr>
        <p:txBody>
          <a:bodyPr/>
          <a:lstStyle/>
          <a:p>
            <a:pPr eaLnBrk="1" hangingPunct="1"/>
            <a:r>
              <a:rPr lang="cs-CZ" altLang="cs-CZ" smtClean="0"/>
              <a:t>Zásady mezilidské komunikace</a:t>
            </a:r>
          </a:p>
        </p:txBody>
      </p:sp>
      <p:sp>
        <p:nvSpPr>
          <p:cNvPr id="115716" name="Rectangle 3"/>
          <p:cNvSpPr>
            <a:spLocks noGrp="1" noChangeArrowheads="1"/>
          </p:cNvSpPr>
          <p:nvPr>
            <p:ph type="body" idx="1"/>
          </p:nvPr>
        </p:nvSpPr>
        <p:spPr>
          <a:xfrm>
            <a:off x="250825" y="1412875"/>
            <a:ext cx="8229600" cy="4343400"/>
          </a:xfrm>
        </p:spPr>
        <p:txBody>
          <a:bodyPr/>
          <a:lstStyle/>
          <a:p>
            <a:pPr eaLnBrk="1" hangingPunct="1">
              <a:lnSpc>
                <a:spcPct val="90000"/>
              </a:lnSpc>
            </a:pPr>
            <a:r>
              <a:rPr lang="cs-CZ" altLang="cs-CZ" sz="2800" smtClean="0"/>
              <a:t>Umění zvládání konfliktů</a:t>
            </a:r>
          </a:p>
          <a:p>
            <a:pPr lvl="1" eaLnBrk="1" hangingPunct="1">
              <a:lnSpc>
                <a:spcPct val="90000"/>
              </a:lnSpc>
            </a:pPr>
            <a:r>
              <a:rPr lang="cs-CZ" altLang="cs-CZ" sz="2400" smtClean="0"/>
              <a:t>Zviditelňovat skryté potřeby a motivace stran</a:t>
            </a:r>
          </a:p>
          <a:p>
            <a:pPr lvl="1" eaLnBrk="1" hangingPunct="1">
              <a:lnSpc>
                <a:spcPct val="90000"/>
              </a:lnSpc>
            </a:pPr>
            <a:r>
              <a:rPr lang="cs-CZ" altLang="cs-CZ" sz="2400" smtClean="0"/>
              <a:t>Sladit zájmy  a cíle stran, i v diskusi je dobré používat zásadu vítězí oba (zde ve smyslu, že se nikdo nedostane do nepříjemné pozice)</a:t>
            </a:r>
          </a:p>
          <a:p>
            <a:pPr eaLnBrk="1" hangingPunct="1">
              <a:lnSpc>
                <a:spcPct val="90000"/>
              </a:lnSpc>
            </a:pPr>
            <a:r>
              <a:rPr lang="cs-CZ" altLang="cs-CZ" sz="2800" smtClean="0"/>
              <a:t>Asertivita</a:t>
            </a:r>
          </a:p>
          <a:p>
            <a:pPr lvl="1" eaLnBrk="1" hangingPunct="1">
              <a:lnSpc>
                <a:spcPct val="90000"/>
              </a:lnSpc>
              <a:buFontTx/>
              <a:buNone/>
            </a:pPr>
            <a:r>
              <a:rPr lang="cs-CZ" altLang="cs-CZ" sz="2400" smtClean="0"/>
              <a:t>Budit důvěru a šířit dobrou náladu a optimizmus</a:t>
            </a:r>
          </a:p>
        </p:txBody>
      </p:sp>
      <p:sp>
        <p:nvSpPr>
          <p:cNvPr id="115717" name="AutoShape 2"/>
          <p:cNvSpPr>
            <a:spLocks noChangeArrowheads="1"/>
          </p:cNvSpPr>
          <p:nvPr/>
        </p:nvSpPr>
        <p:spPr bwMode="auto">
          <a:xfrm>
            <a:off x="8839200" y="0"/>
            <a:ext cx="76200" cy="457200"/>
          </a:xfrm>
          <a:prstGeom prst="upArrow">
            <a:avLst>
              <a:gd name="adj1" fmla="val 50000"/>
              <a:gd name="adj2" fmla="val 1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15718" name="Rectangle 7"/>
          <p:cNvSpPr>
            <a:spLocks noChangeArrowheads="1"/>
          </p:cNvSpPr>
          <p:nvPr/>
        </p:nvSpPr>
        <p:spPr bwMode="auto">
          <a:xfrm>
            <a:off x="1042988" y="4219575"/>
            <a:ext cx="6021387" cy="822325"/>
          </a:xfrm>
          <a:prstGeom prst="rect">
            <a:avLst/>
          </a:prstGeom>
          <a:noFill/>
          <a:ln w="9525">
            <a:noFill/>
            <a:miter lim="800000"/>
            <a:headEnd/>
            <a:tailEnd/>
          </a:ln>
        </p:spPr>
        <p:txBody>
          <a:bodyPr>
            <a:spAutoFit/>
          </a:bodyPr>
          <a:lstStyle/>
          <a:p>
            <a:pPr eaLnBrk="1" hangingPunct="1"/>
            <a:r>
              <a:rPr lang="cs-CZ" altLang="cs-CZ" sz="2400"/>
              <a:t>Názory a pocity vyjadřovat neútočně a klidně</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číslo snímku 5"/>
          <p:cNvSpPr>
            <a:spLocks noGrp="1"/>
          </p:cNvSpPr>
          <p:nvPr>
            <p:ph type="sldNum" sz="quarter" idx="12"/>
          </p:nvPr>
        </p:nvSpPr>
        <p:spPr>
          <a:noFill/>
        </p:spPr>
        <p:txBody>
          <a:bodyPr/>
          <a:lstStyle/>
          <a:p>
            <a:fld id="{DF0866DD-B94A-4466-A65E-5AF90CEADC10}" type="slidenum">
              <a:rPr lang="cs-CZ" altLang="cs-CZ"/>
              <a:pPr/>
              <a:t>11</a:t>
            </a:fld>
            <a:endParaRPr lang="cs-CZ" altLang="cs-CZ"/>
          </a:p>
        </p:txBody>
      </p:sp>
      <p:sp>
        <p:nvSpPr>
          <p:cNvPr id="14339" name="Rectangle 2050"/>
          <p:cNvSpPr>
            <a:spLocks noGrp="1" noChangeArrowheads="1"/>
          </p:cNvSpPr>
          <p:nvPr>
            <p:ph type="title"/>
          </p:nvPr>
        </p:nvSpPr>
        <p:spPr/>
        <p:txBody>
          <a:bodyPr/>
          <a:lstStyle/>
          <a:p>
            <a:pPr eaLnBrk="1" hangingPunct="1"/>
            <a:r>
              <a:rPr lang="cs-CZ" altLang="cs-CZ" smtClean="0"/>
              <a:t>Pranostika</a:t>
            </a:r>
          </a:p>
        </p:txBody>
      </p:sp>
      <p:sp>
        <p:nvSpPr>
          <p:cNvPr id="14340" name="Rectangle 2051"/>
          <p:cNvSpPr>
            <a:spLocks noGrp="1" noChangeArrowheads="1"/>
          </p:cNvSpPr>
          <p:nvPr>
            <p:ph type="body" idx="1"/>
          </p:nvPr>
        </p:nvSpPr>
        <p:spPr/>
        <p:txBody>
          <a:bodyPr/>
          <a:lstStyle/>
          <a:p>
            <a:pPr eaLnBrk="1" hangingPunct="1">
              <a:buFontTx/>
              <a:buNone/>
            </a:pPr>
            <a:r>
              <a:rPr lang="cs-CZ" altLang="cs-CZ" sz="3600" smtClean="0"/>
              <a:t>Co vlastně chceme?</a:t>
            </a:r>
          </a:p>
          <a:p>
            <a:pPr eaLnBrk="1" hangingPunct="1"/>
            <a:r>
              <a:rPr lang="cs-CZ" altLang="cs-CZ" smtClean="0"/>
              <a:t>Chceš-li, aby statek dobře hospodařil za rok, </a:t>
            </a:r>
            <a:r>
              <a:rPr lang="cs-CZ" altLang="cs-CZ" i="1" smtClean="0"/>
              <a:t>pohnoj pole</a:t>
            </a:r>
          </a:p>
          <a:p>
            <a:pPr eaLnBrk="1" hangingPunct="1"/>
            <a:r>
              <a:rPr lang="cs-CZ" altLang="cs-CZ" smtClean="0"/>
              <a:t>Chceš-li, aby statek dobře hospodařil za 10 let, </a:t>
            </a:r>
            <a:r>
              <a:rPr lang="cs-CZ" altLang="cs-CZ" i="1" smtClean="0"/>
              <a:t>zasaď stromy</a:t>
            </a:r>
          </a:p>
          <a:p>
            <a:pPr eaLnBrk="1" hangingPunct="1"/>
            <a:r>
              <a:rPr lang="cs-CZ" altLang="cs-CZ" smtClean="0"/>
              <a:t>Chceš-li, aby statek dobře hospodařil za 20 roků, </a:t>
            </a:r>
            <a:r>
              <a:rPr lang="cs-CZ" altLang="cs-CZ" i="1" smtClean="0"/>
              <a:t>dej syna na studie</a:t>
            </a:r>
          </a:p>
          <a:p>
            <a:pPr lvl="1" eaLnBrk="1" hangingPunct="1"/>
            <a:r>
              <a:rPr lang="cs-CZ" altLang="cs-CZ" i="1" smtClean="0"/>
              <a:t>Nezapomínej ale ani na pole ani na stromy</a:t>
            </a:r>
          </a:p>
          <a:p>
            <a:pPr eaLnBrk="1" hangingPunct="1">
              <a:buFontTx/>
              <a:buNone/>
            </a:pPr>
            <a:endParaRPr lang="cs-CZ" altLang="cs-CZ" i="1"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ástupný symbol pro číslo snímku 5"/>
          <p:cNvSpPr>
            <a:spLocks noGrp="1"/>
          </p:cNvSpPr>
          <p:nvPr>
            <p:ph type="sldNum" sz="quarter" idx="12"/>
          </p:nvPr>
        </p:nvSpPr>
        <p:spPr>
          <a:noFill/>
        </p:spPr>
        <p:txBody>
          <a:bodyPr/>
          <a:lstStyle/>
          <a:p>
            <a:fld id="{DF162EC2-0337-4326-ACF2-000BBE5BA8D8}" type="slidenum">
              <a:rPr lang="cs-CZ" altLang="cs-CZ"/>
              <a:pPr/>
              <a:t>110</a:t>
            </a:fld>
            <a:endParaRPr lang="cs-CZ" altLang="cs-CZ"/>
          </a:p>
        </p:txBody>
      </p:sp>
      <p:sp>
        <p:nvSpPr>
          <p:cNvPr id="116739" name="Rectangle 2"/>
          <p:cNvSpPr>
            <a:spLocks noGrp="1" noChangeArrowheads="1"/>
          </p:cNvSpPr>
          <p:nvPr>
            <p:ph type="title"/>
          </p:nvPr>
        </p:nvSpPr>
        <p:spPr>
          <a:xfrm>
            <a:off x="457200" y="304800"/>
            <a:ext cx="8229600" cy="1143000"/>
          </a:xfrm>
        </p:spPr>
        <p:txBody>
          <a:bodyPr/>
          <a:lstStyle/>
          <a:p>
            <a:pPr eaLnBrk="1" hangingPunct="1"/>
            <a:r>
              <a:rPr lang="cs-CZ" altLang="cs-CZ" smtClean="0"/>
              <a:t>Zásady mezilidské komunikace</a:t>
            </a:r>
          </a:p>
        </p:txBody>
      </p:sp>
      <p:sp>
        <p:nvSpPr>
          <p:cNvPr id="116740" name="Rectangle 3"/>
          <p:cNvSpPr>
            <a:spLocks noGrp="1" noChangeArrowheads="1"/>
          </p:cNvSpPr>
          <p:nvPr>
            <p:ph type="body" idx="1"/>
          </p:nvPr>
        </p:nvSpPr>
        <p:spPr>
          <a:xfrm>
            <a:off x="228600" y="1447800"/>
            <a:ext cx="8229600" cy="4343400"/>
          </a:xfrm>
        </p:spPr>
        <p:txBody>
          <a:bodyPr/>
          <a:lstStyle/>
          <a:p>
            <a:pPr eaLnBrk="1" hangingPunct="1">
              <a:lnSpc>
                <a:spcPct val="90000"/>
              </a:lnSpc>
              <a:buFontTx/>
              <a:buNone/>
            </a:pPr>
            <a:endParaRPr lang="cs-CZ" altLang="cs-CZ" sz="2400" smtClean="0"/>
          </a:p>
          <a:p>
            <a:pPr eaLnBrk="1" hangingPunct="1">
              <a:lnSpc>
                <a:spcPct val="90000"/>
              </a:lnSpc>
            </a:pPr>
            <a:r>
              <a:rPr lang="cs-CZ" altLang="cs-CZ" sz="2800" smtClean="0"/>
              <a:t>Umění řeči těla</a:t>
            </a:r>
          </a:p>
          <a:p>
            <a:pPr lvl="1" eaLnBrk="1" hangingPunct="1">
              <a:lnSpc>
                <a:spcPct val="90000"/>
              </a:lnSpc>
            </a:pPr>
            <a:r>
              <a:rPr lang="cs-CZ" altLang="cs-CZ" sz="2400" smtClean="0"/>
              <a:t>Gestikulací a postojem budit dojem otevřenosti znalostí a talentu</a:t>
            </a:r>
          </a:p>
          <a:p>
            <a:pPr lvl="1" eaLnBrk="1" hangingPunct="1">
              <a:lnSpc>
                <a:spcPct val="90000"/>
              </a:lnSpc>
            </a:pPr>
            <a:r>
              <a:rPr lang="cs-CZ" altLang="cs-CZ" sz="2400" smtClean="0"/>
              <a:t>Nepotlačovat mimiku vyjadřující pozitivní emoce</a:t>
            </a:r>
          </a:p>
          <a:p>
            <a:pPr lvl="1" eaLnBrk="1" hangingPunct="1">
              <a:lnSpc>
                <a:spcPct val="90000"/>
              </a:lnSpc>
            </a:pPr>
            <a:r>
              <a:rPr lang="cs-CZ" altLang="cs-CZ" sz="2400" smtClean="0"/>
              <a:t>Budit dojem přímosti a přiměřené sebejistoty, nežmoulat ruce, se nedívat stranou a také necivět upřeně do očí atd.</a:t>
            </a:r>
          </a:p>
          <a:p>
            <a:pPr lvl="1" eaLnBrk="1" hangingPunct="1">
              <a:lnSpc>
                <a:spcPct val="90000"/>
              </a:lnSpc>
            </a:pPr>
            <a:r>
              <a:rPr lang="cs-CZ" altLang="cs-CZ" sz="2400" smtClean="0"/>
              <a:t>Pozor na tělesné pachy </a:t>
            </a:r>
          </a:p>
          <a:p>
            <a:pPr lvl="2" eaLnBrk="1" hangingPunct="1">
              <a:lnSpc>
                <a:spcPct val="90000"/>
              </a:lnSpc>
            </a:pPr>
            <a:r>
              <a:rPr lang="cs-CZ" altLang="cs-CZ" smtClean="0"/>
              <a:t>Při rozumné hygieně se chlapi nemají vonět</a:t>
            </a:r>
          </a:p>
        </p:txBody>
      </p:sp>
      <p:sp>
        <p:nvSpPr>
          <p:cNvPr id="116741" name="AutoShape 4"/>
          <p:cNvSpPr>
            <a:spLocks noChangeArrowheads="1"/>
          </p:cNvSpPr>
          <p:nvPr/>
        </p:nvSpPr>
        <p:spPr bwMode="auto">
          <a:xfrm>
            <a:off x="8839200" y="0"/>
            <a:ext cx="76200" cy="457200"/>
          </a:xfrm>
          <a:prstGeom prst="upArrow">
            <a:avLst>
              <a:gd name="adj1" fmla="val 50000"/>
              <a:gd name="adj2" fmla="val 1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číslo snímku 5"/>
          <p:cNvSpPr>
            <a:spLocks noGrp="1"/>
          </p:cNvSpPr>
          <p:nvPr>
            <p:ph type="sldNum" sz="quarter" idx="12"/>
          </p:nvPr>
        </p:nvSpPr>
        <p:spPr>
          <a:noFill/>
        </p:spPr>
        <p:txBody>
          <a:bodyPr/>
          <a:lstStyle/>
          <a:p>
            <a:fld id="{4862672B-0BE6-4FB0-9061-E4DF9069DD68}" type="slidenum">
              <a:rPr lang="cs-CZ" altLang="cs-CZ"/>
              <a:pPr/>
              <a:t>111</a:t>
            </a:fld>
            <a:endParaRPr lang="cs-CZ" altLang="cs-CZ"/>
          </a:p>
        </p:txBody>
      </p:sp>
      <p:sp>
        <p:nvSpPr>
          <p:cNvPr id="117763" name="Rectangle 2"/>
          <p:cNvSpPr>
            <a:spLocks noGrp="1" noChangeArrowheads="1"/>
          </p:cNvSpPr>
          <p:nvPr>
            <p:ph type="title"/>
          </p:nvPr>
        </p:nvSpPr>
        <p:spPr>
          <a:xfrm>
            <a:off x="468313" y="404813"/>
            <a:ext cx="8229600" cy="576262"/>
          </a:xfrm>
        </p:spPr>
        <p:txBody>
          <a:bodyPr/>
          <a:lstStyle/>
          <a:p>
            <a:pPr eaLnBrk="1" hangingPunct="1"/>
            <a:r>
              <a:rPr lang="cs-CZ" altLang="cs-CZ" sz="4000" smtClean="0"/>
              <a:t>Základy vyjednávání</a:t>
            </a:r>
          </a:p>
        </p:txBody>
      </p:sp>
      <p:sp>
        <p:nvSpPr>
          <p:cNvPr id="117764" name="Rectangle 3"/>
          <p:cNvSpPr>
            <a:spLocks noGrp="1" noChangeArrowheads="1"/>
          </p:cNvSpPr>
          <p:nvPr>
            <p:ph type="body" idx="1"/>
          </p:nvPr>
        </p:nvSpPr>
        <p:spPr>
          <a:xfrm>
            <a:off x="304800" y="1125538"/>
            <a:ext cx="8299450" cy="5256212"/>
          </a:xfrm>
        </p:spPr>
        <p:txBody>
          <a:bodyPr/>
          <a:lstStyle/>
          <a:p>
            <a:pPr eaLnBrk="1" hangingPunct="1">
              <a:lnSpc>
                <a:spcPct val="90000"/>
              </a:lnSpc>
            </a:pPr>
            <a:r>
              <a:rPr lang="cs-CZ" altLang="cs-CZ" sz="2200" smtClean="0"/>
              <a:t>Cílem vyjednávání je dosažení dohody (v podstatě formální nebo neformální formulace nějaké smlouvy) vyjadřující zájem jednajících stran změnit ve vzájemné spolupráci stávající stav k oboustrannému prospěchu. </a:t>
            </a:r>
          </a:p>
          <a:p>
            <a:pPr eaLnBrk="1" hangingPunct="1">
              <a:lnSpc>
                <a:spcPct val="90000"/>
              </a:lnSpc>
            </a:pPr>
            <a:r>
              <a:rPr lang="cs-CZ" altLang="cs-CZ" sz="2200" smtClean="0"/>
              <a:t>Cílem obou jednajících stran je tedy dosažení stavu, který bude pro ně „výhodnější“ (žádoucnější) než stav stávající  (já chci jablko a je to pro mne důležitější, než peníze, které budu muset zaplatit, u prodejce je to naopak)</a:t>
            </a:r>
          </a:p>
          <a:p>
            <a:pPr eaLnBrk="1" hangingPunct="1">
              <a:lnSpc>
                <a:spcPct val="90000"/>
              </a:lnSpc>
            </a:pPr>
            <a:r>
              <a:rPr lang="cs-CZ" altLang="cs-CZ" sz="2200" smtClean="0"/>
              <a:t>Dosažení cílového stavu budu muset něčím „platit“, něco pro to obětovat (peníze, práci, …), výši platby chci minimalizovat.</a:t>
            </a:r>
          </a:p>
          <a:p>
            <a:pPr eaLnBrk="1" hangingPunct="1">
              <a:lnSpc>
                <a:spcPct val="90000"/>
              </a:lnSpc>
            </a:pPr>
            <a:r>
              <a:rPr lang="cs-CZ" altLang="cs-CZ" sz="2200" smtClean="0"/>
              <a:t> Vyjednávání proto obsahuje stanovení předmětu smlouvy (koupě jablka), a (abstraktních) nákladů – (jablko a peníze), které musí strany „investovat“, ve věci nákladů jsou bezprostřední zájmy partnerů protichůdné.</a:t>
            </a:r>
            <a:r>
              <a:rPr lang="cs-CZ" altLang="cs-CZ" sz="2400" smtClean="0"/>
              <a:t> </a:t>
            </a:r>
          </a:p>
          <a:p>
            <a:pPr eaLnBrk="1" hangingPunct="1">
              <a:lnSpc>
                <a:spcPct val="90000"/>
              </a:lnSpc>
              <a:buFontTx/>
              <a:buNone/>
            </a:pPr>
            <a:r>
              <a:rPr lang="cs-CZ" altLang="cs-CZ" sz="2400" smtClean="0"/>
              <a:t>   </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Zástupný symbol pro číslo snímku 5"/>
          <p:cNvSpPr>
            <a:spLocks noGrp="1"/>
          </p:cNvSpPr>
          <p:nvPr>
            <p:ph type="sldNum" sz="quarter" idx="12"/>
          </p:nvPr>
        </p:nvSpPr>
        <p:spPr>
          <a:noFill/>
        </p:spPr>
        <p:txBody>
          <a:bodyPr/>
          <a:lstStyle/>
          <a:p>
            <a:fld id="{D1B8C33E-417F-4531-8D84-B3825AC88C63}" type="slidenum">
              <a:rPr lang="cs-CZ" altLang="cs-CZ"/>
              <a:pPr/>
              <a:t>112</a:t>
            </a:fld>
            <a:endParaRPr lang="cs-CZ" altLang="cs-CZ"/>
          </a:p>
        </p:txBody>
      </p:sp>
      <p:sp>
        <p:nvSpPr>
          <p:cNvPr id="118787" name="Rectangle 2"/>
          <p:cNvSpPr>
            <a:spLocks noGrp="1" noChangeArrowheads="1"/>
          </p:cNvSpPr>
          <p:nvPr>
            <p:ph type="title"/>
          </p:nvPr>
        </p:nvSpPr>
        <p:spPr>
          <a:xfrm>
            <a:off x="468313" y="404813"/>
            <a:ext cx="8229600" cy="576262"/>
          </a:xfrm>
        </p:spPr>
        <p:txBody>
          <a:bodyPr/>
          <a:lstStyle/>
          <a:p>
            <a:pPr eaLnBrk="1" hangingPunct="1"/>
            <a:r>
              <a:rPr lang="cs-CZ" altLang="cs-CZ" sz="4000" smtClean="0"/>
              <a:t>Základy vyjednávání v týmu</a:t>
            </a:r>
          </a:p>
        </p:txBody>
      </p:sp>
      <p:sp>
        <p:nvSpPr>
          <p:cNvPr id="118788" name="Rectangle 3"/>
          <p:cNvSpPr>
            <a:spLocks noGrp="1" noChangeArrowheads="1"/>
          </p:cNvSpPr>
          <p:nvPr>
            <p:ph type="body" idx="1"/>
          </p:nvPr>
        </p:nvSpPr>
        <p:spPr>
          <a:xfrm>
            <a:off x="381000" y="1371600"/>
            <a:ext cx="8382000" cy="4808538"/>
          </a:xfrm>
        </p:spPr>
        <p:txBody>
          <a:bodyPr/>
          <a:lstStyle/>
          <a:p>
            <a:pPr eaLnBrk="1" hangingPunct="1">
              <a:lnSpc>
                <a:spcPct val="90000"/>
              </a:lnSpc>
            </a:pPr>
            <a:r>
              <a:rPr lang="cs-CZ" altLang="cs-CZ" sz="2000" smtClean="0"/>
              <a:t>Vyjednávání a diskuse v týmu jsou založeny na podobných principech jako obchodní vyjednávání. Zde investicí může být integrace vlastního nápadu do společného díla či potřeba získání nějaké práce. Cílem je zlepšení vyhlídek na dosažení cílů týmu.</a:t>
            </a:r>
          </a:p>
          <a:p>
            <a:pPr eaLnBrk="1" hangingPunct="1">
              <a:lnSpc>
                <a:spcPct val="90000"/>
              </a:lnSpc>
            </a:pPr>
            <a:r>
              <a:rPr lang="cs-CZ" altLang="cs-CZ" sz="2000" smtClean="0"/>
              <a:t>Smlouva je vyrovnaná, jsou-li investice a přínosy obou stran pociťovány při daném předmětu smlouvy za vyrovnané, férové. Vyjednávání vedené s cílem dosažení vyrovnanosti smlouvy  se nazývá vyjednávání s cílem </a:t>
            </a:r>
            <a:r>
              <a:rPr lang="cs-CZ" altLang="cs-CZ" sz="2000" b="1" smtClean="0"/>
              <a:t>vítěz-vítěz</a:t>
            </a:r>
          </a:p>
          <a:p>
            <a:pPr eaLnBrk="1" hangingPunct="1">
              <a:lnSpc>
                <a:spcPct val="90000"/>
              </a:lnSpc>
            </a:pPr>
            <a:r>
              <a:rPr lang="cs-CZ" altLang="cs-CZ" sz="2000" smtClean="0"/>
              <a:t>Vyjednávání v neformální formě je obsahem značné části činnosti manažera (s externími partnery i s podřízenými)</a:t>
            </a:r>
          </a:p>
          <a:p>
            <a:pPr eaLnBrk="1" hangingPunct="1">
              <a:lnSpc>
                <a:spcPct val="90000"/>
              </a:lnSpc>
            </a:pPr>
            <a:endParaRPr lang="cs-CZ" altLang="cs-CZ" sz="2000" b="1" smtClean="0"/>
          </a:p>
          <a:p>
            <a:pPr eaLnBrk="1" hangingPunct="1">
              <a:lnSpc>
                <a:spcPct val="90000"/>
              </a:lnSpc>
              <a:buFontTx/>
              <a:buNone/>
            </a:pPr>
            <a:r>
              <a:rPr lang="cs-CZ" altLang="cs-CZ" sz="2000" b="1" smtClean="0"/>
              <a:t>MANAGER AS NEGOTIATOR, James K. Sebenius, David A. Lax,</a:t>
            </a:r>
            <a:r>
              <a:rPr lang="cs-CZ" altLang="cs-CZ" sz="2000" smtClean="0"/>
              <a:t> , The Free Press, 1986, Manažer jako vyjednávač, James K. Sebenius, David A. Lax, , Victoria Publishing, 1994</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Zástupný symbol pro číslo snímku 5"/>
          <p:cNvSpPr>
            <a:spLocks noGrp="1"/>
          </p:cNvSpPr>
          <p:nvPr>
            <p:ph type="sldNum" sz="quarter" idx="12"/>
          </p:nvPr>
        </p:nvSpPr>
        <p:spPr>
          <a:noFill/>
        </p:spPr>
        <p:txBody>
          <a:bodyPr/>
          <a:lstStyle/>
          <a:p>
            <a:fld id="{8AA38593-E5DD-4542-981A-9BFC7CDBD020}" type="slidenum">
              <a:rPr lang="cs-CZ" altLang="cs-CZ"/>
              <a:pPr/>
              <a:t>113</a:t>
            </a:fld>
            <a:endParaRPr lang="cs-CZ" altLang="cs-CZ"/>
          </a:p>
        </p:txBody>
      </p:sp>
      <p:sp>
        <p:nvSpPr>
          <p:cNvPr id="119811" name="Rectangle 2"/>
          <p:cNvSpPr>
            <a:spLocks noGrp="1" noChangeArrowheads="1"/>
          </p:cNvSpPr>
          <p:nvPr>
            <p:ph type="title"/>
          </p:nvPr>
        </p:nvSpPr>
        <p:spPr/>
        <p:txBody>
          <a:bodyPr/>
          <a:lstStyle/>
          <a:p>
            <a:pPr eaLnBrk="1" hangingPunct="1"/>
            <a:r>
              <a:rPr lang="cs-CZ" altLang="cs-CZ" smtClean="0"/>
              <a:t>Tvorba koláče a licitace</a:t>
            </a:r>
          </a:p>
        </p:txBody>
      </p:sp>
      <p:sp>
        <p:nvSpPr>
          <p:cNvPr id="119812" name="Rectangle 3"/>
          <p:cNvSpPr>
            <a:spLocks noGrp="1" noChangeArrowheads="1"/>
          </p:cNvSpPr>
          <p:nvPr>
            <p:ph type="body" idx="1"/>
          </p:nvPr>
        </p:nvSpPr>
        <p:spPr/>
        <p:txBody>
          <a:bodyPr/>
          <a:lstStyle/>
          <a:p>
            <a:pPr eaLnBrk="1" hangingPunct="1"/>
            <a:r>
              <a:rPr lang="cs-CZ" altLang="cs-CZ" sz="2800" smtClean="0"/>
              <a:t>Obsahem dohody je</a:t>
            </a:r>
          </a:p>
          <a:p>
            <a:pPr lvl="1" eaLnBrk="1" hangingPunct="1"/>
            <a:r>
              <a:rPr lang="cs-CZ" altLang="cs-CZ" sz="2400" smtClean="0"/>
              <a:t>Předmět dohody (popis cílového stavu). To nazveme pro jednoduchost tvorbou koláče</a:t>
            </a:r>
          </a:p>
          <a:p>
            <a:pPr lvl="1" eaLnBrk="1" hangingPunct="1"/>
            <a:r>
              <a:rPr lang="cs-CZ" altLang="cs-CZ" sz="2400" smtClean="0"/>
              <a:t>Jak obě strany přispějí k tomu, aby se předmětu dohody dosáhlo, jak si rozdělí náklady a výhody (dělba koláče)</a:t>
            </a:r>
          </a:p>
          <a:p>
            <a:pPr lvl="2" eaLnBrk="1" hangingPunct="1"/>
            <a:r>
              <a:rPr lang="cs-CZ" altLang="cs-CZ" sz="2000" smtClean="0"/>
              <a:t>Vložení zdrojů (náklady), dohoda  jak se náklady rozdělí</a:t>
            </a:r>
          </a:p>
          <a:p>
            <a:pPr lvl="2" eaLnBrk="1" hangingPunct="1"/>
            <a:r>
              <a:rPr lang="cs-CZ" altLang="cs-CZ" sz="2000" smtClean="0"/>
              <a:t>Stanovení termínů</a:t>
            </a:r>
          </a:p>
          <a:p>
            <a:pPr lvl="2" eaLnBrk="1" hangingPunct="1"/>
            <a:r>
              <a:rPr lang="cs-CZ" altLang="cs-CZ" sz="2000" smtClean="0"/>
              <a:t>Jak se rozdělí případné přínosy a výnosy</a:t>
            </a:r>
          </a:p>
          <a:p>
            <a:pPr lvl="2" eaLnBrk="1" hangingPunct="1"/>
            <a:r>
              <a:rPr lang="cs-CZ" altLang="cs-CZ" sz="2000" smtClean="0"/>
              <a:t>V případě prosté koupě je obsah dohody jednodušší</a:t>
            </a:r>
          </a:p>
          <a:p>
            <a:pPr lvl="2" eaLnBrk="1" hangingPunct="1"/>
            <a:endParaRPr lang="cs-CZ" altLang="cs-CZ" sz="2000" smtClean="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Zástupný symbol pro číslo snímku 5"/>
          <p:cNvSpPr>
            <a:spLocks noGrp="1"/>
          </p:cNvSpPr>
          <p:nvPr>
            <p:ph type="sldNum" sz="quarter" idx="12"/>
          </p:nvPr>
        </p:nvSpPr>
        <p:spPr>
          <a:noFill/>
        </p:spPr>
        <p:txBody>
          <a:bodyPr/>
          <a:lstStyle/>
          <a:p>
            <a:fld id="{370A1986-2F57-4E76-A060-D056DF61A163}" type="slidenum">
              <a:rPr lang="cs-CZ" altLang="cs-CZ"/>
              <a:pPr/>
              <a:t>114</a:t>
            </a:fld>
            <a:endParaRPr lang="cs-CZ" altLang="cs-CZ"/>
          </a:p>
        </p:txBody>
      </p:sp>
      <p:sp>
        <p:nvSpPr>
          <p:cNvPr id="120835" name="Rectangle 1026"/>
          <p:cNvSpPr>
            <a:spLocks noGrp="1" noChangeArrowheads="1"/>
          </p:cNvSpPr>
          <p:nvPr>
            <p:ph type="title"/>
          </p:nvPr>
        </p:nvSpPr>
        <p:spPr/>
        <p:txBody>
          <a:bodyPr/>
          <a:lstStyle/>
          <a:p>
            <a:pPr eaLnBrk="1" hangingPunct="1"/>
            <a:r>
              <a:rPr lang="cs-CZ" altLang="cs-CZ" smtClean="0"/>
              <a:t>Tvorba koláče a licitace</a:t>
            </a:r>
          </a:p>
        </p:txBody>
      </p:sp>
      <p:sp>
        <p:nvSpPr>
          <p:cNvPr id="120836" name="Rectangle 1027"/>
          <p:cNvSpPr>
            <a:spLocks noGrp="1" noChangeArrowheads="1"/>
          </p:cNvSpPr>
          <p:nvPr>
            <p:ph type="body" idx="1"/>
          </p:nvPr>
        </p:nvSpPr>
        <p:spPr/>
        <p:txBody>
          <a:bodyPr/>
          <a:lstStyle/>
          <a:p>
            <a:pPr eaLnBrk="1" hangingPunct="1">
              <a:buFontTx/>
              <a:buNone/>
            </a:pPr>
            <a:r>
              <a:rPr lang="cs-CZ" altLang="cs-CZ" sz="2800" smtClean="0"/>
              <a:t>Je vhodné se na uzavírání dohody  dívat jako na dvoustupňový proces, byť ve skutečnosti se mohou jednotlivé kroky vícekrát střídat, je ale dobré je oddělovat (viz  brainstorming níže)</a:t>
            </a:r>
            <a:r>
              <a:rPr lang="cs-CZ" altLang="cs-CZ" smtClean="0"/>
              <a:t> </a:t>
            </a:r>
          </a:p>
          <a:p>
            <a:pPr lvl="1" eaLnBrk="1" hangingPunct="1"/>
            <a:r>
              <a:rPr lang="cs-CZ" altLang="cs-CZ" smtClean="0"/>
              <a:t> </a:t>
            </a:r>
            <a:r>
              <a:rPr lang="cs-CZ" altLang="cs-CZ" sz="2400" smtClean="0"/>
              <a:t>Stanovení obsahu a rozsahu smlouvy, proč se dohoda uzavírá (odpověď nemusí být pro obě strany zprvu přesně stejná), hlavní účel vizí</a:t>
            </a:r>
          </a:p>
          <a:p>
            <a:pPr lvl="1" eaLnBrk="1" hangingPunct="1"/>
            <a:r>
              <a:rPr lang="cs-CZ" altLang="cs-CZ" sz="2400" smtClean="0"/>
              <a:t>Licitace o rozdělení nákladů a případných výnosů a stanovení ostatních obchodních podmínek</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Zástupný symbol pro číslo snímku 5"/>
          <p:cNvSpPr>
            <a:spLocks noGrp="1"/>
          </p:cNvSpPr>
          <p:nvPr>
            <p:ph type="sldNum" sz="quarter" idx="12"/>
          </p:nvPr>
        </p:nvSpPr>
        <p:spPr>
          <a:noFill/>
        </p:spPr>
        <p:txBody>
          <a:bodyPr/>
          <a:lstStyle/>
          <a:p>
            <a:fld id="{A64E8EA0-C093-4802-8711-C43AE304386F}" type="slidenum">
              <a:rPr lang="cs-CZ" altLang="cs-CZ"/>
              <a:pPr/>
              <a:t>115</a:t>
            </a:fld>
            <a:endParaRPr lang="cs-CZ" altLang="cs-CZ"/>
          </a:p>
        </p:txBody>
      </p:sp>
      <p:sp>
        <p:nvSpPr>
          <p:cNvPr id="121859" name="Rectangle 2"/>
          <p:cNvSpPr>
            <a:spLocks noGrp="1" noChangeArrowheads="1"/>
          </p:cNvSpPr>
          <p:nvPr>
            <p:ph type="title"/>
          </p:nvPr>
        </p:nvSpPr>
        <p:spPr/>
        <p:txBody>
          <a:bodyPr/>
          <a:lstStyle/>
          <a:p>
            <a:pPr eaLnBrk="1" hangingPunct="1"/>
            <a:r>
              <a:rPr lang="cs-CZ" altLang="cs-CZ" smtClean="0"/>
              <a:t>Tvorba koláče a licitace</a:t>
            </a:r>
          </a:p>
        </p:txBody>
      </p:sp>
      <p:sp>
        <p:nvSpPr>
          <p:cNvPr id="121860" name="Rectangle 3"/>
          <p:cNvSpPr>
            <a:spLocks noGrp="1" noChangeArrowheads="1"/>
          </p:cNvSpPr>
          <p:nvPr>
            <p:ph type="body" idx="1"/>
          </p:nvPr>
        </p:nvSpPr>
        <p:spPr>
          <a:xfrm>
            <a:off x="0" y="1268413"/>
            <a:ext cx="8640763" cy="4784725"/>
          </a:xfrm>
        </p:spPr>
        <p:txBody>
          <a:bodyPr/>
          <a:lstStyle/>
          <a:p>
            <a:pPr eaLnBrk="1" hangingPunct="1"/>
            <a:r>
              <a:rPr lang="cs-CZ" altLang="cs-CZ" sz="2400" smtClean="0"/>
              <a:t>Licitace je při jednání obvykle skutečnou licitací v běžném smyslu toho slova</a:t>
            </a:r>
          </a:p>
          <a:p>
            <a:pPr lvl="1" eaLnBrk="1" hangingPunct="1"/>
            <a:r>
              <a:rPr lang="cs-CZ" altLang="cs-CZ" sz="1800" smtClean="0"/>
              <a:t> partneři se vstoupí do licitace s návrhy, které jsou pro ně velmi výhodné, o nichž si však myslí, že ještě stále nejsou tak nevýhodné pro partnera, aby hned odstoupil od vyjednávání</a:t>
            </a:r>
          </a:p>
          <a:p>
            <a:pPr lvl="1" eaLnBrk="1" hangingPunct="1"/>
            <a:r>
              <a:rPr lang="cs-CZ" altLang="cs-CZ" sz="1800" smtClean="0"/>
              <a:t>Partneři se pak snaží postupným slevováním ze svých požadavků usmlouvat vzájemně přijatelné podmínky</a:t>
            </a:r>
          </a:p>
          <a:p>
            <a:pPr lvl="1" eaLnBrk="1" hangingPunct="1"/>
            <a:r>
              <a:rPr lang="cs-CZ" altLang="cs-CZ" sz="1800" smtClean="0"/>
              <a:t>Je nutný talent jednat a schopnost najít ještě přijatelnou výchozí nabídku a rozumně „ustupovat“</a:t>
            </a:r>
          </a:p>
        </p:txBody>
      </p:sp>
      <p:sp>
        <p:nvSpPr>
          <p:cNvPr id="121861" name="Line 4"/>
          <p:cNvSpPr>
            <a:spLocks noChangeShapeType="1"/>
          </p:cNvSpPr>
          <p:nvPr/>
        </p:nvSpPr>
        <p:spPr bwMode="auto">
          <a:xfrm>
            <a:off x="1476375" y="5445125"/>
            <a:ext cx="5327650" cy="0"/>
          </a:xfrm>
          <a:prstGeom prst="line">
            <a:avLst/>
          </a:prstGeom>
          <a:noFill/>
          <a:ln w="76200">
            <a:solidFill>
              <a:schemeClr val="tx1"/>
            </a:solidFill>
            <a:round/>
            <a:headEnd/>
            <a:tailEnd/>
          </a:ln>
        </p:spPr>
        <p:txBody>
          <a:bodyPr/>
          <a:lstStyle/>
          <a:p>
            <a:endParaRPr lang="cs-CZ"/>
          </a:p>
        </p:txBody>
      </p:sp>
      <p:sp>
        <p:nvSpPr>
          <p:cNvPr id="121862" name="Line 7"/>
          <p:cNvSpPr>
            <a:spLocks noChangeShapeType="1"/>
          </p:cNvSpPr>
          <p:nvPr/>
        </p:nvSpPr>
        <p:spPr bwMode="auto">
          <a:xfrm>
            <a:off x="1763713" y="5157788"/>
            <a:ext cx="0" cy="287337"/>
          </a:xfrm>
          <a:prstGeom prst="line">
            <a:avLst/>
          </a:prstGeom>
          <a:noFill/>
          <a:ln w="9525">
            <a:solidFill>
              <a:schemeClr val="tx1"/>
            </a:solidFill>
            <a:round/>
            <a:headEnd/>
            <a:tailEnd type="triangle" w="med" len="med"/>
          </a:ln>
        </p:spPr>
        <p:txBody>
          <a:bodyPr/>
          <a:lstStyle/>
          <a:p>
            <a:endParaRPr lang="cs-CZ"/>
          </a:p>
        </p:txBody>
      </p:sp>
      <p:sp>
        <p:nvSpPr>
          <p:cNvPr id="121863" name="Line 8"/>
          <p:cNvSpPr>
            <a:spLocks noChangeShapeType="1"/>
          </p:cNvSpPr>
          <p:nvPr/>
        </p:nvSpPr>
        <p:spPr bwMode="auto">
          <a:xfrm>
            <a:off x="6516688" y="5157788"/>
            <a:ext cx="0" cy="287337"/>
          </a:xfrm>
          <a:prstGeom prst="line">
            <a:avLst/>
          </a:prstGeom>
          <a:noFill/>
          <a:ln w="9525">
            <a:solidFill>
              <a:schemeClr val="tx1"/>
            </a:solidFill>
            <a:round/>
            <a:headEnd/>
            <a:tailEnd type="triangle" w="med" len="med"/>
          </a:ln>
        </p:spPr>
        <p:txBody>
          <a:bodyPr/>
          <a:lstStyle/>
          <a:p>
            <a:endParaRPr lang="cs-CZ"/>
          </a:p>
        </p:txBody>
      </p:sp>
      <p:sp>
        <p:nvSpPr>
          <p:cNvPr id="121864" name="Text Box 9"/>
          <p:cNvSpPr txBox="1">
            <a:spLocks noChangeArrowheads="1"/>
          </p:cNvSpPr>
          <p:nvPr/>
        </p:nvSpPr>
        <p:spPr bwMode="auto">
          <a:xfrm>
            <a:off x="973138" y="4581525"/>
            <a:ext cx="2016125" cy="611188"/>
          </a:xfrm>
          <a:prstGeom prst="rect">
            <a:avLst/>
          </a:prstGeom>
          <a:noFill/>
          <a:ln w="9525">
            <a:noFill/>
            <a:miter lim="800000"/>
            <a:headEnd/>
            <a:tailEnd/>
          </a:ln>
        </p:spPr>
        <p:txBody>
          <a:bodyPr>
            <a:spAutoFit/>
          </a:bodyPr>
          <a:lstStyle/>
          <a:p>
            <a:pPr eaLnBrk="1" hangingPunct="1"/>
            <a:r>
              <a:rPr lang="cs-CZ" altLang="cs-CZ" sz="1600"/>
              <a:t>Výchozí nabídka partnera A</a:t>
            </a:r>
            <a:r>
              <a:rPr lang="cs-CZ" altLang="cs-CZ"/>
              <a:t> </a:t>
            </a:r>
          </a:p>
        </p:txBody>
      </p:sp>
      <p:sp>
        <p:nvSpPr>
          <p:cNvPr id="121865" name="Text Box 10"/>
          <p:cNvSpPr txBox="1">
            <a:spLocks noChangeArrowheads="1"/>
          </p:cNvSpPr>
          <p:nvPr/>
        </p:nvSpPr>
        <p:spPr bwMode="auto">
          <a:xfrm>
            <a:off x="5724525" y="4510088"/>
            <a:ext cx="2016125" cy="611187"/>
          </a:xfrm>
          <a:prstGeom prst="rect">
            <a:avLst/>
          </a:prstGeom>
          <a:noFill/>
          <a:ln w="9525">
            <a:noFill/>
            <a:miter lim="800000"/>
            <a:headEnd/>
            <a:tailEnd/>
          </a:ln>
        </p:spPr>
        <p:txBody>
          <a:bodyPr>
            <a:spAutoFit/>
          </a:bodyPr>
          <a:lstStyle/>
          <a:p>
            <a:pPr eaLnBrk="1" hangingPunct="1"/>
            <a:r>
              <a:rPr lang="cs-CZ" altLang="cs-CZ" sz="1600"/>
              <a:t>Výchozí nabídka partnera B</a:t>
            </a:r>
            <a:r>
              <a:rPr lang="cs-CZ" altLang="cs-CZ"/>
              <a:t> </a:t>
            </a:r>
          </a:p>
        </p:txBody>
      </p:sp>
      <p:sp>
        <p:nvSpPr>
          <p:cNvPr id="121866" name="AutoShape 11"/>
          <p:cNvSpPr>
            <a:spLocks noChangeArrowheads="1"/>
          </p:cNvSpPr>
          <p:nvPr/>
        </p:nvSpPr>
        <p:spPr bwMode="auto">
          <a:xfrm>
            <a:off x="3421063" y="4797425"/>
            <a:ext cx="215900" cy="576263"/>
          </a:xfrm>
          <a:prstGeom prst="downArrow">
            <a:avLst>
              <a:gd name="adj1" fmla="val 50000"/>
              <a:gd name="adj2" fmla="val 66728"/>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21867" name="Text Box 12"/>
          <p:cNvSpPr txBox="1">
            <a:spLocks noChangeArrowheads="1"/>
          </p:cNvSpPr>
          <p:nvPr/>
        </p:nvSpPr>
        <p:spPr bwMode="auto">
          <a:xfrm>
            <a:off x="2989263" y="4076700"/>
            <a:ext cx="2016125" cy="641350"/>
          </a:xfrm>
          <a:prstGeom prst="rect">
            <a:avLst/>
          </a:prstGeom>
          <a:noFill/>
          <a:ln w="9525">
            <a:noFill/>
            <a:miter lim="800000"/>
            <a:headEnd/>
            <a:tailEnd/>
          </a:ln>
        </p:spPr>
        <p:txBody>
          <a:bodyPr>
            <a:spAutoFit/>
          </a:bodyPr>
          <a:lstStyle/>
          <a:p>
            <a:pPr eaLnBrk="1" hangingPunct="1"/>
            <a:r>
              <a:rPr lang="cs-CZ" altLang="cs-CZ"/>
              <a:t>Dohodnuté podmínky</a:t>
            </a:r>
          </a:p>
        </p:txBody>
      </p:sp>
      <p:sp>
        <p:nvSpPr>
          <p:cNvPr id="121868" name="TextovéPole 13"/>
          <p:cNvSpPr txBox="1">
            <a:spLocks noChangeArrowheads="1"/>
          </p:cNvSpPr>
          <p:nvPr/>
        </p:nvSpPr>
        <p:spPr bwMode="auto">
          <a:xfrm>
            <a:off x="539750" y="5661025"/>
            <a:ext cx="1944688" cy="369888"/>
          </a:xfrm>
          <a:prstGeom prst="rect">
            <a:avLst/>
          </a:prstGeom>
          <a:noFill/>
          <a:ln w="9525">
            <a:noFill/>
            <a:miter lim="800000"/>
            <a:headEnd/>
            <a:tailEnd/>
          </a:ln>
        </p:spPr>
        <p:txBody>
          <a:bodyPr>
            <a:spAutoFit/>
          </a:bodyPr>
          <a:lstStyle/>
          <a:p>
            <a:pPr eaLnBrk="1" hangingPunct="1"/>
            <a:r>
              <a:rPr lang="cs-CZ" altLang="cs-CZ"/>
              <a:t>Výhodné pro A</a:t>
            </a:r>
          </a:p>
        </p:txBody>
      </p:sp>
      <p:sp>
        <p:nvSpPr>
          <p:cNvPr id="121869" name="TextovéPole 15"/>
          <p:cNvSpPr txBox="1">
            <a:spLocks noChangeArrowheads="1"/>
          </p:cNvSpPr>
          <p:nvPr/>
        </p:nvSpPr>
        <p:spPr bwMode="auto">
          <a:xfrm>
            <a:off x="5724525" y="5589588"/>
            <a:ext cx="1943100" cy="368300"/>
          </a:xfrm>
          <a:prstGeom prst="rect">
            <a:avLst/>
          </a:prstGeom>
          <a:noFill/>
          <a:ln w="9525">
            <a:noFill/>
            <a:miter lim="800000"/>
            <a:headEnd/>
            <a:tailEnd/>
          </a:ln>
        </p:spPr>
        <p:txBody>
          <a:bodyPr>
            <a:spAutoFit/>
          </a:bodyPr>
          <a:lstStyle/>
          <a:p>
            <a:pPr eaLnBrk="1" hangingPunct="1"/>
            <a:r>
              <a:rPr lang="cs-CZ" altLang="cs-CZ"/>
              <a:t>Výhodné pro  B</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Zástupný symbol pro číslo snímku 5"/>
          <p:cNvSpPr>
            <a:spLocks noGrp="1"/>
          </p:cNvSpPr>
          <p:nvPr>
            <p:ph type="sldNum" sz="quarter" idx="12"/>
          </p:nvPr>
        </p:nvSpPr>
        <p:spPr>
          <a:noFill/>
        </p:spPr>
        <p:txBody>
          <a:bodyPr/>
          <a:lstStyle/>
          <a:p>
            <a:fld id="{AA001727-2F6E-4663-8EAE-DDC03C8D2942}" type="slidenum">
              <a:rPr lang="cs-CZ" altLang="cs-CZ"/>
              <a:pPr/>
              <a:t>116</a:t>
            </a:fld>
            <a:endParaRPr lang="cs-CZ" altLang="cs-CZ"/>
          </a:p>
        </p:txBody>
      </p:sp>
      <p:sp>
        <p:nvSpPr>
          <p:cNvPr id="122883" name="Rectangle 2"/>
          <p:cNvSpPr>
            <a:spLocks noGrp="1" noChangeArrowheads="1"/>
          </p:cNvSpPr>
          <p:nvPr>
            <p:ph type="title"/>
          </p:nvPr>
        </p:nvSpPr>
        <p:spPr>
          <a:xfrm>
            <a:off x="457200" y="0"/>
            <a:ext cx="8229600" cy="850900"/>
          </a:xfrm>
        </p:spPr>
        <p:txBody>
          <a:bodyPr/>
          <a:lstStyle/>
          <a:p>
            <a:pPr eaLnBrk="1" hangingPunct="1"/>
            <a:r>
              <a:rPr lang="cs-CZ" altLang="cs-CZ" smtClean="0"/>
              <a:t>Licitace</a:t>
            </a:r>
          </a:p>
        </p:txBody>
      </p:sp>
      <p:sp>
        <p:nvSpPr>
          <p:cNvPr id="122884" name="Rectangle 3"/>
          <p:cNvSpPr>
            <a:spLocks noGrp="1" noChangeArrowheads="1"/>
          </p:cNvSpPr>
          <p:nvPr>
            <p:ph type="body" idx="1"/>
          </p:nvPr>
        </p:nvSpPr>
        <p:spPr>
          <a:xfrm>
            <a:off x="555625" y="1196975"/>
            <a:ext cx="7673975" cy="4886325"/>
          </a:xfrm>
        </p:spPr>
        <p:txBody>
          <a:bodyPr/>
          <a:lstStyle/>
          <a:p>
            <a:pPr eaLnBrk="1" hangingPunct="1"/>
            <a:r>
              <a:rPr lang="cs-CZ" altLang="cs-CZ" sz="2000" smtClean="0"/>
              <a:t>Z pozorování a z prosté úvahy lze učinit závěr, že pokud si partneři důvěřují a nemusí se proto všelijak jistit a skrývat citlivé informace, je možné dosáhnout stavu, kdy je smlouva výrazně výhodnější pro obě strany, než by tomu bylo v případě vzájemné nedůvěry (viz. příklady z Lax). To je typické zvláště pro dlouhodobou spolupráci.</a:t>
            </a:r>
          </a:p>
          <a:p>
            <a:pPr eaLnBrk="1" hangingPunct="1"/>
            <a:r>
              <a:rPr lang="cs-CZ" altLang="cs-CZ" sz="2000" smtClean="0"/>
              <a:t>Mělo by být snahou obou stran, aby smlouva byla vyrovnaná a přinesla maximální uspokojení oběma stranám. To je podstata taktiky </a:t>
            </a:r>
            <a:r>
              <a:rPr lang="cs-CZ" altLang="cs-CZ" sz="2000" i="1" smtClean="0"/>
              <a:t>vítěz-vítěz. </a:t>
            </a:r>
            <a:r>
              <a:rPr lang="cs-CZ" altLang="cs-CZ" sz="2000" smtClean="0"/>
              <a:t>Teoretici vyjednávání ukazují, že taktika, kdy jedna strana ztrácí, vede </a:t>
            </a:r>
            <a:r>
              <a:rPr lang="cs-CZ" altLang="cs-CZ" sz="2000" b="1" smtClean="0"/>
              <a:t>dlouhodobě</a:t>
            </a:r>
            <a:r>
              <a:rPr lang="cs-CZ" altLang="cs-CZ" sz="2000" smtClean="0"/>
              <a:t> ke ztrátám všech.</a:t>
            </a:r>
            <a:endParaRPr lang="cs-CZ" altLang="cs-CZ" sz="2400" smtClean="0"/>
          </a:p>
        </p:txBody>
      </p:sp>
      <p:sp>
        <p:nvSpPr>
          <p:cNvPr id="122885" name="Text Box 16"/>
          <p:cNvSpPr txBox="1">
            <a:spLocks noChangeArrowheads="1"/>
          </p:cNvSpPr>
          <p:nvPr/>
        </p:nvSpPr>
        <p:spPr bwMode="auto">
          <a:xfrm>
            <a:off x="2362200" y="4419600"/>
            <a:ext cx="1295400" cy="346075"/>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1600"/>
              <a:t>Vítěz-ztráta</a:t>
            </a:r>
          </a:p>
        </p:txBody>
      </p:sp>
      <p:sp>
        <p:nvSpPr>
          <p:cNvPr id="122886" name="Text Box 17"/>
          <p:cNvSpPr txBox="1">
            <a:spLocks noChangeArrowheads="1"/>
          </p:cNvSpPr>
          <p:nvPr/>
        </p:nvSpPr>
        <p:spPr bwMode="auto">
          <a:xfrm>
            <a:off x="2390775" y="4935538"/>
            <a:ext cx="1295400" cy="346075"/>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1600"/>
              <a:t>Ztráta-vítěz</a:t>
            </a:r>
          </a:p>
        </p:txBody>
      </p:sp>
      <p:sp>
        <p:nvSpPr>
          <p:cNvPr id="122887" name="Text Box 19"/>
          <p:cNvSpPr txBox="1">
            <a:spLocks noChangeArrowheads="1"/>
          </p:cNvSpPr>
          <p:nvPr/>
        </p:nvSpPr>
        <p:spPr bwMode="auto">
          <a:xfrm>
            <a:off x="4191000" y="4648200"/>
            <a:ext cx="1368425" cy="346075"/>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1600"/>
              <a:t>Ztráta-ztráta</a:t>
            </a:r>
          </a:p>
        </p:txBody>
      </p:sp>
      <p:sp>
        <p:nvSpPr>
          <p:cNvPr id="122888" name="Line 20"/>
          <p:cNvSpPr>
            <a:spLocks noChangeShapeType="1"/>
          </p:cNvSpPr>
          <p:nvPr/>
        </p:nvSpPr>
        <p:spPr bwMode="auto">
          <a:xfrm>
            <a:off x="3657600" y="4572000"/>
            <a:ext cx="503238" cy="139700"/>
          </a:xfrm>
          <a:prstGeom prst="line">
            <a:avLst/>
          </a:prstGeom>
          <a:noFill/>
          <a:ln w="9525">
            <a:solidFill>
              <a:schemeClr val="tx1"/>
            </a:solidFill>
            <a:round/>
            <a:headEnd/>
            <a:tailEnd type="triangle" w="med" len="med"/>
          </a:ln>
        </p:spPr>
        <p:txBody>
          <a:bodyPr/>
          <a:lstStyle/>
          <a:p>
            <a:endParaRPr lang="cs-CZ"/>
          </a:p>
        </p:txBody>
      </p:sp>
      <p:sp>
        <p:nvSpPr>
          <p:cNvPr id="122889" name="Line 21"/>
          <p:cNvSpPr>
            <a:spLocks noChangeShapeType="1"/>
          </p:cNvSpPr>
          <p:nvPr/>
        </p:nvSpPr>
        <p:spPr bwMode="auto">
          <a:xfrm flipV="1">
            <a:off x="3687763" y="4791075"/>
            <a:ext cx="503237" cy="288925"/>
          </a:xfrm>
          <a:prstGeom prst="line">
            <a:avLst/>
          </a:prstGeom>
          <a:noFill/>
          <a:ln w="952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Zástupný symbol pro číslo snímku 5"/>
          <p:cNvSpPr>
            <a:spLocks noGrp="1"/>
          </p:cNvSpPr>
          <p:nvPr>
            <p:ph type="sldNum" sz="quarter" idx="12"/>
          </p:nvPr>
        </p:nvSpPr>
        <p:spPr>
          <a:noFill/>
        </p:spPr>
        <p:txBody>
          <a:bodyPr/>
          <a:lstStyle/>
          <a:p>
            <a:fld id="{49F5A8BB-3C79-4B14-9E4F-03AE1ADF6929}" type="slidenum">
              <a:rPr lang="cs-CZ" altLang="cs-CZ"/>
              <a:pPr/>
              <a:t>117</a:t>
            </a:fld>
            <a:endParaRPr lang="cs-CZ" altLang="cs-CZ"/>
          </a:p>
        </p:txBody>
      </p:sp>
      <p:sp>
        <p:nvSpPr>
          <p:cNvPr id="123907" name="Rectangle 2"/>
          <p:cNvSpPr>
            <a:spLocks noGrp="1" noChangeArrowheads="1"/>
          </p:cNvSpPr>
          <p:nvPr>
            <p:ph type="title"/>
          </p:nvPr>
        </p:nvSpPr>
        <p:spPr>
          <a:xfrm>
            <a:off x="323850" y="333375"/>
            <a:ext cx="8229600" cy="850900"/>
          </a:xfrm>
        </p:spPr>
        <p:txBody>
          <a:bodyPr/>
          <a:lstStyle/>
          <a:p>
            <a:pPr eaLnBrk="1" hangingPunct="1"/>
            <a:r>
              <a:rPr lang="cs-CZ" altLang="cs-CZ" smtClean="0"/>
              <a:t>Licitace</a:t>
            </a:r>
          </a:p>
        </p:txBody>
      </p:sp>
      <p:sp>
        <p:nvSpPr>
          <p:cNvPr id="123908" name="Text Box 11"/>
          <p:cNvSpPr txBox="1">
            <a:spLocks noChangeArrowheads="1"/>
          </p:cNvSpPr>
          <p:nvPr/>
        </p:nvSpPr>
        <p:spPr bwMode="auto">
          <a:xfrm>
            <a:off x="1476375" y="1412875"/>
            <a:ext cx="6335713" cy="3778250"/>
          </a:xfrm>
          <a:prstGeom prst="rect">
            <a:avLst/>
          </a:prstGeom>
          <a:noFill/>
          <a:ln w="9525">
            <a:noFill/>
            <a:miter lim="800000"/>
            <a:headEnd/>
            <a:tailEnd/>
          </a:ln>
        </p:spPr>
        <p:txBody>
          <a:bodyPr>
            <a:spAutoFit/>
          </a:bodyPr>
          <a:lstStyle/>
          <a:p>
            <a:pPr eaLnBrk="1" hangingPunct="1">
              <a:spcBef>
                <a:spcPct val="50000"/>
              </a:spcBef>
            </a:pPr>
            <a:r>
              <a:rPr lang="cs-CZ" altLang="cs-CZ" sz="2400" i="1"/>
              <a:t>Pozor</a:t>
            </a:r>
            <a:r>
              <a:rPr lang="cs-CZ" altLang="cs-CZ" sz="2400"/>
              <a:t>, pro strategii vítěz–vítěz je důležitý faktor času, krátkodobé cíle mohou mít i jiné řešení než cíle dlouhodobé</a:t>
            </a:r>
          </a:p>
          <a:p>
            <a:pPr eaLnBrk="1" hangingPunct="1">
              <a:spcBef>
                <a:spcPct val="50000"/>
              </a:spcBef>
            </a:pPr>
            <a:r>
              <a:rPr lang="cs-CZ" altLang="cs-CZ" sz="2000"/>
              <a:t>I zloděj, pokud krade stále, většinou nakonec skončí na dně, někdy hned</a:t>
            </a:r>
          </a:p>
          <a:p>
            <a:pPr eaLnBrk="1" hangingPunct="1">
              <a:spcBef>
                <a:spcPct val="50000"/>
              </a:spcBef>
            </a:pPr>
            <a:r>
              <a:rPr lang="cs-CZ" altLang="cs-CZ" sz="2000"/>
              <a:t>Pokud mám nemravně vylepšené podmínky, zlenivím a zhloupnu, vyvolám závist, zhorším svoji pověst, nebudu žádoucí jako partner a vypadnu ze hry</a:t>
            </a:r>
          </a:p>
          <a:p>
            <a:pPr eaLnBrk="1" hangingPunct="1">
              <a:spcBef>
                <a:spcPct val="50000"/>
              </a:spcBef>
            </a:pPr>
            <a:r>
              <a:rPr lang="cs-CZ" altLang="cs-CZ" sz="2000"/>
              <a:t>IS by měl usnadňovat vyjednávání založení na principech vítěz-vítěz</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Zástupný symbol pro číslo snímku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eaLnBrk="1" hangingPunct="1"/>
            <a:fld id="{9AA69FE8-C802-4EB6-B6CA-F0A31711BB57}" type="slidenum">
              <a:rPr lang="cs-CZ" altLang="cs-CZ" sz="1400"/>
              <a:pPr algn="r" eaLnBrk="1" hangingPunct="1"/>
              <a:t>118</a:t>
            </a:fld>
            <a:endParaRPr lang="cs-CZ" altLang="cs-CZ" sz="1400"/>
          </a:p>
        </p:txBody>
      </p:sp>
      <p:sp>
        <p:nvSpPr>
          <p:cNvPr id="124931" name="Rectangle 2"/>
          <p:cNvSpPr>
            <a:spLocks noGrp="1" noChangeArrowheads="1"/>
          </p:cNvSpPr>
          <p:nvPr>
            <p:ph type="title" idx="4294967295"/>
          </p:nvPr>
        </p:nvSpPr>
        <p:spPr>
          <a:xfrm>
            <a:off x="323850" y="333375"/>
            <a:ext cx="8229600" cy="850900"/>
          </a:xfrm>
        </p:spPr>
        <p:txBody>
          <a:bodyPr/>
          <a:lstStyle/>
          <a:p>
            <a:pPr eaLnBrk="1" hangingPunct="1"/>
            <a:r>
              <a:rPr lang="cs-CZ" altLang="cs-CZ" smtClean="0"/>
              <a:t>Licitace</a:t>
            </a:r>
          </a:p>
        </p:txBody>
      </p:sp>
      <p:sp>
        <p:nvSpPr>
          <p:cNvPr id="124932" name="Text Box 11"/>
          <p:cNvSpPr txBox="1">
            <a:spLocks noChangeArrowheads="1"/>
          </p:cNvSpPr>
          <p:nvPr/>
        </p:nvSpPr>
        <p:spPr bwMode="auto">
          <a:xfrm>
            <a:off x="971550" y="1412875"/>
            <a:ext cx="7343775" cy="4473575"/>
          </a:xfrm>
          <a:prstGeom prst="rect">
            <a:avLst/>
          </a:prstGeom>
          <a:noFill/>
          <a:ln w="9525">
            <a:noFill/>
            <a:miter lim="800000"/>
            <a:headEnd/>
            <a:tailEnd/>
          </a:ln>
        </p:spPr>
        <p:txBody>
          <a:bodyPr>
            <a:spAutoFit/>
          </a:bodyPr>
          <a:lstStyle/>
          <a:p>
            <a:pPr eaLnBrk="1" hangingPunct="1">
              <a:spcBef>
                <a:spcPct val="50000"/>
              </a:spcBef>
            </a:pPr>
            <a:r>
              <a:rPr lang="cs-CZ" altLang="cs-CZ" sz="2400" i="1"/>
              <a:t>Pozor</a:t>
            </a:r>
            <a:r>
              <a:rPr lang="cs-CZ" altLang="cs-CZ" sz="2400"/>
              <a:t>, pro strategii vítěz–vítěz je důležitý faktor času, krátkodobé cíle mohou mít i jiné řešení než cíle dlouhodobé</a:t>
            </a:r>
          </a:p>
          <a:p>
            <a:pPr eaLnBrk="1" hangingPunct="1">
              <a:spcBef>
                <a:spcPct val="50000"/>
              </a:spcBef>
            </a:pPr>
            <a:r>
              <a:rPr lang="cs-CZ" altLang="cs-CZ" sz="2400"/>
              <a:t>Z dlouhodobého hlediska nesmím zabíjet slepice, které snáší  zlatá vejce – musím se starat o prosperitu partnerů</a:t>
            </a:r>
          </a:p>
          <a:p>
            <a:pPr eaLnBrk="1" hangingPunct="1">
              <a:spcBef>
                <a:spcPct val="50000"/>
              </a:spcBef>
            </a:pPr>
            <a:r>
              <a:rPr lang="cs-CZ" altLang="cs-CZ" sz="2400"/>
              <a:t>Velmi dlouhý výhled je obtížně zvládnutelný – vlivné skupiny v podniku i společnosti mohou ohrozit stabilitu  celku a tím mohou zničit sebe sama. (Olson, disdtribuční koalice). Když vše rozkradu zajdu i sám hladem</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Zástupný symbol pro číslo snímku 5"/>
          <p:cNvSpPr>
            <a:spLocks noGrp="1"/>
          </p:cNvSpPr>
          <p:nvPr>
            <p:ph type="sldNum" sz="quarter" idx="12"/>
          </p:nvPr>
        </p:nvSpPr>
        <p:spPr>
          <a:noFill/>
        </p:spPr>
        <p:txBody>
          <a:bodyPr/>
          <a:lstStyle/>
          <a:p>
            <a:fld id="{950892EE-CBDF-4226-97E7-B294EF4E02B0}" type="slidenum">
              <a:rPr lang="cs-CZ" altLang="cs-CZ"/>
              <a:pPr/>
              <a:t>119</a:t>
            </a:fld>
            <a:endParaRPr lang="cs-CZ" altLang="cs-CZ"/>
          </a:p>
        </p:txBody>
      </p:sp>
      <p:sp>
        <p:nvSpPr>
          <p:cNvPr id="125955" name="Rectangle 2"/>
          <p:cNvSpPr>
            <a:spLocks noGrp="1" noChangeArrowheads="1"/>
          </p:cNvSpPr>
          <p:nvPr>
            <p:ph type="title"/>
          </p:nvPr>
        </p:nvSpPr>
        <p:spPr/>
        <p:txBody>
          <a:bodyPr/>
          <a:lstStyle/>
          <a:p>
            <a:pPr eaLnBrk="1" hangingPunct="1"/>
            <a:r>
              <a:rPr lang="cs-CZ" altLang="cs-CZ" smtClean="0"/>
              <a:t>Licitace a podmínky  u nás</a:t>
            </a:r>
          </a:p>
        </p:txBody>
      </p:sp>
      <p:sp>
        <p:nvSpPr>
          <p:cNvPr id="125956" name="Rectangle 3"/>
          <p:cNvSpPr>
            <a:spLocks noGrp="1" noChangeArrowheads="1"/>
          </p:cNvSpPr>
          <p:nvPr>
            <p:ph type="body" idx="1"/>
          </p:nvPr>
        </p:nvSpPr>
        <p:spPr>
          <a:xfrm>
            <a:off x="468313" y="1700213"/>
            <a:ext cx="8077200" cy="4449762"/>
          </a:xfrm>
        </p:spPr>
        <p:txBody>
          <a:bodyPr/>
          <a:lstStyle/>
          <a:p>
            <a:pPr eaLnBrk="1" hangingPunct="1">
              <a:lnSpc>
                <a:spcPct val="80000"/>
              </a:lnSpc>
            </a:pPr>
            <a:r>
              <a:rPr lang="cs-CZ" altLang="cs-CZ" sz="2400" smtClean="0"/>
              <a:t>Legislativní džungle, neustálená společenská pravidla hry a úspěšnost nečistých metod zbohatnutí  </a:t>
            </a:r>
            <a:r>
              <a:rPr lang="cs-CZ" altLang="cs-CZ" sz="2400" smtClean="0">
                <a:cs typeface="Arial" charset="0"/>
              </a:rPr>
              <a:t>→ převládá snaha o uplatnění taktiky vítěz</a:t>
            </a:r>
            <a:r>
              <a:rPr lang="cs-CZ" altLang="cs-CZ" sz="2400" smtClean="0"/>
              <a:t> </a:t>
            </a:r>
            <a:r>
              <a:rPr lang="cs-CZ" altLang="cs-CZ" sz="2400" smtClean="0">
                <a:cs typeface="Arial" charset="0"/>
              </a:rPr>
              <a:t>(dříve tunelář) – ztráta (ostatní).</a:t>
            </a:r>
          </a:p>
          <a:p>
            <a:pPr eaLnBrk="1" hangingPunct="1">
              <a:lnSpc>
                <a:spcPct val="80000"/>
              </a:lnSpc>
            </a:pPr>
            <a:r>
              <a:rPr lang="cs-CZ" altLang="cs-CZ" sz="2400" smtClean="0">
                <a:cs typeface="Arial" charset="0"/>
              </a:rPr>
              <a:t> Dlouhodobě to vede ke ztrátě i na straně vítěze</a:t>
            </a:r>
          </a:p>
          <a:p>
            <a:pPr lvl="1" eaLnBrk="1" hangingPunct="1">
              <a:lnSpc>
                <a:spcPct val="80000"/>
              </a:lnSpc>
            </a:pPr>
            <a:r>
              <a:rPr lang="cs-CZ" altLang="cs-CZ" sz="2400" smtClean="0">
                <a:cs typeface="Arial" charset="0"/>
              </a:rPr>
              <a:t> </a:t>
            </a:r>
            <a:r>
              <a:rPr lang="cs-CZ" altLang="cs-CZ" sz="2400" smtClean="0"/>
              <a:t>Neoprávněný v</a:t>
            </a:r>
            <a:r>
              <a:rPr lang="cs-CZ" altLang="cs-CZ" sz="2400" smtClean="0">
                <a:cs typeface="Arial" charset="0"/>
              </a:rPr>
              <a:t>ítěz zleniví</a:t>
            </a:r>
            <a:r>
              <a:rPr lang="cs-CZ" altLang="cs-CZ" sz="2400" smtClean="0"/>
              <a:t> a zblbne</a:t>
            </a:r>
            <a:r>
              <a:rPr lang="cs-CZ" altLang="cs-CZ" sz="2400" smtClean="0">
                <a:cs typeface="Arial" charset="0"/>
              </a:rPr>
              <a:t>!</a:t>
            </a:r>
          </a:p>
          <a:p>
            <a:pPr lvl="1" eaLnBrk="1" hangingPunct="1">
              <a:lnSpc>
                <a:spcPct val="80000"/>
              </a:lnSpc>
            </a:pPr>
            <a:r>
              <a:rPr lang="cs-CZ" altLang="cs-CZ" sz="2000" smtClean="0">
                <a:cs typeface="Arial" charset="0"/>
              </a:rPr>
              <a:t> nakonec zvítězí ti, kteří vědí, že taktika vítěz-vítěz má své přednosti.</a:t>
            </a:r>
            <a:r>
              <a:rPr lang="cs-CZ" altLang="cs-CZ" sz="2000" smtClean="0"/>
              <a:t> </a:t>
            </a:r>
          </a:p>
          <a:p>
            <a:pPr lvl="1" eaLnBrk="1" hangingPunct="1">
              <a:lnSpc>
                <a:spcPct val="80000"/>
              </a:lnSpc>
            </a:pPr>
            <a:r>
              <a:rPr lang="cs-CZ" altLang="cs-CZ" sz="2000" smtClean="0"/>
              <a:t> také to zhorší podmínky pro podnikání (problém důvěry). Vítězi pak js</a:t>
            </a:r>
            <a:r>
              <a:rPr lang="cs-CZ" altLang="cs-CZ" sz="2000" smtClean="0">
                <a:cs typeface="Arial" charset="0"/>
              </a:rPr>
              <a:t>ou hlavně zahraniční firmy  a také ti, co k majetku přišli vlastní prací (noví mladí podnikatelé). Samozřejmě pokud mezitím slepice nezajde.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p:spPr>
        <p:txBody>
          <a:bodyPr/>
          <a:lstStyle/>
          <a:p>
            <a:fld id="{ADFA9B82-7BBF-4526-9DCB-597ACA3F505C}" type="slidenum">
              <a:rPr lang="cs-CZ" altLang="cs-CZ"/>
              <a:pPr/>
              <a:t>12</a:t>
            </a:fld>
            <a:endParaRPr lang="cs-CZ" altLang="cs-CZ"/>
          </a:p>
        </p:txBody>
      </p:sp>
      <p:sp>
        <p:nvSpPr>
          <p:cNvPr id="15363" name="Rectangle 2050"/>
          <p:cNvSpPr>
            <a:spLocks noGrp="1" noChangeArrowheads="1"/>
          </p:cNvSpPr>
          <p:nvPr>
            <p:ph type="title"/>
          </p:nvPr>
        </p:nvSpPr>
        <p:spPr/>
        <p:txBody>
          <a:bodyPr/>
          <a:lstStyle/>
          <a:p>
            <a:pPr eaLnBrk="1" hangingPunct="1"/>
            <a:r>
              <a:rPr lang="cs-CZ" altLang="cs-CZ" smtClean="0"/>
              <a:t>Problém formalizace</a:t>
            </a:r>
          </a:p>
        </p:txBody>
      </p:sp>
      <p:sp>
        <p:nvSpPr>
          <p:cNvPr id="15364" name="Rectangle 2051"/>
          <p:cNvSpPr>
            <a:spLocks noGrp="1" noChangeArrowheads="1"/>
          </p:cNvSpPr>
          <p:nvPr>
            <p:ph type="body" idx="1"/>
          </p:nvPr>
        </p:nvSpPr>
        <p:spPr>
          <a:xfrm>
            <a:off x="611188" y="1484313"/>
            <a:ext cx="8353425" cy="5040312"/>
          </a:xfrm>
        </p:spPr>
        <p:txBody>
          <a:bodyPr/>
          <a:lstStyle/>
          <a:p>
            <a:pPr eaLnBrk="1" hangingPunct="1">
              <a:lnSpc>
                <a:spcPct val="90000"/>
              </a:lnSpc>
            </a:pPr>
            <a:r>
              <a:rPr lang="cs-CZ" altLang="cs-CZ" sz="2800" b="1" smtClean="0"/>
              <a:t>Leccos při formulaci vizí a základních požadavků formalizovat nelze</a:t>
            </a:r>
          </a:p>
          <a:p>
            <a:pPr lvl="1" eaLnBrk="1" hangingPunct="1">
              <a:lnSpc>
                <a:spcPct val="90000"/>
              </a:lnSpc>
            </a:pPr>
            <a:r>
              <a:rPr lang="cs-CZ" altLang="cs-CZ" sz="2400" smtClean="0"/>
              <a:t>Vágní představy, svět není počítač a mění se</a:t>
            </a:r>
          </a:p>
          <a:p>
            <a:pPr lvl="1" eaLnBrk="1" hangingPunct="1">
              <a:lnSpc>
                <a:spcPct val="90000"/>
              </a:lnSpc>
            </a:pPr>
            <a:r>
              <a:rPr lang="cs-CZ" altLang="cs-CZ" sz="2400" smtClean="0"/>
              <a:t>Formalizace je pro různé obory různě vhodná, někdy je ale nutná (komunikační protokoly)</a:t>
            </a:r>
          </a:p>
          <a:p>
            <a:pPr eaLnBrk="1" hangingPunct="1">
              <a:lnSpc>
                <a:spcPct val="90000"/>
              </a:lnSpc>
            </a:pPr>
            <a:r>
              <a:rPr lang="cs-CZ" altLang="cs-CZ" sz="2400" smtClean="0"/>
              <a:t>Daný typ formalizace se může hodit jen na některé problémy</a:t>
            </a:r>
          </a:p>
          <a:p>
            <a:pPr lvl="1" eaLnBrk="1" hangingPunct="1">
              <a:lnSpc>
                <a:spcPct val="90000"/>
              </a:lnSpc>
            </a:pPr>
            <a:r>
              <a:rPr lang="cs-CZ" altLang="cs-CZ" sz="2400" smtClean="0"/>
              <a:t>Leccos je vhodné jen pro objektový přístupy (některé části UML, algebraické specifikace) </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Zástupný symbol pro číslo snímku 5"/>
          <p:cNvSpPr>
            <a:spLocks noGrp="1"/>
          </p:cNvSpPr>
          <p:nvPr>
            <p:ph type="sldNum" sz="quarter" idx="12"/>
          </p:nvPr>
        </p:nvSpPr>
        <p:spPr>
          <a:noFill/>
        </p:spPr>
        <p:txBody>
          <a:bodyPr/>
          <a:lstStyle/>
          <a:p>
            <a:fld id="{CEF346A3-1C47-4181-B757-5EEF307419FD}" type="slidenum">
              <a:rPr lang="cs-CZ" altLang="cs-CZ"/>
              <a:pPr/>
              <a:t>120</a:t>
            </a:fld>
            <a:endParaRPr lang="cs-CZ" altLang="cs-CZ"/>
          </a:p>
        </p:txBody>
      </p:sp>
      <p:sp>
        <p:nvSpPr>
          <p:cNvPr id="126979" name="Rectangle 2"/>
          <p:cNvSpPr>
            <a:spLocks noGrp="1" noChangeArrowheads="1"/>
          </p:cNvSpPr>
          <p:nvPr>
            <p:ph type="title"/>
          </p:nvPr>
        </p:nvSpPr>
        <p:spPr/>
        <p:txBody>
          <a:bodyPr/>
          <a:lstStyle/>
          <a:p>
            <a:pPr eaLnBrk="1" hangingPunct="1"/>
            <a:r>
              <a:rPr lang="cs-CZ" altLang="cs-CZ" smtClean="0"/>
              <a:t>Licitace a podmínky  u nás</a:t>
            </a:r>
          </a:p>
        </p:txBody>
      </p:sp>
      <p:sp>
        <p:nvSpPr>
          <p:cNvPr id="126980" name="Rectangle 3"/>
          <p:cNvSpPr>
            <a:spLocks noGrp="1" noChangeArrowheads="1"/>
          </p:cNvSpPr>
          <p:nvPr>
            <p:ph type="body" idx="1"/>
          </p:nvPr>
        </p:nvSpPr>
        <p:spPr>
          <a:xfrm>
            <a:off x="457200" y="1600200"/>
            <a:ext cx="8077200" cy="4525963"/>
          </a:xfrm>
        </p:spPr>
        <p:txBody>
          <a:bodyPr/>
          <a:lstStyle/>
          <a:p>
            <a:pPr eaLnBrk="1" hangingPunct="1">
              <a:buFontTx/>
              <a:buNone/>
            </a:pPr>
            <a:endParaRPr lang="cs-CZ" altLang="cs-CZ" sz="2800" smtClean="0">
              <a:cs typeface="Arial" charset="0"/>
            </a:endParaRPr>
          </a:p>
          <a:p>
            <a:pPr eaLnBrk="1" hangingPunct="1">
              <a:buFontTx/>
              <a:buNone/>
            </a:pPr>
            <a:r>
              <a:rPr lang="cs-CZ" altLang="cs-CZ" sz="2400" smtClean="0">
                <a:cs typeface="Arial" charset="0"/>
              </a:rPr>
              <a:t>Vznik podmínek, které usnadnily používání taktiky vítěz-poškozený vede nejen ke krátkodobým, ale také dlouhodobým ztrátám a ohrožuje celkovou stabilitu.</a:t>
            </a:r>
          </a:p>
          <a:p>
            <a:pPr eaLnBrk="1" hangingPunct="1">
              <a:buFontTx/>
              <a:buNone/>
            </a:pPr>
            <a:r>
              <a:rPr lang="cs-CZ" altLang="cs-CZ" sz="2400" smtClean="0">
                <a:cs typeface="Arial" charset="0"/>
              </a:rPr>
              <a:t>Schopní se stanou všehoschopní a často nakonec tratí (Krejčíř, Kožený,</a:t>
            </a:r>
            <a:r>
              <a:rPr lang="cs-CZ" altLang="cs-CZ" sz="2400" smtClean="0"/>
              <a:t>Mrázek</a:t>
            </a:r>
            <a:r>
              <a:rPr lang="cs-CZ" altLang="cs-CZ" sz="2400" smtClean="0">
                <a:cs typeface="Arial" charset="0"/>
              </a:rPr>
              <a:t>..)</a:t>
            </a:r>
          </a:p>
          <a:p>
            <a:pPr eaLnBrk="1" hangingPunct="1">
              <a:buFontTx/>
              <a:buNone/>
            </a:pPr>
            <a:r>
              <a:rPr lang="cs-CZ" altLang="cs-CZ" sz="2400" smtClean="0">
                <a:cs typeface="Arial" charset="0"/>
              </a:rPr>
              <a:t>V literatuře se uvádí mnoho případů, kdy nedůvěra zabrán</a:t>
            </a:r>
            <a:r>
              <a:rPr lang="cs-CZ" altLang="cs-CZ" sz="2400" smtClean="0"/>
              <a:t>i</a:t>
            </a:r>
            <a:r>
              <a:rPr lang="cs-CZ" altLang="cs-CZ" sz="2400" smtClean="0">
                <a:cs typeface="Arial" charset="0"/>
              </a:rPr>
              <a:t>la přijetí dohod, které </a:t>
            </a:r>
            <a:r>
              <a:rPr lang="cs-CZ" altLang="cs-CZ" sz="2400" smtClean="0"/>
              <a:t>by byl</a:t>
            </a:r>
            <a:r>
              <a:rPr lang="cs-CZ" altLang="cs-CZ" sz="2400" smtClean="0">
                <a:cs typeface="Arial" charset="0"/>
              </a:rPr>
              <a:t>y pro obě strany výhodn</a:t>
            </a:r>
            <a:r>
              <a:rPr lang="cs-CZ" altLang="cs-CZ" sz="2400" smtClean="0"/>
              <a:t>ější</a:t>
            </a:r>
            <a:r>
              <a:rPr lang="cs-CZ" altLang="cs-CZ" sz="2400" smtClean="0">
                <a:cs typeface="Arial" charset="0"/>
              </a:rPr>
              <a:t>, než </a:t>
            </a:r>
            <a:r>
              <a:rPr lang="cs-CZ" altLang="cs-CZ" sz="2400" smtClean="0"/>
              <a:t>ty, ke kterým se dospělo</a:t>
            </a:r>
          </a:p>
          <a:p>
            <a:pPr lvl="1" eaLnBrk="1" hangingPunct="1"/>
            <a:endParaRPr lang="cs-CZ" altLang="cs-CZ" sz="240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Zástupný symbol pro číslo snímku 5"/>
          <p:cNvSpPr>
            <a:spLocks noGrp="1"/>
          </p:cNvSpPr>
          <p:nvPr>
            <p:ph type="sldNum" sz="quarter" idx="12"/>
          </p:nvPr>
        </p:nvSpPr>
        <p:spPr>
          <a:noFill/>
        </p:spPr>
        <p:txBody>
          <a:bodyPr/>
          <a:lstStyle/>
          <a:p>
            <a:fld id="{6A52A1E4-BBFA-4C79-B82B-EE7F10A7865C}" type="slidenum">
              <a:rPr lang="cs-CZ" altLang="cs-CZ"/>
              <a:pPr/>
              <a:t>121</a:t>
            </a:fld>
            <a:endParaRPr lang="cs-CZ" altLang="cs-CZ"/>
          </a:p>
        </p:txBody>
      </p:sp>
      <p:sp>
        <p:nvSpPr>
          <p:cNvPr id="128003" name="Rectangle 2"/>
          <p:cNvSpPr>
            <a:spLocks noGrp="1" noChangeArrowheads="1"/>
          </p:cNvSpPr>
          <p:nvPr>
            <p:ph type="title"/>
          </p:nvPr>
        </p:nvSpPr>
        <p:spPr/>
        <p:txBody>
          <a:bodyPr/>
          <a:lstStyle/>
          <a:p>
            <a:pPr eaLnBrk="1" hangingPunct="1"/>
            <a:r>
              <a:rPr lang="cs-CZ" altLang="cs-CZ" sz="3200" smtClean="0"/>
              <a:t>Proč i jednostranný vítěz, i když přímo nekrade, ve schématu vítěz-poražený tratí</a:t>
            </a:r>
            <a:r>
              <a:rPr lang="cs-CZ" altLang="cs-CZ" sz="3600" smtClean="0"/>
              <a:t> </a:t>
            </a:r>
          </a:p>
        </p:txBody>
      </p:sp>
      <p:sp>
        <p:nvSpPr>
          <p:cNvPr id="128004" name="Rectangle 3"/>
          <p:cNvSpPr>
            <a:spLocks noGrp="1" noChangeArrowheads="1"/>
          </p:cNvSpPr>
          <p:nvPr>
            <p:ph type="body" idx="1"/>
          </p:nvPr>
        </p:nvSpPr>
        <p:spPr>
          <a:xfrm>
            <a:off x="457200" y="1484313"/>
            <a:ext cx="8382000" cy="4641850"/>
          </a:xfrm>
        </p:spPr>
        <p:txBody>
          <a:bodyPr/>
          <a:lstStyle/>
          <a:p>
            <a:pPr eaLnBrk="1" hangingPunct="1">
              <a:lnSpc>
                <a:spcPct val="90000"/>
              </a:lnSpc>
            </a:pPr>
            <a:r>
              <a:rPr lang="cs-CZ" altLang="cs-CZ" sz="2800" smtClean="0">
                <a:cs typeface="Arial" charset="0"/>
              </a:rPr>
              <a:t>Ztratí zákazníka, neboť ten</a:t>
            </a:r>
            <a:r>
              <a:rPr lang="cs-CZ" altLang="cs-CZ" sz="2800" smtClean="0"/>
              <a:t> např.</a:t>
            </a:r>
          </a:p>
          <a:p>
            <a:pPr lvl="1" eaLnBrk="1" hangingPunct="1">
              <a:lnSpc>
                <a:spcPct val="90000"/>
              </a:lnSpc>
            </a:pPr>
            <a:r>
              <a:rPr lang="cs-CZ" altLang="cs-CZ" sz="2400" smtClean="0">
                <a:cs typeface="Arial" charset="0"/>
              </a:rPr>
              <a:t>Spadne</a:t>
            </a:r>
          </a:p>
          <a:p>
            <a:pPr lvl="1" eaLnBrk="1" hangingPunct="1">
              <a:lnSpc>
                <a:spcPct val="90000"/>
              </a:lnSpc>
            </a:pPr>
            <a:r>
              <a:rPr lang="cs-CZ" altLang="cs-CZ" sz="2400" smtClean="0">
                <a:cs typeface="Arial" charset="0"/>
              </a:rPr>
              <a:t>Nebude mít na další investice</a:t>
            </a:r>
          </a:p>
          <a:p>
            <a:pPr lvl="1" eaLnBrk="1" hangingPunct="1">
              <a:lnSpc>
                <a:spcPct val="90000"/>
              </a:lnSpc>
            </a:pPr>
            <a:r>
              <a:rPr lang="cs-CZ" altLang="cs-CZ" sz="2400" smtClean="0">
                <a:cs typeface="Arial" charset="0"/>
              </a:rPr>
              <a:t>Půjde ke konkurenci</a:t>
            </a:r>
          </a:p>
          <a:p>
            <a:pPr eaLnBrk="1" hangingPunct="1">
              <a:lnSpc>
                <a:spcPct val="90000"/>
              </a:lnSpc>
            </a:pPr>
            <a:r>
              <a:rPr lang="cs-CZ" altLang="cs-CZ" sz="2800" smtClean="0">
                <a:cs typeface="Arial" charset="0"/>
              </a:rPr>
              <a:t>Nezíská další zákazníky (pověst)</a:t>
            </a:r>
          </a:p>
          <a:p>
            <a:pPr eaLnBrk="1" hangingPunct="1">
              <a:lnSpc>
                <a:spcPct val="90000"/>
              </a:lnSpc>
            </a:pPr>
            <a:r>
              <a:rPr lang="cs-CZ" altLang="cs-CZ" sz="2800" smtClean="0">
                <a:cs typeface="Arial" charset="0"/>
              </a:rPr>
              <a:t>Tratí </a:t>
            </a:r>
            <a:r>
              <a:rPr lang="cs-CZ" altLang="cs-CZ" sz="2800" smtClean="0"/>
              <a:t>kvalitu</a:t>
            </a:r>
          </a:p>
          <a:p>
            <a:pPr lvl="1" eaLnBrk="1" hangingPunct="1">
              <a:lnSpc>
                <a:spcPct val="90000"/>
              </a:lnSpc>
            </a:pPr>
            <a:r>
              <a:rPr lang="cs-CZ" altLang="cs-CZ" sz="2000" smtClean="0">
                <a:cs typeface="Arial" charset="0"/>
              </a:rPr>
              <a:t>Zleniví, neprovede modernizaci (Telekom)</a:t>
            </a:r>
          </a:p>
          <a:p>
            <a:pPr lvl="1" eaLnBrk="1" hangingPunct="1">
              <a:lnSpc>
                <a:spcPct val="90000"/>
              </a:lnSpc>
            </a:pPr>
            <a:r>
              <a:rPr lang="cs-CZ" altLang="cs-CZ" sz="2000" smtClean="0">
                <a:cs typeface="Arial" charset="0"/>
              </a:rPr>
              <a:t>Přispěje k devastaci trhu (nedůvěra při vyjednávání a proto ztráty, špinavé praktiky</a:t>
            </a:r>
            <a:r>
              <a:rPr lang="cs-CZ" altLang="cs-CZ" sz="2000" smtClean="0"/>
              <a:t>, málo peněz), existují na to krásné příklady</a:t>
            </a:r>
          </a:p>
          <a:p>
            <a:pPr lvl="1" eaLnBrk="1" hangingPunct="1">
              <a:lnSpc>
                <a:spcPct val="90000"/>
              </a:lnSpc>
            </a:pPr>
            <a:r>
              <a:rPr lang="cs-CZ" altLang="cs-CZ" sz="2000" smtClean="0">
                <a:cs typeface="Arial" charset="0"/>
              </a:rPr>
              <a:t>Zhorší politické podmínky</a:t>
            </a:r>
            <a:r>
              <a:rPr lang="cs-CZ" altLang="cs-CZ" sz="2000" smtClean="0"/>
              <a:t> a zvýší šance extrémních politických stran</a:t>
            </a:r>
          </a:p>
          <a:p>
            <a:pPr lvl="1" eaLnBrk="1" hangingPunct="1">
              <a:lnSpc>
                <a:spcPct val="90000"/>
              </a:lnSpc>
            </a:pPr>
            <a:r>
              <a:rPr lang="cs-CZ" altLang="cs-CZ" sz="2000" smtClean="0">
                <a:cs typeface="Arial" charset="0"/>
              </a:rPr>
              <a:t>Přispěje k zhoršování ekonomických podmínek</a:t>
            </a:r>
            <a:r>
              <a:rPr lang="cs-CZ" altLang="cs-CZ" sz="2000" smtClean="0"/>
              <a:t> a ke vzniku krizí</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Zástupný symbol pro číslo snímku 5"/>
          <p:cNvSpPr>
            <a:spLocks noGrp="1"/>
          </p:cNvSpPr>
          <p:nvPr>
            <p:ph type="sldNum" sz="quarter" idx="12"/>
          </p:nvPr>
        </p:nvSpPr>
        <p:spPr>
          <a:noFill/>
        </p:spPr>
        <p:txBody>
          <a:bodyPr/>
          <a:lstStyle/>
          <a:p>
            <a:fld id="{ABA051CF-E652-47AF-BDD5-4F88DAC2C1E3}" type="slidenum">
              <a:rPr lang="cs-CZ" altLang="cs-CZ"/>
              <a:pPr/>
              <a:t>122</a:t>
            </a:fld>
            <a:endParaRPr lang="cs-CZ" altLang="cs-CZ"/>
          </a:p>
        </p:txBody>
      </p:sp>
      <p:sp>
        <p:nvSpPr>
          <p:cNvPr id="129027" name="Rectangle 2"/>
          <p:cNvSpPr>
            <a:spLocks noGrp="1" noChangeArrowheads="1"/>
          </p:cNvSpPr>
          <p:nvPr>
            <p:ph type="title"/>
          </p:nvPr>
        </p:nvSpPr>
        <p:spPr>
          <a:xfrm>
            <a:off x="468313" y="260350"/>
            <a:ext cx="8218487" cy="838200"/>
          </a:xfrm>
        </p:spPr>
        <p:txBody>
          <a:bodyPr/>
          <a:lstStyle/>
          <a:p>
            <a:pPr eaLnBrk="1" hangingPunct="1"/>
            <a:r>
              <a:rPr lang="cs-CZ" altLang="cs-CZ" sz="4000" smtClean="0"/>
              <a:t>Tvorba koláče a licitace u IS</a:t>
            </a:r>
          </a:p>
        </p:txBody>
      </p:sp>
      <p:sp>
        <p:nvSpPr>
          <p:cNvPr id="129028" name="Rectangle 3"/>
          <p:cNvSpPr>
            <a:spLocks noGrp="1" noChangeArrowheads="1"/>
          </p:cNvSpPr>
          <p:nvPr>
            <p:ph type="body" idx="1"/>
          </p:nvPr>
        </p:nvSpPr>
        <p:spPr>
          <a:xfrm>
            <a:off x="457200" y="1219200"/>
            <a:ext cx="8147050" cy="4572000"/>
          </a:xfrm>
        </p:spPr>
        <p:txBody>
          <a:bodyPr/>
          <a:lstStyle/>
          <a:p>
            <a:pPr eaLnBrk="1" hangingPunct="1">
              <a:buFontTx/>
              <a:buNone/>
            </a:pPr>
            <a:r>
              <a:rPr lang="cs-CZ" altLang="cs-CZ" smtClean="0"/>
              <a:t>Zvláštnosti pro IS</a:t>
            </a:r>
          </a:p>
          <a:p>
            <a:pPr eaLnBrk="1" hangingPunct="1"/>
            <a:r>
              <a:rPr lang="cs-CZ" altLang="cs-CZ" sz="2800" smtClean="0"/>
              <a:t>Vyjednáváním lze dosáhnout toho, že se za dané peníze nebo s jen málo většími náklady dodá podstatně užitečnější systém (zvětší se podstatně koláč)</a:t>
            </a:r>
          </a:p>
          <a:p>
            <a:pPr eaLnBrk="1" hangingPunct="1"/>
            <a:r>
              <a:rPr lang="cs-CZ" altLang="cs-CZ" sz="2800" smtClean="0"/>
              <a:t>Obvykle je nutná dlouhodobá spolupráce, </a:t>
            </a:r>
          </a:p>
          <a:p>
            <a:pPr lvl="1" eaLnBrk="1" hangingPunct="1"/>
            <a:r>
              <a:rPr lang="cs-CZ" altLang="cs-CZ" sz="2400" smtClean="0"/>
              <a:t>Je potřeba se chovat slušně a nevyužívat krátkodobé výhody, např. svoji převahu ve znalosti IT. Z dlouhodobého hlediska se to nevyplatí. Je proto nutný přístup vítěz-vítěz</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Zástupný symbol pro číslo snímku 5"/>
          <p:cNvSpPr>
            <a:spLocks noGrp="1"/>
          </p:cNvSpPr>
          <p:nvPr>
            <p:ph type="sldNum" sz="quarter" idx="12"/>
          </p:nvPr>
        </p:nvSpPr>
        <p:spPr>
          <a:noFill/>
        </p:spPr>
        <p:txBody>
          <a:bodyPr/>
          <a:lstStyle/>
          <a:p>
            <a:fld id="{0DFDA099-6744-4E6E-A54D-9A24CCC37E47}" type="slidenum">
              <a:rPr lang="cs-CZ" altLang="cs-CZ"/>
              <a:pPr/>
              <a:t>123</a:t>
            </a:fld>
            <a:endParaRPr lang="cs-CZ" altLang="cs-CZ"/>
          </a:p>
        </p:txBody>
      </p:sp>
      <p:sp>
        <p:nvSpPr>
          <p:cNvPr id="130051" name="Rectangle 2"/>
          <p:cNvSpPr>
            <a:spLocks noGrp="1" noChangeArrowheads="1"/>
          </p:cNvSpPr>
          <p:nvPr>
            <p:ph type="title"/>
          </p:nvPr>
        </p:nvSpPr>
        <p:spPr>
          <a:xfrm>
            <a:off x="468313" y="260350"/>
            <a:ext cx="8229600" cy="490538"/>
          </a:xfrm>
        </p:spPr>
        <p:txBody>
          <a:bodyPr/>
          <a:lstStyle/>
          <a:p>
            <a:pPr eaLnBrk="1" hangingPunct="1"/>
            <a:r>
              <a:rPr lang="cs-CZ" altLang="cs-CZ" sz="4000" smtClean="0"/>
              <a:t>Tvorba koláče a licitace u IS</a:t>
            </a:r>
          </a:p>
        </p:txBody>
      </p:sp>
      <p:sp>
        <p:nvSpPr>
          <p:cNvPr id="130052" name="Rectangle 3"/>
          <p:cNvSpPr>
            <a:spLocks noGrp="1" noChangeArrowheads="1"/>
          </p:cNvSpPr>
          <p:nvPr>
            <p:ph type="body" idx="1"/>
          </p:nvPr>
        </p:nvSpPr>
        <p:spPr>
          <a:xfrm>
            <a:off x="468313" y="990600"/>
            <a:ext cx="7991475" cy="5319713"/>
          </a:xfrm>
        </p:spPr>
        <p:txBody>
          <a:bodyPr/>
          <a:lstStyle/>
          <a:p>
            <a:pPr eaLnBrk="1" hangingPunct="1">
              <a:lnSpc>
                <a:spcPct val="90000"/>
              </a:lnSpc>
            </a:pPr>
            <a:r>
              <a:rPr lang="cs-CZ" altLang="cs-CZ" sz="2800" smtClean="0"/>
              <a:t>Předmět dohody se může měnit (vše naráz nebo postupně, výběr funkcí), odběratel nemusí mít jasno v tom co vlastně chce. </a:t>
            </a:r>
          </a:p>
          <a:p>
            <a:pPr lvl="1" eaLnBrk="1" hangingPunct="1">
              <a:lnSpc>
                <a:spcPct val="90000"/>
              </a:lnSpc>
            </a:pPr>
            <a:r>
              <a:rPr lang="cs-CZ" altLang="cs-CZ" sz="2400" smtClean="0"/>
              <a:t>Při daných nákladech může dodavatel optimalizovat obsah IS z hlediska přínosů pro uživatele (a sám z toho trochu získat)</a:t>
            </a:r>
          </a:p>
          <a:p>
            <a:pPr lvl="1" eaLnBrk="1" hangingPunct="1">
              <a:lnSpc>
                <a:spcPct val="90000"/>
              </a:lnSpc>
            </a:pPr>
            <a:r>
              <a:rPr lang="cs-CZ" altLang="cs-CZ" sz="2400" smtClean="0"/>
              <a:t>Modifikace předmětu uzavírané smlouvy se může kombinovat s cenovými nabídkami (licitací)</a:t>
            </a:r>
          </a:p>
          <a:p>
            <a:pPr lvl="1" eaLnBrk="1" hangingPunct="1">
              <a:lnSpc>
                <a:spcPct val="90000"/>
              </a:lnSpc>
            </a:pPr>
            <a:r>
              <a:rPr lang="cs-CZ" altLang="cs-CZ" sz="2400" smtClean="0"/>
              <a:t>Výhodné je používat dobré poradce</a:t>
            </a:r>
          </a:p>
          <a:p>
            <a:pPr eaLnBrk="1" hangingPunct="1">
              <a:lnSpc>
                <a:spcPct val="90000"/>
              </a:lnSpc>
            </a:pPr>
            <a:r>
              <a:rPr lang="cs-CZ" altLang="cs-CZ" sz="2800" smtClean="0"/>
              <a:t>Zkušenosti ukazují, že optimalizovaná nabídka může po realizaci z</a:t>
            </a:r>
            <a:r>
              <a:rPr lang="cs-CZ" altLang="cs-CZ" sz="2800" i="1" smtClean="0"/>
              <a:t>výšit zájem odběratele o další spolupráci a o rozšiřování systému – </a:t>
            </a:r>
            <a:r>
              <a:rPr lang="cs-CZ" altLang="cs-CZ" sz="2800" i="1" smtClean="0">
                <a:solidFill>
                  <a:srgbClr val="FF0000"/>
                </a:solidFill>
              </a:rPr>
              <a:t>princip vítěz-vítěz</a:t>
            </a:r>
            <a:r>
              <a:rPr lang="cs-CZ" altLang="cs-CZ" sz="2800" smtClean="0">
                <a:solidFill>
                  <a:srgbClr val="FF0000"/>
                </a:solidFill>
              </a:rPr>
              <a:t> </a:t>
            </a:r>
            <a:r>
              <a:rPr lang="cs-CZ" altLang="cs-CZ" sz="2800" smtClean="0"/>
              <a:t>nutností</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Zástupný symbol pro číslo snímku 5"/>
          <p:cNvSpPr>
            <a:spLocks noGrp="1"/>
          </p:cNvSpPr>
          <p:nvPr>
            <p:ph type="sldNum" sz="quarter" idx="12"/>
          </p:nvPr>
        </p:nvSpPr>
        <p:spPr>
          <a:noFill/>
        </p:spPr>
        <p:txBody>
          <a:bodyPr/>
          <a:lstStyle/>
          <a:p>
            <a:fld id="{8A9D2239-F4D2-4594-B6EC-4893D835E4FB}" type="slidenum">
              <a:rPr lang="cs-CZ" altLang="cs-CZ"/>
              <a:pPr/>
              <a:t>124</a:t>
            </a:fld>
            <a:endParaRPr lang="cs-CZ" altLang="cs-CZ"/>
          </a:p>
        </p:txBody>
      </p:sp>
      <p:sp>
        <p:nvSpPr>
          <p:cNvPr id="131075" name="Rectangle 2"/>
          <p:cNvSpPr>
            <a:spLocks noGrp="1" noChangeArrowheads="1"/>
          </p:cNvSpPr>
          <p:nvPr>
            <p:ph type="title"/>
          </p:nvPr>
        </p:nvSpPr>
        <p:spPr>
          <a:xfrm>
            <a:off x="250825" y="274638"/>
            <a:ext cx="8642350" cy="850900"/>
          </a:xfrm>
        </p:spPr>
        <p:txBody>
          <a:bodyPr/>
          <a:lstStyle/>
          <a:p>
            <a:pPr eaLnBrk="1" hangingPunct="1"/>
            <a:r>
              <a:rPr lang="cs-CZ" altLang="cs-CZ" sz="4000" smtClean="0"/>
              <a:t>Vyjednávání a společenské chování</a:t>
            </a:r>
          </a:p>
        </p:txBody>
      </p:sp>
      <p:sp>
        <p:nvSpPr>
          <p:cNvPr id="131076" name="Rectangle 3"/>
          <p:cNvSpPr>
            <a:spLocks noGrp="1" noChangeArrowheads="1"/>
          </p:cNvSpPr>
          <p:nvPr>
            <p:ph type="body" idx="1"/>
          </p:nvPr>
        </p:nvSpPr>
        <p:spPr>
          <a:xfrm>
            <a:off x="304800" y="1219200"/>
            <a:ext cx="8001000" cy="4873625"/>
          </a:xfrm>
        </p:spPr>
        <p:txBody>
          <a:bodyPr/>
          <a:lstStyle/>
          <a:p>
            <a:pPr eaLnBrk="1" hangingPunct="1">
              <a:lnSpc>
                <a:spcPct val="80000"/>
              </a:lnSpc>
            </a:pPr>
            <a:r>
              <a:rPr lang="cs-CZ" altLang="cs-CZ" sz="2400" smtClean="0">
                <a:solidFill>
                  <a:schemeClr val="hlink"/>
                </a:solidFill>
              </a:rPr>
              <a:t>Jednání, </a:t>
            </a:r>
            <a:r>
              <a:rPr lang="cs-CZ" altLang="cs-CZ" sz="2000" i="1" smtClean="0">
                <a:solidFill>
                  <a:schemeClr val="hlink"/>
                </a:solidFill>
              </a:rPr>
              <a:t>Jak úspěšně vyjednávat</a:t>
            </a:r>
            <a:r>
              <a:rPr lang="cs-CZ" altLang="cs-CZ" sz="2000" smtClean="0">
                <a:solidFill>
                  <a:schemeClr val="hlink"/>
                </a:solidFill>
              </a:rPr>
              <a:t>, Barabara Schott,  Grada, Praha 2002, ISBN:80-247-0412-9</a:t>
            </a:r>
          </a:p>
          <a:p>
            <a:pPr eaLnBrk="1" hangingPunct="1">
              <a:lnSpc>
                <a:spcPct val="80000"/>
              </a:lnSpc>
            </a:pPr>
            <a:r>
              <a:rPr lang="cs-CZ" altLang="cs-CZ" sz="2400" smtClean="0"/>
              <a:t>Důležité jsou obecné zásady slušného chování a společenského postavení</a:t>
            </a:r>
          </a:p>
          <a:p>
            <a:pPr lvl="1" eaLnBrk="1" hangingPunct="1">
              <a:lnSpc>
                <a:spcPct val="80000"/>
              </a:lnSpc>
            </a:pPr>
            <a:r>
              <a:rPr lang="cs-CZ" altLang="cs-CZ" sz="2000" smtClean="0"/>
              <a:t>Dochvilnost, ceremoniální zvyky</a:t>
            </a:r>
          </a:p>
          <a:p>
            <a:pPr lvl="1" eaLnBrk="1" hangingPunct="1">
              <a:lnSpc>
                <a:spcPct val="80000"/>
              </a:lnSpc>
            </a:pPr>
            <a:r>
              <a:rPr lang="cs-CZ" altLang="cs-CZ" sz="2000" smtClean="0"/>
              <a:t>Oblečení odpovídající situaci (za ředitelem nepůjdu v džínech, za kovářem ve fraku), pohodlné (nepohodlnost může vyvolat dojem nejistoty v předmětu jednání)</a:t>
            </a:r>
          </a:p>
          <a:p>
            <a:pPr lvl="1" eaLnBrk="1" hangingPunct="1">
              <a:lnSpc>
                <a:spcPct val="80000"/>
              </a:lnSpc>
            </a:pPr>
            <a:r>
              <a:rPr lang="cs-CZ" altLang="cs-CZ" sz="2000" smtClean="0"/>
              <a:t>Prvý dojem bývá důležitý</a:t>
            </a:r>
          </a:p>
          <a:p>
            <a:pPr eaLnBrk="1" hangingPunct="1">
              <a:lnSpc>
                <a:spcPct val="80000"/>
              </a:lnSpc>
            </a:pPr>
            <a:r>
              <a:rPr lang="cs-CZ" altLang="cs-CZ" sz="2400" smtClean="0"/>
              <a:t>Organizační podmínky úspěšného vyjednávání</a:t>
            </a:r>
          </a:p>
          <a:p>
            <a:pPr lvl="1" eaLnBrk="1" hangingPunct="1">
              <a:lnSpc>
                <a:spcPct val="80000"/>
              </a:lnSpc>
            </a:pPr>
            <a:r>
              <a:rPr lang="cs-CZ" altLang="cs-CZ" sz="2000" smtClean="0"/>
              <a:t>Dost času na jednání</a:t>
            </a:r>
          </a:p>
          <a:p>
            <a:pPr lvl="1" eaLnBrk="1" hangingPunct="1">
              <a:lnSpc>
                <a:spcPct val="80000"/>
              </a:lnSpc>
            </a:pPr>
            <a:r>
              <a:rPr lang="cs-CZ" altLang="cs-CZ" sz="2000" smtClean="0"/>
              <a:t>Příjemné prostředí</a:t>
            </a:r>
          </a:p>
          <a:p>
            <a:pPr lvl="1" eaLnBrk="1" hangingPunct="1">
              <a:lnSpc>
                <a:spcPct val="80000"/>
              </a:lnSpc>
            </a:pPr>
            <a:r>
              <a:rPr lang="cs-CZ" altLang="cs-CZ" sz="2000" smtClean="0"/>
              <a:t>Dostupnost účastníků a expertů a budoucích koncových uživatelů (to závisí  na správné volbě termínu, s účetními je lépe nevyjednávat v době uzávěrek)</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Nadpis 1"/>
          <p:cNvSpPr>
            <a:spLocks noGrp="1"/>
          </p:cNvSpPr>
          <p:nvPr>
            <p:ph type="title"/>
          </p:nvPr>
        </p:nvSpPr>
        <p:spPr/>
        <p:txBody>
          <a:bodyPr/>
          <a:lstStyle/>
          <a:p>
            <a:pPr eaLnBrk="1" hangingPunct="1"/>
            <a:r>
              <a:rPr lang="cs-CZ" altLang="cs-CZ" smtClean="0"/>
              <a:t>Většina zásad plati i pro jiné formy spolupráce</a:t>
            </a:r>
          </a:p>
        </p:txBody>
      </p:sp>
      <p:sp>
        <p:nvSpPr>
          <p:cNvPr id="132099" name="Zástupný symbol pro obsah 2"/>
          <p:cNvSpPr>
            <a:spLocks noGrp="1"/>
          </p:cNvSpPr>
          <p:nvPr>
            <p:ph idx="1"/>
          </p:nvPr>
        </p:nvSpPr>
        <p:spPr/>
        <p:txBody>
          <a:bodyPr/>
          <a:lstStyle/>
          <a:p>
            <a:pPr eaLnBrk="1" hangingPunct="1"/>
            <a:r>
              <a:rPr lang="cs-CZ" altLang="cs-CZ" smtClean="0"/>
              <a:t>Interview</a:t>
            </a:r>
          </a:p>
          <a:p>
            <a:pPr eaLnBrk="1" hangingPunct="1"/>
            <a:r>
              <a:rPr lang="cs-CZ" altLang="cs-CZ" smtClean="0"/>
              <a:t>Níže popsané metody skupinového přemýšlení</a:t>
            </a:r>
          </a:p>
          <a:p>
            <a:pPr eaLnBrk="1" hangingPunct="1"/>
            <a:r>
              <a:rPr lang="cs-CZ" altLang="cs-CZ" smtClean="0"/>
              <a:t>Zapojení dopracovního proces</a:t>
            </a:r>
          </a:p>
          <a:p>
            <a:pPr eaLnBrk="1" hangingPunct="1"/>
            <a:endParaRPr lang="cs-CZ" altLang="cs-CZ" smtClean="0"/>
          </a:p>
        </p:txBody>
      </p:sp>
      <p:sp>
        <p:nvSpPr>
          <p:cNvPr id="132100" name="Zástupný symbol pro číslo snímku 3"/>
          <p:cNvSpPr>
            <a:spLocks noGrp="1"/>
          </p:cNvSpPr>
          <p:nvPr>
            <p:ph type="sldNum" sz="quarter" idx="12"/>
          </p:nvPr>
        </p:nvSpPr>
        <p:spPr>
          <a:noFill/>
        </p:spPr>
        <p:txBody>
          <a:bodyPr/>
          <a:lstStyle/>
          <a:p>
            <a:fld id="{A35D8F01-7253-4193-BB57-3AEE72721D83}" type="slidenum">
              <a:rPr lang="cs-CZ" altLang="cs-CZ"/>
              <a:pPr/>
              <a:t>125</a:t>
            </a:fld>
            <a:endParaRPr lang="cs-CZ" altLang="cs-CZ"/>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Zástupný symbol pro číslo snímku 5"/>
          <p:cNvSpPr>
            <a:spLocks noGrp="1"/>
          </p:cNvSpPr>
          <p:nvPr>
            <p:ph type="sldNum" sz="quarter" idx="12"/>
          </p:nvPr>
        </p:nvSpPr>
        <p:spPr>
          <a:noFill/>
        </p:spPr>
        <p:txBody>
          <a:bodyPr/>
          <a:lstStyle/>
          <a:p>
            <a:fld id="{A3BADC74-1CCB-47D4-B1C6-CE095BFF3559}" type="slidenum">
              <a:rPr lang="cs-CZ" altLang="cs-CZ"/>
              <a:pPr/>
              <a:t>126</a:t>
            </a:fld>
            <a:endParaRPr lang="cs-CZ" altLang="cs-CZ"/>
          </a:p>
        </p:txBody>
      </p:sp>
      <p:sp>
        <p:nvSpPr>
          <p:cNvPr id="133123" name="Rectangle 2"/>
          <p:cNvSpPr>
            <a:spLocks noGrp="1" noChangeArrowheads="1"/>
          </p:cNvSpPr>
          <p:nvPr>
            <p:ph type="title"/>
          </p:nvPr>
        </p:nvSpPr>
        <p:spPr>
          <a:xfrm>
            <a:off x="0" y="228600"/>
            <a:ext cx="8642350" cy="850900"/>
          </a:xfrm>
        </p:spPr>
        <p:txBody>
          <a:bodyPr/>
          <a:lstStyle/>
          <a:p>
            <a:pPr eaLnBrk="1" hangingPunct="1"/>
            <a:r>
              <a:rPr lang="cs-CZ" altLang="cs-CZ" smtClean="0"/>
              <a:t>Organizace vyjednávání </a:t>
            </a:r>
          </a:p>
        </p:txBody>
      </p:sp>
      <p:sp>
        <p:nvSpPr>
          <p:cNvPr id="133124" name="Rectangle 3"/>
          <p:cNvSpPr>
            <a:spLocks noGrp="1" noChangeArrowheads="1"/>
          </p:cNvSpPr>
          <p:nvPr>
            <p:ph type="body" idx="1"/>
          </p:nvPr>
        </p:nvSpPr>
        <p:spPr>
          <a:xfrm>
            <a:off x="684213" y="1371600"/>
            <a:ext cx="7621587" cy="4876800"/>
          </a:xfrm>
        </p:spPr>
        <p:txBody>
          <a:bodyPr/>
          <a:lstStyle/>
          <a:p>
            <a:pPr eaLnBrk="1" hangingPunct="1"/>
            <a:r>
              <a:rPr lang="cs-CZ" altLang="cs-CZ" sz="2400" smtClean="0"/>
              <a:t>Připravenost k jednání (vše, co se dohodlo, si pamatuji, vše, co jsem si mohl sám zjistit, znám)</a:t>
            </a:r>
          </a:p>
          <a:p>
            <a:pPr eaLnBrk="1" hangingPunct="1"/>
            <a:r>
              <a:rPr lang="cs-CZ" altLang="cs-CZ" sz="2400" smtClean="0"/>
              <a:t>Dokonalé zajištění lidí, místa, času a ostatních podmínek vyjednávání</a:t>
            </a:r>
          </a:p>
          <a:p>
            <a:pPr eaLnBrk="1" hangingPunct="1"/>
            <a:r>
              <a:rPr lang="cs-CZ" altLang="cs-CZ" sz="2400" smtClean="0"/>
              <a:t>Dohoda o formátu  a způsobu vyjednávání (dvojice, porada,…); vyjednávání na dálku (mail, telefon) je možné, ale spíše na dolaďování detailů a přípravu vyjednávání  tváří v tvář, </a:t>
            </a:r>
          </a:p>
          <a:p>
            <a:pPr lvl="1" eaLnBrk="1" hangingPunct="1"/>
            <a:r>
              <a:rPr lang="cs-CZ" altLang="cs-CZ" sz="2000" smtClean="0"/>
              <a:t>při vyjednávání na dálku chybí řeč těla (až 60% komunikace</a:t>
            </a:r>
            <a:r>
              <a:rPr lang="cs-CZ" altLang="cs-CZ" sz="2400" smtClean="0"/>
              <a:t>) , proto jsou konferenční systémy jen částečnou náhradou a neosvědčuje se práce doma</a:t>
            </a: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Zástupný symbol pro číslo snímku 5"/>
          <p:cNvSpPr>
            <a:spLocks noGrp="1"/>
          </p:cNvSpPr>
          <p:nvPr>
            <p:ph type="sldNum" sz="quarter" idx="12"/>
          </p:nvPr>
        </p:nvSpPr>
        <p:spPr>
          <a:noFill/>
        </p:spPr>
        <p:txBody>
          <a:bodyPr/>
          <a:lstStyle/>
          <a:p>
            <a:fld id="{600440A0-59C8-4C44-B4CB-B6085C93C360}" type="slidenum">
              <a:rPr lang="cs-CZ" altLang="cs-CZ"/>
              <a:pPr/>
              <a:t>127</a:t>
            </a:fld>
            <a:endParaRPr lang="cs-CZ" altLang="cs-CZ"/>
          </a:p>
        </p:txBody>
      </p:sp>
      <p:sp>
        <p:nvSpPr>
          <p:cNvPr id="134147" name="Rectangle 1026"/>
          <p:cNvSpPr>
            <a:spLocks noGrp="1" noChangeArrowheads="1"/>
          </p:cNvSpPr>
          <p:nvPr>
            <p:ph type="title"/>
          </p:nvPr>
        </p:nvSpPr>
        <p:spPr>
          <a:xfrm>
            <a:off x="0" y="609600"/>
            <a:ext cx="8642350" cy="850900"/>
          </a:xfrm>
        </p:spPr>
        <p:txBody>
          <a:bodyPr/>
          <a:lstStyle/>
          <a:p>
            <a:pPr eaLnBrk="1" hangingPunct="1"/>
            <a:r>
              <a:rPr lang="cs-CZ" altLang="cs-CZ" smtClean="0"/>
              <a:t>Organizace vyjednávání </a:t>
            </a:r>
          </a:p>
        </p:txBody>
      </p:sp>
      <p:sp>
        <p:nvSpPr>
          <p:cNvPr id="134148" name="Rectangle 1027"/>
          <p:cNvSpPr>
            <a:spLocks noGrp="1" noChangeArrowheads="1"/>
          </p:cNvSpPr>
          <p:nvPr>
            <p:ph type="body" idx="1"/>
          </p:nvPr>
        </p:nvSpPr>
        <p:spPr>
          <a:xfrm>
            <a:off x="762000" y="1600200"/>
            <a:ext cx="7339013" cy="4648200"/>
          </a:xfrm>
        </p:spPr>
        <p:txBody>
          <a:bodyPr/>
          <a:lstStyle/>
          <a:p>
            <a:pPr eaLnBrk="1" hangingPunct="1">
              <a:buFontTx/>
              <a:buNone/>
            </a:pPr>
            <a:r>
              <a:rPr lang="cs-CZ" altLang="cs-CZ" sz="2800" smtClean="0"/>
              <a:t>Místo konání</a:t>
            </a:r>
          </a:p>
          <a:p>
            <a:pPr lvl="1" eaLnBrk="1" hangingPunct="1"/>
            <a:r>
              <a:rPr lang="cs-CZ" altLang="cs-CZ" sz="2400" smtClean="0"/>
              <a:t>Snadno dostupné pro obě strany</a:t>
            </a:r>
          </a:p>
          <a:p>
            <a:pPr lvl="1" eaLnBrk="1" hangingPunct="1"/>
            <a:r>
              <a:rPr lang="cs-CZ" altLang="cs-CZ" sz="2400" smtClean="0"/>
              <a:t>Je lépe, když je to v místě odběratele,neboť jsou dosažitelní lidé, jejichž účast se ukáže potřebná až v průběhu jednání, má to však nevýhodu, že účastníci budou odvoláváni k řešení náhlých problémů pracovního procesu</a:t>
            </a:r>
          </a:p>
          <a:p>
            <a:pPr lvl="1" eaLnBrk="1" hangingPunct="1"/>
            <a:r>
              <a:rPr lang="cs-CZ" altLang="cs-CZ" sz="2400" smtClean="0"/>
              <a:t>Jednání v místě může umožnit hostujícímu partnerovi nepříjemný vhled a poskytnout i informace, které by mohlo být pro zákazníka lépe nechat pod pokličkou</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Zástupný symbol pro číslo snímku 5"/>
          <p:cNvSpPr>
            <a:spLocks noGrp="1"/>
          </p:cNvSpPr>
          <p:nvPr>
            <p:ph type="sldNum" sz="quarter" idx="12"/>
          </p:nvPr>
        </p:nvSpPr>
        <p:spPr>
          <a:noFill/>
        </p:spPr>
        <p:txBody>
          <a:bodyPr/>
          <a:lstStyle/>
          <a:p>
            <a:fld id="{7A835DEE-F4E1-4EAF-A850-CFC6000A17E7}" type="slidenum">
              <a:rPr lang="cs-CZ" altLang="cs-CZ"/>
              <a:pPr/>
              <a:t>128</a:t>
            </a:fld>
            <a:endParaRPr lang="cs-CZ" altLang="cs-CZ"/>
          </a:p>
        </p:txBody>
      </p:sp>
      <p:sp>
        <p:nvSpPr>
          <p:cNvPr id="135171" name="Rectangle 2"/>
          <p:cNvSpPr>
            <a:spLocks noGrp="1" noChangeArrowheads="1"/>
          </p:cNvSpPr>
          <p:nvPr>
            <p:ph type="title"/>
          </p:nvPr>
        </p:nvSpPr>
        <p:spPr>
          <a:xfrm>
            <a:off x="457200" y="274638"/>
            <a:ext cx="8229600" cy="792162"/>
          </a:xfrm>
        </p:spPr>
        <p:txBody>
          <a:bodyPr/>
          <a:lstStyle/>
          <a:p>
            <a:pPr eaLnBrk="1" hangingPunct="1"/>
            <a:r>
              <a:rPr lang="cs-CZ" altLang="cs-CZ" smtClean="0"/>
              <a:t>Řeč těla</a:t>
            </a:r>
          </a:p>
        </p:txBody>
      </p:sp>
      <p:sp>
        <p:nvSpPr>
          <p:cNvPr id="135172" name="Rectangle 3"/>
          <p:cNvSpPr>
            <a:spLocks noGrp="1" noChangeArrowheads="1"/>
          </p:cNvSpPr>
          <p:nvPr>
            <p:ph type="body" idx="1"/>
          </p:nvPr>
        </p:nvSpPr>
        <p:spPr>
          <a:xfrm>
            <a:off x="298450" y="1295400"/>
            <a:ext cx="8450263" cy="4830763"/>
          </a:xfrm>
        </p:spPr>
        <p:txBody>
          <a:bodyPr/>
          <a:lstStyle/>
          <a:p>
            <a:pPr eaLnBrk="1" hangingPunct="1">
              <a:lnSpc>
                <a:spcPct val="80000"/>
              </a:lnSpc>
            </a:pPr>
            <a:r>
              <a:rPr lang="cs-CZ" altLang="cs-CZ" sz="2400" smtClean="0"/>
              <a:t> Průběh vyjednávání silně ovlivňuje  neverbální komunikace (řeč těla). Tato komunikace je často podvědomá a tedy i nechtěná  a někdy významnější, než komunikace verbální. Pozor na vůni a pachy těla!</a:t>
            </a:r>
          </a:p>
          <a:p>
            <a:pPr eaLnBrk="1" hangingPunct="1">
              <a:lnSpc>
                <a:spcPct val="80000"/>
              </a:lnSpc>
            </a:pPr>
            <a:r>
              <a:rPr lang="cs-CZ" altLang="cs-CZ" sz="2400" smtClean="0"/>
              <a:t>Při hlasové komunikaci hraje roli i barva hlasu, proto je vhodné se i při komunikaci o telefonu usmívat. Intonací a rytmem řeči lze zčásti nahrazovat neverbální komunikaci při hlasové komunikaci.</a:t>
            </a:r>
          </a:p>
          <a:p>
            <a:pPr eaLnBrk="1" hangingPunct="1">
              <a:lnSpc>
                <a:spcPct val="80000"/>
              </a:lnSpc>
            </a:pPr>
            <a:r>
              <a:rPr lang="cs-CZ" altLang="cs-CZ" sz="2400" smtClean="0"/>
              <a:t>V mailu lze dosáhnout mnohé správnou volbou formulací</a:t>
            </a:r>
          </a:p>
          <a:p>
            <a:pPr eaLnBrk="1" hangingPunct="1">
              <a:lnSpc>
                <a:spcPct val="80000"/>
              </a:lnSpc>
            </a:pPr>
            <a:r>
              <a:rPr lang="cs-CZ" altLang="cs-CZ" sz="2400" smtClean="0"/>
              <a:t>Na řeč těla jsou kursy</a:t>
            </a:r>
          </a:p>
          <a:p>
            <a:pPr eaLnBrk="1" hangingPunct="1">
              <a:lnSpc>
                <a:spcPct val="80000"/>
              </a:lnSpc>
            </a:pPr>
            <a:r>
              <a:rPr lang="cs-CZ" altLang="cs-CZ" b="1" smtClean="0"/>
              <a:t>IS by neměl opomíjet sílu řeči těla            podporovat možnosti osobních setkání při vývoji i při provozu,</a:t>
            </a:r>
          </a:p>
          <a:p>
            <a:pPr eaLnBrk="1" hangingPunct="1">
              <a:lnSpc>
                <a:spcPct val="80000"/>
              </a:lnSpc>
            </a:pPr>
            <a:r>
              <a:rPr lang="cs-CZ" altLang="cs-CZ" sz="2800" b="1" smtClean="0"/>
              <a:t>Jsou pro to i další důvody</a:t>
            </a:r>
          </a:p>
        </p:txBody>
      </p:sp>
      <p:sp>
        <p:nvSpPr>
          <p:cNvPr id="5" name="Šipka doprava 4"/>
          <p:cNvSpPr/>
          <p:nvPr/>
        </p:nvSpPr>
        <p:spPr>
          <a:xfrm>
            <a:off x="7308850" y="4941888"/>
            <a:ext cx="977900" cy="2873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cs-CZ"/>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Zástupný symbol pro číslo snímku 3"/>
          <p:cNvSpPr>
            <a:spLocks noGrp="1"/>
          </p:cNvSpPr>
          <p:nvPr>
            <p:ph type="sldNum" sz="quarter" idx="12"/>
          </p:nvPr>
        </p:nvSpPr>
        <p:spPr>
          <a:noFill/>
        </p:spPr>
        <p:txBody>
          <a:bodyPr/>
          <a:lstStyle/>
          <a:p>
            <a:fld id="{97A27411-C2C7-409C-A1BC-089C1554D5D4}" type="slidenum">
              <a:rPr lang="cs-CZ" altLang="cs-CZ"/>
              <a:pPr/>
              <a:t>129</a:t>
            </a:fld>
            <a:endParaRPr lang="cs-CZ" altLang="cs-CZ"/>
          </a:p>
        </p:txBody>
      </p:sp>
      <p:sp>
        <p:nvSpPr>
          <p:cNvPr id="136195" name="Text Box 4"/>
          <p:cNvSpPr txBox="1">
            <a:spLocks noChangeArrowheads="1"/>
          </p:cNvSpPr>
          <p:nvPr/>
        </p:nvSpPr>
        <p:spPr bwMode="auto">
          <a:xfrm>
            <a:off x="468313" y="404813"/>
            <a:ext cx="7848600" cy="946150"/>
          </a:xfrm>
          <a:prstGeom prst="rect">
            <a:avLst/>
          </a:prstGeom>
          <a:noFill/>
          <a:ln w="9525">
            <a:noFill/>
            <a:miter lim="800000"/>
            <a:headEnd/>
            <a:tailEnd/>
          </a:ln>
        </p:spPr>
        <p:txBody>
          <a:bodyPr>
            <a:spAutoFit/>
          </a:bodyPr>
          <a:lstStyle/>
          <a:p>
            <a:pPr algn="ctr" eaLnBrk="1" hangingPunct="1">
              <a:spcBef>
                <a:spcPct val="50000"/>
              </a:spcBef>
            </a:pPr>
            <a:r>
              <a:rPr lang="cs-CZ" altLang="cs-CZ" sz="2800"/>
              <a:t>Řeč těla závisí také na kulturních zvyklostech jako součást společenských ceremoniálů</a:t>
            </a:r>
          </a:p>
        </p:txBody>
      </p:sp>
      <p:graphicFrame>
        <p:nvGraphicFramePr>
          <p:cNvPr id="22690" name="Group 162"/>
          <p:cNvGraphicFramePr>
            <a:graphicFrameLocks noGrp="1"/>
          </p:cNvGraphicFramePr>
          <p:nvPr/>
        </p:nvGraphicFramePr>
        <p:xfrm>
          <a:off x="539750" y="1557338"/>
          <a:ext cx="8112125" cy="4206875"/>
        </p:xfrm>
        <a:graphic>
          <a:graphicData uri="http://schemas.openxmlformats.org/drawingml/2006/table">
            <a:tbl>
              <a:tblPr/>
              <a:tblGrid>
                <a:gridCol w="4103688"/>
                <a:gridCol w="4008437"/>
              </a:tblGrid>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Svraštění čela</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Přemýšlení, rozhořčení</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Zvednuté obočí</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Překvapení, nesouhlas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Záklon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Nezájem, odmítání, pauza na přemýšlení</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Předklon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Zájem, přestávka by bodla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Pohled na partnera (nepříliš upřený)</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Zájem, opravdu?</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Pohled stranou</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Nejistota, ztráta koncentrace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Hraní si s tužkou, prsty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Obavy, nervozita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Křečovité sepnutí rukou</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Strach, nedůvěra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8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Nohy zkřížené nad kotníky, ruce u těla</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Nejistota </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Pohodlné sezení, zkřížené nohy nebo nohy od sebe směrem k partnerovi</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Pohoda, sympatie, důvěra, trochu i sebedůvěra</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p:spPr>
        <p:txBody>
          <a:bodyPr/>
          <a:lstStyle/>
          <a:p>
            <a:fld id="{858FB47D-189E-4AB3-8B13-4E82F5E3744A}" type="slidenum">
              <a:rPr lang="cs-CZ" altLang="cs-CZ"/>
              <a:pPr/>
              <a:t>13</a:t>
            </a:fld>
            <a:endParaRPr lang="cs-CZ" altLang="cs-CZ"/>
          </a:p>
        </p:txBody>
      </p:sp>
      <p:sp>
        <p:nvSpPr>
          <p:cNvPr id="16387" name="Rectangle 2050"/>
          <p:cNvSpPr>
            <a:spLocks noGrp="1" noChangeArrowheads="1"/>
          </p:cNvSpPr>
          <p:nvPr>
            <p:ph type="title"/>
          </p:nvPr>
        </p:nvSpPr>
        <p:spPr/>
        <p:txBody>
          <a:bodyPr/>
          <a:lstStyle/>
          <a:p>
            <a:pPr eaLnBrk="1" hangingPunct="1"/>
            <a:r>
              <a:rPr lang="cs-CZ" altLang="cs-CZ" smtClean="0"/>
              <a:t>Problém formalizace</a:t>
            </a:r>
          </a:p>
        </p:txBody>
      </p:sp>
      <p:sp>
        <p:nvSpPr>
          <p:cNvPr id="16388" name="Rectangle 2051"/>
          <p:cNvSpPr>
            <a:spLocks noGrp="1" noChangeArrowheads="1"/>
          </p:cNvSpPr>
          <p:nvPr>
            <p:ph type="body" idx="1"/>
          </p:nvPr>
        </p:nvSpPr>
        <p:spPr>
          <a:xfrm>
            <a:off x="250825" y="1484313"/>
            <a:ext cx="8713788" cy="5040312"/>
          </a:xfrm>
        </p:spPr>
        <p:txBody>
          <a:bodyPr/>
          <a:lstStyle/>
          <a:p>
            <a:pPr eaLnBrk="1" hangingPunct="1">
              <a:lnSpc>
                <a:spcPct val="90000"/>
              </a:lnSpc>
            </a:pPr>
            <a:r>
              <a:rPr lang="cs-CZ" altLang="cs-CZ" sz="2800" b="1" smtClean="0"/>
              <a:t>Leccos při formulaci vizí a základních požadavků formalizovat nelze</a:t>
            </a:r>
          </a:p>
          <a:p>
            <a:pPr eaLnBrk="1" hangingPunct="1">
              <a:lnSpc>
                <a:spcPct val="90000"/>
              </a:lnSpc>
            </a:pPr>
            <a:r>
              <a:rPr lang="cs-CZ" altLang="cs-CZ" sz="2400" smtClean="0"/>
              <a:t>Formalizace může přinést zbytečná omezení cílů a zhoršit chápání potřeb, zvláště když omezuje spolupráci s uživateli, pooněvadž ji nechápou a omezuje jejich intuici</a:t>
            </a:r>
          </a:p>
          <a:p>
            <a:pPr eaLnBrk="1" hangingPunct="1">
              <a:lnSpc>
                <a:spcPct val="90000"/>
              </a:lnSpc>
            </a:pPr>
            <a:r>
              <a:rPr lang="cs-CZ" altLang="cs-CZ" sz="2400" smtClean="0"/>
              <a:t>Neexistuje stříbrná kulka, tj. univerzální stále  a všude použitelný nástroj</a:t>
            </a:r>
          </a:p>
          <a:p>
            <a:pPr eaLnBrk="1" hangingPunct="1">
              <a:lnSpc>
                <a:spcPct val="90000"/>
              </a:lnSpc>
            </a:pPr>
            <a:r>
              <a:rPr lang="cs-CZ" altLang="cs-CZ" sz="2400" b="1" smtClean="0"/>
              <a:t>Klíčový problém je, zda formalizovaný model modeluje to, co uživatel skutečně potřebuje, </a:t>
            </a:r>
          </a:p>
          <a:p>
            <a:pPr eaLnBrk="1" hangingPunct="1">
              <a:lnSpc>
                <a:spcPct val="90000"/>
              </a:lnSpc>
            </a:pPr>
            <a:r>
              <a:rPr lang="cs-CZ" altLang="cs-CZ" sz="2400" b="1" smtClean="0"/>
              <a:t>s tím souvisí i to do jaké míryje uživatel schopen spolupracovat</a:t>
            </a:r>
            <a:endParaRPr lang="cs-CZ" altLang="cs-CZ" sz="2800" b="1"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Zástupný symbol pro číslo snímku 5"/>
          <p:cNvSpPr>
            <a:spLocks noGrp="1"/>
          </p:cNvSpPr>
          <p:nvPr>
            <p:ph type="sldNum" sz="quarter" idx="12"/>
          </p:nvPr>
        </p:nvSpPr>
        <p:spPr>
          <a:noFill/>
        </p:spPr>
        <p:txBody>
          <a:bodyPr/>
          <a:lstStyle/>
          <a:p>
            <a:fld id="{E52B139D-1BDC-4978-A504-2AF98275E201}" type="slidenum">
              <a:rPr lang="cs-CZ" altLang="cs-CZ"/>
              <a:pPr/>
              <a:t>130</a:t>
            </a:fld>
            <a:endParaRPr lang="cs-CZ" altLang="cs-CZ"/>
          </a:p>
        </p:txBody>
      </p:sp>
      <p:sp>
        <p:nvSpPr>
          <p:cNvPr id="137219" name="Rectangle 1026"/>
          <p:cNvSpPr>
            <a:spLocks noGrp="1" noChangeArrowheads="1"/>
          </p:cNvSpPr>
          <p:nvPr>
            <p:ph type="ctrTitle"/>
          </p:nvPr>
        </p:nvSpPr>
        <p:spPr>
          <a:xfrm>
            <a:off x="685800" y="2286000"/>
            <a:ext cx="7772400" cy="1143000"/>
          </a:xfrm>
        </p:spPr>
        <p:txBody>
          <a:bodyPr/>
          <a:lstStyle/>
          <a:p>
            <a:pPr eaLnBrk="1" hangingPunct="1"/>
            <a:r>
              <a:rPr lang="cs-CZ" altLang="cs-CZ" smtClean="0"/>
              <a:t>Skupinové přemýšlení</a:t>
            </a:r>
          </a:p>
        </p:txBody>
      </p:sp>
      <p:sp>
        <p:nvSpPr>
          <p:cNvPr id="137220" name="Rectangle 1027"/>
          <p:cNvSpPr>
            <a:spLocks noGrp="1" noChangeArrowheads="1"/>
          </p:cNvSpPr>
          <p:nvPr>
            <p:ph type="subTitle" idx="1"/>
          </p:nvPr>
        </p:nvSpPr>
        <p:spPr/>
        <p:txBody>
          <a:bodyPr/>
          <a:lstStyle/>
          <a:p>
            <a:pPr eaLnBrk="1" hangingPunct="1">
              <a:lnSpc>
                <a:spcPct val="90000"/>
              </a:lnSpc>
            </a:pPr>
            <a:r>
              <a:rPr lang="cs-CZ" altLang="cs-CZ" sz="2800" smtClean="0"/>
              <a:t>Jak kombinovat a spojovat myšlenky více lidí</a:t>
            </a:r>
          </a:p>
          <a:p>
            <a:pPr eaLnBrk="1" hangingPunct="1">
              <a:lnSpc>
                <a:spcPct val="90000"/>
              </a:lnSpc>
            </a:pPr>
            <a:r>
              <a:rPr lang="cs-CZ" altLang="cs-CZ" sz="2800" smtClean="0"/>
              <a:t>Vyjednávání je vlastně také skupinové přemýšlení</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Zástupný symbol pro číslo snímku 5"/>
          <p:cNvSpPr>
            <a:spLocks noGrp="1"/>
          </p:cNvSpPr>
          <p:nvPr>
            <p:ph type="sldNum" sz="quarter" idx="12"/>
          </p:nvPr>
        </p:nvSpPr>
        <p:spPr>
          <a:noFill/>
        </p:spPr>
        <p:txBody>
          <a:bodyPr/>
          <a:lstStyle/>
          <a:p>
            <a:fld id="{D848ECA0-3C68-4307-A17F-314FE416031D}" type="slidenum">
              <a:rPr lang="cs-CZ" altLang="cs-CZ"/>
              <a:pPr/>
              <a:t>131</a:t>
            </a:fld>
            <a:endParaRPr lang="cs-CZ" altLang="cs-CZ"/>
          </a:p>
        </p:txBody>
      </p:sp>
      <p:sp>
        <p:nvSpPr>
          <p:cNvPr id="138243" name="Rectangle 2"/>
          <p:cNvSpPr>
            <a:spLocks noGrp="1" noChangeArrowheads="1"/>
          </p:cNvSpPr>
          <p:nvPr>
            <p:ph type="ctrTitle"/>
          </p:nvPr>
        </p:nvSpPr>
        <p:spPr>
          <a:xfrm>
            <a:off x="685800" y="457200"/>
            <a:ext cx="7772400" cy="1143000"/>
          </a:xfrm>
        </p:spPr>
        <p:txBody>
          <a:bodyPr/>
          <a:lstStyle/>
          <a:p>
            <a:pPr eaLnBrk="1" hangingPunct="1"/>
            <a:r>
              <a:rPr lang="cs-CZ" altLang="cs-CZ" smtClean="0"/>
              <a:t>Porady</a:t>
            </a:r>
          </a:p>
        </p:txBody>
      </p:sp>
      <p:sp>
        <p:nvSpPr>
          <p:cNvPr id="138244" name="Rectangle 3"/>
          <p:cNvSpPr>
            <a:spLocks noGrp="1" noChangeArrowheads="1"/>
          </p:cNvSpPr>
          <p:nvPr>
            <p:ph type="subTitle" idx="1"/>
          </p:nvPr>
        </p:nvSpPr>
        <p:spPr>
          <a:xfrm>
            <a:off x="457200" y="1447800"/>
            <a:ext cx="8077200" cy="4724400"/>
          </a:xfrm>
        </p:spPr>
        <p:txBody>
          <a:bodyPr/>
          <a:lstStyle/>
          <a:p>
            <a:pPr eaLnBrk="1" hangingPunct="1">
              <a:lnSpc>
                <a:spcPct val="90000"/>
              </a:lnSpc>
            </a:pPr>
            <a:r>
              <a:rPr lang="cs-CZ" altLang="cs-CZ" sz="2800" smtClean="0"/>
              <a:t>Pro nás společné označení skupinových činností, jejichž vstupy i výstupy jsou dokumenty nebo skupinové činnosti, které slouží k seznamování řešitelů mezi sebou, budování týmové spolupráce, vzájemné stimulace myšlenek  a k rychlému šíření informací.</a:t>
            </a:r>
          </a:p>
          <a:p>
            <a:pPr eaLnBrk="1" hangingPunct="1">
              <a:lnSpc>
                <a:spcPct val="90000"/>
              </a:lnSpc>
            </a:pPr>
            <a:endParaRPr lang="cs-CZ" altLang="cs-CZ" sz="2800" smtClean="0"/>
          </a:p>
          <a:p>
            <a:pPr eaLnBrk="1" hangingPunct="1">
              <a:lnSpc>
                <a:spcPct val="90000"/>
              </a:lnSpc>
            </a:pPr>
            <a:r>
              <a:rPr lang="cs-CZ" altLang="cs-CZ" sz="2800" smtClean="0"/>
              <a:t>Cílem porad je nejčastěji posuzování dokumentů a presentací (při verifikacích) a týmová tvorba dokumentů a hledání řešení, používá se nejčastěji v pokročilé etapě specifikací </a:t>
            </a: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Zástupný symbol pro číslo snímku 5"/>
          <p:cNvSpPr>
            <a:spLocks noGrp="1"/>
          </p:cNvSpPr>
          <p:nvPr>
            <p:ph type="sldNum" sz="quarter" idx="12"/>
          </p:nvPr>
        </p:nvSpPr>
        <p:spPr>
          <a:noFill/>
        </p:spPr>
        <p:txBody>
          <a:bodyPr/>
          <a:lstStyle/>
          <a:p>
            <a:fld id="{480E6D36-6B12-4BBE-A1CD-AA1468B6A247}" type="slidenum">
              <a:rPr lang="cs-CZ" altLang="cs-CZ"/>
              <a:pPr/>
              <a:t>132</a:t>
            </a:fld>
            <a:endParaRPr lang="cs-CZ" altLang="cs-CZ"/>
          </a:p>
        </p:txBody>
      </p:sp>
      <p:sp>
        <p:nvSpPr>
          <p:cNvPr id="139267" name="Rectangle 2"/>
          <p:cNvSpPr>
            <a:spLocks noGrp="1" noChangeArrowheads="1"/>
          </p:cNvSpPr>
          <p:nvPr>
            <p:ph type="title"/>
          </p:nvPr>
        </p:nvSpPr>
        <p:spPr/>
        <p:txBody>
          <a:bodyPr/>
          <a:lstStyle/>
          <a:p>
            <a:pPr eaLnBrk="1" hangingPunct="1"/>
            <a:r>
              <a:rPr lang="cs-CZ" altLang="cs-CZ" smtClean="0"/>
              <a:t>Cíle a účel porad (daná porada může mít více cílů)</a:t>
            </a:r>
          </a:p>
        </p:txBody>
      </p:sp>
      <p:sp>
        <p:nvSpPr>
          <p:cNvPr id="139268" name="Rectangle 3"/>
          <p:cNvSpPr>
            <a:spLocks noGrp="1" noChangeArrowheads="1"/>
          </p:cNvSpPr>
          <p:nvPr>
            <p:ph type="body" idx="1"/>
          </p:nvPr>
        </p:nvSpPr>
        <p:spPr>
          <a:xfrm>
            <a:off x="684213" y="1700213"/>
            <a:ext cx="8064500" cy="4144962"/>
          </a:xfrm>
        </p:spPr>
        <p:txBody>
          <a:bodyPr/>
          <a:lstStyle/>
          <a:p>
            <a:pPr marL="609600" indent="-609600" eaLnBrk="1" hangingPunct="1">
              <a:lnSpc>
                <a:spcPct val="90000"/>
              </a:lnSpc>
              <a:buFontTx/>
              <a:buAutoNum type="arabicPeriod"/>
            </a:pPr>
            <a:r>
              <a:rPr lang="cs-CZ" altLang="cs-CZ" sz="2800" smtClean="0"/>
              <a:t>Rychlé předávání informací a příkazů s podporou osobních kontaktů.</a:t>
            </a:r>
          </a:p>
          <a:p>
            <a:pPr marL="609600" indent="-609600" eaLnBrk="1" hangingPunct="1">
              <a:lnSpc>
                <a:spcPct val="90000"/>
              </a:lnSpc>
              <a:buFontTx/>
              <a:buAutoNum type="arabicPeriod"/>
            </a:pPr>
            <a:r>
              <a:rPr lang="cs-CZ" altLang="cs-CZ" sz="2800" smtClean="0"/>
              <a:t>Rozvoj osobních vztahů, týmové loajality a týmového ducha</a:t>
            </a:r>
          </a:p>
          <a:p>
            <a:pPr marL="609600" indent="-609600" eaLnBrk="1" hangingPunct="1">
              <a:lnSpc>
                <a:spcPct val="90000"/>
              </a:lnSpc>
              <a:buFontTx/>
              <a:buAutoNum type="arabicPeriod"/>
            </a:pPr>
            <a:r>
              <a:rPr lang="cs-CZ" altLang="cs-CZ" sz="2800" smtClean="0"/>
              <a:t>Synergické efekty týmového hledání návrhů a řešení (více lidí více ví a vzájemně se stimulují), někdy podpořeno večírky a jinými společenskými setkáními a sportem</a:t>
            </a:r>
          </a:p>
          <a:p>
            <a:pPr marL="609600" indent="-609600" eaLnBrk="1" hangingPunct="1">
              <a:lnSpc>
                <a:spcPct val="90000"/>
              </a:lnSpc>
              <a:buFontTx/>
              <a:buAutoNum type="arabicPeriod"/>
            </a:pPr>
            <a:r>
              <a:rPr lang="cs-CZ" altLang="cs-CZ" sz="2800" smtClean="0"/>
              <a:t>Oponentury a posuzování návrhů a možností,</a:t>
            </a:r>
          </a:p>
          <a:p>
            <a:pPr marL="609600" indent="-609600" eaLnBrk="1" hangingPunct="1">
              <a:lnSpc>
                <a:spcPct val="90000"/>
              </a:lnSpc>
              <a:buFontTx/>
              <a:buAutoNum type="arabicPeriod"/>
            </a:pPr>
            <a:r>
              <a:rPr lang="cs-CZ" altLang="cs-CZ" sz="2800" smtClean="0"/>
              <a:t>Integrace dílčích řešení </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Zástupný symbol pro číslo snímku 5"/>
          <p:cNvSpPr>
            <a:spLocks noGrp="1"/>
          </p:cNvSpPr>
          <p:nvPr>
            <p:ph type="sldNum" sz="quarter" idx="12"/>
          </p:nvPr>
        </p:nvSpPr>
        <p:spPr>
          <a:noFill/>
        </p:spPr>
        <p:txBody>
          <a:bodyPr/>
          <a:lstStyle/>
          <a:p>
            <a:fld id="{DADE7494-7DAF-4801-831D-EF338029A8DD}" type="slidenum">
              <a:rPr lang="cs-CZ" altLang="cs-CZ"/>
              <a:pPr/>
              <a:t>133</a:t>
            </a:fld>
            <a:endParaRPr lang="cs-CZ" altLang="cs-CZ"/>
          </a:p>
        </p:txBody>
      </p:sp>
      <p:sp>
        <p:nvSpPr>
          <p:cNvPr id="140291" name="Rectangle 2"/>
          <p:cNvSpPr>
            <a:spLocks noGrp="1" noChangeArrowheads="1"/>
          </p:cNvSpPr>
          <p:nvPr>
            <p:ph type="title"/>
          </p:nvPr>
        </p:nvSpPr>
        <p:spPr/>
        <p:txBody>
          <a:bodyPr/>
          <a:lstStyle/>
          <a:p>
            <a:pPr eaLnBrk="1" hangingPunct="1"/>
            <a:r>
              <a:rPr lang="cs-CZ" altLang="cs-CZ" sz="4000" smtClean="0"/>
              <a:t>Porady jako skupinové a řízené přemýšlení</a:t>
            </a:r>
          </a:p>
        </p:txBody>
      </p:sp>
      <p:sp>
        <p:nvSpPr>
          <p:cNvPr id="140292" name="Rectangle 3"/>
          <p:cNvSpPr>
            <a:spLocks noGrp="1" noChangeArrowheads="1"/>
          </p:cNvSpPr>
          <p:nvPr>
            <p:ph type="body" idx="1"/>
          </p:nvPr>
        </p:nvSpPr>
        <p:spPr/>
        <p:txBody>
          <a:bodyPr/>
          <a:lstStyle/>
          <a:p>
            <a:pPr eaLnBrk="1" hangingPunct="1">
              <a:lnSpc>
                <a:spcPct val="90000"/>
              </a:lnSpc>
              <a:buFontTx/>
              <a:buNone/>
            </a:pPr>
            <a:r>
              <a:rPr lang="cs-CZ" altLang="cs-CZ" sz="2800" i="1" smtClean="0"/>
              <a:t>Budeme především diskutovat porady jako prostředek řízeného přemýšlení</a:t>
            </a:r>
          </a:p>
          <a:p>
            <a:pPr eaLnBrk="1" hangingPunct="1">
              <a:lnSpc>
                <a:spcPct val="90000"/>
              </a:lnSpc>
            </a:pPr>
            <a:r>
              <a:rPr lang="cs-CZ" altLang="cs-CZ" sz="2800" smtClean="0"/>
              <a:t>Správná příprava a organizace interakce ve skupině umožní</a:t>
            </a:r>
          </a:p>
          <a:p>
            <a:pPr lvl="1" eaLnBrk="1" hangingPunct="1">
              <a:lnSpc>
                <a:spcPct val="90000"/>
              </a:lnSpc>
            </a:pPr>
            <a:r>
              <a:rPr lang="cs-CZ" altLang="cs-CZ" sz="2400" smtClean="0"/>
              <a:t>Zefektivnit proces hledání řešení oproti individuálním postupům a mnohdy i jednání ve dvojicích (moderátor – respondent, čtení kódu, extrémní programování)</a:t>
            </a:r>
          </a:p>
          <a:p>
            <a:pPr lvl="1" eaLnBrk="1" hangingPunct="1">
              <a:lnSpc>
                <a:spcPct val="90000"/>
              </a:lnSpc>
            </a:pPr>
            <a:r>
              <a:rPr lang="cs-CZ" altLang="cs-CZ" sz="2400" smtClean="0"/>
              <a:t>Synergické efekty umožní najít zcela nečekaná řešení</a:t>
            </a:r>
          </a:p>
          <a:p>
            <a:pPr lvl="2" eaLnBrk="1" hangingPunct="1">
              <a:lnSpc>
                <a:spcPct val="90000"/>
              </a:lnSpc>
            </a:pPr>
            <a:r>
              <a:rPr lang="cs-CZ" altLang="cs-CZ" sz="2000" smtClean="0"/>
              <a:t>Budování osobních kontaktů</a:t>
            </a:r>
          </a:p>
          <a:p>
            <a:pPr lvl="2" eaLnBrk="1" hangingPunct="1">
              <a:lnSpc>
                <a:spcPct val="90000"/>
              </a:lnSpc>
            </a:pPr>
            <a:r>
              <a:rPr lang="cs-CZ" altLang="cs-CZ" sz="2000" smtClean="0"/>
              <a:t>Ztotožnění lidí s cíli projektu a řešitelským týmem</a:t>
            </a:r>
          </a:p>
          <a:p>
            <a:pPr lvl="2" eaLnBrk="1" hangingPunct="1">
              <a:lnSpc>
                <a:spcPct val="90000"/>
              </a:lnSpc>
            </a:pPr>
            <a:r>
              <a:rPr lang="cs-CZ" altLang="cs-CZ" sz="2000" smtClean="0"/>
              <a:t>Ztotožnění lidí s týmem a podnikem</a:t>
            </a:r>
          </a:p>
          <a:p>
            <a:pPr lvl="1" eaLnBrk="1" hangingPunct="1">
              <a:lnSpc>
                <a:spcPct val="90000"/>
              </a:lnSpc>
            </a:pPr>
            <a:endParaRPr lang="cs-CZ" altLang="cs-CZ" sz="2400" smtClean="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Zástupný symbol pro číslo snímku 5"/>
          <p:cNvSpPr>
            <a:spLocks noGrp="1"/>
          </p:cNvSpPr>
          <p:nvPr>
            <p:ph type="sldNum" sz="quarter" idx="12"/>
          </p:nvPr>
        </p:nvSpPr>
        <p:spPr>
          <a:noFill/>
        </p:spPr>
        <p:txBody>
          <a:bodyPr/>
          <a:lstStyle/>
          <a:p>
            <a:fld id="{DAA6DBAC-9670-4747-90B9-96FBE0221817}" type="slidenum">
              <a:rPr lang="cs-CZ" altLang="cs-CZ"/>
              <a:pPr/>
              <a:t>134</a:t>
            </a:fld>
            <a:endParaRPr lang="cs-CZ" altLang="cs-CZ"/>
          </a:p>
        </p:txBody>
      </p:sp>
      <p:sp>
        <p:nvSpPr>
          <p:cNvPr id="141315" name="Rectangle 2"/>
          <p:cNvSpPr>
            <a:spLocks noGrp="1" noChangeArrowheads="1"/>
          </p:cNvSpPr>
          <p:nvPr>
            <p:ph type="title"/>
          </p:nvPr>
        </p:nvSpPr>
        <p:spPr>
          <a:xfrm>
            <a:off x="539750" y="692150"/>
            <a:ext cx="8207375" cy="720725"/>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1316" name="Rectangle 3"/>
          <p:cNvSpPr>
            <a:spLocks noGrp="1" noChangeArrowheads="1"/>
          </p:cNvSpPr>
          <p:nvPr>
            <p:ph type="body" idx="1"/>
          </p:nvPr>
        </p:nvSpPr>
        <p:spPr>
          <a:xfrm>
            <a:off x="1116013" y="1412875"/>
            <a:ext cx="6530975" cy="4911725"/>
          </a:xfrm>
        </p:spPr>
        <p:txBody>
          <a:bodyPr/>
          <a:lstStyle/>
          <a:p>
            <a:pPr eaLnBrk="1" hangingPunct="1">
              <a:lnSpc>
                <a:spcPct val="90000"/>
              </a:lnSpc>
              <a:buFontTx/>
              <a:buNone/>
            </a:pPr>
            <a:r>
              <a:rPr lang="cs-CZ" altLang="cs-CZ" sz="2800" smtClean="0"/>
              <a:t>Příprava předem</a:t>
            </a:r>
          </a:p>
          <a:p>
            <a:pPr marL="723900" lvl="1" indent="-190500" eaLnBrk="1" hangingPunct="1">
              <a:lnSpc>
                <a:spcPct val="90000"/>
              </a:lnSpc>
            </a:pPr>
            <a:r>
              <a:rPr lang="cs-CZ" altLang="cs-CZ" sz="2400" smtClean="0"/>
              <a:t>Zajištění účasti a reservace místa</a:t>
            </a:r>
          </a:p>
          <a:p>
            <a:pPr marL="723900" lvl="1" indent="-190500" eaLnBrk="1" hangingPunct="1">
              <a:lnSpc>
                <a:spcPct val="90000"/>
              </a:lnSpc>
            </a:pPr>
            <a:r>
              <a:rPr lang="cs-CZ" altLang="cs-CZ" sz="2400" smtClean="0"/>
              <a:t>Je vhodné rozeslat materiály k poradě předem</a:t>
            </a:r>
          </a:p>
          <a:p>
            <a:pPr marL="723900" lvl="1" indent="-190500" eaLnBrk="1" hangingPunct="1">
              <a:lnSpc>
                <a:spcPct val="90000"/>
              </a:lnSpc>
            </a:pPr>
            <a:r>
              <a:rPr lang="cs-CZ" altLang="cs-CZ" sz="2400" smtClean="0"/>
              <a:t>Dohodnout styl debat (někdy i školením) </a:t>
            </a:r>
          </a:p>
          <a:p>
            <a:pPr eaLnBrk="1" hangingPunct="1">
              <a:lnSpc>
                <a:spcPct val="90000"/>
              </a:lnSpc>
              <a:buFontTx/>
              <a:buNone/>
            </a:pPr>
            <a:r>
              <a:rPr lang="cs-CZ" altLang="cs-CZ" sz="2800" smtClean="0"/>
              <a:t>Těsně před zahájením</a:t>
            </a:r>
          </a:p>
          <a:p>
            <a:pPr marL="723900" lvl="1" indent="-190500" eaLnBrk="1" hangingPunct="1">
              <a:lnSpc>
                <a:spcPct val="90000"/>
              </a:lnSpc>
            </a:pPr>
            <a:r>
              <a:rPr lang="cs-CZ" altLang="cs-CZ" sz="2400" smtClean="0"/>
              <a:t>Prověření místnosti, presentační prostředky (flipchart, dataprojektor atd.)</a:t>
            </a:r>
          </a:p>
          <a:p>
            <a:pPr marL="723900" lvl="1" indent="-190500" eaLnBrk="1" hangingPunct="1">
              <a:lnSpc>
                <a:spcPct val="90000"/>
              </a:lnSpc>
            </a:pPr>
            <a:r>
              <a:rPr lang="cs-CZ" altLang="cs-CZ" sz="2400" smtClean="0"/>
              <a:t>Rozestavění židlí</a:t>
            </a:r>
          </a:p>
          <a:p>
            <a:pPr marL="723900" lvl="1" indent="-190500" eaLnBrk="1" hangingPunct="1">
              <a:lnSpc>
                <a:spcPct val="90000"/>
              </a:lnSpc>
            </a:pPr>
            <a:r>
              <a:rPr lang="cs-CZ" altLang="cs-CZ" sz="2400" smtClean="0"/>
              <a:t>Přístup do DB a na internet, je-li třeba (pozor, aby to neblokovalo synergii spolupráce lidí)</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Zástupný symbol pro číslo snímku 5"/>
          <p:cNvSpPr>
            <a:spLocks noGrp="1"/>
          </p:cNvSpPr>
          <p:nvPr>
            <p:ph type="sldNum" sz="quarter" idx="12"/>
          </p:nvPr>
        </p:nvSpPr>
        <p:spPr>
          <a:noFill/>
        </p:spPr>
        <p:txBody>
          <a:bodyPr/>
          <a:lstStyle/>
          <a:p>
            <a:fld id="{91842361-1AA8-4012-8E04-E8AF8AEB99AB}" type="slidenum">
              <a:rPr lang="cs-CZ" altLang="cs-CZ"/>
              <a:pPr/>
              <a:t>135</a:t>
            </a:fld>
            <a:endParaRPr lang="cs-CZ" altLang="cs-CZ"/>
          </a:p>
        </p:txBody>
      </p:sp>
      <p:sp>
        <p:nvSpPr>
          <p:cNvPr id="142339" name="Rectangle 2"/>
          <p:cNvSpPr>
            <a:spLocks noGrp="1" noChangeArrowheads="1"/>
          </p:cNvSpPr>
          <p:nvPr>
            <p:ph type="title"/>
          </p:nvPr>
        </p:nvSpPr>
        <p:spPr>
          <a:xfrm>
            <a:off x="468313" y="457200"/>
            <a:ext cx="8424862" cy="1295400"/>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2340" name="Rectangle 3"/>
          <p:cNvSpPr>
            <a:spLocks noGrp="1" noChangeArrowheads="1"/>
          </p:cNvSpPr>
          <p:nvPr>
            <p:ph type="body" idx="1"/>
          </p:nvPr>
        </p:nvSpPr>
        <p:spPr>
          <a:xfrm>
            <a:off x="827088" y="1989138"/>
            <a:ext cx="7137400" cy="4338637"/>
          </a:xfrm>
        </p:spPr>
        <p:txBody>
          <a:bodyPr/>
          <a:lstStyle/>
          <a:p>
            <a:pPr eaLnBrk="1" hangingPunct="1">
              <a:lnSpc>
                <a:spcPct val="90000"/>
              </a:lnSpc>
              <a:buFontTx/>
              <a:buNone/>
            </a:pPr>
            <a:r>
              <a:rPr lang="cs-CZ" altLang="cs-CZ" sz="2800" smtClean="0"/>
              <a:t>Při zahájení</a:t>
            </a:r>
          </a:p>
          <a:p>
            <a:pPr marL="723900" lvl="1" indent="-190500" eaLnBrk="1" hangingPunct="1">
              <a:lnSpc>
                <a:spcPct val="90000"/>
              </a:lnSpc>
            </a:pPr>
            <a:r>
              <a:rPr lang="cs-CZ" altLang="cs-CZ" sz="2400" smtClean="0"/>
              <a:t>Zopakovat pravidla hry (program, volba témat a úhlů pohledu, pravidla přihlašování do diskuse a psaní na flipchart, délka příspěvků)</a:t>
            </a:r>
          </a:p>
          <a:p>
            <a:pPr eaLnBrk="1" hangingPunct="1">
              <a:lnSpc>
                <a:spcPct val="90000"/>
              </a:lnSpc>
              <a:buFontTx/>
              <a:buNone/>
            </a:pPr>
            <a:r>
              <a:rPr lang="cs-CZ" altLang="cs-CZ" sz="2400" smtClean="0"/>
              <a:t>Doba trvání nejlépe do hodiny, max. 3 hodiny. Přestávky po hodině, krátké (historky..) alespoň po 30 min. </a:t>
            </a:r>
          </a:p>
          <a:p>
            <a:pPr marL="1066800" lvl="2" indent="-209550" eaLnBrk="1" hangingPunct="1">
              <a:lnSpc>
                <a:spcPct val="90000"/>
              </a:lnSpc>
            </a:pPr>
            <a:endParaRPr lang="cs-CZ" altLang="cs-CZ" sz="200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Zástupný symbol pro číslo snímku 5"/>
          <p:cNvSpPr>
            <a:spLocks noGrp="1"/>
          </p:cNvSpPr>
          <p:nvPr>
            <p:ph type="sldNum" sz="quarter" idx="12"/>
          </p:nvPr>
        </p:nvSpPr>
        <p:spPr>
          <a:noFill/>
        </p:spPr>
        <p:txBody>
          <a:bodyPr/>
          <a:lstStyle/>
          <a:p>
            <a:fld id="{4C025E7D-44EF-426D-A6B1-E363AED1A9EC}" type="slidenum">
              <a:rPr lang="cs-CZ" altLang="cs-CZ"/>
              <a:pPr/>
              <a:t>136</a:t>
            </a:fld>
            <a:endParaRPr lang="cs-CZ" altLang="cs-CZ"/>
          </a:p>
        </p:txBody>
      </p:sp>
      <p:sp>
        <p:nvSpPr>
          <p:cNvPr id="143363" name="Rectangle 2"/>
          <p:cNvSpPr>
            <a:spLocks noGrp="1" noChangeArrowheads="1"/>
          </p:cNvSpPr>
          <p:nvPr>
            <p:ph type="title"/>
          </p:nvPr>
        </p:nvSpPr>
        <p:spPr>
          <a:xfrm>
            <a:off x="468313" y="692150"/>
            <a:ext cx="8207375" cy="720725"/>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3364" name="Rectangle 3"/>
          <p:cNvSpPr>
            <a:spLocks noGrp="1" noChangeArrowheads="1"/>
          </p:cNvSpPr>
          <p:nvPr>
            <p:ph type="body" idx="1"/>
          </p:nvPr>
        </p:nvSpPr>
        <p:spPr>
          <a:xfrm>
            <a:off x="684213" y="2060575"/>
            <a:ext cx="7773987" cy="4065588"/>
          </a:xfrm>
        </p:spPr>
        <p:txBody>
          <a:bodyPr/>
          <a:lstStyle/>
          <a:p>
            <a:pPr eaLnBrk="1" hangingPunct="1">
              <a:lnSpc>
                <a:spcPct val="90000"/>
              </a:lnSpc>
            </a:pPr>
            <a:r>
              <a:rPr lang="cs-CZ" altLang="cs-CZ" sz="2800" smtClean="0"/>
              <a:t>Má být stanoven vedoucí (moderátor) porady, tato role může být rozdělena, pak administrativu spojenou s poradou dělá zástupce vedoucího</a:t>
            </a:r>
            <a:r>
              <a:rPr lang="cs-CZ" altLang="cs-CZ" sz="3600" smtClean="0"/>
              <a:t>, </a:t>
            </a:r>
            <a:r>
              <a:rPr lang="cs-CZ" altLang="cs-CZ" sz="2800" smtClean="0"/>
              <a:t>u brainstormingu (vi</a:t>
            </a:r>
            <a:r>
              <a:rPr lang="en-US" altLang="cs-CZ" sz="2800" smtClean="0"/>
              <a:t>z</a:t>
            </a:r>
            <a:r>
              <a:rPr lang="cs-CZ" altLang="cs-CZ" sz="2800" smtClean="0"/>
              <a:t> níže) může role moderátora chybět a pokud nechybí má být neformální. </a:t>
            </a: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Zástupný symbol pro číslo snímku 5"/>
          <p:cNvSpPr>
            <a:spLocks noGrp="1"/>
          </p:cNvSpPr>
          <p:nvPr>
            <p:ph type="sldNum" sz="quarter" idx="12"/>
          </p:nvPr>
        </p:nvSpPr>
        <p:spPr>
          <a:noFill/>
        </p:spPr>
        <p:txBody>
          <a:bodyPr/>
          <a:lstStyle/>
          <a:p>
            <a:fld id="{EEEFDF0F-51FC-40F1-A751-E1714B982BCB}" type="slidenum">
              <a:rPr lang="cs-CZ" altLang="cs-CZ"/>
              <a:pPr/>
              <a:t>137</a:t>
            </a:fld>
            <a:endParaRPr lang="cs-CZ" altLang="cs-CZ"/>
          </a:p>
        </p:txBody>
      </p:sp>
      <p:sp>
        <p:nvSpPr>
          <p:cNvPr id="144387" name="Rectangle 2"/>
          <p:cNvSpPr>
            <a:spLocks noGrp="1" noChangeArrowheads="1"/>
          </p:cNvSpPr>
          <p:nvPr>
            <p:ph type="title"/>
          </p:nvPr>
        </p:nvSpPr>
        <p:spPr>
          <a:xfrm>
            <a:off x="323850" y="476250"/>
            <a:ext cx="8351838" cy="1008063"/>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4388" name="Rectangle 3"/>
          <p:cNvSpPr>
            <a:spLocks noGrp="1" noChangeArrowheads="1"/>
          </p:cNvSpPr>
          <p:nvPr>
            <p:ph type="body" idx="1"/>
          </p:nvPr>
        </p:nvSpPr>
        <p:spPr>
          <a:xfrm>
            <a:off x="323850" y="1484313"/>
            <a:ext cx="8207375" cy="4930775"/>
          </a:xfrm>
        </p:spPr>
        <p:txBody>
          <a:bodyPr/>
          <a:lstStyle/>
          <a:p>
            <a:pPr lvl="1" eaLnBrk="1" hangingPunct="1">
              <a:lnSpc>
                <a:spcPct val="90000"/>
              </a:lnSpc>
            </a:pPr>
            <a:r>
              <a:rPr lang="cs-CZ" altLang="cs-CZ" sz="2400" smtClean="0"/>
              <a:t>Stimulující vedení (moderování) porady</a:t>
            </a:r>
          </a:p>
          <a:p>
            <a:pPr lvl="2" eaLnBrk="1" hangingPunct="1">
              <a:lnSpc>
                <a:spcPct val="90000"/>
              </a:lnSpc>
            </a:pPr>
            <a:r>
              <a:rPr lang="cs-CZ" altLang="cs-CZ" smtClean="0"/>
              <a:t>Zahájení se shrnutím cílů porady</a:t>
            </a:r>
          </a:p>
          <a:p>
            <a:pPr lvl="2" eaLnBrk="1" hangingPunct="1">
              <a:lnSpc>
                <a:spcPct val="90000"/>
              </a:lnSpc>
            </a:pPr>
            <a:r>
              <a:rPr lang="cs-CZ" altLang="cs-CZ" smtClean="0"/>
              <a:t>Pokud možno nenápadné vedení diskuse, hlavně aby se dostalo na všechny, dodržováni fair-play (vítězi všichni)</a:t>
            </a:r>
          </a:p>
          <a:p>
            <a:pPr lvl="2" eaLnBrk="1" hangingPunct="1">
              <a:lnSpc>
                <a:spcPct val="90000"/>
              </a:lnSpc>
            </a:pPr>
            <a:r>
              <a:rPr lang="cs-CZ" altLang="cs-CZ" smtClean="0"/>
              <a:t>Formulace poznatků, pokud s tím mají účastníci problémy</a:t>
            </a:r>
          </a:p>
          <a:p>
            <a:pPr lvl="2" eaLnBrk="1" hangingPunct="1">
              <a:lnSpc>
                <a:spcPct val="90000"/>
              </a:lnSpc>
            </a:pPr>
            <a:r>
              <a:rPr lang="cs-CZ" altLang="cs-CZ" smtClean="0"/>
              <a:t>Vedoucí de facto (všichni ho uznávají)</a:t>
            </a:r>
          </a:p>
          <a:p>
            <a:pPr lvl="2" eaLnBrk="1" hangingPunct="1">
              <a:lnSpc>
                <a:spcPct val="90000"/>
              </a:lnSpc>
            </a:pPr>
            <a:r>
              <a:rPr lang="cs-CZ" altLang="cs-CZ" smtClean="0"/>
              <a:t>Doba trvání do dvou hodin, s velkou přestávkou do 3 hodin, u braistormingu raději do 90 min. Krátké přestávky po půlhodinách</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Zástupný symbol pro číslo snímku 5"/>
          <p:cNvSpPr>
            <a:spLocks noGrp="1"/>
          </p:cNvSpPr>
          <p:nvPr>
            <p:ph type="sldNum" sz="quarter" idx="12"/>
          </p:nvPr>
        </p:nvSpPr>
        <p:spPr>
          <a:noFill/>
        </p:spPr>
        <p:txBody>
          <a:bodyPr/>
          <a:lstStyle/>
          <a:p>
            <a:fld id="{2DACFB43-6F6F-4DD9-B2E9-32A83039301A}" type="slidenum">
              <a:rPr lang="cs-CZ" altLang="cs-CZ"/>
              <a:pPr/>
              <a:t>138</a:t>
            </a:fld>
            <a:endParaRPr lang="cs-CZ" altLang="cs-CZ"/>
          </a:p>
        </p:txBody>
      </p:sp>
      <p:sp>
        <p:nvSpPr>
          <p:cNvPr id="145411" name="Rectangle 2"/>
          <p:cNvSpPr>
            <a:spLocks noGrp="1" noChangeArrowheads="1"/>
          </p:cNvSpPr>
          <p:nvPr>
            <p:ph type="title"/>
          </p:nvPr>
        </p:nvSpPr>
        <p:spPr>
          <a:xfrm>
            <a:off x="457200" y="457200"/>
            <a:ext cx="8207375" cy="720725"/>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5412" name="Rectangle 3"/>
          <p:cNvSpPr>
            <a:spLocks noGrp="1" noChangeArrowheads="1"/>
          </p:cNvSpPr>
          <p:nvPr>
            <p:ph type="body" idx="1"/>
          </p:nvPr>
        </p:nvSpPr>
        <p:spPr>
          <a:xfrm>
            <a:off x="250825" y="1295400"/>
            <a:ext cx="7978775" cy="4830763"/>
          </a:xfrm>
        </p:spPr>
        <p:txBody>
          <a:bodyPr/>
          <a:lstStyle/>
          <a:p>
            <a:pPr eaLnBrk="1" hangingPunct="1">
              <a:lnSpc>
                <a:spcPct val="80000"/>
              </a:lnSpc>
              <a:buFontTx/>
              <a:buNone/>
            </a:pPr>
            <a:r>
              <a:rPr lang="cs-CZ" altLang="cs-CZ" sz="2400" smtClean="0"/>
              <a:t>Nápady a řešení (i zdánlivě bláznivé) se ihned zapisují a to tak, aby byly stále na očích všech (např. na flipcharty, lze navíc zapisovat i do databáze), to platí především u brainstormingu, je vhodné i jindy. Zápis na flipchart (lepší než do počítače):</a:t>
            </a:r>
          </a:p>
          <a:p>
            <a:pPr lvl="1" eaLnBrk="1" hangingPunct="1">
              <a:lnSpc>
                <a:spcPct val="80000"/>
              </a:lnSpc>
            </a:pPr>
            <a:r>
              <a:rPr lang="cs-CZ" altLang="cs-CZ" sz="2000" smtClean="0"/>
              <a:t>Zvyšuje  to pocit závažnosti, objektivnosti, </a:t>
            </a:r>
          </a:p>
          <a:p>
            <a:pPr lvl="1" eaLnBrk="1" hangingPunct="1">
              <a:lnSpc>
                <a:spcPct val="80000"/>
              </a:lnSpc>
            </a:pPr>
            <a:r>
              <a:rPr lang="cs-CZ" altLang="cs-CZ" sz="2000" smtClean="0"/>
              <a:t>Zpřesňuje formulaci myšlenek, </a:t>
            </a:r>
          </a:p>
          <a:p>
            <a:pPr lvl="1" eaLnBrk="1" hangingPunct="1">
              <a:lnSpc>
                <a:spcPct val="80000"/>
              </a:lnSpc>
            </a:pPr>
            <a:r>
              <a:rPr lang="cs-CZ" altLang="cs-CZ" sz="2000" smtClean="0"/>
              <a:t>Zbaví zápisy osobních ostnů</a:t>
            </a:r>
          </a:p>
          <a:p>
            <a:pPr lvl="1" eaLnBrk="1" hangingPunct="1">
              <a:lnSpc>
                <a:spcPct val="80000"/>
              </a:lnSpc>
            </a:pPr>
            <a:r>
              <a:rPr lang="cs-CZ" altLang="cs-CZ" sz="2000" smtClean="0"/>
              <a:t>Nic se neztratí, nápady nezapadnou</a:t>
            </a:r>
          </a:p>
          <a:p>
            <a:pPr lvl="1" eaLnBrk="1" hangingPunct="1">
              <a:lnSpc>
                <a:spcPct val="80000"/>
              </a:lnSpc>
            </a:pPr>
            <a:r>
              <a:rPr lang="cs-CZ" altLang="cs-CZ" sz="2000" smtClean="0"/>
              <a:t>Zlepšuje to komunikací a brání zacyklení diskuse</a:t>
            </a:r>
          </a:p>
          <a:p>
            <a:pPr lvl="1" eaLnBrk="1" hangingPunct="1">
              <a:lnSpc>
                <a:spcPct val="80000"/>
              </a:lnSpc>
            </a:pPr>
            <a:r>
              <a:rPr lang="cs-CZ" altLang="cs-CZ" sz="2000" smtClean="0"/>
              <a:t>Je nutné pro paralelní formy vedení porad</a:t>
            </a:r>
          </a:p>
          <a:p>
            <a:pPr eaLnBrk="1" hangingPunct="1">
              <a:lnSpc>
                <a:spcPct val="80000"/>
              </a:lnSpc>
            </a:pPr>
            <a:r>
              <a:rPr lang="cs-CZ" altLang="cs-CZ" sz="2400" smtClean="0"/>
              <a:t>Je vhodné, aby zápisy dělal pověřený člen skupiny - zapisovatel</a:t>
            </a: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Zástupný symbol pro číslo snímku 5"/>
          <p:cNvSpPr>
            <a:spLocks noGrp="1"/>
          </p:cNvSpPr>
          <p:nvPr>
            <p:ph type="sldNum" sz="quarter" idx="12"/>
          </p:nvPr>
        </p:nvSpPr>
        <p:spPr>
          <a:noFill/>
        </p:spPr>
        <p:txBody>
          <a:bodyPr/>
          <a:lstStyle/>
          <a:p>
            <a:fld id="{7780E8B2-091A-4475-B95B-BC2DAA79179A}" type="slidenum">
              <a:rPr lang="cs-CZ" altLang="cs-CZ"/>
              <a:pPr/>
              <a:t>139</a:t>
            </a:fld>
            <a:endParaRPr lang="cs-CZ" altLang="cs-CZ"/>
          </a:p>
        </p:txBody>
      </p:sp>
      <p:sp>
        <p:nvSpPr>
          <p:cNvPr id="146435" name="Rectangle 1026"/>
          <p:cNvSpPr>
            <a:spLocks noGrp="1" noChangeArrowheads="1"/>
          </p:cNvSpPr>
          <p:nvPr>
            <p:ph type="title"/>
          </p:nvPr>
        </p:nvSpPr>
        <p:spPr>
          <a:xfrm>
            <a:off x="468313" y="260350"/>
            <a:ext cx="8294687" cy="882650"/>
          </a:xfrm>
        </p:spPr>
        <p:txBody>
          <a:bodyPr/>
          <a:lstStyle/>
          <a:p>
            <a:pPr eaLnBrk="1" hangingPunct="1"/>
            <a:r>
              <a:rPr lang="cs-CZ" altLang="cs-CZ" sz="4000" smtClean="0"/>
              <a:t>Obecné zásady vedení porad</a:t>
            </a:r>
            <a:br>
              <a:rPr lang="cs-CZ" altLang="cs-CZ" sz="4000" smtClean="0"/>
            </a:br>
            <a:endParaRPr lang="cs-CZ" altLang="cs-CZ" sz="4000" smtClean="0"/>
          </a:p>
        </p:txBody>
      </p:sp>
      <p:sp>
        <p:nvSpPr>
          <p:cNvPr id="146436" name="Rectangle 1027"/>
          <p:cNvSpPr>
            <a:spLocks noGrp="1" noChangeArrowheads="1"/>
          </p:cNvSpPr>
          <p:nvPr>
            <p:ph type="body" idx="1"/>
          </p:nvPr>
        </p:nvSpPr>
        <p:spPr>
          <a:xfrm>
            <a:off x="533400" y="1143000"/>
            <a:ext cx="8077200" cy="4983163"/>
          </a:xfrm>
        </p:spPr>
        <p:txBody>
          <a:bodyPr/>
          <a:lstStyle/>
          <a:p>
            <a:pPr eaLnBrk="1" hangingPunct="1">
              <a:buFontTx/>
              <a:buNone/>
            </a:pPr>
            <a:r>
              <a:rPr lang="cs-CZ" altLang="cs-CZ" sz="2800" smtClean="0"/>
              <a:t>Výstupem porad je zápis o jednání a obvykle i několik listů flipchartu. </a:t>
            </a:r>
          </a:p>
          <a:p>
            <a:pPr lvl="1" eaLnBrk="1" hangingPunct="1"/>
            <a:r>
              <a:rPr lang="cs-CZ" altLang="cs-CZ" sz="2400" smtClean="0"/>
              <a:t>Zápisy na flipchartu je třeba konzolidovat a zredigovat </a:t>
            </a:r>
          </a:p>
          <a:p>
            <a:pPr lvl="2" eaLnBrk="1" hangingPunct="1"/>
            <a:r>
              <a:rPr lang="cs-CZ" altLang="cs-CZ" sz="1800" smtClean="0"/>
              <a:t>doplnění odkazů, </a:t>
            </a:r>
          </a:p>
          <a:p>
            <a:pPr lvl="2" eaLnBrk="1" hangingPunct="1"/>
            <a:r>
              <a:rPr lang="cs-CZ" altLang="cs-CZ" sz="1800" smtClean="0"/>
              <a:t>vyloučení duplicit a nejasných formulací, </a:t>
            </a:r>
          </a:p>
          <a:p>
            <a:pPr lvl="2" eaLnBrk="1" hangingPunct="1"/>
            <a:r>
              <a:rPr lang="cs-CZ" altLang="cs-CZ" sz="1800" smtClean="0"/>
              <a:t>řešení kontroverzí a rozporů,…. </a:t>
            </a:r>
          </a:p>
          <a:p>
            <a:pPr lvl="1" eaLnBrk="1" hangingPunct="1"/>
            <a:r>
              <a:rPr lang="cs-CZ" altLang="cs-CZ" sz="2400" smtClean="0"/>
              <a:t>a zanést do databáze projektu, je-li třeba a je-li kam, využít stránku projektu</a:t>
            </a:r>
          </a:p>
          <a:p>
            <a:pPr lvl="1" eaLnBrk="1" hangingPunct="1"/>
            <a:r>
              <a:rPr lang="cs-CZ" altLang="cs-CZ" sz="2400" smtClean="0"/>
              <a:t>Následuje po ukončení porady</a:t>
            </a:r>
            <a:r>
              <a:rPr lang="cs-CZ" altLang="cs-CZ" sz="2000" smtClean="0"/>
              <a:t> </a:t>
            </a:r>
          </a:p>
          <a:p>
            <a:pPr lvl="2" eaLnBrk="1" hangingPunct="1"/>
            <a:r>
              <a:rPr lang="cs-CZ" altLang="cs-CZ" sz="1800" smtClean="0"/>
              <a:t>Vymezení úkolů, </a:t>
            </a:r>
          </a:p>
          <a:p>
            <a:pPr lvl="2" eaLnBrk="1" hangingPunct="1"/>
            <a:r>
              <a:rPr lang="cs-CZ" altLang="cs-CZ" sz="1800" smtClean="0"/>
              <a:t>Kontrola využití závěrů</a:t>
            </a:r>
          </a:p>
          <a:p>
            <a:pPr lvl="2" eaLnBrk="1" hangingPunct="1"/>
            <a:r>
              <a:rPr lang="cs-CZ" altLang="cs-CZ" sz="1800" smtClean="0"/>
              <a:t>Případné naplánování následné porady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p:cNvSpPr>
            <a:spLocks noGrp="1"/>
          </p:cNvSpPr>
          <p:nvPr>
            <p:ph type="sldNum" sz="quarter" idx="12"/>
          </p:nvPr>
        </p:nvSpPr>
        <p:spPr>
          <a:noFill/>
        </p:spPr>
        <p:txBody>
          <a:bodyPr/>
          <a:lstStyle/>
          <a:p>
            <a:fld id="{1524F2EE-A17D-408D-8E5A-7C8388E9F613}" type="slidenum">
              <a:rPr lang="cs-CZ" altLang="cs-CZ"/>
              <a:pPr/>
              <a:t>14</a:t>
            </a:fld>
            <a:endParaRPr lang="cs-CZ" altLang="cs-CZ"/>
          </a:p>
        </p:txBody>
      </p:sp>
      <p:sp>
        <p:nvSpPr>
          <p:cNvPr id="17411" name="Rectangle 3074"/>
          <p:cNvSpPr>
            <a:spLocks noGrp="1" noChangeArrowheads="1"/>
          </p:cNvSpPr>
          <p:nvPr>
            <p:ph type="title"/>
          </p:nvPr>
        </p:nvSpPr>
        <p:spPr/>
        <p:txBody>
          <a:bodyPr/>
          <a:lstStyle/>
          <a:p>
            <a:pPr eaLnBrk="1" hangingPunct="1"/>
            <a:r>
              <a:rPr lang="cs-CZ" altLang="cs-CZ" smtClean="0"/>
              <a:t>Role operativy</a:t>
            </a:r>
          </a:p>
        </p:txBody>
      </p:sp>
      <p:sp>
        <p:nvSpPr>
          <p:cNvPr id="17412" name="Rectangle 3075"/>
          <p:cNvSpPr>
            <a:spLocks noGrp="1" noChangeArrowheads="1"/>
          </p:cNvSpPr>
          <p:nvPr>
            <p:ph type="body" idx="1"/>
          </p:nvPr>
        </p:nvSpPr>
        <p:spPr/>
        <p:txBody>
          <a:bodyPr/>
          <a:lstStyle/>
          <a:p>
            <a:pPr eaLnBrk="1" hangingPunct="1">
              <a:lnSpc>
                <a:spcPct val="90000"/>
              </a:lnSpc>
            </a:pPr>
            <a:r>
              <a:rPr lang="cs-CZ" altLang="cs-CZ" sz="2800" smtClean="0"/>
              <a:t>IS je prostředek pro udržení a zlepšování pořádku (ne jeho zavedení)</a:t>
            </a:r>
          </a:p>
          <a:p>
            <a:pPr lvl="1" eaLnBrk="1" hangingPunct="1">
              <a:lnSpc>
                <a:spcPct val="90000"/>
              </a:lnSpc>
            </a:pPr>
            <a:r>
              <a:rPr lang="cs-CZ" altLang="cs-CZ" sz="2400" smtClean="0"/>
              <a:t>Dá se ušetřit rychle (úspora zásob, propuštění lidí). Někdy je to nutné, aby podnik přežil, často je to levná cesta ke zlepšení  hospodaření podniků, může to ale zastřít hlubší problémy</a:t>
            </a:r>
          </a:p>
          <a:p>
            <a:pPr lvl="1" eaLnBrk="1" hangingPunct="1">
              <a:lnSpc>
                <a:spcPct val="90000"/>
              </a:lnSpc>
            </a:pPr>
            <a:r>
              <a:rPr lang="cs-CZ" altLang="cs-CZ" sz="2400" smtClean="0"/>
              <a:t>Neřeší to obvykle  problémy dlouhodobé (chybnou obchodní politiku, nesprávný směr výzkumu), zlepšování operativy může být neefektivní, neboť možná neřeší hlavní úzké místo.</a:t>
            </a:r>
          </a:p>
          <a:p>
            <a:pPr eaLnBrk="1" hangingPunct="1">
              <a:lnSpc>
                <a:spcPct val="90000"/>
              </a:lnSpc>
            </a:pPr>
            <a:r>
              <a:rPr lang="cs-CZ" altLang="cs-CZ" sz="2800" smtClean="0"/>
              <a:t>Snaha ušetřit lidi je často drahá a může skrývat manažerská selhání</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Zástupný symbol pro číslo snímku 5"/>
          <p:cNvSpPr>
            <a:spLocks noGrp="1"/>
          </p:cNvSpPr>
          <p:nvPr>
            <p:ph type="sldNum" sz="quarter" idx="12"/>
          </p:nvPr>
        </p:nvSpPr>
        <p:spPr>
          <a:noFill/>
        </p:spPr>
        <p:txBody>
          <a:bodyPr/>
          <a:lstStyle/>
          <a:p>
            <a:fld id="{8AA8214A-19A1-43B3-88DF-7999BB5497D5}" type="slidenum">
              <a:rPr lang="cs-CZ" altLang="cs-CZ"/>
              <a:pPr/>
              <a:t>140</a:t>
            </a:fld>
            <a:endParaRPr lang="cs-CZ" altLang="cs-CZ"/>
          </a:p>
        </p:txBody>
      </p:sp>
      <p:sp>
        <p:nvSpPr>
          <p:cNvPr id="147459" name="Rectangle 2"/>
          <p:cNvSpPr>
            <a:spLocks noGrp="1" noChangeArrowheads="1"/>
          </p:cNvSpPr>
          <p:nvPr>
            <p:ph type="title"/>
          </p:nvPr>
        </p:nvSpPr>
        <p:spPr/>
        <p:txBody>
          <a:bodyPr/>
          <a:lstStyle/>
          <a:p>
            <a:pPr eaLnBrk="1" hangingPunct="1"/>
            <a:r>
              <a:rPr lang="cs-CZ" altLang="cs-CZ" smtClean="0"/>
              <a:t>Nejčastější účely porad, zpřesnění</a:t>
            </a:r>
          </a:p>
        </p:txBody>
      </p:sp>
      <p:sp>
        <p:nvSpPr>
          <p:cNvPr id="147460" name="Rectangle 3"/>
          <p:cNvSpPr>
            <a:spLocks noGrp="1" noChangeArrowheads="1"/>
          </p:cNvSpPr>
          <p:nvPr>
            <p:ph type="body" idx="1"/>
          </p:nvPr>
        </p:nvSpPr>
        <p:spPr/>
        <p:txBody>
          <a:bodyPr/>
          <a:lstStyle/>
          <a:p>
            <a:pPr eaLnBrk="1" hangingPunct="1"/>
            <a:r>
              <a:rPr lang="cs-CZ" altLang="cs-CZ" smtClean="0"/>
              <a:t>Vstupní porada</a:t>
            </a:r>
          </a:p>
          <a:p>
            <a:pPr lvl="2" eaLnBrk="1" hangingPunct="1"/>
            <a:r>
              <a:rPr lang="cs-CZ" altLang="cs-CZ" smtClean="0"/>
              <a:t>Seznámení lidí, seznámení s úkolem, formulace vize</a:t>
            </a:r>
          </a:p>
          <a:p>
            <a:pPr lvl="2" eaLnBrk="1" hangingPunct="1"/>
            <a:r>
              <a:rPr lang="cs-CZ" altLang="cs-CZ" smtClean="0"/>
              <a:t>Forma – klasická schůze</a:t>
            </a:r>
          </a:p>
          <a:p>
            <a:pPr eaLnBrk="1" hangingPunct="1"/>
            <a:r>
              <a:rPr lang="cs-CZ" altLang="cs-CZ" smtClean="0"/>
              <a:t>Investigativní </a:t>
            </a:r>
          </a:p>
          <a:p>
            <a:pPr lvl="2" eaLnBrk="1" hangingPunct="1"/>
            <a:r>
              <a:rPr lang="cs-CZ" altLang="cs-CZ" smtClean="0"/>
              <a:t>Hledání nových řešení</a:t>
            </a:r>
          </a:p>
          <a:p>
            <a:pPr lvl="2" eaLnBrk="1" hangingPunct="1"/>
            <a:r>
              <a:rPr lang="cs-CZ" altLang="cs-CZ" smtClean="0"/>
              <a:t>Brainstorming, řízené přemýšlení, interview</a:t>
            </a:r>
          </a:p>
          <a:p>
            <a:pPr eaLnBrk="1" hangingPunct="1"/>
            <a:r>
              <a:rPr lang="cs-CZ" altLang="cs-CZ" smtClean="0"/>
              <a:t>Integrační </a:t>
            </a:r>
          </a:p>
          <a:p>
            <a:pPr lvl="2" eaLnBrk="1" hangingPunct="1"/>
            <a:r>
              <a:rPr lang="cs-CZ" altLang="cs-CZ" smtClean="0"/>
              <a:t>Workshop, schůze</a:t>
            </a:r>
            <a:r>
              <a:rPr lang="en-US" altLang="cs-CZ" smtClean="0"/>
              <a:t>, revize</a:t>
            </a:r>
            <a:endParaRPr lang="cs-CZ" altLang="cs-CZ" smtClean="0"/>
          </a:p>
          <a:p>
            <a:pPr lvl="2" eaLnBrk="1" hangingPunct="1"/>
            <a:endParaRPr lang="cs-CZ" altLang="cs-CZ" smtClean="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Zástupný symbol pro číslo snímku 5"/>
          <p:cNvSpPr>
            <a:spLocks noGrp="1"/>
          </p:cNvSpPr>
          <p:nvPr>
            <p:ph type="sldNum" sz="quarter" idx="12"/>
          </p:nvPr>
        </p:nvSpPr>
        <p:spPr>
          <a:noFill/>
        </p:spPr>
        <p:txBody>
          <a:bodyPr/>
          <a:lstStyle/>
          <a:p>
            <a:fld id="{23B995FF-F3A5-4B69-A58C-94E90142DA61}" type="slidenum">
              <a:rPr lang="cs-CZ" altLang="cs-CZ"/>
              <a:pPr/>
              <a:t>141</a:t>
            </a:fld>
            <a:endParaRPr lang="cs-CZ" altLang="cs-CZ"/>
          </a:p>
        </p:txBody>
      </p:sp>
      <p:sp>
        <p:nvSpPr>
          <p:cNvPr id="148483" name="Rectangle 1026"/>
          <p:cNvSpPr>
            <a:spLocks noGrp="1" noChangeArrowheads="1"/>
          </p:cNvSpPr>
          <p:nvPr>
            <p:ph type="title"/>
          </p:nvPr>
        </p:nvSpPr>
        <p:spPr/>
        <p:txBody>
          <a:bodyPr/>
          <a:lstStyle/>
          <a:p>
            <a:pPr eaLnBrk="1" hangingPunct="1"/>
            <a:r>
              <a:rPr lang="cs-CZ" altLang="cs-CZ" smtClean="0"/>
              <a:t>Nejčastější druhy porad</a:t>
            </a:r>
          </a:p>
        </p:txBody>
      </p:sp>
      <p:sp>
        <p:nvSpPr>
          <p:cNvPr id="148484" name="Rectangle 1027"/>
          <p:cNvSpPr>
            <a:spLocks noGrp="1" noChangeArrowheads="1"/>
          </p:cNvSpPr>
          <p:nvPr>
            <p:ph type="body" idx="1"/>
          </p:nvPr>
        </p:nvSpPr>
        <p:spPr/>
        <p:txBody>
          <a:bodyPr/>
          <a:lstStyle/>
          <a:p>
            <a:pPr eaLnBrk="1" hangingPunct="1">
              <a:lnSpc>
                <a:spcPct val="90000"/>
              </a:lnSpc>
            </a:pPr>
            <a:r>
              <a:rPr lang="cs-CZ" altLang="cs-CZ" smtClean="0"/>
              <a:t>Kontrolní porada </a:t>
            </a:r>
          </a:p>
          <a:p>
            <a:pPr lvl="3" eaLnBrk="1" hangingPunct="1">
              <a:lnSpc>
                <a:spcPct val="90000"/>
              </a:lnSpc>
            </a:pPr>
            <a:r>
              <a:rPr lang="cs-CZ" altLang="cs-CZ" smtClean="0"/>
              <a:t>Oponentura, revize (schůze )</a:t>
            </a:r>
          </a:p>
          <a:p>
            <a:pPr lvl="3" eaLnBrk="1" hangingPunct="1">
              <a:lnSpc>
                <a:spcPct val="90000"/>
              </a:lnSpc>
            </a:pPr>
            <a:r>
              <a:rPr lang="cs-CZ" altLang="cs-CZ" smtClean="0"/>
              <a:t>A</a:t>
            </a:r>
            <a:r>
              <a:rPr lang="en-US" altLang="cs-CZ" smtClean="0"/>
              <a:t>k</a:t>
            </a:r>
            <a:r>
              <a:rPr lang="cs-CZ" altLang="cs-CZ" smtClean="0"/>
              <a:t>ceptační (schůze)</a:t>
            </a:r>
          </a:p>
          <a:p>
            <a:pPr lvl="3" eaLnBrk="1" hangingPunct="1">
              <a:lnSpc>
                <a:spcPct val="90000"/>
              </a:lnSpc>
            </a:pPr>
            <a:r>
              <a:rPr lang="cs-CZ" altLang="cs-CZ" smtClean="0"/>
              <a:t>Inspekce (silně formalizovaná oponentura)</a:t>
            </a:r>
          </a:p>
          <a:p>
            <a:pPr lvl="3" eaLnBrk="1" hangingPunct="1">
              <a:lnSpc>
                <a:spcPct val="90000"/>
              </a:lnSpc>
            </a:pPr>
            <a:r>
              <a:rPr lang="cs-CZ" altLang="cs-CZ" smtClean="0"/>
              <a:t>Kontrolní den (i oponentury)</a:t>
            </a:r>
          </a:p>
          <a:p>
            <a:pPr lvl="3" eaLnBrk="1" hangingPunct="1">
              <a:lnSpc>
                <a:spcPct val="90000"/>
              </a:lnSpc>
            </a:pPr>
            <a:r>
              <a:rPr lang="cs-CZ" altLang="cs-CZ" smtClean="0"/>
              <a:t> Kontrolní porada (průběh testů, schůze či workshop)</a:t>
            </a:r>
          </a:p>
          <a:p>
            <a:pPr eaLnBrk="1" hangingPunct="1">
              <a:lnSpc>
                <a:spcPct val="90000"/>
              </a:lnSpc>
            </a:pPr>
            <a:r>
              <a:rPr lang="cs-CZ" altLang="cs-CZ" smtClean="0"/>
              <a:t>Závěrečná porada</a:t>
            </a:r>
          </a:p>
          <a:p>
            <a:pPr eaLnBrk="1" hangingPunct="1">
              <a:lnSpc>
                <a:spcPct val="90000"/>
              </a:lnSpc>
            </a:pPr>
            <a:r>
              <a:rPr lang="cs-CZ" altLang="cs-CZ" smtClean="0"/>
              <a:t>Audit </a:t>
            </a:r>
          </a:p>
          <a:p>
            <a:pPr lvl="3" eaLnBrk="1" hangingPunct="1">
              <a:lnSpc>
                <a:spcPct val="90000"/>
              </a:lnSpc>
            </a:pPr>
            <a:r>
              <a:rPr lang="cs-CZ" altLang="cs-CZ" smtClean="0"/>
              <a:t>kontrolní den (ověřování výdajů, dodržování cílů, kontrola artefaktů), </a:t>
            </a:r>
          </a:p>
          <a:p>
            <a:pPr lvl="3" eaLnBrk="1" hangingPunct="1">
              <a:lnSpc>
                <a:spcPct val="90000"/>
              </a:lnSpc>
            </a:pPr>
            <a:r>
              <a:rPr lang="cs-CZ" altLang="cs-CZ" smtClean="0"/>
              <a:t>schůze s prvky workshopu (hlášení týmů o postupu prací)</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Zástupný symbol pro číslo snímku 5"/>
          <p:cNvSpPr>
            <a:spLocks noGrp="1"/>
          </p:cNvSpPr>
          <p:nvPr>
            <p:ph type="sldNum" sz="quarter" idx="12"/>
          </p:nvPr>
        </p:nvSpPr>
        <p:spPr>
          <a:noFill/>
        </p:spPr>
        <p:txBody>
          <a:bodyPr/>
          <a:lstStyle/>
          <a:p>
            <a:fld id="{75E9CE3C-DF9A-45B6-AAFE-4CAF5C5F973D}" type="slidenum">
              <a:rPr lang="cs-CZ" altLang="cs-CZ"/>
              <a:pPr/>
              <a:t>142</a:t>
            </a:fld>
            <a:endParaRPr lang="cs-CZ" altLang="cs-CZ"/>
          </a:p>
        </p:txBody>
      </p:sp>
      <p:sp>
        <p:nvSpPr>
          <p:cNvPr id="149507" name="Rectangle 2"/>
          <p:cNvSpPr>
            <a:spLocks noGrp="1" noChangeArrowheads="1"/>
          </p:cNvSpPr>
          <p:nvPr>
            <p:ph type="title"/>
          </p:nvPr>
        </p:nvSpPr>
        <p:spPr/>
        <p:txBody>
          <a:bodyPr/>
          <a:lstStyle/>
          <a:p>
            <a:pPr eaLnBrk="1" hangingPunct="1"/>
            <a:r>
              <a:rPr lang="cs-CZ" altLang="cs-CZ" sz="4000" smtClean="0"/>
              <a:t>Použití porad při hledání nových cest</a:t>
            </a:r>
          </a:p>
        </p:txBody>
      </p:sp>
      <p:sp>
        <p:nvSpPr>
          <p:cNvPr id="149508" name="Rectangle 3"/>
          <p:cNvSpPr>
            <a:spLocks noGrp="1" noChangeArrowheads="1"/>
          </p:cNvSpPr>
          <p:nvPr>
            <p:ph type="body" idx="1"/>
          </p:nvPr>
        </p:nvSpPr>
        <p:spPr>
          <a:xfrm>
            <a:off x="457200" y="1600200"/>
            <a:ext cx="7924800" cy="4525963"/>
          </a:xfrm>
        </p:spPr>
        <p:txBody>
          <a:bodyPr/>
          <a:lstStyle/>
          <a:p>
            <a:pPr marL="609600" indent="-609600" eaLnBrk="1" hangingPunct="1">
              <a:lnSpc>
                <a:spcPct val="80000"/>
              </a:lnSpc>
              <a:buFontTx/>
              <a:buAutoNum type="arabicPeriod"/>
            </a:pPr>
            <a:r>
              <a:rPr lang="cs-CZ" altLang="cs-CZ" smtClean="0"/>
              <a:t>Na začátku je třeba se rozhlédnout a zjistit, jaké věci by se měly řešit, v čem je problém, co se o věci ví ve světě a co stojí za to, bychom se měli věcí zabývat.  Přitom je velmi potřeba  pozorně vyslechnout lidi ve vlastní organizaci a zcela na počátku požádat o pomoc manažery firmy. </a:t>
            </a:r>
          </a:p>
          <a:p>
            <a:pPr marL="609600" indent="-609600" eaLnBrk="1" hangingPunct="1">
              <a:lnSpc>
                <a:spcPct val="80000"/>
              </a:lnSpc>
              <a:buFontTx/>
              <a:buNone/>
            </a:pPr>
            <a:r>
              <a:rPr lang="cs-CZ" altLang="cs-CZ" smtClean="0"/>
              <a:t> To řeší </a:t>
            </a:r>
            <a:r>
              <a:rPr lang="cs-CZ" altLang="cs-CZ" b="1" smtClean="0"/>
              <a:t>úvodní porady</a:t>
            </a:r>
            <a:r>
              <a:rPr lang="cs-CZ" altLang="cs-CZ" smtClean="0"/>
              <a:t> </a:t>
            </a: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Zástupný symbol pro číslo snímku 5"/>
          <p:cNvSpPr>
            <a:spLocks noGrp="1"/>
          </p:cNvSpPr>
          <p:nvPr>
            <p:ph type="sldNum" sz="quarter" idx="12"/>
          </p:nvPr>
        </p:nvSpPr>
        <p:spPr>
          <a:noFill/>
        </p:spPr>
        <p:txBody>
          <a:bodyPr/>
          <a:lstStyle/>
          <a:p>
            <a:fld id="{9CFDEC93-3062-424A-AB26-F0AD3364146D}" type="slidenum">
              <a:rPr lang="cs-CZ" altLang="cs-CZ"/>
              <a:pPr/>
              <a:t>143</a:t>
            </a:fld>
            <a:endParaRPr lang="cs-CZ" altLang="cs-CZ"/>
          </a:p>
        </p:txBody>
      </p:sp>
      <p:sp>
        <p:nvSpPr>
          <p:cNvPr id="150531" name="Rectangle 2"/>
          <p:cNvSpPr>
            <a:spLocks noGrp="1" noChangeArrowheads="1"/>
          </p:cNvSpPr>
          <p:nvPr>
            <p:ph type="title"/>
          </p:nvPr>
        </p:nvSpPr>
        <p:spPr/>
        <p:txBody>
          <a:bodyPr/>
          <a:lstStyle/>
          <a:p>
            <a:pPr eaLnBrk="1" hangingPunct="1"/>
            <a:r>
              <a:rPr lang="cs-CZ" altLang="cs-CZ" sz="4000" smtClean="0"/>
              <a:t>Použití porad při hledání nových cest</a:t>
            </a:r>
          </a:p>
        </p:txBody>
      </p:sp>
      <p:sp>
        <p:nvSpPr>
          <p:cNvPr id="150532" name="Rectangle 3"/>
          <p:cNvSpPr>
            <a:spLocks noGrp="1" noChangeArrowheads="1"/>
          </p:cNvSpPr>
          <p:nvPr>
            <p:ph type="body" idx="1"/>
          </p:nvPr>
        </p:nvSpPr>
        <p:spPr>
          <a:xfrm>
            <a:off x="457200" y="1600200"/>
            <a:ext cx="7924800" cy="4525963"/>
          </a:xfrm>
        </p:spPr>
        <p:txBody>
          <a:bodyPr/>
          <a:lstStyle/>
          <a:p>
            <a:pPr marL="609600" indent="-609600" eaLnBrk="1" hangingPunct="1">
              <a:lnSpc>
                <a:spcPct val="80000"/>
              </a:lnSpc>
              <a:buFontTx/>
              <a:buAutoNum type="arabicPeriod" startAt="2"/>
            </a:pPr>
            <a:r>
              <a:rPr lang="cs-CZ" altLang="cs-CZ" smtClean="0"/>
              <a:t>Pak je nutno ve spolupráci se spolupracovníky vytipovat problémy a najít  cesty jak řešit vytypované problémy. </a:t>
            </a:r>
            <a:r>
              <a:rPr lang="cs-CZ" altLang="cs-CZ" b="1" smtClean="0"/>
              <a:t>Řešitelské porady, těch se mají účastnit i uživatelé i vývojáři</a:t>
            </a:r>
          </a:p>
          <a:p>
            <a:pPr marL="609600" indent="-609600" eaLnBrk="1" hangingPunct="1">
              <a:lnSpc>
                <a:spcPct val="80000"/>
              </a:lnSpc>
              <a:buFontTx/>
              <a:buAutoNum type="arabicPeriod" startAt="2"/>
            </a:pPr>
            <a:r>
              <a:rPr lang="cs-CZ" altLang="cs-CZ" smtClean="0"/>
              <a:t>Nakonec je třeba přijatá řešení podrobit formální oponentuře. Oponentury by měly končit zápisem, v jehož důsledku by se mělo stanovit, jaký je výsledek </a:t>
            </a:r>
            <a:r>
              <a:rPr lang="cs-CZ" altLang="cs-CZ" b="1" smtClean="0"/>
              <a:t>oponentury</a:t>
            </a:r>
            <a:r>
              <a:rPr lang="cs-CZ" altLang="cs-CZ" smtClean="0"/>
              <a:t> (obhájeno?) a jaká jsou následná opatření </a:t>
            </a: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Zástupný symbol pro číslo snímku 5"/>
          <p:cNvSpPr>
            <a:spLocks noGrp="1"/>
          </p:cNvSpPr>
          <p:nvPr>
            <p:ph type="sldNum" sz="quarter" idx="12"/>
          </p:nvPr>
        </p:nvSpPr>
        <p:spPr>
          <a:noFill/>
        </p:spPr>
        <p:txBody>
          <a:bodyPr/>
          <a:lstStyle/>
          <a:p>
            <a:fld id="{311EA7D2-3A12-4BBE-BCF3-A65E2452C45E}" type="slidenum">
              <a:rPr lang="cs-CZ" altLang="cs-CZ"/>
              <a:pPr/>
              <a:t>144</a:t>
            </a:fld>
            <a:endParaRPr lang="cs-CZ" altLang="cs-CZ"/>
          </a:p>
        </p:txBody>
      </p:sp>
      <p:sp>
        <p:nvSpPr>
          <p:cNvPr id="151555" name="Rectangle 2"/>
          <p:cNvSpPr>
            <a:spLocks noGrp="1" noChangeArrowheads="1"/>
          </p:cNvSpPr>
          <p:nvPr>
            <p:ph type="title"/>
          </p:nvPr>
        </p:nvSpPr>
        <p:spPr>
          <a:xfrm>
            <a:off x="304800" y="274638"/>
            <a:ext cx="8534400" cy="1143000"/>
          </a:xfrm>
        </p:spPr>
        <p:txBody>
          <a:bodyPr/>
          <a:lstStyle/>
          <a:p>
            <a:pPr eaLnBrk="1" hangingPunct="1"/>
            <a:r>
              <a:rPr lang="cs-CZ" altLang="cs-CZ" sz="4000" smtClean="0"/>
              <a:t>Jaká rizika jsou spojena s poradami</a:t>
            </a:r>
          </a:p>
        </p:txBody>
      </p:sp>
      <p:sp>
        <p:nvSpPr>
          <p:cNvPr id="151556" name="Rectangle 3"/>
          <p:cNvSpPr>
            <a:spLocks noGrp="1" noChangeArrowheads="1"/>
          </p:cNvSpPr>
          <p:nvPr>
            <p:ph type="body" idx="1"/>
          </p:nvPr>
        </p:nvSpPr>
        <p:spPr>
          <a:xfrm>
            <a:off x="457200" y="1600200"/>
            <a:ext cx="7772400" cy="4525963"/>
          </a:xfrm>
        </p:spPr>
        <p:txBody>
          <a:bodyPr/>
          <a:lstStyle/>
          <a:p>
            <a:pPr eaLnBrk="1" hangingPunct="1">
              <a:lnSpc>
                <a:spcPct val="80000"/>
              </a:lnSpc>
            </a:pPr>
            <a:r>
              <a:rPr lang="cs-CZ" altLang="cs-CZ" smtClean="0"/>
              <a:t>Špatné rozhodnutí z nedostatku informací</a:t>
            </a:r>
          </a:p>
          <a:p>
            <a:pPr lvl="1" eaLnBrk="1" hangingPunct="1">
              <a:lnSpc>
                <a:spcPct val="80000"/>
              </a:lnSpc>
            </a:pPr>
            <a:r>
              <a:rPr lang="cs-CZ" altLang="cs-CZ" smtClean="0"/>
              <a:t>Přehlédnutí důležitých skutečností </a:t>
            </a:r>
          </a:p>
          <a:p>
            <a:pPr lvl="2" eaLnBrk="1" hangingPunct="1">
              <a:lnSpc>
                <a:spcPct val="80000"/>
              </a:lnSpc>
            </a:pPr>
            <a:r>
              <a:rPr lang="cs-CZ" altLang="cs-CZ" smtClean="0"/>
              <a:t>Důležité informace se díky špatné organizaci porady vůbec nevynoří</a:t>
            </a:r>
          </a:p>
          <a:p>
            <a:pPr lvl="1" eaLnBrk="1" hangingPunct="1">
              <a:lnSpc>
                <a:spcPct val="80000"/>
              </a:lnSpc>
            </a:pPr>
            <a:r>
              <a:rPr lang="cs-CZ" altLang="cs-CZ" smtClean="0"/>
              <a:t>Převáží názory řvounů, opomenou se nesmělí</a:t>
            </a:r>
          </a:p>
          <a:p>
            <a:pPr lvl="1" eaLnBrk="1" hangingPunct="1">
              <a:lnSpc>
                <a:spcPct val="80000"/>
              </a:lnSpc>
            </a:pPr>
            <a:r>
              <a:rPr lang="cs-CZ" altLang="cs-CZ" smtClean="0">
                <a:solidFill>
                  <a:srgbClr val="FF0000"/>
                </a:solidFill>
              </a:rPr>
              <a:t>Nepostřehnou se skryté emoce</a:t>
            </a:r>
            <a:r>
              <a:rPr lang="cs-CZ" altLang="cs-CZ" smtClean="0"/>
              <a:t> </a:t>
            </a:r>
          </a:p>
          <a:p>
            <a:pPr lvl="1" eaLnBrk="1" hangingPunct="1">
              <a:lnSpc>
                <a:spcPct val="80000"/>
              </a:lnSpc>
            </a:pPr>
            <a:endParaRPr lang="cs-CZ" altLang="cs-CZ" smtClean="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Zástupný symbol pro číslo snímku 5"/>
          <p:cNvSpPr>
            <a:spLocks noGrp="1"/>
          </p:cNvSpPr>
          <p:nvPr>
            <p:ph type="sldNum" sz="quarter" idx="12"/>
          </p:nvPr>
        </p:nvSpPr>
        <p:spPr>
          <a:noFill/>
        </p:spPr>
        <p:txBody>
          <a:bodyPr/>
          <a:lstStyle/>
          <a:p>
            <a:fld id="{2A02A3FE-38AB-46A6-8E50-15A7B2685476}" type="slidenum">
              <a:rPr lang="cs-CZ" altLang="cs-CZ"/>
              <a:pPr/>
              <a:t>145</a:t>
            </a:fld>
            <a:endParaRPr lang="cs-CZ" altLang="cs-CZ"/>
          </a:p>
        </p:txBody>
      </p:sp>
      <p:sp>
        <p:nvSpPr>
          <p:cNvPr id="152579" name="Rectangle 2"/>
          <p:cNvSpPr>
            <a:spLocks noGrp="1" noChangeArrowheads="1"/>
          </p:cNvSpPr>
          <p:nvPr>
            <p:ph type="title"/>
          </p:nvPr>
        </p:nvSpPr>
        <p:spPr>
          <a:xfrm>
            <a:off x="304800" y="274638"/>
            <a:ext cx="8534400" cy="1143000"/>
          </a:xfrm>
        </p:spPr>
        <p:txBody>
          <a:bodyPr/>
          <a:lstStyle/>
          <a:p>
            <a:pPr eaLnBrk="1" hangingPunct="1"/>
            <a:r>
              <a:rPr lang="cs-CZ" altLang="cs-CZ" sz="4000" smtClean="0"/>
              <a:t>Jaká rizika jsou spojena s poradami</a:t>
            </a:r>
          </a:p>
        </p:txBody>
      </p:sp>
      <p:sp>
        <p:nvSpPr>
          <p:cNvPr id="152580" name="Rectangle 3"/>
          <p:cNvSpPr>
            <a:spLocks noGrp="1" noChangeArrowheads="1"/>
          </p:cNvSpPr>
          <p:nvPr>
            <p:ph type="body" idx="1"/>
          </p:nvPr>
        </p:nvSpPr>
        <p:spPr>
          <a:xfrm>
            <a:off x="457200" y="1600200"/>
            <a:ext cx="7772400" cy="4525963"/>
          </a:xfrm>
        </p:spPr>
        <p:txBody>
          <a:bodyPr/>
          <a:lstStyle/>
          <a:p>
            <a:pPr eaLnBrk="1" hangingPunct="1">
              <a:lnSpc>
                <a:spcPct val="80000"/>
              </a:lnSpc>
            </a:pPr>
            <a:r>
              <a:rPr lang="cs-CZ" altLang="cs-CZ" smtClean="0"/>
              <a:t>Lidé závěry nevezmou za své</a:t>
            </a:r>
          </a:p>
          <a:p>
            <a:pPr lvl="1" eaLnBrk="1" hangingPunct="1">
              <a:lnSpc>
                <a:spcPct val="80000"/>
              </a:lnSpc>
            </a:pPr>
            <a:r>
              <a:rPr lang="cs-CZ" altLang="cs-CZ" smtClean="0"/>
              <a:t>Mají důvod je považovat za chybné nebo pro ně nevýhodné</a:t>
            </a:r>
          </a:p>
          <a:p>
            <a:pPr lvl="1" eaLnBrk="1" hangingPunct="1">
              <a:lnSpc>
                <a:spcPct val="80000"/>
              </a:lnSpc>
            </a:pPr>
            <a:r>
              <a:rPr lang="cs-CZ" altLang="cs-CZ" smtClean="0"/>
              <a:t>Mají pocit, že nebyly respektovány jejich znalosti (minule se to přece takto úspěšně řešilo)</a:t>
            </a:r>
          </a:p>
          <a:p>
            <a:pPr lvl="1" eaLnBrk="1" hangingPunct="1">
              <a:lnSpc>
                <a:spcPct val="80000"/>
              </a:lnSpc>
            </a:pPr>
            <a:r>
              <a:rPr lang="cs-CZ" altLang="cs-CZ" smtClean="0"/>
              <a:t>Mají pocit, že se bezdůvodně jejich názor neprosadil proto, že ani oni nejsou bráni dostatečně vážně </a:t>
            </a:r>
          </a:p>
          <a:p>
            <a:pPr lvl="1" eaLnBrk="1" hangingPunct="1">
              <a:lnSpc>
                <a:spcPct val="80000"/>
              </a:lnSpc>
            </a:pPr>
            <a:r>
              <a:rPr lang="cs-CZ" altLang="cs-CZ" smtClean="0">
                <a:solidFill>
                  <a:srgbClr val="FF0000"/>
                </a:solidFill>
              </a:rPr>
              <a:t>Nemohli vyjádřit svoje intuitivní pocity</a:t>
            </a: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Zástupný symbol pro číslo snímku 5"/>
          <p:cNvSpPr>
            <a:spLocks noGrp="1"/>
          </p:cNvSpPr>
          <p:nvPr>
            <p:ph type="sldNum" sz="quarter" idx="12"/>
          </p:nvPr>
        </p:nvSpPr>
        <p:spPr>
          <a:noFill/>
        </p:spPr>
        <p:txBody>
          <a:bodyPr/>
          <a:lstStyle/>
          <a:p>
            <a:fld id="{40D15720-0E41-495E-9DF1-ABDB106F7A3A}" type="slidenum">
              <a:rPr lang="cs-CZ" altLang="cs-CZ"/>
              <a:pPr/>
              <a:t>146</a:t>
            </a:fld>
            <a:endParaRPr lang="cs-CZ" altLang="cs-CZ"/>
          </a:p>
        </p:txBody>
      </p:sp>
      <p:sp>
        <p:nvSpPr>
          <p:cNvPr id="153603" name="Rectangle 2"/>
          <p:cNvSpPr>
            <a:spLocks noGrp="1" noChangeArrowheads="1"/>
          </p:cNvSpPr>
          <p:nvPr>
            <p:ph type="title"/>
          </p:nvPr>
        </p:nvSpPr>
        <p:spPr/>
        <p:txBody>
          <a:bodyPr/>
          <a:lstStyle/>
          <a:p>
            <a:pPr eaLnBrk="1" hangingPunct="1"/>
            <a:r>
              <a:rPr lang="cs-CZ" altLang="cs-CZ" smtClean="0"/>
              <a:t>Úskalí porad</a:t>
            </a:r>
          </a:p>
        </p:txBody>
      </p:sp>
      <p:sp>
        <p:nvSpPr>
          <p:cNvPr id="153604" name="Rectangle 3"/>
          <p:cNvSpPr>
            <a:spLocks noGrp="1" noChangeArrowheads="1"/>
          </p:cNvSpPr>
          <p:nvPr>
            <p:ph type="body" idx="1"/>
          </p:nvPr>
        </p:nvSpPr>
        <p:spPr>
          <a:xfrm>
            <a:off x="457200" y="1600200"/>
            <a:ext cx="8001000" cy="4525963"/>
          </a:xfrm>
        </p:spPr>
        <p:txBody>
          <a:bodyPr/>
          <a:lstStyle/>
          <a:p>
            <a:pPr eaLnBrk="1" hangingPunct="1"/>
            <a:r>
              <a:rPr lang="cs-CZ" altLang="cs-CZ" sz="2800" smtClean="0"/>
              <a:t>Pokud není porada správně připravena a vedena, může být výsledek horší, než kdyby se problému věnoval pouze nejslabší člen skupiny</a:t>
            </a:r>
          </a:p>
          <a:p>
            <a:pPr eaLnBrk="1" hangingPunct="1"/>
            <a:r>
              <a:rPr lang="cs-CZ" altLang="cs-CZ" sz="2800" smtClean="0"/>
              <a:t>Neformální porada může být při správném provedení velmi efektivní. Podmínkou je, že je do 8 účastníků. Zainteresovaných a znalých problému ale bývá mnohem více.</a:t>
            </a:r>
            <a:r>
              <a:rPr lang="en-US" altLang="cs-CZ" sz="2800" smtClean="0"/>
              <a:t> To </a:t>
            </a:r>
            <a:r>
              <a:rPr lang="cs-CZ" altLang="cs-CZ" sz="2800" smtClean="0"/>
              <a:t>řeší:</a:t>
            </a:r>
          </a:p>
          <a:p>
            <a:pPr lvl="1" eaLnBrk="1" hangingPunct="1"/>
            <a:r>
              <a:rPr lang="cs-CZ" altLang="cs-CZ" sz="2400" smtClean="0"/>
              <a:t>Paralelní porady</a:t>
            </a:r>
          </a:p>
          <a:p>
            <a:pPr lvl="1" eaLnBrk="1" hangingPunct="1"/>
            <a:r>
              <a:rPr lang="cs-CZ" altLang="cs-CZ" sz="2400" smtClean="0"/>
              <a:t>Výsledky porady se rozešlou a lze podávat připomínky </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Zástupný symbol pro číslo snímku 5"/>
          <p:cNvSpPr>
            <a:spLocks noGrp="1"/>
          </p:cNvSpPr>
          <p:nvPr>
            <p:ph type="sldNum" sz="quarter" idx="12"/>
          </p:nvPr>
        </p:nvSpPr>
        <p:spPr>
          <a:noFill/>
        </p:spPr>
        <p:txBody>
          <a:bodyPr/>
          <a:lstStyle/>
          <a:p>
            <a:fld id="{4720C856-D845-4629-9541-8E19D929AA4A}" type="slidenum">
              <a:rPr lang="cs-CZ" altLang="cs-CZ"/>
              <a:pPr/>
              <a:t>147</a:t>
            </a:fld>
            <a:endParaRPr lang="cs-CZ" altLang="cs-CZ"/>
          </a:p>
        </p:txBody>
      </p:sp>
      <p:sp>
        <p:nvSpPr>
          <p:cNvPr id="154627" name="Rectangle 2"/>
          <p:cNvSpPr>
            <a:spLocks noGrp="1" noChangeArrowheads="1"/>
          </p:cNvSpPr>
          <p:nvPr>
            <p:ph type="title"/>
          </p:nvPr>
        </p:nvSpPr>
        <p:spPr/>
        <p:txBody>
          <a:bodyPr/>
          <a:lstStyle/>
          <a:p>
            <a:pPr eaLnBrk="1" hangingPunct="1"/>
            <a:r>
              <a:rPr lang="cs-CZ" altLang="cs-CZ" smtClean="0"/>
              <a:t>Úskalí porad</a:t>
            </a:r>
          </a:p>
        </p:txBody>
      </p:sp>
      <p:sp>
        <p:nvSpPr>
          <p:cNvPr id="154628" name="Rectangle 3"/>
          <p:cNvSpPr>
            <a:spLocks noGrp="1" noChangeArrowheads="1"/>
          </p:cNvSpPr>
          <p:nvPr>
            <p:ph type="body" idx="1"/>
          </p:nvPr>
        </p:nvSpPr>
        <p:spPr>
          <a:xfrm>
            <a:off x="742950" y="1600200"/>
            <a:ext cx="8005763" cy="4525963"/>
          </a:xfrm>
        </p:spPr>
        <p:txBody>
          <a:bodyPr/>
          <a:lstStyle/>
          <a:p>
            <a:pPr eaLnBrk="1" hangingPunct="1">
              <a:lnSpc>
                <a:spcPct val="90000"/>
              </a:lnSpc>
            </a:pPr>
            <a:r>
              <a:rPr lang="cs-CZ" altLang="cs-CZ" sz="2400" b="1" smtClean="0"/>
              <a:t>Časté problémy, zvláště je-li mnoho účastníků:</a:t>
            </a:r>
          </a:p>
          <a:p>
            <a:pPr lvl="1" eaLnBrk="1" hangingPunct="1">
              <a:lnSpc>
                <a:spcPct val="90000"/>
              </a:lnSpc>
            </a:pPr>
            <a:r>
              <a:rPr lang="cs-CZ" altLang="cs-CZ" sz="2400" smtClean="0"/>
              <a:t>Ne všichni dojdou sluchu, převáží křiklouni, poznatky schopných se nevyužijí</a:t>
            </a:r>
          </a:p>
          <a:p>
            <a:pPr lvl="1" eaLnBrk="1" hangingPunct="1">
              <a:lnSpc>
                <a:spcPct val="90000"/>
              </a:lnSpc>
            </a:pPr>
            <a:r>
              <a:rPr lang="cs-CZ" altLang="cs-CZ" sz="2400" smtClean="0"/>
              <a:t>Příliš mnoho probíraného materiálu, </a:t>
            </a:r>
          </a:p>
          <a:p>
            <a:pPr lvl="1" eaLnBrk="1" hangingPunct="1">
              <a:lnSpc>
                <a:spcPct val="90000"/>
              </a:lnSpc>
            </a:pPr>
            <a:r>
              <a:rPr lang="cs-CZ" altLang="cs-CZ" sz="2400" smtClean="0"/>
              <a:t>Poznatky se nestačí zaznamenat a vyhodnotit</a:t>
            </a:r>
          </a:p>
          <a:p>
            <a:pPr lvl="1" eaLnBrk="1" hangingPunct="1">
              <a:lnSpc>
                <a:spcPct val="90000"/>
              </a:lnSpc>
            </a:pPr>
            <a:r>
              <a:rPr lang="cs-CZ" altLang="cs-CZ" sz="2400" smtClean="0"/>
              <a:t>Diskuse se točí v kruhu, zapomíná se na obecně známá fakta</a:t>
            </a:r>
          </a:p>
          <a:p>
            <a:pPr lvl="1" eaLnBrk="1" hangingPunct="1">
              <a:lnSpc>
                <a:spcPct val="90000"/>
              </a:lnSpc>
            </a:pPr>
            <a:r>
              <a:rPr lang="cs-CZ" altLang="cs-CZ" sz="2400" smtClean="0"/>
              <a:t>Destruktivní jedinci, Pocit křivdy u jiných</a:t>
            </a:r>
          </a:p>
          <a:p>
            <a:pPr eaLnBrk="1" hangingPunct="1">
              <a:lnSpc>
                <a:spcPct val="90000"/>
              </a:lnSpc>
            </a:pPr>
            <a:r>
              <a:rPr lang="cs-CZ" altLang="cs-CZ" sz="2400" smtClean="0"/>
              <a:t>Náprava</a:t>
            </a:r>
          </a:p>
          <a:p>
            <a:pPr lvl="1" eaLnBrk="1" hangingPunct="1">
              <a:lnSpc>
                <a:spcPct val="90000"/>
              </a:lnSpc>
            </a:pPr>
            <a:r>
              <a:rPr lang="cs-CZ" altLang="cs-CZ" sz="2400" smtClean="0"/>
              <a:t>Paralelní porady, techniky provedeni řízeného přemýšlení atd., standardní oponentura. Bude probráno níže.</a:t>
            </a:r>
          </a:p>
          <a:p>
            <a:pPr lvl="2" eaLnBrk="1" hangingPunct="1">
              <a:lnSpc>
                <a:spcPct val="90000"/>
              </a:lnSpc>
            </a:pPr>
            <a:endParaRPr lang="cs-CZ" altLang="cs-CZ" sz="1800" smtClean="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Zástupný symbol pro číslo snímku 5"/>
          <p:cNvSpPr>
            <a:spLocks noGrp="1"/>
          </p:cNvSpPr>
          <p:nvPr>
            <p:ph type="sldNum" sz="quarter" idx="12"/>
          </p:nvPr>
        </p:nvSpPr>
        <p:spPr>
          <a:noFill/>
        </p:spPr>
        <p:txBody>
          <a:bodyPr/>
          <a:lstStyle/>
          <a:p>
            <a:fld id="{CDBF788C-F5D9-4693-9BF7-22E9AF55C2A2}" type="slidenum">
              <a:rPr lang="cs-CZ" altLang="cs-CZ"/>
              <a:pPr/>
              <a:t>148</a:t>
            </a:fld>
            <a:endParaRPr lang="cs-CZ" altLang="cs-CZ"/>
          </a:p>
        </p:txBody>
      </p:sp>
      <p:sp>
        <p:nvSpPr>
          <p:cNvPr id="155651" name="Rectangle 2"/>
          <p:cNvSpPr>
            <a:spLocks noGrp="1" noChangeArrowheads="1"/>
          </p:cNvSpPr>
          <p:nvPr>
            <p:ph type="title"/>
          </p:nvPr>
        </p:nvSpPr>
        <p:spPr>
          <a:xfrm>
            <a:off x="611188" y="333375"/>
            <a:ext cx="8229600" cy="1143000"/>
          </a:xfrm>
        </p:spPr>
        <p:txBody>
          <a:bodyPr/>
          <a:lstStyle/>
          <a:p>
            <a:pPr eaLnBrk="1" hangingPunct="1"/>
            <a:r>
              <a:rPr lang="cs-CZ" altLang="cs-CZ" smtClean="0"/>
              <a:t>Úskalí porad</a:t>
            </a:r>
          </a:p>
        </p:txBody>
      </p:sp>
      <p:sp>
        <p:nvSpPr>
          <p:cNvPr id="155652" name="Rectangle 3"/>
          <p:cNvSpPr>
            <a:spLocks noGrp="1" noChangeArrowheads="1"/>
          </p:cNvSpPr>
          <p:nvPr>
            <p:ph type="body" idx="1"/>
          </p:nvPr>
        </p:nvSpPr>
        <p:spPr>
          <a:xfrm>
            <a:off x="539750" y="1700213"/>
            <a:ext cx="8280400" cy="4425950"/>
          </a:xfrm>
        </p:spPr>
        <p:txBody>
          <a:bodyPr/>
          <a:lstStyle/>
          <a:p>
            <a:pPr eaLnBrk="1" hangingPunct="1">
              <a:lnSpc>
                <a:spcPct val="90000"/>
              </a:lnSpc>
              <a:buFontTx/>
              <a:buNone/>
            </a:pPr>
            <a:r>
              <a:rPr lang="cs-CZ" altLang="cs-CZ" sz="2800" b="1" smtClean="0"/>
              <a:t>Zabijáci smysluplné debaty</a:t>
            </a:r>
          </a:p>
          <a:p>
            <a:pPr lvl="1" eaLnBrk="1" hangingPunct="1">
              <a:lnSpc>
                <a:spcPct val="90000"/>
              </a:lnSpc>
            </a:pPr>
            <a:r>
              <a:rPr lang="cs-CZ" altLang="cs-CZ" smtClean="0"/>
              <a:t>Dlouhé monology, odbíhání od tématu, nedodržování pravidel </a:t>
            </a:r>
          </a:p>
          <a:p>
            <a:pPr lvl="1" eaLnBrk="1" hangingPunct="1">
              <a:lnSpc>
                <a:spcPct val="90000"/>
              </a:lnSpc>
            </a:pPr>
            <a:r>
              <a:rPr lang="cs-CZ" altLang="cs-CZ" smtClean="0"/>
              <a:t>Osobní výpady nebo jen pocit, že jde o snížení prestiže</a:t>
            </a:r>
          </a:p>
          <a:p>
            <a:pPr lvl="1" eaLnBrk="1" hangingPunct="1">
              <a:lnSpc>
                <a:spcPct val="90000"/>
              </a:lnSpc>
            </a:pPr>
            <a:r>
              <a:rPr lang="cs-CZ" altLang="cs-CZ" smtClean="0"/>
              <a:t>Zatvrzelost při hájení stanovisek</a:t>
            </a:r>
          </a:p>
          <a:p>
            <a:pPr lvl="1" eaLnBrk="1" hangingPunct="1">
              <a:lnSpc>
                <a:spcPct val="90000"/>
              </a:lnSpc>
            </a:pPr>
            <a:r>
              <a:rPr lang="en-US" altLang="cs-CZ" smtClean="0"/>
              <a:t>Z</a:t>
            </a:r>
            <a:r>
              <a:rPr lang="cs-CZ" altLang="cs-CZ" smtClean="0"/>
              <a:t>jevná sobeckost</a:t>
            </a:r>
          </a:p>
          <a:p>
            <a:pPr lvl="1" eaLnBrk="1" hangingPunct="1">
              <a:lnSpc>
                <a:spcPct val="90000"/>
              </a:lnSpc>
            </a:pPr>
            <a:r>
              <a:rPr lang="cs-CZ" altLang="cs-CZ" smtClean="0"/>
              <a:t>Neschopnost (</a:t>
            </a:r>
            <a:r>
              <a:rPr lang="en-US" altLang="cs-CZ" smtClean="0"/>
              <a:t>neochota k</a:t>
            </a:r>
            <a:r>
              <a:rPr lang="cs-CZ" altLang="cs-CZ" smtClean="0"/>
              <a:t>)</a:t>
            </a:r>
            <a:r>
              <a:rPr lang="en-US" altLang="cs-CZ" smtClean="0"/>
              <a:t> </a:t>
            </a:r>
            <a:r>
              <a:rPr lang="cs-CZ" altLang="cs-CZ" smtClean="0"/>
              <a:t>mezilidské komunikace</a:t>
            </a:r>
          </a:p>
          <a:p>
            <a:pPr lvl="2" eaLnBrk="1" hangingPunct="1">
              <a:lnSpc>
                <a:spcPct val="90000"/>
              </a:lnSpc>
            </a:pPr>
            <a:r>
              <a:rPr lang="cs-CZ" altLang="cs-CZ" smtClean="0"/>
              <a:t> je to brouk (viz problém zvaný corncob) </a:t>
            </a:r>
          </a:p>
          <a:p>
            <a:pPr eaLnBrk="1" hangingPunct="1">
              <a:lnSpc>
                <a:spcPct val="90000"/>
              </a:lnSpc>
              <a:buFontTx/>
              <a:buNone/>
            </a:pPr>
            <a:endParaRPr lang="cs-CZ" altLang="cs-CZ" sz="2400" smtClean="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Zástupný symbol pro číslo snímku 5"/>
          <p:cNvSpPr>
            <a:spLocks noGrp="1"/>
          </p:cNvSpPr>
          <p:nvPr>
            <p:ph type="sldNum" sz="quarter" idx="12"/>
          </p:nvPr>
        </p:nvSpPr>
        <p:spPr>
          <a:noFill/>
        </p:spPr>
        <p:txBody>
          <a:bodyPr/>
          <a:lstStyle/>
          <a:p>
            <a:fld id="{D1471E62-8D5D-4994-A17F-D6E5DABE58BB}" type="slidenum">
              <a:rPr lang="cs-CZ" altLang="cs-CZ"/>
              <a:pPr/>
              <a:t>149</a:t>
            </a:fld>
            <a:endParaRPr lang="cs-CZ" altLang="cs-CZ"/>
          </a:p>
        </p:txBody>
      </p:sp>
      <p:sp>
        <p:nvSpPr>
          <p:cNvPr id="156675" name="Rectangle 2"/>
          <p:cNvSpPr>
            <a:spLocks noGrp="1" noChangeArrowheads="1"/>
          </p:cNvSpPr>
          <p:nvPr>
            <p:ph type="title"/>
          </p:nvPr>
        </p:nvSpPr>
        <p:spPr>
          <a:xfrm>
            <a:off x="609600" y="260350"/>
            <a:ext cx="8229600" cy="720725"/>
          </a:xfrm>
        </p:spPr>
        <p:txBody>
          <a:bodyPr/>
          <a:lstStyle/>
          <a:p>
            <a:pPr eaLnBrk="1" hangingPunct="1"/>
            <a:r>
              <a:rPr lang="cs-CZ" altLang="cs-CZ" smtClean="0"/>
              <a:t>Obrana proti zabijákům porady </a:t>
            </a:r>
            <a:br>
              <a:rPr lang="cs-CZ" altLang="cs-CZ" smtClean="0"/>
            </a:br>
            <a:endParaRPr lang="cs-CZ" altLang="cs-CZ" smtClean="0"/>
          </a:p>
        </p:txBody>
      </p:sp>
      <p:sp>
        <p:nvSpPr>
          <p:cNvPr id="156676" name="Rectangle 3"/>
          <p:cNvSpPr>
            <a:spLocks noGrp="1" noChangeArrowheads="1"/>
          </p:cNvSpPr>
          <p:nvPr>
            <p:ph type="body" idx="1"/>
          </p:nvPr>
        </p:nvSpPr>
        <p:spPr>
          <a:xfrm>
            <a:off x="304800" y="1052513"/>
            <a:ext cx="8588375" cy="5073650"/>
          </a:xfrm>
        </p:spPr>
        <p:txBody>
          <a:bodyPr/>
          <a:lstStyle/>
          <a:p>
            <a:pPr lvl="1" eaLnBrk="1" hangingPunct="1">
              <a:lnSpc>
                <a:spcPct val="80000"/>
              </a:lnSpc>
            </a:pPr>
            <a:r>
              <a:rPr lang="cs-CZ" altLang="cs-CZ" smtClean="0"/>
              <a:t>Dodržovat pravidla slušnosti při dialogu a zásad mezilidské komunikace</a:t>
            </a:r>
          </a:p>
          <a:p>
            <a:pPr lvl="1" eaLnBrk="1" hangingPunct="1">
              <a:lnSpc>
                <a:spcPct val="80000"/>
              </a:lnSpc>
            </a:pPr>
            <a:r>
              <a:rPr lang="cs-CZ" altLang="cs-CZ" smtClean="0"/>
              <a:t>Vedení diskuse zkušeným moderátorem</a:t>
            </a:r>
          </a:p>
          <a:p>
            <a:pPr lvl="1" eaLnBrk="1" hangingPunct="1">
              <a:lnSpc>
                <a:spcPct val="80000"/>
              </a:lnSpc>
            </a:pPr>
            <a:r>
              <a:rPr lang="cs-CZ" altLang="cs-CZ" smtClean="0"/>
              <a:t>Stručně k věci</a:t>
            </a:r>
          </a:p>
          <a:p>
            <a:pPr lvl="1" eaLnBrk="1" hangingPunct="1">
              <a:lnSpc>
                <a:spcPct val="80000"/>
              </a:lnSpc>
            </a:pPr>
            <a:r>
              <a:rPr lang="cs-CZ" altLang="cs-CZ" smtClean="0"/>
              <a:t>Nezačínat negativně, např. vždy konkrétně pochválit, je-li co,  a to tak, že není pochyb, že to myslíte vážně (je dobré hledět při pochvale přímo do očí). Nesouhlas skrýt do návrhu, jak nápad vylepšit s využitím toho, co je využitelné v tom, s čím nesouhlasíte.</a:t>
            </a:r>
          </a:p>
          <a:p>
            <a:pPr lvl="1" eaLnBrk="1" hangingPunct="1">
              <a:lnSpc>
                <a:spcPct val="80000"/>
              </a:lnSpc>
            </a:pPr>
            <a:r>
              <a:rPr lang="cs-CZ" altLang="cs-CZ" smtClean="0"/>
              <a:t>Není-li zbytí, je nutno nesouhlas vyjádřit přímo, ale neurážlivě a fundovaně  (př. Marek Eben)</a:t>
            </a:r>
          </a:p>
          <a:p>
            <a:pPr lvl="1" eaLnBrk="1" hangingPunct="1">
              <a:lnSpc>
                <a:spcPct val="80000"/>
              </a:lnSpc>
            </a:pPr>
            <a:r>
              <a:rPr lang="cs-CZ" altLang="cs-CZ" smtClean="0"/>
              <a:t>Neospravedlňovat se, nepotvrzovat se</a:t>
            </a:r>
          </a:p>
          <a:p>
            <a:pPr eaLnBrk="1" hangingPunct="1">
              <a:lnSpc>
                <a:spcPct val="80000"/>
              </a:lnSpc>
              <a:buFontTx/>
              <a:buNone/>
            </a:pPr>
            <a:endParaRPr lang="cs-CZ" altLang="cs-CZ"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5"/>
          <p:cNvSpPr>
            <a:spLocks noGrp="1"/>
          </p:cNvSpPr>
          <p:nvPr>
            <p:ph type="sldNum" sz="quarter" idx="12"/>
          </p:nvPr>
        </p:nvSpPr>
        <p:spPr>
          <a:noFill/>
        </p:spPr>
        <p:txBody>
          <a:bodyPr/>
          <a:lstStyle/>
          <a:p>
            <a:fld id="{308E0624-BEC8-470C-B367-3FD998C0E944}" type="slidenum">
              <a:rPr lang="cs-CZ" altLang="cs-CZ"/>
              <a:pPr/>
              <a:t>15</a:t>
            </a:fld>
            <a:endParaRPr lang="cs-CZ" altLang="cs-CZ"/>
          </a:p>
        </p:txBody>
      </p:sp>
      <p:sp>
        <p:nvSpPr>
          <p:cNvPr id="18435" name="Rectangle 2"/>
          <p:cNvSpPr>
            <a:spLocks noGrp="1" noChangeArrowheads="1"/>
          </p:cNvSpPr>
          <p:nvPr>
            <p:ph type="title"/>
          </p:nvPr>
        </p:nvSpPr>
        <p:spPr/>
        <p:txBody>
          <a:bodyPr/>
          <a:lstStyle/>
          <a:p>
            <a:pPr eaLnBrk="1" hangingPunct="1"/>
            <a:r>
              <a:rPr lang="cs-CZ" altLang="cs-CZ" smtClean="0"/>
              <a:t>Důvody zavádění IS,strategie</a:t>
            </a:r>
          </a:p>
        </p:txBody>
      </p:sp>
      <p:sp>
        <p:nvSpPr>
          <p:cNvPr id="18436" name="Rectangle 3"/>
          <p:cNvSpPr>
            <a:spLocks noGrp="1" noChangeArrowheads="1"/>
          </p:cNvSpPr>
          <p:nvPr>
            <p:ph type="body" idx="1"/>
          </p:nvPr>
        </p:nvSpPr>
        <p:spPr>
          <a:xfrm>
            <a:off x="381000" y="1905000"/>
            <a:ext cx="8001000" cy="4221163"/>
          </a:xfrm>
        </p:spPr>
        <p:txBody>
          <a:bodyPr/>
          <a:lstStyle/>
          <a:p>
            <a:pPr eaLnBrk="1" hangingPunct="1">
              <a:lnSpc>
                <a:spcPct val="80000"/>
              </a:lnSpc>
            </a:pPr>
            <a:r>
              <a:rPr lang="cs-CZ" altLang="cs-CZ" sz="2800" smtClean="0">
                <a:latin typeface="Arial Narrow" pitchFamily="34" charset="0"/>
                <a:ea typeface="MS Mincho" pitchFamily="49" charset="-128"/>
              </a:rPr>
              <a:t>P</a:t>
            </a:r>
            <a:r>
              <a:rPr lang="cs-CZ" altLang="cs-CZ" sz="2800" smtClean="0">
                <a:latin typeface="Arial Narrow" pitchFamily="34" charset="0"/>
              </a:rPr>
              <a:t>ř</a:t>
            </a:r>
            <a:r>
              <a:rPr lang="cs-CZ" altLang="cs-CZ" sz="2800" smtClean="0">
                <a:latin typeface="Arial Narrow" pitchFamily="34" charset="0"/>
                <a:ea typeface="MS Mincho" pitchFamily="49" charset="-128"/>
              </a:rPr>
              <a:t>ínos IS by m</a:t>
            </a:r>
            <a:r>
              <a:rPr lang="cs-CZ" altLang="cs-CZ" sz="2800" smtClean="0">
                <a:latin typeface="Arial Narrow" pitchFamily="34" charset="0"/>
              </a:rPr>
              <a:t>ě</a:t>
            </a:r>
            <a:r>
              <a:rPr lang="cs-CZ" altLang="cs-CZ" sz="2800" smtClean="0">
                <a:latin typeface="Arial Narrow" pitchFamily="34" charset="0"/>
                <a:ea typeface="MS Mincho" pitchFamily="49" charset="-128"/>
              </a:rPr>
              <a:t>l být p</a:t>
            </a:r>
            <a:r>
              <a:rPr lang="cs-CZ" altLang="cs-CZ" sz="2800" smtClean="0">
                <a:latin typeface="Arial Narrow" pitchFamily="34" charset="0"/>
              </a:rPr>
              <a:t>ř</a:t>
            </a:r>
            <a:r>
              <a:rPr lang="cs-CZ" altLang="cs-CZ" sz="2800" smtClean="0">
                <a:latin typeface="Arial Narrow" pitchFamily="34" charset="0"/>
                <a:ea typeface="MS Mincho" pitchFamily="49" charset="-128"/>
              </a:rPr>
              <a:t>edevším v oblasti strategických výhod. Vyu</a:t>
            </a:r>
            <a:r>
              <a:rPr lang="cs-CZ" altLang="cs-CZ" sz="2800" smtClean="0">
                <a:latin typeface="Arial Narrow" pitchFamily="34" charset="0"/>
              </a:rPr>
              <a:t>ž</a:t>
            </a:r>
            <a:r>
              <a:rPr lang="cs-CZ" altLang="cs-CZ" sz="2800" smtClean="0">
                <a:latin typeface="Arial Narrow" pitchFamily="34" charset="0"/>
                <a:ea typeface="MS Mincho" pitchFamily="49" charset="-128"/>
              </a:rPr>
              <a:t>ití IS je cesta </a:t>
            </a:r>
            <a:r>
              <a:rPr lang="cs-CZ" altLang="cs-CZ" sz="2800" smtClean="0">
                <a:latin typeface="Arial Narrow" pitchFamily="34" charset="0"/>
              </a:rPr>
              <a:t>j</a:t>
            </a:r>
            <a:r>
              <a:rPr lang="cs-CZ" altLang="cs-CZ" sz="2800" smtClean="0">
                <a:latin typeface="Arial Narrow" pitchFamily="34" charset="0"/>
                <a:ea typeface="MS Mincho" pitchFamily="49" charset="-128"/>
              </a:rPr>
              <a:t>ak se vyrovnat s rostoucí </a:t>
            </a:r>
            <a:r>
              <a:rPr lang="cs-CZ" altLang="cs-CZ" sz="2800" smtClean="0">
                <a:latin typeface="Arial Narrow" pitchFamily="34" charset="0"/>
              </a:rPr>
              <a:t>složitostí </a:t>
            </a:r>
            <a:r>
              <a:rPr lang="cs-CZ" altLang="cs-CZ" sz="2800" smtClean="0">
                <a:latin typeface="Arial Narrow" pitchFamily="34" charset="0"/>
                <a:ea typeface="MS Mincho" pitchFamily="49" charset="-128"/>
              </a:rPr>
              <a:t>rozhodovacích proces</a:t>
            </a:r>
            <a:r>
              <a:rPr lang="cs-CZ" altLang="cs-CZ" sz="2800" smtClean="0">
                <a:latin typeface="Arial Narrow" pitchFamily="34" charset="0"/>
              </a:rPr>
              <a:t>ů</a:t>
            </a:r>
            <a:r>
              <a:rPr lang="cs-CZ" altLang="cs-CZ" sz="2800" smtClean="0">
                <a:latin typeface="Arial Narrow" pitchFamily="34" charset="0"/>
                <a:ea typeface="MS Mincho" pitchFamily="49" charset="-128"/>
              </a:rPr>
              <a:t> spojených s</a:t>
            </a:r>
            <a:br>
              <a:rPr lang="cs-CZ" altLang="cs-CZ" sz="2800" smtClean="0">
                <a:latin typeface="Arial Narrow" pitchFamily="34" charset="0"/>
                <a:ea typeface="MS Mincho" pitchFamily="49" charset="-128"/>
              </a:rPr>
            </a:br>
            <a:r>
              <a:rPr lang="cs-CZ" altLang="cs-CZ" sz="2000" smtClean="0">
                <a:latin typeface="Arial Narrow" pitchFamily="34" charset="0"/>
                <a:ea typeface="MS Mincho" pitchFamily="49" charset="-128"/>
              </a:rPr>
              <a:t>- </a:t>
            </a:r>
            <a:r>
              <a:rPr lang="cs-CZ" altLang="cs-CZ" sz="2400" smtClean="0">
                <a:latin typeface="Arial Narrow" pitchFamily="34" charset="0"/>
                <a:ea typeface="MS Mincho" pitchFamily="49" charset="-128"/>
              </a:rPr>
              <a:t>s rostoucím po</a:t>
            </a:r>
            <a:r>
              <a:rPr lang="cs-CZ" altLang="cs-CZ" sz="2400" smtClean="0">
                <a:latin typeface="Arial Narrow" pitchFamily="34" charset="0"/>
              </a:rPr>
              <a:t>č</a:t>
            </a:r>
            <a:r>
              <a:rPr lang="cs-CZ" altLang="cs-CZ" sz="2400" smtClean="0">
                <a:latin typeface="Arial Narrow" pitchFamily="34" charset="0"/>
                <a:ea typeface="MS Mincho" pitchFamily="49" charset="-128"/>
              </a:rPr>
              <a:t>tem skute</a:t>
            </a:r>
            <a:r>
              <a:rPr lang="cs-CZ" altLang="cs-CZ" sz="2400" smtClean="0">
                <a:latin typeface="Arial Narrow" pitchFamily="34" charset="0"/>
              </a:rPr>
              <a:t>č</a:t>
            </a:r>
            <a:r>
              <a:rPr lang="cs-CZ" altLang="cs-CZ" sz="2400" smtClean="0">
                <a:latin typeface="Arial Narrow" pitchFamily="34" charset="0"/>
                <a:ea typeface="MS Mincho" pitchFamily="49" charset="-128"/>
              </a:rPr>
              <a:t>ností, které je p</a:t>
            </a:r>
            <a:r>
              <a:rPr lang="cs-CZ" altLang="cs-CZ" sz="2400" smtClean="0">
                <a:latin typeface="Arial Narrow" pitchFamily="34" charset="0"/>
              </a:rPr>
              <a:t>ř</a:t>
            </a:r>
            <a:r>
              <a:rPr lang="cs-CZ" altLang="cs-CZ" sz="2400" smtClean="0">
                <a:latin typeface="Arial Narrow" pitchFamily="34" charset="0"/>
                <a:ea typeface="MS Mincho" pitchFamily="49" charset="-128"/>
              </a:rPr>
              <a:t>i rozhodování nutné brát do úvahy,</a:t>
            </a:r>
            <a:br>
              <a:rPr lang="cs-CZ" altLang="cs-CZ" sz="2400" smtClean="0">
                <a:latin typeface="Arial Narrow" pitchFamily="34" charset="0"/>
                <a:ea typeface="MS Mincho" pitchFamily="49" charset="-128"/>
              </a:rPr>
            </a:br>
            <a:r>
              <a:rPr lang="cs-CZ" altLang="cs-CZ" sz="2400" smtClean="0">
                <a:latin typeface="Arial Narrow" pitchFamily="34" charset="0"/>
                <a:ea typeface="MS Mincho" pitchFamily="49" charset="-128"/>
              </a:rPr>
              <a:t>- se zkracováním doby na rozhodnutí,</a:t>
            </a:r>
            <a:br>
              <a:rPr lang="cs-CZ" altLang="cs-CZ" sz="2400" smtClean="0">
                <a:latin typeface="Arial Narrow" pitchFamily="34" charset="0"/>
                <a:ea typeface="MS Mincho" pitchFamily="49" charset="-128"/>
              </a:rPr>
            </a:br>
            <a:r>
              <a:rPr lang="cs-CZ" altLang="cs-CZ" sz="2400" smtClean="0">
                <a:latin typeface="Arial Narrow" pitchFamily="34" charset="0"/>
                <a:ea typeface="MS Mincho" pitchFamily="49" charset="-128"/>
              </a:rPr>
              <a:t>- s r</a:t>
            </a:r>
            <a:r>
              <a:rPr lang="cs-CZ" altLang="cs-CZ" sz="2400" smtClean="0">
                <a:latin typeface="Arial Narrow" pitchFamily="34" charset="0"/>
              </a:rPr>
              <a:t>ů</a:t>
            </a:r>
            <a:r>
              <a:rPr lang="cs-CZ" altLang="cs-CZ" sz="2400" smtClean="0">
                <a:latin typeface="Arial Narrow" pitchFamily="34" charset="0"/>
                <a:ea typeface="MS Mincho" pitchFamily="49" charset="-128"/>
              </a:rPr>
              <a:t>stem rizik z opo</a:t>
            </a:r>
            <a:r>
              <a:rPr lang="cs-CZ" altLang="cs-CZ" sz="2400" smtClean="0">
                <a:latin typeface="Arial Narrow" pitchFamily="34" charset="0"/>
              </a:rPr>
              <a:t>ž</a:t>
            </a:r>
            <a:r>
              <a:rPr lang="cs-CZ" altLang="cs-CZ" sz="2400" smtClean="0">
                <a:latin typeface="Arial Narrow" pitchFamily="34" charset="0"/>
                <a:ea typeface="MS Mincho" pitchFamily="49" charset="-128"/>
              </a:rPr>
              <a:t>d</a:t>
            </a:r>
            <a:r>
              <a:rPr lang="cs-CZ" altLang="cs-CZ" sz="2400" smtClean="0">
                <a:latin typeface="Arial Narrow" pitchFamily="34" charset="0"/>
              </a:rPr>
              <a:t>ě</a:t>
            </a:r>
            <a:r>
              <a:rPr lang="cs-CZ" altLang="cs-CZ" sz="2400" smtClean="0">
                <a:latin typeface="Arial Narrow" pitchFamily="34" charset="0"/>
                <a:ea typeface="MS Mincho" pitchFamily="49" charset="-128"/>
              </a:rPr>
              <a:t>ného </a:t>
            </a:r>
            <a:r>
              <a:rPr lang="cs-CZ" altLang="cs-CZ" sz="2400" smtClean="0">
                <a:latin typeface="Arial Narrow" pitchFamily="34" charset="0"/>
              </a:rPr>
              <a:t>č</a:t>
            </a:r>
            <a:r>
              <a:rPr lang="cs-CZ" altLang="cs-CZ" sz="2400" smtClean="0">
                <a:latin typeface="Arial Narrow" pitchFamily="34" charset="0"/>
                <a:ea typeface="MS Mincho" pitchFamily="49" charset="-128"/>
              </a:rPr>
              <a:t>i chybné</a:t>
            </a:r>
            <a:r>
              <a:rPr lang="cs-CZ" altLang="cs-CZ" sz="2400" smtClean="0">
                <a:latin typeface="Arial Narrow" pitchFamily="34" charset="0"/>
              </a:rPr>
              <a:t>ho </a:t>
            </a:r>
            <a:r>
              <a:rPr lang="cs-CZ" altLang="cs-CZ" sz="2400" smtClean="0">
                <a:latin typeface="Arial Narrow" pitchFamily="34" charset="0"/>
                <a:ea typeface="MS Mincho" pitchFamily="49" charset="-128"/>
              </a:rPr>
              <a:t>rozhodnutí,</a:t>
            </a:r>
            <a:endParaRPr lang="cs-CZ" altLang="cs-CZ" sz="2400" smtClean="0">
              <a:latin typeface="Arial Narrow" pitchFamily="34" charset="0"/>
            </a:endParaRPr>
          </a:p>
          <a:p>
            <a:pPr eaLnBrk="1" hangingPunct="1">
              <a:lnSpc>
                <a:spcPct val="80000"/>
              </a:lnSpc>
            </a:pPr>
            <a:r>
              <a:rPr lang="cs-CZ" altLang="cs-CZ" sz="2800" smtClean="0">
                <a:latin typeface="Arial Narrow" pitchFamily="34" charset="0"/>
              </a:rPr>
              <a:t>Operativní úspory jsou dobré a teče-li do bot může být  dočasnou záchranou . Pořádek, tj. fungující operativa , je podmínkou pro realizaci strategie. Dnes to vyžaduje podporu operativy kvalitním IS</a:t>
            </a:r>
            <a:r>
              <a:rPr lang="cs-CZ" altLang="cs-CZ" sz="2400" smtClean="0">
                <a:latin typeface="Arial Narrow" pitchFamily="34" charset="0"/>
                <a:ea typeface="MS Mincho" pitchFamily="49" charset="-128"/>
              </a:rPr>
              <a:t/>
            </a:r>
            <a:br>
              <a:rPr lang="cs-CZ" altLang="cs-CZ" sz="2400" smtClean="0">
                <a:latin typeface="Arial Narrow" pitchFamily="34" charset="0"/>
                <a:ea typeface="MS Mincho" pitchFamily="49" charset="-128"/>
              </a:rPr>
            </a:br>
            <a:endParaRPr lang="cs-CZ" altLang="cs-CZ" sz="2400" smtClean="0">
              <a:latin typeface="Arial Narrow" pitchFamily="34" charset="0"/>
              <a:ea typeface="MS Mincho" pitchFamily="49" charset="-128"/>
            </a:endParaRP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Zástupný symbol pro číslo snímku 5"/>
          <p:cNvSpPr>
            <a:spLocks noGrp="1"/>
          </p:cNvSpPr>
          <p:nvPr>
            <p:ph type="sldNum" sz="quarter" idx="12"/>
          </p:nvPr>
        </p:nvSpPr>
        <p:spPr>
          <a:noFill/>
        </p:spPr>
        <p:txBody>
          <a:bodyPr/>
          <a:lstStyle/>
          <a:p>
            <a:fld id="{1762F6DF-960C-4E24-AC5B-B2B1E8159617}" type="slidenum">
              <a:rPr lang="cs-CZ" altLang="cs-CZ"/>
              <a:pPr/>
              <a:t>150</a:t>
            </a:fld>
            <a:endParaRPr lang="cs-CZ" altLang="cs-CZ"/>
          </a:p>
        </p:txBody>
      </p:sp>
      <p:sp>
        <p:nvSpPr>
          <p:cNvPr id="157699" name="Rectangle 2"/>
          <p:cNvSpPr>
            <a:spLocks noGrp="1" noChangeArrowheads="1"/>
          </p:cNvSpPr>
          <p:nvPr>
            <p:ph type="title"/>
          </p:nvPr>
        </p:nvSpPr>
        <p:spPr/>
        <p:txBody>
          <a:bodyPr/>
          <a:lstStyle/>
          <a:p>
            <a:pPr eaLnBrk="1" hangingPunct="1"/>
            <a:r>
              <a:rPr lang="cs-CZ" altLang="cs-CZ" sz="3600" smtClean="0"/>
              <a:t>Podmínkou kvalitních porad je dobrá mezilidská komunikace, opakování</a:t>
            </a:r>
          </a:p>
        </p:txBody>
      </p:sp>
      <p:sp>
        <p:nvSpPr>
          <p:cNvPr id="157700" name="Rectangle 3"/>
          <p:cNvSpPr>
            <a:spLocks noGrp="1" noChangeArrowheads="1"/>
          </p:cNvSpPr>
          <p:nvPr>
            <p:ph type="body" idx="1"/>
          </p:nvPr>
        </p:nvSpPr>
        <p:spPr>
          <a:xfrm>
            <a:off x="323850" y="1412875"/>
            <a:ext cx="8569325" cy="4713288"/>
          </a:xfrm>
        </p:spPr>
        <p:txBody>
          <a:bodyPr/>
          <a:lstStyle/>
          <a:p>
            <a:pPr eaLnBrk="1" hangingPunct="1">
              <a:buFontTx/>
              <a:buNone/>
            </a:pPr>
            <a:r>
              <a:rPr lang="cs-CZ" altLang="cs-CZ" sz="1600" smtClean="0"/>
              <a:t>P.J. Howard, Příručka pro uživatele mozku, Portál, Praha, 1998</a:t>
            </a:r>
          </a:p>
          <a:p>
            <a:pPr eaLnBrk="1" hangingPunct="1">
              <a:buFontTx/>
              <a:buNone/>
            </a:pPr>
            <a:r>
              <a:rPr lang="cs-CZ" altLang="cs-CZ" sz="2400" smtClean="0"/>
              <a:t>Slušnost (nevyvolávat záporné reakce partnera), tj.:</a:t>
            </a:r>
            <a:r>
              <a:rPr lang="cs-CZ" altLang="cs-CZ" sz="2800" smtClean="0"/>
              <a:t> </a:t>
            </a:r>
          </a:p>
          <a:p>
            <a:pPr eaLnBrk="1" hangingPunct="1">
              <a:buFontTx/>
              <a:buNone/>
            </a:pPr>
            <a:r>
              <a:rPr lang="cs-CZ" altLang="cs-CZ" sz="2400" smtClean="0"/>
              <a:t>Umění naslouchat</a:t>
            </a:r>
          </a:p>
          <a:p>
            <a:pPr lvl="1" eaLnBrk="1" hangingPunct="1">
              <a:buFontTx/>
              <a:buNone/>
            </a:pPr>
            <a:r>
              <a:rPr lang="cs-CZ" altLang="cs-CZ" sz="2400" smtClean="0"/>
              <a:t>Čekat na dokončení myšlenky partnera</a:t>
            </a:r>
          </a:p>
          <a:p>
            <a:pPr lvl="1" eaLnBrk="1" hangingPunct="1">
              <a:buFontTx/>
              <a:buNone/>
            </a:pPr>
            <a:r>
              <a:rPr lang="cs-CZ" altLang="cs-CZ" sz="2400" smtClean="0"/>
              <a:t>Při pochybách, zda jsem rozuměl, parafrázovat myšlenku partnera a neváhat se zeptat</a:t>
            </a:r>
          </a:p>
          <a:p>
            <a:pPr eaLnBrk="1" hangingPunct="1">
              <a:buFontTx/>
              <a:buNone/>
            </a:pPr>
            <a:r>
              <a:rPr lang="cs-CZ" altLang="cs-CZ" sz="2400" smtClean="0"/>
              <a:t>Umění konstruktivní kritiky</a:t>
            </a:r>
          </a:p>
          <a:p>
            <a:pPr lvl="1" eaLnBrk="1" hangingPunct="1">
              <a:buFontTx/>
              <a:buNone/>
            </a:pPr>
            <a:r>
              <a:rPr lang="cs-CZ" altLang="cs-CZ" sz="2400" smtClean="0"/>
              <a:t>Raději bez obviňování a spíše neosobně</a:t>
            </a:r>
          </a:p>
          <a:p>
            <a:pPr lvl="1" eaLnBrk="1" hangingPunct="1">
              <a:buFontTx/>
              <a:buNone/>
            </a:pPr>
            <a:r>
              <a:rPr lang="cs-CZ" altLang="cs-CZ" sz="2400" smtClean="0"/>
              <a:t>Uznat positivní aspekty, jsou-li a těmi začít</a:t>
            </a:r>
          </a:p>
          <a:p>
            <a:pPr lvl="1" eaLnBrk="1" hangingPunct="1">
              <a:buFontTx/>
              <a:buNone/>
            </a:pPr>
            <a:r>
              <a:rPr lang="cs-CZ" altLang="cs-CZ" sz="2400" smtClean="0"/>
              <a:t>Kritiku zabalit do návrhů na zlepšení (lze-li)</a:t>
            </a:r>
          </a:p>
          <a:p>
            <a:pPr lvl="1" eaLnBrk="1" hangingPunct="1">
              <a:buFontTx/>
              <a:buNone/>
            </a:pPr>
            <a:r>
              <a:rPr lang="cs-CZ" altLang="cs-CZ" sz="2000" smtClean="0"/>
              <a:t> </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Zástupný symbol pro číslo snímku 5"/>
          <p:cNvSpPr>
            <a:spLocks noGrp="1"/>
          </p:cNvSpPr>
          <p:nvPr>
            <p:ph type="sldNum" sz="quarter" idx="12"/>
          </p:nvPr>
        </p:nvSpPr>
        <p:spPr>
          <a:noFill/>
        </p:spPr>
        <p:txBody>
          <a:bodyPr/>
          <a:lstStyle/>
          <a:p>
            <a:fld id="{9ABD279A-0093-4692-B8DB-98AB1D8DEACA}" type="slidenum">
              <a:rPr lang="cs-CZ" altLang="cs-CZ"/>
              <a:pPr/>
              <a:t>151</a:t>
            </a:fld>
            <a:endParaRPr lang="cs-CZ" altLang="cs-CZ"/>
          </a:p>
        </p:txBody>
      </p:sp>
      <p:sp>
        <p:nvSpPr>
          <p:cNvPr id="158723" name="Rectangle 2"/>
          <p:cNvSpPr>
            <a:spLocks noGrp="1" noChangeArrowheads="1"/>
          </p:cNvSpPr>
          <p:nvPr>
            <p:ph type="title"/>
          </p:nvPr>
        </p:nvSpPr>
        <p:spPr/>
        <p:txBody>
          <a:bodyPr/>
          <a:lstStyle/>
          <a:p>
            <a:pPr eaLnBrk="1" hangingPunct="1"/>
            <a:r>
              <a:rPr lang="cs-CZ" altLang="cs-CZ" sz="3600" smtClean="0"/>
              <a:t>Podmínkou kvalitních porad je dobrá mezilidská komunikace, opakování</a:t>
            </a:r>
          </a:p>
        </p:txBody>
      </p:sp>
      <p:sp>
        <p:nvSpPr>
          <p:cNvPr id="158724" name="Rectangle 3"/>
          <p:cNvSpPr>
            <a:spLocks noGrp="1" noChangeArrowheads="1"/>
          </p:cNvSpPr>
          <p:nvPr>
            <p:ph type="body" idx="1"/>
          </p:nvPr>
        </p:nvSpPr>
        <p:spPr>
          <a:xfrm>
            <a:off x="457200" y="1600200"/>
            <a:ext cx="7924800" cy="4132263"/>
          </a:xfrm>
        </p:spPr>
        <p:txBody>
          <a:bodyPr/>
          <a:lstStyle/>
          <a:p>
            <a:pPr eaLnBrk="1" hangingPunct="1">
              <a:lnSpc>
                <a:spcPct val="90000"/>
              </a:lnSpc>
              <a:buFontTx/>
              <a:buNone/>
              <a:tabLst>
                <a:tab pos="6953250" algn="l"/>
              </a:tabLst>
            </a:pPr>
            <a:r>
              <a:rPr lang="cs-CZ" altLang="cs-CZ" sz="2800" smtClean="0"/>
              <a:t>Umění uznat</a:t>
            </a:r>
            <a:r>
              <a:rPr lang="cs-CZ" altLang="cs-CZ" sz="2400" smtClean="0"/>
              <a:t> </a:t>
            </a:r>
          </a:p>
          <a:p>
            <a:pPr lvl="1" eaLnBrk="1" hangingPunct="1">
              <a:lnSpc>
                <a:spcPct val="90000"/>
              </a:lnSpc>
              <a:buFontTx/>
              <a:buNone/>
              <a:tabLst>
                <a:tab pos="6953250" algn="l"/>
              </a:tabLst>
            </a:pPr>
            <a:r>
              <a:rPr lang="cs-CZ" altLang="cs-CZ" sz="2400" smtClean="0"/>
              <a:t>Včas, co nejdříve po tom, co je k tomu důvod</a:t>
            </a:r>
          </a:p>
          <a:p>
            <a:pPr lvl="1" eaLnBrk="1" hangingPunct="1">
              <a:lnSpc>
                <a:spcPct val="90000"/>
              </a:lnSpc>
              <a:buFontTx/>
              <a:buNone/>
              <a:tabLst>
                <a:tab pos="6953250" algn="l"/>
              </a:tabLst>
            </a:pPr>
            <a:r>
              <a:rPr lang="cs-CZ" altLang="cs-CZ" sz="2400" smtClean="0"/>
              <a:t>Co se přesně podařilo a jak se to dá využít</a:t>
            </a:r>
          </a:p>
          <a:p>
            <a:pPr eaLnBrk="1" hangingPunct="1">
              <a:lnSpc>
                <a:spcPct val="90000"/>
              </a:lnSpc>
              <a:buFontTx/>
              <a:buNone/>
              <a:tabLst>
                <a:tab pos="6953250" algn="l"/>
              </a:tabLst>
            </a:pPr>
            <a:r>
              <a:rPr lang="cs-CZ" altLang="cs-CZ" sz="2800" smtClean="0"/>
              <a:t>Umění využívat nápady</a:t>
            </a:r>
          </a:p>
          <a:p>
            <a:pPr lvl="1" eaLnBrk="1" hangingPunct="1">
              <a:lnSpc>
                <a:spcPct val="90000"/>
              </a:lnSpc>
              <a:buFontTx/>
              <a:buNone/>
              <a:tabLst>
                <a:tab pos="6953250" algn="l"/>
              </a:tabLst>
            </a:pPr>
            <a:r>
              <a:rPr lang="cs-CZ" altLang="cs-CZ" sz="2400" smtClean="0"/>
              <a:t>Snažit se využít to nejlepší, neprosazovat svoje nápady za každou cenu, nechápat spolupráci jako soutěž v níž si dokazujeme, kdo je lepší</a:t>
            </a:r>
          </a:p>
          <a:p>
            <a:pPr eaLnBrk="1" hangingPunct="1">
              <a:lnSpc>
                <a:spcPct val="90000"/>
              </a:lnSpc>
              <a:buFontTx/>
              <a:buNone/>
              <a:tabLst>
                <a:tab pos="6953250" algn="l"/>
              </a:tabLst>
            </a:pPr>
            <a:r>
              <a:rPr lang="cs-CZ" altLang="cs-CZ" sz="2800" smtClean="0"/>
              <a:t>Umění předávat informace a instrukce</a:t>
            </a:r>
          </a:p>
          <a:p>
            <a:pPr lvl="1" eaLnBrk="1" hangingPunct="1">
              <a:lnSpc>
                <a:spcPct val="90000"/>
              </a:lnSpc>
              <a:buFontTx/>
              <a:buNone/>
              <a:tabLst>
                <a:tab pos="6953250" algn="l"/>
              </a:tabLst>
            </a:pPr>
            <a:r>
              <a:rPr lang="cs-CZ" altLang="cs-CZ" sz="2400" smtClean="0"/>
              <a:t>Partneři by měli shrnout obsah instrukcí jako test porozumění</a:t>
            </a: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Zástupný symbol pro číslo snímku 5"/>
          <p:cNvSpPr>
            <a:spLocks noGrp="1"/>
          </p:cNvSpPr>
          <p:nvPr>
            <p:ph type="sldNum" sz="quarter" idx="12"/>
          </p:nvPr>
        </p:nvSpPr>
        <p:spPr>
          <a:noFill/>
        </p:spPr>
        <p:txBody>
          <a:bodyPr/>
          <a:lstStyle/>
          <a:p>
            <a:fld id="{11C10B9D-7D47-435D-B777-E4B8E875D70B}" type="slidenum">
              <a:rPr lang="cs-CZ" altLang="cs-CZ"/>
              <a:pPr/>
              <a:t>152</a:t>
            </a:fld>
            <a:endParaRPr lang="cs-CZ" altLang="cs-CZ"/>
          </a:p>
        </p:txBody>
      </p:sp>
      <p:sp>
        <p:nvSpPr>
          <p:cNvPr id="159747" name="Rectangle 2"/>
          <p:cNvSpPr>
            <a:spLocks noGrp="1" noChangeArrowheads="1"/>
          </p:cNvSpPr>
          <p:nvPr>
            <p:ph type="title"/>
          </p:nvPr>
        </p:nvSpPr>
        <p:spPr/>
        <p:txBody>
          <a:bodyPr/>
          <a:lstStyle/>
          <a:p>
            <a:pPr eaLnBrk="1" hangingPunct="1"/>
            <a:r>
              <a:rPr lang="cs-CZ" altLang="cs-CZ" sz="3200" smtClean="0"/>
              <a:t>Podmínkou kvalitních porad je dobrá mezilidská komunikace, opakování zásad</a:t>
            </a:r>
          </a:p>
        </p:txBody>
      </p:sp>
      <p:sp>
        <p:nvSpPr>
          <p:cNvPr id="159748" name="Rectangle 3"/>
          <p:cNvSpPr>
            <a:spLocks noGrp="1" noChangeArrowheads="1"/>
          </p:cNvSpPr>
          <p:nvPr>
            <p:ph type="body" idx="1"/>
          </p:nvPr>
        </p:nvSpPr>
        <p:spPr>
          <a:xfrm>
            <a:off x="179388" y="1447800"/>
            <a:ext cx="8713787" cy="4678363"/>
          </a:xfrm>
        </p:spPr>
        <p:txBody>
          <a:bodyPr/>
          <a:lstStyle/>
          <a:p>
            <a:pPr eaLnBrk="1" hangingPunct="1">
              <a:lnSpc>
                <a:spcPct val="80000"/>
              </a:lnSpc>
              <a:buFontTx/>
              <a:buNone/>
              <a:tabLst>
                <a:tab pos="6953250" algn="l"/>
              </a:tabLst>
            </a:pPr>
            <a:r>
              <a:rPr lang="cs-CZ" altLang="cs-CZ" sz="2800" smtClean="0"/>
              <a:t>Asertivita</a:t>
            </a:r>
          </a:p>
          <a:p>
            <a:pPr lvl="1" eaLnBrk="1" hangingPunct="1">
              <a:lnSpc>
                <a:spcPct val="80000"/>
              </a:lnSpc>
              <a:buFontTx/>
              <a:buNone/>
              <a:tabLst>
                <a:tab pos="6953250" algn="l"/>
              </a:tabLst>
            </a:pPr>
            <a:r>
              <a:rPr lang="cs-CZ" altLang="cs-CZ" sz="2400" smtClean="0"/>
              <a:t>Vyjadřuji se přesvědčivě, srozumitelně, klidně, šířím dobrou náladu</a:t>
            </a:r>
          </a:p>
          <a:p>
            <a:pPr eaLnBrk="1" hangingPunct="1">
              <a:lnSpc>
                <a:spcPct val="80000"/>
              </a:lnSpc>
              <a:buFontTx/>
              <a:buNone/>
              <a:tabLst>
                <a:tab pos="6953250" algn="l"/>
              </a:tabLst>
            </a:pPr>
            <a:r>
              <a:rPr lang="cs-CZ" altLang="cs-CZ" sz="2800" smtClean="0"/>
              <a:t>Zvládání konfliktů</a:t>
            </a:r>
          </a:p>
          <a:p>
            <a:pPr lvl="1" eaLnBrk="1" hangingPunct="1">
              <a:lnSpc>
                <a:spcPct val="80000"/>
              </a:lnSpc>
              <a:buFontTx/>
              <a:buNone/>
              <a:tabLst>
                <a:tab pos="6953250" algn="l"/>
              </a:tabLst>
            </a:pPr>
            <a:r>
              <a:rPr lang="cs-CZ" altLang="cs-CZ" sz="2400" smtClean="0"/>
              <a:t>Umění zviditelňování skrytých potřeb stran</a:t>
            </a:r>
          </a:p>
          <a:p>
            <a:pPr lvl="1" eaLnBrk="1" hangingPunct="1">
              <a:lnSpc>
                <a:spcPct val="80000"/>
              </a:lnSpc>
              <a:buFontTx/>
              <a:buNone/>
              <a:tabLst>
                <a:tab pos="6953250" algn="l"/>
              </a:tabLst>
            </a:pPr>
            <a:r>
              <a:rPr lang="cs-CZ" altLang="cs-CZ" sz="2400" smtClean="0"/>
              <a:t>Uplatňování taktiky vítěz – vítěz, slaďovat zájmy stran</a:t>
            </a:r>
          </a:p>
          <a:p>
            <a:pPr lvl="1" eaLnBrk="1" hangingPunct="1">
              <a:lnSpc>
                <a:spcPct val="80000"/>
              </a:lnSpc>
              <a:buFontTx/>
              <a:buNone/>
              <a:tabLst>
                <a:tab pos="6953250" algn="l"/>
              </a:tabLst>
            </a:pPr>
            <a:r>
              <a:rPr lang="cs-CZ" altLang="cs-CZ" sz="2400" smtClean="0"/>
              <a:t>Umění poznat skryté motivace, které není vhodné zveřejňovat a omezovat jejich negativní působení</a:t>
            </a:r>
          </a:p>
          <a:p>
            <a:pPr eaLnBrk="1" hangingPunct="1">
              <a:lnSpc>
                <a:spcPct val="80000"/>
              </a:lnSpc>
              <a:buFontTx/>
              <a:buNone/>
              <a:tabLst>
                <a:tab pos="6953250" algn="l"/>
              </a:tabLst>
            </a:pPr>
            <a:r>
              <a:rPr lang="cs-CZ" altLang="cs-CZ" sz="2800" smtClean="0"/>
              <a:t>Nezapomínat na řeč těla, otevřenost a přátelskost</a:t>
            </a:r>
          </a:p>
          <a:p>
            <a:pPr lvl="1" eaLnBrk="1" hangingPunct="1">
              <a:lnSpc>
                <a:spcPct val="80000"/>
              </a:lnSpc>
              <a:buFontTx/>
              <a:buNone/>
              <a:tabLst>
                <a:tab pos="6953250" algn="l"/>
              </a:tabLst>
            </a:pPr>
            <a:r>
              <a:rPr lang="cs-CZ" altLang="cs-CZ" sz="2400" smtClean="0"/>
              <a:t>Bezprostřednost, postoje „vnímám vás“, jsme celkem přátelé, nelezete mi na nervy, může hrát roli gesto „líbíte se mi“</a:t>
            </a:r>
          </a:p>
          <a:p>
            <a:pPr eaLnBrk="1" hangingPunct="1">
              <a:lnSpc>
                <a:spcPct val="80000"/>
              </a:lnSpc>
              <a:buFontTx/>
              <a:buNone/>
              <a:tabLst>
                <a:tab pos="6953250" algn="l"/>
              </a:tabLst>
            </a:pPr>
            <a:r>
              <a:rPr lang="cs-CZ" altLang="cs-CZ" sz="2800" i="1" smtClean="0"/>
              <a:t>Závisí na talentu a výchově v dětství, dá se cvičit</a:t>
            </a:r>
            <a:endParaRPr lang="cs-CZ" altLang="cs-CZ" sz="2800" smtClean="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Zástupný symbol pro číslo snímku 5"/>
          <p:cNvSpPr>
            <a:spLocks noGrp="1"/>
          </p:cNvSpPr>
          <p:nvPr>
            <p:ph type="sldNum" sz="quarter" idx="12"/>
          </p:nvPr>
        </p:nvSpPr>
        <p:spPr>
          <a:noFill/>
        </p:spPr>
        <p:txBody>
          <a:bodyPr/>
          <a:lstStyle/>
          <a:p>
            <a:fld id="{25858AE0-DE0C-409C-BDD5-4679C6775204}" type="slidenum">
              <a:rPr lang="cs-CZ" altLang="cs-CZ"/>
              <a:pPr/>
              <a:t>153</a:t>
            </a:fld>
            <a:endParaRPr lang="cs-CZ" altLang="cs-CZ"/>
          </a:p>
        </p:txBody>
      </p:sp>
      <p:sp>
        <p:nvSpPr>
          <p:cNvPr id="160771" name="Rectangle 2"/>
          <p:cNvSpPr>
            <a:spLocks noGrp="1" noChangeArrowheads="1"/>
          </p:cNvSpPr>
          <p:nvPr>
            <p:ph type="title"/>
          </p:nvPr>
        </p:nvSpPr>
        <p:spPr>
          <a:xfrm>
            <a:off x="323850" y="836613"/>
            <a:ext cx="8362950" cy="1858962"/>
          </a:xfrm>
        </p:spPr>
        <p:txBody>
          <a:bodyPr/>
          <a:lstStyle/>
          <a:p>
            <a:pPr eaLnBrk="1" hangingPunct="1"/>
            <a:r>
              <a:rPr lang="cs-CZ" altLang="cs-CZ" sz="3600" smtClean="0"/>
              <a:t>Hodně lze zlepšit tím, že důležitější body komunikace porady zapisujeme, nejraději na tabuli/flipchart</a:t>
            </a:r>
          </a:p>
        </p:txBody>
      </p:sp>
      <p:sp>
        <p:nvSpPr>
          <p:cNvPr id="160772" name="Rectangle 3"/>
          <p:cNvSpPr>
            <a:spLocks noGrp="1" noChangeArrowheads="1"/>
          </p:cNvSpPr>
          <p:nvPr>
            <p:ph type="body" idx="1"/>
          </p:nvPr>
        </p:nvSpPr>
        <p:spPr>
          <a:xfrm>
            <a:off x="539750" y="2895600"/>
            <a:ext cx="8147050" cy="3230563"/>
          </a:xfrm>
        </p:spPr>
        <p:txBody>
          <a:bodyPr/>
          <a:lstStyle/>
          <a:p>
            <a:pPr eaLnBrk="1" hangingPunct="1">
              <a:lnSpc>
                <a:spcPct val="90000"/>
              </a:lnSpc>
            </a:pPr>
            <a:r>
              <a:rPr lang="cs-CZ" altLang="cs-CZ" smtClean="0"/>
              <a:t>Názory jsou na očích</a:t>
            </a:r>
          </a:p>
          <a:p>
            <a:pPr eaLnBrk="1" hangingPunct="1">
              <a:lnSpc>
                <a:spcPct val="90000"/>
              </a:lnSpc>
            </a:pPr>
            <a:r>
              <a:rPr lang="cs-CZ" altLang="cs-CZ" smtClean="0"/>
              <a:t>Blokuje opakování stejných nápadů</a:t>
            </a:r>
          </a:p>
          <a:p>
            <a:pPr eaLnBrk="1" hangingPunct="1">
              <a:lnSpc>
                <a:spcPct val="90000"/>
              </a:lnSpc>
            </a:pPr>
            <a:r>
              <a:rPr lang="cs-CZ" altLang="cs-CZ" smtClean="0"/>
              <a:t>Nutí myšlenku domýšlet</a:t>
            </a:r>
          </a:p>
          <a:p>
            <a:pPr eaLnBrk="1" hangingPunct="1">
              <a:lnSpc>
                <a:spcPct val="90000"/>
              </a:lnSpc>
            </a:pPr>
            <a:r>
              <a:rPr lang="cs-CZ" altLang="cs-CZ" smtClean="0"/>
              <a:t>Myšlenka se lépe zapamatuje</a:t>
            </a:r>
          </a:p>
          <a:p>
            <a:pPr eaLnBrk="1" hangingPunct="1">
              <a:lnSpc>
                <a:spcPct val="90000"/>
              </a:lnSpc>
            </a:pPr>
            <a:r>
              <a:rPr lang="cs-CZ" altLang="cs-CZ" smtClean="0"/>
              <a:t>Odosobní se nápady</a:t>
            </a:r>
          </a:p>
          <a:p>
            <a:pPr eaLnBrk="1" hangingPunct="1">
              <a:lnSpc>
                <a:spcPct val="90000"/>
              </a:lnSpc>
            </a:pPr>
            <a:r>
              <a:rPr lang="cs-CZ" altLang="cs-CZ" smtClean="0"/>
              <a:t>Dá se dále zpracovávat</a:t>
            </a:r>
          </a:p>
        </p:txBody>
      </p:sp>
      <p:sp>
        <p:nvSpPr>
          <p:cNvPr id="160773" name="AutoShape 4"/>
          <p:cNvSpPr>
            <a:spLocks noChangeArrowheads="1"/>
          </p:cNvSpPr>
          <p:nvPr/>
        </p:nvSpPr>
        <p:spPr bwMode="auto">
          <a:xfrm>
            <a:off x="8686800" y="152400"/>
            <a:ext cx="76200" cy="381000"/>
          </a:xfrm>
          <a:prstGeom prst="upArrow">
            <a:avLst>
              <a:gd name="adj1" fmla="val 50000"/>
              <a:gd name="adj2" fmla="val 125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Zástupný symbol pro číslo snímku 5"/>
          <p:cNvSpPr>
            <a:spLocks noGrp="1"/>
          </p:cNvSpPr>
          <p:nvPr>
            <p:ph type="sldNum" sz="quarter" idx="12"/>
          </p:nvPr>
        </p:nvSpPr>
        <p:spPr>
          <a:noFill/>
        </p:spPr>
        <p:txBody>
          <a:bodyPr/>
          <a:lstStyle/>
          <a:p>
            <a:fld id="{AAEA029F-8786-4359-ADF5-5DF25D5027B1}" type="slidenum">
              <a:rPr lang="cs-CZ" altLang="cs-CZ"/>
              <a:pPr/>
              <a:t>154</a:t>
            </a:fld>
            <a:endParaRPr lang="cs-CZ" altLang="cs-CZ"/>
          </a:p>
        </p:txBody>
      </p:sp>
      <p:sp>
        <p:nvSpPr>
          <p:cNvPr id="161795" name="Rectangle 2"/>
          <p:cNvSpPr>
            <a:spLocks noGrp="1" noChangeArrowheads="1"/>
          </p:cNvSpPr>
          <p:nvPr>
            <p:ph type="title"/>
          </p:nvPr>
        </p:nvSpPr>
        <p:spPr>
          <a:xfrm>
            <a:off x="0" y="476250"/>
            <a:ext cx="8229600" cy="792163"/>
          </a:xfrm>
        </p:spPr>
        <p:txBody>
          <a:bodyPr/>
          <a:lstStyle/>
          <a:p>
            <a:pPr eaLnBrk="1" hangingPunct="1"/>
            <a:r>
              <a:rPr lang="cs-CZ" altLang="cs-CZ" smtClean="0"/>
              <a:t>Obvyklá struktura porady</a:t>
            </a:r>
            <a:br>
              <a:rPr lang="cs-CZ" altLang="cs-CZ" smtClean="0"/>
            </a:br>
            <a:endParaRPr lang="cs-CZ" altLang="cs-CZ" smtClean="0"/>
          </a:p>
        </p:txBody>
      </p:sp>
      <p:sp>
        <p:nvSpPr>
          <p:cNvPr id="161796" name="Rectangle 3"/>
          <p:cNvSpPr>
            <a:spLocks noGrp="1" noChangeArrowheads="1"/>
          </p:cNvSpPr>
          <p:nvPr>
            <p:ph type="body" idx="1"/>
          </p:nvPr>
        </p:nvSpPr>
        <p:spPr>
          <a:xfrm>
            <a:off x="457200" y="1452563"/>
            <a:ext cx="8229600" cy="4713287"/>
          </a:xfrm>
        </p:spPr>
        <p:txBody>
          <a:bodyPr/>
          <a:lstStyle/>
          <a:p>
            <a:pPr eaLnBrk="1" hangingPunct="1">
              <a:lnSpc>
                <a:spcPct val="80000"/>
              </a:lnSpc>
            </a:pPr>
            <a:r>
              <a:rPr lang="cs-CZ" altLang="cs-CZ" sz="2800" smtClean="0"/>
              <a:t>Příprava (oznámení, rozdání materiálů)</a:t>
            </a:r>
          </a:p>
          <a:p>
            <a:pPr eaLnBrk="1" hangingPunct="1">
              <a:lnSpc>
                <a:spcPct val="80000"/>
              </a:lnSpc>
            </a:pPr>
            <a:r>
              <a:rPr lang="cs-CZ" altLang="cs-CZ" sz="2800" smtClean="0"/>
              <a:t>Zahájení a formulace cílů porady</a:t>
            </a:r>
          </a:p>
          <a:p>
            <a:pPr eaLnBrk="1" hangingPunct="1">
              <a:lnSpc>
                <a:spcPct val="80000"/>
              </a:lnSpc>
            </a:pPr>
            <a:r>
              <a:rPr lang="cs-CZ" altLang="cs-CZ" sz="2800" smtClean="0"/>
              <a:t>Presentace problému (problémů), které by se měly řešit  (referát)</a:t>
            </a:r>
          </a:p>
          <a:p>
            <a:pPr eaLnBrk="1" hangingPunct="1">
              <a:lnSpc>
                <a:spcPct val="80000"/>
              </a:lnSpc>
            </a:pPr>
            <a:r>
              <a:rPr lang="cs-CZ" altLang="cs-CZ" sz="2800" smtClean="0"/>
              <a:t>Stanoviska posluchačů/diskusní příspěvky nebo podreferáty</a:t>
            </a:r>
          </a:p>
          <a:p>
            <a:pPr eaLnBrk="1" hangingPunct="1">
              <a:lnSpc>
                <a:spcPct val="80000"/>
              </a:lnSpc>
            </a:pPr>
            <a:r>
              <a:rPr lang="cs-CZ" altLang="cs-CZ" sz="2800" smtClean="0"/>
              <a:t>Shrnutí a závěr</a:t>
            </a:r>
          </a:p>
          <a:p>
            <a:pPr eaLnBrk="1" hangingPunct="1">
              <a:lnSpc>
                <a:spcPct val="80000"/>
              </a:lnSpc>
              <a:buFontTx/>
              <a:buNone/>
            </a:pPr>
            <a:r>
              <a:rPr lang="cs-CZ" altLang="cs-CZ" sz="2800" smtClean="0"/>
              <a:t>Vždy je třeba vypracovat zápis z porady a snažit se formulovat závěry</a:t>
            </a:r>
          </a:p>
          <a:p>
            <a:pPr eaLnBrk="1" hangingPunct="1">
              <a:lnSpc>
                <a:spcPct val="80000"/>
              </a:lnSpc>
              <a:buFontTx/>
              <a:buNone/>
            </a:pPr>
            <a:r>
              <a:rPr lang="cs-CZ" altLang="cs-CZ" sz="2800" smtClean="0"/>
              <a:t>Na poradu by mělo navazovat řešení závěrů s případnou následnou poradou hodnotící, jak se závěry uplatnily v praxi  </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Zástupný symbol pro číslo snímku 4"/>
          <p:cNvSpPr>
            <a:spLocks noGrp="1"/>
          </p:cNvSpPr>
          <p:nvPr>
            <p:ph type="sldNum" sz="quarter" idx="12"/>
          </p:nvPr>
        </p:nvSpPr>
        <p:spPr>
          <a:noFill/>
        </p:spPr>
        <p:txBody>
          <a:bodyPr/>
          <a:lstStyle/>
          <a:p>
            <a:fld id="{59530C83-9F08-4D42-9724-750DA2F56CB5}" type="slidenum">
              <a:rPr lang="cs-CZ" altLang="cs-CZ"/>
              <a:pPr/>
              <a:t>155</a:t>
            </a:fld>
            <a:endParaRPr lang="cs-CZ" altLang="cs-CZ"/>
          </a:p>
        </p:txBody>
      </p:sp>
      <p:sp>
        <p:nvSpPr>
          <p:cNvPr id="162819" name="Rectangle 2"/>
          <p:cNvSpPr>
            <a:spLocks noGrp="1" noChangeArrowheads="1"/>
          </p:cNvSpPr>
          <p:nvPr>
            <p:ph type="title"/>
          </p:nvPr>
        </p:nvSpPr>
        <p:spPr>
          <a:xfrm>
            <a:off x="457200" y="274638"/>
            <a:ext cx="8229600" cy="868362"/>
          </a:xfrm>
        </p:spPr>
        <p:txBody>
          <a:bodyPr/>
          <a:lstStyle/>
          <a:p>
            <a:pPr eaLnBrk="1" hangingPunct="1"/>
            <a:r>
              <a:rPr lang="cs-CZ" altLang="cs-CZ" smtClean="0"/>
              <a:t>Činnosti související s poradami</a:t>
            </a:r>
          </a:p>
        </p:txBody>
      </p:sp>
      <p:sp>
        <p:nvSpPr>
          <p:cNvPr id="162820" name="Text Box 3"/>
          <p:cNvSpPr txBox="1">
            <a:spLocks noChangeArrowheads="1"/>
          </p:cNvSpPr>
          <p:nvPr/>
        </p:nvSpPr>
        <p:spPr bwMode="auto">
          <a:xfrm>
            <a:off x="2438400" y="1295400"/>
            <a:ext cx="3581400" cy="711200"/>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2000"/>
              <a:t>Příprava, zajištění podmínek porady, distribuce materiálů</a:t>
            </a:r>
          </a:p>
        </p:txBody>
      </p:sp>
      <p:sp>
        <p:nvSpPr>
          <p:cNvPr id="162821" name="Text Box 4"/>
          <p:cNvSpPr txBox="1">
            <a:spLocks noChangeArrowheads="1"/>
          </p:cNvSpPr>
          <p:nvPr/>
        </p:nvSpPr>
        <p:spPr bwMode="auto">
          <a:xfrm>
            <a:off x="2840038" y="2133600"/>
            <a:ext cx="2092325" cy="406400"/>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2000"/>
              <a:t>Vlastní porada</a:t>
            </a:r>
          </a:p>
        </p:txBody>
      </p:sp>
      <p:sp>
        <p:nvSpPr>
          <p:cNvPr id="162822" name="Text Box 6"/>
          <p:cNvSpPr txBox="1">
            <a:spLocks noChangeArrowheads="1"/>
          </p:cNvSpPr>
          <p:nvPr/>
        </p:nvSpPr>
        <p:spPr bwMode="auto">
          <a:xfrm>
            <a:off x="2700338" y="2743200"/>
            <a:ext cx="2447925" cy="406400"/>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2000"/>
              <a:t>Redakce materiálů</a:t>
            </a:r>
          </a:p>
        </p:txBody>
      </p:sp>
      <p:sp>
        <p:nvSpPr>
          <p:cNvPr id="162823" name="Text Box 7"/>
          <p:cNvSpPr txBox="1">
            <a:spLocks noChangeArrowheads="1"/>
          </p:cNvSpPr>
          <p:nvPr/>
        </p:nvSpPr>
        <p:spPr bwMode="auto">
          <a:xfrm>
            <a:off x="5257800" y="3124200"/>
            <a:ext cx="2266950" cy="406400"/>
          </a:xfrm>
          <a:prstGeom prst="rect">
            <a:avLst/>
          </a:prstGeom>
          <a:noFill/>
          <a:ln w="9525">
            <a:solidFill>
              <a:schemeClr val="tx1"/>
            </a:solidFill>
            <a:miter lim="800000"/>
            <a:headEnd/>
            <a:tailEnd/>
          </a:ln>
        </p:spPr>
        <p:txBody>
          <a:bodyPr>
            <a:spAutoFit/>
          </a:bodyPr>
          <a:lstStyle/>
          <a:p>
            <a:pPr eaLnBrk="1" hangingPunct="1">
              <a:spcBef>
                <a:spcPct val="50000"/>
              </a:spcBef>
            </a:pPr>
            <a:r>
              <a:rPr lang="cs-CZ" altLang="cs-CZ" sz="2000"/>
              <a:t>Řešení úkolů</a:t>
            </a:r>
          </a:p>
        </p:txBody>
      </p:sp>
      <p:sp>
        <p:nvSpPr>
          <p:cNvPr id="162824" name="Text Box 8"/>
          <p:cNvSpPr txBox="1">
            <a:spLocks noChangeArrowheads="1"/>
          </p:cNvSpPr>
          <p:nvPr/>
        </p:nvSpPr>
        <p:spPr bwMode="auto">
          <a:xfrm>
            <a:off x="1989138" y="3810000"/>
            <a:ext cx="4022725" cy="406400"/>
          </a:xfrm>
          <a:prstGeom prst="rect">
            <a:avLst/>
          </a:prstGeom>
          <a:noFill/>
          <a:ln w="9525">
            <a:solidFill>
              <a:schemeClr val="tx1"/>
            </a:solidFill>
            <a:miter lim="800000"/>
            <a:headEnd/>
            <a:tailEnd/>
          </a:ln>
        </p:spPr>
        <p:txBody>
          <a:bodyPr>
            <a:spAutoFit/>
          </a:bodyPr>
          <a:lstStyle/>
          <a:p>
            <a:pPr algn="ctr" eaLnBrk="1" hangingPunct="1">
              <a:spcBef>
                <a:spcPct val="50000"/>
              </a:spcBef>
            </a:pPr>
            <a:r>
              <a:rPr lang="cs-CZ" altLang="cs-CZ" sz="2000"/>
              <a:t>Verifikace, oponentura výstupů  </a:t>
            </a:r>
          </a:p>
        </p:txBody>
      </p:sp>
      <p:sp>
        <p:nvSpPr>
          <p:cNvPr id="162825" name="Line 9"/>
          <p:cNvSpPr>
            <a:spLocks noChangeShapeType="1"/>
          </p:cNvSpPr>
          <p:nvPr/>
        </p:nvSpPr>
        <p:spPr bwMode="auto">
          <a:xfrm>
            <a:off x="3886200" y="1828800"/>
            <a:ext cx="0" cy="304800"/>
          </a:xfrm>
          <a:prstGeom prst="line">
            <a:avLst/>
          </a:prstGeom>
          <a:noFill/>
          <a:ln w="9525">
            <a:solidFill>
              <a:schemeClr val="tx1"/>
            </a:solidFill>
            <a:round/>
            <a:headEnd/>
            <a:tailEnd type="triangle" w="med" len="med"/>
          </a:ln>
        </p:spPr>
        <p:txBody>
          <a:bodyPr/>
          <a:lstStyle/>
          <a:p>
            <a:endParaRPr lang="cs-CZ"/>
          </a:p>
        </p:txBody>
      </p:sp>
      <p:sp>
        <p:nvSpPr>
          <p:cNvPr id="162826" name="Line 10"/>
          <p:cNvSpPr>
            <a:spLocks noChangeShapeType="1"/>
          </p:cNvSpPr>
          <p:nvPr/>
        </p:nvSpPr>
        <p:spPr bwMode="auto">
          <a:xfrm>
            <a:off x="4876800" y="2895600"/>
            <a:ext cx="762000" cy="228600"/>
          </a:xfrm>
          <a:prstGeom prst="line">
            <a:avLst/>
          </a:prstGeom>
          <a:noFill/>
          <a:ln w="9525">
            <a:solidFill>
              <a:schemeClr val="tx1"/>
            </a:solidFill>
            <a:round/>
            <a:headEnd/>
            <a:tailEnd type="triangle" w="med" len="med"/>
          </a:ln>
        </p:spPr>
        <p:txBody>
          <a:bodyPr/>
          <a:lstStyle/>
          <a:p>
            <a:endParaRPr lang="cs-CZ"/>
          </a:p>
        </p:txBody>
      </p:sp>
      <p:sp>
        <p:nvSpPr>
          <p:cNvPr id="162827" name="Line 11"/>
          <p:cNvSpPr>
            <a:spLocks noChangeShapeType="1"/>
          </p:cNvSpPr>
          <p:nvPr/>
        </p:nvSpPr>
        <p:spPr bwMode="auto">
          <a:xfrm>
            <a:off x="3886200" y="2514600"/>
            <a:ext cx="0" cy="228600"/>
          </a:xfrm>
          <a:prstGeom prst="line">
            <a:avLst/>
          </a:prstGeom>
          <a:noFill/>
          <a:ln w="9525">
            <a:solidFill>
              <a:schemeClr val="tx1"/>
            </a:solidFill>
            <a:round/>
            <a:headEnd/>
            <a:tailEnd type="triangle" w="med" len="med"/>
          </a:ln>
        </p:spPr>
        <p:txBody>
          <a:bodyPr/>
          <a:lstStyle/>
          <a:p>
            <a:endParaRPr lang="cs-CZ"/>
          </a:p>
        </p:txBody>
      </p:sp>
      <p:sp>
        <p:nvSpPr>
          <p:cNvPr id="162828" name="Line 12"/>
          <p:cNvSpPr>
            <a:spLocks noChangeShapeType="1"/>
          </p:cNvSpPr>
          <p:nvPr/>
        </p:nvSpPr>
        <p:spPr bwMode="auto">
          <a:xfrm>
            <a:off x="3886200" y="3124200"/>
            <a:ext cx="0" cy="685800"/>
          </a:xfrm>
          <a:prstGeom prst="line">
            <a:avLst/>
          </a:prstGeom>
          <a:noFill/>
          <a:ln w="9525">
            <a:solidFill>
              <a:schemeClr val="tx1"/>
            </a:solidFill>
            <a:round/>
            <a:headEnd/>
            <a:tailEnd type="triangle" w="med" len="med"/>
          </a:ln>
        </p:spPr>
        <p:txBody>
          <a:bodyPr/>
          <a:lstStyle/>
          <a:p>
            <a:endParaRPr lang="cs-CZ"/>
          </a:p>
        </p:txBody>
      </p:sp>
      <p:sp>
        <p:nvSpPr>
          <p:cNvPr id="162829" name="Line 13"/>
          <p:cNvSpPr>
            <a:spLocks noChangeShapeType="1"/>
          </p:cNvSpPr>
          <p:nvPr/>
        </p:nvSpPr>
        <p:spPr bwMode="auto">
          <a:xfrm flipH="1">
            <a:off x="4876800" y="3467100"/>
            <a:ext cx="952500" cy="342900"/>
          </a:xfrm>
          <a:prstGeom prst="line">
            <a:avLst/>
          </a:prstGeom>
          <a:noFill/>
          <a:ln w="9525">
            <a:solidFill>
              <a:schemeClr val="tx1"/>
            </a:solidFill>
            <a:round/>
            <a:headEnd/>
            <a:tailEnd type="triangle" w="med" len="med"/>
          </a:ln>
        </p:spPr>
        <p:txBody>
          <a:bodyPr/>
          <a:lstStyle/>
          <a:p>
            <a:endParaRPr lang="cs-CZ"/>
          </a:p>
        </p:txBody>
      </p:sp>
      <p:sp>
        <p:nvSpPr>
          <p:cNvPr id="162830" name="Text Box 14"/>
          <p:cNvSpPr txBox="1">
            <a:spLocks noChangeArrowheads="1"/>
          </p:cNvSpPr>
          <p:nvPr/>
        </p:nvSpPr>
        <p:spPr bwMode="auto">
          <a:xfrm>
            <a:off x="2514600" y="5181600"/>
            <a:ext cx="2819400" cy="466725"/>
          </a:xfrm>
          <a:prstGeom prst="rect">
            <a:avLst/>
          </a:prstGeom>
          <a:noFill/>
          <a:ln w="9525">
            <a:solidFill>
              <a:schemeClr val="tx1"/>
            </a:solidFill>
            <a:miter lim="800000"/>
            <a:headEnd/>
            <a:tailEnd/>
          </a:ln>
        </p:spPr>
        <p:txBody>
          <a:bodyPr>
            <a:spAutoFit/>
          </a:bodyPr>
          <a:lstStyle/>
          <a:p>
            <a:pPr algn="ctr" eaLnBrk="1" hangingPunct="1">
              <a:spcBef>
                <a:spcPct val="50000"/>
              </a:spcBef>
            </a:pPr>
            <a:r>
              <a:rPr lang="cs-CZ" altLang="cs-CZ" sz="2400"/>
              <a:t>Přijetí výsledků</a:t>
            </a:r>
          </a:p>
        </p:txBody>
      </p:sp>
      <p:sp>
        <p:nvSpPr>
          <p:cNvPr id="162831" name="Line 15"/>
          <p:cNvSpPr>
            <a:spLocks noChangeShapeType="1"/>
          </p:cNvSpPr>
          <p:nvPr/>
        </p:nvSpPr>
        <p:spPr bwMode="auto">
          <a:xfrm>
            <a:off x="3886200" y="4191000"/>
            <a:ext cx="0" cy="990600"/>
          </a:xfrm>
          <a:prstGeom prst="line">
            <a:avLst/>
          </a:prstGeom>
          <a:noFill/>
          <a:ln w="9525">
            <a:solidFill>
              <a:schemeClr val="tx1"/>
            </a:solidFill>
            <a:round/>
            <a:headEnd/>
            <a:tailEnd type="triangle" w="med" len="med"/>
          </a:ln>
        </p:spPr>
        <p:txBody>
          <a:bodyPr/>
          <a:lstStyle/>
          <a:p>
            <a:endParaRPr lang="cs-CZ"/>
          </a:p>
        </p:txBody>
      </p:sp>
      <p:sp>
        <p:nvSpPr>
          <p:cNvPr id="162832" name="Text Box 16"/>
          <p:cNvSpPr txBox="1">
            <a:spLocks noChangeArrowheads="1"/>
          </p:cNvSpPr>
          <p:nvPr/>
        </p:nvSpPr>
        <p:spPr bwMode="auto">
          <a:xfrm>
            <a:off x="4343400" y="4495800"/>
            <a:ext cx="3468688" cy="406400"/>
          </a:xfrm>
          <a:prstGeom prst="rect">
            <a:avLst/>
          </a:prstGeom>
          <a:noFill/>
          <a:ln w="9525">
            <a:solidFill>
              <a:schemeClr val="tx1"/>
            </a:solidFill>
            <a:miter lim="800000"/>
            <a:headEnd/>
            <a:tailEnd/>
          </a:ln>
        </p:spPr>
        <p:txBody>
          <a:bodyPr>
            <a:spAutoFit/>
          </a:bodyPr>
          <a:lstStyle/>
          <a:p>
            <a:pPr algn="ctr" eaLnBrk="1" hangingPunct="1">
              <a:spcBef>
                <a:spcPct val="50000"/>
              </a:spcBef>
            </a:pPr>
            <a:r>
              <a:rPr lang="cs-CZ" altLang="cs-CZ" sz="2000"/>
              <a:t>Následné porady, je-li třeba </a:t>
            </a:r>
          </a:p>
        </p:txBody>
      </p:sp>
      <p:sp>
        <p:nvSpPr>
          <p:cNvPr id="162833" name="Line 17"/>
          <p:cNvSpPr>
            <a:spLocks noChangeShapeType="1"/>
          </p:cNvSpPr>
          <p:nvPr/>
        </p:nvSpPr>
        <p:spPr bwMode="auto">
          <a:xfrm>
            <a:off x="4724400" y="4191000"/>
            <a:ext cx="0" cy="304800"/>
          </a:xfrm>
          <a:prstGeom prst="line">
            <a:avLst/>
          </a:prstGeom>
          <a:noFill/>
          <a:ln w="9525">
            <a:solidFill>
              <a:schemeClr val="tx1"/>
            </a:solidFill>
            <a:round/>
            <a:headEnd/>
            <a:tailEnd type="triangle" w="med" len="med"/>
          </a:ln>
        </p:spPr>
        <p:txBody>
          <a:bodyPr/>
          <a:lstStyle/>
          <a:p>
            <a:endParaRPr lang="cs-CZ"/>
          </a:p>
        </p:txBody>
      </p:sp>
      <p:sp>
        <p:nvSpPr>
          <p:cNvPr id="162834" name="Line 18"/>
          <p:cNvSpPr>
            <a:spLocks noChangeShapeType="1"/>
          </p:cNvSpPr>
          <p:nvPr/>
        </p:nvSpPr>
        <p:spPr bwMode="auto">
          <a:xfrm>
            <a:off x="4876800" y="4876800"/>
            <a:ext cx="0" cy="304800"/>
          </a:xfrm>
          <a:prstGeom prst="line">
            <a:avLst/>
          </a:prstGeom>
          <a:noFill/>
          <a:ln w="952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Zástupný symbol pro číslo snímku 5"/>
          <p:cNvSpPr>
            <a:spLocks noGrp="1"/>
          </p:cNvSpPr>
          <p:nvPr>
            <p:ph type="sldNum" sz="quarter" idx="12"/>
          </p:nvPr>
        </p:nvSpPr>
        <p:spPr>
          <a:noFill/>
        </p:spPr>
        <p:txBody>
          <a:bodyPr/>
          <a:lstStyle/>
          <a:p>
            <a:fld id="{975738D6-99F1-41BB-B421-35CC9258AE3F}" type="slidenum">
              <a:rPr lang="cs-CZ" altLang="cs-CZ"/>
              <a:pPr/>
              <a:t>156</a:t>
            </a:fld>
            <a:endParaRPr lang="cs-CZ" altLang="cs-CZ"/>
          </a:p>
        </p:txBody>
      </p:sp>
      <p:sp>
        <p:nvSpPr>
          <p:cNvPr id="163843" name="Rectangle 2"/>
          <p:cNvSpPr>
            <a:spLocks noGrp="1" noChangeArrowheads="1"/>
          </p:cNvSpPr>
          <p:nvPr>
            <p:ph type="title"/>
          </p:nvPr>
        </p:nvSpPr>
        <p:spPr/>
        <p:txBody>
          <a:bodyPr/>
          <a:lstStyle/>
          <a:p>
            <a:pPr eaLnBrk="1" hangingPunct="1"/>
            <a:r>
              <a:rPr lang="cs-CZ" altLang="cs-CZ" smtClean="0"/>
              <a:t>Techniky porad</a:t>
            </a:r>
          </a:p>
        </p:txBody>
      </p:sp>
      <p:sp>
        <p:nvSpPr>
          <p:cNvPr id="163844" name="Rectangle 3"/>
          <p:cNvSpPr>
            <a:spLocks noGrp="1" noChangeArrowheads="1"/>
          </p:cNvSpPr>
          <p:nvPr>
            <p:ph type="body" idx="1"/>
          </p:nvPr>
        </p:nvSpPr>
        <p:spPr>
          <a:xfrm>
            <a:off x="685800" y="1295400"/>
            <a:ext cx="7772400" cy="5064125"/>
          </a:xfrm>
        </p:spPr>
        <p:txBody>
          <a:bodyPr/>
          <a:lstStyle/>
          <a:p>
            <a:pPr eaLnBrk="1" hangingPunct="1">
              <a:buFontTx/>
              <a:buNone/>
            </a:pPr>
            <a:r>
              <a:rPr lang="cs-CZ" altLang="cs-CZ" b="1" smtClean="0"/>
              <a:t>Schůze, oponentura</a:t>
            </a:r>
          </a:p>
          <a:p>
            <a:pPr lvl="1" eaLnBrk="1" hangingPunct="1">
              <a:buFontTx/>
              <a:buNone/>
            </a:pPr>
            <a:r>
              <a:rPr lang="cs-CZ" altLang="cs-CZ" sz="2000" smtClean="0"/>
              <a:t>V SW se používají různé varianty oponentur (review čili revize, procházení, inspekce)</a:t>
            </a:r>
          </a:p>
          <a:p>
            <a:pPr eaLnBrk="1" hangingPunct="1">
              <a:buFontTx/>
              <a:buNone/>
            </a:pPr>
            <a:r>
              <a:rPr lang="cs-CZ" altLang="cs-CZ" smtClean="0"/>
              <a:t>Brainstorming</a:t>
            </a:r>
          </a:p>
          <a:p>
            <a:pPr eaLnBrk="1" hangingPunct="1">
              <a:buFontTx/>
              <a:buNone/>
            </a:pPr>
            <a:r>
              <a:rPr lang="cs-CZ" altLang="cs-CZ" b="1" smtClean="0"/>
              <a:t>Workshop</a:t>
            </a:r>
          </a:p>
          <a:p>
            <a:pPr eaLnBrk="1" hangingPunct="1">
              <a:buFontTx/>
              <a:buNone/>
            </a:pPr>
            <a:r>
              <a:rPr lang="cs-CZ" altLang="cs-CZ" smtClean="0"/>
              <a:t>Interview</a:t>
            </a:r>
          </a:p>
          <a:p>
            <a:pPr eaLnBrk="1" hangingPunct="1">
              <a:buFontTx/>
              <a:buNone/>
            </a:pPr>
            <a:r>
              <a:rPr lang="cs-CZ" altLang="cs-CZ" smtClean="0"/>
              <a:t>Audit</a:t>
            </a:r>
          </a:p>
          <a:p>
            <a:pPr eaLnBrk="1" hangingPunct="1">
              <a:buFontTx/>
              <a:buNone/>
            </a:pPr>
            <a:endParaRPr lang="cs-CZ" altLang="cs-CZ" smtClean="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Zástupný symbol pro číslo snímku 5"/>
          <p:cNvSpPr>
            <a:spLocks noGrp="1"/>
          </p:cNvSpPr>
          <p:nvPr>
            <p:ph type="sldNum" sz="quarter" idx="12"/>
          </p:nvPr>
        </p:nvSpPr>
        <p:spPr>
          <a:noFill/>
        </p:spPr>
        <p:txBody>
          <a:bodyPr/>
          <a:lstStyle/>
          <a:p>
            <a:fld id="{714B60FB-F2BD-4074-8AE5-0CCDEB464C92}" type="slidenum">
              <a:rPr lang="cs-CZ" altLang="cs-CZ"/>
              <a:pPr/>
              <a:t>157</a:t>
            </a:fld>
            <a:endParaRPr lang="cs-CZ" altLang="cs-CZ"/>
          </a:p>
        </p:txBody>
      </p:sp>
      <p:sp>
        <p:nvSpPr>
          <p:cNvPr id="164867" name="Rectangle 2"/>
          <p:cNvSpPr>
            <a:spLocks noGrp="1" noChangeArrowheads="1"/>
          </p:cNvSpPr>
          <p:nvPr>
            <p:ph type="title"/>
          </p:nvPr>
        </p:nvSpPr>
        <p:spPr/>
        <p:txBody>
          <a:bodyPr/>
          <a:lstStyle/>
          <a:p>
            <a:pPr eaLnBrk="1" hangingPunct="1"/>
            <a:r>
              <a:rPr lang="cs-CZ" altLang="cs-CZ" sz="4000" b="1" smtClean="0"/>
              <a:t>Schůze</a:t>
            </a:r>
            <a:br>
              <a:rPr lang="cs-CZ" altLang="cs-CZ" sz="4000" b="1" smtClean="0"/>
            </a:br>
            <a:endParaRPr lang="cs-CZ" altLang="cs-CZ" sz="4000" b="1" smtClean="0"/>
          </a:p>
        </p:txBody>
      </p:sp>
      <p:sp>
        <p:nvSpPr>
          <p:cNvPr id="164868" name="Rectangle 3"/>
          <p:cNvSpPr>
            <a:spLocks noGrp="1" noChangeArrowheads="1"/>
          </p:cNvSpPr>
          <p:nvPr>
            <p:ph type="body" idx="1"/>
          </p:nvPr>
        </p:nvSpPr>
        <p:spPr>
          <a:xfrm>
            <a:off x="685800" y="1700213"/>
            <a:ext cx="7772400" cy="4659312"/>
          </a:xfrm>
        </p:spPr>
        <p:txBody>
          <a:bodyPr/>
          <a:lstStyle/>
          <a:p>
            <a:pPr lvl="1" eaLnBrk="1" hangingPunct="1"/>
            <a:r>
              <a:rPr lang="cs-CZ" altLang="cs-CZ" sz="2400" smtClean="0"/>
              <a:t>Presentace dokumentu, úkolu nebo záměru (referát), </a:t>
            </a:r>
          </a:p>
          <a:p>
            <a:pPr lvl="2" eaLnBrk="1" hangingPunct="1"/>
            <a:r>
              <a:rPr lang="cs-CZ" altLang="cs-CZ" smtClean="0"/>
              <a:t>Text, je většinou vhodné ho rozdat účastníkům předem</a:t>
            </a:r>
          </a:p>
          <a:p>
            <a:pPr lvl="1" eaLnBrk="1" hangingPunct="1"/>
            <a:r>
              <a:rPr lang="cs-CZ" altLang="cs-CZ" sz="2400" smtClean="0"/>
              <a:t>Krátká diskusní vystoupení, </a:t>
            </a:r>
          </a:p>
          <a:p>
            <a:pPr lvl="1" eaLnBrk="1" hangingPunct="1"/>
            <a:r>
              <a:rPr lang="cs-CZ" altLang="cs-CZ" sz="2400" smtClean="0"/>
              <a:t>Závěr</a:t>
            </a:r>
          </a:p>
          <a:p>
            <a:pPr lvl="1" eaLnBrk="1" hangingPunct="1"/>
            <a:r>
              <a:rPr lang="cs-CZ" altLang="cs-CZ" sz="2400" smtClean="0"/>
              <a:t>Varianty schůze</a:t>
            </a:r>
          </a:p>
          <a:p>
            <a:pPr lvl="2" eaLnBrk="1" hangingPunct="1"/>
            <a:r>
              <a:rPr lang="cs-CZ" altLang="cs-CZ" sz="2000" smtClean="0"/>
              <a:t>Seznamovací</a:t>
            </a:r>
          </a:p>
          <a:p>
            <a:pPr lvl="2" eaLnBrk="1" hangingPunct="1"/>
            <a:r>
              <a:rPr lang="cs-CZ" altLang="cs-CZ" sz="2000" smtClean="0"/>
              <a:t>Kontrolní</a:t>
            </a:r>
          </a:p>
          <a:p>
            <a:pPr lvl="2" eaLnBrk="1" hangingPunct="1"/>
            <a:r>
              <a:rPr lang="cs-CZ" altLang="cs-CZ" sz="2000" smtClean="0"/>
              <a:t>Oponentury/revize (review)</a:t>
            </a:r>
          </a:p>
          <a:p>
            <a:pPr lvl="1" eaLnBrk="1" hangingPunct="1"/>
            <a:r>
              <a:rPr lang="cs-CZ" altLang="cs-CZ" sz="2400" smtClean="0"/>
              <a:t>Zřídka hledání nových idejí</a:t>
            </a: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Zástupný symbol pro číslo snímku 5"/>
          <p:cNvSpPr>
            <a:spLocks noGrp="1"/>
          </p:cNvSpPr>
          <p:nvPr>
            <p:ph type="sldNum" sz="quarter" idx="12"/>
          </p:nvPr>
        </p:nvSpPr>
        <p:spPr>
          <a:noFill/>
        </p:spPr>
        <p:txBody>
          <a:bodyPr/>
          <a:lstStyle/>
          <a:p>
            <a:fld id="{D1912DB0-B9FE-4AA6-8C23-90DFC2529560}" type="slidenum">
              <a:rPr lang="cs-CZ" altLang="cs-CZ"/>
              <a:pPr/>
              <a:t>158</a:t>
            </a:fld>
            <a:endParaRPr lang="cs-CZ" altLang="cs-CZ"/>
          </a:p>
        </p:txBody>
      </p:sp>
      <p:sp>
        <p:nvSpPr>
          <p:cNvPr id="165891" name="Rectangle 2"/>
          <p:cNvSpPr>
            <a:spLocks noGrp="1" noChangeArrowheads="1"/>
          </p:cNvSpPr>
          <p:nvPr>
            <p:ph type="title"/>
          </p:nvPr>
        </p:nvSpPr>
        <p:spPr>
          <a:xfrm>
            <a:off x="685800" y="0"/>
            <a:ext cx="7772400" cy="1143000"/>
          </a:xfrm>
        </p:spPr>
        <p:txBody>
          <a:bodyPr/>
          <a:lstStyle/>
          <a:p>
            <a:pPr eaLnBrk="1" hangingPunct="1"/>
            <a:r>
              <a:rPr lang="cs-CZ" altLang="cs-CZ" smtClean="0"/>
              <a:t>Brainstorming</a:t>
            </a:r>
          </a:p>
        </p:txBody>
      </p:sp>
      <p:sp>
        <p:nvSpPr>
          <p:cNvPr id="165892" name="Rectangle 3"/>
          <p:cNvSpPr>
            <a:spLocks noGrp="1" noChangeArrowheads="1"/>
          </p:cNvSpPr>
          <p:nvPr>
            <p:ph type="body" idx="1"/>
          </p:nvPr>
        </p:nvSpPr>
        <p:spPr>
          <a:xfrm>
            <a:off x="838200" y="1143000"/>
            <a:ext cx="7620000" cy="5105400"/>
          </a:xfrm>
        </p:spPr>
        <p:txBody>
          <a:bodyPr/>
          <a:lstStyle/>
          <a:p>
            <a:pPr eaLnBrk="1" hangingPunct="1"/>
            <a:r>
              <a:rPr lang="cs-CZ" altLang="cs-CZ" sz="3600" smtClean="0"/>
              <a:t>Neformální porada s cílem najít nová řešení, nová fakta a souvislosti,vize a myšlenky</a:t>
            </a:r>
          </a:p>
          <a:p>
            <a:pPr lvl="1" eaLnBrk="1" hangingPunct="1"/>
            <a:r>
              <a:rPr lang="cs-CZ" altLang="cs-CZ" sz="3200" i="1" smtClean="0"/>
              <a:t>Používají se různé techniky řízeného přemýšlení a formulace strategických záměrů </a:t>
            </a:r>
            <a:endParaRPr lang="cs-CZ" altLang="cs-CZ" sz="3200" smtClean="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Zástupný symbol pro číslo snímku 5"/>
          <p:cNvSpPr txBox="1">
            <a:spLocks noGrp="1"/>
          </p:cNvSpPr>
          <p:nvPr/>
        </p:nvSpPr>
        <p:spPr bwMode="auto">
          <a:xfrm>
            <a:off x="6588125" y="6237288"/>
            <a:ext cx="2133600" cy="476250"/>
          </a:xfrm>
          <a:prstGeom prst="rect">
            <a:avLst/>
          </a:prstGeom>
          <a:noFill/>
          <a:ln w="9525">
            <a:noFill/>
            <a:miter lim="800000"/>
            <a:headEnd/>
            <a:tailEnd/>
          </a:ln>
        </p:spPr>
        <p:txBody>
          <a:bodyPr/>
          <a:lstStyle/>
          <a:p>
            <a:pPr algn="r" eaLnBrk="1" hangingPunct="1"/>
            <a:fld id="{14A62EA5-E398-4C80-8A0E-75EB95488034}" type="slidenum">
              <a:rPr lang="cs-CZ" altLang="cs-CZ" sz="1400"/>
              <a:pPr algn="r" eaLnBrk="1" hangingPunct="1"/>
              <a:t>159</a:t>
            </a:fld>
            <a:endParaRPr lang="cs-CZ" altLang="cs-CZ" sz="1400"/>
          </a:p>
        </p:txBody>
      </p:sp>
      <p:sp>
        <p:nvSpPr>
          <p:cNvPr id="166915" name="Rectangle 2"/>
          <p:cNvSpPr>
            <a:spLocks noGrp="1" noChangeArrowheads="1"/>
          </p:cNvSpPr>
          <p:nvPr>
            <p:ph type="title" idx="4294967295"/>
          </p:nvPr>
        </p:nvSpPr>
        <p:spPr>
          <a:xfrm>
            <a:off x="685800" y="188913"/>
            <a:ext cx="7772400" cy="954087"/>
          </a:xfrm>
        </p:spPr>
        <p:txBody>
          <a:bodyPr/>
          <a:lstStyle/>
          <a:p>
            <a:pPr eaLnBrk="1" hangingPunct="1"/>
            <a:r>
              <a:rPr lang="cs-CZ" altLang="cs-CZ" smtClean="0"/>
              <a:t>Brainstorming - průběh</a:t>
            </a:r>
          </a:p>
        </p:txBody>
      </p:sp>
      <p:sp>
        <p:nvSpPr>
          <p:cNvPr id="166916" name="Rectangle 3"/>
          <p:cNvSpPr>
            <a:spLocks noGrp="1" noChangeArrowheads="1"/>
          </p:cNvSpPr>
          <p:nvPr>
            <p:ph type="body" idx="4294967295"/>
          </p:nvPr>
        </p:nvSpPr>
        <p:spPr>
          <a:xfrm>
            <a:off x="827088" y="1557338"/>
            <a:ext cx="7620000" cy="4673600"/>
          </a:xfrm>
        </p:spPr>
        <p:txBody>
          <a:bodyPr/>
          <a:lstStyle/>
          <a:p>
            <a:pPr lvl="1" eaLnBrk="1" hangingPunct="1"/>
            <a:r>
              <a:rPr lang="cs-CZ" altLang="cs-CZ" sz="2400" smtClean="0"/>
              <a:t>Krátký úvod, kde nás bota tlačí, možné využití podnětů managementů</a:t>
            </a:r>
          </a:p>
          <a:p>
            <a:pPr lvl="1" eaLnBrk="1" hangingPunct="1"/>
            <a:r>
              <a:rPr lang="cs-CZ" altLang="cs-CZ" sz="2400" smtClean="0"/>
              <a:t>Okamžité nápady se hned zapisují na flipcharty a obvykle neformálně hodnotí, i bláznivé nápady se nezatracují a zapisují, zápisy do 2  řádek, </a:t>
            </a:r>
          </a:p>
          <a:p>
            <a:pPr lvl="2" eaLnBrk="1" hangingPunct="1"/>
            <a:r>
              <a:rPr lang="cs-CZ" altLang="cs-CZ" sz="2000" smtClean="0"/>
              <a:t>zapisovatel</a:t>
            </a:r>
          </a:p>
          <a:p>
            <a:pPr lvl="1" eaLnBrk="1" hangingPunct="1"/>
            <a:r>
              <a:rPr lang="cs-CZ" altLang="cs-CZ" sz="2400" smtClean="0"/>
              <a:t>Vše, co se napsalo má být na očích</a:t>
            </a:r>
          </a:p>
          <a:p>
            <a:pPr lvl="1" eaLnBrk="1" hangingPunct="1"/>
            <a:r>
              <a:rPr lang="cs-CZ" altLang="cs-CZ" sz="2400" i="1" smtClean="0"/>
              <a:t>Vyhodnocení a koordinace nápadů již nebývá součástí porady</a:t>
            </a:r>
          </a:p>
          <a:p>
            <a:pPr lvl="1" eaLnBrk="1" hangingPunct="1"/>
            <a:r>
              <a:rPr lang="cs-CZ" altLang="cs-CZ" sz="2400" smtClean="0"/>
              <a:t>Není jasné, zda se má vždy formálně, neformálně , či vůbec stanovit  moderátora</a:t>
            </a:r>
            <a:r>
              <a:rPr lang="cs-CZ" altLang="cs-CZ"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p:spPr>
        <p:txBody>
          <a:bodyPr/>
          <a:lstStyle/>
          <a:p>
            <a:fld id="{564A48D0-F98E-4D77-B356-478D7B5819BA}" type="slidenum">
              <a:rPr lang="cs-CZ" altLang="cs-CZ"/>
              <a:pPr/>
              <a:t>16</a:t>
            </a:fld>
            <a:endParaRPr lang="cs-CZ" altLang="cs-CZ"/>
          </a:p>
        </p:txBody>
      </p:sp>
      <p:sp>
        <p:nvSpPr>
          <p:cNvPr id="19459" name="Rectangle 2050"/>
          <p:cNvSpPr>
            <a:spLocks noGrp="1" noChangeArrowheads="1"/>
          </p:cNvSpPr>
          <p:nvPr>
            <p:ph type="title"/>
          </p:nvPr>
        </p:nvSpPr>
        <p:spPr/>
        <p:txBody>
          <a:bodyPr/>
          <a:lstStyle/>
          <a:p>
            <a:pPr eaLnBrk="1" hangingPunct="1"/>
            <a:r>
              <a:rPr lang="cs-CZ" altLang="cs-CZ" smtClean="0"/>
              <a:t>Důvody zavádění IS,strategie</a:t>
            </a:r>
          </a:p>
        </p:txBody>
      </p:sp>
      <p:sp>
        <p:nvSpPr>
          <p:cNvPr id="19460" name="Rectangle 2051"/>
          <p:cNvSpPr>
            <a:spLocks noGrp="1" noChangeArrowheads="1"/>
          </p:cNvSpPr>
          <p:nvPr>
            <p:ph type="body" idx="1"/>
          </p:nvPr>
        </p:nvSpPr>
        <p:spPr>
          <a:xfrm>
            <a:off x="533400" y="1524000"/>
            <a:ext cx="7620000" cy="4800600"/>
          </a:xfrm>
        </p:spPr>
        <p:txBody>
          <a:bodyPr/>
          <a:lstStyle/>
          <a:p>
            <a:pPr marL="98425" indent="-98425" eaLnBrk="1" hangingPunct="1">
              <a:lnSpc>
                <a:spcPct val="80000"/>
              </a:lnSpc>
              <a:tabLst>
                <a:tab pos="0" algn="l"/>
              </a:tabLst>
            </a:pPr>
            <a:r>
              <a:rPr lang="cs-CZ" altLang="cs-CZ" sz="2800" smtClean="0">
                <a:latin typeface="Times New Roman" pitchFamily="18" charset="0"/>
              </a:rPr>
              <a:t> </a:t>
            </a:r>
            <a:r>
              <a:rPr lang="cs-CZ" altLang="cs-CZ" sz="2800" smtClean="0">
                <a:ea typeface="MS Mincho" pitchFamily="49" charset="-128"/>
              </a:rPr>
              <a:t>Vyu</a:t>
            </a:r>
            <a:r>
              <a:rPr lang="cs-CZ" altLang="cs-CZ" sz="2800" smtClean="0"/>
              <a:t>ž</a:t>
            </a:r>
            <a:r>
              <a:rPr lang="cs-CZ" altLang="cs-CZ" sz="2800" smtClean="0">
                <a:ea typeface="MS Mincho" pitchFamily="49" charset="-128"/>
              </a:rPr>
              <a:t>ití IS je cesta </a:t>
            </a:r>
            <a:r>
              <a:rPr lang="cs-CZ" altLang="cs-CZ" sz="2800" smtClean="0"/>
              <a:t>j</a:t>
            </a:r>
            <a:r>
              <a:rPr lang="cs-CZ" altLang="cs-CZ" sz="2800" smtClean="0">
                <a:ea typeface="MS Mincho" pitchFamily="49" charset="-128"/>
              </a:rPr>
              <a:t>ak se vyrovnat s rostoucí </a:t>
            </a:r>
            <a:r>
              <a:rPr lang="cs-CZ" altLang="cs-CZ" sz="2800" smtClean="0"/>
              <a:t> </a:t>
            </a:r>
            <a:r>
              <a:rPr lang="cs-CZ" altLang="cs-CZ" sz="2800" smtClean="0">
                <a:ea typeface="MS Mincho" pitchFamily="49" charset="-128"/>
              </a:rPr>
              <a:t>složitostí rozhodovacích proces</a:t>
            </a:r>
            <a:r>
              <a:rPr lang="cs-CZ" altLang="cs-CZ" sz="2800" smtClean="0"/>
              <a:t>ů</a:t>
            </a:r>
            <a:r>
              <a:rPr lang="cs-CZ" altLang="cs-CZ" sz="2800" smtClean="0">
                <a:ea typeface="MS Mincho" pitchFamily="49" charset="-128"/>
              </a:rPr>
              <a:t> spojených </a:t>
            </a:r>
            <a:endParaRPr lang="cs-CZ" altLang="cs-CZ" sz="2800" smtClean="0">
              <a:latin typeface="Times New Roman" pitchFamily="18" charset="0"/>
            </a:endParaRPr>
          </a:p>
          <a:p>
            <a:pPr marL="288925" lvl="1" indent="0" eaLnBrk="1" hangingPunct="1">
              <a:lnSpc>
                <a:spcPct val="80000"/>
              </a:lnSpc>
              <a:tabLst>
                <a:tab pos="0" algn="l"/>
              </a:tabLst>
            </a:pPr>
            <a:r>
              <a:rPr lang="cs-CZ" altLang="cs-CZ" sz="2000" smtClean="0">
                <a:ea typeface="MS Mincho" pitchFamily="49" charset="-128"/>
              </a:rPr>
              <a:t>  </a:t>
            </a:r>
            <a:r>
              <a:rPr lang="cs-CZ" altLang="cs-CZ" sz="2400" smtClean="0"/>
              <a:t>s</a:t>
            </a:r>
            <a:r>
              <a:rPr lang="cs-CZ" altLang="cs-CZ" sz="2400" smtClean="0">
                <a:latin typeface="Times New Roman" pitchFamily="18" charset="0"/>
              </a:rPr>
              <a:t> </a:t>
            </a:r>
            <a:r>
              <a:rPr lang="cs-CZ" altLang="cs-CZ" sz="2400" smtClean="0">
                <a:ea typeface="MS Mincho" pitchFamily="49" charset="-128"/>
              </a:rPr>
              <a:t>d</a:t>
            </a:r>
            <a:r>
              <a:rPr lang="cs-CZ" altLang="cs-CZ" sz="2400" smtClean="0"/>
              <a:t>ů</a:t>
            </a:r>
            <a:r>
              <a:rPr lang="cs-CZ" altLang="cs-CZ" sz="2400" smtClean="0">
                <a:ea typeface="MS Mincho" pitchFamily="49" charset="-128"/>
              </a:rPr>
              <a:t>sledky rostoucí migrace pracovníků. To mj. vyžaduje, aby podnik nebyl závislý na žádném pracovníku a na informacích které jsou známy jen jemu,</a:t>
            </a:r>
            <a:endParaRPr lang="cs-CZ" altLang="cs-CZ" sz="2400" smtClean="0">
              <a:latin typeface="Times New Roman" pitchFamily="18" charset="0"/>
            </a:endParaRPr>
          </a:p>
          <a:p>
            <a:pPr marL="288925" lvl="1" indent="0" eaLnBrk="1" hangingPunct="1">
              <a:lnSpc>
                <a:spcPct val="80000"/>
              </a:lnSpc>
              <a:tabLst>
                <a:tab pos="0" algn="l"/>
              </a:tabLst>
            </a:pPr>
            <a:r>
              <a:rPr lang="cs-CZ" altLang="cs-CZ" sz="2400" smtClean="0">
                <a:latin typeface="Times New Roman" pitchFamily="18" charset="0"/>
              </a:rPr>
              <a:t>   </a:t>
            </a:r>
            <a:r>
              <a:rPr lang="cs-CZ" altLang="cs-CZ" sz="2400" smtClean="0">
                <a:ea typeface="MS Mincho" pitchFamily="49" charset="-128"/>
              </a:rPr>
              <a:t>se zrychlením inovací,</a:t>
            </a:r>
            <a:endParaRPr lang="cs-CZ" altLang="cs-CZ" sz="2400" smtClean="0">
              <a:latin typeface="Times New Roman" pitchFamily="18" charset="0"/>
            </a:endParaRPr>
          </a:p>
          <a:p>
            <a:pPr marL="288925" lvl="1" indent="0" eaLnBrk="1" hangingPunct="1">
              <a:lnSpc>
                <a:spcPct val="80000"/>
              </a:lnSpc>
              <a:tabLst>
                <a:tab pos="0" algn="l"/>
              </a:tabLst>
            </a:pPr>
            <a:r>
              <a:rPr lang="cs-CZ" altLang="cs-CZ" sz="2400" smtClean="0"/>
              <a:t>  s</a:t>
            </a:r>
            <a:r>
              <a:rPr lang="cs-CZ" altLang="cs-CZ" sz="2400" smtClean="0">
                <a:cs typeface="Times New Roman" pitchFamily="18" charset="0"/>
              </a:rPr>
              <a:t> potřebou oběhu informaci mezi všemi oprávněnými</a:t>
            </a:r>
            <a:r>
              <a:rPr lang="cs-CZ" altLang="cs-CZ" sz="2400" smtClean="0"/>
              <a:t> osobami</a:t>
            </a:r>
            <a:r>
              <a:rPr lang="cs-CZ" altLang="cs-CZ" sz="2400" smtClean="0">
                <a:cs typeface="Times New Roman" pitchFamily="18" charset="0"/>
              </a:rPr>
              <a:t> nutnou pro horizontální spolupráci a zrychlení podnikových procesů</a:t>
            </a:r>
            <a:r>
              <a:rPr lang="cs-CZ" altLang="cs-CZ" sz="2400" smtClean="0">
                <a:latin typeface="Arial Narrow" pitchFamily="34" charset="0"/>
                <a:cs typeface="Times New Roman" pitchFamily="18" charset="0"/>
              </a:rPr>
              <a:t>.</a:t>
            </a:r>
          </a:p>
          <a:p>
            <a:pPr marL="288925" lvl="1" indent="0" eaLnBrk="1" hangingPunct="1">
              <a:lnSpc>
                <a:spcPct val="80000"/>
              </a:lnSpc>
              <a:tabLst>
                <a:tab pos="0" algn="l"/>
              </a:tabLst>
            </a:pPr>
            <a:r>
              <a:rPr lang="cs-CZ" altLang="cs-CZ" sz="2400" smtClean="0">
                <a:latin typeface="Arial Narrow" pitchFamily="34" charset="0"/>
                <a:cs typeface="Times New Roman" pitchFamily="18" charset="0"/>
              </a:rPr>
              <a:t> IS je podporou managementu, jeho nedostatky nenahradí </a:t>
            </a:r>
            <a:r>
              <a:rPr lang="cs-CZ" altLang="cs-CZ" sz="3200" smtClean="0">
                <a:latin typeface="Arial Narrow" pitchFamily="34" charset="0"/>
                <a:cs typeface="Times New Roman" pitchFamily="18" charset="0"/>
              </a:rPr>
              <a:t>Zpracování dat i IS poskytuje podklady pro volbu strategie</a:t>
            </a:r>
          </a:p>
          <a:p>
            <a:pPr marL="98425" indent="-98425" eaLnBrk="1" hangingPunct="1">
              <a:lnSpc>
                <a:spcPct val="80000"/>
              </a:lnSpc>
              <a:tabLst>
                <a:tab pos="0" algn="l"/>
              </a:tabLst>
            </a:pPr>
            <a:endParaRPr lang="cs-CZ" altLang="cs-CZ" sz="2400" smtClean="0">
              <a:latin typeface="Arial Narrow" pitchFamily="34" charset="0"/>
            </a:endParaRP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Zástupný symbol pro číslo snímku 5"/>
          <p:cNvSpPr>
            <a:spLocks noGrp="1"/>
          </p:cNvSpPr>
          <p:nvPr>
            <p:ph type="sldNum" sz="quarter" idx="12"/>
          </p:nvPr>
        </p:nvSpPr>
        <p:spPr>
          <a:noFill/>
        </p:spPr>
        <p:txBody>
          <a:bodyPr/>
          <a:lstStyle/>
          <a:p>
            <a:fld id="{8E656E44-90CA-482A-985D-50EEEE1FCE1D}" type="slidenum">
              <a:rPr lang="cs-CZ" altLang="cs-CZ"/>
              <a:pPr/>
              <a:t>160</a:t>
            </a:fld>
            <a:endParaRPr lang="cs-CZ" altLang="cs-CZ"/>
          </a:p>
        </p:txBody>
      </p:sp>
      <p:sp>
        <p:nvSpPr>
          <p:cNvPr id="167939" name="Rectangle 2"/>
          <p:cNvSpPr>
            <a:spLocks noGrp="1" noChangeArrowheads="1"/>
          </p:cNvSpPr>
          <p:nvPr>
            <p:ph type="title"/>
          </p:nvPr>
        </p:nvSpPr>
        <p:spPr/>
        <p:txBody>
          <a:bodyPr/>
          <a:lstStyle/>
          <a:p>
            <a:pPr eaLnBrk="1" hangingPunct="1"/>
            <a:r>
              <a:rPr lang="cs-CZ" altLang="cs-CZ" b="1" smtClean="0"/>
              <a:t>Workshop</a:t>
            </a:r>
          </a:p>
        </p:txBody>
      </p:sp>
      <p:sp>
        <p:nvSpPr>
          <p:cNvPr id="167940" name="Rectangle 3"/>
          <p:cNvSpPr>
            <a:spLocks noGrp="1" noChangeArrowheads="1"/>
          </p:cNvSpPr>
          <p:nvPr>
            <p:ph type="body" idx="1"/>
          </p:nvPr>
        </p:nvSpPr>
        <p:spPr>
          <a:xfrm>
            <a:off x="685800" y="1676400"/>
            <a:ext cx="7772400" cy="4419600"/>
          </a:xfrm>
        </p:spPr>
        <p:txBody>
          <a:bodyPr/>
          <a:lstStyle/>
          <a:p>
            <a:pPr eaLnBrk="1" hangingPunct="1">
              <a:buFontTx/>
              <a:buNone/>
            </a:pPr>
            <a:r>
              <a:rPr lang="cs-CZ" altLang="cs-CZ" b="1" smtClean="0"/>
              <a:t>. </a:t>
            </a:r>
            <a:r>
              <a:rPr lang="cs-CZ" altLang="cs-CZ" smtClean="0"/>
              <a:t>Pro hodnocení a kontrolu průběhu prací, získání přehledu o stavu prací</a:t>
            </a:r>
            <a:r>
              <a:rPr lang="cs-CZ" altLang="cs-CZ" b="1" smtClean="0"/>
              <a:t> </a:t>
            </a:r>
            <a:endParaRPr lang="cs-CZ" altLang="cs-CZ" b="1" i="1" smtClean="0"/>
          </a:p>
          <a:p>
            <a:pPr lvl="1" eaLnBrk="1" hangingPunct="1"/>
            <a:r>
              <a:rPr lang="cs-CZ" altLang="cs-CZ" smtClean="0"/>
              <a:t>Úvod</a:t>
            </a:r>
          </a:p>
          <a:p>
            <a:pPr lvl="1" eaLnBrk="1" hangingPunct="1"/>
            <a:r>
              <a:rPr lang="cs-CZ" altLang="cs-CZ" smtClean="0"/>
              <a:t>Řada kratších vystoupení – presentací výsledků s diskusí</a:t>
            </a:r>
          </a:p>
          <a:p>
            <a:pPr lvl="1" eaLnBrk="1" hangingPunct="1"/>
            <a:r>
              <a:rPr lang="cs-CZ" altLang="cs-CZ" smtClean="0"/>
              <a:t>Shrnutí, závěrečná diskuse a závěr</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Zástupný symbol pro číslo snímku 5"/>
          <p:cNvSpPr>
            <a:spLocks noGrp="1"/>
          </p:cNvSpPr>
          <p:nvPr>
            <p:ph type="sldNum" sz="quarter" idx="12"/>
          </p:nvPr>
        </p:nvSpPr>
        <p:spPr>
          <a:noFill/>
        </p:spPr>
        <p:txBody>
          <a:bodyPr/>
          <a:lstStyle/>
          <a:p>
            <a:fld id="{7BBE27A0-CD4D-4E78-8A54-AA456A310EF6}" type="slidenum">
              <a:rPr lang="cs-CZ" altLang="cs-CZ"/>
              <a:pPr/>
              <a:t>161</a:t>
            </a:fld>
            <a:endParaRPr lang="cs-CZ" altLang="cs-CZ"/>
          </a:p>
        </p:txBody>
      </p:sp>
      <p:sp>
        <p:nvSpPr>
          <p:cNvPr id="168963" name="Rectangle 1026"/>
          <p:cNvSpPr>
            <a:spLocks noGrp="1" noChangeArrowheads="1"/>
          </p:cNvSpPr>
          <p:nvPr>
            <p:ph type="title"/>
          </p:nvPr>
        </p:nvSpPr>
        <p:spPr/>
        <p:txBody>
          <a:bodyPr/>
          <a:lstStyle/>
          <a:p>
            <a:pPr eaLnBrk="1" hangingPunct="1"/>
            <a:r>
              <a:rPr lang="cs-CZ" altLang="cs-CZ" smtClean="0"/>
              <a:t>Interview</a:t>
            </a:r>
          </a:p>
        </p:txBody>
      </p:sp>
      <p:sp>
        <p:nvSpPr>
          <p:cNvPr id="168964" name="Rectangle 1027"/>
          <p:cNvSpPr>
            <a:spLocks noGrp="1" noChangeArrowheads="1"/>
          </p:cNvSpPr>
          <p:nvPr>
            <p:ph type="body" idx="1"/>
          </p:nvPr>
        </p:nvSpPr>
        <p:spPr/>
        <p:txBody>
          <a:bodyPr/>
          <a:lstStyle/>
          <a:p>
            <a:pPr eaLnBrk="1" hangingPunct="1"/>
            <a:r>
              <a:rPr lang="cs-CZ" altLang="cs-CZ" smtClean="0"/>
              <a:t>Varianta porady, kde se jedni převážně ptají  a druzí odpovídají</a:t>
            </a:r>
          </a:p>
          <a:p>
            <a:pPr lvl="1" eaLnBrk="1" hangingPunct="1"/>
            <a:r>
              <a:rPr lang="cs-CZ" altLang="cs-CZ" smtClean="0"/>
              <a:t>Ve dvou (moderátor a respondent)</a:t>
            </a:r>
          </a:p>
          <a:p>
            <a:pPr lvl="1" eaLnBrk="1" hangingPunct="1"/>
            <a:r>
              <a:rPr lang="cs-CZ" altLang="cs-CZ" smtClean="0"/>
              <a:t>Skupinové</a:t>
            </a:r>
          </a:p>
          <a:p>
            <a:pPr lvl="1" eaLnBrk="1" hangingPunct="1"/>
            <a:r>
              <a:rPr lang="cs-CZ" altLang="cs-CZ" smtClean="0"/>
              <a:t>Probereme podrobně později</a:t>
            </a: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Zástupný symbol pro číslo snímku 5"/>
          <p:cNvSpPr>
            <a:spLocks noGrp="1"/>
          </p:cNvSpPr>
          <p:nvPr>
            <p:ph type="sldNum" sz="quarter" idx="12"/>
          </p:nvPr>
        </p:nvSpPr>
        <p:spPr>
          <a:noFill/>
        </p:spPr>
        <p:txBody>
          <a:bodyPr/>
          <a:lstStyle/>
          <a:p>
            <a:fld id="{88DA7C31-011F-4BAB-80F1-5CBB61D7CDA6}" type="slidenum">
              <a:rPr lang="cs-CZ" altLang="cs-CZ"/>
              <a:pPr/>
              <a:t>162</a:t>
            </a:fld>
            <a:endParaRPr lang="cs-CZ" altLang="cs-CZ"/>
          </a:p>
        </p:txBody>
      </p:sp>
      <p:sp>
        <p:nvSpPr>
          <p:cNvPr id="169987" name="Rectangle 2"/>
          <p:cNvSpPr>
            <a:spLocks noGrp="1" noChangeArrowheads="1"/>
          </p:cNvSpPr>
          <p:nvPr>
            <p:ph type="title"/>
          </p:nvPr>
        </p:nvSpPr>
        <p:spPr/>
        <p:txBody>
          <a:bodyPr/>
          <a:lstStyle/>
          <a:p>
            <a:pPr eaLnBrk="1" hangingPunct="1"/>
            <a:r>
              <a:rPr lang="cs-CZ" altLang="cs-CZ" smtClean="0"/>
              <a:t>Audit</a:t>
            </a:r>
          </a:p>
        </p:txBody>
      </p:sp>
      <p:sp>
        <p:nvSpPr>
          <p:cNvPr id="169988" name="Rectangle 3"/>
          <p:cNvSpPr>
            <a:spLocks noGrp="1" noChangeArrowheads="1"/>
          </p:cNvSpPr>
          <p:nvPr>
            <p:ph type="body" idx="1"/>
          </p:nvPr>
        </p:nvSpPr>
        <p:spPr/>
        <p:txBody>
          <a:bodyPr/>
          <a:lstStyle/>
          <a:p>
            <a:pPr eaLnBrk="1" hangingPunct="1"/>
            <a:r>
              <a:rPr lang="cs-CZ" altLang="cs-CZ" smtClean="0"/>
              <a:t>Varianta porady, kdy se má zjistit, zda se řešení (ekonomicky) neodchyluje od plánu a zda je naděje na dosažení cílů co do obsahu i termínů</a:t>
            </a:r>
          </a:p>
          <a:p>
            <a:pPr lvl="1" eaLnBrk="1" hangingPunct="1"/>
            <a:r>
              <a:rPr lang="cs-CZ" altLang="cs-CZ" smtClean="0"/>
              <a:t>Často za účasti managementu a především externích auditorů</a:t>
            </a:r>
          </a:p>
          <a:p>
            <a:pPr lvl="1" eaLnBrk="1" hangingPunct="1"/>
            <a:r>
              <a:rPr lang="cs-CZ" altLang="cs-CZ" smtClean="0"/>
              <a:t>V komplikované formě známé jako kontrolní den</a:t>
            </a: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Zástupný symbol pro číslo snímku 5"/>
          <p:cNvSpPr>
            <a:spLocks noGrp="1"/>
          </p:cNvSpPr>
          <p:nvPr>
            <p:ph type="sldNum" sz="quarter" idx="12"/>
          </p:nvPr>
        </p:nvSpPr>
        <p:spPr>
          <a:noFill/>
        </p:spPr>
        <p:txBody>
          <a:bodyPr/>
          <a:lstStyle/>
          <a:p>
            <a:fld id="{36DAF093-1418-43A8-8344-215384710BC6}" type="slidenum">
              <a:rPr lang="cs-CZ" altLang="cs-CZ"/>
              <a:pPr/>
              <a:t>163</a:t>
            </a:fld>
            <a:endParaRPr lang="cs-CZ" altLang="cs-CZ"/>
          </a:p>
        </p:txBody>
      </p:sp>
      <p:sp>
        <p:nvSpPr>
          <p:cNvPr id="171011" name="Rectangle 2"/>
          <p:cNvSpPr>
            <a:spLocks noGrp="1" noChangeArrowheads="1"/>
          </p:cNvSpPr>
          <p:nvPr>
            <p:ph type="title"/>
          </p:nvPr>
        </p:nvSpPr>
        <p:spPr>
          <a:xfrm>
            <a:off x="304800" y="620713"/>
            <a:ext cx="8839200" cy="1143000"/>
          </a:xfrm>
        </p:spPr>
        <p:txBody>
          <a:bodyPr/>
          <a:lstStyle/>
          <a:p>
            <a:pPr eaLnBrk="1" hangingPunct="1"/>
            <a:r>
              <a:rPr lang="cs-CZ" altLang="cs-CZ" sz="3600" smtClean="0"/>
              <a:t>Nástroje zjišťování, hodnocení </a:t>
            </a:r>
            <a:br>
              <a:rPr lang="cs-CZ" altLang="cs-CZ" sz="3600" smtClean="0"/>
            </a:br>
            <a:r>
              <a:rPr lang="cs-CZ" altLang="cs-CZ" sz="3600" smtClean="0"/>
              <a:t>a řízeného přemýšlení </a:t>
            </a:r>
          </a:p>
        </p:txBody>
      </p:sp>
      <p:sp>
        <p:nvSpPr>
          <p:cNvPr id="171012" name="Rectangle 3"/>
          <p:cNvSpPr>
            <a:spLocks noGrp="1" noChangeArrowheads="1"/>
          </p:cNvSpPr>
          <p:nvPr>
            <p:ph type="body" idx="1"/>
          </p:nvPr>
        </p:nvSpPr>
        <p:spPr>
          <a:xfrm>
            <a:off x="457200" y="2057400"/>
            <a:ext cx="8229600" cy="4068763"/>
          </a:xfrm>
        </p:spPr>
        <p:txBody>
          <a:bodyPr/>
          <a:lstStyle/>
          <a:p>
            <a:pPr eaLnBrk="1" hangingPunct="1"/>
            <a:r>
              <a:rPr lang="cs-CZ" altLang="cs-CZ" sz="2800" smtClean="0"/>
              <a:t>Paralelní brainstorming – vlaječky</a:t>
            </a:r>
          </a:p>
          <a:p>
            <a:pPr eaLnBrk="1" hangingPunct="1"/>
            <a:r>
              <a:rPr lang="cs-CZ" altLang="cs-CZ" sz="2800" smtClean="0"/>
              <a:t>Brainstorming – úhly pohledu</a:t>
            </a:r>
          </a:p>
          <a:p>
            <a:pPr eaLnBrk="1" hangingPunct="1"/>
            <a:r>
              <a:rPr lang="cs-CZ" altLang="cs-CZ" sz="2800" smtClean="0"/>
              <a:t>SWOT tabulka</a:t>
            </a:r>
          </a:p>
          <a:p>
            <a:pPr eaLnBrk="1" hangingPunct="1"/>
            <a:r>
              <a:rPr lang="cs-CZ" altLang="cs-CZ" sz="2800" smtClean="0"/>
              <a:t>Strategická matice</a:t>
            </a:r>
          </a:p>
          <a:p>
            <a:pPr eaLnBrk="1" hangingPunct="1"/>
            <a:r>
              <a:rPr lang="cs-CZ" altLang="cs-CZ" sz="2800" smtClean="0"/>
              <a:t>Strategické plátno</a:t>
            </a:r>
          </a:p>
          <a:p>
            <a:pPr eaLnBrk="1" hangingPunct="1"/>
            <a:r>
              <a:rPr lang="cs-CZ" altLang="cs-CZ" sz="2800" smtClean="0"/>
              <a:t>Strategická mapa</a:t>
            </a:r>
          </a:p>
          <a:p>
            <a:pPr eaLnBrk="1" hangingPunct="1"/>
            <a:r>
              <a:rPr lang="cs-CZ" altLang="cs-CZ" sz="2800" smtClean="0"/>
              <a:t>Balanced score card</a:t>
            </a:r>
          </a:p>
          <a:p>
            <a:pPr eaLnBrk="1" hangingPunct="1"/>
            <a:r>
              <a:rPr lang="cs-CZ" altLang="cs-CZ" sz="2800" smtClean="0"/>
              <a:t>Kauzální diagramy</a:t>
            </a: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Nadpis 1"/>
          <p:cNvSpPr>
            <a:spLocks noGrp="1"/>
          </p:cNvSpPr>
          <p:nvPr>
            <p:ph type="title"/>
          </p:nvPr>
        </p:nvSpPr>
        <p:spPr/>
        <p:txBody>
          <a:bodyPr/>
          <a:lstStyle/>
          <a:p>
            <a:r>
              <a:rPr lang="cs-CZ" altLang="cs-CZ" smtClean="0"/>
              <a:t>Principy brinstormingu</a:t>
            </a:r>
          </a:p>
        </p:txBody>
      </p:sp>
      <p:sp>
        <p:nvSpPr>
          <p:cNvPr id="172035" name="Zástupný symbol pro obsah 2"/>
          <p:cNvSpPr>
            <a:spLocks noGrp="1"/>
          </p:cNvSpPr>
          <p:nvPr>
            <p:ph idx="1"/>
          </p:nvPr>
        </p:nvSpPr>
        <p:spPr/>
        <p:txBody>
          <a:bodyPr/>
          <a:lstStyle/>
          <a:p>
            <a:r>
              <a:rPr lang="cs-CZ" altLang="cs-CZ" smtClean="0"/>
              <a:t>Porada</a:t>
            </a:r>
          </a:p>
          <a:p>
            <a:r>
              <a:rPr lang="cs-CZ" altLang="cs-CZ" smtClean="0"/>
              <a:t>Nástroje řízení diskuse a záznamu výsledku</a:t>
            </a:r>
          </a:p>
          <a:p>
            <a:pPr lvl="1"/>
            <a:r>
              <a:rPr lang="cs-CZ" altLang="cs-CZ" smtClean="0"/>
              <a:t>Aspekty řešení a pravidla jejich střídání</a:t>
            </a:r>
          </a:p>
          <a:p>
            <a:pPr lvl="1"/>
            <a:r>
              <a:rPr lang="cs-CZ" altLang="cs-CZ" smtClean="0"/>
              <a:t>Pravidla předávání slova</a:t>
            </a:r>
          </a:p>
          <a:p>
            <a:pPr lvl="1"/>
            <a:r>
              <a:rPr lang="cs-CZ" altLang="cs-CZ" smtClean="0"/>
              <a:t>Volba  témat</a:t>
            </a:r>
          </a:p>
          <a:p>
            <a:endParaRPr lang="cs-CZ" altLang="cs-CZ" smtClean="0"/>
          </a:p>
        </p:txBody>
      </p:sp>
      <p:sp>
        <p:nvSpPr>
          <p:cNvPr id="172036" name="Zástupný symbol pro číslo snímku 3"/>
          <p:cNvSpPr>
            <a:spLocks noGrp="1"/>
          </p:cNvSpPr>
          <p:nvPr>
            <p:ph type="sldNum" sz="quarter" idx="12"/>
          </p:nvPr>
        </p:nvSpPr>
        <p:spPr>
          <a:noFill/>
        </p:spPr>
        <p:txBody>
          <a:bodyPr/>
          <a:lstStyle/>
          <a:p>
            <a:fld id="{56F567C8-225F-4897-8812-5D1536C67C4E}" type="slidenum">
              <a:rPr lang="cs-CZ" altLang="cs-CZ"/>
              <a:pPr/>
              <a:t>164</a:t>
            </a:fld>
            <a:endParaRPr lang="cs-CZ" altLang="cs-CZ"/>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Zástupný symbol pro číslo snímku 5"/>
          <p:cNvSpPr>
            <a:spLocks noGrp="1"/>
          </p:cNvSpPr>
          <p:nvPr>
            <p:ph type="sldNum" sz="quarter" idx="12"/>
          </p:nvPr>
        </p:nvSpPr>
        <p:spPr>
          <a:noFill/>
        </p:spPr>
        <p:txBody>
          <a:bodyPr/>
          <a:lstStyle/>
          <a:p>
            <a:fld id="{413326E0-94D7-4BD0-B3B2-583C7CDD0534}" type="slidenum">
              <a:rPr lang="cs-CZ" altLang="cs-CZ"/>
              <a:pPr/>
              <a:t>165</a:t>
            </a:fld>
            <a:endParaRPr lang="cs-CZ" altLang="cs-CZ"/>
          </a:p>
        </p:txBody>
      </p:sp>
      <p:sp>
        <p:nvSpPr>
          <p:cNvPr id="173059" name="Rectangle 2"/>
          <p:cNvSpPr>
            <a:spLocks noGrp="1" noChangeArrowheads="1"/>
          </p:cNvSpPr>
          <p:nvPr>
            <p:ph type="title"/>
          </p:nvPr>
        </p:nvSpPr>
        <p:spPr/>
        <p:txBody>
          <a:bodyPr/>
          <a:lstStyle/>
          <a:p>
            <a:pPr eaLnBrk="1" hangingPunct="1"/>
            <a:r>
              <a:rPr lang="cs-CZ" altLang="cs-CZ" sz="4000" smtClean="0"/>
              <a:t>Paralelní brainstorming (vlaječky)</a:t>
            </a:r>
          </a:p>
        </p:txBody>
      </p:sp>
      <p:sp>
        <p:nvSpPr>
          <p:cNvPr id="173060" name="Rectangle 3"/>
          <p:cNvSpPr>
            <a:spLocks noGrp="1" noChangeArrowheads="1"/>
          </p:cNvSpPr>
          <p:nvPr>
            <p:ph type="body" idx="1"/>
          </p:nvPr>
        </p:nvSpPr>
        <p:spPr>
          <a:xfrm>
            <a:off x="457200" y="1341438"/>
            <a:ext cx="7848600" cy="4784725"/>
          </a:xfrm>
        </p:spPr>
        <p:txBody>
          <a:bodyPr/>
          <a:lstStyle/>
          <a:p>
            <a:pPr eaLnBrk="1" hangingPunct="1">
              <a:lnSpc>
                <a:spcPct val="90000"/>
              </a:lnSpc>
            </a:pPr>
            <a:r>
              <a:rPr lang="cs-CZ" altLang="cs-CZ" sz="2800" smtClean="0"/>
              <a:t>Rozdělení týmu na až 4 skupinky rozumné velikosti (nejvhodnější je velikost 6-8)</a:t>
            </a:r>
          </a:p>
          <a:p>
            <a:pPr lvl="1" eaLnBrk="1" hangingPunct="1">
              <a:lnSpc>
                <a:spcPct val="90000"/>
              </a:lnSpc>
            </a:pPr>
            <a:r>
              <a:rPr lang="cs-CZ" altLang="cs-CZ" sz="2000" smtClean="0"/>
              <a:t>Každý má rozumnou šanci pro uplatnění</a:t>
            </a:r>
          </a:p>
          <a:p>
            <a:pPr lvl="1" eaLnBrk="1" hangingPunct="1">
              <a:lnSpc>
                <a:spcPct val="90000"/>
              </a:lnSpc>
            </a:pPr>
            <a:r>
              <a:rPr lang="cs-CZ" altLang="cs-CZ" sz="2000" smtClean="0"/>
              <a:t>Agresoři obtížněji nacházejí spojence</a:t>
            </a:r>
          </a:p>
          <a:p>
            <a:pPr lvl="1" eaLnBrk="1" hangingPunct="1">
              <a:lnSpc>
                <a:spcPct val="90000"/>
              </a:lnSpc>
            </a:pPr>
            <a:r>
              <a:rPr lang="cs-CZ" altLang="cs-CZ" sz="2000" smtClean="0"/>
              <a:t>Snazší koordinace práce. Neskáče se od jednoho k druhému</a:t>
            </a:r>
          </a:p>
          <a:p>
            <a:pPr eaLnBrk="1" hangingPunct="1">
              <a:lnSpc>
                <a:spcPct val="90000"/>
              </a:lnSpc>
            </a:pPr>
            <a:r>
              <a:rPr lang="cs-CZ" altLang="cs-CZ" sz="2800" smtClean="0"/>
              <a:t>Každá skupinka posuzuje projekt podle atributů (aspektů, k dalšímu aspektu přejde, až když k danému aspektu není co říci):</a:t>
            </a:r>
          </a:p>
          <a:p>
            <a:pPr lvl="1" eaLnBrk="1" hangingPunct="1">
              <a:lnSpc>
                <a:spcPct val="90000"/>
              </a:lnSpc>
            </a:pPr>
            <a:r>
              <a:rPr lang="cs-CZ" altLang="cs-CZ" sz="2400" smtClean="0"/>
              <a:t>Fakta, </a:t>
            </a:r>
          </a:p>
          <a:p>
            <a:pPr lvl="1" eaLnBrk="1" hangingPunct="1">
              <a:lnSpc>
                <a:spcPct val="90000"/>
              </a:lnSpc>
            </a:pPr>
            <a:r>
              <a:rPr lang="cs-CZ" altLang="cs-CZ" sz="2400" smtClean="0"/>
              <a:t>Přínosy-příležitosti</a:t>
            </a:r>
          </a:p>
          <a:p>
            <a:pPr lvl="1" eaLnBrk="1" hangingPunct="1">
              <a:lnSpc>
                <a:spcPct val="90000"/>
              </a:lnSpc>
            </a:pPr>
            <a:r>
              <a:rPr lang="cs-CZ" altLang="cs-CZ" sz="2400" smtClean="0"/>
              <a:t>Kritika: Problémy, rizika, nevýhody, hrozby</a:t>
            </a:r>
          </a:p>
          <a:p>
            <a:pPr lvl="1" eaLnBrk="1" hangingPunct="1">
              <a:lnSpc>
                <a:spcPct val="90000"/>
              </a:lnSpc>
            </a:pPr>
            <a:r>
              <a:rPr lang="cs-CZ" altLang="cs-CZ" sz="2400" smtClean="0"/>
              <a:t>Emoce, pocity, intuice !!!!!</a:t>
            </a:r>
          </a:p>
          <a:p>
            <a:pPr eaLnBrk="1" hangingPunct="1">
              <a:lnSpc>
                <a:spcPct val="90000"/>
              </a:lnSpc>
            </a:pPr>
            <a:endParaRPr lang="cs-CZ" altLang="cs-CZ" sz="2400" smtClean="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Zástupný symbol pro číslo snímku 5"/>
          <p:cNvSpPr>
            <a:spLocks noGrp="1"/>
          </p:cNvSpPr>
          <p:nvPr>
            <p:ph type="sldNum" sz="quarter" idx="12"/>
          </p:nvPr>
        </p:nvSpPr>
        <p:spPr>
          <a:noFill/>
        </p:spPr>
        <p:txBody>
          <a:bodyPr/>
          <a:lstStyle/>
          <a:p>
            <a:fld id="{2C062ACB-A759-4AD6-893E-F6846ED7446E}" type="slidenum">
              <a:rPr lang="cs-CZ" altLang="cs-CZ"/>
              <a:pPr/>
              <a:t>166</a:t>
            </a:fld>
            <a:endParaRPr lang="cs-CZ" altLang="cs-CZ"/>
          </a:p>
        </p:txBody>
      </p:sp>
      <p:sp>
        <p:nvSpPr>
          <p:cNvPr id="174083" name="Rectangle 2"/>
          <p:cNvSpPr>
            <a:spLocks noGrp="1" noChangeArrowheads="1"/>
          </p:cNvSpPr>
          <p:nvPr>
            <p:ph type="title"/>
          </p:nvPr>
        </p:nvSpPr>
        <p:spPr>
          <a:xfrm>
            <a:off x="468313" y="198438"/>
            <a:ext cx="8229600" cy="1143000"/>
          </a:xfrm>
        </p:spPr>
        <p:txBody>
          <a:bodyPr/>
          <a:lstStyle/>
          <a:p>
            <a:pPr eaLnBrk="1" hangingPunct="1"/>
            <a:r>
              <a:rPr lang="cs-CZ" altLang="cs-CZ" sz="4000" smtClean="0"/>
              <a:t>Paralelní brainstorming (vlaječky)</a:t>
            </a:r>
            <a:endParaRPr lang="cs-CZ" altLang="cs-CZ" smtClean="0"/>
          </a:p>
        </p:txBody>
      </p:sp>
      <p:sp>
        <p:nvSpPr>
          <p:cNvPr id="174084" name="Rectangle 3"/>
          <p:cNvSpPr>
            <a:spLocks noGrp="1" noChangeArrowheads="1"/>
          </p:cNvSpPr>
          <p:nvPr>
            <p:ph type="body" idx="1"/>
          </p:nvPr>
        </p:nvSpPr>
        <p:spPr>
          <a:xfrm>
            <a:off x="323850" y="2133600"/>
            <a:ext cx="8362950" cy="3311525"/>
          </a:xfrm>
        </p:spPr>
        <p:txBody>
          <a:bodyPr/>
          <a:lstStyle/>
          <a:p>
            <a:pPr eaLnBrk="1" hangingPunct="1">
              <a:lnSpc>
                <a:spcPct val="80000"/>
              </a:lnSpc>
            </a:pPr>
            <a:r>
              <a:rPr lang="cs-CZ" altLang="cs-CZ" sz="2800" smtClean="0"/>
              <a:t>V každém okamžiku studuje skupinka právě jeden aspekt avšak na další aspekt přechází až když ji k danému aspektu nic nenapadá. Postupně jsou řešeny všechny aspekty </a:t>
            </a:r>
          </a:p>
          <a:p>
            <a:pPr eaLnBrk="1" hangingPunct="1">
              <a:lnSpc>
                <a:spcPct val="80000"/>
              </a:lnSpc>
            </a:pPr>
            <a:r>
              <a:rPr lang="cs-CZ" altLang="cs-CZ" sz="2800" smtClean="0"/>
              <a:t>Úkoly se řeší cyklicky (je representováno symbolickým rotováním vlaječek, bílá fakta, žlutá přínosy, černá rizika a problémy, červená pocity), nápady se zapisují na flipchart</a:t>
            </a:r>
          </a:p>
          <a:p>
            <a:pPr eaLnBrk="1" hangingPunct="1">
              <a:lnSpc>
                <a:spcPct val="80000"/>
              </a:lnSpc>
            </a:pPr>
            <a:r>
              <a:rPr lang="cs-CZ" altLang="cs-CZ" sz="2800" smtClean="0"/>
              <a:t>Skupinka má zapisovatele</a:t>
            </a:r>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Zástupný symbol pro číslo snímku 5"/>
          <p:cNvSpPr>
            <a:spLocks noGrp="1"/>
          </p:cNvSpPr>
          <p:nvPr>
            <p:ph type="sldNum" sz="quarter" idx="12"/>
          </p:nvPr>
        </p:nvSpPr>
        <p:spPr>
          <a:noFill/>
        </p:spPr>
        <p:txBody>
          <a:bodyPr/>
          <a:lstStyle/>
          <a:p>
            <a:fld id="{FD356ED2-6D8D-4AD1-ADF8-70771E5F1075}" type="slidenum">
              <a:rPr lang="cs-CZ" altLang="cs-CZ"/>
              <a:pPr/>
              <a:t>167</a:t>
            </a:fld>
            <a:endParaRPr lang="cs-CZ" altLang="cs-CZ"/>
          </a:p>
        </p:txBody>
      </p:sp>
      <p:sp>
        <p:nvSpPr>
          <p:cNvPr id="175107" name="Rectangle 2"/>
          <p:cNvSpPr>
            <a:spLocks noGrp="1" noChangeArrowheads="1"/>
          </p:cNvSpPr>
          <p:nvPr>
            <p:ph type="title"/>
          </p:nvPr>
        </p:nvSpPr>
        <p:spPr/>
        <p:txBody>
          <a:bodyPr/>
          <a:lstStyle/>
          <a:p>
            <a:pPr eaLnBrk="1" hangingPunct="1"/>
            <a:r>
              <a:rPr lang="cs-CZ" altLang="cs-CZ" sz="4000" smtClean="0"/>
              <a:t>Paralelní brainstorming (vlaječky)</a:t>
            </a:r>
            <a:endParaRPr lang="cs-CZ" altLang="cs-CZ" smtClean="0"/>
          </a:p>
        </p:txBody>
      </p:sp>
      <p:sp>
        <p:nvSpPr>
          <p:cNvPr id="175108" name="Rectangle 3"/>
          <p:cNvSpPr>
            <a:spLocks noGrp="1" noChangeArrowheads="1"/>
          </p:cNvSpPr>
          <p:nvPr>
            <p:ph type="body" idx="1"/>
          </p:nvPr>
        </p:nvSpPr>
        <p:spPr>
          <a:xfrm>
            <a:off x="323850" y="1628775"/>
            <a:ext cx="8362950" cy="3816350"/>
          </a:xfrm>
        </p:spPr>
        <p:txBody>
          <a:bodyPr/>
          <a:lstStyle/>
          <a:p>
            <a:pPr eaLnBrk="1" hangingPunct="1">
              <a:lnSpc>
                <a:spcPct val="80000"/>
              </a:lnSpc>
            </a:pPr>
            <a:r>
              <a:rPr lang="cs-CZ" altLang="cs-CZ" sz="2800" smtClean="0"/>
              <a:t>Zápisy na flipchart jsou anonymní, barevně podle aspektu, na konci kola provádí zapisovatel redakci příspěvků a definitivní zápis na papír </a:t>
            </a:r>
          </a:p>
          <a:p>
            <a:pPr eaLnBrk="1" hangingPunct="1">
              <a:lnSpc>
                <a:spcPct val="80000"/>
              </a:lnSpc>
            </a:pPr>
            <a:r>
              <a:rPr lang="cs-CZ" altLang="cs-CZ" sz="2800" smtClean="0"/>
              <a:t>Na začátku každého kola si účastníci dané skupiny přečtou, co udělaly ostatní skupiny</a:t>
            </a:r>
          </a:p>
          <a:p>
            <a:pPr eaLnBrk="1" hangingPunct="1">
              <a:lnSpc>
                <a:spcPct val="80000"/>
              </a:lnSpc>
            </a:pPr>
            <a:r>
              <a:rPr lang="cs-CZ" altLang="cs-CZ" sz="2800" smtClean="0">
                <a:solidFill>
                  <a:srgbClr val="FF0000"/>
                </a:solidFill>
              </a:rPr>
              <a:t>Zaznamenávání pocitů a intuice je důležité</a:t>
            </a:r>
          </a:p>
          <a:p>
            <a:pPr eaLnBrk="1" hangingPunct="1">
              <a:lnSpc>
                <a:spcPct val="80000"/>
              </a:lnSpc>
            </a:pPr>
            <a:r>
              <a:rPr lang="cs-CZ" altLang="cs-CZ" sz="2800" smtClean="0">
                <a:solidFill>
                  <a:srgbClr val="FF0000"/>
                </a:solidFill>
              </a:rPr>
              <a:t>Autor přístupů: Edward de Bono, viz též ANIMA Praha </a:t>
            </a:r>
            <a:r>
              <a:rPr lang="cs-CZ" altLang="cs-CZ" sz="2800" smtClean="0"/>
              <a:t>http://www.edwdebono.com</a:t>
            </a:r>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Zástupný symbol pro číslo snímku 5"/>
          <p:cNvSpPr>
            <a:spLocks noGrp="1"/>
          </p:cNvSpPr>
          <p:nvPr>
            <p:ph type="sldNum" sz="quarter" idx="12"/>
          </p:nvPr>
        </p:nvSpPr>
        <p:spPr>
          <a:noFill/>
        </p:spPr>
        <p:txBody>
          <a:bodyPr/>
          <a:lstStyle/>
          <a:p>
            <a:fld id="{63A2332E-C3C6-4ED2-81B0-D8A209A8C3A0}" type="slidenum">
              <a:rPr lang="cs-CZ" altLang="cs-CZ"/>
              <a:pPr/>
              <a:t>168</a:t>
            </a:fld>
            <a:endParaRPr lang="cs-CZ" altLang="cs-CZ"/>
          </a:p>
        </p:txBody>
      </p:sp>
      <p:sp>
        <p:nvSpPr>
          <p:cNvPr id="176131" name="Rectangle 2"/>
          <p:cNvSpPr>
            <a:spLocks noGrp="1" noChangeArrowheads="1"/>
          </p:cNvSpPr>
          <p:nvPr>
            <p:ph type="title"/>
          </p:nvPr>
        </p:nvSpPr>
        <p:spPr>
          <a:xfrm>
            <a:off x="457200" y="274638"/>
            <a:ext cx="8229600" cy="792162"/>
          </a:xfrm>
        </p:spPr>
        <p:txBody>
          <a:bodyPr/>
          <a:lstStyle/>
          <a:p>
            <a:pPr eaLnBrk="1" hangingPunct="1"/>
            <a:r>
              <a:rPr lang="cs-CZ" altLang="cs-CZ" smtClean="0"/>
              <a:t>Úhly pohledu (známé též jako klobouky)</a:t>
            </a:r>
          </a:p>
        </p:txBody>
      </p:sp>
      <p:sp>
        <p:nvSpPr>
          <p:cNvPr id="176132" name="Rectangle 3"/>
          <p:cNvSpPr>
            <a:spLocks noGrp="1" noChangeArrowheads="1"/>
          </p:cNvSpPr>
          <p:nvPr>
            <p:ph type="body" idx="1"/>
          </p:nvPr>
        </p:nvSpPr>
        <p:spPr>
          <a:xfrm>
            <a:off x="228600" y="1447800"/>
            <a:ext cx="8458200" cy="4678363"/>
          </a:xfrm>
        </p:spPr>
        <p:txBody>
          <a:bodyPr/>
          <a:lstStyle/>
          <a:p>
            <a:pPr eaLnBrk="1" hangingPunct="1">
              <a:lnSpc>
                <a:spcPct val="90000"/>
              </a:lnSpc>
            </a:pPr>
            <a:r>
              <a:rPr lang="cs-CZ" altLang="cs-CZ" sz="2400" smtClean="0"/>
              <a:t>Princip hodnocení podle úhlů pohlerdu je možné použít též jako obecnou metodu kultivace přemýšlení (i pro jednoho člověka, obecně pro skupinu). Doporučuje se k aspektům z paralelního brainstormingu </a:t>
            </a:r>
          </a:p>
          <a:p>
            <a:pPr lvl="2" eaLnBrk="1" hangingPunct="1">
              <a:lnSpc>
                <a:spcPct val="90000"/>
              </a:lnSpc>
            </a:pPr>
            <a:r>
              <a:rPr lang="cs-CZ" altLang="cs-CZ" sz="2000" smtClean="0"/>
              <a:t>Emoce  a intuice (červená) E; Kritika (černá), K; Přínosy (žlutá), P;    Fakta (bílá), F</a:t>
            </a:r>
          </a:p>
          <a:p>
            <a:pPr eaLnBrk="1" hangingPunct="1">
              <a:lnSpc>
                <a:spcPct val="90000"/>
              </a:lnSpc>
            </a:pPr>
            <a:r>
              <a:rPr lang="cs-CZ" altLang="cs-CZ" sz="2400" smtClean="0"/>
              <a:t>doplnit</a:t>
            </a:r>
          </a:p>
          <a:p>
            <a:pPr lvl="2" eaLnBrk="1" hangingPunct="1">
              <a:lnSpc>
                <a:spcPct val="90000"/>
              </a:lnSpc>
            </a:pPr>
            <a:r>
              <a:rPr lang="cs-CZ" altLang="cs-CZ" sz="2000" smtClean="0"/>
              <a:t>Řízení (modrá), Ř</a:t>
            </a:r>
          </a:p>
          <a:p>
            <a:pPr lvl="2" eaLnBrk="1" hangingPunct="1">
              <a:lnSpc>
                <a:spcPct val="90000"/>
              </a:lnSpc>
            </a:pPr>
            <a:r>
              <a:rPr lang="cs-CZ" altLang="cs-CZ" sz="2000" smtClean="0"/>
              <a:t>Tvůrčí myšlenky (zelená), T</a:t>
            </a:r>
          </a:p>
          <a:p>
            <a:pPr eaLnBrk="1" hangingPunct="1">
              <a:lnSpc>
                <a:spcPct val="90000"/>
              </a:lnSpc>
            </a:pPr>
            <a:r>
              <a:rPr lang="cs-CZ" altLang="cs-CZ" sz="2000" smtClean="0"/>
              <a:t>V každém okamžiku si explicitně stanovím, který aspekt uplatňuji a pak se snažím hodnotit jen podle daného aspektu, aspekty mohu  libovolně řadit, např. E, P, K, T, F, T, K,R,E</a:t>
            </a:r>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Zástupný symbol pro číslo snímku 5"/>
          <p:cNvSpPr>
            <a:spLocks noGrp="1"/>
          </p:cNvSpPr>
          <p:nvPr>
            <p:ph type="sldNum" sz="quarter" idx="12"/>
          </p:nvPr>
        </p:nvSpPr>
        <p:spPr>
          <a:noFill/>
        </p:spPr>
        <p:txBody>
          <a:bodyPr/>
          <a:lstStyle/>
          <a:p>
            <a:fld id="{76FA307C-76A8-4E31-A4C6-2277AD3377C7}" type="slidenum">
              <a:rPr lang="cs-CZ" altLang="cs-CZ"/>
              <a:pPr/>
              <a:t>169</a:t>
            </a:fld>
            <a:endParaRPr lang="cs-CZ" altLang="cs-CZ"/>
          </a:p>
        </p:txBody>
      </p:sp>
      <p:sp>
        <p:nvSpPr>
          <p:cNvPr id="177155" name="Rectangle 2"/>
          <p:cNvSpPr>
            <a:spLocks noGrp="1" noChangeArrowheads="1"/>
          </p:cNvSpPr>
          <p:nvPr>
            <p:ph type="title"/>
          </p:nvPr>
        </p:nvSpPr>
        <p:spPr>
          <a:xfrm>
            <a:off x="457200" y="274638"/>
            <a:ext cx="8435975" cy="1641475"/>
          </a:xfrm>
        </p:spPr>
        <p:txBody>
          <a:bodyPr/>
          <a:lstStyle/>
          <a:p>
            <a:pPr eaLnBrk="1" hangingPunct="1"/>
            <a:r>
              <a:rPr lang="cs-CZ" altLang="cs-CZ" smtClean="0"/>
              <a:t>Úhly pohledu (známé též jako klobouky)</a:t>
            </a:r>
          </a:p>
        </p:txBody>
      </p:sp>
      <p:sp>
        <p:nvSpPr>
          <p:cNvPr id="177156" name="Rectangle 3"/>
          <p:cNvSpPr>
            <a:spLocks noGrp="1" noChangeArrowheads="1"/>
          </p:cNvSpPr>
          <p:nvPr>
            <p:ph type="body" idx="1"/>
          </p:nvPr>
        </p:nvSpPr>
        <p:spPr>
          <a:xfrm>
            <a:off x="228600" y="2438400"/>
            <a:ext cx="8458200" cy="3687763"/>
          </a:xfrm>
        </p:spPr>
        <p:txBody>
          <a:bodyPr/>
          <a:lstStyle/>
          <a:p>
            <a:pPr eaLnBrk="1" hangingPunct="1"/>
            <a:r>
              <a:rPr lang="cs-CZ" altLang="cs-CZ" sz="2400" smtClean="0"/>
              <a:t>To, který úhel pohledu právě analyzují vyjádřím tím, že si na hlavu nasadím klobouk barvy přiřazené úhlu pohledu, nebo si vezmu před sebe něco v příslušné barvě</a:t>
            </a:r>
          </a:p>
          <a:p>
            <a:pPr eaLnBrk="1" hangingPunct="1"/>
            <a:r>
              <a:rPr lang="cs-CZ" altLang="cs-CZ" sz="2400" smtClean="0"/>
              <a:t>Úhel pohledu opouštím až, když mne k němu nic nenapadá</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číslo snímku 5"/>
          <p:cNvSpPr>
            <a:spLocks noGrp="1"/>
          </p:cNvSpPr>
          <p:nvPr>
            <p:ph type="sldNum" sz="quarter" idx="12"/>
          </p:nvPr>
        </p:nvSpPr>
        <p:spPr>
          <a:noFill/>
        </p:spPr>
        <p:txBody>
          <a:bodyPr/>
          <a:lstStyle/>
          <a:p>
            <a:fld id="{A07CD9C2-10A1-4105-9D83-9B375771C818}" type="slidenum">
              <a:rPr lang="cs-CZ" altLang="cs-CZ"/>
              <a:pPr/>
              <a:t>17</a:t>
            </a:fld>
            <a:endParaRPr lang="cs-CZ" altLang="cs-CZ"/>
          </a:p>
        </p:txBody>
      </p:sp>
      <p:sp>
        <p:nvSpPr>
          <p:cNvPr id="20483" name="Rectangle 2"/>
          <p:cNvSpPr>
            <a:spLocks noGrp="1" noChangeArrowheads="1"/>
          </p:cNvSpPr>
          <p:nvPr>
            <p:ph type="title"/>
          </p:nvPr>
        </p:nvSpPr>
        <p:spPr/>
        <p:txBody>
          <a:bodyPr/>
          <a:lstStyle/>
          <a:p>
            <a:pPr eaLnBrk="1" hangingPunct="1"/>
            <a:r>
              <a:rPr lang="cs-CZ" altLang="cs-CZ" smtClean="0"/>
              <a:t>Důvody zavádění IS, marketing</a:t>
            </a:r>
          </a:p>
        </p:txBody>
      </p:sp>
      <p:sp>
        <p:nvSpPr>
          <p:cNvPr id="20484" name="Rectangle 3"/>
          <p:cNvSpPr>
            <a:spLocks noGrp="1" noChangeArrowheads="1"/>
          </p:cNvSpPr>
          <p:nvPr>
            <p:ph type="body" idx="1"/>
          </p:nvPr>
        </p:nvSpPr>
        <p:spPr>
          <a:xfrm>
            <a:off x="468313" y="1600200"/>
            <a:ext cx="7761287" cy="4525963"/>
          </a:xfrm>
        </p:spPr>
        <p:txBody>
          <a:bodyPr/>
          <a:lstStyle/>
          <a:p>
            <a:pPr eaLnBrk="1" hangingPunct="1">
              <a:lnSpc>
                <a:spcPct val="80000"/>
              </a:lnSpc>
              <a:buFontTx/>
              <a:buNone/>
            </a:pPr>
            <a:r>
              <a:rPr lang="cs-CZ" altLang="cs-CZ" smtClean="0">
                <a:cs typeface="Arial" charset="0"/>
              </a:rPr>
              <a:t>Z marketingového hlediska jsou důležité následující potenciální možnosti IS.</a:t>
            </a:r>
            <a:br>
              <a:rPr lang="cs-CZ" altLang="cs-CZ" smtClean="0">
                <a:cs typeface="Arial" charset="0"/>
              </a:rPr>
            </a:br>
            <a:r>
              <a:rPr lang="cs-CZ" altLang="cs-CZ" sz="2800" smtClean="0">
                <a:cs typeface="Arial" charset="0"/>
              </a:rPr>
              <a:t>- Lepší porozumění vývoje na trhu a potřebám zákazníků.</a:t>
            </a:r>
            <a:br>
              <a:rPr lang="cs-CZ" altLang="cs-CZ" sz="2800" smtClean="0">
                <a:cs typeface="Arial" charset="0"/>
              </a:rPr>
            </a:br>
            <a:r>
              <a:rPr lang="cs-CZ" altLang="cs-CZ" sz="2800" smtClean="0">
                <a:cs typeface="Arial" charset="0"/>
              </a:rPr>
              <a:t>- Zrychlení inovací výrobků a služeb. Tím dosáhnout předstihu</a:t>
            </a:r>
            <a:r>
              <a:rPr lang="cs-CZ" altLang="cs-CZ" sz="2800" smtClean="0"/>
              <a:t> </a:t>
            </a:r>
            <a:r>
              <a:rPr lang="cs-CZ" altLang="cs-CZ" sz="2800" smtClean="0">
                <a:cs typeface="Arial" charset="0"/>
              </a:rPr>
              <a:t>nabídky</a:t>
            </a:r>
            <a:r>
              <a:rPr lang="cs-CZ" altLang="cs-CZ" sz="2800" smtClean="0"/>
              <a:t> </a:t>
            </a:r>
            <a:r>
              <a:rPr lang="cs-CZ" altLang="cs-CZ" sz="2800" smtClean="0">
                <a:cs typeface="Arial" charset="0"/>
              </a:rPr>
              <a:t>před konkurencí.</a:t>
            </a:r>
            <a:endParaRPr lang="cs-CZ" altLang="cs-CZ" sz="2800" smtClean="0">
              <a:latin typeface="Times New Roman" pitchFamily="18" charset="0"/>
            </a:endParaRPr>
          </a:p>
          <a:p>
            <a:pPr lvl="1" eaLnBrk="1" hangingPunct="1">
              <a:lnSpc>
                <a:spcPct val="80000"/>
              </a:lnSpc>
            </a:pPr>
            <a:r>
              <a:rPr lang="cs-CZ" altLang="cs-CZ" sz="2400" smtClean="0">
                <a:cs typeface="Arial" charset="0"/>
              </a:rPr>
              <a:t> Pro zrychlení inovací je možné aplikací všech prostředků IT zkrátit dobu potřebnou k tomu, aby se správně rozhodlo, zda je inovace nutná a jaká by měla být, zkrátit dobu vývoje a náběhu a provozování byznys procesů.</a:t>
            </a:r>
            <a:br>
              <a:rPr lang="cs-CZ" altLang="cs-CZ" sz="2400" smtClean="0">
                <a:cs typeface="Arial" charset="0"/>
              </a:rPr>
            </a:br>
            <a:endParaRPr lang="cs-CZ" altLang="cs-CZ" sz="2400" smtClean="0">
              <a:cs typeface="Arial" charset="0"/>
            </a:endParaRPr>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Zástupný symbol pro číslo snímku 5"/>
          <p:cNvSpPr>
            <a:spLocks noGrp="1"/>
          </p:cNvSpPr>
          <p:nvPr>
            <p:ph type="sldNum" sz="quarter" idx="12"/>
          </p:nvPr>
        </p:nvSpPr>
        <p:spPr>
          <a:noFill/>
        </p:spPr>
        <p:txBody>
          <a:bodyPr/>
          <a:lstStyle/>
          <a:p>
            <a:fld id="{DF822DE9-DC30-40A2-8A55-BB512196EC07}" type="slidenum">
              <a:rPr lang="cs-CZ" altLang="cs-CZ"/>
              <a:pPr/>
              <a:t>170</a:t>
            </a:fld>
            <a:endParaRPr lang="cs-CZ" altLang="cs-CZ"/>
          </a:p>
        </p:txBody>
      </p:sp>
      <p:sp>
        <p:nvSpPr>
          <p:cNvPr id="178179" name="Rectangle 2"/>
          <p:cNvSpPr>
            <a:spLocks noGrp="1" noChangeArrowheads="1"/>
          </p:cNvSpPr>
          <p:nvPr>
            <p:ph type="title"/>
          </p:nvPr>
        </p:nvSpPr>
        <p:spPr/>
        <p:txBody>
          <a:bodyPr/>
          <a:lstStyle/>
          <a:p>
            <a:pPr eaLnBrk="1" hangingPunct="1"/>
            <a:r>
              <a:rPr lang="cs-CZ" altLang="cs-CZ" smtClean="0"/>
              <a:t>Příklady obsahu úhlů pohledů</a:t>
            </a:r>
          </a:p>
        </p:txBody>
      </p:sp>
      <p:sp>
        <p:nvSpPr>
          <p:cNvPr id="178180" name="Rectangle 3"/>
          <p:cNvSpPr>
            <a:spLocks noGrp="1" noChangeArrowheads="1"/>
          </p:cNvSpPr>
          <p:nvPr>
            <p:ph type="body" idx="1"/>
          </p:nvPr>
        </p:nvSpPr>
        <p:spPr>
          <a:xfrm>
            <a:off x="457200" y="1447800"/>
            <a:ext cx="8229600" cy="4678363"/>
          </a:xfrm>
        </p:spPr>
        <p:txBody>
          <a:bodyPr/>
          <a:lstStyle/>
          <a:p>
            <a:pPr eaLnBrk="1" hangingPunct="1">
              <a:lnSpc>
                <a:spcPct val="90000"/>
              </a:lnSpc>
              <a:buFontTx/>
              <a:buNone/>
            </a:pPr>
            <a:r>
              <a:rPr lang="cs-CZ" altLang="cs-CZ" sz="2800" smtClean="0"/>
              <a:t>Fakta</a:t>
            </a:r>
          </a:p>
          <a:p>
            <a:pPr lvl="2" eaLnBrk="1" hangingPunct="1">
              <a:lnSpc>
                <a:spcPct val="90000"/>
              </a:lnSpc>
              <a:buFontTx/>
              <a:buNone/>
            </a:pPr>
            <a:r>
              <a:rPr lang="cs-CZ" altLang="cs-CZ" sz="2000" smtClean="0"/>
              <a:t>Ztratili jsme deset procent podílu na trhu</a:t>
            </a:r>
          </a:p>
          <a:p>
            <a:pPr lvl="2" eaLnBrk="1" hangingPunct="1">
              <a:lnSpc>
                <a:spcPct val="90000"/>
              </a:lnSpc>
              <a:buFontTx/>
              <a:buNone/>
            </a:pPr>
            <a:r>
              <a:rPr lang="cs-CZ" altLang="cs-CZ" sz="2000" smtClean="0"/>
              <a:t>Ryby neobsahují cholesterol</a:t>
            </a:r>
          </a:p>
          <a:p>
            <a:pPr lvl="2" eaLnBrk="1" hangingPunct="1">
              <a:lnSpc>
                <a:spcPct val="90000"/>
              </a:lnSpc>
              <a:buFontTx/>
              <a:buNone/>
            </a:pPr>
            <a:r>
              <a:rPr lang="cs-CZ" altLang="cs-CZ" sz="2000" smtClean="0"/>
              <a:t>Lidé podle průzkumu se přestávají bát BSE</a:t>
            </a:r>
          </a:p>
          <a:p>
            <a:pPr eaLnBrk="1" hangingPunct="1">
              <a:lnSpc>
                <a:spcPct val="90000"/>
              </a:lnSpc>
              <a:buFontTx/>
              <a:buNone/>
            </a:pPr>
            <a:r>
              <a:rPr lang="cs-CZ" altLang="cs-CZ" sz="2800" smtClean="0"/>
              <a:t>Emoce</a:t>
            </a:r>
          </a:p>
          <a:p>
            <a:pPr lvl="2" eaLnBrk="1" hangingPunct="1">
              <a:lnSpc>
                <a:spcPct val="90000"/>
              </a:lnSpc>
              <a:buFontTx/>
              <a:buNone/>
            </a:pPr>
            <a:r>
              <a:rPr lang="cs-CZ" altLang="cs-CZ" sz="2000" smtClean="0"/>
              <a:t>Mám pocit, že se to nepovede</a:t>
            </a:r>
          </a:p>
          <a:p>
            <a:pPr lvl="2" eaLnBrk="1" hangingPunct="1">
              <a:lnSpc>
                <a:spcPct val="90000"/>
              </a:lnSpc>
              <a:buFontTx/>
              <a:buNone/>
            </a:pPr>
            <a:r>
              <a:rPr lang="cs-CZ" altLang="cs-CZ" sz="2000" smtClean="0"/>
              <a:t>Jsem proti povýšení Franty</a:t>
            </a:r>
          </a:p>
          <a:p>
            <a:pPr lvl="2" eaLnBrk="1" hangingPunct="1">
              <a:lnSpc>
                <a:spcPct val="90000"/>
              </a:lnSpc>
              <a:buFontTx/>
              <a:buNone/>
            </a:pPr>
            <a:r>
              <a:rPr lang="cs-CZ" altLang="cs-CZ" sz="2000" smtClean="0"/>
              <a:t>Prostě mu nedůvěřuji</a:t>
            </a:r>
          </a:p>
          <a:p>
            <a:pPr lvl="2" eaLnBrk="1" hangingPunct="1">
              <a:lnSpc>
                <a:spcPct val="90000"/>
              </a:lnSpc>
              <a:buFontTx/>
              <a:buNone/>
            </a:pPr>
            <a:r>
              <a:rPr lang="cs-CZ" altLang="cs-CZ" sz="2000" smtClean="0"/>
              <a:t>Zamlouvá se vám to? Mně se to líbí.</a:t>
            </a:r>
          </a:p>
          <a:p>
            <a:pPr eaLnBrk="1" hangingPunct="1">
              <a:lnSpc>
                <a:spcPct val="90000"/>
              </a:lnSpc>
              <a:buFontTx/>
              <a:buNone/>
            </a:pPr>
            <a:r>
              <a:rPr lang="cs-CZ" altLang="cs-CZ" sz="2800" smtClean="0"/>
              <a:t>Rizika</a:t>
            </a:r>
          </a:p>
          <a:p>
            <a:pPr lvl="2" eaLnBrk="1" hangingPunct="1">
              <a:lnSpc>
                <a:spcPct val="90000"/>
              </a:lnSpc>
              <a:buFontTx/>
              <a:buNone/>
            </a:pPr>
            <a:r>
              <a:rPr lang="cs-CZ" altLang="cs-CZ" sz="2000" smtClean="0"/>
              <a:t>Přijdeme o úvěr</a:t>
            </a:r>
          </a:p>
          <a:p>
            <a:pPr lvl="2" eaLnBrk="1" hangingPunct="1">
              <a:lnSpc>
                <a:spcPct val="90000"/>
              </a:lnSpc>
              <a:buFontTx/>
              <a:buNone/>
            </a:pPr>
            <a:r>
              <a:rPr lang="cs-CZ" altLang="cs-CZ" sz="2000" smtClean="0"/>
              <a:t>Podle mne to nemůže fungovat, protože …</a:t>
            </a:r>
          </a:p>
          <a:p>
            <a:pPr lvl="2" eaLnBrk="1" hangingPunct="1">
              <a:lnSpc>
                <a:spcPct val="90000"/>
              </a:lnSpc>
              <a:buFontTx/>
              <a:buNone/>
            </a:pPr>
            <a:r>
              <a:rPr lang="cs-CZ" altLang="cs-CZ" sz="2000" smtClean="0"/>
              <a:t>Na trhu nás předběhne konkurence</a:t>
            </a: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Zástupný symbol pro číslo snímku 5"/>
          <p:cNvSpPr>
            <a:spLocks noGrp="1"/>
          </p:cNvSpPr>
          <p:nvPr>
            <p:ph type="sldNum" sz="quarter" idx="12"/>
          </p:nvPr>
        </p:nvSpPr>
        <p:spPr>
          <a:noFill/>
        </p:spPr>
        <p:txBody>
          <a:bodyPr/>
          <a:lstStyle/>
          <a:p>
            <a:fld id="{43AC7405-D1E7-4FC4-BF4A-CD5C8D744BE6}" type="slidenum">
              <a:rPr lang="cs-CZ" altLang="cs-CZ"/>
              <a:pPr/>
              <a:t>171</a:t>
            </a:fld>
            <a:endParaRPr lang="cs-CZ" altLang="cs-CZ"/>
          </a:p>
        </p:txBody>
      </p:sp>
      <p:sp>
        <p:nvSpPr>
          <p:cNvPr id="179203" name="Rectangle 2"/>
          <p:cNvSpPr>
            <a:spLocks noGrp="1" noChangeArrowheads="1"/>
          </p:cNvSpPr>
          <p:nvPr>
            <p:ph type="title"/>
          </p:nvPr>
        </p:nvSpPr>
        <p:spPr>
          <a:xfrm>
            <a:off x="457200" y="0"/>
            <a:ext cx="8229600" cy="1143000"/>
          </a:xfrm>
        </p:spPr>
        <p:txBody>
          <a:bodyPr/>
          <a:lstStyle/>
          <a:p>
            <a:pPr eaLnBrk="1" hangingPunct="1"/>
            <a:r>
              <a:rPr lang="cs-CZ" altLang="cs-CZ" smtClean="0"/>
              <a:t>Příklady obsahu úhlů pohledů</a:t>
            </a:r>
          </a:p>
        </p:txBody>
      </p:sp>
      <p:sp>
        <p:nvSpPr>
          <p:cNvPr id="179204" name="Rectangle 3"/>
          <p:cNvSpPr>
            <a:spLocks noGrp="1" noChangeArrowheads="1"/>
          </p:cNvSpPr>
          <p:nvPr>
            <p:ph type="body" idx="1"/>
          </p:nvPr>
        </p:nvSpPr>
        <p:spPr>
          <a:xfrm>
            <a:off x="755650" y="1143000"/>
            <a:ext cx="7702550" cy="4983163"/>
          </a:xfrm>
        </p:spPr>
        <p:txBody>
          <a:bodyPr/>
          <a:lstStyle/>
          <a:p>
            <a:pPr eaLnBrk="1" hangingPunct="1">
              <a:lnSpc>
                <a:spcPct val="80000"/>
              </a:lnSpc>
              <a:buFontTx/>
              <a:buNone/>
            </a:pPr>
            <a:r>
              <a:rPr lang="cs-CZ" altLang="cs-CZ" sz="2800" smtClean="0"/>
              <a:t>Řízení</a:t>
            </a:r>
          </a:p>
          <a:p>
            <a:pPr lvl="2" eaLnBrk="1" hangingPunct="1">
              <a:lnSpc>
                <a:spcPct val="80000"/>
              </a:lnSpc>
              <a:buFontTx/>
              <a:buNone/>
            </a:pPr>
            <a:r>
              <a:rPr lang="cs-CZ" altLang="cs-CZ" sz="2000" smtClean="0"/>
              <a:t>Domnívám se, že existují ještě tyhle alternativy</a:t>
            </a:r>
          </a:p>
          <a:p>
            <a:pPr lvl="2" eaLnBrk="1" hangingPunct="1">
              <a:lnSpc>
                <a:spcPct val="80000"/>
              </a:lnSpc>
              <a:buFontTx/>
              <a:buNone/>
            </a:pPr>
            <a:r>
              <a:rPr lang="cs-CZ" altLang="cs-CZ" sz="2000" smtClean="0"/>
              <a:t>Teď bychom měli vyhodnotit rizika. Shrňme, k čemu jsme dospěli. Pokusme se reformulovat problém.</a:t>
            </a:r>
          </a:p>
          <a:p>
            <a:pPr lvl="2" eaLnBrk="1" hangingPunct="1">
              <a:lnSpc>
                <a:spcPct val="80000"/>
              </a:lnSpc>
              <a:buFontTx/>
              <a:buNone/>
            </a:pPr>
            <a:r>
              <a:rPr lang="cs-CZ" altLang="cs-CZ" sz="2000" smtClean="0"/>
              <a:t>Vraťme se k faktům. Nemá cenu se přít.</a:t>
            </a:r>
          </a:p>
          <a:p>
            <a:pPr eaLnBrk="1" hangingPunct="1">
              <a:lnSpc>
                <a:spcPct val="80000"/>
              </a:lnSpc>
              <a:buFontTx/>
              <a:buNone/>
            </a:pPr>
            <a:r>
              <a:rPr lang="cs-CZ" altLang="cs-CZ" sz="2800" smtClean="0"/>
              <a:t>Tvůrčí myšlenky</a:t>
            </a:r>
          </a:p>
          <a:p>
            <a:pPr lvl="2" eaLnBrk="1" hangingPunct="1">
              <a:lnSpc>
                <a:spcPct val="80000"/>
              </a:lnSpc>
              <a:buFontTx/>
              <a:buNone/>
            </a:pPr>
            <a:r>
              <a:rPr lang="cs-CZ" altLang="cs-CZ" sz="2000" smtClean="0"/>
              <a:t>Mistr na dílně by měl s IS dále pracovat podle principu řízení na průšvih (problém dosud tak řeší, ale až, když je aktuální resp. akutní)</a:t>
            </a:r>
          </a:p>
          <a:p>
            <a:pPr lvl="2" eaLnBrk="1" hangingPunct="1">
              <a:lnSpc>
                <a:spcPct val="80000"/>
              </a:lnSpc>
              <a:buFontTx/>
              <a:buNone/>
            </a:pPr>
            <a:r>
              <a:rPr lang="cs-CZ" altLang="cs-CZ" sz="2000" smtClean="0"/>
              <a:t>IS umožní užší spolupráci se zákazníky</a:t>
            </a:r>
          </a:p>
          <a:p>
            <a:pPr lvl="2" eaLnBrk="1" hangingPunct="1">
              <a:lnSpc>
                <a:spcPct val="80000"/>
              </a:lnSpc>
              <a:buFontTx/>
              <a:buNone/>
            </a:pPr>
            <a:r>
              <a:rPr lang="cs-CZ" altLang="cs-CZ" sz="2000" smtClean="0"/>
              <a:t>V Nokie se dřevem neuživíme, co takhle mobily</a:t>
            </a:r>
          </a:p>
          <a:p>
            <a:pPr eaLnBrk="1" hangingPunct="1">
              <a:lnSpc>
                <a:spcPct val="80000"/>
              </a:lnSpc>
              <a:buFontTx/>
              <a:buNone/>
            </a:pPr>
            <a:r>
              <a:rPr lang="cs-CZ" altLang="cs-CZ" sz="2800" smtClean="0"/>
              <a:t>Přínosy</a:t>
            </a:r>
          </a:p>
          <a:p>
            <a:pPr lvl="2" eaLnBrk="1" hangingPunct="1">
              <a:lnSpc>
                <a:spcPct val="80000"/>
              </a:lnSpc>
              <a:buFontTx/>
              <a:buNone/>
            </a:pPr>
            <a:r>
              <a:rPr lang="cs-CZ" altLang="cs-CZ" sz="2000" smtClean="0"/>
              <a:t>Naše auto je opravdu OK, marketingem bychom mohli dosáhnout zvýšení prodeje o desetinu</a:t>
            </a:r>
          </a:p>
          <a:p>
            <a:pPr lvl="2" eaLnBrk="1" hangingPunct="1">
              <a:lnSpc>
                <a:spcPct val="80000"/>
              </a:lnSpc>
              <a:buFontTx/>
              <a:buNone/>
            </a:pPr>
            <a:r>
              <a:rPr lang="cs-CZ" altLang="cs-CZ" sz="2000" smtClean="0"/>
              <a:t>CRM umožní zlepšit služby zákazníkům a tím zvýšit obrat</a:t>
            </a: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Zástupný symbol pro číslo snímku 4"/>
          <p:cNvSpPr>
            <a:spLocks noGrp="1"/>
          </p:cNvSpPr>
          <p:nvPr>
            <p:ph type="sldNum" sz="quarter" idx="12"/>
          </p:nvPr>
        </p:nvSpPr>
        <p:spPr>
          <a:noFill/>
        </p:spPr>
        <p:txBody>
          <a:bodyPr/>
          <a:lstStyle/>
          <a:p>
            <a:fld id="{7CEB46C6-E7AE-48E2-A1BE-33C41B6365FF}" type="slidenum">
              <a:rPr lang="cs-CZ" altLang="cs-CZ"/>
              <a:pPr/>
              <a:t>172</a:t>
            </a:fld>
            <a:endParaRPr lang="cs-CZ" altLang="cs-CZ"/>
          </a:p>
        </p:txBody>
      </p:sp>
      <p:sp>
        <p:nvSpPr>
          <p:cNvPr id="180227" name="Rectangle 2"/>
          <p:cNvSpPr>
            <a:spLocks noGrp="1" noChangeArrowheads="1"/>
          </p:cNvSpPr>
          <p:nvPr>
            <p:ph type="title"/>
          </p:nvPr>
        </p:nvSpPr>
        <p:spPr>
          <a:xfrm>
            <a:off x="457200" y="274638"/>
            <a:ext cx="8229600" cy="563562"/>
          </a:xfrm>
        </p:spPr>
        <p:txBody>
          <a:bodyPr/>
          <a:lstStyle/>
          <a:p>
            <a:pPr eaLnBrk="1" hangingPunct="1"/>
            <a:r>
              <a:rPr lang="cs-CZ" altLang="cs-CZ" smtClean="0"/>
              <a:t>Obsah úhlů pohledu</a:t>
            </a:r>
          </a:p>
        </p:txBody>
      </p:sp>
      <p:graphicFrame>
        <p:nvGraphicFramePr>
          <p:cNvPr id="166949" name="Group 37"/>
          <p:cNvGraphicFramePr>
            <a:graphicFrameLocks noGrp="1"/>
          </p:cNvGraphicFramePr>
          <p:nvPr/>
        </p:nvGraphicFramePr>
        <p:xfrm>
          <a:off x="92075" y="1052513"/>
          <a:ext cx="8801100" cy="4883150"/>
        </p:xfrm>
        <a:graphic>
          <a:graphicData uri="http://schemas.openxmlformats.org/drawingml/2006/table">
            <a:tbl>
              <a:tblPr/>
              <a:tblGrid>
                <a:gridCol w="1174750"/>
                <a:gridCol w="2413000"/>
                <a:gridCol w="2201863"/>
                <a:gridCol w="3011487"/>
              </a:tblGrid>
              <a:tr h="593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Úhel pohledu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Co do něho patří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Co do něho nepatří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Komentář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779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Tvůrčí myšlenky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Nové myšlenky a přístupy,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Inovace, alternativy,              hledání souvislostí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Kritika, hodnocení nápadů.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Lze se ptát „K čemu by to vedlo“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81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Emoce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Emoce, pocity,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To co se obvykle chápe jako intuice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Omluvy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Zdůvodňování</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Vyjádření pocitů má zásadní význam pro pročištění ovzduší. Nevyjádřené pocity se nakonec projeví skrytě a často zhoubně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0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Řízení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Formulace závěrů, problémů, plánů, komentáře shrnutí        sekvence pohledů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Má se týkat skupiny jako celku,               Nejen řízení střídání klobouků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Je důležitý nadhled, tento pohled  je jádrem činnosti manažera, vyžaduje vzácně se vyskytující talent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Zástupný symbol pro číslo snímku 4"/>
          <p:cNvSpPr>
            <a:spLocks noGrp="1"/>
          </p:cNvSpPr>
          <p:nvPr>
            <p:ph type="sldNum" sz="quarter" idx="12"/>
          </p:nvPr>
        </p:nvSpPr>
        <p:spPr>
          <a:noFill/>
        </p:spPr>
        <p:txBody>
          <a:bodyPr/>
          <a:lstStyle/>
          <a:p>
            <a:fld id="{2F2E4D62-DC40-4959-9E9D-903EB5B13C21}" type="slidenum">
              <a:rPr lang="cs-CZ" altLang="cs-CZ"/>
              <a:pPr/>
              <a:t>173</a:t>
            </a:fld>
            <a:endParaRPr lang="cs-CZ" altLang="cs-CZ"/>
          </a:p>
        </p:txBody>
      </p:sp>
      <p:sp>
        <p:nvSpPr>
          <p:cNvPr id="181251" name="Rectangle 2"/>
          <p:cNvSpPr>
            <a:spLocks noGrp="1" noChangeArrowheads="1"/>
          </p:cNvSpPr>
          <p:nvPr>
            <p:ph type="title"/>
          </p:nvPr>
        </p:nvSpPr>
        <p:spPr>
          <a:xfrm>
            <a:off x="457200" y="274638"/>
            <a:ext cx="8229600" cy="563562"/>
          </a:xfrm>
        </p:spPr>
        <p:txBody>
          <a:bodyPr/>
          <a:lstStyle/>
          <a:p>
            <a:pPr eaLnBrk="1" hangingPunct="1"/>
            <a:r>
              <a:rPr lang="cs-CZ" altLang="cs-CZ" smtClean="0"/>
              <a:t>Obsah úhlů pohledu</a:t>
            </a:r>
          </a:p>
        </p:txBody>
      </p:sp>
      <p:graphicFrame>
        <p:nvGraphicFramePr>
          <p:cNvPr id="167981" name="Group 45"/>
          <p:cNvGraphicFramePr>
            <a:graphicFrameLocks noGrp="1"/>
          </p:cNvGraphicFramePr>
          <p:nvPr/>
        </p:nvGraphicFramePr>
        <p:xfrm>
          <a:off x="387350" y="981075"/>
          <a:ext cx="8361363" cy="5802313"/>
        </p:xfrm>
        <a:graphic>
          <a:graphicData uri="http://schemas.openxmlformats.org/drawingml/2006/table">
            <a:tbl>
              <a:tblPr/>
              <a:tblGrid>
                <a:gridCol w="1025525"/>
                <a:gridCol w="2460625"/>
                <a:gridCol w="1939925"/>
                <a:gridCol w="2935288"/>
              </a:tblGrid>
              <a:tr h="623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Úhel pohledu</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Co do něho               patří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Co do něho nepatří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Komentář</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30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Fakta</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Ověřené skutečnosti, čísla, očekávané jevy s odhady jejich pravděpodobností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Pocity, předtuchy, dojmy, názory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Dá se změřit či ověřit. Je předpokladem dobrého řízení s využitím zpětných vazeb (srv. softwarové metriky)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682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Kritika</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Detekce rizik, omylů a nedostatků, zdůvodněná nebezpečí, důvody, proč  to nebude funkční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Vyvolávání sporů a shazování spolupracovníků pocity křivdy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Je životně potřebný (obdoba ladění softwaru), dost se o řízení rizik ví, schopnost vidět i skrytá rizika je vzácná, ale velmi užitečná</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71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Přínosy</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0důvodnělé příležitosti a naděje, možné přínosy. Má obsahovat i odhady pravděpodobností jevů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Euforie, nové nápady a myšlenky, dojmy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Jde především a kvalifikovaný odhad zisku. Vyžaduje dost vzácný talent. Nebezpečí prázdných řečí o dojmech nebo hledání nápadů</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Zástupný symbol pro číslo snímku 5"/>
          <p:cNvSpPr>
            <a:spLocks noGrp="1"/>
          </p:cNvSpPr>
          <p:nvPr>
            <p:ph type="sldNum" sz="quarter" idx="12"/>
          </p:nvPr>
        </p:nvSpPr>
        <p:spPr>
          <a:noFill/>
        </p:spPr>
        <p:txBody>
          <a:bodyPr/>
          <a:lstStyle/>
          <a:p>
            <a:fld id="{AF152AD6-91A6-4B11-9227-568499C578A3}" type="slidenum">
              <a:rPr lang="cs-CZ" altLang="cs-CZ"/>
              <a:pPr/>
              <a:t>174</a:t>
            </a:fld>
            <a:endParaRPr lang="cs-CZ" altLang="cs-CZ"/>
          </a:p>
        </p:txBody>
      </p:sp>
      <p:sp>
        <p:nvSpPr>
          <p:cNvPr id="182275" name="Rectangle 2"/>
          <p:cNvSpPr>
            <a:spLocks noGrp="1" noChangeArrowheads="1"/>
          </p:cNvSpPr>
          <p:nvPr>
            <p:ph type="title"/>
          </p:nvPr>
        </p:nvSpPr>
        <p:spPr/>
        <p:txBody>
          <a:bodyPr/>
          <a:lstStyle/>
          <a:p>
            <a:pPr eaLnBrk="1" hangingPunct="1"/>
            <a:r>
              <a:rPr lang="cs-CZ" altLang="cs-CZ" smtClean="0"/>
              <a:t>Jak střídat úhly pohledu</a:t>
            </a:r>
          </a:p>
        </p:txBody>
      </p:sp>
      <p:sp>
        <p:nvSpPr>
          <p:cNvPr id="182276" name="Rectangle 3"/>
          <p:cNvSpPr>
            <a:spLocks noGrp="1" noChangeArrowheads="1"/>
          </p:cNvSpPr>
          <p:nvPr>
            <p:ph type="body" idx="1"/>
          </p:nvPr>
        </p:nvSpPr>
        <p:spPr/>
        <p:txBody>
          <a:bodyPr/>
          <a:lstStyle/>
          <a:p>
            <a:pPr eaLnBrk="1" hangingPunct="1"/>
            <a:r>
              <a:rPr lang="cs-CZ" altLang="cs-CZ" sz="2400" smtClean="0"/>
              <a:t>Každý pohled lze aplikovat vícekrát</a:t>
            </a:r>
          </a:p>
          <a:p>
            <a:pPr eaLnBrk="1" hangingPunct="1"/>
            <a:r>
              <a:rPr lang="cs-CZ" altLang="cs-CZ" sz="2400" smtClean="0"/>
              <a:t>Začínat emocemi, je-li téma kontroverzní, jinak od faktů</a:t>
            </a:r>
          </a:p>
          <a:p>
            <a:pPr eaLnBrk="1" hangingPunct="1"/>
            <a:r>
              <a:rPr lang="cs-CZ" altLang="cs-CZ" sz="2400" smtClean="0"/>
              <a:t>Po zjištění problémů při kritice hledat tvůrčí myšlenky, jak z průšvihu ven </a:t>
            </a:r>
          </a:p>
          <a:p>
            <a:pPr eaLnBrk="1" hangingPunct="1"/>
            <a:r>
              <a:rPr lang="cs-CZ" altLang="cs-CZ" sz="2400" smtClean="0"/>
              <a:t>Je žádoucí brainstorming ukončit aspektem emoce</a:t>
            </a:r>
          </a:p>
          <a:p>
            <a:pPr eaLnBrk="1" hangingPunct="1"/>
            <a:r>
              <a:rPr lang="cs-CZ" altLang="cs-CZ" sz="2400" smtClean="0"/>
              <a:t>Kritika by měla být vždy po hodnocení přínosů</a:t>
            </a:r>
          </a:p>
          <a:p>
            <a:pPr eaLnBrk="1" hangingPunct="1"/>
            <a:r>
              <a:rPr lang="cs-CZ" altLang="cs-CZ" sz="2400" smtClean="0"/>
              <a:t>Možné sekvence</a:t>
            </a:r>
          </a:p>
          <a:p>
            <a:pPr lvl="1" eaLnBrk="1" hangingPunct="1"/>
            <a:r>
              <a:rPr lang="cs-CZ" altLang="cs-CZ" sz="2000" smtClean="0"/>
              <a:t>Pro hodnocení nápadu začít od emocí: EPKTFTKE</a:t>
            </a:r>
          </a:p>
          <a:p>
            <a:pPr lvl="1" eaLnBrk="1" hangingPunct="1"/>
            <a:r>
              <a:rPr lang="cs-CZ" altLang="cs-CZ" sz="2000" smtClean="0"/>
              <a:t>Pro hledání nápadu začínat od faktů: FTPKTŘKE</a:t>
            </a:r>
          </a:p>
          <a:p>
            <a:pPr eaLnBrk="1" hangingPunct="1"/>
            <a:r>
              <a:rPr lang="cs-CZ" altLang="cs-CZ" sz="2400" smtClean="0"/>
              <a:t>Je nutné plné nasazení účastníků a to je problém!!</a:t>
            </a:r>
          </a:p>
          <a:p>
            <a:pPr lvl="1" eaLnBrk="1" hangingPunct="1"/>
            <a:endParaRPr lang="cs-CZ" altLang="cs-CZ" sz="2000" smtClean="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Zástupný symbol pro číslo snímku 5"/>
          <p:cNvSpPr>
            <a:spLocks noGrp="1"/>
          </p:cNvSpPr>
          <p:nvPr>
            <p:ph type="sldNum" sz="quarter" idx="12"/>
          </p:nvPr>
        </p:nvSpPr>
        <p:spPr>
          <a:noFill/>
        </p:spPr>
        <p:txBody>
          <a:bodyPr/>
          <a:lstStyle/>
          <a:p>
            <a:fld id="{5C7A4407-AEEE-4040-91ED-B0EFB73305FE}" type="slidenum">
              <a:rPr lang="cs-CZ" altLang="cs-CZ"/>
              <a:pPr/>
              <a:t>175</a:t>
            </a:fld>
            <a:endParaRPr lang="cs-CZ" altLang="cs-CZ"/>
          </a:p>
        </p:txBody>
      </p:sp>
      <p:sp>
        <p:nvSpPr>
          <p:cNvPr id="183299" name="Rectangle 2"/>
          <p:cNvSpPr>
            <a:spLocks noGrp="1" noChangeArrowheads="1"/>
          </p:cNvSpPr>
          <p:nvPr>
            <p:ph type="title"/>
          </p:nvPr>
        </p:nvSpPr>
        <p:spPr/>
        <p:txBody>
          <a:bodyPr/>
          <a:lstStyle/>
          <a:p>
            <a:pPr eaLnBrk="1" hangingPunct="1"/>
            <a:r>
              <a:rPr lang="cs-CZ" altLang="cs-CZ" smtClean="0"/>
              <a:t>Jak střídat úhly pohledu</a:t>
            </a:r>
          </a:p>
        </p:txBody>
      </p:sp>
      <p:sp>
        <p:nvSpPr>
          <p:cNvPr id="183300" name="Rectangle 3"/>
          <p:cNvSpPr>
            <a:spLocks noGrp="1" noChangeArrowheads="1"/>
          </p:cNvSpPr>
          <p:nvPr>
            <p:ph type="body" idx="1"/>
          </p:nvPr>
        </p:nvSpPr>
        <p:spPr/>
        <p:txBody>
          <a:bodyPr/>
          <a:lstStyle/>
          <a:p>
            <a:pPr eaLnBrk="1" hangingPunct="1">
              <a:buFontTx/>
              <a:buNone/>
            </a:pPr>
            <a:r>
              <a:rPr lang="cs-CZ" altLang="cs-CZ" sz="3600" smtClean="0"/>
              <a:t>Pro hledání nápadu</a:t>
            </a:r>
          </a:p>
          <a:p>
            <a:pPr lvl="1" eaLnBrk="1" hangingPunct="1"/>
            <a:r>
              <a:rPr lang="cs-CZ" altLang="cs-CZ" sz="2000" smtClean="0"/>
              <a:t>Fakta - shrnutí dostupných informací</a:t>
            </a:r>
          </a:p>
          <a:p>
            <a:pPr lvl="1" eaLnBrk="1" hangingPunct="1"/>
            <a:r>
              <a:rPr lang="cs-CZ" altLang="cs-CZ" sz="2000" smtClean="0"/>
              <a:t>Tvůrčí - situace, hledání alternativ a možností</a:t>
            </a:r>
          </a:p>
          <a:p>
            <a:pPr lvl="1" eaLnBrk="1" hangingPunct="1"/>
            <a:r>
              <a:rPr lang="cs-CZ" altLang="cs-CZ" sz="2000" smtClean="0"/>
              <a:t>Přínosy - přínos každé z alternativ</a:t>
            </a:r>
          </a:p>
          <a:p>
            <a:pPr lvl="1" eaLnBrk="1" hangingPunct="1"/>
            <a:r>
              <a:rPr lang="cs-CZ" altLang="cs-CZ" sz="2000" smtClean="0"/>
              <a:t>Kritika -  hodnocení slabin alternativ </a:t>
            </a:r>
          </a:p>
          <a:p>
            <a:pPr lvl="1" eaLnBrk="1" hangingPunct="1"/>
            <a:r>
              <a:rPr lang="cs-CZ" altLang="cs-CZ" sz="2000" smtClean="0"/>
              <a:t>Tvůrčí -  odstranění nedostatků alternativ, další možnosti</a:t>
            </a:r>
          </a:p>
          <a:p>
            <a:pPr lvl="1" eaLnBrk="1" hangingPunct="1"/>
            <a:r>
              <a:rPr lang="cs-CZ" altLang="cs-CZ" sz="2000" smtClean="0"/>
              <a:t>Řízení - shrnutí výsledků, volba nejlepší alternativy</a:t>
            </a:r>
          </a:p>
          <a:p>
            <a:pPr lvl="1" eaLnBrk="1" hangingPunct="1"/>
            <a:r>
              <a:rPr lang="cs-CZ" altLang="cs-CZ" sz="2000" smtClean="0"/>
              <a:t>Kritika - oponentura vybrané alternativy</a:t>
            </a:r>
          </a:p>
          <a:p>
            <a:pPr lvl="1" eaLnBrk="1" hangingPunct="1"/>
            <a:r>
              <a:rPr lang="cs-CZ" altLang="cs-CZ" sz="2000" smtClean="0"/>
              <a:t>Emoce,  jak to vypadá</a:t>
            </a:r>
          </a:p>
          <a:p>
            <a:pPr lvl="1" eaLnBrk="1" hangingPunct="1"/>
            <a:endParaRPr lang="cs-CZ" altLang="cs-CZ" sz="2000" smtClean="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Zástupný symbol pro číslo snímku 5"/>
          <p:cNvSpPr>
            <a:spLocks noGrp="1"/>
          </p:cNvSpPr>
          <p:nvPr>
            <p:ph type="sldNum" sz="quarter" idx="12"/>
          </p:nvPr>
        </p:nvSpPr>
        <p:spPr>
          <a:noFill/>
        </p:spPr>
        <p:txBody>
          <a:bodyPr/>
          <a:lstStyle/>
          <a:p>
            <a:fld id="{3157F2D4-DE69-4DF2-8D70-FB56E2C21B7A}" type="slidenum">
              <a:rPr lang="cs-CZ" altLang="cs-CZ"/>
              <a:pPr/>
              <a:t>176</a:t>
            </a:fld>
            <a:endParaRPr lang="cs-CZ" altLang="cs-CZ"/>
          </a:p>
        </p:txBody>
      </p:sp>
      <p:sp>
        <p:nvSpPr>
          <p:cNvPr id="184323" name="Rectangle 2"/>
          <p:cNvSpPr>
            <a:spLocks noGrp="1" noChangeArrowheads="1"/>
          </p:cNvSpPr>
          <p:nvPr>
            <p:ph type="title"/>
          </p:nvPr>
        </p:nvSpPr>
        <p:spPr/>
        <p:txBody>
          <a:bodyPr/>
          <a:lstStyle/>
          <a:p>
            <a:pPr eaLnBrk="1" hangingPunct="1"/>
            <a:r>
              <a:rPr lang="cs-CZ" altLang="cs-CZ" smtClean="0"/>
              <a:t>Jak střídat úhly pohledu</a:t>
            </a:r>
          </a:p>
        </p:txBody>
      </p:sp>
      <p:sp>
        <p:nvSpPr>
          <p:cNvPr id="184324" name="Rectangle 3"/>
          <p:cNvSpPr>
            <a:spLocks noGrp="1" noChangeArrowheads="1"/>
          </p:cNvSpPr>
          <p:nvPr>
            <p:ph type="body" idx="1"/>
          </p:nvPr>
        </p:nvSpPr>
        <p:spPr>
          <a:xfrm>
            <a:off x="457200" y="1600200"/>
            <a:ext cx="7772400" cy="4525963"/>
          </a:xfrm>
        </p:spPr>
        <p:txBody>
          <a:bodyPr/>
          <a:lstStyle/>
          <a:p>
            <a:pPr lvl="1" eaLnBrk="1" hangingPunct="1">
              <a:buFontTx/>
              <a:buNone/>
            </a:pPr>
            <a:r>
              <a:rPr lang="cs-CZ" altLang="cs-CZ" smtClean="0"/>
              <a:t>Pro hodnocení nápadu </a:t>
            </a:r>
          </a:p>
          <a:p>
            <a:pPr lvl="2" eaLnBrk="1" hangingPunct="1"/>
            <a:r>
              <a:rPr lang="cs-CZ" altLang="cs-CZ" sz="2000" smtClean="0"/>
              <a:t>Emoce. Intuice, existuje opozice mezi posuzovateli nápadu?</a:t>
            </a:r>
          </a:p>
          <a:p>
            <a:pPr lvl="2" eaLnBrk="1" hangingPunct="1"/>
            <a:r>
              <a:rPr lang="cs-CZ" altLang="cs-CZ" sz="2000" smtClean="0"/>
              <a:t>Přínosy. Co může nápad přinést</a:t>
            </a:r>
          </a:p>
          <a:p>
            <a:pPr lvl="2" eaLnBrk="1" hangingPunct="1"/>
            <a:r>
              <a:rPr lang="cs-CZ" altLang="cs-CZ" sz="2000" smtClean="0"/>
              <a:t>Kritika. Hledání slabin, kde můžeme narazit</a:t>
            </a:r>
          </a:p>
          <a:p>
            <a:pPr lvl="2" eaLnBrk="1" hangingPunct="1"/>
            <a:r>
              <a:rPr lang="cs-CZ" altLang="cs-CZ" sz="2000" smtClean="0"/>
              <a:t>Tvůrčí. Jak na zjištěné slabiny a nedostatky</a:t>
            </a:r>
          </a:p>
          <a:p>
            <a:pPr lvl="2" eaLnBrk="1" hangingPunct="1"/>
            <a:r>
              <a:rPr lang="cs-CZ" altLang="cs-CZ" sz="2000" smtClean="0"/>
              <a:t>Fakta. Existují skutečnosti ve prospěch nápadu?</a:t>
            </a:r>
          </a:p>
          <a:p>
            <a:pPr lvl="2" eaLnBrk="1" hangingPunct="1"/>
            <a:r>
              <a:rPr lang="cs-CZ" altLang="cs-CZ" sz="2000" smtClean="0"/>
              <a:t>Kritika. Je to lepší?</a:t>
            </a:r>
          </a:p>
          <a:p>
            <a:pPr lvl="2" eaLnBrk="1" hangingPunct="1"/>
            <a:r>
              <a:rPr lang="cs-CZ" altLang="cs-CZ" sz="2000" smtClean="0"/>
              <a:t>Tvůrčí. Závěrečný návrh zahrnující reakce na slabiny </a:t>
            </a:r>
          </a:p>
          <a:p>
            <a:pPr lvl="2" eaLnBrk="1" hangingPunct="1"/>
            <a:r>
              <a:rPr lang="cs-CZ" altLang="cs-CZ" sz="2000" smtClean="0"/>
              <a:t>Kritika. Závěrečná oponentura</a:t>
            </a:r>
          </a:p>
          <a:p>
            <a:pPr lvl="2" eaLnBrk="1" hangingPunct="1"/>
            <a:r>
              <a:rPr lang="cs-CZ" altLang="cs-CZ" sz="2000" smtClean="0"/>
              <a:t>Emoce. Pocity z výsledku</a:t>
            </a:r>
          </a:p>
          <a:p>
            <a:pPr lvl="2" eaLnBrk="1" hangingPunct="1"/>
            <a:endParaRPr lang="cs-CZ" altLang="cs-CZ" sz="2000" smtClean="0"/>
          </a:p>
          <a:p>
            <a:pPr lvl="2" eaLnBrk="1" hangingPunct="1">
              <a:buFontTx/>
              <a:buNone/>
            </a:pPr>
            <a:endParaRPr lang="cs-CZ" altLang="cs-CZ" sz="1800" smtClean="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Zástupný symbol pro číslo snímku 5"/>
          <p:cNvSpPr>
            <a:spLocks noGrp="1"/>
          </p:cNvSpPr>
          <p:nvPr>
            <p:ph type="sldNum" sz="quarter" idx="12"/>
          </p:nvPr>
        </p:nvSpPr>
        <p:spPr>
          <a:noFill/>
        </p:spPr>
        <p:txBody>
          <a:bodyPr/>
          <a:lstStyle/>
          <a:p>
            <a:fld id="{3A174C29-31F0-44CA-B911-4DE235A99E7D}" type="slidenum">
              <a:rPr lang="cs-CZ" altLang="cs-CZ"/>
              <a:pPr/>
              <a:t>177</a:t>
            </a:fld>
            <a:endParaRPr lang="cs-CZ" altLang="cs-CZ"/>
          </a:p>
        </p:txBody>
      </p:sp>
      <p:sp>
        <p:nvSpPr>
          <p:cNvPr id="185347" name="Rectangle 2"/>
          <p:cNvSpPr>
            <a:spLocks noGrp="1" noChangeArrowheads="1"/>
          </p:cNvSpPr>
          <p:nvPr>
            <p:ph type="title"/>
          </p:nvPr>
        </p:nvSpPr>
        <p:spPr/>
        <p:txBody>
          <a:bodyPr/>
          <a:lstStyle/>
          <a:p>
            <a:pPr eaLnBrk="1" hangingPunct="1"/>
            <a:r>
              <a:rPr lang="cs-CZ" altLang="cs-CZ" smtClean="0"/>
              <a:t>Jak střídat úhly pohledů</a:t>
            </a:r>
          </a:p>
        </p:txBody>
      </p:sp>
      <p:sp>
        <p:nvSpPr>
          <p:cNvPr id="185348" name="Rectangle 3"/>
          <p:cNvSpPr>
            <a:spLocks noGrp="1" noChangeArrowheads="1"/>
          </p:cNvSpPr>
          <p:nvPr>
            <p:ph type="body" idx="1"/>
          </p:nvPr>
        </p:nvSpPr>
        <p:spPr/>
        <p:txBody>
          <a:bodyPr/>
          <a:lstStyle/>
          <a:p>
            <a:pPr eaLnBrk="1" hangingPunct="1"/>
            <a:r>
              <a:rPr lang="cs-CZ" altLang="cs-CZ" smtClean="0"/>
              <a:t>Jen jeden účastník má nasazený klobouk určité barvy</a:t>
            </a:r>
          </a:p>
          <a:p>
            <a:pPr lvl="1" eaLnBrk="1" hangingPunct="1"/>
            <a:r>
              <a:rPr lang="cs-CZ" altLang="cs-CZ" smtClean="0"/>
              <a:t>Nasadí si ho mluvící, nebo se dá na vyznačené místo, či před sebe</a:t>
            </a:r>
          </a:p>
          <a:p>
            <a:pPr lvl="1" eaLnBrk="1" hangingPunct="1"/>
            <a:r>
              <a:rPr lang="cs-CZ" altLang="cs-CZ" smtClean="0"/>
              <a:t>Po dobu „vlády“ klobouku se řeší pouze s ním spojený aspekt, mluví ten, kdo má klobouk</a:t>
            </a:r>
          </a:p>
          <a:p>
            <a:pPr lvl="1" eaLnBrk="1" hangingPunct="1"/>
            <a:r>
              <a:rPr lang="cs-CZ" altLang="cs-CZ" smtClean="0"/>
              <a:t>Je možné úhly pohledu rychle střídat, ale asi je většinou lépe daný úhel pohledu probrat důkladně v diskusi podobně jako u vlaječek</a:t>
            </a:r>
          </a:p>
          <a:p>
            <a:pPr eaLnBrk="1" hangingPunct="1"/>
            <a:endParaRPr lang="cs-CZ" altLang="cs-CZ" smtClean="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Zástupný symbol pro číslo snímku 5"/>
          <p:cNvSpPr>
            <a:spLocks noGrp="1"/>
          </p:cNvSpPr>
          <p:nvPr>
            <p:ph type="sldNum" sz="quarter" idx="12"/>
          </p:nvPr>
        </p:nvSpPr>
        <p:spPr>
          <a:noFill/>
        </p:spPr>
        <p:txBody>
          <a:bodyPr/>
          <a:lstStyle/>
          <a:p>
            <a:fld id="{FE3F313D-F4DA-4D50-93B4-07C4855AA4DD}" type="slidenum">
              <a:rPr lang="cs-CZ" altLang="cs-CZ"/>
              <a:pPr/>
              <a:t>178</a:t>
            </a:fld>
            <a:endParaRPr lang="cs-CZ" altLang="cs-CZ"/>
          </a:p>
        </p:txBody>
      </p:sp>
      <p:sp>
        <p:nvSpPr>
          <p:cNvPr id="186371" name="Rectangle 2"/>
          <p:cNvSpPr>
            <a:spLocks noGrp="1" noChangeArrowheads="1"/>
          </p:cNvSpPr>
          <p:nvPr>
            <p:ph type="title"/>
          </p:nvPr>
        </p:nvSpPr>
        <p:spPr>
          <a:xfrm>
            <a:off x="457200" y="274638"/>
            <a:ext cx="8229600" cy="868362"/>
          </a:xfrm>
        </p:spPr>
        <p:txBody>
          <a:bodyPr/>
          <a:lstStyle/>
          <a:p>
            <a:pPr eaLnBrk="1" hangingPunct="1"/>
            <a:r>
              <a:rPr lang="cs-CZ" altLang="cs-CZ" smtClean="0"/>
              <a:t>SWOT tabulka</a:t>
            </a:r>
          </a:p>
        </p:txBody>
      </p:sp>
      <p:sp>
        <p:nvSpPr>
          <p:cNvPr id="186372" name="Rectangle 3"/>
          <p:cNvSpPr>
            <a:spLocks noGrp="1" noChangeArrowheads="1"/>
          </p:cNvSpPr>
          <p:nvPr>
            <p:ph type="body" idx="1"/>
          </p:nvPr>
        </p:nvSpPr>
        <p:spPr>
          <a:xfrm>
            <a:off x="457200" y="1371600"/>
            <a:ext cx="8229600" cy="4754563"/>
          </a:xfrm>
        </p:spPr>
        <p:txBody>
          <a:bodyPr/>
          <a:lstStyle/>
          <a:p>
            <a:pPr eaLnBrk="1" hangingPunct="1"/>
            <a:r>
              <a:rPr lang="cs-CZ" altLang="cs-CZ" smtClean="0"/>
              <a:t>Velmi používaná technika volby cílů používající následující atributy:</a:t>
            </a:r>
          </a:p>
          <a:p>
            <a:pPr eaLnBrk="1" hangingPunct="1"/>
            <a:r>
              <a:rPr lang="cs-CZ" altLang="cs-CZ" smtClean="0"/>
              <a:t>Externí </a:t>
            </a:r>
          </a:p>
          <a:p>
            <a:pPr lvl="1" eaLnBrk="1" hangingPunct="1"/>
            <a:r>
              <a:rPr lang="cs-CZ" altLang="cs-CZ" b="1" smtClean="0"/>
              <a:t>O</a:t>
            </a:r>
            <a:r>
              <a:rPr lang="cs-CZ" altLang="cs-CZ" smtClean="0"/>
              <a:t> oportunities, příležitosti</a:t>
            </a:r>
          </a:p>
          <a:p>
            <a:pPr lvl="1" eaLnBrk="1" hangingPunct="1"/>
            <a:r>
              <a:rPr lang="cs-CZ" altLang="cs-CZ" b="1" smtClean="0"/>
              <a:t>T</a:t>
            </a:r>
            <a:r>
              <a:rPr lang="cs-CZ" altLang="cs-CZ" smtClean="0"/>
              <a:t> threats, hrozby</a:t>
            </a:r>
          </a:p>
          <a:p>
            <a:pPr eaLnBrk="1" hangingPunct="1"/>
            <a:r>
              <a:rPr lang="cs-CZ" altLang="cs-CZ" smtClean="0"/>
              <a:t>Interní</a:t>
            </a:r>
          </a:p>
          <a:p>
            <a:pPr lvl="1" eaLnBrk="1" hangingPunct="1"/>
            <a:r>
              <a:rPr lang="cs-CZ" altLang="cs-CZ" b="1" smtClean="0"/>
              <a:t>S</a:t>
            </a:r>
            <a:r>
              <a:rPr lang="cs-CZ" altLang="cs-CZ" smtClean="0"/>
              <a:t>  strengths, přednosti</a:t>
            </a:r>
          </a:p>
          <a:p>
            <a:pPr lvl="1" eaLnBrk="1" hangingPunct="1"/>
            <a:r>
              <a:rPr lang="cs-CZ" altLang="cs-CZ" b="1" smtClean="0"/>
              <a:t>W</a:t>
            </a:r>
            <a:r>
              <a:rPr lang="cs-CZ" altLang="cs-CZ" smtClean="0"/>
              <a:t> weakness, nedostatky, slabiny</a:t>
            </a:r>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Zástupný symbol pro číslo snímku 5"/>
          <p:cNvSpPr>
            <a:spLocks noGrp="1"/>
          </p:cNvSpPr>
          <p:nvPr>
            <p:ph type="sldNum" sz="quarter" idx="12"/>
          </p:nvPr>
        </p:nvSpPr>
        <p:spPr>
          <a:noFill/>
        </p:spPr>
        <p:txBody>
          <a:bodyPr/>
          <a:lstStyle/>
          <a:p>
            <a:fld id="{1B85CBB3-CADC-4D4D-9BB0-A01683FD4AE5}" type="slidenum">
              <a:rPr lang="cs-CZ" altLang="cs-CZ"/>
              <a:pPr/>
              <a:t>179</a:t>
            </a:fld>
            <a:endParaRPr lang="cs-CZ" altLang="cs-CZ"/>
          </a:p>
        </p:txBody>
      </p:sp>
      <p:sp>
        <p:nvSpPr>
          <p:cNvPr id="187395" name="Rectangle 2"/>
          <p:cNvSpPr>
            <a:spLocks noGrp="1" noChangeArrowheads="1"/>
          </p:cNvSpPr>
          <p:nvPr>
            <p:ph type="title"/>
          </p:nvPr>
        </p:nvSpPr>
        <p:spPr>
          <a:xfrm>
            <a:off x="457200" y="274638"/>
            <a:ext cx="8229600" cy="868362"/>
          </a:xfrm>
        </p:spPr>
        <p:txBody>
          <a:bodyPr/>
          <a:lstStyle/>
          <a:p>
            <a:pPr eaLnBrk="1" hangingPunct="1"/>
            <a:r>
              <a:rPr lang="cs-CZ" altLang="cs-CZ" smtClean="0"/>
              <a:t>SWOT tabulka</a:t>
            </a:r>
          </a:p>
        </p:txBody>
      </p:sp>
      <p:sp>
        <p:nvSpPr>
          <p:cNvPr id="187396" name="Rectangle 3"/>
          <p:cNvSpPr>
            <a:spLocks noGrp="1" noChangeArrowheads="1"/>
          </p:cNvSpPr>
          <p:nvPr>
            <p:ph type="body" idx="1"/>
          </p:nvPr>
        </p:nvSpPr>
        <p:spPr>
          <a:xfrm>
            <a:off x="457200" y="1219200"/>
            <a:ext cx="8229600" cy="5057775"/>
          </a:xfrm>
        </p:spPr>
        <p:txBody>
          <a:bodyPr/>
          <a:lstStyle/>
          <a:p>
            <a:pPr eaLnBrk="1" hangingPunct="1"/>
            <a:r>
              <a:rPr lang="cs-CZ" altLang="cs-CZ" smtClean="0"/>
              <a:t>Hodnotí se dvojice  S-O ,S-T ,W-O ,W-T v tabulce v následující tabulce</a:t>
            </a:r>
          </a:p>
        </p:txBody>
      </p:sp>
      <p:graphicFrame>
        <p:nvGraphicFramePr>
          <p:cNvPr id="177163" name="Group 11"/>
          <p:cNvGraphicFramePr>
            <a:graphicFrameLocks noGrp="1"/>
          </p:cNvGraphicFramePr>
          <p:nvPr/>
        </p:nvGraphicFramePr>
        <p:xfrm>
          <a:off x="3962400" y="3886200"/>
          <a:ext cx="4191000" cy="2230438"/>
        </p:xfrm>
        <a:graphic>
          <a:graphicData uri="http://schemas.openxmlformats.org/drawingml/2006/table">
            <a:tbl>
              <a:tblPr/>
              <a:tblGrid>
                <a:gridCol w="1981200"/>
                <a:gridCol w="2209800"/>
              </a:tblGrid>
              <a:tr h="11152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Jak uplatnit   přednosti, které máme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1" i="1" u="none" strike="noStrike" cap="none" normalizeH="0" baseline="0" smtClean="0">
                          <a:ln>
                            <a:noFill/>
                          </a:ln>
                          <a:solidFill>
                            <a:schemeClr val="tx1"/>
                          </a:solidFill>
                          <a:effectLst/>
                          <a:latin typeface="Arial" charset="0"/>
                        </a:rPr>
                        <a:t>Útok</a:t>
                      </a:r>
                    </a:p>
                  </a:txBody>
                  <a:tcPr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Jak odvrátit hrozby využitím našich silných stránek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1" i="1" u="none" strike="noStrike" cap="none" normalizeH="0" baseline="0" smtClean="0">
                          <a:ln>
                            <a:noFill/>
                          </a:ln>
                          <a:solidFill>
                            <a:schemeClr val="tx1"/>
                          </a:solidFill>
                          <a:effectLst/>
                          <a:latin typeface="Arial" charset="0"/>
                        </a:rPr>
                        <a:t>Obrana</a:t>
                      </a:r>
                      <a:endParaRPr kumimoji="0" lang="cs-CZ" sz="1600" b="0" i="0" u="none" strike="noStrike" cap="none" normalizeH="0" baseline="0" smtClean="0">
                        <a:ln>
                          <a:noFill/>
                        </a:ln>
                        <a:solidFill>
                          <a:schemeClr val="tx1"/>
                        </a:solidFill>
                        <a:effectLst/>
                        <a:latin typeface="Arial" charset="0"/>
                      </a:endParaRPr>
                    </a:p>
                  </a:txBody>
                  <a:tcPr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52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Jak se zbavit našich nedostatků, abychom využili příležitost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1" i="1" u="none" strike="noStrike" cap="none" normalizeH="0" baseline="0" smtClean="0">
                          <a:ln>
                            <a:noFill/>
                          </a:ln>
                          <a:solidFill>
                            <a:schemeClr val="tx1"/>
                          </a:solidFill>
                          <a:effectLst/>
                          <a:latin typeface="Arial" charset="0"/>
                        </a:rPr>
                        <a:t>Posílení</a:t>
                      </a:r>
                    </a:p>
                  </a:txBody>
                  <a:tcPr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Krizový plán, jak snížit škody, kterým se neubráníme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1" i="1" u="none" strike="noStrike" cap="none" normalizeH="0" baseline="0" smtClean="0">
                          <a:ln>
                            <a:noFill/>
                          </a:ln>
                          <a:solidFill>
                            <a:schemeClr val="tx1"/>
                          </a:solidFill>
                          <a:effectLst/>
                          <a:latin typeface="Arial" charset="0"/>
                        </a:rPr>
                        <a:t>Krize</a:t>
                      </a:r>
                    </a:p>
                  </a:txBody>
                  <a:tcPr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7169" name="Group 17"/>
          <p:cNvGraphicFramePr>
            <a:graphicFrameLocks noGrp="1"/>
          </p:cNvGraphicFramePr>
          <p:nvPr/>
        </p:nvGraphicFramePr>
        <p:xfrm>
          <a:off x="3962400" y="2743200"/>
          <a:ext cx="4191000" cy="1158875"/>
        </p:xfrm>
        <a:graphic>
          <a:graphicData uri="http://schemas.openxmlformats.org/drawingml/2006/table">
            <a:tbl>
              <a:tblPr/>
              <a:tblGrid>
                <a:gridCol w="1981200"/>
                <a:gridCol w="2209800"/>
              </a:tblGrid>
              <a:tr h="5178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O</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T</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9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Příležitosti pro naše přednosti</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Hrozby, a překážky naší činnosti</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7161" name="Group 9"/>
          <p:cNvGraphicFramePr>
            <a:graphicFrameLocks noGrp="1"/>
          </p:cNvGraphicFramePr>
          <p:nvPr/>
        </p:nvGraphicFramePr>
        <p:xfrm>
          <a:off x="1600200" y="3886200"/>
          <a:ext cx="2362200" cy="2227263"/>
        </p:xfrm>
        <a:graphic>
          <a:graphicData uri="http://schemas.openxmlformats.org/drawingml/2006/table">
            <a:tbl>
              <a:tblPr/>
              <a:tblGrid>
                <a:gridCol w="715963"/>
                <a:gridCol w="1646237"/>
              </a:tblGrid>
              <a:tr h="1123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V čem jsme dobří, jaké jsou naše přednosti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3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Jaké jsou naše slabiny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p:cNvSpPr>
            <a:spLocks noGrp="1"/>
          </p:cNvSpPr>
          <p:nvPr>
            <p:ph type="sldNum" sz="quarter" idx="12"/>
          </p:nvPr>
        </p:nvSpPr>
        <p:spPr>
          <a:noFill/>
        </p:spPr>
        <p:txBody>
          <a:bodyPr/>
          <a:lstStyle/>
          <a:p>
            <a:fld id="{EB85C564-A2C8-4985-A607-3FA31F99F25F}" type="slidenum">
              <a:rPr lang="cs-CZ" altLang="cs-CZ"/>
              <a:pPr/>
              <a:t>18</a:t>
            </a:fld>
            <a:endParaRPr lang="cs-CZ" altLang="cs-CZ"/>
          </a:p>
        </p:txBody>
      </p:sp>
      <p:sp>
        <p:nvSpPr>
          <p:cNvPr id="21507" name="Rectangle 2"/>
          <p:cNvSpPr>
            <a:spLocks noGrp="1" noChangeArrowheads="1"/>
          </p:cNvSpPr>
          <p:nvPr>
            <p:ph type="title"/>
          </p:nvPr>
        </p:nvSpPr>
        <p:spPr>
          <a:xfrm>
            <a:off x="457200" y="533400"/>
            <a:ext cx="8229600" cy="792163"/>
          </a:xfrm>
        </p:spPr>
        <p:txBody>
          <a:bodyPr/>
          <a:lstStyle/>
          <a:p>
            <a:pPr eaLnBrk="1" hangingPunct="1"/>
            <a:r>
              <a:rPr lang="cs-CZ" altLang="cs-CZ" smtClean="0"/>
              <a:t>Důvody zavádění IS, marketing</a:t>
            </a:r>
          </a:p>
        </p:txBody>
      </p:sp>
      <p:sp>
        <p:nvSpPr>
          <p:cNvPr id="21508" name="Rectangle 3"/>
          <p:cNvSpPr>
            <a:spLocks noGrp="1" noChangeArrowheads="1"/>
          </p:cNvSpPr>
          <p:nvPr>
            <p:ph type="body" idx="1"/>
          </p:nvPr>
        </p:nvSpPr>
        <p:spPr>
          <a:xfrm>
            <a:off x="684213" y="1557338"/>
            <a:ext cx="7773987" cy="4824412"/>
          </a:xfrm>
        </p:spPr>
        <p:txBody>
          <a:bodyPr/>
          <a:lstStyle/>
          <a:p>
            <a:pPr eaLnBrk="1" hangingPunct="1">
              <a:lnSpc>
                <a:spcPct val="80000"/>
              </a:lnSpc>
              <a:buFontTx/>
              <a:buNone/>
            </a:pPr>
            <a:r>
              <a:rPr lang="cs-CZ" altLang="cs-CZ" smtClean="0">
                <a:cs typeface="Arial" charset="0"/>
              </a:rPr>
              <a:t>Z marketingového hlediska IS umožňuje</a:t>
            </a:r>
          </a:p>
          <a:p>
            <a:pPr eaLnBrk="1" hangingPunct="1">
              <a:lnSpc>
                <a:spcPct val="80000"/>
              </a:lnSpc>
            </a:pPr>
            <a:r>
              <a:rPr lang="cs-CZ" altLang="cs-CZ" sz="2400" smtClean="0">
                <a:cs typeface="Arial" charset="0"/>
              </a:rPr>
              <a:t> </a:t>
            </a:r>
            <a:r>
              <a:rPr lang="cs-CZ" altLang="cs-CZ" sz="2800" smtClean="0">
                <a:cs typeface="Arial" charset="0"/>
              </a:rPr>
              <a:t>Sledování obchodních charakteristik (trendy, rozložení poptávky podle kategorie a druhů zboží atd.). </a:t>
            </a:r>
            <a:endParaRPr lang="cs-CZ" altLang="cs-CZ" sz="2800" smtClean="0"/>
          </a:p>
          <a:p>
            <a:pPr eaLnBrk="1" hangingPunct="1">
              <a:lnSpc>
                <a:spcPct val="80000"/>
              </a:lnSpc>
            </a:pPr>
            <a:r>
              <a:rPr lang="cs-CZ" altLang="cs-CZ" sz="2800" smtClean="0">
                <a:cs typeface="Arial" charset="0"/>
              </a:rPr>
              <a:t>Využívání získaných informací pro optimalizaci (např. optimalizace</a:t>
            </a:r>
            <a:r>
              <a:rPr lang="cs-CZ" altLang="cs-CZ" sz="2800" smtClean="0"/>
              <a:t> </a:t>
            </a:r>
            <a:r>
              <a:rPr lang="cs-CZ" altLang="cs-CZ" sz="2800" smtClean="0">
                <a:cs typeface="Arial" charset="0"/>
              </a:rPr>
              <a:t>výrobních dávek, optimální řízení zásob atd.).</a:t>
            </a:r>
            <a:endParaRPr lang="cs-CZ" altLang="cs-CZ" sz="2800" smtClean="0">
              <a:latin typeface="Courier New" pitchFamily="49" charset="0"/>
              <a:cs typeface="Courier New" pitchFamily="49" charset="0"/>
            </a:endParaRPr>
          </a:p>
          <a:p>
            <a:pPr eaLnBrk="1" hangingPunct="1">
              <a:lnSpc>
                <a:spcPct val="80000"/>
              </a:lnSpc>
            </a:pPr>
            <a:r>
              <a:rPr lang="cs-CZ" altLang="cs-CZ" sz="2800" smtClean="0">
                <a:cs typeface="Arial" charset="0"/>
              </a:rPr>
              <a:t>IS umožňuje zachytit i méně zjevné či téměř skryté skutečnosti, např. fakt že existuje rezerva v</a:t>
            </a:r>
            <a:r>
              <a:rPr lang="cs-CZ" altLang="cs-CZ" sz="2800" smtClean="0"/>
              <a:t> </a:t>
            </a:r>
            <a:r>
              <a:rPr lang="cs-CZ" altLang="cs-CZ" sz="2800" smtClean="0">
                <a:cs typeface="Arial" charset="0"/>
              </a:rPr>
              <a:t> prodeji u prodejce s vysokým obratem (zásobuje více velkých zákazníků než ostatní).</a:t>
            </a:r>
          </a:p>
          <a:p>
            <a:pPr eaLnBrk="1" hangingPunct="1">
              <a:lnSpc>
                <a:spcPct val="80000"/>
              </a:lnSpc>
            </a:pPr>
            <a:endParaRPr lang="cs-CZ" altLang="cs-CZ" sz="2800" smtClean="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Zástupný symbol pro číslo snímku 5"/>
          <p:cNvSpPr>
            <a:spLocks noGrp="1"/>
          </p:cNvSpPr>
          <p:nvPr>
            <p:ph type="sldNum" sz="quarter" idx="12"/>
          </p:nvPr>
        </p:nvSpPr>
        <p:spPr>
          <a:noFill/>
        </p:spPr>
        <p:txBody>
          <a:bodyPr/>
          <a:lstStyle/>
          <a:p>
            <a:fld id="{09A7A50D-868B-49DA-A071-BE5952EB6DC6}" type="slidenum">
              <a:rPr lang="cs-CZ" altLang="cs-CZ"/>
              <a:pPr/>
              <a:t>180</a:t>
            </a:fld>
            <a:endParaRPr lang="cs-CZ" altLang="cs-CZ"/>
          </a:p>
        </p:txBody>
      </p:sp>
      <p:sp>
        <p:nvSpPr>
          <p:cNvPr id="188419" name="Rectangle 2"/>
          <p:cNvSpPr>
            <a:spLocks noGrp="1" noChangeArrowheads="1"/>
          </p:cNvSpPr>
          <p:nvPr>
            <p:ph type="title"/>
          </p:nvPr>
        </p:nvSpPr>
        <p:spPr/>
        <p:txBody>
          <a:bodyPr/>
          <a:lstStyle/>
          <a:p>
            <a:pPr eaLnBrk="1" hangingPunct="1"/>
            <a:r>
              <a:rPr lang="cs-CZ" altLang="cs-CZ" smtClean="0"/>
              <a:t>Postup zaplňování</a:t>
            </a:r>
          </a:p>
        </p:txBody>
      </p:sp>
      <p:sp>
        <p:nvSpPr>
          <p:cNvPr id="188420" name="Rectangle 3"/>
          <p:cNvSpPr>
            <a:spLocks noGrp="1" noChangeArrowheads="1"/>
          </p:cNvSpPr>
          <p:nvPr>
            <p:ph type="body" idx="1"/>
          </p:nvPr>
        </p:nvSpPr>
        <p:spPr>
          <a:xfrm>
            <a:off x="457200" y="1600200"/>
            <a:ext cx="7543800" cy="4525963"/>
          </a:xfrm>
        </p:spPr>
        <p:txBody>
          <a:bodyPr/>
          <a:lstStyle/>
          <a:p>
            <a:pPr eaLnBrk="1" hangingPunct="1"/>
            <a:r>
              <a:rPr lang="cs-CZ" altLang="cs-CZ" smtClean="0"/>
              <a:t>Lze začínat od prostředku – od toho, co děláme a jaký to má efekt</a:t>
            </a:r>
          </a:p>
          <a:p>
            <a:pPr eaLnBrk="1" hangingPunct="1"/>
            <a:r>
              <a:rPr lang="cs-CZ" altLang="cs-CZ" smtClean="0"/>
              <a:t>Nebo od okrajů, v čem obecně jsme dobří či slabí a co nám hrozí a jak hrozbu eliminovat, tento postup se používá častěji</a:t>
            </a:r>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Zástupný symbol pro číslo snímku 5"/>
          <p:cNvSpPr>
            <a:spLocks noGrp="1"/>
          </p:cNvSpPr>
          <p:nvPr>
            <p:ph type="sldNum" sz="quarter" idx="12"/>
          </p:nvPr>
        </p:nvSpPr>
        <p:spPr>
          <a:noFill/>
        </p:spPr>
        <p:txBody>
          <a:bodyPr/>
          <a:lstStyle/>
          <a:p>
            <a:fld id="{8D4E34FA-F896-400C-AAB1-AC9A9F2A48D4}" type="slidenum">
              <a:rPr lang="cs-CZ" altLang="cs-CZ"/>
              <a:pPr/>
              <a:t>181</a:t>
            </a:fld>
            <a:endParaRPr lang="cs-CZ" altLang="cs-CZ"/>
          </a:p>
        </p:txBody>
      </p:sp>
      <p:sp>
        <p:nvSpPr>
          <p:cNvPr id="189443" name="Rectangle 2"/>
          <p:cNvSpPr>
            <a:spLocks noGrp="1" noChangeArrowheads="1"/>
          </p:cNvSpPr>
          <p:nvPr>
            <p:ph type="title"/>
          </p:nvPr>
        </p:nvSpPr>
        <p:spPr>
          <a:xfrm>
            <a:off x="457200" y="274638"/>
            <a:ext cx="8229600" cy="868362"/>
          </a:xfrm>
        </p:spPr>
        <p:txBody>
          <a:bodyPr/>
          <a:lstStyle/>
          <a:p>
            <a:pPr eaLnBrk="1" hangingPunct="1"/>
            <a:r>
              <a:rPr lang="cs-CZ" altLang="cs-CZ" smtClean="0"/>
              <a:t>SWOT tabulka</a:t>
            </a:r>
          </a:p>
        </p:txBody>
      </p:sp>
      <p:sp>
        <p:nvSpPr>
          <p:cNvPr id="189444" name="Rectangle 3"/>
          <p:cNvSpPr>
            <a:spLocks noGrp="1" noChangeArrowheads="1"/>
          </p:cNvSpPr>
          <p:nvPr>
            <p:ph type="body" idx="1"/>
          </p:nvPr>
        </p:nvSpPr>
        <p:spPr>
          <a:xfrm>
            <a:off x="457200" y="1219200"/>
            <a:ext cx="8229600" cy="5057775"/>
          </a:xfrm>
        </p:spPr>
        <p:txBody>
          <a:bodyPr/>
          <a:lstStyle/>
          <a:p>
            <a:pPr eaLnBrk="1" hangingPunct="1"/>
            <a:r>
              <a:rPr lang="cs-CZ" altLang="cs-CZ" smtClean="0"/>
              <a:t>Programátorská firma</a:t>
            </a:r>
          </a:p>
        </p:txBody>
      </p:sp>
      <p:graphicFrame>
        <p:nvGraphicFramePr>
          <p:cNvPr id="2" name="Group 4"/>
          <p:cNvGraphicFramePr>
            <a:graphicFrameLocks noGrp="1"/>
          </p:cNvGraphicFramePr>
          <p:nvPr/>
        </p:nvGraphicFramePr>
        <p:xfrm>
          <a:off x="3962400" y="3886200"/>
          <a:ext cx="4800600" cy="2206625"/>
        </p:xfrm>
        <a:graphic>
          <a:graphicData uri="http://schemas.openxmlformats.org/drawingml/2006/table">
            <a:tbl>
              <a:tblPr/>
              <a:tblGrid>
                <a:gridCol w="2197100"/>
                <a:gridCol w="2603500"/>
              </a:tblGrid>
              <a:tr h="1123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Zaměřit se na XML a html, tvorba stránek, propojování aplikací, služba na místě</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SW služby založené na místních znalostech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Přesun důrazu na www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Zaměřit se na služby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82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Školení, zaměření se na pracovníky s vhodným talentem, nábor nových lidí</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Raději nedělat outsourcovatelné produkty nezávislé na místních podmínkách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6135" name="Group 7"/>
          <p:cNvGraphicFramePr>
            <a:graphicFrameLocks noGrp="1"/>
          </p:cNvGraphicFramePr>
          <p:nvPr/>
        </p:nvGraphicFramePr>
        <p:xfrm>
          <a:off x="3962400" y="2133600"/>
          <a:ext cx="4800600" cy="1752600"/>
        </p:xfrm>
        <a:graphic>
          <a:graphicData uri="http://schemas.openxmlformats.org/drawingml/2006/table">
            <a:tbl>
              <a:tblPr/>
              <a:tblGrid>
                <a:gridCol w="2238375"/>
                <a:gridCol w="2562225"/>
              </a:tblGrid>
              <a:tr h="5179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O</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T</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346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Potřeba web stránek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Servisně orientované systémy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Potřeba služeb</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a:t>
                      </a:r>
                      <a:r>
                        <a:rPr kumimoji="0" lang="cs-CZ" sz="1400" b="0" i="0" u="none" strike="noStrike" cap="none" normalizeH="0" baseline="0" smtClean="0">
                          <a:ln>
                            <a:noFill/>
                          </a:ln>
                          <a:solidFill>
                            <a:schemeClr val="tx1"/>
                          </a:solidFill>
                          <a:effectLst/>
                          <a:latin typeface="Arial" charset="0"/>
                        </a:rPr>
                        <a:t>Outsourcing do Indie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Převaha firem dodávajících customizované systémy</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6133" name="Group 5"/>
          <p:cNvGraphicFramePr>
            <a:graphicFrameLocks noGrp="1"/>
          </p:cNvGraphicFramePr>
          <p:nvPr/>
        </p:nvGraphicFramePr>
        <p:xfrm>
          <a:off x="914400" y="3886200"/>
          <a:ext cx="3048000" cy="2206625"/>
        </p:xfrm>
        <a:graphic>
          <a:graphicData uri="http://schemas.openxmlformats.org/drawingml/2006/table">
            <a:tbl>
              <a:tblPr/>
              <a:tblGrid>
                <a:gridCol w="533400"/>
                <a:gridCol w="2514600"/>
              </a:tblGrid>
              <a:tr h="1133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Velmi kvalitní kádr programátorů</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Schopnost používat nové nástroje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3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Obtížné jednání řadových pracovníků se zákazníky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Malá znalost nepočítačových oborů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9478" name="Text Box 70"/>
          <p:cNvSpPr txBox="1">
            <a:spLocks noChangeArrowheads="1"/>
          </p:cNvSpPr>
          <p:nvPr/>
        </p:nvSpPr>
        <p:spPr bwMode="auto">
          <a:xfrm>
            <a:off x="971550" y="2349500"/>
            <a:ext cx="2663825" cy="366713"/>
          </a:xfrm>
          <a:prstGeom prst="rect">
            <a:avLst/>
          </a:prstGeom>
          <a:noFill/>
          <a:ln w="9525">
            <a:noFill/>
            <a:miter lim="800000"/>
            <a:headEnd/>
            <a:tailEnd/>
          </a:ln>
        </p:spPr>
        <p:txBody>
          <a:bodyPr>
            <a:spAutoFit/>
          </a:bodyPr>
          <a:lstStyle/>
          <a:p>
            <a:pPr eaLnBrk="1" hangingPunct="1">
              <a:spcBef>
                <a:spcPct val="50000"/>
              </a:spcBef>
            </a:pPr>
            <a:endParaRPr lang="en-US" altLang="cs-CZ"/>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Zástupný symbol pro číslo snímku 5"/>
          <p:cNvSpPr>
            <a:spLocks noGrp="1"/>
          </p:cNvSpPr>
          <p:nvPr>
            <p:ph type="sldNum" sz="quarter" idx="12"/>
          </p:nvPr>
        </p:nvSpPr>
        <p:spPr>
          <a:noFill/>
        </p:spPr>
        <p:txBody>
          <a:bodyPr/>
          <a:lstStyle/>
          <a:p>
            <a:fld id="{0E403ED9-CE78-4F13-B3FE-3B29BE240715}" type="slidenum">
              <a:rPr lang="cs-CZ" altLang="cs-CZ"/>
              <a:pPr/>
              <a:t>182</a:t>
            </a:fld>
            <a:endParaRPr lang="cs-CZ" altLang="cs-CZ"/>
          </a:p>
        </p:txBody>
      </p:sp>
      <p:sp>
        <p:nvSpPr>
          <p:cNvPr id="190467" name="Rectangle 2"/>
          <p:cNvSpPr>
            <a:spLocks noGrp="1" noChangeArrowheads="1"/>
          </p:cNvSpPr>
          <p:nvPr>
            <p:ph type="title"/>
          </p:nvPr>
        </p:nvSpPr>
        <p:spPr>
          <a:xfrm>
            <a:off x="457200" y="274638"/>
            <a:ext cx="8229600" cy="868362"/>
          </a:xfrm>
        </p:spPr>
        <p:txBody>
          <a:bodyPr/>
          <a:lstStyle/>
          <a:p>
            <a:pPr eaLnBrk="1" hangingPunct="1"/>
            <a:r>
              <a:rPr lang="cs-CZ" altLang="cs-CZ" smtClean="0"/>
              <a:t>SWOT tabulka</a:t>
            </a:r>
          </a:p>
        </p:txBody>
      </p:sp>
      <p:sp>
        <p:nvSpPr>
          <p:cNvPr id="190468" name="Rectangle 3"/>
          <p:cNvSpPr>
            <a:spLocks noGrp="1" noChangeArrowheads="1"/>
          </p:cNvSpPr>
          <p:nvPr>
            <p:ph type="body" idx="1"/>
          </p:nvPr>
        </p:nvSpPr>
        <p:spPr>
          <a:xfrm>
            <a:off x="457200" y="1219200"/>
            <a:ext cx="8229600" cy="5057775"/>
          </a:xfrm>
        </p:spPr>
        <p:txBody>
          <a:bodyPr/>
          <a:lstStyle/>
          <a:p>
            <a:pPr eaLnBrk="1" hangingPunct="1"/>
            <a:r>
              <a:rPr lang="cs-CZ" altLang="cs-CZ" smtClean="0"/>
              <a:t>Programátorská firma</a:t>
            </a:r>
          </a:p>
        </p:txBody>
      </p:sp>
      <p:graphicFrame>
        <p:nvGraphicFramePr>
          <p:cNvPr id="97284" name="Group 4"/>
          <p:cNvGraphicFramePr>
            <a:graphicFrameLocks noGrp="1"/>
          </p:cNvGraphicFramePr>
          <p:nvPr/>
        </p:nvGraphicFramePr>
        <p:xfrm>
          <a:off x="3962400" y="3886200"/>
          <a:ext cx="4800600" cy="2581275"/>
        </p:xfrm>
        <a:graphic>
          <a:graphicData uri="http://schemas.openxmlformats.org/drawingml/2006/table">
            <a:tbl>
              <a:tblPr/>
              <a:tblGrid>
                <a:gridCol w="2197100"/>
                <a:gridCol w="2603500"/>
              </a:tblGrid>
              <a:tr h="1123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Zaměřit se na XML a html, tvorba stránek, propojování aplikací</a:t>
                      </a: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Webov</a:t>
                      </a:r>
                      <a:r>
                        <a:rPr kumimoji="0" lang="cs-CZ" sz="1400" b="0" i="0" u="none" strike="noStrike" cap="none" normalizeH="0" baseline="0" smtClean="0">
                          <a:ln>
                            <a:noFill/>
                          </a:ln>
                          <a:solidFill>
                            <a:schemeClr val="tx1"/>
                          </a:solidFill>
                          <a:effectLst/>
                          <a:latin typeface="Arial" charset="0"/>
                        </a:rPr>
                        <a:t>é služby, SOA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SW služby založené na místních znalostech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Přesun důrazu na www</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Zaměřit se na služby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7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Školení, zaměření se na pracovníky s vhodným talentem, nábor nových lidí</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Raději nedělat outsourcovatelné produkty nezávislé na místních podmínkách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75106" name="Group 2"/>
          <p:cNvGraphicFramePr>
            <a:graphicFrameLocks noGrp="1"/>
          </p:cNvGraphicFramePr>
          <p:nvPr/>
        </p:nvGraphicFramePr>
        <p:xfrm>
          <a:off x="3962400" y="2133600"/>
          <a:ext cx="4800600" cy="1762125"/>
        </p:xfrm>
        <a:graphic>
          <a:graphicData uri="http://schemas.openxmlformats.org/drawingml/2006/table">
            <a:tbl>
              <a:tblPr/>
              <a:tblGrid>
                <a:gridCol w="2238375"/>
                <a:gridCol w="2562225"/>
              </a:tblGrid>
              <a:tr h="51827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O</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T</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4385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Potřeba webových stránek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Servisně orientované systémy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Potřeba služeb</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a:t>
                      </a:r>
                      <a:r>
                        <a:rPr kumimoji="0" lang="cs-CZ" sz="1400" b="0" i="0" u="none" strike="noStrike" cap="none" normalizeH="0" baseline="0" smtClean="0">
                          <a:ln>
                            <a:noFill/>
                          </a:ln>
                          <a:solidFill>
                            <a:schemeClr val="tx1"/>
                          </a:solidFill>
                          <a:effectLst/>
                          <a:latin typeface="Arial" charset="0"/>
                        </a:rPr>
                        <a:t>Outsourcing do Indie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Převaha firem dodávajících customizované systémy</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7306" name="Group 26"/>
          <p:cNvGraphicFramePr>
            <a:graphicFrameLocks noGrp="1"/>
          </p:cNvGraphicFramePr>
          <p:nvPr/>
        </p:nvGraphicFramePr>
        <p:xfrm>
          <a:off x="914400" y="3886200"/>
          <a:ext cx="3048000" cy="2586038"/>
        </p:xfrm>
        <a:graphic>
          <a:graphicData uri="http://schemas.openxmlformats.org/drawingml/2006/table">
            <a:tbl>
              <a:tblPr/>
              <a:tblGrid>
                <a:gridCol w="533400"/>
                <a:gridCol w="2514600"/>
              </a:tblGrid>
              <a:tr h="1133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Velmi kvalitní kádr programátorů</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Schopnost používat nové nástroje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52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Obtížné jednání řadových pracovníků se zákazníky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Malá znalost nepočítačových oborů</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0502" name="Text Box 37"/>
          <p:cNvSpPr txBox="1">
            <a:spLocks noChangeArrowheads="1"/>
          </p:cNvSpPr>
          <p:nvPr/>
        </p:nvSpPr>
        <p:spPr bwMode="auto">
          <a:xfrm>
            <a:off x="971550" y="2349500"/>
            <a:ext cx="2663825" cy="1190625"/>
          </a:xfrm>
          <a:prstGeom prst="rect">
            <a:avLst/>
          </a:prstGeom>
          <a:noFill/>
          <a:ln w="9525">
            <a:noFill/>
            <a:miter lim="800000"/>
            <a:headEnd/>
            <a:tailEnd/>
          </a:ln>
        </p:spPr>
        <p:txBody>
          <a:bodyPr>
            <a:spAutoFit/>
          </a:bodyPr>
          <a:lstStyle/>
          <a:p>
            <a:pPr eaLnBrk="1" hangingPunct="1">
              <a:spcBef>
                <a:spcPct val="50000"/>
              </a:spcBef>
            </a:pPr>
            <a:r>
              <a:rPr lang="cs-CZ" altLang="cs-CZ"/>
              <a:t>Riziko: nevyužijeme dostatečně naši přednost při změně typu úloh.</a:t>
            </a:r>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Zástupný symbol pro číslo snímku 5"/>
          <p:cNvSpPr>
            <a:spLocks noGrp="1"/>
          </p:cNvSpPr>
          <p:nvPr>
            <p:ph type="sldNum" sz="quarter" idx="12"/>
          </p:nvPr>
        </p:nvSpPr>
        <p:spPr>
          <a:noFill/>
        </p:spPr>
        <p:txBody>
          <a:bodyPr/>
          <a:lstStyle/>
          <a:p>
            <a:fld id="{0C262C15-BD8E-4563-9FBB-8F398E58E57C}" type="slidenum">
              <a:rPr lang="cs-CZ" altLang="cs-CZ"/>
              <a:pPr/>
              <a:t>183</a:t>
            </a:fld>
            <a:endParaRPr lang="cs-CZ" altLang="cs-CZ"/>
          </a:p>
        </p:txBody>
      </p:sp>
      <p:sp>
        <p:nvSpPr>
          <p:cNvPr id="191491" name="Rectangle 2"/>
          <p:cNvSpPr>
            <a:spLocks noGrp="1" noChangeArrowheads="1"/>
          </p:cNvSpPr>
          <p:nvPr>
            <p:ph type="title"/>
          </p:nvPr>
        </p:nvSpPr>
        <p:spPr>
          <a:xfrm>
            <a:off x="457200" y="274638"/>
            <a:ext cx="8229600" cy="868362"/>
          </a:xfrm>
        </p:spPr>
        <p:txBody>
          <a:bodyPr/>
          <a:lstStyle/>
          <a:p>
            <a:pPr eaLnBrk="1" hangingPunct="1"/>
            <a:r>
              <a:rPr lang="cs-CZ" altLang="cs-CZ" smtClean="0"/>
              <a:t>SWOT tabulka</a:t>
            </a:r>
          </a:p>
        </p:txBody>
      </p:sp>
      <p:sp>
        <p:nvSpPr>
          <p:cNvPr id="191492" name="Rectangle 3"/>
          <p:cNvSpPr>
            <a:spLocks noGrp="1" noChangeArrowheads="1"/>
          </p:cNvSpPr>
          <p:nvPr>
            <p:ph type="body" idx="1"/>
          </p:nvPr>
        </p:nvSpPr>
        <p:spPr>
          <a:xfrm>
            <a:off x="457200" y="1219200"/>
            <a:ext cx="8229600" cy="1066800"/>
          </a:xfrm>
        </p:spPr>
        <p:txBody>
          <a:bodyPr/>
          <a:lstStyle/>
          <a:p>
            <a:pPr eaLnBrk="1" hangingPunct="1"/>
            <a:r>
              <a:rPr lang="cs-CZ" altLang="cs-CZ" smtClean="0"/>
              <a:t>Prodejna. Inspirováno materiály firmy Anima Praha</a:t>
            </a:r>
          </a:p>
        </p:txBody>
      </p:sp>
      <p:graphicFrame>
        <p:nvGraphicFramePr>
          <p:cNvPr id="78994" name="Group 146"/>
          <p:cNvGraphicFramePr>
            <a:graphicFrameLocks noGrp="1"/>
          </p:cNvGraphicFramePr>
          <p:nvPr/>
        </p:nvGraphicFramePr>
        <p:xfrm>
          <a:off x="2867025" y="4038600"/>
          <a:ext cx="5972175" cy="2438400"/>
        </p:xfrm>
        <a:graphic>
          <a:graphicData uri="http://schemas.openxmlformats.org/drawingml/2006/table">
            <a:tbl>
              <a:tblPr/>
              <a:tblGrid>
                <a:gridCol w="2085975"/>
                <a:gridCol w="1828800"/>
                <a:gridCol w="2057400"/>
              </a:tblGrid>
              <a:tr h="1143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Informace v prodejně  cizojazyčně</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Ceny v Euro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1" u="none" strike="noStrike" cap="none" normalizeH="0" baseline="0" smtClean="0">
                          <a:ln>
                            <a:noFill/>
                          </a:ln>
                          <a:solidFill>
                            <a:srgbClr val="00CC00"/>
                          </a:solidFill>
                          <a:effectLst/>
                          <a:latin typeface="Arial" charset="0"/>
                        </a:rPr>
                        <a:t>Útočná strategie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Předzásobit 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1" u="none" strike="noStrike" cap="none" normalizeH="0" baseline="0" smtClean="0">
                          <a:ln>
                            <a:noFill/>
                          </a:ln>
                          <a:solidFill>
                            <a:schemeClr val="accent2"/>
                          </a:solidFill>
                          <a:effectLst/>
                          <a:latin typeface="Arial" charset="0"/>
                        </a:rPr>
                        <a:t>Obranná strategie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Poutače, směrovky poblíž zámku,</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Parkoviště u prodejny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Informovat průvodce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1" u="none" strike="noStrike" cap="none" normalizeH="0" baseline="0" smtClean="0">
                          <a:ln>
                            <a:noFill/>
                          </a:ln>
                          <a:solidFill>
                            <a:schemeClr val="tx1"/>
                          </a:solidFill>
                          <a:effectLst/>
                          <a:latin typeface="Arial" charset="0"/>
                        </a:rPr>
                        <a:t>Posilující strategie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Zavřít mimo sezónu</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1" i="1" u="none" strike="noStrike" cap="none" normalizeH="0" baseline="0" smtClean="0">
                          <a:ln>
                            <a:noFill/>
                          </a:ln>
                          <a:solidFill>
                            <a:srgbClr val="FF0000"/>
                          </a:solidFill>
                          <a:effectLst/>
                          <a:latin typeface="Arial" charset="0"/>
                        </a:rPr>
                        <a:t>Krizové jevy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85" name="Group 137"/>
          <p:cNvGraphicFramePr>
            <a:graphicFrameLocks noGrp="1"/>
          </p:cNvGraphicFramePr>
          <p:nvPr/>
        </p:nvGraphicFramePr>
        <p:xfrm>
          <a:off x="2876550" y="2371725"/>
          <a:ext cx="5962650" cy="1676400"/>
        </p:xfrm>
        <a:graphic>
          <a:graphicData uri="http://schemas.openxmlformats.org/drawingml/2006/table">
            <a:tbl>
              <a:tblPr/>
              <a:tblGrid>
                <a:gridCol w="2076450"/>
                <a:gridCol w="1828800"/>
                <a:gridCol w="2057400"/>
              </a:tblGrid>
              <a:tr h="5179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O</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T</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T</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84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Do nedalekého zámku jezdí cizinci</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a:t>
                      </a:r>
                      <a:r>
                        <a:rPr kumimoji="0" lang="cs-CZ" sz="1400" b="0" i="0" u="none" strike="noStrike" cap="none" normalizeH="0" baseline="0" smtClean="0">
                          <a:ln>
                            <a:noFill/>
                          </a:ln>
                          <a:solidFill>
                            <a:schemeClr val="tx1"/>
                          </a:solidFill>
                          <a:effectLst/>
                          <a:latin typeface="Arial" charset="0"/>
                        </a:rPr>
                        <a:t>Mimo sezonu zámek uzavřen</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Výpadky dodavatele</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78989" name="Group 141"/>
          <p:cNvGraphicFramePr>
            <a:graphicFrameLocks noGrp="1"/>
          </p:cNvGraphicFramePr>
          <p:nvPr/>
        </p:nvGraphicFramePr>
        <p:xfrm>
          <a:off x="76200" y="4038600"/>
          <a:ext cx="2771775" cy="2459038"/>
        </p:xfrm>
        <a:graphic>
          <a:graphicData uri="http://schemas.openxmlformats.org/drawingml/2006/table">
            <a:tbl>
              <a:tblPr/>
              <a:tblGrid>
                <a:gridCol w="533400"/>
                <a:gridCol w="2238375"/>
              </a:tblGrid>
              <a:tr h="1133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4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Velká pěkná prodejna blízko zámku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5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2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400" b="0" i="0" u="none" strike="noStrike" cap="none" normalizeH="0" baseline="0" smtClean="0">
                          <a:ln>
                            <a:noFill/>
                          </a:ln>
                          <a:solidFill>
                            <a:schemeClr val="tx1"/>
                          </a:solidFill>
                          <a:effectLst/>
                          <a:latin typeface="Arial" charset="0"/>
                        </a:rPr>
                        <a:t>Prodejna je v zastrčené ulici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Zástupný symbol pro číslo snímku 6"/>
          <p:cNvSpPr>
            <a:spLocks noGrp="1"/>
          </p:cNvSpPr>
          <p:nvPr>
            <p:ph type="sldNum" sz="quarter" idx="12"/>
          </p:nvPr>
        </p:nvSpPr>
        <p:spPr>
          <a:noFill/>
        </p:spPr>
        <p:txBody>
          <a:bodyPr/>
          <a:lstStyle/>
          <a:p>
            <a:fld id="{53199C24-5819-4274-A1D8-6E6ADE0AF08F}" type="slidenum">
              <a:rPr lang="cs-CZ" altLang="cs-CZ"/>
              <a:pPr/>
              <a:t>184</a:t>
            </a:fld>
            <a:endParaRPr lang="cs-CZ" altLang="cs-CZ"/>
          </a:p>
        </p:txBody>
      </p:sp>
      <p:sp>
        <p:nvSpPr>
          <p:cNvPr id="192515" name="Rectangle 2"/>
          <p:cNvSpPr>
            <a:spLocks noGrp="1" noChangeArrowheads="1"/>
          </p:cNvSpPr>
          <p:nvPr>
            <p:ph type="title"/>
          </p:nvPr>
        </p:nvSpPr>
        <p:spPr/>
        <p:txBody>
          <a:bodyPr/>
          <a:lstStyle/>
          <a:p>
            <a:pPr eaLnBrk="1" hangingPunct="1"/>
            <a:r>
              <a:rPr lang="cs-CZ" altLang="cs-CZ" smtClean="0"/>
              <a:t>Strategické plátno</a:t>
            </a:r>
          </a:p>
        </p:txBody>
      </p:sp>
      <p:sp>
        <p:nvSpPr>
          <p:cNvPr id="192516" name="Rectangle 3"/>
          <p:cNvSpPr>
            <a:spLocks noGrp="1" noChangeArrowheads="1"/>
          </p:cNvSpPr>
          <p:nvPr>
            <p:ph type="body" sz="half" idx="1"/>
          </p:nvPr>
        </p:nvSpPr>
        <p:spPr>
          <a:xfrm>
            <a:off x="457200" y="1600200"/>
            <a:ext cx="7859713" cy="4525963"/>
          </a:xfrm>
        </p:spPr>
        <p:txBody>
          <a:bodyPr/>
          <a:lstStyle/>
          <a:p>
            <a:pPr eaLnBrk="1" hangingPunct="1"/>
            <a:r>
              <a:rPr lang="cs-CZ" altLang="cs-CZ" sz="1400" smtClean="0"/>
              <a:t>Atraktivity jednotlivých obchodních atributů produktu (cena, občerstvení, reservace, ….) vlastních produktů a konkurenčních produktů se hodnotí známkou od 0.0 (nejhorší) do 1 a vynesou do čárových grafů (lze použít excel). Uveďme příklad pro aerolinky podle W. Chan Kim a R. Mauborgne, letadlo v ceně auta. Má podobné hodnocení atributů, zčásti i ceny</a:t>
            </a:r>
          </a:p>
        </p:txBody>
      </p:sp>
      <p:graphicFrame>
        <p:nvGraphicFramePr>
          <p:cNvPr id="192517" name="Object 2"/>
          <p:cNvGraphicFramePr>
            <a:graphicFrameLocks noChangeAspect="1"/>
          </p:cNvGraphicFramePr>
          <p:nvPr>
            <p:ph sz="half" idx="2"/>
          </p:nvPr>
        </p:nvGraphicFramePr>
        <p:xfrm>
          <a:off x="611188" y="2636838"/>
          <a:ext cx="7788275" cy="4037012"/>
        </p:xfrm>
        <a:graphic>
          <a:graphicData uri="http://schemas.openxmlformats.org/presentationml/2006/ole">
            <p:oleObj spid="_x0000_s192517" name="Graf" r:id="rId3" imgW="5953125" imgH="3114650" progId="Excel.Chart.8">
              <p:embed/>
            </p:oleObj>
          </a:graphicData>
        </a:graphic>
      </p:graphicFrame>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Zástupný symbol pro číslo snímku 5"/>
          <p:cNvSpPr>
            <a:spLocks noGrp="1"/>
          </p:cNvSpPr>
          <p:nvPr>
            <p:ph type="sldNum" sz="quarter" idx="12"/>
          </p:nvPr>
        </p:nvSpPr>
        <p:spPr>
          <a:noFill/>
        </p:spPr>
        <p:txBody>
          <a:bodyPr/>
          <a:lstStyle/>
          <a:p>
            <a:fld id="{696243CE-72FE-4814-9052-C466C07D0E31}" type="slidenum">
              <a:rPr lang="cs-CZ" altLang="cs-CZ"/>
              <a:pPr/>
              <a:t>185</a:t>
            </a:fld>
            <a:endParaRPr lang="cs-CZ" altLang="cs-CZ"/>
          </a:p>
        </p:txBody>
      </p:sp>
      <p:sp>
        <p:nvSpPr>
          <p:cNvPr id="193539" name="Rectangle 2"/>
          <p:cNvSpPr>
            <a:spLocks noGrp="1" noChangeArrowheads="1"/>
          </p:cNvSpPr>
          <p:nvPr>
            <p:ph type="title"/>
          </p:nvPr>
        </p:nvSpPr>
        <p:spPr/>
        <p:txBody>
          <a:bodyPr/>
          <a:lstStyle/>
          <a:p>
            <a:pPr eaLnBrk="1" hangingPunct="1"/>
            <a:r>
              <a:rPr lang="cs-CZ" altLang="cs-CZ" smtClean="0"/>
              <a:t>Strategické plátno</a:t>
            </a:r>
          </a:p>
        </p:txBody>
      </p:sp>
      <p:sp>
        <p:nvSpPr>
          <p:cNvPr id="193540" name="Rectangle 3"/>
          <p:cNvSpPr>
            <a:spLocks noGrp="1" noChangeArrowheads="1"/>
          </p:cNvSpPr>
          <p:nvPr>
            <p:ph type="body" idx="1"/>
          </p:nvPr>
        </p:nvSpPr>
        <p:spPr>
          <a:xfrm>
            <a:off x="457200" y="1341438"/>
            <a:ext cx="8229600" cy="5111750"/>
          </a:xfrm>
        </p:spPr>
        <p:txBody>
          <a:bodyPr/>
          <a:lstStyle/>
          <a:p>
            <a:pPr eaLnBrk="1" hangingPunct="1">
              <a:lnSpc>
                <a:spcPct val="80000"/>
              </a:lnSpc>
            </a:pPr>
            <a:r>
              <a:rPr lang="cs-CZ" altLang="cs-CZ" sz="2400" smtClean="0"/>
              <a:t>Student agency autobus (a vlak)</a:t>
            </a:r>
          </a:p>
          <a:p>
            <a:pPr lvl="1" eaLnBrk="1" hangingPunct="1">
              <a:lnSpc>
                <a:spcPct val="80000"/>
              </a:lnSpc>
            </a:pPr>
            <a:r>
              <a:rPr lang="cs-CZ" altLang="cs-CZ" sz="2000" smtClean="0"/>
              <a:t>Toalety (vlak také)</a:t>
            </a:r>
          </a:p>
          <a:p>
            <a:pPr lvl="1" eaLnBrk="1" hangingPunct="1">
              <a:lnSpc>
                <a:spcPct val="80000"/>
              </a:lnSpc>
            </a:pPr>
            <a:r>
              <a:rPr lang="cs-CZ" altLang="cs-CZ" sz="2000" smtClean="0"/>
              <a:t>Obsluha za cesty (vlak hlavně v restauraci, a pomocí vozíku, zavést průvodce)</a:t>
            </a:r>
          </a:p>
          <a:p>
            <a:pPr lvl="1" eaLnBrk="1" hangingPunct="1">
              <a:lnSpc>
                <a:spcPct val="80000"/>
              </a:lnSpc>
            </a:pPr>
            <a:r>
              <a:rPr lang="cs-CZ" altLang="cs-CZ" sz="2000" smtClean="0"/>
              <a:t>Cena (u vlaku o dost vyšší)</a:t>
            </a:r>
          </a:p>
          <a:p>
            <a:pPr lvl="1" eaLnBrk="1" hangingPunct="1">
              <a:lnSpc>
                <a:spcPct val="80000"/>
              </a:lnSpc>
            </a:pPr>
            <a:r>
              <a:rPr lang="cs-CZ" altLang="cs-CZ" sz="2000" smtClean="0"/>
              <a:t>Pozornosti (ve vlaku s částečnou výjimkou Pendolina nejsou)</a:t>
            </a:r>
          </a:p>
          <a:p>
            <a:pPr lvl="1" eaLnBrk="1" hangingPunct="1">
              <a:lnSpc>
                <a:spcPct val="80000"/>
              </a:lnSpc>
            </a:pPr>
            <a:r>
              <a:rPr lang="cs-CZ" altLang="cs-CZ" sz="2000" smtClean="0"/>
              <a:t>Častější spoje </a:t>
            </a:r>
          </a:p>
          <a:p>
            <a:pPr lvl="1" eaLnBrk="1" hangingPunct="1">
              <a:lnSpc>
                <a:spcPct val="80000"/>
              </a:lnSpc>
            </a:pPr>
            <a:r>
              <a:rPr lang="cs-CZ" altLang="cs-CZ" sz="2000" smtClean="0"/>
              <a:t>Doba jízdy (kratší doba jízdy autobusem, ohroženo Pendolinem)</a:t>
            </a:r>
          </a:p>
          <a:p>
            <a:pPr lvl="1" eaLnBrk="1" hangingPunct="1">
              <a:lnSpc>
                <a:spcPct val="80000"/>
              </a:lnSpc>
            </a:pPr>
            <a:r>
              <a:rPr lang="cs-CZ" altLang="cs-CZ" sz="2000" smtClean="0"/>
              <a:t>Podstatně nižší pohodlí, s tím se asi nic neudělá, sledovat nabídku autobusů, hraje větší roli na delší vzdálenosti</a:t>
            </a:r>
          </a:p>
          <a:p>
            <a:pPr lvl="1" eaLnBrk="1" hangingPunct="1">
              <a:lnSpc>
                <a:spcPct val="80000"/>
              </a:lnSpc>
            </a:pPr>
            <a:r>
              <a:rPr lang="cs-CZ" altLang="cs-CZ" sz="2000" smtClean="0"/>
              <a:t>Menší bezpečnost a spolehlivost </a:t>
            </a:r>
          </a:p>
          <a:p>
            <a:pPr lvl="1" eaLnBrk="1" hangingPunct="1">
              <a:lnSpc>
                <a:spcPct val="80000"/>
              </a:lnSpc>
            </a:pPr>
            <a:r>
              <a:rPr lang="cs-CZ" altLang="cs-CZ" sz="2000" smtClean="0"/>
              <a:t>Menší kvalita navazujících spojů</a:t>
            </a:r>
          </a:p>
          <a:p>
            <a:pPr eaLnBrk="1" hangingPunct="1">
              <a:lnSpc>
                <a:spcPct val="80000"/>
              </a:lnSpc>
            </a:pPr>
            <a:r>
              <a:rPr lang="cs-CZ" altLang="cs-CZ" sz="2400" smtClean="0"/>
              <a:t>Může vše ohrozit Pendolino, asi ale jen pro mohovitější zákazníky. A musí těch pendolin být dost</a:t>
            </a:r>
          </a:p>
          <a:p>
            <a:pPr eaLnBrk="1" hangingPunct="1">
              <a:lnSpc>
                <a:spcPct val="80000"/>
              </a:lnSpc>
            </a:pPr>
            <a:r>
              <a:rPr lang="cs-CZ" altLang="cs-CZ" sz="2400" smtClean="0"/>
              <a:t>Pro některé zákazníky vlak vede, pokusit se o průnik na vlakové spoje</a:t>
            </a:r>
          </a:p>
          <a:p>
            <a:pPr lvl="1" eaLnBrk="1" hangingPunct="1">
              <a:lnSpc>
                <a:spcPct val="80000"/>
              </a:lnSpc>
            </a:pPr>
            <a:endParaRPr lang="cs-CZ" altLang="cs-CZ" sz="2000" smtClean="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Zástupný symbol pro číslo snímku 6"/>
          <p:cNvSpPr>
            <a:spLocks noGrp="1"/>
          </p:cNvSpPr>
          <p:nvPr>
            <p:ph type="sldNum" sz="quarter" idx="12"/>
          </p:nvPr>
        </p:nvSpPr>
        <p:spPr>
          <a:noFill/>
        </p:spPr>
        <p:txBody>
          <a:bodyPr/>
          <a:lstStyle/>
          <a:p>
            <a:fld id="{C2847123-1236-464E-B0AD-50587F0F0D60}" type="slidenum">
              <a:rPr lang="cs-CZ" altLang="cs-CZ"/>
              <a:pPr/>
              <a:t>186</a:t>
            </a:fld>
            <a:endParaRPr lang="cs-CZ" altLang="cs-CZ"/>
          </a:p>
        </p:txBody>
      </p:sp>
      <p:sp>
        <p:nvSpPr>
          <p:cNvPr id="194563" name="Rectangle 2"/>
          <p:cNvSpPr>
            <a:spLocks noGrp="1" noChangeArrowheads="1"/>
          </p:cNvSpPr>
          <p:nvPr>
            <p:ph type="title"/>
          </p:nvPr>
        </p:nvSpPr>
        <p:spPr>
          <a:xfrm>
            <a:off x="457200" y="274638"/>
            <a:ext cx="8229600" cy="777875"/>
          </a:xfrm>
        </p:spPr>
        <p:txBody>
          <a:bodyPr/>
          <a:lstStyle/>
          <a:p>
            <a:pPr eaLnBrk="1" hangingPunct="1"/>
            <a:r>
              <a:rPr lang="cs-CZ" altLang="cs-CZ" smtClean="0"/>
              <a:t>Strategická matice</a:t>
            </a:r>
          </a:p>
        </p:txBody>
      </p:sp>
      <p:sp>
        <p:nvSpPr>
          <p:cNvPr id="194564" name="Rectangle 3"/>
          <p:cNvSpPr>
            <a:spLocks noGrp="1" noChangeArrowheads="1"/>
          </p:cNvSpPr>
          <p:nvPr>
            <p:ph type="body" sz="half" idx="1"/>
          </p:nvPr>
        </p:nvSpPr>
        <p:spPr>
          <a:xfrm>
            <a:off x="457200" y="1676400"/>
            <a:ext cx="8218488" cy="4776788"/>
          </a:xfrm>
        </p:spPr>
        <p:txBody>
          <a:bodyPr/>
          <a:lstStyle/>
          <a:p>
            <a:pPr eaLnBrk="1" hangingPunct="1"/>
            <a:r>
              <a:rPr lang="cs-CZ" altLang="cs-CZ" sz="2800" smtClean="0"/>
              <a:t>Matice </a:t>
            </a:r>
          </a:p>
          <a:p>
            <a:pPr lvl="1" eaLnBrk="1" hangingPunct="1"/>
            <a:r>
              <a:rPr lang="cs-CZ" altLang="cs-CZ" sz="2000" smtClean="0"/>
              <a:t>Řádky jsou podúkoly cíle/akce</a:t>
            </a:r>
          </a:p>
          <a:p>
            <a:pPr lvl="1" eaLnBrk="1" hangingPunct="1"/>
            <a:r>
              <a:rPr lang="cs-CZ" altLang="cs-CZ" sz="2000" smtClean="0"/>
              <a:t>Sloupce obsahují úkoly pro oddělení nebo pro nástroje, např. poradu</a:t>
            </a:r>
          </a:p>
          <a:p>
            <a:pPr lvl="1" eaLnBrk="1" hangingPunct="1"/>
            <a:r>
              <a:rPr lang="cs-CZ" altLang="cs-CZ" smtClean="0"/>
              <a:t>Prvek</a:t>
            </a:r>
            <a:r>
              <a:rPr lang="cs-CZ" altLang="cs-CZ" baseline="-25000" smtClean="0"/>
              <a:t>i,j</a:t>
            </a:r>
            <a:r>
              <a:rPr lang="cs-CZ" altLang="cs-CZ" sz="2000" smtClean="0"/>
              <a:t>: Co se má udělat pro úkol i v oddělení (nástroji) j.  </a:t>
            </a:r>
          </a:p>
          <a:p>
            <a:pPr eaLnBrk="1" hangingPunct="1"/>
            <a:r>
              <a:rPr lang="cs-CZ" altLang="cs-CZ" sz="2800" smtClean="0"/>
              <a:t>Použití</a:t>
            </a:r>
          </a:p>
          <a:p>
            <a:pPr lvl="1" eaLnBrk="1" hangingPunct="1"/>
            <a:r>
              <a:rPr lang="cs-CZ" altLang="cs-CZ" sz="2000" smtClean="0"/>
              <a:t>Horizontálně: Jsou uvedeny všechny potřebné akce pro daný cíl/úkol?</a:t>
            </a:r>
          </a:p>
          <a:p>
            <a:pPr lvl="1" eaLnBrk="1" hangingPunct="1"/>
            <a:r>
              <a:rPr lang="cs-CZ" altLang="cs-CZ" sz="2000" smtClean="0"/>
              <a:t>Vertikálně: Je oddělení vytíženo?  Je schopno úkoly zajistit? </a:t>
            </a:r>
          </a:p>
          <a:p>
            <a:pPr eaLnBrk="1" hangingPunct="1"/>
            <a:r>
              <a:rPr lang="cs-CZ" altLang="cs-CZ" sz="2800" smtClean="0"/>
              <a:t>Podobné použití: Delegování pracovníků na úkoly v týmu</a:t>
            </a:r>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Zástupný symbol pro číslo snímku 5"/>
          <p:cNvSpPr>
            <a:spLocks noGrp="1"/>
          </p:cNvSpPr>
          <p:nvPr>
            <p:ph type="sldNum" sz="quarter" idx="12"/>
          </p:nvPr>
        </p:nvSpPr>
        <p:spPr>
          <a:noFill/>
        </p:spPr>
        <p:txBody>
          <a:bodyPr/>
          <a:lstStyle/>
          <a:p>
            <a:fld id="{C3AA9051-CD5D-49BE-80D3-C66D05590A01}" type="slidenum">
              <a:rPr lang="cs-CZ" altLang="cs-CZ"/>
              <a:pPr/>
              <a:t>187</a:t>
            </a:fld>
            <a:endParaRPr lang="cs-CZ" altLang="cs-CZ"/>
          </a:p>
        </p:txBody>
      </p:sp>
      <p:sp>
        <p:nvSpPr>
          <p:cNvPr id="195587" name="Rectangle 2"/>
          <p:cNvSpPr>
            <a:spLocks noGrp="1" noChangeArrowheads="1"/>
          </p:cNvSpPr>
          <p:nvPr>
            <p:ph type="title"/>
          </p:nvPr>
        </p:nvSpPr>
        <p:spPr/>
        <p:txBody>
          <a:bodyPr/>
          <a:lstStyle/>
          <a:p>
            <a:pPr eaLnBrk="1" hangingPunct="1"/>
            <a:r>
              <a:rPr lang="cs-CZ" altLang="cs-CZ" smtClean="0"/>
              <a:t>Strategická matice</a:t>
            </a:r>
          </a:p>
        </p:txBody>
      </p:sp>
      <p:graphicFrame>
        <p:nvGraphicFramePr>
          <p:cNvPr id="91170" name="Group 34"/>
          <p:cNvGraphicFramePr>
            <a:graphicFrameLocks noGrp="1"/>
          </p:cNvGraphicFramePr>
          <p:nvPr>
            <p:ph idx="1"/>
          </p:nvPr>
        </p:nvGraphicFramePr>
        <p:xfrm>
          <a:off x="457200" y="1600200"/>
          <a:ext cx="8229600" cy="4298950"/>
        </p:xfrm>
        <a:graphic>
          <a:graphicData uri="http://schemas.openxmlformats.org/drawingml/2006/table">
            <a:tbl>
              <a:tblPr/>
              <a:tblGrid>
                <a:gridCol w="2098675"/>
                <a:gridCol w="3095625"/>
                <a:gridCol w="3035300"/>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Kuchař, vedoucí</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Číšník</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8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Domácí a krajová jídla</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Místní názvy jídel. Krajová jídla</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Vaření neobvyklých ale chutných jídel. Moravská vína</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Vysvětlí názvy jídel a doplní historky o kraji. </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4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Informace o kraji</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Mapy. Pověsti. Historky o jídlech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Výstava místních kuriosit</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Doporučí vhodné cíle  na další den, kulturní akce</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2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000" b="0" i="0" u="none" strike="noStrike" cap="none" normalizeH="0" baseline="0" smtClean="0">
                          <a:ln>
                            <a:noFill/>
                          </a:ln>
                          <a:solidFill>
                            <a:schemeClr val="tx1"/>
                          </a:solidFill>
                          <a:effectLst/>
                          <a:latin typeface="Arial" charset="0"/>
                        </a:rPr>
                        <a:t>Přísun turistů</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Zvláštní menu pro průvodce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Umí cizí jazyky. Navazuje kontakty s  cestovkami</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5610" name="Line 36"/>
          <p:cNvSpPr>
            <a:spLocks noChangeShapeType="1"/>
          </p:cNvSpPr>
          <p:nvPr/>
        </p:nvSpPr>
        <p:spPr bwMode="auto">
          <a:xfrm flipV="1">
            <a:off x="2514600" y="1600200"/>
            <a:ext cx="0" cy="4267200"/>
          </a:xfrm>
          <a:prstGeom prst="line">
            <a:avLst/>
          </a:prstGeom>
          <a:noFill/>
          <a:ln w="22225">
            <a:solidFill>
              <a:schemeClr val="tx1"/>
            </a:solidFill>
            <a:round/>
            <a:headEnd/>
            <a:tailEnd/>
          </a:ln>
        </p:spPr>
        <p:txBody>
          <a:bodyPr/>
          <a:lstStyle/>
          <a:p>
            <a:endParaRPr lang="cs-CZ"/>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Zástupný symbol pro číslo snímku 5"/>
          <p:cNvSpPr>
            <a:spLocks noGrp="1"/>
          </p:cNvSpPr>
          <p:nvPr>
            <p:ph type="sldNum" sz="quarter" idx="12"/>
          </p:nvPr>
        </p:nvSpPr>
        <p:spPr>
          <a:noFill/>
        </p:spPr>
        <p:txBody>
          <a:bodyPr/>
          <a:lstStyle/>
          <a:p>
            <a:fld id="{CED9EFE7-A17B-4FDA-ADA2-B3B40A0BBCD2}" type="slidenum">
              <a:rPr lang="cs-CZ" altLang="cs-CZ"/>
              <a:pPr/>
              <a:t>188</a:t>
            </a:fld>
            <a:endParaRPr lang="cs-CZ" altLang="cs-CZ"/>
          </a:p>
        </p:txBody>
      </p:sp>
      <p:sp>
        <p:nvSpPr>
          <p:cNvPr id="196611" name="Rectangle 2"/>
          <p:cNvSpPr>
            <a:spLocks noGrp="1" noChangeArrowheads="1"/>
          </p:cNvSpPr>
          <p:nvPr>
            <p:ph type="title"/>
          </p:nvPr>
        </p:nvSpPr>
        <p:spPr>
          <a:xfrm>
            <a:off x="468313" y="0"/>
            <a:ext cx="8229600" cy="1143000"/>
          </a:xfrm>
        </p:spPr>
        <p:txBody>
          <a:bodyPr/>
          <a:lstStyle/>
          <a:p>
            <a:pPr eaLnBrk="1" hangingPunct="1"/>
            <a:r>
              <a:rPr lang="cs-CZ" altLang="cs-CZ" smtClean="0"/>
              <a:t>Strategická mapa</a:t>
            </a:r>
          </a:p>
        </p:txBody>
      </p:sp>
      <p:sp>
        <p:nvSpPr>
          <p:cNvPr id="196612" name="Rectangle 3"/>
          <p:cNvSpPr>
            <a:spLocks noGrp="1" noChangeArrowheads="1"/>
          </p:cNvSpPr>
          <p:nvPr>
            <p:ph type="body" idx="1"/>
          </p:nvPr>
        </p:nvSpPr>
        <p:spPr>
          <a:xfrm>
            <a:off x="457200" y="1268413"/>
            <a:ext cx="7848600" cy="4857750"/>
          </a:xfrm>
        </p:spPr>
        <p:txBody>
          <a:bodyPr/>
          <a:lstStyle/>
          <a:p>
            <a:pPr marL="95250" indent="0" eaLnBrk="1" hangingPunct="1">
              <a:buFontTx/>
              <a:buNone/>
            </a:pPr>
            <a:r>
              <a:rPr lang="cs-CZ" altLang="cs-CZ" sz="2000" smtClean="0"/>
              <a:t>Strategie firmy musí být zaměřena na dlouhodobý profit, ten závisí na službám zákazníkům. Služba zákazníkům zajišťují procesy ve firmě  a ty mohou být dobré jen, jsou-li podpořeny investicemi do prostředků a do kvalifikace lidí. V každé oblasti může být řada opatření.  Opatření v dané oblasti ovlivňuje opatření v dané oblasti nebo v oblasti bezprostředně vyšší. Odměny mohou ovlivňovat růst. Profit zajišťuje spokojenost majitelů, platy a profesní růst zaměstnanců a investice (zlepšování vybavení) a růst firmy. </a:t>
            </a:r>
          </a:p>
          <a:p>
            <a:pPr marL="95250" indent="0" eaLnBrk="1" hangingPunct="1">
              <a:buFontTx/>
              <a:buNone/>
            </a:pPr>
            <a:r>
              <a:rPr lang="cs-CZ" altLang="cs-CZ" sz="2000" i="1" smtClean="0"/>
              <a:t>Oblasti:</a:t>
            </a:r>
          </a:p>
          <a:p>
            <a:pPr marL="95250" indent="0" eaLnBrk="1" hangingPunct="1">
              <a:buFontTx/>
              <a:buAutoNum type="arabicPeriod"/>
            </a:pPr>
            <a:r>
              <a:rPr lang="cs-CZ" altLang="cs-CZ" sz="2000" smtClean="0"/>
              <a:t>Růst</a:t>
            </a:r>
          </a:p>
          <a:p>
            <a:pPr marL="95250" indent="0" eaLnBrk="1" hangingPunct="1">
              <a:buFontTx/>
              <a:buAutoNum type="arabicPeriod"/>
            </a:pPr>
            <a:r>
              <a:rPr lang="cs-CZ" altLang="cs-CZ" sz="2000" smtClean="0"/>
              <a:t>Procesy </a:t>
            </a:r>
          </a:p>
          <a:p>
            <a:pPr marL="95250" indent="0" eaLnBrk="1" hangingPunct="1">
              <a:buFontTx/>
              <a:buAutoNum type="arabicPeriod"/>
            </a:pPr>
            <a:r>
              <a:rPr lang="cs-CZ" altLang="cs-CZ" sz="2000" smtClean="0"/>
              <a:t>Zákazníci</a:t>
            </a:r>
          </a:p>
          <a:p>
            <a:pPr marL="95250" indent="0" eaLnBrk="1" hangingPunct="1">
              <a:buFontTx/>
              <a:buAutoNum type="arabicPeriod"/>
            </a:pPr>
            <a:r>
              <a:rPr lang="cs-CZ" altLang="cs-CZ" sz="2000" smtClean="0"/>
              <a:t>Odměny</a:t>
            </a:r>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Zástupný symbol pro číslo snímku 3"/>
          <p:cNvSpPr>
            <a:spLocks noGrp="1"/>
          </p:cNvSpPr>
          <p:nvPr>
            <p:ph type="sldNum" sz="quarter" idx="12"/>
          </p:nvPr>
        </p:nvSpPr>
        <p:spPr>
          <a:noFill/>
        </p:spPr>
        <p:txBody>
          <a:bodyPr/>
          <a:lstStyle/>
          <a:p>
            <a:fld id="{D1D90F9A-95AB-49F2-B7AD-1F94A8150A58}" type="slidenum">
              <a:rPr lang="cs-CZ" altLang="cs-CZ"/>
              <a:pPr/>
              <a:t>189</a:t>
            </a:fld>
            <a:endParaRPr lang="cs-CZ" altLang="cs-CZ"/>
          </a:p>
        </p:txBody>
      </p:sp>
      <p:sp>
        <p:nvSpPr>
          <p:cNvPr id="197635" name="Rectangle 2"/>
          <p:cNvSpPr>
            <a:spLocks noGrp="1" noChangeArrowheads="1"/>
          </p:cNvSpPr>
          <p:nvPr>
            <p:ph type="title" idx="4294967295"/>
          </p:nvPr>
        </p:nvSpPr>
        <p:spPr>
          <a:xfrm>
            <a:off x="0" y="274638"/>
            <a:ext cx="8229600" cy="1143000"/>
          </a:xfrm>
        </p:spPr>
        <p:txBody>
          <a:bodyPr/>
          <a:lstStyle/>
          <a:p>
            <a:pPr eaLnBrk="1" hangingPunct="1"/>
            <a:r>
              <a:rPr lang="cs-CZ" altLang="cs-CZ" sz="4000" smtClean="0"/>
              <a:t>Uvědomění si základních potřeb</a:t>
            </a:r>
          </a:p>
        </p:txBody>
      </p:sp>
      <p:sp>
        <p:nvSpPr>
          <p:cNvPr id="197636" name="Rectangle 3"/>
          <p:cNvSpPr>
            <a:spLocks noGrp="1" noChangeArrowheads="1"/>
          </p:cNvSpPr>
          <p:nvPr>
            <p:ph type="body" idx="4294967295"/>
          </p:nvPr>
        </p:nvSpPr>
        <p:spPr>
          <a:xfrm>
            <a:off x="914400" y="1268413"/>
            <a:ext cx="8229600" cy="4886325"/>
          </a:xfrm>
        </p:spPr>
        <p:txBody>
          <a:bodyPr/>
          <a:lstStyle/>
          <a:p>
            <a:pPr eaLnBrk="1" hangingPunct="1">
              <a:lnSpc>
                <a:spcPct val="90000"/>
              </a:lnSpc>
            </a:pPr>
            <a:r>
              <a:rPr lang="cs-CZ" altLang="cs-CZ" sz="2000" smtClean="0"/>
              <a:t>Situace na trhu: Existují potenciální zákazníci</a:t>
            </a:r>
          </a:p>
          <a:p>
            <a:pPr lvl="1" eaLnBrk="1" hangingPunct="1">
              <a:lnSpc>
                <a:spcPct val="90000"/>
              </a:lnSpc>
            </a:pPr>
            <a:r>
              <a:rPr lang="cs-CZ" altLang="cs-CZ" sz="1800" smtClean="0"/>
              <a:t>Kteří</a:t>
            </a:r>
          </a:p>
          <a:p>
            <a:pPr lvl="1" eaLnBrk="1" hangingPunct="1">
              <a:lnSpc>
                <a:spcPct val="90000"/>
              </a:lnSpc>
            </a:pPr>
            <a:r>
              <a:rPr lang="cs-CZ" altLang="cs-CZ" sz="1800" smtClean="0"/>
              <a:t>Potřebují něco od nás</a:t>
            </a:r>
          </a:p>
          <a:p>
            <a:pPr lvl="1" eaLnBrk="1" hangingPunct="1">
              <a:lnSpc>
                <a:spcPct val="90000"/>
              </a:lnSpc>
            </a:pPr>
            <a:r>
              <a:rPr lang="cs-CZ" altLang="cs-CZ" sz="1800" smtClean="0"/>
              <a:t>Kolik jich je</a:t>
            </a:r>
          </a:p>
          <a:p>
            <a:pPr lvl="1" eaLnBrk="1" hangingPunct="1">
              <a:lnSpc>
                <a:spcPct val="90000"/>
              </a:lnSpc>
            </a:pPr>
            <a:r>
              <a:rPr lang="cs-CZ" altLang="cs-CZ" sz="1800" smtClean="0"/>
              <a:t>Kde jsou </a:t>
            </a:r>
          </a:p>
          <a:p>
            <a:pPr eaLnBrk="1" hangingPunct="1">
              <a:lnSpc>
                <a:spcPct val="90000"/>
              </a:lnSpc>
            </a:pPr>
            <a:r>
              <a:rPr lang="cs-CZ" altLang="cs-CZ" sz="2000" smtClean="0"/>
              <a:t> kteří potřebují něco z toho, co umíme poskytnout</a:t>
            </a:r>
          </a:p>
          <a:p>
            <a:pPr lvl="1" eaLnBrk="1" hangingPunct="1">
              <a:lnSpc>
                <a:spcPct val="90000"/>
              </a:lnSpc>
            </a:pPr>
            <a:r>
              <a:rPr lang="cs-CZ" altLang="cs-CZ" sz="1800" smtClean="0"/>
              <a:t>Co</a:t>
            </a:r>
          </a:p>
          <a:p>
            <a:pPr lvl="1" eaLnBrk="1" hangingPunct="1">
              <a:lnSpc>
                <a:spcPct val="90000"/>
              </a:lnSpc>
            </a:pPr>
            <a:r>
              <a:rPr lang="cs-CZ" altLang="cs-CZ" sz="1800" smtClean="0"/>
              <a:t>Jak moc </a:t>
            </a:r>
          </a:p>
          <a:p>
            <a:pPr lvl="1" eaLnBrk="1" hangingPunct="1">
              <a:lnSpc>
                <a:spcPct val="90000"/>
              </a:lnSpc>
            </a:pPr>
            <a:r>
              <a:rPr lang="cs-CZ" altLang="cs-CZ" sz="1800" smtClean="0"/>
              <a:t>Proč od nás</a:t>
            </a:r>
          </a:p>
          <a:p>
            <a:pPr lvl="1" eaLnBrk="1" hangingPunct="1">
              <a:lnSpc>
                <a:spcPct val="90000"/>
              </a:lnSpc>
            </a:pPr>
            <a:r>
              <a:rPr lang="cs-CZ" altLang="cs-CZ" sz="1800" smtClean="0"/>
              <a:t>Proč a co si na tom cení</a:t>
            </a:r>
          </a:p>
          <a:p>
            <a:pPr lvl="1" eaLnBrk="1" hangingPunct="1">
              <a:lnSpc>
                <a:spcPct val="90000"/>
              </a:lnSpc>
            </a:pPr>
            <a:r>
              <a:rPr lang="cs-CZ" altLang="cs-CZ" sz="1800" smtClean="0"/>
              <a:t>Jak dobře to děláme a za kolik</a:t>
            </a:r>
          </a:p>
          <a:p>
            <a:pPr lvl="1" eaLnBrk="1" hangingPunct="1">
              <a:lnSpc>
                <a:spcPct val="90000"/>
              </a:lnSpc>
            </a:pPr>
            <a:r>
              <a:rPr lang="cs-CZ" altLang="cs-CZ" sz="1800" smtClean="0"/>
              <a:t>Co jsou ochotni zaplatit</a:t>
            </a:r>
          </a:p>
          <a:p>
            <a:pPr lvl="1" eaLnBrk="1" hangingPunct="1">
              <a:lnSpc>
                <a:spcPct val="90000"/>
              </a:lnSpc>
            </a:pPr>
            <a:r>
              <a:rPr lang="cs-CZ" altLang="cs-CZ" sz="1800" smtClean="0"/>
              <a:t>Jak dosáhnout toho, abychom to dělali stále lépe</a:t>
            </a:r>
          </a:p>
          <a:p>
            <a:pPr eaLnBrk="1" hangingPunct="1">
              <a:lnSpc>
                <a:spcPct val="90000"/>
              </a:lnSpc>
            </a:pPr>
            <a:r>
              <a:rPr lang="cs-CZ" altLang="cs-CZ" sz="2000" smtClean="0"/>
              <a:t>V čem bychom se měli zlepšit a jaká jsou rizika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p:spPr>
        <p:txBody>
          <a:bodyPr/>
          <a:lstStyle/>
          <a:p>
            <a:fld id="{FB5B8689-E99C-4D00-897A-0B75E1246CF2}" type="slidenum">
              <a:rPr lang="cs-CZ" altLang="cs-CZ"/>
              <a:pPr/>
              <a:t>19</a:t>
            </a:fld>
            <a:endParaRPr lang="cs-CZ" altLang="cs-CZ"/>
          </a:p>
        </p:txBody>
      </p:sp>
      <p:sp>
        <p:nvSpPr>
          <p:cNvPr id="22531" name="Rectangle 2"/>
          <p:cNvSpPr>
            <a:spLocks noGrp="1" noChangeArrowheads="1"/>
          </p:cNvSpPr>
          <p:nvPr>
            <p:ph type="title"/>
          </p:nvPr>
        </p:nvSpPr>
        <p:spPr/>
        <p:txBody>
          <a:bodyPr/>
          <a:lstStyle/>
          <a:p>
            <a:pPr eaLnBrk="1" hangingPunct="1"/>
            <a:r>
              <a:rPr lang="cs-CZ" altLang="cs-CZ" sz="4000" smtClean="0"/>
              <a:t>Důvody zavádění IS, kvalita spolupráce s obchodními partnery</a:t>
            </a:r>
          </a:p>
        </p:txBody>
      </p:sp>
      <p:sp>
        <p:nvSpPr>
          <p:cNvPr id="22532" name="Rectangle 3"/>
          <p:cNvSpPr>
            <a:spLocks noGrp="1" noChangeArrowheads="1"/>
          </p:cNvSpPr>
          <p:nvPr>
            <p:ph type="body" idx="1"/>
          </p:nvPr>
        </p:nvSpPr>
        <p:spPr>
          <a:xfrm>
            <a:off x="179388" y="1600200"/>
            <a:ext cx="8785225" cy="4525963"/>
          </a:xfrm>
        </p:spPr>
        <p:txBody>
          <a:bodyPr/>
          <a:lstStyle/>
          <a:p>
            <a:pPr eaLnBrk="1" hangingPunct="1">
              <a:buFontTx/>
              <a:buNone/>
            </a:pPr>
            <a:r>
              <a:rPr lang="cs-CZ" altLang="cs-CZ" smtClean="0">
                <a:cs typeface="Arial" charset="0"/>
              </a:rPr>
              <a:t>Z manažerského a i z marketingového hlediska jsou důležité následující potenciální možnosti IS.</a:t>
            </a:r>
            <a:br>
              <a:rPr lang="cs-CZ" altLang="cs-CZ" smtClean="0">
                <a:cs typeface="Arial" charset="0"/>
              </a:rPr>
            </a:br>
            <a:r>
              <a:rPr lang="cs-CZ" altLang="cs-CZ" sz="2800" smtClean="0">
                <a:cs typeface="Arial" charset="0"/>
              </a:rPr>
              <a:t>- Zlepšení spolupráce se zákazníky CRM (rychlost vyřizování objednávek, reklamace</a:t>
            </a:r>
            <a:r>
              <a:rPr lang="cs-CZ" altLang="cs-CZ" sz="2800" smtClean="0"/>
              <a:t>, sběr požadavků</a:t>
            </a:r>
            <a:r>
              <a:rPr lang="cs-CZ" altLang="cs-CZ" sz="2800" smtClean="0">
                <a:cs typeface="Arial" charset="0"/>
              </a:rPr>
              <a:t>), customer relationship management</a:t>
            </a:r>
            <a:br>
              <a:rPr lang="cs-CZ" altLang="cs-CZ" sz="2800" smtClean="0">
                <a:cs typeface="Arial" charset="0"/>
              </a:rPr>
            </a:br>
            <a:r>
              <a:rPr lang="cs-CZ" altLang="cs-CZ" sz="2800" smtClean="0">
                <a:cs typeface="Arial" charset="0"/>
              </a:rPr>
              <a:t>-Zlepšení spolupráce s dodavateli SCM (sledování toho jak probíhá příprava dodávek, supply chain management)</a:t>
            </a:r>
          </a:p>
          <a:p>
            <a:pPr lvl="1" eaLnBrk="1" hangingPunct="1"/>
            <a:r>
              <a:rPr lang="cs-CZ" altLang="cs-CZ" sz="2400" smtClean="0">
                <a:cs typeface="Arial" charset="0"/>
              </a:rPr>
              <a:t>Řízení byznys procesů probíhajících přes více partnerů</a:t>
            </a:r>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Zástupný symbol pro číslo snímku 5"/>
          <p:cNvSpPr>
            <a:spLocks noGrp="1"/>
          </p:cNvSpPr>
          <p:nvPr>
            <p:ph type="sldNum" sz="quarter" idx="12"/>
          </p:nvPr>
        </p:nvSpPr>
        <p:spPr>
          <a:noFill/>
        </p:spPr>
        <p:txBody>
          <a:bodyPr/>
          <a:lstStyle/>
          <a:p>
            <a:fld id="{F1CFB190-9162-40EA-B87B-0B4EF8858562}" type="slidenum">
              <a:rPr lang="cs-CZ" altLang="cs-CZ"/>
              <a:pPr/>
              <a:t>190</a:t>
            </a:fld>
            <a:endParaRPr lang="cs-CZ" altLang="cs-CZ"/>
          </a:p>
        </p:txBody>
      </p:sp>
      <p:sp>
        <p:nvSpPr>
          <p:cNvPr id="198659" name="Rectangle 4"/>
          <p:cNvSpPr>
            <a:spLocks noGrp="1" noChangeArrowheads="1"/>
          </p:cNvSpPr>
          <p:nvPr>
            <p:ph type="ctrTitle"/>
          </p:nvPr>
        </p:nvSpPr>
        <p:spPr>
          <a:xfrm>
            <a:off x="685800" y="908050"/>
            <a:ext cx="7772400" cy="2692400"/>
          </a:xfrm>
        </p:spPr>
        <p:txBody>
          <a:bodyPr/>
          <a:lstStyle/>
          <a:p>
            <a:pPr eaLnBrk="1" hangingPunct="1"/>
            <a:r>
              <a:rPr lang="cs-CZ" altLang="cs-CZ" sz="4000" smtClean="0"/>
              <a:t>Řeší se pomocí balanced score card (BSC)</a:t>
            </a:r>
            <a:br>
              <a:rPr lang="cs-CZ" altLang="cs-CZ" sz="4000" smtClean="0"/>
            </a:br>
            <a:r>
              <a:rPr lang="cs-CZ" altLang="cs-CZ" sz="4000" smtClean="0"/>
              <a:t>BSC se používá pro střednědobý výhled, méně pro volbu strategie</a:t>
            </a:r>
          </a:p>
        </p:txBody>
      </p:sp>
      <p:sp>
        <p:nvSpPr>
          <p:cNvPr id="198660" name="Rectangle 5"/>
          <p:cNvSpPr>
            <a:spLocks noGrp="1" noChangeArrowheads="1"/>
          </p:cNvSpPr>
          <p:nvPr>
            <p:ph type="subTitle" idx="1"/>
          </p:nvPr>
        </p:nvSpPr>
        <p:spPr/>
        <p:txBody>
          <a:bodyPr/>
          <a:lstStyle/>
          <a:p>
            <a:pPr eaLnBrk="1" hangingPunct="1">
              <a:lnSpc>
                <a:spcPct val="90000"/>
              </a:lnSpc>
            </a:pPr>
            <a:r>
              <a:rPr lang="cs-CZ" altLang="cs-CZ" sz="2400" smtClean="0"/>
              <a:t>Použití pro dlouhodobý výhled je možné, je ale nutné jasně stanovit, že se řeší dlouhodobé úkoly a že výsledky mohou být jiné a týkat se jiných aspektů managementu než při střednědobém výhledu</a:t>
            </a: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Zástupný symbol pro číslo snímku 5"/>
          <p:cNvSpPr>
            <a:spLocks noGrp="1"/>
          </p:cNvSpPr>
          <p:nvPr>
            <p:ph type="sldNum" sz="quarter" idx="12"/>
          </p:nvPr>
        </p:nvSpPr>
        <p:spPr>
          <a:noFill/>
        </p:spPr>
        <p:txBody>
          <a:bodyPr/>
          <a:lstStyle/>
          <a:p>
            <a:fld id="{7A68A7B3-CF39-4587-81C7-AD71CDBB86B4}" type="slidenum">
              <a:rPr lang="cs-CZ" altLang="cs-CZ"/>
              <a:pPr/>
              <a:t>191</a:t>
            </a:fld>
            <a:endParaRPr lang="cs-CZ" altLang="cs-CZ"/>
          </a:p>
        </p:txBody>
      </p:sp>
      <p:sp>
        <p:nvSpPr>
          <p:cNvPr id="199683" name="Rectangle 2"/>
          <p:cNvSpPr>
            <a:spLocks noGrp="1" noChangeArrowheads="1"/>
          </p:cNvSpPr>
          <p:nvPr>
            <p:ph type="title"/>
          </p:nvPr>
        </p:nvSpPr>
        <p:spPr>
          <a:xfrm>
            <a:off x="468313" y="0"/>
            <a:ext cx="8229600" cy="1143000"/>
          </a:xfrm>
        </p:spPr>
        <p:txBody>
          <a:bodyPr/>
          <a:lstStyle/>
          <a:p>
            <a:pPr eaLnBrk="1" hangingPunct="1"/>
            <a:r>
              <a:rPr lang="cs-CZ" altLang="cs-CZ" smtClean="0"/>
              <a:t>Strategická mapa</a:t>
            </a:r>
          </a:p>
        </p:txBody>
      </p:sp>
      <p:sp>
        <p:nvSpPr>
          <p:cNvPr id="199684" name="Rectangle 3"/>
          <p:cNvSpPr>
            <a:spLocks noGrp="1" noChangeArrowheads="1"/>
          </p:cNvSpPr>
          <p:nvPr>
            <p:ph type="body" idx="1"/>
          </p:nvPr>
        </p:nvSpPr>
        <p:spPr>
          <a:xfrm>
            <a:off x="457200" y="1268413"/>
            <a:ext cx="8229600" cy="4857750"/>
          </a:xfrm>
        </p:spPr>
        <p:txBody>
          <a:bodyPr/>
          <a:lstStyle/>
          <a:p>
            <a:pPr marL="609600" indent="-609600" eaLnBrk="1" hangingPunct="1">
              <a:buFontTx/>
              <a:buNone/>
            </a:pPr>
            <a:r>
              <a:rPr lang="cs-CZ" altLang="cs-CZ" sz="2000" smtClean="0"/>
              <a:t> </a:t>
            </a:r>
          </a:p>
        </p:txBody>
      </p:sp>
      <p:sp>
        <p:nvSpPr>
          <p:cNvPr id="199685" name="Rectangle 4"/>
          <p:cNvSpPr>
            <a:spLocks noChangeArrowheads="1"/>
          </p:cNvSpPr>
          <p:nvPr/>
        </p:nvSpPr>
        <p:spPr bwMode="auto">
          <a:xfrm>
            <a:off x="2555875" y="1773238"/>
            <a:ext cx="2736850" cy="4176712"/>
          </a:xfrm>
          <a:prstGeom prst="rect">
            <a:avLst/>
          </a:prstGeom>
          <a:solidFill>
            <a:schemeClr val="bg1"/>
          </a:solidFill>
          <a:ln w="9525">
            <a:solidFill>
              <a:schemeClr val="tx1"/>
            </a:solidFill>
            <a:miter lim="800000"/>
            <a:headEnd/>
            <a:tailEnd/>
          </a:ln>
        </p:spPr>
        <p:txBody>
          <a:bodyPr wrap="none" anchor="ctr"/>
          <a:lstStyle/>
          <a:p>
            <a:pPr eaLnBrk="1" hangingPunct="1"/>
            <a:endParaRPr lang="cs-CZ" altLang="cs-CZ"/>
          </a:p>
        </p:txBody>
      </p:sp>
      <p:sp>
        <p:nvSpPr>
          <p:cNvPr id="199686" name="Line 5"/>
          <p:cNvSpPr>
            <a:spLocks noChangeShapeType="1"/>
          </p:cNvSpPr>
          <p:nvPr/>
        </p:nvSpPr>
        <p:spPr bwMode="auto">
          <a:xfrm>
            <a:off x="2555875" y="2636838"/>
            <a:ext cx="2736850" cy="0"/>
          </a:xfrm>
          <a:prstGeom prst="line">
            <a:avLst/>
          </a:prstGeom>
          <a:noFill/>
          <a:ln w="9525">
            <a:solidFill>
              <a:schemeClr val="tx1"/>
            </a:solidFill>
            <a:prstDash val="dash"/>
            <a:round/>
            <a:headEnd/>
            <a:tailEnd/>
          </a:ln>
        </p:spPr>
        <p:txBody>
          <a:bodyPr/>
          <a:lstStyle/>
          <a:p>
            <a:endParaRPr lang="cs-CZ"/>
          </a:p>
        </p:txBody>
      </p:sp>
      <p:sp>
        <p:nvSpPr>
          <p:cNvPr id="199687" name="Line 8"/>
          <p:cNvSpPr>
            <a:spLocks noChangeShapeType="1"/>
          </p:cNvSpPr>
          <p:nvPr/>
        </p:nvSpPr>
        <p:spPr bwMode="auto">
          <a:xfrm>
            <a:off x="2555875" y="3716338"/>
            <a:ext cx="2736850" cy="0"/>
          </a:xfrm>
          <a:prstGeom prst="line">
            <a:avLst/>
          </a:prstGeom>
          <a:noFill/>
          <a:ln w="9525">
            <a:solidFill>
              <a:schemeClr val="tx1"/>
            </a:solidFill>
            <a:prstDash val="dash"/>
            <a:round/>
            <a:headEnd/>
            <a:tailEnd/>
          </a:ln>
        </p:spPr>
        <p:txBody>
          <a:bodyPr/>
          <a:lstStyle/>
          <a:p>
            <a:endParaRPr lang="cs-CZ"/>
          </a:p>
        </p:txBody>
      </p:sp>
      <p:sp>
        <p:nvSpPr>
          <p:cNvPr id="199688" name="Line 11"/>
          <p:cNvSpPr>
            <a:spLocks noChangeShapeType="1"/>
          </p:cNvSpPr>
          <p:nvPr/>
        </p:nvSpPr>
        <p:spPr bwMode="auto">
          <a:xfrm>
            <a:off x="2555875" y="4941888"/>
            <a:ext cx="2736850" cy="0"/>
          </a:xfrm>
          <a:prstGeom prst="line">
            <a:avLst/>
          </a:prstGeom>
          <a:noFill/>
          <a:ln w="9525">
            <a:solidFill>
              <a:schemeClr val="tx1"/>
            </a:solidFill>
            <a:prstDash val="dash"/>
            <a:round/>
            <a:headEnd/>
            <a:tailEnd/>
          </a:ln>
        </p:spPr>
        <p:txBody>
          <a:bodyPr/>
          <a:lstStyle/>
          <a:p>
            <a:endParaRPr lang="cs-CZ"/>
          </a:p>
        </p:txBody>
      </p:sp>
      <p:sp>
        <p:nvSpPr>
          <p:cNvPr id="199689" name="Rectangle 12"/>
          <p:cNvSpPr>
            <a:spLocks noChangeArrowheads="1"/>
          </p:cNvSpPr>
          <p:nvPr/>
        </p:nvSpPr>
        <p:spPr bwMode="auto">
          <a:xfrm>
            <a:off x="3059113" y="53006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0" name="Rectangle 13"/>
          <p:cNvSpPr>
            <a:spLocks noChangeArrowheads="1"/>
          </p:cNvSpPr>
          <p:nvPr/>
        </p:nvSpPr>
        <p:spPr bwMode="auto">
          <a:xfrm>
            <a:off x="3995738" y="53006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1" name="Rectangle 15"/>
          <p:cNvSpPr>
            <a:spLocks noChangeArrowheads="1"/>
          </p:cNvSpPr>
          <p:nvPr/>
        </p:nvSpPr>
        <p:spPr bwMode="auto">
          <a:xfrm>
            <a:off x="2700338" y="42211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2" name="Rectangle 16"/>
          <p:cNvSpPr>
            <a:spLocks noChangeArrowheads="1"/>
          </p:cNvSpPr>
          <p:nvPr/>
        </p:nvSpPr>
        <p:spPr bwMode="auto">
          <a:xfrm>
            <a:off x="3492500" y="4221163"/>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3" name="Rectangle 17"/>
          <p:cNvSpPr>
            <a:spLocks noChangeArrowheads="1"/>
          </p:cNvSpPr>
          <p:nvPr/>
        </p:nvSpPr>
        <p:spPr bwMode="auto">
          <a:xfrm>
            <a:off x="4356100" y="4221163"/>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4" name="Rectangle 18"/>
          <p:cNvSpPr>
            <a:spLocks noChangeArrowheads="1"/>
          </p:cNvSpPr>
          <p:nvPr/>
        </p:nvSpPr>
        <p:spPr bwMode="auto">
          <a:xfrm>
            <a:off x="4427538" y="2997200"/>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5" name="Rectangle 19"/>
          <p:cNvSpPr>
            <a:spLocks noChangeArrowheads="1"/>
          </p:cNvSpPr>
          <p:nvPr/>
        </p:nvSpPr>
        <p:spPr bwMode="auto">
          <a:xfrm>
            <a:off x="2771775" y="2997200"/>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6" name="Rectangle 20"/>
          <p:cNvSpPr>
            <a:spLocks noChangeArrowheads="1"/>
          </p:cNvSpPr>
          <p:nvPr/>
        </p:nvSpPr>
        <p:spPr bwMode="auto">
          <a:xfrm>
            <a:off x="4284663" y="2060575"/>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7" name="Rectangle 21"/>
          <p:cNvSpPr>
            <a:spLocks noChangeArrowheads="1"/>
          </p:cNvSpPr>
          <p:nvPr/>
        </p:nvSpPr>
        <p:spPr bwMode="auto">
          <a:xfrm>
            <a:off x="2916238" y="2060575"/>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698" name="Line 22"/>
          <p:cNvSpPr>
            <a:spLocks noChangeShapeType="1"/>
          </p:cNvSpPr>
          <p:nvPr/>
        </p:nvSpPr>
        <p:spPr bwMode="auto">
          <a:xfrm flipV="1">
            <a:off x="4211638" y="4508500"/>
            <a:ext cx="431800" cy="792163"/>
          </a:xfrm>
          <a:prstGeom prst="line">
            <a:avLst/>
          </a:prstGeom>
          <a:noFill/>
          <a:ln w="9525">
            <a:solidFill>
              <a:schemeClr val="tx1"/>
            </a:solidFill>
            <a:round/>
            <a:headEnd/>
            <a:tailEnd type="triangle" w="med" len="med"/>
          </a:ln>
        </p:spPr>
        <p:txBody>
          <a:bodyPr/>
          <a:lstStyle/>
          <a:p>
            <a:endParaRPr lang="cs-CZ"/>
          </a:p>
        </p:txBody>
      </p:sp>
      <p:sp>
        <p:nvSpPr>
          <p:cNvPr id="199699" name="Line 23"/>
          <p:cNvSpPr>
            <a:spLocks noChangeShapeType="1"/>
          </p:cNvSpPr>
          <p:nvPr/>
        </p:nvSpPr>
        <p:spPr bwMode="auto">
          <a:xfrm flipH="1" flipV="1">
            <a:off x="2987675" y="4508500"/>
            <a:ext cx="360363" cy="792163"/>
          </a:xfrm>
          <a:prstGeom prst="line">
            <a:avLst/>
          </a:prstGeom>
          <a:noFill/>
          <a:ln w="9525">
            <a:solidFill>
              <a:schemeClr val="tx1"/>
            </a:solidFill>
            <a:round/>
            <a:headEnd/>
            <a:tailEnd type="triangle" w="med" len="med"/>
          </a:ln>
        </p:spPr>
        <p:txBody>
          <a:bodyPr/>
          <a:lstStyle/>
          <a:p>
            <a:endParaRPr lang="cs-CZ"/>
          </a:p>
        </p:txBody>
      </p:sp>
      <p:sp>
        <p:nvSpPr>
          <p:cNvPr id="199700" name="Line 24"/>
          <p:cNvSpPr>
            <a:spLocks noChangeShapeType="1"/>
          </p:cNvSpPr>
          <p:nvPr/>
        </p:nvSpPr>
        <p:spPr bwMode="auto">
          <a:xfrm flipV="1">
            <a:off x="3348038" y="4508500"/>
            <a:ext cx="360362" cy="792163"/>
          </a:xfrm>
          <a:prstGeom prst="line">
            <a:avLst/>
          </a:prstGeom>
          <a:noFill/>
          <a:ln w="9525">
            <a:solidFill>
              <a:schemeClr val="tx1"/>
            </a:solidFill>
            <a:round/>
            <a:headEnd/>
            <a:tailEnd type="triangle" w="med" len="med"/>
          </a:ln>
        </p:spPr>
        <p:txBody>
          <a:bodyPr/>
          <a:lstStyle/>
          <a:p>
            <a:endParaRPr lang="cs-CZ"/>
          </a:p>
        </p:txBody>
      </p:sp>
      <p:sp>
        <p:nvSpPr>
          <p:cNvPr id="199701" name="Line 25"/>
          <p:cNvSpPr>
            <a:spLocks noChangeShapeType="1"/>
          </p:cNvSpPr>
          <p:nvPr/>
        </p:nvSpPr>
        <p:spPr bwMode="auto">
          <a:xfrm flipV="1">
            <a:off x="2987675" y="3284538"/>
            <a:ext cx="0" cy="936625"/>
          </a:xfrm>
          <a:prstGeom prst="line">
            <a:avLst/>
          </a:prstGeom>
          <a:noFill/>
          <a:ln w="9525">
            <a:solidFill>
              <a:schemeClr val="tx1"/>
            </a:solidFill>
            <a:round/>
            <a:headEnd/>
            <a:tailEnd type="triangle" w="med" len="med"/>
          </a:ln>
        </p:spPr>
        <p:txBody>
          <a:bodyPr/>
          <a:lstStyle/>
          <a:p>
            <a:endParaRPr lang="cs-CZ"/>
          </a:p>
        </p:txBody>
      </p:sp>
      <p:sp>
        <p:nvSpPr>
          <p:cNvPr id="199702" name="Line 26"/>
          <p:cNvSpPr>
            <a:spLocks noChangeShapeType="1"/>
          </p:cNvSpPr>
          <p:nvPr/>
        </p:nvSpPr>
        <p:spPr bwMode="auto">
          <a:xfrm flipH="1" flipV="1">
            <a:off x="3132138" y="3284538"/>
            <a:ext cx="647700" cy="936625"/>
          </a:xfrm>
          <a:prstGeom prst="line">
            <a:avLst/>
          </a:prstGeom>
          <a:noFill/>
          <a:ln w="9525">
            <a:solidFill>
              <a:schemeClr val="tx1"/>
            </a:solidFill>
            <a:round/>
            <a:headEnd/>
            <a:tailEnd type="triangle" w="med" len="med"/>
          </a:ln>
        </p:spPr>
        <p:txBody>
          <a:bodyPr/>
          <a:lstStyle/>
          <a:p>
            <a:endParaRPr lang="cs-CZ"/>
          </a:p>
        </p:txBody>
      </p:sp>
      <p:sp>
        <p:nvSpPr>
          <p:cNvPr id="199703" name="Line 27"/>
          <p:cNvSpPr>
            <a:spLocks noChangeShapeType="1"/>
          </p:cNvSpPr>
          <p:nvPr/>
        </p:nvSpPr>
        <p:spPr bwMode="auto">
          <a:xfrm flipV="1">
            <a:off x="3779838" y="3284538"/>
            <a:ext cx="71437" cy="936625"/>
          </a:xfrm>
          <a:prstGeom prst="line">
            <a:avLst/>
          </a:prstGeom>
          <a:noFill/>
          <a:ln w="9525">
            <a:solidFill>
              <a:schemeClr val="tx1"/>
            </a:solidFill>
            <a:round/>
            <a:headEnd/>
            <a:tailEnd type="triangle" w="med" len="med"/>
          </a:ln>
        </p:spPr>
        <p:txBody>
          <a:bodyPr/>
          <a:lstStyle/>
          <a:p>
            <a:endParaRPr lang="cs-CZ"/>
          </a:p>
        </p:txBody>
      </p:sp>
      <p:sp>
        <p:nvSpPr>
          <p:cNvPr id="199704" name="Line 28"/>
          <p:cNvSpPr>
            <a:spLocks noChangeShapeType="1"/>
          </p:cNvSpPr>
          <p:nvPr/>
        </p:nvSpPr>
        <p:spPr bwMode="auto">
          <a:xfrm flipH="1" flipV="1">
            <a:off x="4643438" y="3284538"/>
            <a:ext cx="73025" cy="936625"/>
          </a:xfrm>
          <a:prstGeom prst="line">
            <a:avLst/>
          </a:prstGeom>
          <a:noFill/>
          <a:ln w="9525">
            <a:solidFill>
              <a:schemeClr val="tx1"/>
            </a:solidFill>
            <a:round/>
            <a:headEnd/>
            <a:tailEnd type="triangle" w="med" len="med"/>
          </a:ln>
        </p:spPr>
        <p:txBody>
          <a:bodyPr/>
          <a:lstStyle/>
          <a:p>
            <a:endParaRPr lang="cs-CZ"/>
          </a:p>
        </p:txBody>
      </p:sp>
      <p:sp>
        <p:nvSpPr>
          <p:cNvPr id="199705" name="Line 29"/>
          <p:cNvSpPr>
            <a:spLocks noChangeShapeType="1"/>
          </p:cNvSpPr>
          <p:nvPr/>
        </p:nvSpPr>
        <p:spPr bwMode="auto">
          <a:xfrm>
            <a:off x="4140200" y="3141663"/>
            <a:ext cx="215900" cy="0"/>
          </a:xfrm>
          <a:prstGeom prst="line">
            <a:avLst/>
          </a:prstGeom>
          <a:noFill/>
          <a:ln w="9525">
            <a:solidFill>
              <a:schemeClr val="tx1"/>
            </a:solidFill>
            <a:round/>
            <a:headEnd/>
            <a:tailEnd type="triangle" w="med" len="med"/>
          </a:ln>
        </p:spPr>
        <p:txBody>
          <a:bodyPr/>
          <a:lstStyle/>
          <a:p>
            <a:endParaRPr lang="cs-CZ"/>
          </a:p>
        </p:txBody>
      </p:sp>
      <p:sp>
        <p:nvSpPr>
          <p:cNvPr id="199706" name="Rectangle 31"/>
          <p:cNvSpPr>
            <a:spLocks noChangeArrowheads="1"/>
          </p:cNvSpPr>
          <p:nvPr/>
        </p:nvSpPr>
        <p:spPr bwMode="auto">
          <a:xfrm>
            <a:off x="3563938" y="2997200"/>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707" name="Line 32"/>
          <p:cNvSpPr>
            <a:spLocks noChangeShapeType="1"/>
          </p:cNvSpPr>
          <p:nvPr/>
        </p:nvSpPr>
        <p:spPr bwMode="auto">
          <a:xfrm flipH="1" flipV="1">
            <a:off x="4572000" y="2349500"/>
            <a:ext cx="71438" cy="647700"/>
          </a:xfrm>
          <a:prstGeom prst="line">
            <a:avLst/>
          </a:prstGeom>
          <a:noFill/>
          <a:ln w="9525">
            <a:solidFill>
              <a:schemeClr val="tx1"/>
            </a:solidFill>
            <a:round/>
            <a:headEnd/>
            <a:tailEnd type="triangle" w="med" len="med"/>
          </a:ln>
        </p:spPr>
        <p:txBody>
          <a:bodyPr/>
          <a:lstStyle/>
          <a:p>
            <a:endParaRPr lang="cs-CZ"/>
          </a:p>
        </p:txBody>
      </p:sp>
      <p:sp>
        <p:nvSpPr>
          <p:cNvPr id="199708" name="Line 33"/>
          <p:cNvSpPr>
            <a:spLocks noChangeShapeType="1"/>
          </p:cNvSpPr>
          <p:nvPr/>
        </p:nvSpPr>
        <p:spPr bwMode="auto">
          <a:xfrm flipH="1">
            <a:off x="3492500" y="2205038"/>
            <a:ext cx="792163" cy="0"/>
          </a:xfrm>
          <a:prstGeom prst="line">
            <a:avLst/>
          </a:prstGeom>
          <a:noFill/>
          <a:ln w="9525">
            <a:solidFill>
              <a:schemeClr val="tx1"/>
            </a:solidFill>
            <a:round/>
            <a:headEnd/>
            <a:tailEnd type="triangle" w="med" len="med"/>
          </a:ln>
        </p:spPr>
        <p:txBody>
          <a:bodyPr/>
          <a:lstStyle/>
          <a:p>
            <a:endParaRPr lang="cs-CZ"/>
          </a:p>
        </p:txBody>
      </p:sp>
      <p:sp>
        <p:nvSpPr>
          <p:cNvPr id="199709" name="Line 34"/>
          <p:cNvSpPr>
            <a:spLocks noChangeShapeType="1"/>
          </p:cNvSpPr>
          <p:nvPr/>
        </p:nvSpPr>
        <p:spPr bwMode="auto">
          <a:xfrm flipV="1">
            <a:off x="3059113" y="2349500"/>
            <a:ext cx="73025" cy="647700"/>
          </a:xfrm>
          <a:prstGeom prst="line">
            <a:avLst/>
          </a:prstGeom>
          <a:noFill/>
          <a:ln w="9525">
            <a:solidFill>
              <a:schemeClr val="tx1"/>
            </a:solidFill>
            <a:round/>
            <a:headEnd/>
            <a:tailEnd type="triangle" w="med" len="med"/>
          </a:ln>
        </p:spPr>
        <p:txBody>
          <a:bodyPr/>
          <a:lstStyle/>
          <a:p>
            <a:endParaRPr lang="cs-CZ"/>
          </a:p>
        </p:txBody>
      </p:sp>
      <p:sp>
        <p:nvSpPr>
          <p:cNvPr id="199710" name="Line 35"/>
          <p:cNvSpPr>
            <a:spLocks noChangeShapeType="1"/>
          </p:cNvSpPr>
          <p:nvPr/>
        </p:nvSpPr>
        <p:spPr bwMode="auto">
          <a:xfrm flipH="1">
            <a:off x="2339975" y="2205038"/>
            <a:ext cx="503238" cy="0"/>
          </a:xfrm>
          <a:prstGeom prst="line">
            <a:avLst/>
          </a:prstGeom>
          <a:noFill/>
          <a:ln w="9525">
            <a:solidFill>
              <a:schemeClr val="tx1"/>
            </a:solidFill>
            <a:round/>
            <a:headEnd/>
            <a:tailEnd/>
          </a:ln>
        </p:spPr>
        <p:txBody>
          <a:bodyPr/>
          <a:lstStyle/>
          <a:p>
            <a:endParaRPr lang="cs-CZ"/>
          </a:p>
        </p:txBody>
      </p:sp>
      <p:sp>
        <p:nvSpPr>
          <p:cNvPr id="199711" name="Line 36"/>
          <p:cNvSpPr>
            <a:spLocks noChangeShapeType="1"/>
          </p:cNvSpPr>
          <p:nvPr/>
        </p:nvSpPr>
        <p:spPr bwMode="auto">
          <a:xfrm>
            <a:off x="2339975" y="2205038"/>
            <a:ext cx="0" cy="3168650"/>
          </a:xfrm>
          <a:prstGeom prst="line">
            <a:avLst/>
          </a:prstGeom>
          <a:noFill/>
          <a:ln w="9525">
            <a:solidFill>
              <a:schemeClr val="tx1"/>
            </a:solidFill>
            <a:round/>
            <a:headEnd/>
            <a:tailEnd/>
          </a:ln>
        </p:spPr>
        <p:txBody>
          <a:bodyPr/>
          <a:lstStyle/>
          <a:p>
            <a:endParaRPr lang="cs-CZ"/>
          </a:p>
        </p:txBody>
      </p:sp>
      <p:sp>
        <p:nvSpPr>
          <p:cNvPr id="199712" name="Line 37"/>
          <p:cNvSpPr>
            <a:spLocks noChangeShapeType="1"/>
          </p:cNvSpPr>
          <p:nvPr/>
        </p:nvSpPr>
        <p:spPr bwMode="auto">
          <a:xfrm>
            <a:off x="2339975" y="5373688"/>
            <a:ext cx="719138" cy="71437"/>
          </a:xfrm>
          <a:prstGeom prst="line">
            <a:avLst/>
          </a:prstGeom>
          <a:noFill/>
          <a:ln w="9525">
            <a:solidFill>
              <a:schemeClr val="tx1"/>
            </a:solidFill>
            <a:round/>
            <a:headEnd/>
            <a:tailEnd type="triangle" w="med" len="med"/>
          </a:ln>
        </p:spPr>
        <p:txBody>
          <a:bodyPr/>
          <a:lstStyle/>
          <a:p>
            <a:endParaRPr lang="cs-CZ"/>
          </a:p>
        </p:txBody>
      </p:sp>
      <p:sp>
        <p:nvSpPr>
          <p:cNvPr id="199713" name="Text Box 39"/>
          <p:cNvSpPr txBox="1">
            <a:spLocks noChangeArrowheads="1"/>
          </p:cNvSpPr>
          <p:nvPr/>
        </p:nvSpPr>
        <p:spPr bwMode="auto">
          <a:xfrm>
            <a:off x="5364163" y="2060575"/>
            <a:ext cx="10080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Odměny</a:t>
            </a:r>
          </a:p>
        </p:txBody>
      </p:sp>
      <p:sp>
        <p:nvSpPr>
          <p:cNvPr id="199714" name="Text Box 40"/>
          <p:cNvSpPr txBox="1">
            <a:spLocks noChangeArrowheads="1"/>
          </p:cNvSpPr>
          <p:nvPr/>
        </p:nvSpPr>
        <p:spPr bwMode="auto">
          <a:xfrm>
            <a:off x="5364163" y="3068638"/>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Zákazníci</a:t>
            </a:r>
          </a:p>
        </p:txBody>
      </p:sp>
      <p:sp>
        <p:nvSpPr>
          <p:cNvPr id="199715" name="Text Box 41"/>
          <p:cNvSpPr txBox="1">
            <a:spLocks noChangeArrowheads="1"/>
          </p:cNvSpPr>
          <p:nvPr/>
        </p:nvSpPr>
        <p:spPr bwMode="auto">
          <a:xfrm>
            <a:off x="5364163" y="4076700"/>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Procesy</a:t>
            </a:r>
          </a:p>
        </p:txBody>
      </p:sp>
      <p:sp>
        <p:nvSpPr>
          <p:cNvPr id="199716" name="Text Box 42"/>
          <p:cNvSpPr txBox="1">
            <a:spLocks noChangeArrowheads="1"/>
          </p:cNvSpPr>
          <p:nvPr/>
        </p:nvSpPr>
        <p:spPr bwMode="auto">
          <a:xfrm>
            <a:off x="5364163" y="5229225"/>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Růst</a:t>
            </a:r>
          </a:p>
        </p:txBody>
      </p:sp>
      <p:sp>
        <p:nvSpPr>
          <p:cNvPr id="199717" name="AutoShape 43"/>
          <p:cNvSpPr>
            <a:spLocks noChangeArrowheads="1"/>
          </p:cNvSpPr>
          <p:nvPr/>
        </p:nvSpPr>
        <p:spPr bwMode="auto">
          <a:xfrm>
            <a:off x="6443663" y="4508500"/>
            <a:ext cx="73025" cy="576263"/>
          </a:xfrm>
          <a:prstGeom prst="upArrow">
            <a:avLst>
              <a:gd name="adj1" fmla="val 50000"/>
              <a:gd name="adj2" fmla="val 197283"/>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718" name="AutoShape 44"/>
          <p:cNvSpPr>
            <a:spLocks noChangeArrowheads="1"/>
          </p:cNvSpPr>
          <p:nvPr/>
        </p:nvSpPr>
        <p:spPr bwMode="auto">
          <a:xfrm>
            <a:off x="6443663" y="3284538"/>
            <a:ext cx="73025" cy="576262"/>
          </a:xfrm>
          <a:prstGeom prst="upArrow">
            <a:avLst>
              <a:gd name="adj1" fmla="val 50000"/>
              <a:gd name="adj2" fmla="val 197282"/>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719" name="AutoShape 45"/>
          <p:cNvSpPr>
            <a:spLocks noChangeArrowheads="1"/>
          </p:cNvSpPr>
          <p:nvPr/>
        </p:nvSpPr>
        <p:spPr bwMode="auto">
          <a:xfrm>
            <a:off x="6372225" y="2276475"/>
            <a:ext cx="73025" cy="576263"/>
          </a:xfrm>
          <a:prstGeom prst="upArrow">
            <a:avLst>
              <a:gd name="adj1" fmla="val 50000"/>
              <a:gd name="adj2" fmla="val 197283"/>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199720" name="Text Box 47"/>
          <p:cNvSpPr txBox="1">
            <a:spLocks noChangeArrowheads="1"/>
          </p:cNvSpPr>
          <p:nvPr/>
        </p:nvSpPr>
        <p:spPr bwMode="auto">
          <a:xfrm>
            <a:off x="6588125" y="3213100"/>
            <a:ext cx="1800225" cy="581025"/>
          </a:xfrm>
          <a:prstGeom prst="rect">
            <a:avLst/>
          </a:prstGeom>
          <a:noFill/>
          <a:ln w="9525">
            <a:noFill/>
            <a:miter lim="800000"/>
            <a:headEnd/>
            <a:tailEnd/>
          </a:ln>
        </p:spPr>
        <p:txBody>
          <a:bodyPr>
            <a:spAutoFit/>
          </a:bodyPr>
          <a:lstStyle/>
          <a:p>
            <a:pPr eaLnBrk="1" hangingPunct="1">
              <a:spcBef>
                <a:spcPct val="50000"/>
              </a:spcBef>
            </a:pPr>
            <a:r>
              <a:rPr lang="cs-CZ" altLang="cs-CZ" sz="1600" b="1">
                <a:latin typeface="Times New Roman" pitchFamily="18" charset="0"/>
              </a:rPr>
              <a:t>Lepší nabídka zákazníkům</a:t>
            </a:r>
          </a:p>
        </p:txBody>
      </p:sp>
      <p:sp>
        <p:nvSpPr>
          <p:cNvPr id="199721" name="Text Box 48"/>
          <p:cNvSpPr txBox="1">
            <a:spLocks noChangeArrowheads="1"/>
          </p:cNvSpPr>
          <p:nvPr/>
        </p:nvSpPr>
        <p:spPr bwMode="auto">
          <a:xfrm>
            <a:off x="6659563" y="4581525"/>
            <a:ext cx="2071687" cy="581025"/>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Lidé kvalitně pracují a mají s čím</a:t>
            </a:r>
          </a:p>
        </p:txBody>
      </p:sp>
      <p:sp>
        <p:nvSpPr>
          <p:cNvPr id="199722" name="Text Box 49"/>
          <p:cNvSpPr txBox="1">
            <a:spLocks noChangeArrowheads="1"/>
          </p:cNvSpPr>
          <p:nvPr/>
        </p:nvSpPr>
        <p:spPr bwMode="auto">
          <a:xfrm>
            <a:off x="6516688" y="2133600"/>
            <a:ext cx="1584325" cy="581025"/>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Lepší ceny, více zákazníků</a:t>
            </a:r>
          </a:p>
        </p:txBody>
      </p:sp>
      <p:sp>
        <p:nvSpPr>
          <p:cNvPr id="199723" name="Text Box 50"/>
          <p:cNvSpPr txBox="1">
            <a:spLocks noChangeArrowheads="1"/>
          </p:cNvSpPr>
          <p:nvPr/>
        </p:nvSpPr>
        <p:spPr bwMode="auto">
          <a:xfrm>
            <a:off x="685800" y="1752600"/>
            <a:ext cx="1725613" cy="3759200"/>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Zisk majitelům. Platový a profesní růst zaměstnanců</a:t>
            </a:r>
          </a:p>
          <a:p>
            <a:pPr eaLnBrk="1" hangingPunct="1">
              <a:spcBef>
                <a:spcPct val="50000"/>
              </a:spcBef>
            </a:pPr>
            <a:r>
              <a:rPr lang="cs-CZ" altLang="cs-CZ" sz="1600">
                <a:latin typeface="Times New Roman" pitchFamily="18" charset="0"/>
              </a:rPr>
              <a:t>Lepší vztahy se zákazníky</a:t>
            </a:r>
          </a:p>
          <a:p>
            <a:pPr eaLnBrk="1" hangingPunct="1">
              <a:spcBef>
                <a:spcPct val="50000"/>
              </a:spcBef>
            </a:pPr>
            <a:endParaRPr lang="cs-CZ" altLang="cs-CZ" sz="1600">
              <a:latin typeface="Times New Roman" pitchFamily="18" charset="0"/>
            </a:endParaRPr>
          </a:p>
          <a:p>
            <a:pPr eaLnBrk="1" hangingPunct="1">
              <a:spcBef>
                <a:spcPct val="50000"/>
              </a:spcBef>
            </a:pPr>
            <a:r>
              <a:rPr lang="cs-CZ" altLang="cs-CZ" sz="1600">
                <a:latin typeface="Times New Roman" pitchFamily="18" charset="0"/>
              </a:rPr>
              <a:t>Lepší práce a postupy</a:t>
            </a:r>
          </a:p>
          <a:p>
            <a:pPr eaLnBrk="1" hangingPunct="1">
              <a:spcBef>
                <a:spcPct val="50000"/>
              </a:spcBef>
            </a:pPr>
            <a:endParaRPr lang="cs-CZ" altLang="cs-CZ" sz="1600">
              <a:latin typeface="Times New Roman" pitchFamily="18" charset="0"/>
            </a:endParaRPr>
          </a:p>
          <a:p>
            <a:pPr eaLnBrk="1" hangingPunct="1">
              <a:spcBef>
                <a:spcPct val="50000"/>
              </a:spcBef>
            </a:pPr>
            <a:r>
              <a:rPr lang="cs-CZ" altLang="cs-CZ" sz="1600">
                <a:latin typeface="Times New Roman" pitchFamily="18" charset="0"/>
              </a:rPr>
              <a:t>Zlepšování vybavení</a:t>
            </a:r>
          </a:p>
          <a:p>
            <a:pPr eaLnBrk="1" hangingPunct="1">
              <a:spcBef>
                <a:spcPct val="50000"/>
              </a:spcBef>
            </a:pPr>
            <a:endParaRPr lang="cs-CZ" altLang="cs-CZ" sz="1600">
              <a:latin typeface="Times New Roman" pitchFamily="18" charset="0"/>
            </a:endParaRPr>
          </a:p>
        </p:txBody>
      </p:sp>
      <p:sp>
        <p:nvSpPr>
          <p:cNvPr id="199724" name="Line 51"/>
          <p:cNvSpPr>
            <a:spLocks noChangeShapeType="1"/>
          </p:cNvSpPr>
          <p:nvPr/>
        </p:nvSpPr>
        <p:spPr bwMode="auto">
          <a:xfrm>
            <a:off x="3657600" y="5486400"/>
            <a:ext cx="304800" cy="0"/>
          </a:xfrm>
          <a:prstGeom prst="line">
            <a:avLst/>
          </a:prstGeom>
          <a:noFill/>
          <a:ln w="952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Zástupný symbol pro číslo snímku 5"/>
          <p:cNvSpPr>
            <a:spLocks noGrp="1"/>
          </p:cNvSpPr>
          <p:nvPr>
            <p:ph type="sldNum" sz="quarter" idx="12"/>
          </p:nvPr>
        </p:nvSpPr>
        <p:spPr>
          <a:noFill/>
        </p:spPr>
        <p:txBody>
          <a:bodyPr/>
          <a:lstStyle/>
          <a:p>
            <a:fld id="{ECEBE553-7B57-49AA-8F4D-DACB84CB2618}" type="slidenum">
              <a:rPr lang="cs-CZ" altLang="cs-CZ"/>
              <a:pPr/>
              <a:t>192</a:t>
            </a:fld>
            <a:endParaRPr lang="cs-CZ" altLang="cs-CZ"/>
          </a:p>
        </p:txBody>
      </p:sp>
      <p:sp>
        <p:nvSpPr>
          <p:cNvPr id="200707" name="Rectangle 2"/>
          <p:cNvSpPr>
            <a:spLocks noGrp="1" noChangeArrowheads="1"/>
          </p:cNvSpPr>
          <p:nvPr>
            <p:ph type="title"/>
          </p:nvPr>
        </p:nvSpPr>
        <p:spPr/>
        <p:txBody>
          <a:bodyPr/>
          <a:lstStyle/>
          <a:p>
            <a:pPr eaLnBrk="1" hangingPunct="1"/>
            <a:r>
              <a:rPr lang="cs-CZ" altLang="cs-CZ" sz="4000" smtClean="0"/>
              <a:t>Uvědomění si základních potřeb</a:t>
            </a:r>
          </a:p>
        </p:txBody>
      </p:sp>
      <p:sp>
        <p:nvSpPr>
          <p:cNvPr id="200708" name="Rectangle 3"/>
          <p:cNvSpPr>
            <a:spLocks noGrp="1" noChangeArrowheads="1"/>
          </p:cNvSpPr>
          <p:nvPr>
            <p:ph type="body" idx="1"/>
          </p:nvPr>
        </p:nvSpPr>
        <p:spPr>
          <a:xfrm>
            <a:off x="468313" y="1268413"/>
            <a:ext cx="8229600" cy="4886325"/>
          </a:xfrm>
        </p:spPr>
        <p:txBody>
          <a:bodyPr/>
          <a:lstStyle/>
          <a:p>
            <a:pPr eaLnBrk="1" hangingPunct="1">
              <a:lnSpc>
                <a:spcPct val="80000"/>
              </a:lnSpc>
            </a:pPr>
            <a:r>
              <a:rPr lang="cs-CZ" altLang="cs-CZ" sz="2400" smtClean="0"/>
              <a:t>Situace na trhu: Existují potenciální zákazníci</a:t>
            </a:r>
          </a:p>
          <a:p>
            <a:pPr lvl="1" eaLnBrk="1" hangingPunct="1">
              <a:lnSpc>
                <a:spcPct val="80000"/>
              </a:lnSpc>
            </a:pPr>
            <a:r>
              <a:rPr lang="cs-CZ" altLang="cs-CZ" sz="2000" smtClean="0"/>
              <a:t>Kteří, kde, kolik jich je</a:t>
            </a:r>
          </a:p>
          <a:p>
            <a:pPr eaLnBrk="1" hangingPunct="1">
              <a:lnSpc>
                <a:spcPct val="80000"/>
              </a:lnSpc>
            </a:pPr>
            <a:r>
              <a:rPr lang="cs-CZ" altLang="cs-CZ" sz="2400" smtClean="0"/>
              <a:t> kteří potřebují něco z toho, co umíme poskytnout</a:t>
            </a:r>
          </a:p>
          <a:p>
            <a:pPr lvl="1" eaLnBrk="1" hangingPunct="1">
              <a:lnSpc>
                <a:spcPct val="80000"/>
              </a:lnSpc>
            </a:pPr>
            <a:r>
              <a:rPr lang="cs-CZ" altLang="cs-CZ" sz="2000" smtClean="0"/>
              <a:t>Co</a:t>
            </a:r>
          </a:p>
          <a:p>
            <a:pPr lvl="1" eaLnBrk="1" hangingPunct="1">
              <a:lnSpc>
                <a:spcPct val="80000"/>
              </a:lnSpc>
            </a:pPr>
            <a:r>
              <a:rPr lang="cs-CZ" altLang="cs-CZ" sz="2000" smtClean="0"/>
              <a:t>Jak moc </a:t>
            </a:r>
          </a:p>
          <a:p>
            <a:pPr lvl="1" eaLnBrk="1" hangingPunct="1">
              <a:lnSpc>
                <a:spcPct val="80000"/>
              </a:lnSpc>
            </a:pPr>
            <a:r>
              <a:rPr lang="cs-CZ" altLang="cs-CZ" sz="2000" smtClean="0"/>
              <a:t>Proč od nás</a:t>
            </a:r>
          </a:p>
          <a:p>
            <a:pPr lvl="1" eaLnBrk="1" hangingPunct="1">
              <a:lnSpc>
                <a:spcPct val="80000"/>
              </a:lnSpc>
            </a:pPr>
            <a:r>
              <a:rPr lang="cs-CZ" altLang="cs-CZ" sz="2000" smtClean="0"/>
              <a:t>Proč a co si na tom cení</a:t>
            </a:r>
          </a:p>
          <a:p>
            <a:pPr lvl="1" eaLnBrk="1" hangingPunct="1">
              <a:lnSpc>
                <a:spcPct val="80000"/>
              </a:lnSpc>
            </a:pPr>
            <a:r>
              <a:rPr lang="cs-CZ" altLang="cs-CZ" sz="2000" smtClean="0"/>
              <a:t>Jak dobře to děláme a za kolik</a:t>
            </a:r>
          </a:p>
          <a:p>
            <a:pPr lvl="1" eaLnBrk="1" hangingPunct="1">
              <a:lnSpc>
                <a:spcPct val="80000"/>
              </a:lnSpc>
            </a:pPr>
            <a:r>
              <a:rPr lang="cs-CZ" altLang="cs-CZ" sz="2000" smtClean="0"/>
              <a:t>Co jsou ochotni zaplatit</a:t>
            </a:r>
          </a:p>
          <a:p>
            <a:pPr lvl="1" eaLnBrk="1" hangingPunct="1">
              <a:lnSpc>
                <a:spcPct val="80000"/>
              </a:lnSpc>
            </a:pPr>
            <a:r>
              <a:rPr lang="cs-CZ" altLang="cs-CZ" sz="2000" smtClean="0"/>
              <a:t>Proč od nás</a:t>
            </a:r>
          </a:p>
          <a:p>
            <a:pPr lvl="1" eaLnBrk="1" hangingPunct="1">
              <a:lnSpc>
                <a:spcPct val="80000"/>
              </a:lnSpc>
            </a:pPr>
            <a:r>
              <a:rPr lang="cs-CZ" altLang="cs-CZ" sz="2000" smtClean="0"/>
              <a:t>Jak dosáhnout toho, abychom to dělali stále lépe</a:t>
            </a:r>
          </a:p>
          <a:p>
            <a:pPr eaLnBrk="1" hangingPunct="1">
              <a:lnSpc>
                <a:spcPct val="80000"/>
              </a:lnSpc>
            </a:pPr>
            <a:r>
              <a:rPr lang="cs-CZ" altLang="cs-CZ" sz="2400" smtClean="0"/>
              <a:t>V čem bychom se měli zlepšit a jaká jsou rizika (uplatnit teorii omezení – TOC – Goldratta, jedná-li se současně i o dlouhodobější strategii)</a:t>
            </a:r>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Zástupný symbol pro číslo snímku 5"/>
          <p:cNvSpPr>
            <a:spLocks noGrp="1"/>
          </p:cNvSpPr>
          <p:nvPr>
            <p:ph type="sldNum" sz="quarter" idx="12"/>
          </p:nvPr>
        </p:nvSpPr>
        <p:spPr>
          <a:noFill/>
        </p:spPr>
        <p:txBody>
          <a:bodyPr/>
          <a:lstStyle/>
          <a:p>
            <a:fld id="{2B94B0AD-4131-4952-92AC-33E2253203D9}" type="slidenum">
              <a:rPr lang="cs-CZ" altLang="cs-CZ"/>
              <a:pPr/>
              <a:t>193</a:t>
            </a:fld>
            <a:endParaRPr lang="cs-CZ" altLang="cs-CZ"/>
          </a:p>
        </p:txBody>
      </p:sp>
      <p:sp>
        <p:nvSpPr>
          <p:cNvPr id="201731" name="Rectangle 2"/>
          <p:cNvSpPr>
            <a:spLocks noGrp="1" noChangeArrowheads="1"/>
          </p:cNvSpPr>
          <p:nvPr>
            <p:ph type="title"/>
          </p:nvPr>
        </p:nvSpPr>
        <p:spPr>
          <a:xfrm>
            <a:off x="468313" y="0"/>
            <a:ext cx="8229600" cy="1143000"/>
          </a:xfrm>
        </p:spPr>
        <p:txBody>
          <a:bodyPr/>
          <a:lstStyle/>
          <a:p>
            <a:pPr eaLnBrk="1" hangingPunct="1"/>
            <a:r>
              <a:rPr lang="cs-CZ" altLang="cs-CZ" smtClean="0"/>
              <a:t>Strategická mapa</a:t>
            </a:r>
          </a:p>
        </p:txBody>
      </p:sp>
      <p:sp>
        <p:nvSpPr>
          <p:cNvPr id="201732" name="Rectangle 3"/>
          <p:cNvSpPr>
            <a:spLocks noGrp="1" noChangeArrowheads="1"/>
          </p:cNvSpPr>
          <p:nvPr>
            <p:ph type="body" idx="1"/>
          </p:nvPr>
        </p:nvSpPr>
        <p:spPr>
          <a:xfrm>
            <a:off x="457200" y="1268413"/>
            <a:ext cx="8229600" cy="4857750"/>
          </a:xfrm>
        </p:spPr>
        <p:txBody>
          <a:bodyPr/>
          <a:lstStyle/>
          <a:p>
            <a:pPr marL="609600" indent="-609600" eaLnBrk="1" hangingPunct="1">
              <a:buFontTx/>
              <a:buNone/>
            </a:pPr>
            <a:r>
              <a:rPr lang="cs-CZ" altLang="cs-CZ" sz="2000" smtClean="0"/>
              <a:t> </a:t>
            </a:r>
          </a:p>
        </p:txBody>
      </p:sp>
      <p:sp>
        <p:nvSpPr>
          <p:cNvPr id="201733" name="Rectangle 4"/>
          <p:cNvSpPr>
            <a:spLocks noChangeArrowheads="1"/>
          </p:cNvSpPr>
          <p:nvPr/>
        </p:nvSpPr>
        <p:spPr bwMode="auto">
          <a:xfrm>
            <a:off x="611188" y="1196975"/>
            <a:ext cx="6696075" cy="4824413"/>
          </a:xfrm>
          <a:prstGeom prst="rect">
            <a:avLst/>
          </a:prstGeom>
          <a:solidFill>
            <a:schemeClr val="bg1"/>
          </a:solidFill>
          <a:ln w="9525">
            <a:solidFill>
              <a:schemeClr val="tx1"/>
            </a:solidFill>
            <a:miter lim="800000"/>
            <a:headEnd/>
            <a:tailEnd/>
          </a:ln>
        </p:spPr>
        <p:txBody>
          <a:bodyPr wrap="none" anchor="ctr"/>
          <a:lstStyle/>
          <a:p>
            <a:pPr algn="ctr" eaLnBrk="1" hangingPunct="1"/>
            <a:endParaRPr lang="en-US" altLang="cs-CZ"/>
          </a:p>
        </p:txBody>
      </p:sp>
      <p:sp>
        <p:nvSpPr>
          <p:cNvPr id="201734" name="Line 5"/>
          <p:cNvSpPr>
            <a:spLocks noChangeShapeType="1"/>
          </p:cNvSpPr>
          <p:nvPr/>
        </p:nvSpPr>
        <p:spPr bwMode="auto">
          <a:xfrm>
            <a:off x="1042988" y="2492375"/>
            <a:ext cx="5473700" cy="0"/>
          </a:xfrm>
          <a:prstGeom prst="line">
            <a:avLst/>
          </a:prstGeom>
          <a:noFill/>
          <a:ln w="9525">
            <a:solidFill>
              <a:schemeClr val="tx1"/>
            </a:solidFill>
            <a:prstDash val="dash"/>
            <a:round/>
            <a:headEnd/>
            <a:tailEnd/>
          </a:ln>
        </p:spPr>
        <p:txBody>
          <a:bodyPr/>
          <a:lstStyle/>
          <a:p>
            <a:endParaRPr lang="cs-CZ"/>
          </a:p>
        </p:txBody>
      </p:sp>
      <p:sp>
        <p:nvSpPr>
          <p:cNvPr id="201735" name="Line 6"/>
          <p:cNvSpPr>
            <a:spLocks noChangeShapeType="1"/>
          </p:cNvSpPr>
          <p:nvPr/>
        </p:nvSpPr>
        <p:spPr bwMode="auto">
          <a:xfrm>
            <a:off x="3492500" y="3716338"/>
            <a:ext cx="2736850" cy="0"/>
          </a:xfrm>
          <a:prstGeom prst="line">
            <a:avLst/>
          </a:prstGeom>
          <a:noFill/>
          <a:ln w="9525">
            <a:solidFill>
              <a:schemeClr val="tx1"/>
            </a:solidFill>
            <a:prstDash val="dash"/>
            <a:round/>
            <a:headEnd/>
            <a:tailEnd/>
          </a:ln>
        </p:spPr>
        <p:txBody>
          <a:bodyPr/>
          <a:lstStyle/>
          <a:p>
            <a:endParaRPr lang="cs-CZ"/>
          </a:p>
        </p:txBody>
      </p:sp>
      <p:sp>
        <p:nvSpPr>
          <p:cNvPr id="201736" name="Line 7"/>
          <p:cNvSpPr>
            <a:spLocks noChangeShapeType="1"/>
          </p:cNvSpPr>
          <p:nvPr/>
        </p:nvSpPr>
        <p:spPr bwMode="auto">
          <a:xfrm>
            <a:off x="2555875" y="4941888"/>
            <a:ext cx="2736850" cy="0"/>
          </a:xfrm>
          <a:prstGeom prst="line">
            <a:avLst/>
          </a:prstGeom>
          <a:noFill/>
          <a:ln w="9525">
            <a:solidFill>
              <a:schemeClr val="tx1"/>
            </a:solidFill>
            <a:prstDash val="dash"/>
            <a:round/>
            <a:headEnd/>
            <a:tailEnd/>
          </a:ln>
        </p:spPr>
        <p:txBody>
          <a:bodyPr/>
          <a:lstStyle/>
          <a:p>
            <a:endParaRPr lang="cs-CZ"/>
          </a:p>
        </p:txBody>
      </p:sp>
      <p:sp>
        <p:nvSpPr>
          <p:cNvPr id="201737" name="Line 17"/>
          <p:cNvSpPr>
            <a:spLocks noChangeShapeType="1"/>
          </p:cNvSpPr>
          <p:nvPr/>
        </p:nvSpPr>
        <p:spPr bwMode="auto">
          <a:xfrm flipH="1" flipV="1">
            <a:off x="2051050" y="1989138"/>
            <a:ext cx="2952750" cy="719137"/>
          </a:xfrm>
          <a:prstGeom prst="line">
            <a:avLst/>
          </a:prstGeom>
          <a:noFill/>
          <a:ln w="9525">
            <a:solidFill>
              <a:schemeClr val="tx1"/>
            </a:solidFill>
            <a:round/>
            <a:headEnd/>
            <a:tailEnd type="triangle" w="med" len="med"/>
          </a:ln>
        </p:spPr>
        <p:txBody>
          <a:bodyPr/>
          <a:lstStyle/>
          <a:p>
            <a:endParaRPr lang="cs-CZ"/>
          </a:p>
        </p:txBody>
      </p:sp>
      <p:sp>
        <p:nvSpPr>
          <p:cNvPr id="201738" name="Line 18"/>
          <p:cNvSpPr>
            <a:spLocks noChangeShapeType="1"/>
          </p:cNvSpPr>
          <p:nvPr/>
        </p:nvSpPr>
        <p:spPr bwMode="auto">
          <a:xfrm flipH="1" flipV="1">
            <a:off x="1476375" y="1989138"/>
            <a:ext cx="360363" cy="792162"/>
          </a:xfrm>
          <a:prstGeom prst="line">
            <a:avLst/>
          </a:prstGeom>
          <a:noFill/>
          <a:ln w="9525">
            <a:solidFill>
              <a:schemeClr val="tx1"/>
            </a:solidFill>
            <a:round/>
            <a:headEnd/>
            <a:tailEnd type="triangle" w="med" len="med"/>
          </a:ln>
        </p:spPr>
        <p:txBody>
          <a:bodyPr/>
          <a:lstStyle/>
          <a:p>
            <a:endParaRPr lang="cs-CZ"/>
          </a:p>
        </p:txBody>
      </p:sp>
      <p:sp>
        <p:nvSpPr>
          <p:cNvPr id="201739" name="Line 19"/>
          <p:cNvSpPr>
            <a:spLocks noChangeShapeType="1"/>
          </p:cNvSpPr>
          <p:nvPr/>
        </p:nvSpPr>
        <p:spPr bwMode="auto">
          <a:xfrm flipV="1">
            <a:off x="5076825" y="2060575"/>
            <a:ext cx="358775" cy="647700"/>
          </a:xfrm>
          <a:prstGeom prst="line">
            <a:avLst/>
          </a:prstGeom>
          <a:noFill/>
          <a:ln w="9525">
            <a:solidFill>
              <a:schemeClr val="tx1"/>
            </a:solidFill>
            <a:round/>
            <a:headEnd/>
            <a:tailEnd type="triangle" w="med" len="med"/>
          </a:ln>
        </p:spPr>
        <p:txBody>
          <a:bodyPr/>
          <a:lstStyle/>
          <a:p>
            <a:endParaRPr lang="cs-CZ"/>
          </a:p>
        </p:txBody>
      </p:sp>
      <p:sp>
        <p:nvSpPr>
          <p:cNvPr id="201740" name="Text Box 32"/>
          <p:cNvSpPr txBox="1">
            <a:spLocks noChangeArrowheads="1"/>
          </p:cNvSpPr>
          <p:nvPr/>
        </p:nvSpPr>
        <p:spPr bwMode="auto">
          <a:xfrm>
            <a:off x="7451725" y="1989138"/>
            <a:ext cx="1008063" cy="336550"/>
          </a:xfrm>
          <a:prstGeom prst="rect">
            <a:avLst/>
          </a:prstGeom>
          <a:noFill/>
          <a:ln w="9525">
            <a:noFill/>
            <a:miter lim="800000"/>
            <a:headEnd/>
            <a:tailEnd/>
          </a:ln>
        </p:spPr>
        <p:txBody>
          <a:bodyPr>
            <a:spAutoFit/>
          </a:bodyPr>
          <a:lstStyle/>
          <a:p>
            <a:pPr eaLnBrk="1" hangingPunct="1">
              <a:spcBef>
                <a:spcPct val="50000"/>
              </a:spcBef>
            </a:pPr>
            <a:r>
              <a:rPr lang="cs-CZ" altLang="cs-CZ" sz="1600" b="1"/>
              <a:t>Odměny</a:t>
            </a:r>
          </a:p>
        </p:txBody>
      </p:sp>
      <p:sp>
        <p:nvSpPr>
          <p:cNvPr id="201741" name="Text Box 33"/>
          <p:cNvSpPr txBox="1">
            <a:spLocks noChangeArrowheads="1"/>
          </p:cNvSpPr>
          <p:nvPr/>
        </p:nvSpPr>
        <p:spPr bwMode="auto">
          <a:xfrm>
            <a:off x="7451725" y="2852738"/>
            <a:ext cx="1223963" cy="336550"/>
          </a:xfrm>
          <a:prstGeom prst="rect">
            <a:avLst/>
          </a:prstGeom>
          <a:noFill/>
          <a:ln w="9525">
            <a:noFill/>
            <a:miter lim="800000"/>
            <a:headEnd/>
            <a:tailEnd/>
          </a:ln>
        </p:spPr>
        <p:txBody>
          <a:bodyPr>
            <a:spAutoFit/>
          </a:bodyPr>
          <a:lstStyle/>
          <a:p>
            <a:pPr eaLnBrk="1" hangingPunct="1">
              <a:spcBef>
                <a:spcPct val="50000"/>
              </a:spcBef>
            </a:pPr>
            <a:r>
              <a:rPr lang="cs-CZ" altLang="cs-CZ" sz="1600" b="1"/>
              <a:t>Zákazníci</a:t>
            </a:r>
          </a:p>
        </p:txBody>
      </p:sp>
      <p:sp>
        <p:nvSpPr>
          <p:cNvPr id="201742" name="Text Box 34"/>
          <p:cNvSpPr txBox="1">
            <a:spLocks noChangeArrowheads="1"/>
          </p:cNvSpPr>
          <p:nvPr/>
        </p:nvSpPr>
        <p:spPr bwMode="auto">
          <a:xfrm>
            <a:off x="7451725" y="3933825"/>
            <a:ext cx="1223963" cy="336550"/>
          </a:xfrm>
          <a:prstGeom prst="rect">
            <a:avLst/>
          </a:prstGeom>
          <a:noFill/>
          <a:ln w="9525">
            <a:noFill/>
            <a:miter lim="800000"/>
            <a:headEnd/>
            <a:tailEnd/>
          </a:ln>
        </p:spPr>
        <p:txBody>
          <a:bodyPr>
            <a:spAutoFit/>
          </a:bodyPr>
          <a:lstStyle/>
          <a:p>
            <a:pPr eaLnBrk="1" hangingPunct="1">
              <a:spcBef>
                <a:spcPct val="50000"/>
              </a:spcBef>
            </a:pPr>
            <a:r>
              <a:rPr lang="cs-CZ" altLang="cs-CZ" sz="1600" b="1"/>
              <a:t>Procesy</a:t>
            </a:r>
          </a:p>
        </p:txBody>
      </p:sp>
      <p:sp>
        <p:nvSpPr>
          <p:cNvPr id="201743" name="Text Box 35"/>
          <p:cNvSpPr txBox="1">
            <a:spLocks noChangeArrowheads="1"/>
          </p:cNvSpPr>
          <p:nvPr/>
        </p:nvSpPr>
        <p:spPr bwMode="auto">
          <a:xfrm>
            <a:off x="7380288" y="5157788"/>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Růst</a:t>
            </a:r>
          </a:p>
        </p:txBody>
      </p:sp>
      <p:sp>
        <p:nvSpPr>
          <p:cNvPr id="201744" name="Text Box 46"/>
          <p:cNvSpPr txBox="1">
            <a:spLocks noChangeArrowheads="1"/>
          </p:cNvSpPr>
          <p:nvPr/>
        </p:nvSpPr>
        <p:spPr bwMode="auto">
          <a:xfrm>
            <a:off x="900113" y="1628775"/>
            <a:ext cx="1287462" cy="346075"/>
          </a:xfrm>
          <a:prstGeom prst="rect">
            <a:avLst/>
          </a:prstGeom>
          <a:noFill/>
          <a:ln w="9525">
            <a:solidFill>
              <a:schemeClr val="tx1"/>
            </a:solidFill>
            <a:miter lim="800000"/>
            <a:headEnd/>
            <a:tailEnd/>
          </a:ln>
        </p:spPr>
        <p:txBody>
          <a:bodyPr wrap="none">
            <a:spAutoFit/>
          </a:bodyPr>
          <a:lstStyle/>
          <a:p>
            <a:pPr eaLnBrk="1" hangingPunct="1"/>
            <a:r>
              <a:rPr lang="cs-CZ" altLang="cs-CZ" sz="1600"/>
              <a:t>Kolik zaplatí</a:t>
            </a:r>
          </a:p>
        </p:txBody>
      </p:sp>
      <p:sp>
        <p:nvSpPr>
          <p:cNvPr id="201745" name="Text Box 48"/>
          <p:cNvSpPr txBox="1">
            <a:spLocks noChangeArrowheads="1"/>
          </p:cNvSpPr>
          <p:nvPr/>
        </p:nvSpPr>
        <p:spPr bwMode="auto">
          <a:xfrm>
            <a:off x="4643438" y="1700213"/>
            <a:ext cx="2136775" cy="346075"/>
          </a:xfrm>
          <a:prstGeom prst="rect">
            <a:avLst/>
          </a:prstGeom>
          <a:noFill/>
          <a:ln w="9525">
            <a:solidFill>
              <a:schemeClr val="tx1"/>
            </a:solidFill>
            <a:miter lim="800000"/>
            <a:headEnd/>
            <a:tailEnd/>
          </a:ln>
        </p:spPr>
        <p:txBody>
          <a:bodyPr wrap="none">
            <a:spAutoFit/>
          </a:bodyPr>
          <a:lstStyle/>
          <a:p>
            <a:pPr eaLnBrk="1" hangingPunct="1"/>
            <a:r>
              <a:rPr lang="cs-CZ" altLang="cs-CZ" sz="1600"/>
              <a:t>Kolik nás to bude stát</a:t>
            </a:r>
          </a:p>
        </p:txBody>
      </p:sp>
      <p:sp>
        <p:nvSpPr>
          <p:cNvPr id="201746" name="Text Box 49"/>
          <p:cNvSpPr txBox="1">
            <a:spLocks noChangeArrowheads="1"/>
          </p:cNvSpPr>
          <p:nvPr/>
        </p:nvSpPr>
        <p:spPr bwMode="auto">
          <a:xfrm>
            <a:off x="2771775" y="1557338"/>
            <a:ext cx="1557338" cy="346075"/>
          </a:xfrm>
          <a:prstGeom prst="rect">
            <a:avLst/>
          </a:prstGeom>
          <a:noFill/>
          <a:ln w="9525">
            <a:solidFill>
              <a:schemeClr val="tx1"/>
            </a:solidFill>
            <a:miter lim="800000"/>
            <a:headEnd/>
            <a:tailEnd/>
          </a:ln>
        </p:spPr>
        <p:txBody>
          <a:bodyPr wrap="none">
            <a:spAutoFit/>
          </a:bodyPr>
          <a:lstStyle/>
          <a:p>
            <a:pPr eaLnBrk="1" hangingPunct="1"/>
            <a:r>
              <a:rPr lang="cs-CZ" altLang="cs-CZ" sz="1600"/>
              <a:t>Kolik vyděláme</a:t>
            </a:r>
          </a:p>
        </p:txBody>
      </p:sp>
      <p:sp>
        <p:nvSpPr>
          <p:cNvPr id="201747" name="Line 50"/>
          <p:cNvSpPr>
            <a:spLocks noChangeShapeType="1"/>
          </p:cNvSpPr>
          <p:nvPr/>
        </p:nvSpPr>
        <p:spPr bwMode="auto">
          <a:xfrm flipV="1">
            <a:off x="2195513" y="1773238"/>
            <a:ext cx="503237" cy="71437"/>
          </a:xfrm>
          <a:prstGeom prst="line">
            <a:avLst/>
          </a:prstGeom>
          <a:noFill/>
          <a:ln w="9525">
            <a:solidFill>
              <a:schemeClr val="tx1"/>
            </a:solidFill>
            <a:round/>
            <a:headEnd/>
            <a:tailEnd type="triangle" w="med" len="med"/>
          </a:ln>
        </p:spPr>
        <p:txBody>
          <a:bodyPr/>
          <a:lstStyle/>
          <a:p>
            <a:endParaRPr lang="cs-CZ"/>
          </a:p>
        </p:txBody>
      </p:sp>
      <p:sp>
        <p:nvSpPr>
          <p:cNvPr id="201748" name="Line 51"/>
          <p:cNvSpPr>
            <a:spLocks noChangeShapeType="1"/>
          </p:cNvSpPr>
          <p:nvPr/>
        </p:nvSpPr>
        <p:spPr bwMode="auto">
          <a:xfrm flipH="1" flipV="1">
            <a:off x="4284663" y="1844675"/>
            <a:ext cx="358775" cy="71438"/>
          </a:xfrm>
          <a:prstGeom prst="line">
            <a:avLst/>
          </a:prstGeom>
          <a:noFill/>
          <a:ln w="9525">
            <a:solidFill>
              <a:schemeClr val="tx1"/>
            </a:solidFill>
            <a:round/>
            <a:headEnd/>
            <a:tailEnd type="triangle" w="med" len="med"/>
          </a:ln>
        </p:spPr>
        <p:txBody>
          <a:bodyPr/>
          <a:lstStyle/>
          <a:p>
            <a:endParaRPr lang="cs-CZ"/>
          </a:p>
        </p:txBody>
      </p:sp>
      <p:sp>
        <p:nvSpPr>
          <p:cNvPr id="201749" name="Line 52"/>
          <p:cNvSpPr>
            <a:spLocks noChangeShapeType="1"/>
          </p:cNvSpPr>
          <p:nvPr/>
        </p:nvSpPr>
        <p:spPr bwMode="auto">
          <a:xfrm>
            <a:off x="1116013" y="3716338"/>
            <a:ext cx="2736850" cy="0"/>
          </a:xfrm>
          <a:prstGeom prst="line">
            <a:avLst/>
          </a:prstGeom>
          <a:noFill/>
          <a:ln w="9525">
            <a:solidFill>
              <a:schemeClr val="tx1"/>
            </a:solidFill>
            <a:prstDash val="dash"/>
            <a:round/>
            <a:headEnd/>
            <a:tailEnd/>
          </a:ln>
        </p:spPr>
        <p:txBody>
          <a:bodyPr/>
          <a:lstStyle/>
          <a:p>
            <a:endParaRPr lang="cs-CZ"/>
          </a:p>
        </p:txBody>
      </p:sp>
      <p:sp>
        <p:nvSpPr>
          <p:cNvPr id="201750" name="Text Box 53"/>
          <p:cNvSpPr txBox="1">
            <a:spLocks noChangeArrowheads="1"/>
          </p:cNvSpPr>
          <p:nvPr/>
        </p:nvSpPr>
        <p:spPr bwMode="auto">
          <a:xfrm>
            <a:off x="971550" y="2781300"/>
            <a:ext cx="1943100" cy="590550"/>
          </a:xfrm>
          <a:prstGeom prst="rect">
            <a:avLst/>
          </a:prstGeom>
          <a:noFill/>
          <a:ln w="9525">
            <a:solidFill>
              <a:schemeClr val="tx1"/>
            </a:solidFill>
            <a:miter lim="800000"/>
            <a:headEnd/>
            <a:tailEnd/>
          </a:ln>
        </p:spPr>
        <p:txBody>
          <a:bodyPr>
            <a:spAutoFit/>
          </a:bodyPr>
          <a:lstStyle/>
          <a:p>
            <a:pPr eaLnBrk="1" hangingPunct="1"/>
            <a:r>
              <a:rPr lang="cs-CZ" altLang="cs-CZ" sz="1600"/>
              <a:t>Kolik jich je a kolik zaplatí</a:t>
            </a:r>
          </a:p>
        </p:txBody>
      </p:sp>
      <p:sp>
        <p:nvSpPr>
          <p:cNvPr id="201751" name="Text Box 54"/>
          <p:cNvSpPr txBox="1">
            <a:spLocks noChangeArrowheads="1"/>
          </p:cNvSpPr>
          <p:nvPr/>
        </p:nvSpPr>
        <p:spPr bwMode="auto">
          <a:xfrm>
            <a:off x="3924300" y="2708275"/>
            <a:ext cx="2662238" cy="590550"/>
          </a:xfrm>
          <a:prstGeom prst="rect">
            <a:avLst/>
          </a:prstGeom>
          <a:noFill/>
          <a:ln w="9525">
            <a:solidFill>
              <a:schemeClr val="tx1"/>
            </a:solidFill>
            <a:miter lim="800000"/>
            <a:headEnd/>
            <a:tailEnd/>
          </a:ln>
        </p:spPr>
        <p:txBody>
          <a:bodyPr>
            <a:spAutoFit/>
          </a:bodyPr>
          <a:lstStyle/>
          <a:p>
            <a:pPr eaLnBrk="1" hangingPunct="1"/>
            <a:r>
              <a:rPr lang="cs-CZ" altLang="cs-CZ" sz="1600"/>
              <a:t>Proč by to měli kupovat od nás  to,  co umíme</a:t>
            </a:r>
          </a:p>
        </p:txBody>
      </p:sp>
      <p:sp>
        <p:nvSpPr>
          <p:cNvPr id="201752" name="Text Box 55"/>
          <p:cNvSpPr txBox="1">
            <a:spLocks noChangeArrowheads="1"/>
          </p:cNvSpPr>
          <p:nvPr/>
        </p:nvSpPr>
        <p:spPr bwMode="auto">
          <a:xfrm>
            <a:off x="971550" y="4149725"/>
            <a:ext cx="2035175" cy="346075"/>
          </a:xfrm>
          <a:prstGeom prst="rect">
            <a:avLst/>
          </a:prstGeom>
          <a:noFill/>
          <a:ln w="9525">
            <a:solidFill>
              <a:schemeClr val="tx1"/>
            </a:solidFill>
            <a:miter lim="800000"/>
            <a:headEnd/>
            <a:tailEnd/>
          </a:ln>
        </p:spPr>
        <p:txBody>
          <a:bodyPr wrap="none">
            <a:spAutoFit/>
          </a:bodyPr>
          <a:lstStyle/>
          <a:p>
            <a:pPr eaLnBrk="1" hangingPunct="1"/>
            <a:r>
              <a:rPr lang="cs-CZ" altLang="cs-CZ" sz="1600"/>
              <a:t>Jak dobře to děláme</a:t>
            </a:r>
          </a:p>
        </p:txBody>
      </p:sp>
      <p:sp>
        <p:nvSpPr>
          <p:cNvPr id="201753" name="Text Box 56"/>
          <p:cNvSpPr txBox="1">
            <a:spLocks noChangeArrowheads="1"/>
          </p:cNvSpPr>
          <p:nvPr/>
        </p:nvSpPr>
        <p:spPr bwMode="auto">
          <a:xfrm>
            <a:off x="4211638" y="4149725"/>
            <a:ext cx="2181225" cy="346075"/>
          </a:xfrm>
          <a:prstGeom prst="rect">
            <a:avLst/>
          </a:prstGeom>
          <a:noFill/>
          <a:ln w="9525">
            <a:solidFill>
              <a:schemeClr val="tx1"/>
            </a:solidFill>
            <a:miter lim="800000"/>
            <a:headEnd/>
            <a:tailEnd/>
          </a:ln>
        </p:spPr>
        <p:txBody>
          <a:bodyPr wrap="none">
            <a:spAutoFit/>
          </a:bodyPr>
          <a:lstStyle/>
          <a:p>
            <a:pPr eaLnBrk="1" hangingPunct="1"/>
            <a:r>
              <a:rPr lang="cs-CZ" altLang="cs-CZ" sz="1600"/>
              <a:t>Jak děláme marketing</a:t>
            </a:r>
          </a:p>
        </p:txBody>
      </p:sp>
      <p:sp>
        <p:nvSpPr>
          <p:cNvPr id="201754" name="Line 57"/>
          <p:cNvSpPr>
            <a:spLocks noChangeShapeType="1"/>
          </p:cNvSpPr>
          <p:nvPr/>
        </p:nvSpPr>
        <p:spPr bwMode="auto">
          <a:xfrm flipV="1">
            <a:off x="5148263" y="3284538"/>
            <a:ext cx="0" cy="865187"/>
          </a:xfrm>
          <a:prstGeom prst="line">
            <a:avLst/>
          </a:prstGeom>
          <a:noFill/>
          <a:ln w="9525">
            <a:solidFill>
              <a:schemeClr val="tx1"/>
            </a:solidFill>
            <a:round/>
            <a:headEnd/>
            <a:tailEnd type="triangle" w="med" len="med"/>
          </a:ln>
        </p:spPr>
        <p:txBody>
          <a:bodyPr/>
          <a:lstStyle/>
          <a:p>
            <a:endParaRPr lang="cs-CZ"/>
          </a:p>
        </p:txBody>
      </p:sp>
      <p:sp>
        <p:nvSpPr>
          <p:cNvPr id="201755" name="Line 58"/>
          <p:cNvSpPr>
            <a:spLocks noChangeShapeType="1"/>
          </p:cNvSpPr>
          <p:nvPr/>
        </p:nvSpPr>
        <p:spPr bwMode="auto">
          <a:xfrm flipV="1">
            <a:off x="1908175" y="3357563"/>
            <a:ext cx="0" cy="792162"/>
          </a:xfrm>
          <a:prstGeom prst="line">
            <a:avLst/>
          </a:prstGeom>
          <a:noFill/>
          <a:ln w="9525">
            <a:solidFill>
              <a:schemeClr val="tx1"/>
            </a:solidFill>
            <a:round/>
            <a:headEnd/>
            <a:tailEnd type="triangle" w="med" len="med"/>
          </a:ln>
        </p:spPr>
        <p:txBody>
          <a:bodyPr/>
          <a:lstStyle/>
          <a:p>
            <a:endParaRPr lang="cs-CZ"/>
          </a:p>
        </p:txBody>
      </p:sp>
      <p:sp>
        <p:nvSpPr>
          <p:cNvPr id="201756" name="Line 59"/>
          <p:cNvSpPr>
            <a:spLocks noChangeShapeType="1"/>
          </p:cNvSpPr>
          <p:nvPr/>
        </p:nvSpPr>
        <p:spPr bwMode="auto">
          <a:xfrm flipV="1">
            <a:off x="1908175" y="3284538"/>
            <a:ext cx="2735263" cy="865187"/>
          </a:xfrm>
          <a:prstGeom prst="line">
            <a:avLst/>
          </a:prstGeom>
          <a:noFill/>
          <a:ln w="9525">
            <a:solidFill>
              <a:schemeClr val="tx1"/>
            </a:solidFill>
            <a:round/>
            <a:headEnd/>
            <a:tailEnd type="triangle" w="med" len="med"/>
          </a:ln>
        </p:spPr>
        <p:txBody>
          <a:bodyPr/>
          <a:lstStyle/>
          <a:p>
            <a:endParaRPr lang="cs-CZ"/>
          </a:p>
        </p:txBody>
      </p:sp>
      <p:sp>
        <p:nvSpPr>
          <p:cNvPr id="201757" name="Line 60"/>
          <p:cNvSpPr>
            <a:spLocks noChangeShapeType="1"/>
          </p:cNvSpPr>
          <p:nvPr/>
        </p:nvSpPr>
        <p:spPr bwMode="auto">
          <a:xfrm flipH="1" flipV="1">
            <a:off x="2700338" y="3357563"/>
            <a:ext cx="2376487" cy="792162"/>
          </a:xfrm>
          <a:prstGeom prst="line">
            <a:avLst/>
          </a:prstGeom>
          <a:noFill/>
          <a:ln w="9525">
            <a:solidFill>
              <a:schemeClr val="tx1"/>
            </a:solidFill>
            <a:round/>
            <a:headEnd/>
            <a:tailEnd type="triangle" w="med" len="med"/>
          </a:ln>
        </p:spPr>
        <p:txBody>
          <a:bodyPr/>
          <a:lstStyle/>
          <a:p>
            <a:endParaRPr lang="cs-CZ"/>
          </a:p>
        </p:txBody>
      </p:sp>
      <p:sp>
        <p:nvSpPr>
          <p:cNvPr id="201758" name="Text Box 61"/>
          <p:cNvSpPr txBox="1">
            <a:spLocks noChangeArrowheads="1"/>
          </p:cNvSpPr>
          <p:nvPr/>
        </p:nvSpPr>
        <p:spPr bwMode="auto">
          <a:xfrm>
            <a:off x="2195513" y="5229225"/>
            <a:ext cx="3186112" cy="346075"/>
          </a:xfrm>
          <a:prstGeom prst="rect">
            <a:avLst/>
          </a:prstGeom>
          <a:noFill/>
          <a:ln w="9525">
            <a:solidFill>
              <a:schemeClr val="tx1"/>
            </a:solidFill>
            <a:miter lim="800000"/>
            <a:headEnd/>
            <a:tailEnd/>
          </a:ln>
        </p:spPr>
        <p:txBody>
          <a:bodyPr>
            <a:spAutoFit/>
          </a:bodyPr>
          <a:lstStyle/>
          <a:p>
            <a:pPr algn="ctr" eaLnBrk="1" hangingPunct="1"/>
            <a:r>
              <a:rPr lang="cs-CZ" altLang="cs-CZ" sz="1600"/>
              <a:t>Jak se můžeme zlepšit</a:t>
            </a:r>
          </a:p>
        </p:txBody>
      </p:sp>
      <p:sp>
        <p:nvSpPr>
          <p:cNvPr id="201759" name="Line 62"/>
          <p:cNvSpPr>
            <a:spLocks noChangeShapeType="1"/>
          </p:cNvSpPr>
          <p:nvPr/>
        </p:nvSpPr>
        <p:spPr bwMode="auto">
          <a:xfrm flipH="1" flipV="1">
            <a:off x="2195513" y="4508500"/>
            <a:ext cx="1223962" cy="720725"/>
          </a:xfrm>
          <a:prstGeom prst="line">
            <a:avLst/>
          </a:prstGeom>
          <a:noFill/>
          <a:ln w="9525">
            <a:solidFill>
              <a:schemeClr val="tx1"/>
            </a:solidFill>
            <a:round/>
            <a:headEnd/>
            <a:tailEnd type="triangle" w="med" len="med"/>
          </a:ln>
        </p:spPr>
        <p:txBody>
          <a:bodyPr/>
          <a:lstStyle/>
          <a:p>
            <a:endParaRPr lang="cs-CZ"/>
          </a:p>
        </p:txBody>
      </p:sp>
      <p:sp>
        <p:nvSpPr>
          <p:cNvPr id="201760" name="Line 63"/>
          <p:cNvSpPr>
            <a:spLocks noChangeShapeType="1"/>
          </p:cNvSpPr>
          <p:nvPr/>
        </p:nvSpPr>
        <p:spPr bwMode="auto">
          <a:xfrm flipV="1">
            <a:off x="3779838" y="4508500"/>
            <a:ext cx="1223962" cy="720725"/>
          </a:xfrm>
          <a:prstGeom prst="line">
            <a:avLst/>
          </a:prstGeom>
          <a:noFill/>
          <a:ln w="9525">
            <a:solidFill>
              <a:schemeClr val="tx1"/>
            </a:solidFill>
            <a:round/>
            <a:headEnd/>
            <a:tailEnd type="triangle" w="med" len="med"/>
          </a:ln>
        </p:spPr>
        <p:txBody>
          <a:bodyPr/>
          <a:lstStyle/>
          <a:p>
            <a:endParaRPr lang="cs-CZ"/>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Zástupný symbol pro číslo snímku 5"/>
          <p:cNvSpPr>
            <a:spLocks noGrp="1"/>
          </p:cNvSpPr>
          <p:nvPr>
            <p:ph type="sldNum" sz="quarter" idx="12"/>
          </p:nvPr>
        </p:nvSpPr>
        <p:spPr>
          <a:noFill/>
        </p:spPr>
        <p:txBody>
          <a:bodyPr/>
          <a:lstStyle/>
          <a:p>
            <a:fld id="{2F4EC130-A6D3-42CC-AA44-DD712335F168}" type="slidenum">
              <a:rPr lang="cs-CZ" altLang="cs-CZ"/>
              <a:pPr/>
              <a:t>194</a:t>
            </a:fld>
            <a:endParaRPr lang="cs-CZ" altLang="cs-CZ"/>
          </a:p>
        </p:txBody>
      </p:sp>
      <p:sp>
        <p:nvSpPr>
          <p:cNvPr id="202755" name="Rectangle 2"/>
          <p:cNvSpPr>
            <a:spLocks noGrp="1" noChangeArrowheads="1"/>
          </p:cNvSpPr>
          <p:nvPr>
            <p:ph type="title"/>
          </p:nvPr>
        </p:nvSpPr>
        <p:spPr>
          <a:xfrm>
            <a:off x="468313" y="0"/>
            <a:ext cx="8229600" cy="1143000"/>
          </a:xfrm>
        </p:spPr>
        <p:txBody>
          <a:bodyPr/>
          <a:lstStyle/>
          <a:p>
            <a:pPr eaLnBrk="1" hangingPunct="1"/>
            <a:r>
              <a:rPr lang="cs-CZ" altLang="cs-CZ" smtClean="0"/>
              <a:t>Strategická mapa</a:t>
            </a:r>
          </a:p>
        </p:txBody>
      </p:sp>
      <p:sp>
        <p:nvSpPr>
          <p:cNvPr id="202756" name="Rectangle 3"/>
          <p:cNvSpPr>
            <a:spLocks noGrp="1" noChangeArrowheads="1"/>
          </p:cNvSpPr>
          <p:nvPr>
            <p:ph type="body" idx="1"/>
          </p:nvPr>
        </p:nvSpPr>
        <p:spPr>
          <a:xfrm>
            <a:off x="457200" y="1268413"/>
            <a:ext cx="7924800" cy="4857750"/>
          </a:xfrm>
        </p:spPr>
        <p:txBody>
          <a:bodyPr/>
          <a:lstStyle/>
          <a:p>
            <a:pPr marL="609600" indent="-609600" eaLnBrk="1" hangingPunct="1">
              <a:buFontTx/>
              <a:buNone/>
            </a:pPr>
            <a:r>
              <a:rPr lang="cs-CZ" altLang="cs-CZ" sz="2000" smtClean="0"/>
              <a:t>Výhody: Orientace na klíčové prvky</a:t>
            </a:r>
          </a:p>
          <a:p>
            <a:pPr marL="609600" indent="-609600" eaLnBrk="1" hangingPunct="1">
              <a:buFontTx/>
              <a:buNone/>
            </a:pPr>
            <a:r>
              <a:rPr lang="cs-CZ" altLang="cs-CZ" sz="2000" smtClean="0"/>
              <a:t>               Lze doplnit kvantitativní údaje  (metriky)</a:t>
            </a:r>
          </a:p>
          <a:p>
            <a:pPr marL="609600" indent="-609600" eaLnBrk="1" hangingPunct="1">
              <a:buFontTx/>
              <a:buNone/>
            </a:pPr>
            <a:r>
              <a:rPr lang="cs-CZ" altLang="cs-CZ" sz="2400" b="1" smtClean="0"/>
              <a:t>Sledovat cykly</a:t>
            </a:r>
            <a:r>
              <a:rPr lang="cs-CZ" altLang="cs-CZ" sz="2400" smtClean="0"/>
              <a:t>  (doporučení firmy Anima Praha) </a:t>
            </a:r>
          </a:p>
          <a:p>
            <a:pPr marL="990600" lvl="1" indent="-533400" eaLnBrk="1" hangingPunct="1">
              <a:buFontTx/>
              <a:buNone/>
            </a:pPr>
            <a:r>
              <a:rPr lang="cs-CZ" altLang="cs-CZ" sz="2000" smtClean="0"/>
              <a:t>Snížit počet reklamací- Vyšetřit příčiny reklamací  – Odstranit příčiny reklamací – Snížit počet  reklamací….</a:t>
            </a:r>
          </a:p>
          <a:p>
            <a:pPr marL="990600" lvl="1" indent="-533400" eaLnBrk="1" hangingPunct="1">
              <a:buFontTx/>
              <a:buNone/>
            </a:pPr>
            <a:r>
              <a:rPr lang="cs-CZ" altLang="cs-CZ" sz="2000" smtClean="0"/>
              <a:t>Každá akce by měla být na nějakém cyklu (nebo alespoň cestě od zdola až nahoru)</a:t>
            </a:r>
          </a:p>
          <a:p>
            <a:pPr marL="1371600" lvl="2" indent="-457200" eaLnBrk="1" hangingPunct="1"/>
            <a:r>
              <a:rPr lang="cs-CZ" altLang="cs-CZ" sz="1800" smtClean="0"/>
              <a:t>Akce se lépe formulují</a:t>
            </a:r>
          </a:p>
          <a:p>
            <a:pPr marL="1371600" lvl="2" indent="-457200" eaLnBrk="1" hangingPunct="1"/>
            <a:r>
              <a:rPr lang="cs-CZ" altLang="cs-CZ" sz="1800" smtClean="0"/>
              <a:t>Odhalí se chybějící články</a:t>
            </a:r>
          </a:p>
          <a:p>
            <a:pPr marL="1371600" lvl="2" indent="-457200" eaLnBrk="1" hangingPunct="1"/>
            <a:r>
              <a:rPr lang="cs-CZ" altLang="cs-CZ" sz="1800" smtClean="0"/>
              <a:t>Cyklus podporuje stálé zlepšování</a:t>
            </a:r>
          </a:p>
          <a:p>
            <a:pPr marL="990600" lvl="1" indent="-533400" eaLnBrk="1" hangingPunct="1">
              <a:buFontTx/>
              <a:buNone/>
            </a:pPr>
            <a:r>
              <a:rPr lang="cs-CZ" altLang="cs-CZ" sz="2000" smtClean="0"/>
              <a:t>Funguje to i když nejsou k dispozici metriky, účinnost cyklů se ale lépe prověří na metrikách</a:t>
            </a:r>
          </a:p>
          <a:p>
            <a:pPr marL="990600" lvl="1" indent="-533400" eaLnBrk="1" hangingPunct="1">
              <a:buFontTx/>
              <a:buNone/>
            </a:pPr>
            <a:r>
              <a:rPr lang="cs-CZ" altLang="cs-CZ" sz="2000" b="1" smtClean="0"/>
              <a:t>Balanced score card: </a:t>
            </a:r>
            <a:r>
              <a:rPr lang="cs-CZ" altLang="cs-CZ" sz="2000" b="1" i="1" smtClean="0"/>
              <a:t> strategická mapa doplněná o metriky</a:t>
            </a:r>
            <a:endParaRPr lang="cs-CZ" altLang="cs-CZ" sz="2000" b="1" smtClean="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Zástupný symbol pro číslo snímku 5"/>
          <p:cNvSpPr>
            <a:spLocks noGrp="1"/>
          </p:cNvSpPr>
          <p:nvPr>
            <p:ph type="sldNum" sz="quarter" idx="12"/>
          </p:nvPr>
        </p:nvSpPr>
        <p:spPr>
          <a:noFill/>
        </p:spPr>
        <p:txBody>
          <a:bodyPr/>
          <a:lstStyle/>
          <a:p>
            <a:fld id="{DA6F0CC6-1188-4462-92F9-F86A0FE0A0EB}" type="slidenum">
              <a:rPr lang="cs-CZ" altLang="cs-CZ"/>
              <a:pPr/>
              <a:t>195</a:t>
            </a:fld>
            <a:endParaRPr lang="cs-CZ" altLang="cs-CZ"/>
          </a:p>
        </p:txBody>
      </p:sp>
      <p:sp>
        <p:nvSpPr>
          <p:cNvPr id="203779" name="Rectangle 2"/>
          <p:cNvSpPr>
            <a:spLocks noGrp="1" noChangeArrowheads="1"/>
          </p:cNvSpPr>
          <p:nvPr>
            <p:ph type="title"/>
          </p:nvPr>
        </p:nvSpPr>
        <p:spPr>
          <a:xfrm>
            <a:off x="457200" y="274638"/>
            <a:ext cx="8229600" cy="944562"/>
          </a:xfrm>
        </p:spPr>
        <p:txBody>
          <a:bodyPr/>
          <a:lstStyle/>
          <a:p>
            <a:pPr eaLnBrk="1" hangingPunct="1"/>
            <a:r>
              <a:rPr lang="cs-CZ" altLang="cs-CZ" smtClean="0"/>
              <a:t>Budování strategické mapy</a:t>
            </a:r>
          </a:p>
        </p:txBody>
      </p:sp>
      <p:sp>
        <p:nvSpPr>
          <p:cNvPr id="203780" name="Rectangle 3"/>
          <p:cNvSpPr>
            <a:spLocks noGrp="1" noChangeArrowheads="1"/>
          </p:cNvSpPr>
          <p:nvPr>
            <p:ph type="body" idx="1"/>
          </p:nvPr>
        </p:nvSpPr>
        <p:spPr>
          <a:xfrm>
            <a:off x="457200" y="1219200"/>
            <a:ext cx="8229600" cy="4906963"/>
          </a:xfrm>
        </p:spPr>
        <p:txBody>
          <a:bodyPr/>
          <a:lstStyle/>
          <a:p>
            <a:pPr marL="533400" indent="-533400" eaLnBrk="1" hangingPunct="1">
              <a:lnSpc>
                <a:spcPct val="90000"/>
              </a:lnSpc>
              <a:buFontTx/>
              <a:buAutoNum type="arabicPeriod"/>
            </a:pPr>
            <a:r>
              <a:rPr lang="cs-CZ" altLang="cs-CZ" sz="2400" smtClean="0"/>
              <a:t>Nejprve se vyhledají problémy k řešení pomocí tipů od manažerů, a porad, především brainstormingů, případně interview</a:t>
            </a:r>
          </a:p>
          <a:p>
            <a:pPr marL="533400" indent="-533400" eaLnBrk="1" hangingPunct="1">
              <a:lnSpc>
                <a:spcPct val="90000"/>
              </a:lnSpc>
              <a:buFontTx/>
              <a:buAutoNum type="arabicPeriod"/>
            </a:pPr>
            <a:r>
              <a:rPr lang="cs-CZ" altLang="cs-CZ" sz="2400" smtClean="0"/>
              <a:t>Vyberou se ty, o kterých se předpokládá, že jsou nejdůležitější (asi by jich nemělo být mnoho, tak pět až deset) a ty se umístí do strategické mapy</a:t>
            </a:r>
          </a:p>
          <a:p>
            <a:pPr marL="533400" indent="-533400" eaLnBrk="1" hangingPunct="1">
              <a:lnSpc>
                <a:spcPct val="90000"/>
              </a:lnSpc>
              <a:buFontTx/>
              <a:buAutoNum type="arabicPeriod"/>
            </a:pPr>
            <a:r>
              <a:rPr lang="cs-CZ" altLang="cs-CZ" sz="2400" smtClean="0"/>
              <a:t>Najdou se (doplní) sousedi daných problémů v mapě</a:t>
            </a:r>
          </a:p>
          <a:p>
            <a:pPr marL="914400" lvl="1" indent="-457200" eaLnBrk="1" hangingPunct="1">
              <a:lnSpc>
                <a:spcPct val="90000"/>
              </a:lnSpc>
              <a:buFontTx/>
              <a:buAutoNum type="arabicPeriod"/>
            </a:pPr>
            <a:r>
              <a:rPr lang="cs-CZ" altLang="cs-CZ" sz="2000" smtClean="0"/>
              <a:t>Bezprostřední  předchůdci opatření která jsou  pro dané opatření nutná v dané a v nižší vrstvě a </a:t>
            </a:r>
          </a:p>
          <a:p>
            <a:pPr marL="914400" lvl="1" indent="-457200" eaLnBrk="1" hangingPunct="1">
              <a:lnSpc>
                <a:spcPct val="90000"/>
              </a:lnSpc>
              <a:buFontTx/>
              <a:buAutoNum type="arabicPeriod"/>
            </a:pPr>
            <a:r>
              <a:rPr lang="cs-CZ" altLang="cs-CZ" sz="2000" smtClean="0"/>
              <a:t>Bezprostřední následníci - opatření, která na dané opatření navazují v dané a vyšší vrstvě </a:t>
            </a:r>
          </a:p>
          <a:p>
            <a:pPr marL="533400" indent="-533400" eaLnBrk="1" hangingPunct="1">
              <a:lnSpc>
                <a:spcPct val="90000"/>
              </a:lnSpc>
              <a:buFontTx/>
              <a:buAutoNum type="arabicPeriod"/>
            </a:pPr>
            <a:r>
              <a:rPr lang="cs-CZ" altLang="cs-CZ" sz="2400" smtClean="0"/>
              <a:t>Musí se najít následníci ve všech vyšších vrstvách a předchůdci ve všech nižších vrstvách (podmínka cyklů) tím, že se hledají sousedé sousedů</a:t>
            </a: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Zástupný symbol pro číslo snímku 5"/>
          <p:cNvSpPr>
            <a:spLocks noGrp="1"/>
          </p:cNvSpPr>
          <p:nvPr>
            <p:ph type="sldNum" sz="quarter" idx="12"/>
          </p:nvPr>
        </p:nvSpPr>
        <p:spPr>
          <a:noFill/>
        </p:spPr>
        <p:txBody>
          <a:bodyPr/>
          <a:lstStyle/>
          <a:p>
            <a:fld id="{95A43B80-5D79-484B-9A2D-F94C599F45C0}" type="slidenum">
              <a:rPr lang="cs-CZ" altLang="cs-CZ"/>
              <a:pPr/>
              <a:t>196</a:t>
            </a:fld>
            <a:endParaRPr lang="cs-CZ" altLang="cs-CZ"/>
          </a:p>
        </p:txBody>
      </p:sp>
      <p:sp>
        <p:nvSpPr>
          <p:cNvPr id="204803" name="Rectangle 2"/>
          <p:cNvSpPr>
            <a:spLocks noGrp="1" noChangeArrowheads="1"/>
          </p:cNvSpPr>
          <p:nvPr>
            <p:ph type="title"/>
          </p:nvPr>
        </p:nvSpPr>
        <p:spPr/>
        <p:txBody>
          <a:bodyPr/>
          <a:lstStyle/>
          <a:p>
            <a:pPr eaLnBrk="1" hangingPunct="1"/>
            <a:r>
              <a:rPr lang="cs-CZ" altLang="cs-CZ" sz="4000" smtClean="0"/>
              <a:t>Od strategické mapy k Balanced Score Card (BSC)</a:t>
            </a:r>
          </a:p>
        </p:txBody>
      </p:sp>
      <p:sp>
        <p:nvSpPr>
          <p:cNvPr id="204804" name="Rectangle 3"/>
          <p:cNvSpPr>
            <a:spLocks noGrp="1" noChangeArrowheads="1"/>
          </p:cNvSpPr>
          <p:nvPr>
            <p:ph type="body" idx="1"/>
          </p:nvPr>
        </p:nvSpPr>
        <p:spPr/>
        <p:txBody>
          <a:bodyPr/>
          <a:lstStyle/>
          <a:p>
            <a:pPr eaLnBrk="1" hangingPunct="1"/>
            <a:r>
              <a:rPr lang="cs-CZ" altLang="cs-CZ" smtClean="0"/>
              <a:t>Po vybudování strategické mapy se k jednotlivým opatřením , např. zvýšit příjem, doplní měřitelné efekty - metriky, např. o 30%, a zkoumá se, jak tyto efekty dosáhnout pomocí předchůdců daného opatření v BSC schématu. Přitom se schéma upravuje, mohou se doplňovat další opatření  </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Zástupný symbol pro číslo snímku 5"/>
          <p:cNvSpPr>
            <a:spLocks noGrp="1"/>
          </p:cNvSpPr>
          <p:nvPr>
            <p:ph type="sldNum" sz="quarter" idx="12"/>
          </p:nvPr>
        </p:nvSpPr>
        <p:spPr>
          <a:noFill/>
        </p:spPr>
        <p:txBody>
          <a:bodyPr/>
          <a:lstStyle/>
          <a:p>
            <a:fld id="{C24CA314-C46C-42F0-8948-4F0931DAFEDB}" type="slidenum">
              <a:rPr lang="cs-CZ" altLang="cs-CZ"/>
              <a:pPr/>
              <a:t>197</a:t>
            </a:fld>
            <a:endParaRPr lang="cs-CZ" altLang="cs-CZ"/>
          </a:p>
        </p:txBody>
      </p:sp>
      <p:sp>
        <p:nvSpPr>
          <p:cNvPr id="205827" name="Rectangle 2"/>
          <p:cNvSpPr>
            <a:spLocks noGrp="1" noChangeArrowheads="1"/>
          </p:cNvSpPr>
          <p:nvPr>
            <p:ph type="title"/>
          </p:nvPr>
        </p:nvSpPr>
        <p:spPr>
          <a:xfrm>
            <a:off x="468313" y="0"/>
            <a:ext cx="8229600" cy="1143000"/>
          </a:xfrm>
        </p:spPr>
        <p:txBody>
          <a:bodyPr/>
          <a:lstStyle/>
          <a:p>
            <a:pPr eaLnBrk="1" hangingPunct="1"/>
            <a:r>
              <a:rPr lang="cs-CZ" altLang="cs-CZ" sz="4000" smtClean="0"/>
              <a:t>BSC - Strategická mapa s měřidly</a:t>
            </a:r>
          </a:p>
        </p:txBody>
      </p:sp>
      <p:sp>
        <p:nvSpPr>
          <p:cNvPr id="205828" name="Rectangle 3"/>
          <p:cNvSpPr>
            <a:spLocks noGrp="1" noChangeArrowheads="1"/>
          </p:cNvSpPr>
          <p:nvPr>
            <p:ph type="body" idx="1"/>
          </p:nvPr>
        </p:nvSpPr>
        <p:spPr>
          <a:xfrm>
            <a:off x="457200" y="1268413"/>
            <a:ext cx="8229600" cy="4857750"/>
          </a:xfrm>
        </p:spPr>
        <p:txBody>
          <a:bodyPr/>
          <a:lstStyle/>
          <a:p>
            <a:pPr marL="609600" indent="-609600" eaLnBrk="1" hangingPunct="1">
              <a:buFontTx/>
              <a:buNone/>
            </a:pPr>
            <a:r>
              <a:rPr lang="cs-CZ" altLang="cs-CZ" sz="2000" smtClean="0"/>
              <a:t> </a:t>
            </a:r>
          </a:p>
        </p:txBody>
      </p:sp>
      <p:sp>
        <p:nvSpPr>
          <p:cNvPr id="205829" name="Rectangle 4"/>
          <p:cNvSpPr>
            <a:spLocks noChangeArrowheads="1"/>
          </p:cNvSpPr>
          <p:nvPr/>
        </p:nvSpPr>
        <p:spPr bwMode="auto">
          <a:xfrm>
            <a:off x="2555875" y="1773238"/>
            <a:ext cx="2736850" cy="4176712"/>
          </a:xfrm>
          <a:prstGeom prst="rect">
            <a:avLst/>
          </a:prstGeom>
          <a:solidFill>
            <a:schemeClr val="bg1"/>
          </a:solidFill>
          <a:ln w="9525">
            <a:solidFill>
              <a:schemeClr val="tx1"/>
            </a:solidFill>
            <a:miter lim="800000"/>
            <a:headEnd/>
            <a:tailEnd/>
          </a:ln>
        </p:spPr>
        <p:txBody>
          <a:bodyPr wrap="none" anchor="ctr"/>
          <a:lstStyle/>
          <a:p>
            <a:pPr eaLnBrk="1" hangingPunct="1"/>
            <a:endParaRPr lang="cs-CZ" altLang="cs-CZ"/>
          </a:p>
        </p:txBody>
      </p:sp>
      <p:sp>
        <p:nvSpPr>
          <p:cNvPr id="205830" name="Line 5"/>
          <p:cNvSpPr>
            <a:spLocks noChangeShapeType="1"/>
          </p:cNvSpPr>
          <p:nvPr/>
        </p:nvSpPr>
        <p:spPr bwMode="auto">
          <a:xfrm>
            <a:off x="2555875" y="2636838"/>
            <a:ext cx="2736850" cy="0"/>
          </a:xfrm>
          <a:prstGeom prst="line">
            <a:avLst/>
          </a:prstGeom>
          <a:noFill/>
          <a:ln w="9525">
            <a:solidFill>
              <a:schemeClr val="tx1"/>
            </a:solidFill>
            <a:prstDash val="dash"/>
            <a:round/>
            <a:headEnd/>
            <a:tailEnd/>
          </a:ln>
        </p:spPr>
        <p:txBody>
          <a:bodyPr/>
          <a:lstStyle/>
          <a:p>
            <a:endParaRPr lang="cs-CZ"/>
          </a:p>
        </p:txBody>
      </p:sp>
      <p:sp>
        <p:nvSpPr>
          <p:cNvPr id="205831" name="Line 6"/>
          <p:cNvSpPr>
            <a:spLocks noChangeShapeType="1"/>
          </p:cNvSpPr>
          <p:nvPr/>
        </p:nvSpPr>
        <p:spPr bwMode="auto">
          <a:xfrm>
            <a:off x="2555875" y="3716338"/>
            <a:ext cx="2736850" cy="0"/>
          </a:xfrm>
          <a:prstGeom prst="line">
            <a:avLst/>
          </a:prstGeom>
          <a:noFill/>
          <a:ln w="9525">
            <a:solidFill>
              <a:schemeClr val="tx1"/>
            </a:solidFill>
            <a:prstDash val="dash"/>
            <a:round/>
            <a:headEnd/>
            <a:tailEnd/>
          </a:ln>
        </p:spPr>
        <p:txBody>
          <a:bodyPr/>
          <a:lstStyle/>
          <a:p>
            <a:endParaRPr lang="cs-CZ"/>
          </a:p>
        </p:txBody>
      </p:sp>
      <p:sp>
        <p:nvSpPr>
          <p:cNvPr id="205832" name="Line 7"/>
          <p:cNvSpPr>
            <a:spLocks noChangeShapeType="1"/>
          </p:cNvSpPr>
          <p:nvPr/>
        </p:nvSpPr>
        <p:spPr bwMode="auto">
          <a:xfrm>
            <a:off x="2555875" y="4941888"/>
            <a:ext cx="2736850" cy="0"/>
          </a:xfrm>
          <a:prstGeom prst="line">
            <a:avLst/>
          </a:prstGeom>
          <a:noFill/>
          <a:ln w="9525">
            <a:solidFill>
              <a:schemeClr val="tx1"/>
            </a:solidFill>
            <a:prstDash val="dash"/>
            <a:round/>
            <a:headEnd/>
            <a:tailEnd/>
          </a:ln>
        </p:spPr>
        <p:txBody>
          <a:bodyPr/>
          <a:lstStyle/>
          <a:p>
            <a:endParaRPr lang="cs-CZ"/>
          </a:p>
        </p:txBody>
      </p:sp>
      <p:sp>
        <p:nvSpPr>
          <p:cNvPr id="205833" name="Rectangle 8"/>
          <p:cNvSpPr>
            <a:spLocks noChangeArrowheads="1"/>
          </p:cNvSpPr>
          <p:nvPr/>
        </p:nvSpPr>
        <p:spPr bwMode="auto">
          <a:xfrm>
            <a:off x="3059113" y="53006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4" name="Rectangle 9"/>
          <p:cNvSpPr>
            <a:spLocks noChangeArrowheads="1"/>
          </p:cNvSpPr>
          <p:nvPr/>
        </p:nvSpPr>
        <p:spPr bwMode="auto">
          <a:xfrm>
            <a:off x="3995738" y="53006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5" name="Rectangle 10"/>
          <p:cNvSpPr>
            <a:spLocks noChangeArrowheads="1"/>
          </p:cNvSpPr>
          <p:nvPr/>
        </p:nvSpPr>
        <p:spPr bwMode="auto">
          <a:xfrm>
            <a:off x="2700338" y="4221163"/>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6" name="Rectangle 11"/>
          <p:cNvSpPr>
            <a:spLocks noChangeArrowheads="1"/>
          </p:cNvSpPr>
          <p:nvPr/>
        </p:nvSpPr>
        <p:spPr bwMode="auto">
          <a:xfrm>
            <a:off x="3492500" y="4221163"/>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7" name="Rectangle 12"/>
          <p:cNvSpPr>
            <a:spLocks noChangeArrowheads="1"/>
          </p:cNvSpPr>
          <p:nvPr/>
        </p:nvSpPr>
        <p:spPr bwMode="auto">
          <a:xfrm>
            <a:off x="4356100" y="4221163"/>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8" name="Rectangle 13"/>
          <p:cNvSpPr>
            <a:spLocks noChangeArrowheads="1"/>
          </p:cNvSpPr>
          <p:nvPr/>
        </p:nvSpPr>
        <p:spPr bwMode="auto">
          <a:xfrm>
            <a:off x="4427538" y="2997200"/>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39" name="Rectangle 14"/>
          <p:cNvSpPr>
            <a:spLocks noChangeArrowheads="1"/>
          </p:cNvSpPr>
          <p:nvPr/>
        </p:nvSpPr>
        <p:spPr bwMode="auto">
          <a:xfrm>
            <a:off x="2771775" y="2997200"/>
            <a:ext cx="576263"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40" name="Rectangle 15"/>
          <p:cNvSpPr>
            <a:spLocks noChangeArrowheads="1"/>
          </p:cNvSpPr>
          <p:nvPr/>
        </p:nvSpPr>
        <p:spPr bwMode="auto">
          <a:xfrm>
            <a:off x="4284663" y="2060575"/>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41" name="Rectangle 16"/>
          <p:cNvSpPr>
            <a:spLocks noChangeArrowheads="1"/>
          </p:cNvSpPr>
          <p:nvPr/>
        </p:nvSpPr>
        <p:spPr bwMode="auto">
          <a:xfrm>
            <a:off x="2916238" y="2060575"/>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42" name="Line 17"/>
          <p:cNvSpPr>
            <a:spLocks noChangeShapeType="1"/>
          </p:cNvSpPr>
          <p:nvPr/>
        </p:nvSpPr>
        <p:spPr bwMode="auto">
          <a:xfrm flipV="1">
            <a:off x="4211638" y="4508500"/>
            <a:ext cx="431800" cy="792163"/>
          </a:xfrm>
          <a:prstGeom prst="line">
            <a:avLst/>
          </a:prstGeom>
          <a:noFill/>
          <a:ln w="9525">
            <a:solidFill>
              <a:schemeClr val="tx1"/>
            </a:solidFill>
            <a:round/>
            <a:headEnd/>
            <a:tailEnd type="triangle" w="med" len="med"/>
          </a:ln>
        </p:spPr>
        <p:txBody>
          <a:bodyPr/>
          <a:lstStyle/>
          <a:p>
            <a:endParaRPr lang="cs-CZ"/>
          </a:p>
        </p:txBody>
      </p:sp>
      <p:sp>
        <p:nvSpPr>
          <p:cNvPr id="205843" name="Line 18"/>
          <p:cNvSpPr>
            <a:spLocks noChangeShapeType="1"/>
          </p:cNvSpPr>
          <p:nvPr/>
        </p:nvSpPr>
        <p:spPr bwMode="auto">
          <a:xfrm flipH="1" flipV="1">
            <a:off x="2987675" y="4508500"/>
            <a:ext cx="360363" cy="792163"/>
          </a:xfrm>
          <a:prstGeom prst="line">
            <a:avLst/>
          </a:prstGeom>
          <a:noFill/>
          <a:ln w="9525">
            <a:solidFill>
              <a:schemeClr val="tx1"/>
            </a:solidFill>
            <a:round/>
            <a:headEnd/>
            <a:tailEnd type="triangle" w="med" len="med"/>
          </a:ln>
        </p:spPr>
        <p:txBody>
          <a:bodyPr/>
          <a:lstStyle/>
          <a:p>
            <a:endParaRPr lang="cs-CZ"/>
          </a:p>
        </p:txBody>
      </p:sp>
      <p:sp>
        <p:nvSpPr>
          <p:cNvPr id="205844" name="Line 19"/>
          <p:cNvSpPr>
            <a:spLocks noChangeShapeType="1"/>
          </p:cNvSpPr>
          <p:nvPr/>
        </p:nvSpPr>
        <p:spPr bwMode="auto">
          <a:xfrm flipV="1">
            <a:off x="3348038" y="4508500"/>
            <a:ext cx="360362" cy="792163"/>
          </a:xfrm>
          <a:prstGeom prst="line">
            <a:avLst/>
          </a:prstGeom>
          <a:noFill/>
          <a:ln w="9525">
            <a:solidFill>
              <a:schemeClr val="tx1"/>
            </a:solidFill>
            <a:round/>
            <a:headEnd/>
            <a:tailEnd type="triangle" w="med" len="med"/>
          </a:ln>
        </p:spPr>
        <p:txBody>
          <a:bodyPr/>
          <a:lstStyle/>
          <a:p>
            <a:endParaRPr lang="cs-CZ"/>
          </a:p>
        </p:txBody>
      </p:sp>
      <p:sp>
        <p:nvSpPr>
          <p:cNvPr id="205845" name="Line 20"/>
          <p:cNvSpPr>
            <a:spLocks noChangeShapeType="1"/>
          </p:cNvSpPr>
          <p:nvPr/>
        </p:nvSpPr>
        <p:spPr bwMode="auto">
          <a:xfrm flipV="1">
            <a:off x="2987675" y="3284538"/>
            <a:ext cx="0" cy="936625"/>
          </a:xfrm>
          <a:prstGeom prst="line">
            <a:avLst/>
          </a:prstGeom>
          <a:noFill/>
          <a:ln w="9525">
            <a:solidFill>
              <a:schemeClr val="tx1"/>
            </a:solidFill>
            <a:round/>
            <a:headEnd/>
            <a:tailEnd type="triangle" w="med" len="med"/>
          </a:ln>
        </p:spPr>
        <p:txBody>
          <a:bodyPr/>
          <a:lstStyle/>
          <a:p>
            <a:endParaRPr lang="cs-CZ"/>
          </a:p>
        </p:txBody>
      </p:sp>
      <p:sp>
        <p:nvSpPr>
          <p:cNvPr id="205846" name="Line 21"/>
          <p:cNvSpPr>
            <a:spLocks noChangeShapeType="1"/>
          </p:cNvSpPr>
          <p:nvPr/>
        </p:nvSpPr>
        <p:spPr bwMode="auto">
          <a:xfrm flipH="1" flipV="1">
            <a:off x="3132138" y="3284538"/>
            <a:ext cx="647700" cy="936625"/>
          </a:xfrm>
          <a:prstGeom prst="line">
            <a:avLst/>
          </a:prstGeom>
          <a:noFill/>
          <a:ln w="9525">
            <a:solidFill>
              <a:schemeClr val="tx1"/>
            </a:solidFill>
            <a:round/>
            <a:headEnd/>
            <a:tailEnd type="triangle" w="med" len="med"/>
          </a:ln>
        </p:spPr>
        <p:txBody>
          <a:bodyPr/>
          <a:lstStyle/>
          <a:p>
            <a:endParaRPr lang="cs-CZ"/>
          </a:p>
        </p:txBody>
      </p:sp>
      <p:sp>
        <p:nvSpPr>
          <p:cNvPr id="205847" name="Line 22"/>
          <p:cNvSpPr>
            <a:spLocks noChangeShapeType="1"/>
          </p:cNvSpPr>
          <p:nvPr/>
        </p:nvSpPr>
        <p:spPr bwMode="auto">
          <a:xfrm flipV="1">
            <a:off x="3779838" y="3284538"/>
            <a:ext cx="71437" cy="936625"/>
          </a:xfrm>
          <a:prstGeom prst="line">
            <a:avLst/>
          </a:prstGeom>
          <a:noFill/>
          <a:ln w="9525">
            <a:solidFill>
              <a:schemeClr val="tx1"/>
            </a:solidFill>
            <a:round/>
            <a:headEnd/>
            <a:tailEnd type="triangle" w="med" len="med"/>
          </a:ln>
        </p:spPr>
        <p:txBody>
          <a:bodyPr/>
          <a:lstStyle/>
          <a:p>
            <a:endParaRPr lang="cs-CZ"/>
          </a:p>
        </p:txBody>
      </p:sp>
      <p:sp>
        <p:nvSpPr>
          <p:cNvPr id="205848" name="Line 23"/>
          <p:cNvSpPr>
            <a:spLocks noChangeShapeType="1"/>
          </p:cNvSpPr>
          <p:nvPr/>
        </p:nvSpPr>
        <p:spPr bwMode="auto">
          <a:xfrm flipH="1" flipV="1">
            <a:off x="4643438" y="3284538"/>
            <a:ext cx="73025" cy="936625"/>
          </a:xfrm>
          <a:prstGeom prst="line">
            <a:avLst/>
          </a:prstGeom>
          <a:noFill/>
          <a:ln w="9525">
            <a:solidFill>
              <a:schemeClr val="tx1"/>
            </a:solidFill>
            <a:round/>
            <a:headEnd/>
            <a:tailEnd type="triangle" w="med" len="med"/>
          </a:ln>
        </p:spPr>
        <p:txBody>
          <a:bodyPr/>
          <a:lstStyle/>
          <a:p>
            <a:endParaRPr lang="cs-CZ"/>
          </a:p>
        </p:txBody>
      </p:sp>
      <p:sp>
        <p:nvSpPr>
          <p:cNvPr id="205849" name="Line 24"/>
          <p:cNvSpPr>
            <a:spLocks noChangeShapeType="1"/>
          </p:cNvSpPr>
          <p:nvPr/>
        </p:nvSpPr>
        <p:spPr bwMode="auto">
          <a:xfrm>
            <a:off x="4140200" y="3141663"/>
            <a:ext cx="215900" cy="0"/>
          </a:xfrm>
          <a:prstGeom prst="line">
            <a:avLst/>
          </a:prstGeom>
          <a:noFill/>
          <a:ln w="9525">
            <a:solidFill>
              <a:schemeClr val="tx1"/>
            </a:solidFill>
            <a:round/>
            <a:headEnd/>
            <a:tailEnd type="triangle" w="med" len="med"/>
          </a:ln>
        </p:spPr>
        <p:txBody>
          <a:bodyPr/>
          <a:lstStyle/>
          <a:p>
            <a:endParaRPr lang="cs-CZ"/>
          </a:p>
        </p:txBody>
      </p:sp>
      <p:sp>
        <p:nvSpPr>
          <p:cNvPr id="205850" name="Rectangle 25"/>
          <p:cNvSpPr>
            <a:spLocks noChangeArrowheads="1"/>
          </p:cNvSpPr>
          <p:nvPr/>
        </p:nvSpPr>
        <p:spPr bwMode="auto">
          <a:xfrm>
            <a:off x="3563938" y="2997200"/>
            <a:ext cx="576262" cy="288925"/>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51" name="Line 26"/>
          <p:cNvSpPr>
            <a:spLocks noChangeShapeType="1"/>
          </p:cNvSpPr>
          <p:nvPr/>
        </p:nvSpPr>
        <p:spPr bwMode="auto">
          <a:xfrm flipH="1" flipV="1">
            <a:off x="4572000" y="2349500"/>
            <a:ext cx="71438" cy="647700"/>
          </a:xfrm>
          <a:prstGeom prst="line">
            <a:avLst/>
          </a:prstGeom>
          <a:noFill/>
          <a:ln w="9525">
            <a:solidFill>
              <a:schemeClr val="tx1"/>
            </a:solidFill>
            <a:round/>
            <a:headEnd/>
            <a:tailEnd type="triangle" w="med" len="med"/>
          </a:ln>
        </p:spPr>
        <p:txBody>
          <a:bodyPr/>
          <a:lstStyle/>
          <a:p>
            <a:endParaRPr lang="cs-CZ"/>
          </a:p>
        </p:txBody>
      </p:sp>
      <p:sp>
        <p:nvSpPr>
          <p:cNvPr id="205852" name="Line 27"/>
          <p:cNvSpPr>
            <a:spLocks noChangeShapeType="1"/>
          </p:cNvSpPr>
          <p:nvPr/>
        </p:nvSpPr>
        <p:spPr bwMode="auto">
          <a:xfrm flipH="1">
            <a:off x="3492500" y="2205038"/>
            <a:ext cx="792163" cy="0"/>
          </a:xfrm>
          <a:prstGeom prst="line">
            <a:avLst/>
          </a:prstGeom>
          <a:noFill/>
          <a:ln w="9525">
            <a:solidFill>
              <a:schemeClr val="tx1"/>
            </a:solidFill>
            <a:round/>
            <a:headEnd/>
            <a:tailEnd type="triangle" w="med" len="med"/>
          </a:ln>
        </p:spPr>
        <p:txBody>
          <a:bodyPr/>
          <a:lstStyle/>
          <a:p>
            <a:endParaRPr lang="cs-CZ"/>
          </a:p>
        </p:txBody>
      </p:sp>
      <p:sp>
        <p:nvSpPr>
          <p:cNvPr id="205853" name="Line 28"/>
          <p:cNvSpPr>
            <a:spLocks noChangeShapeType="1"/>
          </p:cNvSpPr>
          <p:nvPr/>
        </p:nvSpPr>
        <p:spPr bwMode="auto">
          <a:xfrm flipV="1">
            <a:off x="3059113" y="2349500"/>
            <a:ext cx="73025" cy="647700"/>
          </a:xfrm>
          <a:prstGeom prst="line">
            <a:avLst/>
          </a:prstGeom>
          <a:noFill/>
          <a:ln w="9525">
            <a:solidFill>
              <a:schemeClr val="tx1"/>
            </a:solidFill>
            <a:round/>
            <a:headEnd/>
            <a:tailEnd type="triangle" w="med" len="med"/>
          </a:ln>
        </p:spPr>
        <p:txBody>
          <a:bodyPr/>
          <a:lstStyle/>
          <a:p>
            <a:endParaRPr lang="cs-CZ"/>
          </a:p>
        </p:txBody>
      </p:sp>
      <p:sp>
        <p:nvSpPr>
          <p:cNvPr id="205854" name="Line 29"/>
          <p:cNvSpPr>
            <a:spLocks noChangeShapeType="1"/>
          </p:cNvSpPr>
          <p:nvPr/>
        </p:nvSpPr>
        <p:spPr bwMode="auto">
          <a:xfrm flipH="1">
            <a:off x="2339975" y="2205038"/>
            <a:ext cx="503238" cy="0"/>
          </a:xfrm>
          <a:prstGeom prst="line">
            <a:avLst/>
          </a:prstGeom>
          <a:noFill/>
          <a:ln w="9525">
            <a:solidFill>
              <a:schemeClr val="tx1"/>
            </a:solidFill>
            <a:round/>
            <a:headEnd/>
            <a:tailEnd/>
          </a:ln>
        </p:spPr>
        <p:txBody>
          <a:bodyPr/>
          <a:lstStyle/>
          <a:p>
            <a:endParaRPr lang="cs-CZ"/>
          </a:p>
        </p:txBody>
      </p:sp>
      <p:sp>
        <p:nvSpPr>
          <p:cNvPr id="205855" name="Line 30"/>
          <p:cNvSpPr>
            <a:spLocks noChangeShapeType="1"/>
          </p:cNvSpPr>
          <p:nvPr/>
        </p:nvSpPr>
        <p:spPr bwMode="auto">
          <a:xfrm>
            <a:off x="2339975" y="2205038"/>
            <a:ext cx="0" cy="3168650"/>
          </a:xfrm>
          <a:prstGeom prst="line">
            <a:avLst/>
          </a:prstGeom>
          <a:noFill/>
          <a:ln w="9525">
            <a:solidFill>
              <a:schemeClr val="tx1"/>
            </a:solidFill>
            <a:round/>
            <a:headEnd/>
            <a:tailEnd/>
          </a:ln>
        </p:spPr>
        <p:txBody>
          <a:bodyPr/>
          <a:lstStyle/>
          <a:p>
            <a:endParaRPr lang="cs-CZ"/>
          </a:p>
        </p:txBody>
      </p:sp>
      <p:sp>
        <p:nvSpPr>
          <p:cNvPr id="205856" name="Line 31"/>
          <p:cNvSpPr>
            <a:spLocks noChangeShapeType="1"/>
          </p:cNvSpPr>
          <p:nvPr/>
        </p:nvSpPr>
        <p:spPr bwMode="auto">
          <a:xfrm>
            <a:off x="2339975" y="5373688"/>
            <a:ext cx="719138" cy="71437"/>
          </a:xfrm>
          <a:prstGeom prst="line">
            <a:avLst/>
          </a:prstGeom>
          <a:noFill/>
          <a:ln w="9525">
            <a:solidFill>
              <a:schemeClr val="tx1"/>
            </a:solidFill>
            <a:round/>
            <a:headEnd/>
            <a:tailEnd type="triangle" w="med" len="med"/>
          </a:ln>
        </p:spPr>
        <p:txBody>
          <a:bodyPr/>
          <a:lstStyle/>
          <a:p>
            <a:endParaRPr lang="cs-CZ"/>
          </a:p>
        </p:txBody>
      </p:sp>
      <p:sp>
        <p:nvSpPr>
          <p:cNvPr id="205857" name="Text Box 32"/>
          <p:cNvSpPr txBox="1">
            <a:spLocks noChangeArrowheads="1"/>
          </p:cNvSpPr>
          <p:nvPr/>
        </p:nvSpPr>
        <p:spPr bwMode="auto">
          <a:xfrm>
            <a:off x="5364163" y="2060575"/>
            <a:ext cx="10080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Odměny</a:t>
            </a:r>
          </a:p>
        </p:txBody>
      </p:sp>
      <p:sp>
        <p:nvSpPr>
          <p:cNvPr id="205858" name="Text Box 33"/>
          <p:cNvSpPr txBox="1">
            <a:spLocks noChangeArrowheads="1"/>
          </p:cNvSpPr>
          <p:nvPr/>
        </p:nvSpPr>
        <p:spPr bwMode="auto">
          <a:xfrm>
            <a:off x="5364163" y="3068638"/>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Zákazníci</a:t>
            </a:r>
          </a:p>
        </p:txBody>
      </p:sp>
      <p:sp>
        <p:nvSpPr>
          <p:cNvPr id="205859" name="Text Box 34"/>
          <p:cNvSpPr txBox="1">
            <a:spLocks noChangeArrowheads="1"/>
          </p:cNvSpPr>
          <p:nvPr/>
        </p:nvSpPr>
        <p:spPr bwMode="auto">
          <a:xfrm>
            <a:off x="5364163" y="4076700"/>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Procesy</a:t>
            </a:r>
          </a:p>
        </p:txBody>
      </p:sp>
      <p:sp>
        <p:nvSpPr>
          <p:cNvPr id="205860" name="Text Box 35"/>
          <p:cNvSpPr txBox="1">
            <a:spLocks noChangeArrowheads="1"/>
          </p:cNvSpPr>
          <p:nvPr/>
        </p:nvSpPr>
        <p:spPr bwMode="auto">
          <a:xfrm>
            <a:off x="5364163" y="5229225"/>
            <a:ext cx="1223962" cy="336550"/>
          </a:xfrm>
          <a:prstGeom prst="rect">
            <a:avLst/>
          </a:prstGeom>
          <a:noFill/>
          <a:ln w="9525">
            <a:noFill/>
            <a:miter lim="800000"/>
            <a:headEnd/>
            <a:tailEnd/>
          </a:ln>
        </p:spPr>
        <p:txBody>
          <a:bodyPr>
            <a:spAutoFit/>
          </a:bodyPr>
          <a:lstStyle/>
          <a:p>
            <a:pPr eaLnBrk="1" hangingPunct="1">
              <a:spcBef>
                <a:spcPct val="50000"/>
              </a:spcBef>
            </a:pPr>
            <a:r>
              <a:rPr lang="cs-CZ" altLang="cs-CZ" sz="1600" b="1"/>
              <a:t>Růst</a:t>
            </a:r>
          </a:p>
        </p:txBody>
      </p:sp>
      <p:sp>
        <p:nvSpPr>
          <p:cNvPr id="205861" name="AutoShape 36"/>
          <p:cNvSpPr>
            <a:spLocks noChangeArrowheads="1"/>
          </p:cNvSpPr>
          <p:nvPr/>
        </p:nvSpPr>
        <p:spPr bwMode="auto">
          <a:xfrm>
            <a:off x="6443663" y="4508500"/>
            <a:ext cx="73025" cy="576263"/>
          </a:xfrm>
          <a:prstGeom prst="upArrow">
            <a:avLst>
              <a:gd name="adj1" fmla="val 50000"/>
              <a:gd name="adj2" fmla="val 197283"/>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62" name="AutoShape 37"/>
          <p:cNvSpPr>
            <a:spLocks noChangeArrowheads="1"/>
          </p:cNvSpPr>
          <p:nvPr/>
        </p:nvSpPr>
        <p:spPr bwMode="auto">
          <a:xfrm>
            <a:off x="6443663" y="3284538"/>
            <a:ext cx="73025" cy="576262"/>
          </a:xfrm>
          <a:prstGeom prst="upArrow">
            <a:avLst>
              <a:gd name="adj1" fmla="val 50000"/>
              <a:gd name="adj2" fmla="val 197282"/>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63" name="AutoShape 38"/>
          <p:cNvSpPr>
            <a:spLocks noChangeArrowheads="1"/>
          </p:cNvSpPr>
          <p:nvPr/>
        </p:nvSpPr>
        <p:spPr bwMode="auto">
          <a:xfrm>
            <a:off x="6372225" y="2276475"/>
            <a:ext cx="73025" cy="576263"/>
          </a:xfrm>
          <a:prstGeom prst="upArrow">
            <a:avLst>
              <a:gd name="adj1" fmla="val 50000"/>
              <a:gd name="adj2" fmla="val 197283"/>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205864" name="Text Box 39"/>
          <p:cNvSpPr txBox="1">
            <a:spLocks noChangeArrowheads="1"/>
          </p:cNvSpPr>
          <p:nvPr/>
        </p:nvSpPr>
        <p:spPr bwMode="auto">
          <a:xfrm>
            <a:off x="6588125" y="3213100"/>
            <a:ext cx="1800225" cy="581025"/>
          </a:xfrm>
          <a:prstGeom prst="rect">
            <a:avLst/>
          </a:prstGeom>
          <a:noFill/>
          <a:ln w="9525">
            <a:noFill/>
            <a:miter lim="800000"/>
            <a:headEnd/>
            <a:tailEnd/>
          </a:ln>
        </p:spPr>
        <p:txBody>
          <a:bodyPr>
            <a:spAutoFit/>
          </a:bodyPr>
          <a:lstStyle/>
          <a:p>
            <a:pPr eaLnBrk="1" hangingPunct="1">
              <a:spcBef>
                <a:spcPct val="50000"/>
              </a:spcBef>
            </a:pPr>
            <a:r>
              <a:rPr lang="cs-CZ" altLang="cs-CZ" sz="1600" b="1">
                <a:latin typeface="Times New Roman" pitchFamily="18" charset="0"/>
              </a:rPr>
              <a:t>Lepší nabídka zákazníkům</a:t>
            </a:r>
          </a:p>
        </p:txBody>
      </p:sp>
      <p:sp>
        <p:nvSpPr>
          <p:cNvPr id="205865" name="Text Box 40"/>
          <p:cNvSpPr txBox="1">
            <a:spLocks noChangeArrowheads="1"/>
          </p:cNvSpPr>
          <p:nvPr/>
        </p:nvSpPr>
        <p:spPr bwMode="auto">
          <a:xfrm>
            <a:off x="6659563" y="4581525"/>
            <a:ext cx="2071687" cy="581025"/>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Lidé kvalitně pracují a mají s čím</a:t>
            </a:r>
          </a:p>
        </p:txBody>
      </p:sp>
      <p:sp>
        <p:nvSpPr>
          <p:cNvPr id="205866" name="Text Box 41"/>
          <p:cNvSpPr txBox="1">
            <a:spLocks noChangeArrowheads="1"/>
          </p:cNvSpPr>
          <p:nvPr/>
        </p:nvSpPr>
        <p:spPr bwMode="auto">
          <a:xfrm>
            <a:off x="6516688" y="2133600"/>
            <a:ext cx="1584325" cy="581025"/>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Lepší ceny, více zákazníků</a:t>
            </a:r>
          </a:p>
        </p:txBody>
      </p:sp>
      <p:sp>
        <p:nvSpPr>
          <p:cNvPr id="205867" name="Text Box 42"/>
          <p:cNvSpPr txBox="1">
            <a:spLocks noChangeArrowheads="1"/>
          </p:cNvSpPr>
          <p:nvPr/>
        </p:nvSpPr>
        <p:spPr bwMode="auto">
          <a:xfrm>
            <a:off x="1042988" y="2276475"/>
            <a:ext cx="1368425" cy="3025775"/>
          </a:xfrm>
          <a:prstGeom prst="rect">
            <a:avLst/>
          </a:prstGeom>
          <a:noFill/>
          <a:ln w="9525">
            <a:noFill/>
            <a:miter lim="800000"/>
            <a:headEnd/>
            <a:tailEnd/>
          </a:ln>
        </p:spPr>
        <p:txBody>
          <a:bodyPr>
            <a:spAutoFit/>
          </a:bodyPr>
          <a:lstStyle/>
          <a:p>
            <a:pPr eaLnBrk="1" hangingPunct="1">
              <a:spcBef>
                <a:spcPct val="50000"/>
              </a:spcBef>
            </a:pPr>
            <a:r>
              <a:rPr lang="cs-CZ" altLang="cs-CZ" sz="1600">
                <a:latin typeface="Times New Roman" pitchFamily="18" charset="0"/>
              </a:rPr>
              <a:t>Zisk majitelům</a:t>
            </a:r>
          </a:p>
          <a:p>
            <a:pPr eaLnBrk="1" hangingPunct="1">
              <a:spcBef>
                <a:spcPct val="50000"/>
              </a:spcBef>
            </a:pPr>
            <a:r>
              <a:rPr lang="cs-CZ" altLang="cs-CZ" sz="1600">
                <a:latin typeface="Times New Roman" pitchFamily="18" charset="0"/>
              </a:rPr>
              <a:t>Platový a profesní růst zaměstnanců</a:t>
            </a:r>
          </a:p>
          <a:p>
            <a:pPr eaLnBrk="1" hangingPunct="1">
              <a:spcBef>
                <a:spcPct val="50000"/>
              </a:spcBef>
            </a:pPr>
            <a:r>
              <a:rPr lang="cs-CZ" altLang="cs-CZ" sz="1600">
                <a:latin typeface="Times New Roman" pitchFamily="18" charset="0"/>
              </a:rPr>
              <a:t>Lepší vztahy se zákazníky</a:t>
            </a:r>
          </a:p>
          <a:p>
            <a:pPr eaLnBrk="1" hangingPunct="1">
              <a:spcBef>
                <a:spcPct val="50000"/>
              </a:spcBef>
            </a:pPr>
            <a:r>
              <a:rPr lang="cs-CZ" altLang="cs-CZ" sz="1600">
                <a:latin typeface="Times New Roman" pitchFamily="18" charset="0"/>
              </a:rPr>
              <a:t>Zlepšování vybavení</a:t>
            </a:r>
          </a:p>
          <a:p>
            <a:pPr eaLnBrk="1" hangingPunct="1">
              <a:spcBef>
                <a:spcPct val="50000"/>
              </a:spcBef>
            </a:pPr>
            <a:endParaRPr lang="cs-CZ" altLang="cs-CZ" sz="1600">
              <a:latin typeface="Times New Roman" pitchFamily="18" charset="0"/>
            </a:endParaRPr>
          </a:p>
        </p:txBody>
      </p:sp>
      <p:sp>
        <p:nvSpPr>
          <p:cNvPr id="205868" name="Line 43"/>
          <p:cNvSpPr>
            <a:spLocks noChangeShapeType="1"/>
          </p:cNvSpPr>
          <p:nvPr/>
        </p:nvSpPr>
        <p:spPr bwMode="auto">
          <a:xfrm>
            <a:off x="3657600" y="5486400"/>
            <a:ext cx="304800" cy="0"/>
          </a:xfrm>
          <a:prstGeom prst="line">
            <a:avLst/>
          </a:prstGeom>
          <a:noFill/>
          <a:ln w="9525">
            <a:solidFill>
              <a:schemeClr val="tx1"/>
            </a:solidFill>
            <a:round/>
            <a:headEnd/>
            <a:tailEnd type="triangle" w="med" len="med"/>
          </a:ln>
        </p:spPr>
        <p:txBody>
          <a:bodyPr/>
          <a:lstStyle/>
          <a:p>
            <a:endParaRPr lang="cs-CZ"/>
          </a:p>
        </p:txBody>
      </p:sp>
      <p:sp>
        <p:nvSpPr>
          <p:cNvPr id="205869" name="Text Box 44"/>
          <p:cNvSpPr txBox="1">
            <a:spLocks noChangeArrowheads="1"/>
          </p:cNvSpPr>
          <p:nvPr/>
        </p:nvSpPr>
        <p:spPr bwMode="auto">
          <a:xfrm>
            <a:off x="4356100" y="2636838"/>
            <a:ext cx="863600" cy="366712"/>
          </a:xfrm>
          <a:prstGeom prst="rect">
            <a:avLst/>
          </a:prstGeom>
          <a:noFill/>
          <a:ln w="9525">
            <a:noFill/>
            <a:miter lim="800000"/>
            <a:headEnd/>
            <a:tailEnd/>
          </a:ln>
        </p:spPr>
        <p:txBody>
          <a:bodyPr>
            <a:spAutoFit/>
          </a:bodyPr>
          <a:lstStyle/>
          <a:p>
            <a:pPr eaLnBrk="1" hangingPunct="1">
              <a:spcBef>
                <a:spcPct val="50000"/>
              </a:spcBef>
            </a:pPr>
            <a:r>
              <a:rPr lang="cs-CZ" altLang="cs-CZ"/>
              <a:t>O x%</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Zástupný symbol pro číslo snímku 4"/>
          <p:cNvSpPr>
            <a:spLocks noGrp="1"/>
          </p:cNvSpPr>
          <p:nvPr>
            <p:ph type="sldNum" sz="quarter" idx="12"/>
          </p:nvPr>
        </p:nvSpPr>
        <p:spPr>
          <a:noFill/>
        </p:spPr>
        <p:txBody>
          <a:bodyPr/>
          <a:lstStyle/>
          <a:p>
            <a:fld id="{E1A319C3-75E0-4681-97E4-116F78764569}" type="slidenum">
              <a:rPr lang="cs-CZ" altLang="cs-CZ"/>
              <a:pPr/>
              <a:t>198</a:t>
            </a:fld>
            <a:endParaRPr lang="cs-CZ" altLang="cs-CZ"/>
          </a:p>
        </p:txBody>
      </p:sp>
      <p:sp>
        <p:nvSpPr>
          <p:cNvPr id="206851" name="Rectangle 2"/>
          <p:cNvSpPr>
            <a:spLocks noGrp="1" noChangeArrowheads="1"/>
          </p:cNvSpPr>
          <p:nvPr>
            <p:ph type="title"/>
          </p:nvPr>
        </p:nvSpPr>
        <p:spPr>
          <a:xfrm>
            <a:off x="457200" y="0"/>
            <a:ext cx="8229600" cy="762000"/>
          </a:xfrm>
        </p:spPr>
        <p:txBody>
          <a:bodyPr/>
          <a:lstStyle/>
          <a:p>
            <a:pPr eaLnBrk="1" hangingPunct="1"/>
            <a:r>
              <a:rPr lang="cs-CZ" altLang="cs-CZ" sz="2000" smtClean="0"/>
              <a:t>Balanced score card,</a:t>
            </a:r>
            <a:br>
              <a:rPr lang="cs-CZ" altLang="cs-CZ" sz="2000" smtClean="0"/>
            </a:br>
            <a:r>
              <a:rPr lang="cs-CZ" altLang="cs-CZ" sz="1600" smtClean="0"/>
              <a:t>textová zjednodušená notace, odkazy textově (O,a), ODMĚNY – VĚTŠÍ PŘÍJMY </a:t>
            </a:r>
          </a:p>
        </p:txBody>
      </p:sp>
      <p:graphicFrame>
        <p:nvGraphicFramePr>
          <p:cNvPr id="198691" name="Group 35"/>
          <p:cNvGraphicFramePr>
            <a:graphicFrameLocks noGrp="1"/>
          </p:cNvGraphicFramePr>
          <p:nvPr/>
        </p:nvGraphicFramePr>
        <p:xfrm>
          <a:off x="381000" y="990600"/>
          <a:ext cx="8382000" cy="5632450"/>
        </p:xfrm>
        <a:graphic>
          <a:graphicData uri="http://schemas.openxmlformats.org/drawingml/2006/table">
            <a:tbl>
              <a:tblPr/>
              <a:tblGrid>
                <a:gridCol w="457200"/>
                <a:gridCol w="304800"/>
                <a:gridCol w="5486400"/>
                <a:gridCol w="2133600"/>
              </a:tblGrid>
              <a:tr h="15056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O</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příjmy</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Snížit reklamační ztráty a ztráty ve  výrobě (</a:t>
                      </a:r>
                      <a:r>
                        <a:rPr kumimoji="0" lang="cs-CZ" sz="1600" b="1" i="0" u="none" strike="noStrike" cap="none" normalizeH="0" baseline="0" smtClean="0">
                          <a:ln>
                            <a:noFill/>
                          </a:ln>
                          <a:solidFill>
                            <a:schemeClr val="tx1"/>
                          </a:solidFill>
                          <a:effectLst/>
                          <a:latin typeface="Arial" charset="0"/>
                        </a:rPr>
                        <a:t>O</a:t>
                      </a:r>
                      <a:r>
                        <a:rPr kumimoji="0" lang="cs-CZ" sz="1600" b="0" i="0" u="none" strike="noStrike" cap="none" normalizeH="0" baseline="0" smtClean="0">
                          <a:ln>
                            <a:noFill/>
                          </a:ln>
                          <a:solidFill>
                            <a:schemeClr val="tx1"/>
                          </a:solidFill>
                          <a:effectLst/>
                          <a:latin typeface="Arial" charset="0"/>
                        </a:rPr>
                        <a:t>,a)</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cenu inovovaných výrobků</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           a jejich podíl na prodeji na   (O,a)</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prodej (O,a)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 příjmů</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42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Z</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4</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Méně reklamací a stížnosti na kvalitu (O,b), (O,e)</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a:t>
                      </a:r>
                      <a:r>
                        <a:rPr kumimoji="0" lang="en-US" sz="1600" b="0" i="0" u="none" strike="noStrike" cap="none" normalizeH="0" baseline="0" smtClean="0">
                          <a:ln>
                            <a:noFill/>
                          </a:ln>
                          <a:solidFill>
                            <a:schemeClr val="tx1"/>
                          </a:solidFill>
                          <a:effectLst/>
                          <a:latin typeface="Arial" charset="0"/>
                        </a:rPr>
                        <a:t>a</a:t>
                      </a:r>
                      <a:r>
                        <a:rPr kumimoji="0" lang="cs-CZ" sz="1600" b="0" i="0" u="none" strike="noStrike" cap="none" normalizeH="0" baseline="0" smtClean="0">
                          <a:ln>
                            <a:noFill/>
                          </a:ln>
                          <a:solidFill>
                            <a:schemeClr val="tx1"/>
                          </a:solidFill>
                          <a:effectLst/>
                          <a:latin typeface="Arial" charset="0"/>
                        </a:rPr>
                        <a:t>jistit zájem zákazníků o inovace (O,c) (O,d)</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Zlepšit kontakt se zákazníky pomocí osobních návštěv, zjistit důvody nespokojenosti  (O,e)</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U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U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94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P</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reklamační řízení (Z,a) </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kontrolu ve výrobě  zlepšit jakost, snížit zmetky (Z,a) (Z,c)</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efektivnost ve vývoji (Z,b) (Z,c)</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marketing (Z, celé) (P,c)</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Zrychlit, zpříjemnit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o         %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Vývojový cyklus zkrátit o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Prověřovat účinnost</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30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R</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Přijmout nebo vyškolit obchodníky, vývojáře a kontrolory (P, celé)</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Investovat do vybavení vývoje a kontroly (P, celé)</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Zlepšit platy klíčových lidí (P,celé)</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X lidí</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ZVÝŠIT O X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Alespoň o 10%</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Zástupný symbol pro číslo snímku 4"/>
          <p:cNvSpPr>
            <a:spLocks noGrp="1"/>
          </p:cNvSpPr>
          <p:nvPr>
            <p:ph type="sldNum" sz="quarter" idx="12"/>
          </p:nvPr>
        </p:nvSpPr>
        <p:spPr>
          <a:noFill/>
        </p:spPr>
        <p:txBody>
          <a:bodyPr/>
          <a:lstStyle/>
          <a:p>
            <a:fld id="{313A786B-90B3-4113-8DBC-BDFBAD8B32D2}" type="slidenum">
              <a:rPr lang="cs-CZ" altLang="cs-CZ"/>
              <a:pPr/>
              <a:t>199</a:t>
            </a:fld>
            <a:endParaRPr lang="cs-CZ" altLang="cs-CZ"/>
          </a:p>
        </p:txBody>
      </p:sp>
      <p:sp>
        <p:nvSpPr>
          <p:cNvPr id="207875" name="Rectangle 2"/>
          <p:cNvSpPr>
            <a:spLocks noGrp="1" noChangeArrowheads="1"/>
          </p:cNvSpPr>
          <p:nvPr>
            <p:ph type="title"/>
          </p:nvPr>
        </p:nvSpPr>
        <p:spPr>
          <a:xfrm>
            <a:off x="457200" y="0"/>
            <a:ext cx="8229600" cy="762000"/>
          </a:xfrm>
        </p:spPr>
        <p:txBody>
          <a:bodyPr/>
          <a:lstStyle/>
          <a:p>
            <a:pPr eaLnBrk="1" hangingPunct="1"/>
            <a:r>
              <a:rPr lang="cs-CZ" altLang="cs-CZ" sz="2000" smtClean="0"/>
              <a:t>Balanced score card,</a:t>
            </a:r>
            <a:br>
              <a:rPr lang="cs-CZ" altLang="cs-CZ" sz="2000" smtClean="0"/>
            </a:br>
            <a:r>
              <a:rPr lang="cs-CZ" altLang="cs-CZ" sz="1600" smtClean="0"/>
              <a:t>textová zjednodušená notace</a:t>
            </a:r>
          </a:p>
        </p:txBody>
      </p:sp>
      <p:graphicFrame>
        <p:nvGraphicFramePr>
          <p:cNvPr id="171018" name="Group 10"/>
          <p:cNvGraphicFramePr>
            <a:graphicFrameLocks noGrp="1"/>
          </p:cNvGraphicFramePr>
          <p:nvPr/>
        </p:nvGraphicFramePr>
        <p:xfrm>
          <a:off x="381000" y="990600"/>
          <a:ext cx="8512175" cy="5445125"/>
        </p:xfrm>
        <a:graphic>
          <a:graphicData uri="http://schemas.openxmlformats.org/drawingml/2006/table">
            <a:tbl>
              <a:tblPr/>
              <a:tblGrid>
                <a:gridCol w="457200"/>
                <a:gridCol w="304800"/>
                <a:gridCol w="5486400"/>
                <a:gridCol w="2263775"/>
              </a:tblGrid>
              <a:tr h="15056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dirty="0" smtClean="0">
                          <a:ln>
                            <a:noFill/>
                          </a:ln>
                          <a:solidFill>
                            <a:schemeClr val="tx1"/>
                          </a:solidFill>
                          <a:effectLst/>
                          <a:latin typeface="Arial" charset="0"/>
                        </a:rPr>
                        <a:t>O</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příjmy</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Snížit reklamační ztráty a ztráty ve  výrobě (O,a)</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cenu inovovaných výrobků</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           a jejich podíl na prodeji na   (O,a)</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Zvýšit prodej (O,a)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15%</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2% příjmů</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      30%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5%</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06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Z</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4</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Méně reklamací a stížností na kvalitu (O,b), (O,e)</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Zjistit zájem zákazníků o inovace (O,c) (O,d)</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Zlepšit kontakt se zákazníky pomocí osobních návštěv, zjistit důvody nespokojenosti  (O,e)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20%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u     50%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u     30%</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56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P</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reklamační řízení (Z,a) </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kontrolu ve výrobě  zlepšit jakost, snížit zmetky (Z,a) (Z,c)</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efektivnost ve vývoji (Z,b) (Z,c)</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tab pos="381000" algn="l"/>
                        </a:tabLst>
                      </a:pPr>
                      <a:r>
                        <a:rPr kumimoji="0" lang="cs-CZ" sz="1600" b="0" i="0" u="none" strike="noStrike" cap="none" normalizeH="0" baseline="0" smtClean="0">
                          <a:ln>
                            <a:noFill/>
                          </a:ln>
                          <a:solidFill>
                            <a:schemeClr val="tx1"/>
                          </a:solidFill>
                          <a:effectLst/>
                          <a:latin typeface="Arial" charset="0"/>
                        </a:rPr>
                        <a:t>Zlepšit marketing (Z, celé) (P,c)</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cs-CZ" sz="1600" b="0" i="0" u="none" strike="noStrike" cap="none" normalizeH="0" baseline="0" dirty="0" smtClean="0">
                          <a:ln>
                            <a:noFill/>
                          </a:ln>
                          <a:solidFill>
                            <a:schemeClr val="tx1"/>
                          </a:solidFill>
                          <a:effectLst/>
                          <a:latin typeface="Arial" charset="0"/>
                        </a:rPr>
                        <a:t>Zrychlit, zpříjemnit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dirty="0" smtClean="0">
                          <a:ln>
                            <a:noFill/>
                          </a:ln>
                          <a:solidFill>
                            <a:schemeClr val="tx1"/>
                          </a:solidFill>
                          <a:effectLst/>
                          <a:latin typeface="Arial" charset="0"/>
                        </a:rPr>
                        <a:t> o    35% </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dirty="0" smtClean="0">
                          <a:ln>
                            <a:noFill/>
                          </a:ln>
                          <a:solidFill>
                            <a:schemeClr val="tx1"/>
                          </a:solidFill>
                          <a:effectLst/>
                          <a:latin typeface="Arial" charset="0"/>
                        </a:rPr>
                        <a:t>Častější inovace 20%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dirty="0" smtClean="0">
                          <a:ln>
                            <a:noFill/>
                          </a:ln>
                          <a:solidFill>
                            <a:schemeClr val="tx1"/>
                          </a:solidFill>
                          <a:effectLst/>
                          <a:latin typeface="Arial" charset="0"/>
                        </a:rPr>
                        <a:t>Prověřovat účinnost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30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800" b="1" i="0" u="none" strike="noStrike" cap="none" normalizeH="0" baseline="0" smtClean="0">
                          <a:ln>
                            <a:noFill/>
                          </a:ln>
                          <a:solidFill>
                            <a:schemeClr val="tx1"/>
                          </a:solidFill>
                          <a:effectLst/>
                          <a:latin typeface="Arial" charset="0"/>
                        </a:rPr>
                        <a:t>R</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3</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Přijmout nebo vyškolit obchodníky, vývojáře a kontrolory (P, celé)</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Investovat do vybavení vývoje a kontroly (P, celé)</a:t>
                      </a:r>
                    </a:p>
                    <a:p>
                      <a:pPr marL="381000" marR="0" lvl="0" indent="-381000" algn="l" defTabSz="914400" rtl="0" eaLnBrk="1" fontAlgn="base" latinLnBrk="0" hangingPunct="1">
                        <a:lnSpc>
                          <a:spcPct val="100000"/>
                        </a:lnSpc>
                        <a:spcBef>
                          <a:spcPct val="20000"/>
                        </a:spcBef>
                        <a:spcAft>
                          <a:spcPct val="0"/>
                        </a:spcAft>
                        <a:buClrTx/>
                        <a:buSzTx/>
                        <a:buFontTx/>
                        <a:buAutoNum type="alphaLcParenR"/>
                        <a:tabLst/>
                      </a:pPr>
                      <a:r>
                        <a:rPr kumimoji="0" lang="cs-CZ" sz="1600" b="0" i="0" u="none" strike="noStrike" cap="none" normalizeH="0" baseline="0" smtClean="0">
                          <a:ln>
                            <a:noFill/>
                          </a:ln>
                          <a:solidFill>
                            <a:schemeClr val="tx1"/>
                          </a:solidFill>
                          <a:effectLst/>
                          <a:latin typeface="Arial" charset="0"/>
                        </a:rPr>
                        <a:t>Zlepšit platy klíčových lidí  (P,c), (P,d)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10 lidí</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2% zisku</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cs-CZ" sz="1600" b="0" i="0" u="none" strike="noStrike" cap="none" normalizeH="0" baseline="0" smtClean="0">
                          <a:ln>
                            <a:noFill/>
                          </a:ln>
                          <a:solidFill>
                            <a:schemeClr val="tx1"/>
                          </a:solidFill>
                          <a:effectLst/>
                          <a:latin typeface="Arial" charset="0"/>
                        </a:rPr>
                        <a:t>O 10 %</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p:cNvSpPr>
            <a:spLocks noGrp="1"/>
          </p:cNvSpPr>
          <p:nvPr>
            <p:ph type="sldNum" sz="quarter" idx="12"/>
          </p:nvPr>
        </p:nvSpPr>
        <p:spPr>
          <a:noFill/>
        </p:spPr>
        <p:txBody>
          <a:bodyPr/>
          <a:lstStyle/>
          <a:p>
            <a:fld id="{E6A60800-6C96-46C1-B1D4-2AA0598C1DDC}" type="slidenum">
              <a:rPr lang="cs-CZ" altLang="cs-CZ"/>
              <a:pPr/>
              <a:t>2</a:t>
            </a:fld>
            <a:endParaRPr lang="cs-CZ" altLang="cs-CZ"/>
          </a:p>
        </p:txBody>
      </p:sp>
      <p:sp>
        <p:nvSpPr>
          <p:cNvPr id="5123" name="Rectangle 1026"/>
          <p:cNvSpPr>
            <a:spLocks noGrp="1" noChangeArrowheads="1"/>
          </p:cNvSpPr>
          <p:nvPr>
            <p:ph type="ctrTitle"/>
          </p:nvPr>
        </p:nvSpPr>
        <p:spPr>
          <a:xfrm>
            <a:off x="827088" y="836613"/>
            <a:ext cx="7631112" cy="5545137"/>
          </a:xfrm>
        </p:spPr>
        <p:txBody>
          <a:bodyPr/>
          <a:lstStyle/>
          <a:p>
            <a:pPr eaLnBrk="1" hangingPunct="1"/>
            <a:r>
              <a:rPr lang="cs-CZ" altLang="cs-CZ" sz="4000" b="1" smtClean="0"/>
              <a:t>Co víme</a:t>
            </a:r>
            <a:br>
              <a:rPr lang="cs-CZ" altLang="cs-CZ" sz="4000" b="1" smtClean="0"/>
            </a:br>
            <a:r>
              <a:rPr lang="cs-CZ" altLang="cs-CZ" sz="3600" smtClean="0"/>
              <a:t>Hlavní zdroj problémů je ve specifikaci požadavků.</a:t>
            </a:r>
            <a:br>
              <a:rPr lang="cs-CZ" altLang="cs-CZ" sz="3600" smtClean="0"/>
            </a:br>
            <a:r>
              <a:rPr lang="cs-CZ" altLang="cs-CZ" sz="3600" smtClean="0"/>
              <a:t>Specifikace ale tvoří značnou část vývojových prací, měla by proto být kryta smlouvou</a:t>
            </a:r>
            <a:br>
              <a:rPr lang="cs-CZ" altLang="cs-CZ" sz="3600" smtClean="0"/>
            </a:br>
            <a:r>
              <a:rPr lang="cs-CZ" altLang="cs-CZ" sz="3200" i="1" smtClean="0"/>
              <a:t>Nevím-li co a proč něco chci, nemohu říci, jaké to má mít vlastnosti</a:t>
            </a:r>
            <a:r>
              <a:rPr lang="cs-CZ" altLang="cs-CZ" sz="3200" smtClean="0"/>
              <a:t> </a:t>
            </a:r>
            <a:r>
              <a:rPr lang="cs-CZ" altLang="cs-CZ" sz="3600" smtClean="0"/>
              <a:t/>
            </a:r>
            <a:br>
              <a:rPr lang="cs-CZ" altLang="cs-CZ" sz="3600" smtClean="0"/>
            </a:br>
            <a:r>
              <a:rPr lang="cs-CZ" altLang="cs-CZ" sz="3600" smtClean="0"/>
              <a:t>Jak ale pak uzavírat smlouvu, jejíž předmět není jasný.</a:t>
            </a:r>
            <a:r>
              <a:rPr lang="cs-CZ" altLang="cs-CZ" sz="400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p:spPr>
        <p:txBody>
          <a:bodyPr/>
          <a:lstStyle/>
          <a:p>
            <a:fld id="{8D4F5683-01D6-4BCB-AFF5-9F6FC39398F2}" type="slidenum">
              <a:rPr lang="cs-CZ" altLang="cs-CZ"/>
              <a:pPr/>
              <a:t>20</a:t>
            </a:fld>
            <a:endParaRPr lang="cs-CZ" altLang="cs-CZ"/>
          </a:p>
        </p:txBody>
      </p:sp>
      <p:sp>
        <p:nvSpPr>
          <p:cNvPr id="23555" name="Rectangle 2"/>
          <p:cNvSpPr>
            <a:spLocks noGrp="1" noChangeArrowheads="1"/>
          </p:cNvSpPr>
          <p:nvPr>
            <p:ph type="title"/>
          </p:nvPr>
        </p:nvSpPr>
        <p:spPr>
          <a:xfrm>
            <a:off x="457200" y="260350"/>
            <a:ext cx="8229600" cy="1512888"/>
          </a:xfrm>
        </p:spPr>
        <p:txBody>
          <a:bodyPr/>
          <a:lstStyle/>
          <a:p>
            <a:pPr eaLnBrk="1" hangingPunct="1"/>
            <a:r>
              <a:rPr lang="cs-CZ" altLang="cs-CZ" smtClean="0"/>
              <a:t>Důvody zavádění IS, řízení byznys procesů</a:t>
            </a:r>
          </a:p>
        </p:txBody>
      </p:sp>
      <p:sp>
        <p:nvSpPr>
          <p:cNvPr id="23556" name="Rectangle 3"/>
          <p:cNvSpPr>
            <a:spLocks noGrp="1" noChangeArrowheads="1"/>
          </p:cNvSpPr>
          <p:nvPr>
            <p:ph type="body" idx="1"/>
          </p:nvPr>
        </p:nvSpPr>
        <p:spPr>
          <a:xfrm>
            <a:off x="381000" y="2286000"/>
            <a:ext cx="8367713" cy="3446463"/>
          </a:xfrm>
        </p:spPr>
        <p:txBody>
          <a:bodyPr/>
          <a:lstStyle/>
          <a:p>
            <a:pPr eaLnBrk="1" hangingPunct="1">
              <a:lnSpc>
                <a:spcPct val="80000"/>
              </a:lnSpc>
              <a:buFontTx/>
              <a:buNone/>
            </a:pPr>
            <a:r>
              <a:rPr lang="cs-CZ" altLang="cs-CZ" smtClean="0">
                <a:cs typeface="Arial" charset="0"/>
              </a:rPr>
              <a:t>Z interního pohledu IS umožňuje </a:t>
            </a:r>
          </a:p>
          <a:p>
            <a:pPr eaLnBrk="1" hangingPunct="1">
              <a:lnSpc>
                <a:spcPct val="80000"/>
              </a:lnSpc>
            </a:pPr>
            <a:r>
              <a:rPr lang="cs-CZ" altLang="cs-CZ" sz="2800" smtClean="0"/>
              <a:t>Zí</a:t>
            </a:r>
            <a:r>
              <a:rPr lang="cs-CZ" altLang="cs-CZ" sz="2800" smtClean="0">
                <a:cs typeface="Arial" charset="0"/>
              </a:rPr>
              <a:t>skávat lepší informace o chodu podniku (informace o zásobách, lepší využívání kapacit, výrobní časy,</a:t>
            </a:r>
            <a:r>
              <a:rPr lang="cs-CZ" altLang="cs-CZ" sz="2800" smtClean="0"/>
              <a:t>dodržování termínů dodávek podl</a:t>
            </a:r>
            <a:r>
              <a:rPr lang="en-US" altLang="cs-CZ" sz="2800" smtClean="0"/>
              <a:t>e</a:t>
            </a:r>
            <a:r>
              <a:rPr lang="cs-CZ" altLang="cs-CZ" sz="2800" smtClean="0"/>
              <a:t> objednávek,</a:t>
            </a:r>
            <a:r>
              <a:rPr lang="cs-CZ" altLang="cs-CZ" sz="2800" smtClean="0">
                <a:cs typeface="Arial" charset="0"/>
              </a:rPr>
              <a:t> prostoje, trendy prodeje atd.).</a:t>
            </a:r>
          </a:p>
          <a:p>
            <a:pPr eaLnBrk="1" hangingPunct="1">
              <a:lnSpc>
                <a:spcPct val="80000"/>
              </a:lnSpc>
            </a:pPr>
            <a:r>
              <a:rPr lang="cs-CZ" altLang="cs-CZ" sz="2800" smtClean="0"/>
              <a:t>Přímou podporu s</a:t>
            </a:r>
            <a:r>
              <a:rPr lang="cs-CZ" altLang="cs-CZ" sz="2800" smtClean="0">
                <a:cs typeface="Arial" charset="0"/>
              </a:rPr>
              <a:t>polupráce s obchodními partnery</a:t>
            </a:r>
            <a:r>
              <a:rPr lang="cs-CZ" altLang="cs-CZ" sz="2800" smtClean="0"/>
              <a:t> včetně jejich IS</a:t>
            </a:r>
            <a:r>
              <a:rPr lang="cs-CZ" altLang="cs-CZ" sz="2800" smtClean="0">
                <a:cs typeface="Arial" charset="0"/>
              </a:rPr>
              <a:t>!!</a:t>
            </a:r>
          </a:p>
          <a:p>
            <a:pPr eaLnBrk="1" hangingPunct="1">
              <a:lnSpc>
                <a:spcPct val="80000"/>
              </a:lnSpc>
            </a:pPr>
            <a:r>
              <a:rPr lang="cs-CZ" altLang="cs-CZ" sz="2800" smtClean="0">
                <a:cs typeface="Arial" charset="0"/>
              </a:rPr>
              <a:t>Agilně modifikovat byznys procesy, </a:t>
            </a:r>
            <a:r>
              <a:rPr lang="cs-CZ" altLang="cs-CZ" sz="2800" smtClean="0">
                <a:solidFill>
                  <a:srgbClr val="FF0000"/>
                </a:solidFill>
                <a:cs typeface="Arial" charset="0"/>
              </a:rPr>
              <a:t>nepřehánět</a:t>
            </a:r>
            <a:r>
              <a:rPr lang="cs-CZ" altLang="cs-CZ" sz="2800" smtClean="0">
                <a:cs typeface="Arial" charset="0"/>
              </a:rPr>
              <a:t/>
            </a:r>
            <a:br>
              <a:rPr lang="cs-CZ" altLang="cs-CZ" sz="2800" smtClean="0">
                <a:cs typeface="Arial" charset="0"/>
              </a:rPr>
            </a:br>
            <a:endParaRPr lang="cs-CZ" altLang="cs-CZ" sz="2800" smtClean="0"/>
          </a:p>
          <a:p>
            <a:pPr eaLnBrk="1" hangingPunct="1">
              <a:lnSpc>
                <a:spcPct val="80000"/>
              </a:lnSpc>
            </a:pPr>
            <a:endParaRPr lang="cs-CZ" altLang="cs-CZ" sz="2800" smtClean="0"/>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Zástupný symbol pro číslo snímku 5"/>
          <p:cNvSpPr>
            <a:spLocks noGrp="1"/>
          </p:cNvSpPr>
          <p:nvPr>
            <p:ph type="sldNum" sz="quarter" idx="12"/>
          </p:nvPr>
        </p:nvSpPr>
        <p:spPr>
          <a:noFill/>
        </p:spPr>
        <p:txBody>
          <a:bodyPr/>
          <a:lstStyle/>
          <a:p>
            <a:fld id="{01278E5C-1FE0-40B1-BC48-4717C59252CD}" type="slidenum">
              <a:rPr lang="cs-CZ" altLang="cs-CZ"/>
              <a:pPr/>
              <a:t>200</a:t>
            </a:fld>
            <a:endParaRPr lang="cs-CZ" altLang="cs-CZ"/>
          </a:p>
        </p:txBody>
      </p:sp>
      <p:sp>
        <p:nvSpPr>
          <p:cNvPr id="208899" name="Rectangle 2"/>
          <p:cNvSpPr>
            <a:spLocks noGrp="1" noChangeArrowheads="1"/>
          </p:cNvSpPr>
          <p:nvPr>
            <p:ph type="title"/>
          </p:nvPr>
        </p:nvSpPr>
        <p:spPr/>
        <p:txBody>
          <a:bodyPr/>
          <a:lstStyle/>
          <a:p>
            <a:pPr eaLnBrk="1" hangingPunct="1"/>
            <a:r>
              <a:rPr lang="cs-CZ" altLang="cs-CZ" smtClean="0"/>
              <a:t>BSC je orientováno spíše na operativu a střednědobé cíle</a:t>
            </a:r>
          </a:p>
        </p:txBody>
      </p:sp>
      <p:sp>
        <p:nvSpPr>
          <p:cNvPr id="208900" name="Rectangle 3"/>
          <p:cNvSpPr>
            <a:spLocks noGrp="1" noChangeArrowheads="1"/>
          </p:cNvSpPr>
          <p:nvPr>
            <p:ph type="body" idx="1"/>
          </p:nvPr>
        </p:nvSpPr>
        <p:spPr>
          <a:xfrm>
            <a:off x="457200" y="2057400"/>
            <a:ext cx="8229600" cy="4068763"/>
          </a:xfrm>
        </p:spPr>
        <p:txBody>
          <a:bodyPr/>
          <a:lstStyle/>
          <a:p>
            <a:pPr eaLnBrk="1" hangingPunct="1">
              <a:lnSpc>
                <a:spcPct val="80000"/>
              </a:lnSpc>
            </a:pPr>
            <a:r>
              <a:rPr lang="cs-CZ" altLang="cs-CZ" sz="2800" smtClean="0"/>
              <a:t>Vliv výzkumu a vývoje se pomocí BSC obtížně hodnotí. Měly by být BSC pro různé doby výhledu</a:t>
            </a:r>
          </a:p>
          <a:p>
            <a:pPr eaLnBrk="1" hangingPunct="1">
              <a:lnSpc>
                <a:spcPct val="80000"/>
              </a:lnSpc>
            </a:pPr>
            <a:r>
              <a:rPr lang="cs-CZ" altLang="cs-CZ" sz="2800" smtClean="0"/>
              <a:t>Vychází spíše z toho, co již je (viz stanovisko: kde jsou ti zákazníci, kteří se zajímají o to, co děláme, ne jak se další získají inovacemi)</a:t>
            </a:r>
          </a:p>
          <a:p>
            <a:pPr eaLnBrk="1" hangingPunct="1">
              <a:lnSpc>
                <a:spcPct val="80000"/>
              </a:lnSpc>
            </a:pPr>
            <a:r>
              <a:rPr lang="cs-CZ" altLang="cs-CZ" sz="2800" smtClean="0"/>
              <a:t>Je nabízeno více opatření najednou, to není v plné shodě s theory of constrains (TOC), není to ani v ostrém rozporu. Klíčový problém by se měl zjistit nebo alespoň tušit</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Zástupný symbol pro číslo snímku 5"/>
          <p:cNvSpPr>
            <a:spLocks noGrp="1"/>
          </p:cNvSpPr>
          <p:nvPr>
            <p:ph type="sldNum" sz="quarter" idx="12"/>
          </p:nvPr>
        </p:nvSpPr>
        <p:spPr>
          <a:noFill/>
        </p:spPr>
        <p:txBody>
          <a:bodyPr/>
          <a:lstStyle/>
          <a:p>
            <a:fld id="{071C8170-DAA4-4ADF-81CF-782F2998BDA2}" type="slidenum">
              <a:rPr lang="cs-CZ" altLang="cs-CZ"/>
              <a:pPr/>
              <a:t>201</a:t>
            </a:fld>
            <a:endParaRPr lang="cs-CZ" altLang="cs-CZ"/>
          </a:p>
        </p:txBody>
      </p:sp>
      <p:sp>
        <p:nvSpPr>
          <p:cNvPr id="209923" name="Rectangle 2"/>
          <p:cNvSpPr>
            <a:spLocks noGrp="1" noChangeArrowheads="1"/>
          </p:cNvSpPr>
          <p:nvPr>
            <p:ph type="title"/>
          </p:nvPr>
        </p:nvSpPr>
        <p:spPr/>
        <p:txBody>
          <a:bodyPr/>
          <a:lstStyle/>
          <a:p>
            <a:pPr eaLnBrk="1" hangingPunct="1"/>
            <a:r>
              <a:rPr lang="cs-CZ" altLang="cs-CZ" smtClean="0"/>
              <a:t>BSC je orientováno spíše na operativu a střednědobé cíle</a:t>
            </a:r>
          </a:p>
        </p:txBody>
      </p:sp>
      <p:sp>
        <p:nvSpPr>
          <p:cNvPr id="209924" name="Rectangle 3"/>
          <p:cNvSpPr>
            <a:spLocks noGrp="1" noChangeArrowheads="1"/>
          </p:cNvSpPr>
          <p:nvPr>
            <p:ph type="body" idx="1"/>
          </p:nvPr>
        </p:nvSpPr>
        <p:spPr>
          <a:xfrm>
            <a:off x="457200" y="2057400"/>
            <a:ext cx="8229600" cy="4068763"/>
          </a:xfrm>
        </p:spPr>
        <p:txBody>
          <a:bodyPr/>
          <a:lstStyle/>
          <a:p>
            <a:pPr eaLnBrk="1" hangingPunct="1">
              <a:lnSpc>
                <a:spcPct val="90000"/>
              </a:lnSpc>
            </a:pPr>
            <a:r>
              <a:rPr lang="cs-CZ" altLang="cs-CZ" sz="2800" smtClean="0"/>
              <a:t>V současné době není jasné, jak efektivně promítnout do BSC faktor času</a:t>
            </a:r>
          </a:p>
          <a:p>
            <a:pPr eaLnBrk="1" hangingPunct="1">
              <a:lnSpc>
                <a:spcPct val="90000"/>
              </a:lnSpc>
            </a:pPr>
            <a:r>
              <a:rPr lang="cs-CZ" altLang="cs-CZ" sz="2800" smtClean="0"/>
              <a:t>Není k dispozici metodika, jak BSC kombinovat s analýzou rizik a kauzálními diagramy </a:t>
            </a:r>
          </a:p>
          <a:p>
            <a:pPr eaLnBrk="1" hangingPunct="1">
              <a:lnSpc>
                <a:spcPct val="90000"/>
              </a:lnSpc>
            </a:pPr>
            <a:r>
              <a:rPr lang="cs-CZ" altLang="cs-CZ" sz="2800" smtClean="0"/>
              <a:t>Není dořešeno, jak do BSC promítat kapacitní omezení a abstraktní omezení ve smyslu TOC Goldratta, řeší se intuitivně v mysli analytika</a:t>
            </a:r>
          </a:p>
          <a:p>
            <a:pPr eaLnBrk="1" hangingPunct="1">
              <a:lnSpc>
                <a:spcPct val="90000"/>
              </a:lnSpc>
            </a:pPr>
            <a:r>
              <a:rPr lang="cs-CZ" altLang="cs-CZ" sz="2800" smtClean="0"/>
              <a:t>S BSC jsou v operativě a taktice jsou celkem dobré zkušenosti </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Zástupný symbol pro číslo snímku 5"/>
          <p:cNvSpPr>
            <a:spLocks noGrp="1"/>
          </p:cNvSpPr>
          <p:nvPr>
            <p:ph type="sldNum" sz="quarter" idx="12"/>
          </p:nvPr>
        </p:nvSpPr>
        <p:spPr>
          <a:noFill/>
        </p:spPr>
        <p:txBody>
          <a:bodyPr/>
          <a:lstStyle/>
          <a:p>
            <a:fld id="{A51A8172-4403-4519-B79E-51C6C1A17169}" type="slidenum">
              <a:rPr lang="cs-CZ" altLang="cs-CZ"/>
              <a:pPr/>
              <a:t>202</a:t>
            </a:fld>
            <a:endParaRPr lang="cs-CZ" altLang="cs-CZ"/>
          </a:p>
        </p:txBody>
      </p:sp>
      <p:sp>
        <p:nvSpPr>
          <p:cNvPr id="210947" name="Rectangle 2"/>
          <p:cNvSpPr>
            <a:spLocks noGrp="1" noChangeArrowheads="1"/>
          </p:cNvSpPr>
          <p:nvPr>
            <p:ph type="title"/>
          </p:nvPr>
        </p:nvSpPr>
        <p:spPr/>
        <p:txBody>
          <a:bodyPr/>
          <a:lstStyle/>
          <a:p>
            <a:pPr eaLnBrk="1" hangingPunct="1"/>
            <a:r>
              <a:rPr lang="cs-CZ" altLang="cs-CZ" smtClean="0"/>
              <a:t>Nejčastější účely porad, zpřesnění</a:t>
            </a:r>
          </a:p>
        </p:txBody>
      </p:sp>
      <p:sp>
        <p:nvSpPr>
          <p:cNvPr id="210948" name="Rectangle 3"/>
          <p:cNvSpPr>
            <a:spLocks noGrp="1" noChangeArrowheads="1"/>
          </p:cNvSpPr>
          <p:nvPr>
            <p:ph type="body" idx="1"/>
          </p:nvPr>
        </p:nvSpPr>
        <p:spPr/>
        <p:txBody>
          <a:bodyPr/>
          <a:lstStyle/>
          <a:p>
            <a:pPr eaLnBrk="1" hangingPunct="1"/>
            <a:r>
              <a:rPr lang="cs-CZ" altLang="cs-CZ" smtClean="0"/>
              <a:t>Vstupní porada</a:t>
            </a:r>
          </a:p>
          <a:p>
            <a:pPr lvl="2" eaLnBrk="1" hangingPunct="1"/>
            <a:r>
              <a:rPr lang="cs-CZ" altLang="cs-CZ" smtClean="0"/>
              <a:t>Seznámení lidí, seznámení s úkolem, formulace vize</a:t>
            </a:r>
          </a:p>
          <a:p>
            <a:pPr lvl="2" eaLnBrk="1" hangingPunct="1"/>
            <a:r>
              <a:rPr lang="cs-CZ" altLang="cs-CZ" smtClean="0"/>
              <a:t>Forma – klasická schůze</a:t>
            </a:r>
          </a:p>
          <a:p>
            <a:pPr eaLnBrk="1" hangingPunct="1"/>
            <a:r>
              <a:rPr lang="cs-CZ" altLang="cs-CZ" smtClean="0"/>
              <a:t>Investigativní </a:t>
            </a:r>
          </a:p>
          <a:p>
            <a:pPr lvl="2" eaLnBrk="1" hangingPunct="1"/>
            <a:r>
              <a:rPr lang="cs-CZ" altLang="cs-CZ" smtClean="0"/>
              <a:t>Hledání nových řešení</a:t>
            </a:r>
          </a:p>
          <a:p>
            <a:pPr lvl="2" eaLnBrk="1" hangingPunct="1"/>
            <a:r>
              <a:rPr lang="cs-CZ" altLang="cs-CZ" smtClean="0"/>
              <a:t>Brainstorming, řízené přemýšlení, interview</a:t>
            </a:r>
          </a:p>
          <a:p>
            <a:pPr eaLnBrk="1" hangingPunct="1"/>
            <a:r>
              <a:rPr lang="cs-CZ" altLang="cs-CZ" smtClean="0"/>
              <a:t>Integrační </a:t>
            </a:r>
          </a:p>
          <a:p>
            <a:pPr lvl="2" eaLnBrk="1" hangingPunct="1"/>
            <a:r>
              <a:rPr lang="cs-CZ" altLang="cs-CZ" smtClean="0"/>
              <a:t>Workshop, schůze</a:t>
            </a:r>
            <a:r>
              <a:rPr lang="en-US" altLang="cs-CZ" smtClean="0"/>
              <a:t>, revize</a:t>
            </a:r>
            <a:endParaRPr lang="cs-CZ" altLang="cs-CZ" smtClean="0"/>
          </a:p>
          <a:p>
            <a:pPr lvl="2" eaLnBrk="1" hangingPunct="1"/>
            <a:endParaRPr lang="cs-CZ" altLang="cs-CZ" smtClean="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Zástupný symbol pro číslo snímku 5"/>
          <p:cNvSpPr>
            <a:spLocks noGrp="1"/>
          </p:cNvSpPr>
          <p:nvPr>
            <p:ph type="sldNum" sz="quarter" idx="12"/>
          </p:nvPr>
        </p:nvSpPr>
        <p:spPr>
          <a:noFill/>
        </p:spPr>
        <p:txBody>
          <a:bodyPr/>
          <a:lstStyle/>
          <a:p>
            <a:fld id="{06F7A932-C8B8-41A2-BF5E-95A8C8592514}" type="slidenum">
              <a:rPr lang="cs-CZ" altLang="cs-CZ"/>
              <a:pPr/>
              <a:t>203</a:t>
            </a:fld>
            <a:endParaRPr lang="cs-CZ" altLang="cs-CZ"/>
          </a:p>
        </p:txBody>
      </p:sp>
      <p:sp>
        <p:nvSpPr>
          <p:cNvPr id="211971" name="Rectangle 1026"/>
          <p:cNvSpPr>
            <a:spLocks noGrp="1" noChangeArrowheads="1"/>
          </p:cNvSpPr>
          <p:nvPr>
            <p:ph type="title"/>
          </p:nvPr>
        </p:nvSpPr>
        <p:spPr/>
        <p:txBody>
          <a:bodyPr/>
          <a:lstStyle/>
          <a:p>
            <a:pPr eaLnBrk="1" hangingPunct="1"/>
            <a:r>
              <a:rPr lang="cs-CZ" altLang="cs-CZ" smtClean="0"/>
              <a:t>Nejčastější druhy porad</a:t>
            </a:r>
          </a:p>
        </p:txBody>
      </p:sp>
      <p:sp>
        <p:nvSpPr>
          <p:cNvPr id="211972" name="Rectangle 1027"/>
          <p:cNvSpPr>
            <a:spLocks noGrp="1" noChangeArrowheads="1"/>
          </p:cNvSpPr>
          <p:nvPr>
            <p:ph type="body" idx="1"/>
          </p:nvPr>
        </p:nvSpPr>
        <p:spPr/>
        <p:txBody>
          <a:bodyPr/>
          <a:lstStyle/>
          <a:p>
            <a:pPr eaLnBrk="1" hangingPunct="1">
              <a:lnSpc>
                <a:spcPct val="90000"/>
              </a:lnSpc>
            </a:pPr>
            <a:r>
              <a:rPr lang="cs-CZ" altLang="cs-CZ" smtClean="0"/>
              <a:t>Kontrolní porada </a:t>
            </a:r>
          </a:p>
          <a:p>
            <a:pPr lvl="3" eaLnBrk="1" hangingPunct="1">
              <a:lnSpc>
                <a:spcPct val="90000"/>
              </a:lnSpc>
            </a:pPr>
            <a:r>
              <a:rPr lang="cs-CZ" altLang="cs-CZ" smtClean="0"/>
              <a:t>Oponentura, revize (schůze )</a:t>
            </a:r>
          </a:p>
          <a:p>
            <a:pPr lvl="3" eaLnBrk="1" hangingPunct="1">
              <a:lnSpc>
                <a:spcPct val="90000"/>
              </a:lnSpc>
            </a:pPr>
            <a:r>
              <a:rPr lang="cs-CZ" altLang="cs-CZ" smtClean="0"/>
              <a:t>A</a:t>
            </a:r>
            <a:r>
              <a:rPr lang="en-US" altLang="cs-CZ" smtClean="0"/>
              <a:t>k</a:t>
            </a:r>
            <a:r>
              <a:rPr lang="cs-CZ" altLang="cs-CZ" smtClean="0"/>
              <a:t>ceptační (schůze)</a:t>
            </a:r>
          </a:p>
          <a:p>
            <a:pPr lvl="3" eaLnBrk="1" hangingPunct="1">
              <a:lnSpc>
                <a:spcPct val="90000"/>
              </a:lnSpc>
            </a:pPr>
            <a:r>
              <a:rPr lang="cs-CZ" altLang="cs-CZ" smtClean="0"/>
              <a:t>Inspekce (silně formalizovaná oponentura)</a:t>
            </a:r>
          </a:p>
          <a:p>
            <a:pPr lvl="3" eaLnBrk="1" hangingPunct="1">
              <a:lnSpc>
                <a:spcPct val="90000"/>
              </a:lnSpc>
            </a:pPr>
            <a:r>
              <a:rPr lang="cs-CZ" altLang="cs-CZ" smtClean="0"/>
              <a:t>Kontrolní den (i oponentury)</a:t>
            </a:r>
          </a:p>
          <a:p>
            <a:pPr lvl="3" eaLnBrk="1" hangingPunct="1">
              <a:lnSpc>
                <a:spcPct val="90000"/>
              </a:lnSpc>
            </a:pPr>
            <a:r>
              <a:rPr lang="cs-CZ" altLang="cs-CZ" smtClean="0"/>
              <a:t> Kontrolní porada (průběh testů, schůze či workshop)</a:t>
            </a:r>
          </a:p>
          <a:p>
            <a:pPr eaLnBrk="1" hangingPunct="1">
              <a:lnSpc>
                <a:spcPct val="90000"/>
              </a:lnSpc>
            </a:pPr>
            <a:r>
              <a:rPr lang="cs-CZ" altLang="cs-CZ" smtClean="0"/>
              <a:t>Závěrečná porada</a:t>
            </a:r>
          </a:p>
          <a:p>
            <a:pPr eaLnBrk="1" hangingPunct="1">
              <a:lnSpc>
                <a:spcPct val="90000"/>
              </a:lnSpc>
            </a:pPr>
            <a:r>
              <a:rPr lang="cs-CZ" altLang="cs-CZ" smtClean="0"/>
              <a:t>Audit </a:t>
            </a:r>
          </a:p>
          <a:p>
            <a:pPr lvl="3" eaLnBrk="1" hangingPunct="1">
              <a:lnSpc>
                <a:spcPct val="90000"/>
              </a:lnSpc>
            </a:pPr>
            <a:r>
              <a:rPr lang="cs-CZ" altLang="cs-CZ" smtClean="0"/>
              <a:t>kontrolní den (ověřování výdajů, dodržování cílů, kontrola artefaktů), </a:t>
            </a:r>
          </a:p>
          <a:p>
            <a:pPr lvl="3" eaLnBrk="1" hangingPunct="1">
              <a:lnSpc>
                <a:spcPct val="90000"/>
              </a:lnSpc>
            </a:pPr>
            <a:r>
              <a:rPr lang="cs-CZ" altLang="cs-CZ" smtClean="0"/>
              <a:t>schůze s prvky workshopu (hlášení týmů o postupu prací)</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Zástupný symbol pro číslo snímku 5"/>
          <p:cNvSpPr>
            <a:spLocks noGrp="1"/>
          </p:cNvSpPr>
          <p:nvPr>
            <p:ph type="sldNum" sz="quarter" idx="12"/>
          </p:nvPr>
        </p:nvSpPr>
        <p:spPr>
          <a:noFill/>
        </p:spPr>
        <p:txBody>
          <a:bodyPr/>
          <a:lstStyle/>
          <a:p>
            <a:fld id="{CAF7C5B6-101A-4B72-9DA7-25EA3D3920EB}" type="slidenum">
              <a:rPr lang="cs-CZ" altLang="cs-CZ"/>
              <a:pPr/>
              <a:t>204</a:t>
            </a:fld>
            <a:endParaRPr lang="cs-CZ" altLang="cs-CZ"/>
          </a:p>
        </p:txBody>
      </p:sp>
      <p:sp>
        <p:nvSpPr>
          <p:cNvPr id="212995" name="Rectangle 2"/>
          <p:cNvSpPr>
            <a:spLocks noGrp="1" noChangeArrowheads="1"/>
          </p:cNvSpPr>
          <p:nvPr>
            <p:ph type="title"/>
          </p:nvPr>
        </p:nvSpPr>
        <p:spPr/>
        <p:txBody>
          <a:bodyPr/>
          <a:lstStyle/>
          <a:p>
            <a:pPr eaLnBrk="1" hangingPunct="1"/>
            <a:r>
              <a:rPr lang="cs-CZ" altLang="cs-CZ" sz="3600" smtClean="0"/>
              <a:t>Jak hledat rychle nápady do 5 minut</a:t>
            </a:r>
            <a:r>
              <a:rPr lang="cs-CZ" altLang="cs-CZ" smtClean="0"/>
              <a:t> </a:t>
            </a:r>
          </a:p>
        </p:txBody>
      </p:sp>
      <p:sp>
        <p:nvSpPr>
          <p:cNvPr id="212996" name="Rectangle 3"/>
          <p:cNvSpPr>
            <a:spLocks noGrp="1" noChangeArrowheads="1"/>
          </p:cNvSpPr>
          <p:nvPr>
            <p:ph type="body" idx="1"/>
          </p:nvPr>
        </p:nvSpPr>
        <p:spPr>
          <a:xfrm>
            <a:off x="457200" y="1219200"/>
            <a:ext cx="8229600" cy="4876800"/>
          </a:xfrm>
        </p:spPr>
        <p:txBody>
          <a:bodyPr/>
          <a:lstStyle/>
          <a:p>
            <a:pPr marL="609600" indent="-609600" eaLnBrk="1" hangingPunct="1">
              <a:lnSpc>
                <a:spcPct val="90000"/>
              </a:lnSpc>
              <a:buFontTx/>
              <a:buNone/>
            </a:pPr>
            <a:r>
              <a:rPr lang="cs-CZ" altLang="cs-CZ" sz="2800" smtClean="0"/>
              <a:t>Pro hledání nápadu</a:t>
            </a:r>
          </a:p>
          <a:p>
            <a:pPr marL="990600" lvl="1" indent="-533400" eaLnBrk="1" hangingPunct="1">
              <a:lnSpc>
                <a:spcPct val="90000"/>
              </a:lnSpc>
              <a:buFontTx/>
              <a:buNone/>
            </a:pPr>
            <a:r>
              <a:rPr lang="cs-CZ" altLang="cs-CZ" sz="2400" i="1" smtClean="0"/>
              <a:t>Prvá minuta – zaostření</a:t>
            </a:r>
          </a:p>
          <a:p>
            <a:pPr marL="1371600" lvl="2" indent="-457200" eaLnBrk="1" hangingPunct="1">
              <a:lnSpc>
                <a:spcPct val="90000"/>
              </a:lnSpc>
              <a:buFontTx/>
              <a:buNone/>
            </a:pPr>
            <a:r>
              <a:rPr lang="cs-CZ" altLang="cs-CZ" sz="2000" i="1" smtClean="0"/>
              <a:t>Obhlédnout situaci, koncentrace na cíl přemýšlení</a:t>
            </a:r>
          </a:p>
          <a:p>
            <a:pPr marL="1371600" lvl="2" indent="-457200" eaLnBrk="1" hangingPunct="1">
              <a:lnSpc>
                <a:spcPct val="90000"/>
              </a:lnSpc>
              <a:buFontTx/>
              <a:buNone/>
            </a:pPr>
            <a:r>
              <a:rPr lang="cs-CZ" altLang="cs-CZ" sz="2000" i="1" smtClean="0"/>
              <a:t>Chybějící informace nahradit domněnkami</a:t>
            </a:r>
          </a:p>
          <a:p>
            <a:pPr marL="990600" lvl="1" indent="-533400" eaLnBrk="1" hangingPunct="1">
              <a:lnSpc>
                <a:spcPct val="90000"/>
              </a:lnSpc>
              <a:buFontTx/>
              <a:buNone/>
            </a:pPr>
            <a:r>
              <a:rPr lang="cs-CZ" altLang="cs-CZ" sz="2400" i="1" smtClean="0"/>
              <a:t>Druhá a třetí minuta – generování</a:t>
            </a:r>
          </a:p>
          <a:p>
            <a:pPr marL="1371600" lvl="2" indent="-457200" eaLnBrk="1" hangingPunct="1">
              <a:lnSpc>
                <a:spcPct val="90000"/>
              </a:lnSpc>
              <a:buFontTx/>
              <a:buNone/>
            </a:pPr>
            <a:r>
              <a:rPr lang="cs-CZ" altLang="cs-CZ" sz="2000" i="1" smtClean="0"/>
              <a:t>Které mé zkušenosti jsou relevantní pro daný cíl</a:t>
            </a:r>
          </a:p>
          <a:p>
            <a:pPr marL="1371600" lvl="2" indent="-457200" eaLnBrk="1" hangingPunct="1">
              <a:lnSpc>
                <a:spcPct val="90000"/>
              </a:lnSpc>
              <a:buFontTx/>
              <a:buNone/>
            </a:pPr>
            <a:r>
              <a:rPr lang="cs-CZ" altLang="cs-CZ" sz="2000" i="1" smtClean="0"/>
              <a:t>Generace myšlenek a jejich shrnutí do několika variant</a:t>
            </a:r>
          </a:p>
          <a:p>
            <a:pPr marL="990600" lvl="1" indent="-533400" eaLnBrk="1" hangingPunct="1">
              <a:lnSpc>
                <a:spcPct val="90000"/>
              </a:lnSpc>
              <a:buFontTx/>
              <a:buNone/>
            </a:pPr>
            <a:r>
              <a:rPr lang="cs-CZ" altLang="cs-CZ" sz="2400" i="1" smtClean="0"/>
              <a:t>Čtvrtá minuta  - výběr variant na základě priorit</a:t>
            </a:r>
          </a:p>
          <a:p>
            <a:pPr marL="1371600" lvl="2" indent="-457200" eaLnBrk="1" hangingPunct="1">
              <a:lnSpc>
                <a:spcPct val="90000"/>
              </a:lnSpc>
              <a:buFontTx/>
              <a:buNone/>
            </a:pPr>
            <a:r>
              <a:rPr lang="cs-CZ" altLang="cs-CZ" sz="2000" i="1" smtClean="0"/>
              <a:t>Nejbezpečnější varianta</a:t>
            </a:r>
          </a:p>
          <a:p>
            <a:pPr marL="1371600" lvl="2" indent="-457200" eaLnBrk="1" hangingPunct="1">
              <a:lnSpc>
                <a:spcPct val="90000"/>
              </a:lnSpc>
              <a:buFontTx/>
              <a:buNone/>
            </a:pPr>
            <a:r>
              <a:rPr lang="cs-CZ" altLang="cs-CZ" sz="2000" i="1" smtClean="0"/>
              <a:t>Nejoriginálnější varianta, atd.</a:t>
            </a:r>
          </a:p>
          <a:p>
            <a:pPr marL="990600" lvl="1" indent="-533400" eaLnBrk="1" hangingPunct="1">
              <a:lnSpc>
                <a:spcPct val="90000"/>
              </a:lnSpc>
              <a:buFontTx/>
              <a:buNone/>
            </a:pPr>
            <a:r>
              <a:rPr lang="cs-CZ" altLang="cs-CZ" sz="2400" i="1" smtClean="0"/>
              <a:t>Pátá minuta – vyhodnocení</a:t>
            </a:r>
          </a:p>
          <a:p>
            <a:pPr marL="1371600" lvl="2" indent="-457200" eaLnBrk="1" hangingPunct="1">
              <a:lnSpc>
                <a:spcPct val="90000"/>
              </a:lnSpc>
              <a:buFontTx/>
              <a:buNone/>
            </a:pPr>
            <a:r>
              <a:rPr lang="cs-CZ" altLang="cs-CZ" sz="2000" i="1" smtClean="0"/>
              <a:t>Kritika vybrané varianty</a:t>
            </a:r>
          </a:p>
          <a:p>
            <a:pPr marL="1371600" lvl="2" indent="-457200" eaLnBrk="1" hangingPunct="1">
              <a:lnSpc>
                <a:spcPct val="90000"/>
              </a:lnSpc>
              <a:buFontTx/>
              <a:buNone/>
            </a:pPr>
            <a:r>
              <a:rPr lang="cs-CZ" altLang="cs-CZ" sz="2000" i="1" smtClean="0"/>
              <a:t>Co jsme o tématu zjistili</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Zástupný symbol pro číslo snímku 5"/>
          <p:cNvSpPr>
            <a:spLocks noGrp="1"/>
          </p:cNvSpPr>
          <p:nvPr>
            <p:ph type="sldNum" sz="quarter" idx="12"/>
          </p:nvPr>
        </p:nvSpPr>
        <p:spPr>
          <a:noFill/>
        </p:spPr>
        <p:txBody>
          <a:bodyPr/>
          <a:lstStyle/>
          <a:p>
            <a:fld id="{C43BD368-CD78-496B-9C49-64F1656B7BF6}" type="slidenum">
              <a:rPr lang="cs-CZ" altLang="cs-CZ"/>
              <a:pPr/>
              <a:t>205</a:t>
            </a:fld>
            <a:endParaRPr lang="cs-CZ" altLang="cs-CZ"/>
          </a:p>
        </p:txBody>
      </p:sp>
      <p:sp>
        <p:nvSpPr>
          <p:cNvPr id="214019" name="Rectangle 2"/>
          <p:cNvSpPr>
            <a:spLocks noGrp="1" noChangeArrowheads="1"/>
          </p:cNvSpPr>
          <p:nvPr>
            <p:ph type="title"/>
          </p:nvPr>
        </p:nvSpPr>
        <p:spPr/>
        <p:txBody>
          <a:bodyPr/>
          <a:lstStyle/>
          <a:p>
            <a:pPr eaLnBrk="1" hangingPunct="1"/>
            <a:r>
              <a:rPr lang="cs-CZ" altLang="cs-CZ" smtClean="0"/>
              <a:t>Soutěž nápadů</a:t>
            </a:r>
          </a:p>
        </p:txBody>
      </p:sp>
      <p:sp>
        <p:nvSpPr>
          <p:cNvPr id="214020" name="Rectangle 3"/>
          <p:cNvSpPr>
            <a:spLocks noGrp="1" noChangeArrowheads="1"/>
          </p:cNvSpPr>
          <p:nvPr>
            <p:ph type="body" idx="1"/>
          </p:nvPr>
        </p:nvSpPr>
        <p:spPr>
          <a:xfrm>
            <a:off x="457200" y="1752600"/>
            <a:ext cx="7696200" cy="4373563"/>
          </a:xfrm>
        </p:spPr>
        <p:txBody>
          <a:bodyPr/>
          <a:lstStyle/>
          <a:p>
            <a:pPr eaLnBrk="1" hangingPunct="1"/>
            <a:r>
              <a:rPr lang="cs-CZ" altLang="cs-CZ" smtClean="0"/>
              <a:t>Po (několika) poradách s cílem najít nápady a také při implementaci nápadů je žádoucí nápady uspořádat podle významu s uvážením všech (nově zjištěných) skutečností a rizik</a:t>
            </a:r>
          </a:p>
          <a:p>
            <a:pPr eaLnBrk="1" hangingPunct="1"/>
            <a:r>
              <a:rPr lang="cs-CZ" altLang="cs-CZ" smtClean="0"/>
              <a:t>Nápady je také třeba uspořádat podle očekávaných efektů</a:t>
            </a:r>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cs-CZ" altLang="cs-CZ" smtClean="0"/>
              <a:t>Vyvíjet nebo převzít</a:t>
            </a:r>
          </a:p>
        </p:txBody>
      </p:sp>
      <p:sp>
        <p:nvSpPr>
          <p:cNvPr id="215043" name="Rectangle 3"/>
          <p:cNvSpPr>
            <a:spLocks noGrp="1" noChangeArrowheads="1"/>
          </p:cNvSpPr>
          <p:nvPr>
            <p:ph type="body" idx="1"/>
          </p:nvPr>
        </p:nvSpPr>
        <p:spPr/>
        <p:txBody>
          <a:bodyPr/>
          <a:lstStyle/>
          <a:p>
            <a:r>
              <a:rPr lang="cs-CZ" altLang="cs-CZ" smtClean="0"/>
              <a:t>Trend k převzetí, kupuji ale „konfekci“</a:t>
            </a:r>
          </a:p>
          <a:p>
            <a:r>
              <a:rPr lang="cs-CZ" altLang="cs-CZ" smtClean="0"/>
              <a:t>Hrozba  závislosti na dodavateli</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Zástupný symbol pro číslo snímku 5"/>
          <p:cNvSpPr>
            <a:spLocks noGrp="1"/>
          </p:cNvSpPr>
          <p:nvPr>
            <p:ph type="sldNum" sz="quarter" idx="12"/>
          </p:nvPr>
        </p:nvSpPr>
        <p:spPr>
          <a:noFill/>
        </p:spPr>
        <p:txBody>
          <a:bodyPr/>
          <a:lstStyle/>
          <a:p>
            <a:fld id="{0E9CDAF3-0B3A-4627-90C2-745DA6D05AB5}" type="slidenum">
              <a:rPr lang="cs-CZ" altLang="cs-CZ"/>
              <a:pPr/>
              <a:t>207</a:t>
            </a:fld>
            <a:endParaRPr lang="cs-CZ" altLang="cs-CZ"/>
          </a:p>
        </p:txBody>
      </p:sp>
      <p:sp>
        <p:nvSpPr>
          <p:cNvPr id="216067" name="Rectangle 2"/>
          <p:cNvSpPr>
            <a:spLocks noGrp="1" noChangeArrowheads="1"/>
          </p:cNvSpPr>
          <p:nvPr>
            <p:ph type="title"/>
          </p:nvPr>
        </p:nvSpPr>
        <p:spPr>
          <a:xfrm>
            <a:off x="457200" y="274638"/>
            <a:ext cx="8229600" cy="792162"/>
          </a:xfrm>
        </p:spPr>
        <p:txBody>
          <a:bodyPr/>
          <a:lstStyle/>
          <a:p>
            <a:pPr eaLnBrk="1" hangingPunct="1"/>
            <a:r>
              <a:rPr lang="cs-CZ" altLang="cs-CZ" smtClean="0"/>
              <a:t>Převzít?</a:t>
            </a:r>
          </a:p>
        </p:txBody>
      </p:sp>
      <p:sp>
        <p:nvSpPr>
          <p:cNvPr id="216068" name="Rectangle 3"/>
          <p:cNvSpPr>
            <a:spLocks noGrp="1" noChangeArrowheads="1"/>
          </p:cNvSpPr>
          <p:nvPr>
            <p:ph type="body" idx="1"/>
          </p:nvPr>
        </p:nvSpPr>
        <p:spPr>
          <a:xfrm>
            <a:off x="685800" y="1676400"/>
            <a:ext cx="7772400" cy="4419600"/>
          </a:xfrm>
        </p:spPr>
        <p:txBody>
          <a:bodyPr/>
          <a:lstStyle/>
          <a:p>
            <a:pPr marL="0" indent="0" eaLnBrk="1" hangingPunct="1">
              <a:buFontTx/>
              <a:buNone/>
            </a:pPr>
            <a:r>
              <a:rPr lang="cs-CZ" altLang="cs-CZ" sz="2400" smtClean="0">
                <a:ea typeface="MS Mincho" pitchFamily="49" charset="-128"/>
              </a:rPr>
              <a:t>+</a:t>
            </a:r>
            <a:r>
              <a:rPr lang="cs-CZ" altLang="cs-CZ" sz="2400" smtClean="0">
                <a:latin typeface="Courier New" pitchFamily="49" charset="0"/>
                <a:ea typeface="MS Mincho" pitchFamily="49" charset="-128"/>
              </a:rPr>
              <a:t> </a:t>
            </a:r>
            <a:r>
              <a:rPr lang="cs-CZ" altLang="cs-CZ" sz="2400" smtClean="0">
                <a:ea typeface="MS Mincho" pitchFamily="49" charset="-128"/>
              </a:rPr>
              <a:t>menší nebezpe</a:t>
            </a:r>
            <a:r>
              <a:rPr lang="cs-CZ" altLang="cs-CZ" sz="2400" smtClean="0"/>
              <a:t>č</a:t>
            </a:r>
            <a:r>
              <a:rPr lang="cs-CZ" altLang="cs-CZ" sz="2400" smtClean="0">
                <a:ea typeface="MS Mincho" pitchFamily="49" charset="-128"/>
              </a:rPr>
              <a:t>í, </a:t>
            </a:r>
            <a:r>
              <a:rPr lang="cs-CZ" altLang="cs-CZ" sz="2400" smtClean="0"/>
              <a:t>ž</a:t>
            </a:r>
            <a:r>
              <a:rPr lang="cs-CZ" altLang="cs-CZ" sz="2400" smtClean="0">
                <a:ea typeface="MS Mincho" pitchFamily="49" charset="-128"/>
              </a:rPr>
              <a:t>e dodavatel opustí trh (customizovaný IS bývá obvykle podporován v</a:t>
            </a:r>
            <a:r>
              <a:rPr lang="cs-CZ" altLang="cs-CZ" sz="2400" smtClean="0"/>
              <a:t>ě</a:t>
            </a:r>
            <a:r>
              <a:rPr lang="cs-CZ" altLang="cs-CZ" sz="2400" smtClean="0">
                <a:ea typeface="MS Mincho" pitchFamily="49" charset="-128"/>
              </a:rPr>
              <a:t>tší </a:t>
            </a:r>
            <a:r>
              <a:rPr lang="cs-CZ" altLang="cs-CZ" sz="2400" smtClean="0"/>
              <a:t> </a:t>
            </a:r>
            <a:r>
              <a:rPr lang="cs-CZ" altLang="cs-CZ" sz="2400" smtClean="0">
                <a:ea typeface="MS Mincho" pitchFamily="49" charset="-128"/>
              </a:rPr>
              <a:t>firmou)</a:t>
            </a:r>
            <a:r>
              <a:rPr lang="cs-CZ" altLang="cs-CZ" sz="2400" smtClean="0"/>
              <a:t>, menší náklady na vývoj, snazší údržba</a:t>
            </a:r>
          </a:p>
          <a:p>
            <a:pPr marL="0" indent="0" eaLnBrk="1" hangingPunct="1">
              <a:buFontTx/>
              <a:buNone/>
            </a:pPr>
            <a:r>
              <a:rPr lang="cs-CZ" altLang="cs-CZ" sz="2400" smtClean="0"/>
              <a:t>+ menší riziko totálního krachu projektu</a:t>
            </a:r>
          </a:p>
          <a:p>
            <a:pPr marL="0" indent="0" eaLnBrk="1" hangingPunct="1">
              <a:buFontTx/>
              <a:buNone/>
            </a:pPr>
            <a:r>
              <a:rPr lang="cs-CZ" altLang="cs-CZ" sz="2400" smtClean="0"/>
              <a:t>++ vynikající alibi pro management</a:t>
            </a:r>
          </a:p>
          <a:p>
            <a:pPr marL="0" indent="0" eaLnBrk="1" hangingPunct="1">
              <a:buFontTx/>
              <a:buChar char="-"/>
            </a:pPr>
            <a:r>
              <a:rPr lang="cs-CZ" altLang="cs-CZ" sz="2400" smtClean="0"/>
              <a:t> ztráta znalostí nutných k vývoji vlastních komponent      </a:t>
            </a:r>
            <a:r>
              <a:rPr lang="cs-CZ" altLang="cs-CZ" sz="2400" smtClean="0">
                <a:ea typeface="MS Mincho" pitchFamily="49" charset="-128"/>
              </a:rPr>
              <a:t/>
            </a:r>
            <a:br>
              <a:rPr lang="cs-CZ" altLang="cs-CZ" sz="2400" smtClean="0">
                <a:ea typeface="MS Mincho" pitchFamily="49" charset="-128"/>
              </a:rPr>
            </a:br>
            <a:r>
              <a:rPr lang="cs-CZ" altLang="cs-CZ" sz="2400" smtClean="0">
                <a:ea typeface="MS Mincho" pitchFamily="49" charset="-128"/>
              </a:rPr>
              <a:t>- neodpovídá p</a:t>
            </a:r>
            <a:r>
              <a:rPr lang="cs-CZ" altLang="cs-CZ" sz="2400" smtClean="0"/>
              <a:t>ř</a:t>
            </a:r>
            <a:r>
              <a:rPr lang="cs-CZ" altLang="cs-CZ" sz="2400" smtClean="0">
                <a:ea typeface="MS Mincho" pitchFamily="49" charset="-128"/>
              </a:rPr>
              <a:t>esn</a:t>
            </a:r>
            <a:r>
              <a:rPr lang="cs-CZ" altLang="cs-CZ" sz="2400" smtClean="0"/>
              <a:t>ě</a:t>
            </a:r>
            <a:r>
              <a:rPr lang="cs-CZ" altLang="cs-CZ" sz="2400" smtClean="0">
                <a:ea typeface="MS Mincho" pitchFamily="49" charset="-128"/>
              </a:rPr>
              <a:t> pot</a:t>
            </a:r>
            <a:r>
              <a:rPr lang="cs-CZ" altLang="cs-CZ" sz="2400" smtClean="0"/>
              <a:t>ř</a:t>
            </a:r>
            <a:r>
              <a:rPr lang="cs-CZ" altLang="cs-CZ" sz="2400" smtClean="0">
                <a:ea typeface="MS Mincho" pitchFamily="49" charset="-128"/>
              </a:rPr>
              <a:t>ebám. To obvykle znamená menší ú</a:t>
            </a:r>
            <a:r>
              <a:rPr lang="cs-CZ" altLang="cs-CZ" sz="2400" smtClean="0"/>
              <a:t>č</a:t>
            </a:r>
            <a:r>
              <a:rPr lang="cs-CZ" altLang="cs-CZ" sz="2400" smtClean="0">
                <a:ea typeface="MS Mincho" pitchFamily="49" charset="-128"/>
              </a:rPr>
              <a:t>innost a také vícenáklady na reorganizace, které by jinak nemusely být nutné.</a:t>
            </a:r>
            <a:br>
              <a:rPr lang="cs-CZ" altLang="cs-CZ" sz="2400" smtClean="0">
                <a:ea typeface="MS Mincho" pitchFamily="49" charset="-128"/>
              </a:rPr>
            </a:br>
            <a:endParaRPr lang="cs-CZ" altLang="cs-CZ" sz="2400" smtClean="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Zástupný symbol pro číslo snímku 5"/>
          <p:cNvSpPr>
            <a:spLocks noGrp="1"/>
          </p:cNvSpPr>
          <p:nvPr>
            <p:ph type="sldNum" sz="quarter" idx="12"/>
          </p:nvPr>
        </p:nvSpPr>
        <p:spPr>
          <a:noFill/>
        </p:spPr>
        <p:txBody>
          <a:bodyPr/>
          <a:lstStyle/>
          <a:p>
            <a:fld id="{E9FB4985-F5D6-4D83-9A22-32E3A710BC9C}" type="slidenum">
              <a:rPr lang="cs-CZ" altLang="cs-CZ"/>
              <a:pPr/>
              <a:t>208</a:t>
            </a:fld>
            <a:endParaRPr lang="cs-CZ" altLang="cs-CZ"/>
          </a:p>
        </p:txBody>
      </p:sp>
      <p:sp>
        <p:nvSpPr>
          <p:cNvPr id="217091" name="Rectangle 2"/>
          <p:cNvSpPr>
            <a:spLocks noGrp="1" noChangeArrowheads="1"/>
          </p:cNvSpPr>
          <p:nvPr>
            <p:ph type="title"/>
          </p:nvPr>
        </p:nvSpPr>
        <p:spPr>
          <a:xfrm>
            <a:off x="457200" y="274638"/>
            <a:ext cx="8229600" cy="792162"/>
          </a:xfrm>
        </p:spPr>
        <p:txBody>
          <a:bodyPr/>
          <a:lstStyle/>
          <a:p>
            <a:pPr eaLnBrk="1" hangingPunct="1"/>
            <a:r>
              <a:rPr lang="cs-CZ" altLang="cs-CZ" smtClean="0"/>
              <a:t>Převzít?</a:t>
            </a:r>
          </a:p>
        </p:txBody>
      </p:sp>
      <p:sp>
        <p:nvSpPr>
          <p:cNvPr id="217092" name="Rectangle 3"/>
          <p:cNvSpPr>
            <a:spLocks noGrp="1" noChangeArrowheads="1"/>
          </p:cNvSpPr>
          <p:nvPr>
            <p:ph type="body" idx="1"/>
          </p:nvPr>
        </p:nvSpPr>
        <p:spPr>
          <a:xfrm>
            <a:off x="685800" y="1447800"/>
            <a:ext cx="7772400" cy="4648200"/>
          </a:xfrm>
        </p:spPr>
        <p:txBody>
          <a:bodyPr/>
          <a:lstStyle/>
          <a:p>
            <a:pPr marL="0" indent="0" eaLnBrk="1" hangingPunct="1">
              <a:buFontTx/>
              <a:buNone/>
            </a:pPr>
            <a:r>
              <a:rPr lang="cs-CZ" altLang="cs-CZ" sz="2000" smtClean="0">
                <a:ea typeface="MS Mincho" pitchFamily="49" charset="-128"/>
              </a:rPr>
              <a:t>- </a:t>
            </a:r>
            <a:r>
              <a:rPr lang="cs-CZ" altLang="cs-CZ" sz="2000" smtClean="0"/>
              <a:t> </a:t>
            </a:r>
            <a:r>
              <a:rPr lang="cs-CZ" altLang="cs-CZ" sz="2400" smtClean="0">
                <a:ea typeface="MS Mincho" pitchFamily="49" charset="-128"/>
              </a:rPr>
              <a:t>IS má i konkurence, tak</a:t>
            </a:r>
            <a:r>
              <a:rPr lang="cs-CZ" altLang="cs-CZ" sz="2400" smtClean="0"/>
              <a:t>ž</a:t>
            </a:r>
            <a:r>
              <a:rPr lang="cs-CZ" altLang="cs-CZ" sz="2400" smtClean="0">
                <a:ea typeface="MS Mincho" pitchFamily="49" charset="-128"/>
              </a:rPr>
              <a:t>e neposkytuje podstatnou výhodu p</a:t>
            </a:r>
            <a:r>
              <a:rPr lang="cs-CZ" altLang="cs-CZ" sz="2400" smtClean="0"/>
              <a:t>ř</a:t>
            </a:r>
            <a:r>
              <a:rPr lang="cs-CZ" altLang="cs-CZ" sz="2400" smtClean="0">
                <a:ea typeface="MS Mincho" pitchFamily="49" charset="-128"/>
              </a:rPr>
              <a:t>ed konkurencí.</a:t>
            </a:r>
            <a:br>
              <a:rPr lang="cs-CZ" altLang="cs-CZ" sz="2400" smtClean="0">
                <a:ea typeface="MS Mincho" pitchFamily="49" charset="-128"/>
              </a:rPr>
            </a:br>
            <a:r>
              <a:rPr lang="cs-CZ" altLang="cs-CZ" sz="2400" smtClean="0"/>
              <a:t>-  závislost na dodavateli</a:t>
            </a:r>
          </a:p>
          <a:p>
            <a:pPr marL="0" indent="0" eaLnBrk="1" hangingPunct="1"/>
            <a:r>
              <a:rPr lang="cs-CZ" altLang="cs-CZ" sz="2400" smtClean="0"/>
              <a:t> </a:t>
            </a:r>
            <a:r>
              <a:rPr lang="cs-CZ" altLang="cs-CZ" sz="2400" smtClean="0">
                <a:ea typeface="MS Mincho" pitchFamily="49" charset="-128"/>
              </a:rPr>
              <a:t>vyšší nabídka funkcí, které však nemusí být v</a:t>
            </a:r>
            <a:r>
              <a:rPr lang="cs-CZ" altLang="cs-CZ" sz="2400" smtClean="0"/>
              <a:t>ž</a:t>
            </a:r>
            <a:r>
              <a:rPr lang="cs-CZ" altLang="cs-CZ" sz="2400" smtClean="0">
                <a:ea typeface="MS Mincho" pitchFamily="49" charset="-128"/>
              </a:rPr>
              <a:t>dy pot</a:t>
            </a:r>
            <a:r>
              <a:rPr lang="cs-CZ" altLang="cs-CZ" sz="2400" smtClean="0"/>
              <a:t>ř</a:t>
            </a:r>
            <a:r>
              <a:rPr lang="cs-CZ" altLang="cs-CZ" sz="2400" smtClean="0">
                <a:ea typeface="MS Mincho" pitchFamily="49" charset="-128"/>
              </a:rPr>
              <a:t>ebné a pak zbyte</a:t>
            </a:r>
            <a:r>
              <a:rPr lang="cs-CZ" altLang="cs-CZ" sz="2400" smtClean="0"/>
              <a:t>č</a:t>
            </a:r>
            <a:r>
              <a:rPr lang="cs-CZ" altLang="cs-CZ" sz="2400" smtClean="0">
                <a:ea typeface="MS Mincho" pitchFamily="49" charset="-128"/>
              </a:rPr>
              <a:t>n</a:t>
            </a:r>
            <a:r>
              <a:rPr lang="cs-CZ" altLang="cs-CZ" sz="2400" smtClean="0"/>
              <a:t>ě</a:t>
            </a:r>
            <a:r>
              <a:rPr lang="cs-CZ" altLang="cs-CZ" sz="2400" smtClean="0">
                <a:ea typeface="MS Mincho" pitchFamily="49" charset="-128"/>
              </a:rPr>
              <a:t> zvyšují nároky na obsluhu systému a také na hardware.</a:t>
            </a:r>
            <a:br>
              <a:rPr lang="cs-CZ" altLang="cs-CZ" sz="2400" smtClean="0">
                <a:ea typeface="MS Mincho" pitchFamily="49" charset="-128"/>
              </a:rPr>
            </a:br>
            <a:r>
              <a:rPr lang="cs-CZ" altLang="cs-CZ" sz="1800" smtClean="0">
                <a:ea typeface="MS Mincho" pitchFamily="49" charset="-128"/>
              </a:rPr>
              <a:t>+ </a:t>
            </a:r>
            <a:r>
              <a:rPr lang="cs-CZ" altLang="cs-CZ" sz="1800" smtClean="0"/>
              <a:t> </a:t>
            </a:r>
            <a:r>
              <a:rPr lang="cs-CZ" altLang="cs-CZ" sz="2400" smtClean="0">
                <a:ea typeface="MS Mincho" pitchFamily="49" charset="-128"/>
              </a:rPr>
              <a:t>obsahuje know-how mnoha instalací, </a:t>
            </a:r>
            <a:endParaRPr lang="cs-CZ" altLang="cs-CZ" sz="2400" smtClean="0"/>
          </a:p>
          <a:p>
            <a:pPr marL="0" indent="0" eaLnBrk="1" hangingPunct="1">
              <a:buFontTx/>
              <a:buNone/>
            </a:pPr>
            <a:r>
              <a:rPr lang="cs-CZ" altLang="cs-CZ" sz="2400" smtClean="0"/>
              <a:t>+ </a:t>
            </a:r>
            <a:r>
              <a:rPr lang="cs-CZ" altLang="cs-CZ" sz="2400" smtClean="0">
                <a:ea typeface="MS Mincho" pitchFamily="49" charset="-128"/>
              </a:rPr>
              <a:t>dodavatel v</a:t>
            </a:r>
            <a:r>
              <a:rPr lang="cs-CZ" altLang="cs-CZ" sz="2400" smtClean="0"/>
              <a:t>ě</a:t>
            </a:r>
            <a:r>
              <a:rPr lang="cs-CZ" altLang="cs-CZ" sz="2400" smtClean="0">
                <a:ea typeface="MS Mincho" pitchFamily="49" charset="-128"/>
              </a:rPr>
              <a:t>tšinou poskytuje přesné postupy pro</a:t>
            </a:r>
            <a:r>
              <a:rPr lang="cs-CZ" altLang="cs-CZ" sz="2400" smtClean="0"/>
              <a:t> </a:t>
            </a:r>
            <a:r>
              <a:rPr lang="cs-CZ" altLang="cs-CZ" sz="2400" smtClean="0">
                <a:ea typeface="MS Mincho" pitchFamily="49" charset="-128"/>
              </a:rPr>
              <a:t>zjiš</a:t>
            </a:r>
            <a:r>
              <a:rPr lang="cs-CZ" altLang="cs-CZ" sz="2400" smtClean="0"/>
              <a:t>ť</a:t>
            </a:r>
            <a:r>
              <a:rPr lang="cs-CZ" altLang="cs-CZ" sz="2400" smtClean="0">
                <a:ea typeface="MS Mincho" pitchFamily="49" charset="-128"/>
              </a:rPr>
              <a:t>ování po</a:t>
            </a:r>
            <a:r>
              <a:rPr lang="cs-CZ" altLang="cs-CZ" sz="2400" smtClean="0"/>
              <a:t>ž</a:t>
            </a:r>
            <a:r>
              <a:rPr lang="cs-CZ" altLang="cs-CZ" sz="2400" smtClean="0">
                <a:ea typeface="MS Mincho" pitchFamily="49" charset="-128"/>
              </a:rPr>
              <a:t>adavků, instalaci, školení koncových uživatelů a o</a:t>
            </a:r>
            <a:r>
              <a:rPr lang="cs-CZ" altLang="cs-CZ" sz="2400" smtClean="0"/>
              <a:t>ž</a:t>
            </a:r>
            <a:r>
              <a:rPr lang="cs-CZ" altLang="cs-CZ" sz="2400" smtClean="0">
                <a:ea typeface="MS Mincho" pitchFamily="49" charset="-128"/>
              </a:rPr>
              <a:t>ivování systému na místě,</a:t>
            </a:r>
            <a:br>
              <a:rPr lang="cs-CZ" altLang="cs-CZ" sz="2400" smtClean="0">
                <a:ea typeface="MS Mincho" pitchFamily="49" charset="-128"/>
              </a:rPr>
            </a:br>
            <a:endParaRPr lang="cs-CZ" altLang="cs-CZ" sz="2400" smtClean="0">
              <a:ea typeface="MS Mincho" pitchFamily="49" charset="-128"/>
            </a:endParaRPr>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Zástupný symbol pro číslo snímku 5"/>
          <p:cNvSpPr>
            <a:spLocks noGrp="1"/>
          </p:cNvSpPr>
          <p:nvPr>
            <p:ph type="sldNum" sz="quarter" idx="12"/>
          </p:nvPr>
        </p:nvSpPr>
        <p:spPr>
          <a:noFill/>
        </p:spPr>
        <p:txBody>
          <a:bodyPr/>
          <a:lstStyle/>
          <a:p>
            <a:fld id="{AE029FFF-FCF9-4846-A032-9763DD6480E2}" type="slidenum">
              <a:rPr lang="cs-CZ" altLang="cs-CZ"/>
              <a:pPr/>
              <a:t>209</a:t>
            </a:fld>
            <a:endParaRPr lang="cs-CZ" altLang="cs-CZ"/>
          </a:p>
        </p:txBody>
      </p:sp>
      <p:sp>
        <p:nvSpPr>
          <p:cNvPr id="218115" name="Rectangle 2"/>
          <p:cNvSpPr>
            <a:spLocks noGrp="1" noChangeArrowheads="1"/>
          </p:cNvSpPr>
          <p:nvPr>
            <p:ph type="title"/>
          </p:nvPr>
        </p:nvSpPr>
        <p:spPr>
          <a:xfrm>
            <a:off x="457200" y="274638"/>
            <a:ext cx="8229600" cy="792162"/>
          </a:xfrm>
        </p:spPr>
        <p:txBody>
          <a:bodyPr/>
          <a:lstStyle/>
          <a:p>
            <a:pPr eaLnBrk="1" hangingPunct="1"/>
            <a:r>
              <a:rPr lang="cs-CZ" altLang="cs-CZ" smtClean="0"/>
              <a:t>Převzít?</a:t>
            </a:r>
          </a:p>
        </p:txBody>
      </p:sp>
      <p:sp>
        <p:nvSpPr>
          <p:cNvPr id="218116" name="Rectangle 3"/>
          <p:cNvSpPr>
            <a:spLocks noGrp="1" noChangeArrowheads="1"/>
          </p:cNvSpPr>
          <p:nvPr>
            <p:ph type="body" idx="1"/>
          </p:nvPr>
        </p:nvSpPr>
        <p:spPr>
          <a:xfrm>
            <a:off x="685800" y="1447800"/>
            <a:ext cx="7772400" cy="4648200"/>
          </a:xfrm>
        </p:spPr>
        <p:txBody>
          <a:bodyPr/>
          <a:lstStyle/>
          <a:p>
            <a:pPr marL="0" indent="0" eaLnBrk="1" hangingPunct="1">
              <a:lnSpc>
                <a:spcPct val="90000"/>
              </a:lnSpc>
              <a:buFontTx/>
              <a:buNone/>
            </a:pPr>
            <a:r>
              <a:rPr lang="cs-CZ" altLang="cs-CZ" sz="2800" smtClean="0">
                <a:ea typeface="MS Mincho" pitchFamily="49" charset="-128"/>
              </a:rPr>
              <a:t>+ ov</a:t>
            </a:r>
            <a:r>
              <a:rPr lang="cs-CZ" altLang="cs-CZ" sz="2800" smtClean="0"/>
              <a:t>ěř</a:t>
            </a:r>
            <a:r>
              <a:rPr lang="cs-CZ" altLang="cs-CZ" sz="2800" smtClean="0">
                <a:ea typeface="MS Mincho" pitchFamily="49" charset="-128"/>
              </a:rPr>
              <a:t>eno na více instalacích (reference, lze p</a:t>
            </a:r>
            <a:r>
              <a:rPr lang="cs-CZ" altLang="cs-CZ" sz="2800" smtClean="0"/>
              <a:t>ř</a:t>
            </a:r>
            <a:r>
              <a:rPr lang="cs-CZ" altLang="cs-CZ" sz="2800" smtClean="0">
                <a:ea typeface="MS Mincho" pitchFamily="49" charset="-128"/>
              </a:rPr>
              <a:t>evzít zkušenosti),</a:t>
            </a:r>
            <a:br>
              <a:rPr lang="cs-CZ" altLang="cs-CZ" sz="2800" smtClean="0">
                <a:ea typeface="MS Mincho" pitchFamily="49" charset="-128"/>
              </a:rPr>
            </a:br>
            <a:r>
              <a:rPr lang="cs-CZ" altLang="cs-CZ" sz="2800" smtClean="0">
                <a:ea typeface="MS Mincho" pitchFamily="49" charset="-128"/>
              </a:rPr>
              <a:t>+ úspora nákladů na vývoj a p</a:t>
            </a:r>
            <a:r>
              <a:rPr lang="cs-CZ" altLang="cs-CZ" sz="2800" smtClean="0"/>
              <a:t>ř</a:t>
            </a:r>
            <a:r>
              <a:rPr lang="cs-CZ" altLang="cs-CZ" sz="2800" smtClean="0">
                <a:ea typeface="MS Mincho" pitchFamily="49" charset="-128"/>
              </a:rPr>
              <a:t>edevším údržbu,</a:t>
            </a:r>
            <a:br>
              <a:rPr lang="cs-CZ" altLang="cs-CZ" sz="2800" smtClean="0">
                <a:ea typeface="MS Mincho" pitchFamily="49" charset="-128"/>
              </a:rPr>
            </a:br>
            <a:r>
              <a:rPr lang="cs-CZ" altLang="cs-CZ" sz="2800" smtClean="0">
                <a:ea typeface="MS Mincho" pitchFamily="49" charset="-128"/>
              </a:rPr>
              <a:t>- vyšší nebezpečí, </a:t>
            </a:r>
            <a:r>
              <a:rPr lang="cs-CZ" altLang="cs-CZ" sz="2800" smtClean="0"/>
              <a:t>ž</a:t>
            </a:r>
            <a:r>
              <a:rPr lang="cs-CZ" altLang="cs-CZ" sz="2800" smtClean="0">
                <a:ea typeface="MS Mincho" pitchFamily="49" charset="-128"/>
              </a:rPr>
              <a:t>e je IS  zalo</a:t>
            </a:r>
            <a:r>
              <a:rPr lang="cs-CZ" altLang="cs-CZ" sz="2800" smtClean="0"/>
              <a:t>ž</a:t>
            </a:r>
            <a:r>
              <a:rPr lang="cs-CZ" altLang="cs-CZ" sz="2800" smtClean="0">
                <a:ea typeface="MS Mincho" pitchFamily="49" charset="-128"/>
              </a:rPr>
              <a:t>en na zastaralých technologiích,</a:t>
            </a:r>
            <a:br>
              <a:rPr lang="cs-CZ" altLang="cs-CZ" sz="2800" smtClean="0">
                <a:ea typeface="MS Mincho" pitchFamily="49" charset="-128"/>
              </a:rPr>
            </a:br>
            <a:r>
              <a:rPr lang="cs-CZ" altLang="cs-CZ" sz="2800" smtClean="0">
                <a:ea typeface="MS Mincho" pitchFamily="49" charset="-128"/>
              </a:rPr>
              <a:t>- u cizích systém</a:t>
            </a:r>
            <a:r>
              <a:rPr lang="cs-CZ" altLang="cs-CZ" sz="2800" smtClean="0"/>
              <a:t>ů</a:t>
            </a:r>
            <a:r>
              <a:rPr lang="cs-CZ" altLang="cs-CZ" sz="2800" smtClean="0">
                <a:ea typeface="MS Mincho" pitchFamily="49" charset="-128"/>
              </a:rPr>
              <a:t> nedostate</a:t>
            </a:r>
            <a:r>
              <a:rPr lang="cs-CZ" altLang="cs-CZ" sz="2800" smtClean="0"/>
              <a:t>č</a:t>
            </a:r>
            <a:r>
              <a:rPr lang="cs-CZ" altLang="cs-CZ" sz="2800" smtClean="0">
                <a:ea typeface="MS Mincho" pitchFamily="49" charset="-128"/>
              </a:rPr>
              <a:t>ná lokalizace (potí</a:t>
            </a:r>
            <a:r>
              <a:rPr lang="cs-CZ" altLang="cs-CZ" sz="2800" smtClean="0"/>
              <a:t>ž</a:t>
            </a:r>
            <a:r>
              <a:rPr lang="cs-CZ" altLang="cs-CZ" sz="2800" smtClean="0">
                <a:ea typeface="MS Mincho" pitchFamily="49" charset="-128"/>
              </a:rPr>
              <a:t>e s </a:t>
            </a:r>
            <a:r>
              <a:rPr lang="cs-CZ" altLang="cs-CZ" sz="2800" smtClean="0"/>
              <a:t>č</a:t>
            </a:r>
            <a:r>
              <a:rPr lang="cs-CZ" altLang="cs-CZ" sz="2800" smtClean="0">
                <a:ea typeface="MS Mincho" pitchFamily="49" charset="-128"/>
              </a:rPr>
              <a:t>eskou legislativou a abecedou),</a:t>
            </a:r>
            <a:br>
              <a:rPr lang="cs-CZ" altLang="cs-CZ" sz="2800" smtClean="0">
                <a:ea typeface="MS Mincho" pitchFamily="49" charset="-128"/>
              </a:rPr>
            </a:br>
            <a:r>
              <a:rPr lang="cs-CZ" altLang="cs-CZ" sz="2800" smtClean="0">
                <a:ea typeface="MS Mincho" pitchFamily="49" charset="-128"/>
              </a:rPr>
              <a:t>- obtí</a:t>
            </a:r>
            <a:r>
              <a:rPr lang="cs-CZ" altLang="cs-CZ" sz="2800" smtClean="0"/>
              <a:t>ž</a:t>
            </a:r>
            <a:r>
              <a:rPr lang="cs-CZ" altLang="cs-CZ" sz="2800" smtClean="0">
                <a:ea typeface="MS Mincho" pitchFamily="49" charset="-128"/>
              </a:rPr>
              <a:t>e s integrací produktů t</a:t>
            </a:r>
            <a:r>
              <a:rPr lang="cs-CZ" altLang="cs-CZ" sz="2800" smtClean="0"/>
              <a:t>ř</a:t>
            </a:r>
            <a:r>
              <a:rPr lang="cs-CZ" altLang="cs-CZ" sz="2800" smtClean="0">
                <a:ea typeface="MS Mincho" pitchFamily="49" charset="-128"/>
              </a:rPr>
              <a:t>etích stran a existujících aplikací</a:t>
            </a:r>
            <a:endParaRPr lang="cs-CZ" altLang="cs-CZ" sz="2800" smtClean="0"/>
          </a:p>
          <a:p>
            <a:pPr marL="0" indent="0" eaLnBrk="1" hangingPunct="1">
              <a:lnSpc>
                <a:spcPct val="90000"/>
              </a:lnSpc>
              <a:buFontTx/>
              <a:buNone/>
            </a:pPr>
            <a:r>
              <a:rPr lang="cs-CZ" altLang="cs-CZ" sz="2800" smtClean="0"/>
              <a:t>-! </a:t>
            </a:r>
            <a:r>
              <a:rPr lang="cs-CZ" altLang="cs-CZ" sz="2800" b="1" smtClean="0"/>
              <a:t>Závislost na dodavateli </a:t>
            </a:r>
            <a:r>
              <a:rPr lang="cs-CZ" altLang="cs-CZ" sz="2800" smtClean="0"/>
              <a:t>(Vendor Lock In Antipattern)</a:t>
            </a:r>
            <a:endParaRPr lang="cs-CZ" altLang="cs-CZ" sz="2800" b="1" smtClean="0"/>
          </a:p>
          <a:p>
            <a:pPr marL="0" indent="0" eaLnBrk="1" hangingPunct="1">
              <a:lnSpc>
                <a:spcPct val="90000"/>
              </a:lnSpc>
            </a:pPr>
            <a:endParaRPr lang="cs-CZ" altLang="cs-CZ" sz="28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5"/>
          <p:cNvSpPr>
            <a:spLocks noGrp="1"/>
          </p:cNvSpPr>
          <p:nvPr>
            <p:ph type="sldNum" sz="quarter" idx="12"/>
          </p:nvPr>
        </p:nvSpPr>
        <p:spPr>
          <a:noFill/>
        </p:spPr>
        <p:txBody>
          <a:bodyPr/>
          <a:lstStyle/>
          <a:p>
            <a:fld id="{09E78DFE-A5E8-4E1E-8464-F4FEE9C89A2C}" type="slidenum">
              <a:rPr lang="cs-CZ" altLang="cs-CZ"/>
              <a:pPr/>
              <a:t>21</a:t>
            </a:fld>
            <a:endParaRPr lang="cs-CZ" altLang="cs-CZ"/>
          </a:p>
        </p:txBody>
      </p:sp>
      <p:sp>
        <p:nvSpPr>
          <p:cNvPr id="25603" name="Rectangle 1026"/>
          <p:cNvSpPr>
            <a:spLocks noGrp="1" noChangeArrowheads="1"/>
          </p:cNvSpPr>
          <p:nvPr>
            <p:ph type="title"/>
          </p:nvPr>
        </p:nvSpPr>
        <p:spPr>
          <a:xfrm>
            <a:off x="468313" y="476250"/>
            <a:ext cx="8229600" cy="792163"/>
          </a:xfrm>
        </p:spPr>
        <p:txBody>
          <a:bodyPr/>
          <a:lstStyle/>
          <a:p>
            <a:pPr eaLnBrk="1" hangingPunct="1"/>
            <a:r>
              <a:rPr lang="cs-CZ" altLang="cs-CZ" smtClean="0"/>
              <a:t>Důvody zavádění IS</a:t>
            </a:r>
          </a:p>
        </p:txBody>
      </p:sp>
      <p:sp>
        <p:nvSpPr>
          <p:cNvPr id="25604" name="Rectangle 1027"/>
          <p:cNvSpPr>
            <a:spLocks noGrp="1" noChangeArrowheads="1"/>
          </p:cNvSpPr>
          <p:nvPr>
            <p:ph type="body" idx="1"/>
          </p:nvPr>
        </p:nvSpPr>
        <p:spPr>
          <a:xfrm>
            <a:off x="152400" y="1752600"/>
            <a:ext cx="8153400" cy="4373563"/>
          </a:xfrm>
        </p:spPr>
        <p:txBody>
          <a:bodyPr/>
          <a:lstStyle/>
          <a:p>
            <a:pPr eaLnBrk="1" hangingPunct="1"/>
            <a:r>
              <a:rPr lang="cs-CZ" altLang="cs-CZ" sz="2800" smtClean="0">
                <a:cs typeface="Arial" charset="0"/>
              </a:rPr>
              <a:t>Klíčovou podmínkou dosažení přínosů IS je </a:t>
            </a:r>
            <a:r>
              <a:rPr lang="cs-CZ" altLang="cs-CZ" sz="2800" b="1" smtClean="0">
                <a:cs typeface="Arial" charset="0"/>
              </a:rPr>
              <a:t>včasnost a dostupnost a použitelnost informací</a:t>
            </a:r>
            <a:r>
              <a:rPr lang="cs-CZ" altLang="cs-CZ" sz="2800" smtClean="0">
                <a:cs typeface="Arial" charset="0"/>
              </a:rPr>
              <a:t> pro všechny, kteří ho potřebují ke své práci. Ani to nebývá snadné - pro mnohé bývá výhradní vlastnictví určitých informací zárukou mocenské pozice v podniku a zárukou nepostradatelnost</a:t>
            </a:r>
            <a:r>
              <a:rPr lang="cs-CZ" altLang="cs-CZ" sz="2800" smtClean="0"/>
              <a:t>i a tedy zaměstnání</a:t>
            </a:r>
            <a:r>
              <a:rPr lang="cs-CZ" altLang="cs-CZ" sz="2800" smtClean="0">
                <a:cs typeface="Arial" charset="0"/>
              </a:rPr>
              <a:t>.</a:t>
            </a:r>
          </a:p>
          <a:p>
            <a:pPr eaLnBrk="1" hangingPunct="1"/>
            <a:r>
              <a:rPr lang="cs-CZ" altLang="cs-CZ" sz="2800" smtClean="0">
                <a:latin typeface="Arial Narrow" pitchFamily="34" charset="0"/>
                <a:cs typeface="Arial" charset="0"/>
              </a:rPr>
              <a:t>To závisí na kvalit</a:t>
            </a:r>
            <a:r>
              <a:rPr lang="cs-CZ" altLang="cs-CZ" sz="2800" smtClean="0">
                <a:latin typeface="Arial Narrow" pitchFamily="34" charset="0"/>
              </a:rPr>
              <a:t>ě</a:t>
            </a:r>
            <a:r>
              <a:rPr lang="cs-CZ" altLang="cs-CZ" sz="2800" smtClean="0">
                <a:latin typeface="Arial Narrow" pitchFamily="34" charset="0"/>
                <a:cs typeface="Arial" charset="0"/>
              </a:rPr>
              <a:t> dat</a:t>
            </a:r>
            <a:r>
              <a:rPr lang="cs-CZ" altLang="cs-CZ" sz="2800" smtClean="0">
                <a:latin typeface="Arial Narrow" pitchFamily="34" charset="0"/>
              </a:rPr>
              <a:t>. Ta má řadu aspektů</a:t>
            </a:r>
            <a:r>
              <a:rPr lang="cs-CZ" altLang="cs-CZ" sz="2800" smtClean="0">
                <a:latin typeface="Times New Roman" pitchFamily="18" charset="0"/>
              </a:rPr>
              <a:t>, </a:t>
            </a:r>
            <a:r>
              <a:rPr lang="cs-CZ" altLang="cs-CZ" sz="2800" smtClean="0"/>
              <a:t>bude probráno později</a:t>
            </a:r>
            <a:r>
              <a:rPr lang="cs-CZ" altLang="cs-CZ" sz="2800" smtClean="0">
                <a:cs typeface="Arial" charset="0"/>
              </a:rPr>
              <a:t> </a:t>
            </a:r>
            <a:endParaRPr lang="cs-CZ" altLang="cs-CZ" sz="2800" smtClean="0"/>
          </a:p>
          <a:p>
            <a:pPr eaLnBrk="1" hangingPunct="1">
              <a:buFontTx/>
              <a:buNone/>
            </a:pPr>
            <a:endParaRPr lang="cs-CZ" altLang="cs-CZ" sz="2800" smtClean="0">
              <a:cs typeface="Courier New" pitchFamily="49" charset="0"/>
            </a:endParaRPr>
          </a:p>
          <a:p>
            <a:pPr eaLnBrk="1" hangingPunct="1"/>
            <a:endParaRPr lang="cs-CZ" altLang="cs-CZ" sz="2800" smtClean="0">
              <a:latin typeface="Arial Narrow" pitchFamily="34" charset="0"/>
            </a:endParaRPr>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Zástupný symbol pro číslo snímku 5"/>
          <p:cNvSpPr>
            <a:spLocks noGrp="1"/>
          </p:cNvSpPr>
          <p:nvPr>
            <p:ph type="sldNum" sz="quarter" idx="12"/>
          </p:nvPr>
        </p:nvSpPr>
        <p:spPr>
          <a:noFill/>
        </p:spPr>
        <p:txBody>
          <a:bodyPr/>
          <a:lstStyle/>
          <a:p>
            <a:fld id="{4E90FF43-A7E0-4881-A040-BC8330A94353}" type="slidenum">
              <a:rPr lang="cs-CZ" altLang="cs-CZ"/>
              <a:pPr/>
              <a:t>210</a:t>
            </a:fld>
            <a:endParaRPr lang="cs-CZ" altLang="cs-CZ"/>
          </a:p>
        </p:txBody>
      </p:sp>
      <p:sp>
        <p:nvSpPr>
          <p:cNvPr id="219139" name="Rectangle 2"/>
          <p:cNvSpPr>
            <a:spLocks noGrp="1" noChangeArrowheads="1"/>
          </p:cNvSpPr>
          <p:nvPr>
            <p:ph type="title"/>
          </p:nvPr>
        </p:nvSpPr>
        <p:spPr>
          <a:xfrm>
            <a:off x="457200" y="274638"/>
            <a:ext cx="8153400" cy="1401762"/>
          </a:xfrm>
        </p:spPr>
        <p:txBody>
          <a:bodyPr/>
          <a:lstStyle/>
          <a:p>
            <a:pPr eaLnBrk="1" hangingPunct="1"/>
            <a:r>
              <a:rPr lang="cs-CZ" altLang="cs-CZ" sz="4000" smtClean="0"/>
              <a:t>Kriteria pro volbu SW balíku, pohled uživatele i dealera</a:t>
            </a:r>
          </a:p>
        </p:txBody>
      </p:sp>
      <p:sp>
        <p:nvSpPr>
          <p:cNvPr id="219140" name="Rectangle 3"/>
          <p:cNvSpPr>
            <a:spLocks noGrp="1" noChangeArrowheads="1"/>
          </p:cNvSpPr>
          <p:nvPr>
            <p:ph type="body" idx="1"/>
          </p:nvPr>
        </p:nvSpPr>
        <p:spPr>
          <a:xfrm>
            <a:off x="685800" y="2209800"/>
            <a:ext cx="7315200" cy="3916363"/>
          </a:xfrm>
        </p:spPr>
        <p:txBody>
          <a:bodyPr/>
          <a:lstStyle/>
          <a:p>
            <a:pPr eaLnBrk="1" hangingPunct="1">
              <a:lnSpc>
                <a:spcPct val="80000"/>
              </a:lnSpc>
            </a:pPr>
            <a:r>
              <a:rPr lang="cs-CZ" altLang="cs-CZ" sz="2800" smtClean="0"/>
              <a:t>Reference pro oblast aplikace (funkce, velikost zákazníků, třídy uživatelů – výroba, stát, obchod, finance,… zkušenosti z Česka), </a:t>
            </a:r>
          </a:p>
          <a:p>
            <a:pPr eaLnBrk="1" hangingPunct="1">
              <a:lnSpc>
                <a:spcPct val="80000"/>
              </a:lnSpc>
            </a:pPr>
            <a:r>
              <a:rPr lang="cs-CZ" altLang="cs-CZ" sz="2800" smtClean="0"/>
              <a:t>Cena, termíny dodávky</a:t>
            </a:r>
          </a:p>
          <a:p>
            <a:pPr eaLnBrk="1" hangingPunct="1">
              <a:lnSpc>
                <a:spcPct val="80000"/>
              </a:lnSpc>
            </a:pPr>
            <a:r>
              <a:rPr lang="cs-CZ" altLang="cs-CZ" sz="2800" smtClean="0"/>
              <a:t>Velikost výrobce a počet zemí, kam dodává, ekonomické výsledky</a:t>
            </a:r>
          </a:p>
          <a:p>
            <a:pPr eaLnBrk="1" hangingPunct="1">
              <a:lnSpc>
                <a:spcPct val="80000"/>
              </a:lnSpc>
            </a:pPr>
            <a:r>
              <a:rPr lang="cs-CZ" altLang="cs-CZ" sz="2800" smtClean="0"/>
              <a:t>Otevřenost (integrace vlastních produktů a produktů třetích stran, komunikace s cizími systémy)</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Zástupný symbol pro číslo snímku 5"/>
          <p:cNvSpPr>
            <a:spLocks noGrp="1"/>
          </p:cNvSpPr>
          <p:nvPr>
            <p:ph type="sldNum" sz="quarter" idx="12"/>
          </p:nvPr>
        </p:nvSpPr>
        <p:spPr>
          <a:noFill/>
        </p:spPr>
        <p:txBody>
          <a:bodyPr/>
          <a:lstStyle/>
          <a:p>
            <a:fld id="{EDB529BA-C02D-401A-8748-C77F3F270A31}" type="slidenum">
              <a:rPr lang="cs-CZ" altLang="cs-CZ"/>
              <a:pPr/>
              <a:t>211</a:t>
            </a:fld>
            <a:endParaRPr lang="cs-CZ" altLang="cs-CZ"/>
          </a:p>
        </p:txBody>
      </p:sp>
      <p:sp>
        <p:nvSpPr>
          <p:cNvPr id="220163" name="Rectangle 2"/>
          <p:cNvSpPr>
            <a:spLocks noGrp="1" noChangeArrowheads="1"/>
          </p:cNvSpPr>
          <p:nvPr>
            <p:ph type="title"/>
          </p:nvPr>
        </p:nvSpPr>
        <p:spPr>
          <a:xfrm>
            <a:off x="457200" y="762000"/>
            <a:ext cx="8229600" cy="792163"/>
          </a:xfrm>
        </p:spPr>
        <p:txBody>
          <a:bodyPr/>
          <a:lstStyle/>
          <a:p>
            <a:pPr eaLnBrk="1" hangingPunct="1"/>
            <a:r>
              <a:rPr lang="cs-CZ" altLang="cs-CZ" sz="4000" smtClean="0"/>
              <a:t>Kriteria pro volbu SW balíku, pohled uživatele i dealera</a:t>
            </a:r>
          </a:p>
        </p:txBody>
      </p:sp>
      <p:sp>
        <p:nvSpPr>
          <p:cNvPr id="220164" name="Rectangle 3"/>
          <p:cNvSpPr>
            <a:spLocks noGrp="1" noChangeArrowheads="1"/>
          </p:cNvSpPr>
          <p:nvPr>
            <p:ph type="body" idx="1"/>
          </p:nvPr>
        </p:nvSpPr>
        <p:spPr>
          <a:xfrm>
            <a:off x="381000" y="2133600"/>
            <a:ext cx="7848600" cy="3992563"/>
          </a:xfrm>
        </p:spPr>
        <p:txBody>
          <a:bodyPr/>
          <a:lstStyle/>
          <a:p>
            <a:pPr eaLnBrk="1" hangingPunct="1">
              <a:lnSpc>
                <a:spcPct val="80000"/>
              </a:lnSpc>
            </a:pPr>
            <a:r>
              <a:rPr lang="cs-CZ" altLang="cs-CZ" sz="2800" smtClean="0"/>
              <a:t>Technologická modernost (vydrží beze změn?), </a:t>
            </a:r>
          </a:p>
          <a:p>
            <a:pPr eaLnBrk="1" hangingPunct="1">
              <a:lnSpc>
                <a:spcPct val="80000"/>
              </a:lnSpc>
            </a:pPr>
            <a:r>
              <a:rPr lang="cs-CZ" altLang="cs-CZ" sz="2800" smtClean="0"/>
              <a:t>Přenositelnost (HW, OS, databáze)</a:t>
            </a:r>
          </a:p>
          <a:p>
            <a:pPr eaLnBrk="1" hangingPunct="1">
              <a:lnSpc>
                <a:spcPct val="80000"/>
              </a:lnSpc>
            </a:pPr>
            <a:r>
              <a:rPr lang="cs-CZ" altLang="cs-CZ" sz="2800" smtClean="0"/>
              <a:t>Požadavky na restrukturalizaci</a:t>
            </a:r>
          </a:p>
          <a:p>
            <a:pPr eaLnBrk="1" hangingPunct="1">
              <a:lnSpc>
                <a:spcPct val="80000"/>
              </a:lnSpc>
            </a:pPr>
            <a:r>
              <a:rPr lang="cs-CZ" altLang="cs-CZ" sz="2800" smtClean="0"/>
              <a:t>Zkušenosti s dealery a systémovými integrátory</a:t>
            </a:r>
          </a:p>
          <a:p>
            <a:pPr eaLnBrk="1" hangingPunct="1">
              <a:lnSpc>
                <a:spcPct val="80000"/>
              </a:lnSpc>
            </a:pPr>
            <a:r>
              <a:rPr lang="cs-CZ" altLang="cs-CZ" sz="2800" smtClean="0"/>
              <a:t>Podpora při provozu</a:t>
            </a:r>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Zástupný symbol pro číslo snímku 6"/>
          <p:cNvSpPr>
            <a:spLocks noGrp="1"/>
          </p:cNvSpPr>
          <p:nvPr>
            <p:ph type="sldNum" sz="quarter" idx="12"/>
          </p:nvPr>
        </p:nvSpPr>
        <p:spPr>
          <a:noFill/>
        </p:spPr>
        <p:txBody>
          <a:bodyPr/>
          <a:lstStyle/>
          <a:p>
            <a:fld id="{596D67FB-1A82-42A2-837E-AAD9B45024C9}" type="slidenum">
              <a:rPr lang="cs-CZ" altLang="cs-CZ"/>
              <a:pPr/>
              <a:t>212</a:t>
            </a:fld>
            <a:endParaRPr lang="cs-CZ" altLang="cs-CZ"/>
          </a:p>
        </p:txBody>
      </p:sp>
      <p:sp>
        <p:nvSpPr>
          <p:cNvPr id="221187" name="Rectangle 2"/>
          <p:cNvSpPr>
            <a:spLocks noGrp="1" noChangeArrowheads="1"/>
          </p:cNvSpPr>
          <p:nvPr>
            <p:ph type="title"/>
          </p:nvPr>
        </p:nvSpPr>
        <p:spPr>
          <a:xfrm>
            <a:off x="395288" y="152400"/>
            <a:ext cx="8353425" cy="609600"/>
          </a:xfrm>
        </p:spPr>
        <p:txBody>
          <a:bodyPr/>
          <a:lstStyle/>
          <a:p>
            <a:pPr eaLnBrk="1" hangingPunct="1"/>
            <a:r>
              <a:rPr lang="cs-CZ" altLang="cs-CZ" sz="2400" b="1" smtClean="0"/>
              <a:t>Výhody a nevýhody převzetí oproti vývoji pro zákazníka</a:t>
            </a:r>
          </a:p>
        </p:txBody>
      </p:sp>
      <p:sp>
        <p:nvSpPr>
          <p:cNvPr id="221188" name="Rectangle 3"/>
          <p:cNvSpPr>
            <a:spLocks noGrp="1" noChangeArrowheads="1"/>
          </p:cNvSpPr>
          <p:nvPr>
            <p:ph type="body" sz="half" idx="1"/>
          </p:nvPr>
        </p:nvSpPr>
        <p:spPr>
          <a:xfrm>
            <a:off x="457200" y="685800"/>
            <a:ext cx="4038600" cy="5410200"/>
          </a:xfrm>
        </p:spPr>
        <p:txBody>
          <a:bodyPr/>
          <a:lstStyle/>
          <a:p>
            <a:pPr marL="95250" indent="-95250" eaLnBrk="1" hangingPunct="1">
              <a:lnSpc>
                <a:spcPct val="80000"/>
              </a:lnSpc>
              <a:buFontTx/>
              <a:buNone/>
            </a:pPr>
            <a:r>
              <a:rPr lang="cs-CZ" altLang="cs-CZ" sz="2400" smtClean="0"/>
              <a:t>Výhody</a:t>
            </a:r>
          </a:p>
          <a:p>
            <a:pPr marL="95250" indent="-95250" eaLnBrk="1" hangingPunct="1">
              <a:lnSpc>
                <a:spcPct val="80000"/>
              </a:lnSpc>
            </a:pPr>
            <a:r>
              <a:rPr lang="cs-CZ" altLang="cs-CZ" sz="2000" smtClean="0">
                <a:ea typeface="MS Mincho" pitchFamily="49" charset="-128"/>
              </a:rPr>
              <a:t>menší nebezpe</a:t>
            </a:r>
            <a:r>
              <a:rPr lang="cs-CZ" altLang="cs-CZ" sz="2000" smtClean="0"/>
              <a:t>č</a:t>
            </a:r>
            <a:r>
              <a:rPr lang="cs-CZ" altLang="cs-CZ" sz="2000" smtClean="0">
                <a:ea typeface="MS Mincho" pitchFamily="49" charset="-128"/>
              </a:rPr>
              <a:t>í, </a:t>
            </a:r>
            <a:r>
              <a:rPr lang="cs-CZ" altLang="cs-CZ" sz="2000" smtClean="0"/>
              <a:t>ž</a:t>
            </a:r>
            <a:r>
              <a:rPr lang="cs-CZ" altLang="cs-CZ" sz="2000" smtClean="0">
                <a:ea typeface="MS Mincho" pitchFamily="49" charset="-128"/>
              </a:rPr>
              <a:t>e dodavatel opustí trh (customizovaný IS bývá obvykle podporován v</a:t>
            </a:r>
            <a:r>
              <a:rPr lang="cs-CZ" altLang="cs-CZ" sz="2000" smtClean="0"/>
              <a:t>ě</a:t>
            </a:r>
            <a:r>
              <a:rPr lang="cs-CZ" altLang="cs-CZ" sz="2000" smtClean="0">
                <a:ea typeface="MS Mincho" pitchFamily="49" charset="-128"/>
              </a:rPr>
              <a:t>tší </a:t>
            </a:r>
            <a:r>
              <a:rPr lang="cs-CZ" altLang="cs-CZ" sz="2000" smtClean="0"/>
              <a:t> </a:t>
            </a:r>
            <a:r>
              <a:rPr lang="cs-CZ" altLang="cs-CZ" sz="2000" smtClean="0">
                <a:ea typeface="MS Mincho" pitchFamily="49" charset="-128"/>
              </a:rPr>
              <a:t>firmou</a:t>
            </a:r>
            <a:endParaRPr lang="cs-CZ" altLang="cs-CZ" sz="2000" smtClean="0"/>
          </a:p>
          <a:p>
            <a:pPr marL="95250" indent="-95250" eaLnBrk="1" hangingPunct="1">
              <a:lnSpc>
                <a:spcPct val="80000"/>
              </a:lnSpc>
            </a:pPr>
            <a:r>
              <a:rPr lang="cs-CZ" altLang="cs-CZ" sz="2000" smtClean="0"/>
              <a:t>Menší riziko totálního krachu projektu, alibi pro m-t</a:t>
            </a:r>
          </a:p>
          <a:p>
            <a:pPr marL="95250" indent="-95250" eaLnBrk="1" hangingPunct="1">
              <a:lnSpc>
                <a:spcPct val="80000"/>
              </a:lnSpc>
            </a:pPr>
            <a:r>
              <a:rPr lang="cs-CZ" altLang="cs-CZ" sz="2000" smtClean="0">
                <a:ea typeface="MS Mincho" pitchFamily="49" charset="-128"/>
              </a:rPr>
              <a:t>obsahuje know-how mnoha instalací, dodavatel v</a:t>
            </a:r>
            <a:r>
              <a:rPr lang="cs-CZ" altLang="cs-CZ" sz="2000" smtClean="0"/>
              <a:t>ě</a:t>
            </a:r>
            <a:r>
              <a:rPr lang="cs-CZ" altLang="cs-CZ" sz="2000" smtClean="0">
                <a:ea typeface="MS Mincho" pitchFamily="49" charset="-128"/>
              </a:rPr>
              <a:t>tšinou poskytuje p</a:t>
            </a:r>
            <a:r>
              <a:rPr lang="cs-CZ" altLang="cs-CZ" sz="2000" smtClean="0"/>
              <a:t>ř</a:t>
            </a:r>
            <a:r>
              <a:rPr lang="cs-CZ" altLang="cs-CZ" sz="2000" smtClean="0">
                <a:ea typeface="MS Mincho" pitchFamily="49" charset="-128"/>
              </a:rPr>
              <a:t>esné postupy zjišťování po</a:t>
            </a:r>
            <a:r>
              <a:rPr lang="cs-CZ" altLang="cs-CZ" sz="2000" smtClean="0"/>
              <a:t>ž</a:t>
            </a:r>
            <a:r>
              <a:rPr lang="cs-CZ" altLang="cs-CZ" sz="2000" smtClean="0">
                <a:ea typeface="MS Mincho" pitchFamily="49" charset="-128"/>
              </a:rPr>
              <a:t>adavků, instalaci, školení koncových u</a:t>
            </a:r>
            <a:r>
              <a:rPr lang="cs-CZ" altLang="cs-CZ" sz="2000" smtClean="0"/>
              <a:t>ž</a:t>
            </a:r>
            <a:r>
              <a:rPr lang="cs-CZ" altLang="cs-CZ" sz="2000" smtClean="0">
                <a:ea typeface="MS Mincho" pitchFamily="49" charset="-128"/>
              </a:rPr>
              <a:t>ivatelů a o</a:t>
            </a:r>
            <a:r>
              <a:rPr lang="cs-CZ" altLang="cs-CZ" sz="2000" smtClean="0"/>
              <a:t>ž</a:t>
            </a:r>
            <a:r>
              <a:rPr lang="cs-CZ" altLang="cs-CZ" sz="2000" smtClean="0">
                <a:ea typeface="MS Mincho" pitchFamily="49" charset="-128"/>
              </a:rPr>
              <a:t>ivování systému na místě</a:t>
            </a:r>
            <a:endParaRPr lang="cs-CZ" altLang="cs-CZ" sz="2000" smtClean="0"/>
          </a:p>
          <a:p>
            <a:pPr marL="95250" indent="-95250" eaLnBrk="1" hangingPunct="1">
              <a:lnSpc>
                <a:spcPct val="80000"/>
              </a:lnSpc>
            </a:pPr>
            <a:r>
              <a:rPr lang="cs-CZ" altLang="cs-CZ" sz="2000" smtClean="0">
                <a:ea typeface="MS Mincho" pitchFamily="49" charset="-128"/>
              </a:rPr>
              <a:t> ov</a:t>
            </a:r>
            <a:r>
              <a:rPr lang="cs-CZ" altLang="cs-CZ" sz="2000" smtClean="0"/>
              <a:t>ěř</a:t>
            </a:r>
            <a:r>
              <a:rPr lang="cs-CZ" altLang="cs-CZ" sz="2000" smtClean="0">
                <a:ea typeface="MS Mincho" pitchFamily="49" charset="-128"/>
              </a:rPr>
              <a:t>eno na více instalacích (reference, lze převzít zkušenosti),</a:t>
            </a:r>
            <a:endParaRPr lang="cs-CZ" altLang="cs-CZ" sz="2000" smtClean="0"/>
          </a:p>
          <a:p>
            <a:pPr marL="95250" indent="-95250" eaLnBrk="1" hangingPunct="1">
              <a:lnSpc>
                <a:spcPct val="80000"/>
              </a:lnSpc>
            </a:pPr>
            <a:r>
              <a:rPr lang="cs-CZ" altLang="cs-CZ" sz="2000" smtClean="0">
                <a:ea typeface="MS Mincho" pitchFamily="49" charset="-128"/>
              </a:rPr>
              <a:t> úspora nákladů na vývoj a p</a:t>
            </a:r>
            <a:r>
              <a:rPr lang="cs-CZ" altLang="cs-CZ" sz="2000" smtClean="0"/>
              <a:t>ř</a:t>
            </a:r>
            <a:r>
              <a:rPr lang="cs-CZ" altLang="cs-CZ" sz="2000" smtClean="0">
                <a:ea typeface="MS Mincho" pitchFamily="49" charset="-128"/>
              </a:rPr>
              <a:t>edevším údr</a:t>
            </a:r>
            <a:r>
              <a:rPr lang="cs-CZ" altLang="cs-CZ" sz="2000" smtClean="0"/>
              <a:t>ž</a:t>
            </a:r>
            <a:r>
              <a:rPr lang="cs-CZ" altLang="cs-CZ" sz="2000" smtClean="0">
                <a:ea typeface="MS Mincho" pitchFamily="49" charset="-128"/>
              </a:rPr>
              <a:t>bu,</a:t>
            </a:r>
            <a:br>
              <a:rPr lang="cs-CZ" altLang="cs-CZ" sz="2000" smtClean="0">
                <a:ea typeface="MS Mincho" pitchFamily="49" charset="-128"/>
              </a:rPr>
            </a:br>
            <a:endParaRPr lang="cs-CZ" altLang="cs-CZ" sz="1800" smtClean="0">
              <a:ea typeface="MS Mincho" pitchFamily="49" charset="-128"/>
            </a:endParaRPr>
          </a:p>
        </p:txBody>
      </p:sp>
      <p:sp>
        <p:nvSpPr>
          <p:cNvPr id="221189" name="Rectangle 4"/>
          <p:cNvSpPr>
            <a:spLocks noGrp="1" noChangeArrowheads="1"/>
          </p:cNvSpPr>
          <p:nvPr>
            <p:ph type="body" sz="half" idx="2"/>
          </p:nvPr>
        </p:nvSpPr>
        <p:spPr>
          <a:xfrm>
            <a:off x="4648200" y="609600"/>
            <a:ext cx="4191000" cy="5486400"/>
          </a:xfrm>
        </p:spPr>
        <p:txBody>
          <a:bodyPr/>
          <a:lstStyle/>
          <a:p>
            <a:pPr marL="190500" indent="-190500" eaLnBrk="1" hangingPunct="1">
              <a:lnSpc>
                <a:spcPct val="80000"/>
              </a:lnSpc>
              <a:buFontTx/>
              <a:buNone/>
              <a:tabLst>
                <a:tab pos="1905000" algn="l"/>
              </a:tabLst>
            </a:pPr>
            <a:r>
              <a:rPr lang="cs-CZ" altLang="cs-CZ" sz="2400" smtClean="0"/>
              <a:t>Nevýhody </a:t>
            </a:r>
          </a:p>
          <a:p>
            <a:pPr marL="190500" indent="-190500" eaLnBrk="1" hangingPunct="1">
              <a:lnSpc>
                <a:spcPct val="80000"/>
              </a:lnSpc>
              <a:tabLst>
                <a:tab pos="1905000" algn="l"/>
              </a:tabLst>
            </a:pPr>
            <a:r>
              <a:rPr lang="cs-CZ" altLang="cs-CZ" sz="2000" smtClean="0">
                <a:ea typeface="MS Mincho" pitchFamily="49" charset="-128"/>
              </a:rPr>
              <a:t>neodpovídá p</a:t>
            </a:r>
            <a:r>
              <a:rPr lang="cs-CZ" altLang="cs-CZ" sz="2000" smtClean="0"/>
              <a:t>ř</a:t>
            </a:r>
            <a:r>
              <a:rPr lang="cs-CZ" altLang="cs-CZ" sz="2000" smtClean="0">
                <a:ea typeface="MS Mincho" pitchFamily="49" charset="-128"/>
              </a:rPr>
              <a:t>esně pot</a:t>
            </a:r>
            <a:r>
              <a:rPr lang="cs-CZ" altLang="cs-CZ" sz="2000" smtClean="0"/>
              <a:t>ř</a:t>
            </a:r>
            <a:r>
              <a:rPr lang="cs-CZ" altLang="cs-CZ" sz="2000" smtClean="0">
                <a:ea typeface="MS Mincho" pitchFamily="49" charset="-128"/>
              </a:rPr>
              <a:t>ebám</a:t>
            </a:r>
            <a:r>
              <a:rPr lang="cs-CZ" altLang="cs-CZ" sz="2000" smtClean="0"/>
              <a:t> -</a:t>
            </a:r>
            <a:r>
              <a:rPr lang="cs-CZ" altLang="cs-CZ" sz="2000" smtClean="0">
                <a:ea typeface="MS Mincho" pitchFamily="49" charset="-128"/>
              </a:rPr>
              <a:t> menší ú</a:t>
            </a:r>
            <a:r>
              <a:rPr lang="cs-CZ" altLang="cs-CZ" sz="2000" smtClean="0"/>
              <a:t>č</a:t>
            </a:r>
            <a:r>
              <a:rPr lang="cs-CZ" altLang="cs-CZ" sz="2000" smtClean="0">
                <a:ea typeface="MS Mincho" pitchFamily="49" charset="-128"/>
              </a:rPr>
              <a:t>innost a  vícenáklady na reorganizace.</a:t>
            </a:r>
            <a:endParaRPr lang="cs-CZ" altLang="cs-CZ" sz="2000" smtClean="0"/>
          </a:p>
          <a:p>
            <a:pPr marL="190500" indent="-190500" eaLnBrk="1" hangingPunct="1">
              <a:lnSpc>
                <a:spcPct val="80000"/>
              </a:lnSpc>
              <a:tabLst>
                <a:tab pos="1905000" algn="l"/>
              </a:tabLst>
            </a:pPr>
            <a:r>
              <a:rPr lang="cs-CZ" altLang="cs-CZ" sz="2000" smtClean="0">
                <a:ea typeface="MS Mincho" pitchFamily="49" charset="-128"/>
              </a:rPr>
              <a:t>IS má i konkurence, tak</a:t>
            </a:r>
            <a:r>
              <a:rPr lang="cs-CZ" altLang="cs-CZ" sz="2000" smtClean="0"/>
              <a:t>ž</a:t>
            </a:r>
            <a:r>
              <a:rPr lang="cs-CZ" altLang="cs-CZ" sz="2000" smtClean="0">
                <a:ea typeface="MS Mincho" pitchFamily="49" charset="-128"/>
              </a:rPr>
              <a:t>e neposkytuje </a:t>
            </a:r>
            <a:r>
              <a:rPr lang="cs-CZ" altLang="cs-CZ" sz="2000" smtClean="0"/>
              <a:t>konkurenční</a:t>
            </a:r>
            <a:r>
              <a:rPr lang="cs-CZ" altLang="cs-CZ" sz="2000" smtClean="0">
                <a:ea typeface="MS Mincho" pitchFamily="49" charset="-128"/>
              </a:rPr>
              <a:t> výhodu</a:t>
            </a:r>
            <a:endParaRPr lang="cs-CZ" altLang="cs-CZ" sz="2000" smtClean="0"/>
          </a:p>
          <a:p>
            <a:pPr marL="190500" indent="-190500" eaLnBrk="1" hangingPunct="1">
              <a:lnSpc>
                <a:spcPct val="80000"/>
              </a:lnSpc>
              <a:tabLst>
                <a:tab pos="1905000" algn="l"/>
              </a:tabLst>
            </a:pPr>
            <a:r>
              <a:rPr lang="cs-CZ" altLang="cs-CZ" sz="2000" smtClean="0">
                <a:ea typeface="MS Mincho" pitchFamily="49" charset="-128"/>
              </a:rPr>
              <a:t>vyšší nebezpe</a:t>
            </a:r>
            <a:r>
              <a:rPr lang="cs-CZ" altLang="cs-CZ" sz="2000" smtClean="0"/>
              <a:t>č</a:t>
            </a:r>
            <a:r>
              <a:rPr lang="cs-CZ" altLang="cs-CZ" sz="2000" smtClean="0">
                <a:ea typeface="MS Mincho" pitchFamily="49" charset="-128"/>
              </a:rPr>
              <a:t>í, </a:t>
            </a:r>
            <a:r>
              <a:rPr lang="cs-CZ" altLang="cs-CZ" sz="2000" smtClean="0"/>
              <a:t>ž</a:t>
            </a:r>
            <a:r>
              <a:rPr lang="cs-CZ" altLang="cs-CZ" sz="2000" smtClean="0">
                <a:ea typeface="MS Mincho" pitchFamily="49" charset="-128"/>
              </a:rPr>
              <a:t>e je IS  zalo</a:t>
            </a:r>
            <a:r>
              <a:rPr lang="cs-CZ" altLang="cs-CZ" sz="2000" smtClean="0"/>
              <a:t>ž</a:t>
            </a:r>
            <a:r>
              <a:rPr lang="cs-CZ" altLang="cs-CZ" sz="2000" smtClean="0">
                <a:ea typeface="MS Mincho" pitchFamily="49" charset="-128"/>
              </a:rPr>
              <a:t>en na zastaralých technologiích</a:t>
            </a:r>
            <a:endParaRPr lang="cs-CZ" altLang="cs-CZ" sz="2000" smtClean="0"/>
          </a:p>
          <a:p>
            <a:pPr marL="190500" indent="-190500" eaLnBrk="1" hangingPunct="1">
              <a:lnSpc>
                <a:spcPct val="80000"/>
              </a:lnSpc>
              <a:tabLst>
                <a:tab pos="1905000" algn="l"/>
              </a:tabLst>
            </a:pPr>
            <a:r>
              <a:rPr lang="cs-CZ" altLang="cs-CZ" sz="2000" smtClean="0">
                <a:ea typeface="MS Mincho" pitchFamily="49" charset="-128"/>
              </a:rPr>
              <a:t> u cizích systémů nedostatečná lokalizace (potí</a:t>
            </a:r>
            <a:r>
              <a:rPr lang="cs-CZ" altLang="cs-CZ" sz="2000" smtClean="0"/>
              <a:t>ž</a:t>
            </a:r>
            <a:r>
              <a:rPr lang="cs-CZ" altLang="cs-CZ" sz="2000" smtClean="0">
                <a:ea typeface="MS Mincho" pitchFamily="49" charset="-128"/>
              </a:rPr>
              <a:t>e s </a:t>
            </a:r>
            <a:r>
              <a:rPr lang="cs-CZ" altLang="cs-CZ" sz="2000" smtClean="0"/>
              <a:t>č</a:t>
            </a:r>
            <a:r>
              <a:rPr lang="cs-CZ" altLang="cs-CZ" sz="2000" smtClean="0">
                <a:ea typeface="MS Mincho" pitchFamily="49" charset="-128"/>
              </a:rPr>
              <a:t>eskou legislativou a abecedou)</a:t>
            </a:r>
            <a:endParaRPr lang="cs-CZ" altLang="cs-CZ" sz="2000" smtClean="0"/>
          </a:p>
          <a:p>
            <a:pPr marL="190500" indent="-190500" eaLnBrk="1" hangingPunct="1">
              <a:lnSpc>
                <a:spcPct val="80000"/>
              </a:lnSpc>
              <a:tabLst>
                <a:tab pos="1905000" algn="l"/>
              </a:tabLst>
            </a:pPr>
            <a:r>
              <a:rPr lang="cs-CZ" altLang="cs-CZ" sz="2000" smtClean="0">
                <a:ea typeface="MS Mincho" pitchFamily="49" charset="-128"/>
              </a:rPr>
              <a:t>obtí</a:t>
            </a:r>
            <a:r>
              <a:rPr lang="cs-CZ" altLang="cs-CZ" sz="2000" smtClean="0"/>
              <a:t>ž</a:t>
            </a:r>
            <a:r>
              <a:rPr lang="cs-CZ" altLang="cs-CZ" sz="2000" smtClean="0">
                <a:ea typeface="MS Mincho" pitchFamily="49" charset="-128"/>
              </a:rPr>
              <a:t>e s integrací produktů třetích stran</a:t>
            </a:r>
            <a:r>
              <a:rPr lang="cs-CZ" altLang="cs-CZ" sz="2000" smtClean="0"/>
              <a:t>,  nově vyvinutých modulů</a:t>
            </a:r>
            <a:r>
              <a:rPr lang="cs-CZ" altLang="cs-CZ" sz="2000" smtClean="0">
                <a:ea typeface="MS Mincho" pitchFamily="49" charset="-128"/>
              </a:rPr>
              <a:t> existujících aplikací</a:t>
            </a:r>
            <a:r>
              <a:rPr lang="cs-CZ" altLang="cs-CZ" sz="2000" smtClean="0"/>
              <a:t> (v SOA přestává být problémem) </a:t>
            </a:r>
          </a:p>
          <a:p>
            <a:pPr marL="190500" indent="-190500" eaLnBrk="1" hangingPunct="1">
              <a:lnSpc>
                <a:spcPct val="80000"/>
              </a:lnSpc>
              <a:tabLst>
                <a:tab pos="1905000" algn="l"/>
              </a:tabLst>
            </a:pPr>
            <a:r>
              <a:rPr lang="cs-CZ" altLang="cs-CZ" sz="2000" smtClean="0"/>
              <a:t>Závislost na dodavateli</a:t>
            </a:r>
          </a:p>
        </p:txBody>
      </p:sp>
      <p:sp>
        <p:nvSpPr>
          <p:cNvPr id="221190" name="Text Box 5"/>
          <p:cNvSpPr txBox="1">
            <a:spLocks noChangeArrowheads="1"/>
          </p:cNvSpPr>
          <p:nvPr/>
        </p:nvSpPr>
        <p:spPr bwMode="auto">
          <a:xfrm>
            <a:off x="762000" y="5562600"/>
            <a:ext cx="7772400" cy="915988"/>
          </a:xfrm>
          <a:prstGeom prst="rect">
            <a:avLst/>
          </a:prstGeom>
          <a:noFill/>
          <a:ln w="9525">
            <a:noFill/>
            <a:miter lim="800000"/>
            <a:headEnd/>
            <a:tailEnd/>
          </a:ln>
        </p:spPr>
        <p:txBody>
          <a:bodyPr>
            <a:spAutoFit/>
          </a:bodyPr>
          <a:lstStyle/>
          <a:p>
            <a:pPr eaLnBrk="1" hangingPunct="1">
              <a:spcBef>
                <a:spcPct val="50000"/>
              </a:spcBef>
            </a:pPr>
            <a:r>
              <a:rPr lang="cs-CZ" altLang="cs-CZ" b="1" i="1">
                <a:latin typeface="Times New Roman" pitchFamily="18" charset="0"/>
              </a:rPr>
              <a:t>Výhoda i nevýhoda</a:t>
            </a:r>
            <a:r>
              <a:rPr lang="cs-CZ" altLang="cs-CZ" i="1">
                <a:latin typeface="Times New Roman" pitchFamily="18" charset="0"/>
              </a:rPr>
              <a:t>: </a:t>
            </a:r>
            <a:r>
              <a:rPr lang="cs-CZ" altLang="cs-CZ" i="1">
                <a:ea typeface="MS Mincho" pitchFamily="49" charset="-128"/>
              </a:rPr>
              <a:t>vyšší nabídka funkcí, které však nemusí být v</a:t>
            </a:r>
            <a:r>
              <a:rPr lang="cs-CZ" altLang="cs-CZ" i="1"/>
              <a:t>ž</a:t>
            </a:r>
            <a:r>
              <a:rPr lang="cs-CZ" altLang="cs-CZ" i="1">
                <a:ea typeface="MS Mincho" pitchFamily="49" charset="-128"/>
              </a:rPr>
              <a:t>dy pot</a:t>
            </a:r>
            <a:r>
              <a:rPr lang="cs-CZ" altLang="cs-CZ" i="1"/>
              <a:t>ř</a:t>
            </a:r>
            <a:r>
              <a:rPr lang="cs-CZ" altLang="cs-CZ" i="1">
                <a:ea typeface="MS Mincho" pitchFamily="49" charset="-128"/>
              </a:rPr>
              <a:t>ebné a pak zbyte</a:t>
            </a:r>
            <a:r>
              <a:rPr lang="cs-CZ" altLang="cs-CZ" i="1"/>
              <a:t>č</a:t>
            </a:r>
            <a:r>
              <a:rPr lang="cs-CZ" altLang="cs-CZ" i="1">
                <a:ea typeface="MS Mincho" pitchFamily="49" charset="-128"/>
              </a:rPr>
              <a:t>n</a:t>
            </a:r>
            <a:r>
              <a:rPr lang="cs-CZ" altLang="cs-CZ" i="1"/>
              <a:t>ě</a:t>
            </a:r>
            <a:r>
              <a:rPr lang="cs-CZ" altLang="cs-CZ" i="1">
                <a:ea typeface="MS Mincho" pitchFamily="49" charset="-128"/>
              </a:rPr>
              <a:t> zvyšují nároky na obsluhu systému a také na hardware</a:t>
            </a:r>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Zástupný symbol pro číslo snímku 5"/>
          <p:cNvSpPr>
            <a:spLocks noGrp="1"/>
          </p:cNvSpPr>
          <p:nvPr>
            <p:ph type="sldNum" sz="quarter" idx="12"/>
          </p:nvPr>
        </p:nvSpPr>
        <p:spPr>
          <a:noFill/>
        </p:spPr>
        <p:txBody>
          <a:bodyPr/>
          <a:lstStyle/>
          <a:p>
            <a:fld id="{E63A204A-19DE-4220-8232-CBA12CE16D54}" type="slidenum">
              <a:rPr lang="cs-CZ" altLang="cs-CZ"/>
              <a:pPr/>
              <a:t>213</a:t>
            </a:fld>
            <a:endParaRPr lang="cs-CZ" altLang="cs-CZ"/>
          </a:p>
        </p:txBody>
      </p:sp>
      <p:sp>
        <p:nvSpPr>
          <p:cNvPr id="222211" name="Rectangle 2"/>
          <p:cNvSpPr>
            <a:spLocks noGrp="1" noChangeArrowheads="1"/>
          </p:cNvSpPr>
          <p:nvPr>
            <p:ph type="title"/>
          </p:nvPr>
        </p:nvSpPr>
        <p:spPr/>
        <p:txBody>
          <a:bodyPr/>
          <a:lstStyle/>
          <a:p>
            <a:pPr eaLnBrk="1" hangingPunct="1"/>
            <a:r>
              <a:rPr lang="cs-CZ" altLang="cs-CZ" smtClean="0"/>
              <a:t>Optimální řešení</a:t>
            </a:r>
          </a:p>
        </p:txBody>
      </p:sp>
      <p:sp>
        <p:nvSpPr>
          <p:cNvPr id="222212" name="Rectangle 3"/>
          <p:cNvSpPr>
            <a:spLocks noGrp="1" noChangeArrowheads="1"/>
          </p:cNvSpPr>
          <p:nvPr>
            <p:ph type="body" idx="1"/>
          </p:nvPr>
        </p:nvSpPr>
        <p:spPr>
          <a:xfrm>
            <a:off x="457200" y="1600200"/>
            <a:ext cx="7931150" cy="4525963"/>
          </a:xfrm>
        </p:spPr>
        <p:txBody>
          <a:bodyPr/>
          <a:lstStyle/>
          <a:p>
            <a:pPr eaLnBrk="1" hangingPunct="1"/>
            <a:r>
              <a:rPr lang="cs-CZ" altLang="cs-CZ" sz="2800" smtClean="0"/>
              <a:t>Při servisní orientaci mám z technického hlediska poměrně snadnou možnost kombinovat customizované a nově vyvíjené  komponenty, to je třeba využít s cílem dosáhnout optimálního výsledku, musí s tím ale souhlasit dodavatel</a:t>
            </a:r>
          </a:p>
          <a:p>
            <a:pPr eaLnBrk="1" hangingPunct="1"/>
            <a:r>
              <a:rPr lang="cs-CZ" altLang="cs-CZ" sz="2800" smtClean="0"/>
              <a:t>Dodavatelé se ale s tím těžko smiřují a bojují proti tomu pomocí požadavků na přehnanou standardizaci a kejklů s ručením a dalšími triky</a:t>
            </a:r>
          </a:p>
          <a:p>
            <a:pPr eaLnBrk="1" hangingPunct="1"/>
            <a:endParaRPr lang="cs-CZ" altLang="cs-CZ" sz="2800" smtClean="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Zástupný symbol pro číslo snímku 5"/>
          <p:cNvSpPr>
            <a:spLocks noGrp="1"/>
          </p:cNvSpPr>
          <p:nvPr>
            <p:ph type="sldNum" sz="quarter" idx="12"/>
          </p:nvPr>
        </p:nvSpPr>
        <p:spPr>
          <a:noFill/>
        </p:spPr>
        <p:txBody>
          <a:bodyPr/>
          <a:lstStyle/>
          <a:p>
            <a:fld id="{BBBB53C7-CB81-4F1C-AEBC-4B1F0C36F9D6}" type="slidenum">
              <a:rPr lang="cs-CZ" altLang="cs-CZ"/>
              <a:pPr/>
              <a:t>214</a:t>
            </a:fld>
            <a:endParaRPr lang="cs-CZ" altLang="cs-CZ"/>
          </a:p>
        </p:txBody>
      </p:sp>
      <p:sp>
        <p:nvSpPr>
          <p:cNvPr id="223235" name="Rectangle 2"/>
          <p:cNvSpPr>
            <a:spLocks noGrp="1" noChangeArrowheads="1"/>
          </p:cNvSpPr>
          <p:nvPr>
            <p:ph type="title"/>
          </p:nvPr>
        </p:nvSpPr>
        <p:spPr/>
        <p:txBody>
          <a:bodyPr/>
          <a:lstStyle/>
          <a:p>
            <a:pPr eaLnBrk="1" hangingPunct="1"/>
            <a:r>
              <a:rPr lang="cs-CZ" altLang="cs-CZ" smtClean="0"/>
              <a:t>Systémový integrátor</a:t>
            </a:r>
          </a:p>
        </p:txBody>
      </p:sp>
      <p:sp>
        <p:nvSpPr>
          <p:cNvPr id="223236" name="Rectangle 3"/>
          <p:cNvSpPr>
            <a:spLocks noGrp="1" noChangeArrowheads="1"/>
          </p:cNvSpPr>
          <p:nvPr>
            <p:ph type="body" idx="1"/>
          </p:nvPr>
        </p:nvSpPr>
        <p:spPr>
          <a:xfrm>
            <a:off x="457200" y="1600200"/>
            <a:ext cx="7620000" cy="4525963"/>
          </a:xfrm>
        </p:spPr>
        <p:txBody>
          <a:bodyPr/>
          <a:lstStyle/>
          <a:p>
            <a:pPr eaLnBrk="1" hangingPunct="1">
              <a:lnSpc>
                <a:spcPct val="90000"/>
              </a:lnSpc>
            </a:pPr>
            <a:r>
              <a:rPr lang="cs-CZ" altLang="cs-CZ" sz="2800" smtClean="0"/>
              <a:t>Finální dodavatel</a:t>
            </a:r>
          </a:p>
          <a:p>
            <a:pPr lvl="1" eaLnBrk="1" hangingPunct="1">
              <a:lnSpc>
                <a:spcPct val="90000"/>
              </a:lnSpc>
            </a:pPr>
            <a:r>
              <a:rPr lang="cs-CZ" altLang="cs-CZ" sz="2400" smtClean="0"/>
              <a:t>Typická forma dodávky customizovaných systémů</a:t>
            </a:r>
          </a:p>
          <a:p>
            <a:pPr lvl="2" eaLnBrk="1" hangingPunct="1">
              <a:lnSpc>
                <a:spcPct val="90000"/>
              </a:lnSpc>
            </a:pPr>
            <a:r>
              <a:rPr lang="cs-CZ" altLang="cs-CZ" sz="2000" smtClean="0"/>
              <a:t>Ručí za vše, včetně subdodávek</a:t>
            </a:r>
          </a:p>
          <a:p>
            <a:pPr lvl="2" eaLnBrk="1" hangingPunct="1">
              <a:lnSpc>
                <a:spcPct val="90000"/>
              </a:lnSpc>
            </a:pPr>
            <a:r>
              <a:rPr lang="cs-CZ" altLang="cs-CZ" sz="2000" smtClean="0"/>
              <a:t>Specifikuje požadavky, včetně rozhraní na jiné systémy a integraci existujících aplikací a dodávek třetích stran</a:t>
            </a:r>
          </a:p>
          <a:p>
            <a:pPr lvl="2" eaLnBrk="1" hangingPunct="1">
              <a:lnSpc>
                <a:spcPct val="90000"/>
              </a:lnSpc>
            </a:pPr>
            <a:r>
              <a:rPr lang="cs-CZ" altLang="cs-CZ" sz="2000" smtClean="0"/>
              <a:t>Dekomponuje  a stanovuje implementaci spolupráce komponent</a:t>
            </a:r>
          </a:p>
          <a:p>
            <a:pPr lvl="2" eaLnBrk="1" hangingPunct="1">
              <a:lnSpc>
                <a:spcPct val="90000"/>
              </a:lnSpc>
            </a:pPr>
            <a:r>
              <a:rPr lang="cs-CZ" altLang="cs-CZ" sz="2000" smtClean="0"/>
              <a:t>Dohaduje pravidla ručení a pravidla údržby</a:t>
            </a:r>
          </a:p>
          <a:p>
            <a:pPr lvl="2" eaLnBrk="1" hangingPunct="1">
              <a:lnSpc>
                <a:spcPct val="90000"/>
              </a:lnSpc>
            </a:pPr>
            <a:r>
              <a:rPr lang="cs-CZ" altLang="cs-CZ" sz="2000" smtClean="0"/>
              <a:t>Je partnerem pro celý životní cyklus</a:t>
            </a:r>
          </a:p>
          <a:p>
            <a:pPr eaLnBrk="1" hangingPunct="1">
              <a:lnSpc>
                <a:spcPct val="90000"/>
              </a:lnSpc>
            </a:pPr>
            <a:r>
              <a:rPr lang="cs-CZ" altLang="cs-CZ" sz="2800" smtClean="0"/>
              <a:t>Často velmi silná závislost na výrobci balíku (i org. začlenění)</a:t>
            </a:r>
          </a:p>
          <a:p>
            <a:pPr eaLnBrk="1" hangingPunct="1">
              <a:lnSpc>
                <a:spcPct val="90000"/>
              </a:lnSpc>
            </a:pPr>
            <a:endParaRPr lang="cs-CZ" altLang="cs-CZ" sz="2800" smtClean="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Zástupný symbol pro číslo snímku 5"/>
          <p:cNvSpPr>
            <a:spLocks noGrp="1"/>
          </p:cNvSpPr>
          <p:nvPr>
            <p:ph type="sldNum" sz="quarter" idx="12"/>
          </p:nvPr>
        </p:nvSpPr>
        <p:spPr>
          <a:noFill/>
        </p:spPr>
        <p:txBody>
          <a:bodyPr/>
          <a:lstStyle/>
          <a:p>
            <a:fld id="{A5BFE480-98A9-40B7-A831-E6C84AA50EAB}" type="slidenum">
              <a:rPr lang="cs-CZ" altLang="cs-CZ"/>
              <a:pPr/>
              <a:t>215</a:t>
            </a:fld>
            <a:endParaRPr lang="cs-CZ" altLang="cs-CZ"/>
          </a:p>
        </p:txBody>
      </p:sp>
      <p:sp>
        <p:nvSpPr>
          <p:cNvPr id="224259" name="Rectangle 2"/>
          <p:cNvSpPr>
            <a:spLocks noGrp="1" noChangeArrowheads="1"/>
          </p:cNvSpPr>
          <p:nvPr>
            <p:ph type="title"/>
          </p:nvPr>
        </p:nvSpPr>
        <p:spPr/>
        <p:txBody>
          <a:bodyPr/>
          <a:lstStyle/>
          <a:p>
            <a:pPr eaLnBrk="1" hangingPunct="1"/>
            <a:r>
              <a:rPr lang="cs-CZ" altLang="cs-CZ" smtClean="0"/>
              <a:t>Problémy systémové integrace</a:t>
            </a:r>
          </a:p>
        </p:txBody>
      </p:sp>
      <p:sp>
        <p:nvSpPr>
          <p:cNvPr id="224260" name="Rectangle 3"/>
          <p:cNvSpPr>
            <a:spLocks noGrp="1" noChangeArrowheads="1"/>
          </p:cNvSpPr>
          <p:nvPr>
            <p:ph type="body" idx="1"/>
          </p:nvPr>
        </p:nvSpPr>
        <p:spPr/>
        <p:txBody>
          <a:bodyPr/>
          <a:lstStyle/>
          <a:p>
            <a:pPr eaLnBrk="1" hangingPunct="1"/>
            <a:r>
              <a:rPr lang="cs-CZ" altLang="cs-CZ" sz="2400" smtClean="0"/>
              <a:t>Do značné míry stejné, jako u vývoje SW obecně. Některé problémy jsou zvláště palčivé</a:t>
            </a:r>
            <a:r>
              <a:rPr lang="cs-CZ" altLang="cs-CZ" smtClean="0"/>
              <a:t>.</a:t>
            </a:r>
          </a:p>
          <a:p>
            <a:pPr marL="714375" lvl="2" indent="0" eaLnBrk="1" hangingPunct="1"/>
            <a:r>
              <a:rPr lang="cs-CZ" altLang="cs-CZ" smtClean="0"/>
              <a:t> Systémový integrátor by měla být větší firma</a:t>
            </a:r>
          </a:p>
          <a:p>
            <a:pPr marL="714375" lvl="2" indent="0" eaLnBrk="1" hangingPunct="1"/>
            <a:r>
              <a:rPr lang="cs-CZ" altLang="cs-CZ" smtClean="0"/>
              <a:t> SI je obvykle příliš vázán na jednoho výrobce</a:t>
            </a:r>
          </a:p>
          <a:p>
            <a:pPr marL="714375" lvl="2" indent="0" eaLnBrk="1" hangingPunct="1"/>
            <a:r>
              <a:rPr lang="cs-CZ" altLang="cs-CZ" smtClean="0"/>
              <a:t> Nedostatky při řízení projektů</a:t>
            </a:r>
          </a:p>
          <a:p>
            <a:pPr eaLnBrk="1" hangingPunct="1"/>
            <a:r>
              <a:rPr lang="cs-CZ" altLang="cs-CZ" smtClean="0"/>
              <a:t>Česká společnost pro systémovou integraci</a:t>
            </a:r>
          </a:p>
          <a:p>
            <a:pPr eaLnBrk="1" hangingPunct="1"/>
            <a:r>
              <a:rPr lang="cs-CZ" altLang="cs-CZ" smtClean="0"/>
              <a:t>Nedořešena spolupráce s malými firmami</a:t>
            </a:r>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Zástupný symbol pro číslo snímku 5"/>
          <p:cNvSpPr>
            <a:spLocks noGrp="1"/>
          </p:cNvSpPr>
          <p:nvPr>
            <p:ph type="sldNum" sz="quarter" idx="12"/>
          </p:nvPr>
        </p:nvSpPr>
        <p:spPr>
          <a:noFill/>
        </p:spPr>
        <p:txBody>
          <a:bodyPr/>
          <a:lstStyle/>
          <a:p>
            <a:fld id="{3F167011-E9BC-4C11-B5A8-CEB077B34B57}" type="slidenum">
              <a:rPr lang="cs-CZ" altLang="cs-CZ"/>
              <a:pPr/>
              <a:t>216</a:t>
            </a:fld>
            <a:endParaRPr lang="cs-CZ" altLang="cs-CZ"/>
          </a:p>
        </p:txBody>
      </p:sp>
      <p:sp>
        <p:nvSpPr>
          <p:cNvPr id="225283" name="Rectangle 2"/>
          <p:cNvSpPr>
            <a:spLocks noGrp="1" noChangeArrowheads="1"/>
          </p:cNvSpPr>
          <p:nvPr>
            <p:ph type="title"/>
          </p:nvPr>
        </p:nvSpPr>
        <p:spPr/>
        <p:txBody>
          <a:bodyPr/>
          <a:lstStyle/>
          <a:p>
            <a:pPr eaLnBrk="1" hangingPunct="1"/>
            <a:r>
              <a:rPr lang="cs-CZ" altLang="cs-CZ" smtClean="0"/>
              <a:t>Organizace spolupráce se SI</a:t>
            </a:r>
          </a:p>
        </p:txBody>
      </p:sp>
      <p:sp>
        <p:nvSpPr>
          <p:cNvPr id="225284" name="Rectangle 3"/>
          <p:cNvSpPr>
            <a:spLocks noGrp="1" noChangeArrowheads="1"/>
          </p:cNvSpPr>
          <p:nvPr>
            <p:ph type="body" idx="1"/>
          </p:nvPr>
        </p:nvSpPr>
        <p:spPr>
          <a:xfrm>
            <a:off x="457200" y="1341438"/>
            <a:ext cx="8229600" cy="4784725"/>
          </a:xfrm>
        </p:spPr>
        <p:txBody>
          <a:bodyPr/>
          <a:lstStyle/>
          <a:p>
            <a:pPr marL="174625" indent="-174625" eaLnBrk="1" hangingPunct="1"/>
            <a:r>
              <a:rPr lang="cs-CZ" altLang="cs-CZ" smtClean="0"/>
              <a:t> </a:t>
            </a:r>
            <a:r>
              <a:rPr lang="cs-CZ" altLang="cs-CZ" sz="2800" smtClean="0"/>
              <a:t>Dohlížecí výbor, </a:t>
            </a:r>
            <a:r>
              <a:rPr lang="cs-CZ" altLang="cs-CZ" sz="2800" i="1" smtClean="0"/>
              <a:t>kontrola, audit</a:t>
            </a:r>
          </a:p>
          <a:p>
            <a:pPr marL="1189038" lvl="3" indent="-107950" eaLnBrk="1" hangingPunct="1">
              <a:buFontTx/>
              <a:buNone/>
            </a:pPr>
            <a:r>
              <a:rPr lang="cs-CZ" altLang="cs-CZ" smtClean="0"/>
              <a:t>Vedoucí projektu (od SI),  jeho zástupce (styčný důstojník) zástupci managementů stran, vedoucí řešitelských týmů, pomocné síly</a:t>
            </a:r>
          </a:p>
          <a:p>
            <a:pPr marL="174625" indent="-174625" eaLnBrk="1" hangingPunct="1"/>
            <a:r>
              <a:rPr lang="cs-CZ" altLang="cs-CZ" sz="2800" smtClean="0"/>
              <a:t>Řídící výbor, </a:t>
            </a:r>
            <a:r>
              <a:rPr lang="cs-CZ" altLang="cs-CZ" sz="2800" i="1" smtClean="0"/>
              <a:t>věcné řízení, operativa</a:t>
            </a:r>
            <a:r>
              <a:rPr lang="cs-CZ" altLang="cs-CZ" smtClean="0"/>
              <a:t> </a:t>
            </a:r>
          </a:p>
          <a:p>
            <a:pPr marL="1189038" lvl="3" indent="-107950" eaLnBrk="1" hangingPunct="1">
              <a:buFontTx/>
              <a:buNone/>
            </a:pPr>
            <a:r>
              <a:rPr lang="cs-CZ" altLang="cs-CZ" smtClean="0"/>
              <a:t>Vedoucí projektu, styčný důstojník, zástupce vedoucího, vedoucí řešitelských týmů, klíčoví zástupci uživatele, pomocné síly</a:t>
            </a:r>
          </a:p>
          <a:p>
            <a:pPr marL="174625" indent="-174625" eaLnBrk="1" hangingPunct="1"/>
            <a:r>
              <a:rPr lang="cs-CZ" altLang="cs-CZ" sz="2800" smtClean="0"/>
              <a:t>Řešitelské týmy </a:t>
            </a:r>
            <a:r>
              <a:rPr lang="cs-CZ" altLang="cs-CZ" sz="2800" i="1" smtClean="0"/>
              <a:t>Customizace. Dokumentace, zavádění, systémové služby</a:t>
            </a:r>
          </a:p>
          <a:p>
            <a:pPr marL="1189038" lvl="3" indent="-107950" eaLnBrk="1" hangingPunct="1">
              <a:buFontTx/>
              <a:buNone/>
            </a:pPr>
            <a:r>
              <a:rPr lang="cs-CZ" altLang="cs-CZ" sz="1800" smtClean="0"/>
              <a:t>Vedoucí týmu, jeho zástupce, zástupci koncových uživatelů daného subsystému, řešitelé, dokumentování  </a:t>
            </a:r>
          </a:p>
          <a:p>
            <a:pPr marL="901700" lvl="2" indent="-271463" eaLnBrk="1" hangingPunct="1"/>
            <a:endParaRPr lang="cs-CZ" altLang="cs-CZ" sz="2000" smtClean="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Zástupný symbol pro číslo snímku 5"/>
          <p:cNvSpPr>
            <a:spLocks noGrp="1"/>
          </p:cNvSpPr>
          <p:nvPr>
            <p:ph type="sldNum" sz="quarter" idx="12"/>
          </p:nvPr>
        </p:nvSpPr>
        <p:spPr>
          <a:noFill/>
        </p:spPr>
        <p:txBody>
          <a:bodyPr/>
          <a:lstStyle/>
          <a:p>
            <a:fld id="{5DB84895-5885-460E-8AA9-DF0BAC642CED}" type="slidenum">
              <a:rPr lang="cs-CZ" altLang="cs-CZ"/>
              <a:pPr/>
              <a:t>217</a:t>
            </a:fld>
            <a:endParaRPr lang="cs-CZ" altLang="cs-CZ"/>
          </a:p>
        </p:txBody>
      </p:sp>
      <p:sp>
        <p:nvSpPr>
          <p:cNvPr id="226307" name="Rectangle 2"/>
          <p:cNvSpPr>
            <a:spLocks noGrp="1" noChangeArrowheads="1"/>
          </p:cNvSpPr>
          <p:nvPr>
            <p:ph type="title"/>
          </p:nvPr>
        </p:nvSpPr>
        <p:spPr/>
        <p:txBody>
          <a:bodyPr/>
          <a:lstStyle/>
          <a:p>
            <a:pPr eaLnBrk="1" hangingPunct="1"/>
            <a:r>
              <a:rPr lang="cs-CZ" altLang="cs-CZ" sz="3600" smtClean="0"/>
              <a:t>Hlavní zádrhele na počátku projektu</a:t>
            </a:r>
          </a:p>
        </p:txBody>
      </p:sp>
      <p:sp>
        <p:nvSpPr>
          <p:cNvPr id="226308" name="Rectangle 3"/>
          <p:cNvSpPr>
            <a:spLocks noGrp="1" noChangeArrowheads="1"/>
          </p:cNvSpPr>
          <p:nvPr>
            <p:ph type="body" idx="1"/>
          </p:nvPr>
        </p:nvSpPr>
        <p:spPr>
          <a:xfrm>
            <a:off x="514350" y="1341438"/>
            <a:ext cx="8234363" cy="4784725"/>
          </a:xfrm>
        </p:spPr>
        <p:txBody>
          <a:bodyPr/>
          <a:lstStyle/>
          <a:p>
            <a:pPr eaLnBrk="1" hangingPunct="1">
              <a:lnSpc>
                <a:spcPct val="80000"/>
              </a:lnSpc>
            </a:pPr>
            <a:r>
              <a:rPr lang="cs-CZ" altLang="cs-CZ" sz="2400" smtClean="0"/>
              <a:t>Podceňování počátečních etap a předčasná formalizace či programování. </a:t>
            </a:r>
          </a:p>
          <a:p>
            <a:pPr lvl="1" eaLnBrk="1" hangingPunct="1">
              <a:lnSpc>
                <a:spcPct val="80000"/>
              </a:lnSpc>
            </a:pPr>
            <a:r>
              <a:rPr lang="cs-CZ" altLang="cs-CZ" sz="2000" smtClean="0"/>
              <a:t>V dokumentech nejde jen o „řeči“, hr na programování (programuje se i ve specifikačních jazycích)</a:t>
            </a:r>
          </a:p>
          <a:p>
            <a:pPr lvl="1" eaLnBrk="1" hangingPunct="1">
              <a:lnSpc>
                <a:spcPct val="80000"/>
              </a:lnSpc>
            </a:pPr>
            <a:r>
              <a:rPr lang="cs-CZ" altLang="cs-CZ" sz="2000" smtClean="0"/>
              <a:t>Nereálné představy</a:t>
            </a:r>
          </a:p>
          <a:p>
            <a:pPr lvl="1" eaLnBrk="1" hangingPunct="1">
              <a:lnSpc>
                <a:spcPct val="80000"/>
              </a:lnSpc>
            </a:pPr>
            <a:r>
              <a:rPr lang="cs-CZ" altLang="cs-CZ" sz="2000" smtClean="0"/>
              <a:t>Špatná spolupráce</a:t>
            </a:r>
          </a:p>
          <a:p>
            <a:pPr lvl="1" eaLnBrk="1" hangingPunct="1">
              <a:lnSpc>
                <a:spcPct val="80000"/>
              </a:lnSpc>
            </a:pPr>
            <a:r>
              <a:rPr lang="cs-CZ" altLang="cs-CZ" sz="2000" smtClean="0"/>
              <a:t>Obtížné testování – používat oponentury, hlavně typu inspekce!</a:t>
            </a:r>
          </a:p>
          <a:p>
            <a:pPr eaLnBrk="1" hangingPunct="1">
              <a:lnSpc>
                <a:spcPct val="80000"/>
              </a:lnSpc>
            </a:pPr>
            <a:r>
              <a:rPr lang="cs-CZ" altLang="cs-CZ" sz="2400" smtClean="0"/>
              <a:t>Nedostatečné vedení projektu</a:t>
            </a:r>
          </a:p>
          <a:p>
            <a:pPr lvl="1" eaLnBrk="1" hangingPunct="1">
              <a:lnSpc>
                <a:spcPct val="80000"/>
              </a:lnSpc>
            </a:pPr>
            <a:r>
              <a:rPr lang="cs-CZ" altLang="cs-CZ" sz="2000" smtClean="0"/>
              <a:t>Není vedení týmu, chyby v týmové práci, neobsazeny důležité role</a:t>
            </a:r>
          </a:p>
          <a:p>
            <a:pPr lvl="1" eaLnBrk="1" hangingPunct="1">
              <a:lnSpc>
                <a:spcPct val="80000"/>
              </a:lnSpc>
            </a:pPr>
            <a:r>
              <a:rPr lang="cs-CZ" altLang="cs-CZ" sz="2000" smtClean="0"/>
              <a:t>Není formální (tj. podle přesně  formulovaných pravidel) stanovování úkolů, jejich kontroly a přebírání</a:t>
            </a:r>
          </a:p>
          <a:p>
            <a:pPr lvl="1" eaLnBrk="1" hangingPunct="1">
              <a:lnSpc>
                <a:spcPct val="80000"/>
              </a:lnSpc>
            </a:pPr>
            <a:r>
              <a:rPr lang="cs-CZ" altLang="cs-CZ" sz="2000" smtClean="0"/>
              <a:t>Mnohé důležité informace nejsou v písemné formě </a:t>
            </a:r>
          </a:p>
          <a:p>
            <a:pPr eaLnBrk="1" hangingPunct="1">
              <a:lnSpc>
                <a:spcPct val="80000"/>
              </a:lnSpc>
            </a:pPr>
            <a:r>
              <a:rPr lang="cs-CZ" altLang="cs-CZ" sz="2400" smtClean="0"/>
              <a:t>Nepostupuje se metodou maximální možné lenosti – předčasné řešení technických detailů</a:t>
            </a:r>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Zástupný symbol pro číslo snímku 5"/>
          <p:cNvSpPr>
            <a:spLocks noGrp="1"/>
          </p:cNvSpPr>
          <p:nvPr>
            <p:ph type="sldNum" sz="quarter" idx="12"/>
          </p:nvPr>
        </p:nvSpPr>
        <p:spPr>
          <a:noFill/>
        </p:spPr>
        <p:txBody>
          <a:bodyPr/>
          <a:lstStyle/>
          <a:p>
            <a:fld id="{8640F760-73C5-43FD-A9BF-5F2D3363128F}" type="slidenum">
              <a:rPr lang="cs-CZ" altLang="cs-CZ"/>
              <a:pPr/>
              <a:t>218</a:t>
            </a:fld>
            <a:endParaRPr lang="cs-CZ" altLang="cs-CZ"/>
          </a:p>
        </p:txBody>
      </p:sp>
      <p:sp>
        <p:nvSpPr>
          <p:cNvPr id="227331" name="Rectangle 2"/>
          <p:cNvSpPr>
            <a:spLocks noGrp="1" noChangeArrowheads="1"/>
          </p:cNvSpPr>
          <p:nvPr>
            <p:ph type="title"/>
          </p:nvPr>
        </p:nvSpPr>
        <p:spPr/>
        <p:txBody>
          <a:bodyPr/>
          <a:lstStyle/>
          <a:p>
            <a:pPr eaLnBrk="1" hangingPunct="1"/>
            <a:r>
              <a:rPr lang="cs-CZ" altLang="cs-CZ" smtClean="0"/>
              <a:t>Hlavní zádrhele na počátku</a:t>
            </a:r>
          </a:p>
        </p:txBody>
      </p:sp>
      <p:sp>
        <p:nvSpPr>
          <p:cNvPr id="227332" name="Rectangle 3"/>
          <p:cNvSpPr>
            <a:spLocks noGrp="1" noChangeArrowheads="1"/>
          </p:cNvSpPr>
          <p:nvPr>
            <p:ph type="body" idx="1"/>
          </p:nvPr>
        </p:nvSpPr>
        <p:spPr/>
        <p:txBody>
          <a:bodyPr/>
          <a:lstStyle/>
          <a:p>
            <a:pPr eaLnBrk="1" hangingPunct="1">
              <a:lnSpc>
                <a:spcPct val="80000"/>
              </a:lnSpc>
            </a:pPr>
            <a:r>
              <a:rPr lang="cs-CZ" altLang="cs-CZ" sz="2400" smtClean="0"/>
              <a:t>IS jako náhrada invence při hledání strategie podniku a podnikatelského záměru, </a:t>
            </a:r>
          </a:p>
          <a:p>
            <a:pPr lvl="1" eaLnBrk="1" hangingPunct="1">
              <a:lnSpc>
                <a:spcPct val="80000"/>
              </a:lnSpc>
            </a:pPr>
            <a:r>
              <a:rPr lang="cs-CZ" altLang="cs-CZ" sz="2000" smtClean="0"/>
              <a:t>Nejasné cíle</a:t>
            </a:r>
          </a:p>
          <a:p>
            <a:pPr eaLnBrk="1" hangingPunct="1">
              <a:lnSpc>
                <a:spcPct val="80000"/>
              </a:lnSpc>
            </a:pPr>
            <a:r>
              <a:rPr lang="cs-CZ" altLang="cs-CZ" sz="2400" smtClean="0"/>
              <a:t>Syndrom pejska a kočičky, implementovat kdeco</a:t>
            </a:r>
          </a:p>
          <a:p>
            <a:pPr eaLnBrk="1" hangingPunct="1">
              <a:lnSpc>
                <a:spcPct val="80000"/>
              </a:lnSpc>
            </a:pPr>
            <a:r>
              <a:rPr lang="cs-CZ" altLang="cs-CZ" sz="2400" smtClean="0"/>
              <a:t>Přesnost požadována větší, než umožňují data,</a:t>
            </a:r>
          </a:p>
          <a:p>
            <a:pPr eaLnBrk="1" hangingPunct="1">
              <a:lnSpc>
                <a:spcPct val="80000"/>
              </a:lnSpc>
            </a:pPr>
            <a:r>
              <a:rPr lang="cs-CZ" altLang="cs-CZ" sz="2400" smtClean="0"/>
              <a:t> Zbytečně ostré požadavky na interaktivnost, neostatečná kvalita dat</a:t>
            </a:r>
          </a:p>
          <a:p>
            <a:pPr eaLnBrk="1" hangingPunct="1">
              <a:lnSpc>
                <a:spcPct val="80000"/>
              </a:lnSpc>
            </a:pPr>
            <a:r>
              <a:rPr lang="cs-CZ" altLang="cs-CZ" sz="2400" smtClean="0"/>
              <a:t>Zamlčené předpoklady a souvislosti</a:t>
            </a:r>
          </a:p>
          <a:p>
            <a:pPr eaLnBrk="1" hangingPunct="1">
              <a:lnSpc>
                <a:spcPct val="80000"/>
              </a:lnSpc>
            </a:pPr>
            <a:r>
              <a:rPr lang="cs-CZ" altLang="cs-CZ" sz="2400" smtClean="0"/>
              <a:t>Nedostatečná kvantifikace cílů</a:t>
            </a:r>
          </a:p>
          <a:p>
            <a:pPr eaLnBrk="1" hangingPunct="1">
              <a:lnSpc>
                <a:spcPct val="80000"/>
              </a:lnSpc>
            </a:pPr>
            <a:r>
              <a:rPr lang="cs-CZ" altLang="cs-CZ" sz="2400" smtClean="0"/>
              <a:t>Nereálné termíny, nezájem managementu, chybějící zdroje</a:t>
            </a:r>
          </a:p>
          <a:p>
            <a:pPr eaLnBrk="1" hangingPunct="1">
              <a:lnSpc>
                <a:spcPct val="80000"/>
              </a:lnSpc>
            </a:pPr>
            <a:r>
              <a:rPr lang="cs-CZ" altLang="cs-CZ" sz="2400" smtClean="0"/>
              <a:t>Neochota budovat systém postupně (velký třesk).</a:t>
            </a:r>
          </a:p>
          <a:p>
            <a:pPr eaLnBrk="1" hangingPunct="1">
              <a:lnSpc>
                <a:spcPct val="80000"/>
              </a:lnSpc>
            </a:pPr>
            <a:r>
              <a:rPr lang="cs-CZ" altLang="cs-CZ" sz="2400" smtClean="0"/>
              <a:t>Standish – nezapojeni uživatelů, nekvalitní management</a:t>
            </a:r>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Zástupný symbol pro číslo snímku 5"/>
          <p:cNvSpPr>
            <a:spLocks noGrp="1"/>
          </p:cNvSpPr>
          <p:nvPr>
            <p:ph type="sldNum" sz="quarter" idx="12"/>
          </p:nvPr>
        </p:nvSpPr>
        <p:spPr>
          <a:noFill/>
        </p:spPr>
        <p:txBody>
          <a:bodyPr/>
          <a:lstStyle/>
          <a:p>
            <a:fld id="{11E77AB8-EE40-4B9B-8E04-3167DF0D61B1}" type="slidenum">
              <a:rPr lang="cs-CZ" altLang="cs-CZ"/>
              <a:pPr/>
              <a:t>219</a:t>
            </a:fld>
            <a:endParaRPr lang="cs-CZ" altLang="cs-CZ"/>
          </a:p>
        </p:txBody>
      </p:sp>
      <p:sp>
        <p:nvSpPr>
          <p:cNvPr id="228355"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čá</a:t>
            </a:r>
            <a:r>
              <a:rPr lang="cs-CZ" altLang="cs-CZ" smtClean="0">
                <a:ea typeface="MS Mincho" pitchFamily="49" charset="-128"/>
              </a:rPr>
              <a:t>te</a:t>
            </a:r>
            <a:r>
              <a:rPr lang="cs-CZ" altLang="cs-CZ" smtClean="0"/>
              <a:t>č</a:t>
            </a:r>
            <a:r>
              <a:rPr lang="cs-CZ" altLang="cs-CZ" smtClean="0">
                <a:ea typeface="MS Mincho" pitchFamily="49" charset="-128"/>
              </a:rPr>
              <a:t>ních etap budování IS</a:t>
            </a:r>
            <a:r>
              <a:rPr lang="cs-CZ" altLang="cs-CZ" smtClean="0"/>
              <a:t> </a:t>
            </a:r>
          </a:p>
        </p:txBody>
      </p:sp>
      <p:sp>
        <p:nvSpPr>
          <p:cNvPr id="228356" name="Rectangle 3"/>
          <p:cNvSpPr>
            <a:spLocks noGrp="1" noChangeArrowheads="1"/>
          </p:cNvSpPr>
          <p:nvPr>
            <p:ph type="body" idx="1"/>
          </p:nvPr>
        </p:nvSpPr>
        <p:spPr>
          <a:xfrm>
            <a:off x="323850" y="1628775"/>
            <a:ext cx="8496300" cy="4679950"/>
          </a:xfrm>
        </p:spPr>
        <p:txBody>
          <a:bodyPr/>
          <a:lstStyle/>
          <a:p>
            <a:pPr eaLnBrk="1" hangingPunct="1"/>
            <a:r>
              <a:rPr lang="cs-CZ" altLang="cs-CZ" sz="2400" smtClean="0">
                <a:ea typeface="MS Mincho" pitchFamily="49" charset="-128"/>
              </a:rPr>
              <a:t>V úvodních etapách </a:t>
            </a:r>
            <a:r>
              <a:rPr lang="cs-CZ" altLang="cs-CZ" sz="2400" smtClean="0"/>
              <a:t>ž</a:t>
            </a:r>
            <a:r>
              <a:rPr lang="cs-CZ" altLang="cs-CZ" sz="2400" smtClean="0">
                <a:ea typeface="MS Mincho" pitchFamily="49" charset="-128"/>
              </a:rPr>
              <a:t>ivotního cyklu p</a:t>
            </a:r>
            <a:r>
              <a:rPr lang="cs-CZ" altLang="cs-CZ" sz="2400" smtClean="0"/>
              <a:t>ř</a:t>
            </a:r>
            <a:r>
              <a:rPr lang="cs-CZ" altLang="cs-CZ" sz="2400" smtClean="0">
                <a:ea typeface="MS Mincho" pitchFamily="49" charset="-128"/>
              </a:rPr>
              <a:t>echázíme  od intuitivních (a </a:t>
            </a:r>
            <a:r>
              <a:rPr lang="cs-CZ" altLang="cs-CZ" sz="2400" smtClean="0"/>
              <a:t>č</a:t>
            </a:r>
            <a:r>
              <a:rPr lang="cs-CZ" altLang="cs-CZ" sz="2400" smtClean="0">
                <a:ea typeface="MS Mincho" pitchFamily="49" charset="-128"/>
              </a:rPr>
              <a:t>asto vágních) p</a:t>
            </a:r>
            <a:r>
              <a:rPr lang="cs-CZ" altLang="cs-CZ" sz="2400" smtClean="0"/>
              <a:t>ř</a:t>
            </a:r>
            <a:r>
              <a:rPr lang="cs-CZ" altLang="cs-CZ" sz="2400" smtClean="0">
                <a:ea typeface="MS Mincho" pitchFamily="49" charset="-128"/>
              </a:rPr>
              <a:t>edstav a úmysl</a:t>
            </a:r>
            <a:r>
              <a:rPr lang="cs-CZ" altLang="cs-CZ" sz="2400" smtClean="0"/>
              <a:t>ů</a:t>
            </a:r>
            <a:r>
              <a:rPr lang="cs-CZ" altLang="cs-CZ" sz="2400" smtClean="0">
                <a:ea typeface="MS Mincho" pitchFamily="49" charset="-128"/>
              </a:rPr>
              <a:t> k pom</a:t>
            </a:r>
            <a:r>
              <a:rPr lang="cs-CZ" altLang="cs-CZ" sz="2400" smtClean="0"/>
              <a:t>ě</a:t>
            </a:r>
            <a:r>
              <a:rPr lang="cs-CZ" altLang="cs-CZ" sz="2400" smtClean="0">
                <a:ea typeface="MS Mincho" pitchFamily="49" charset="-128"/>
              </a:rPr>
              <a:t>rn</a:t>
            </a:r>
            <a:r>
              <a:rPr lang="cs-CZ" altLang="cs-CZ" sz="2400" smtClean="0"/>
              <a:t>ě</a:t>
            </a:r>
            <a:r>
              <a:rPr lang="cs-CZ" altLang="cs-CZ" sz="2400" smtClean="0">
                <a:ea typeface="MS Mincho" pitchFamily="49" charset="-128"/>
              </a:rPr>
              <a:t> exaktní formulaci </a:t>
            </a:r>
            <a:r>
              <a:rPr lang="cs-CZ" altLang="cs-CZ" sz="2400" smtClean="0"/>
              <a:t>p</a:t>
            </a:r>
            <a:r>
              <a:rPr lang="cs-CZ" altLang="cs-CZ" sz="2400" smtClean="0">
                <a:ea typeface="MS Mincho" pitchFamily="49" charset="-128"/>
              </a:rPr>
              <a:t>o</a:t>
            </a:r>
            <a:r>
              <a:rPr lang="cs-CZ" altLang="cs-CZ" sz="2400" smtClean="0"/>
              <a:t>ž</a:t>
            </a:r>
            <a:r>
              <a:rPr lang="cs-CZ" altLang="cs-CZ" sz="2400" smtClean="0">
                <a:ea typeface="MS Mincho" pitchFamily="49" charset="-128"/>
              </a:rPr>
              <a:t>adavk</a:t>
            </a:r>
            <a:r>
              <a:rPr lang="cs-CZ" altLang="cs-CZ" sz="2400" smtClean="0"/>
              <a:t>ů</a:t>
            </a:r>
            <a:r>
              <a:rPr lang="cs-CZ" altLang="cs-CZ" sz="2400" smtClean="0">
                <a:ea typeface="MS Mincho" pitchFamily="49" charset="-128"/>
              </a:rPr>
              <a:t>, tj. vymezení toho, co se bude nakonec realizovat.</a:t>
            </a:r>
            <a:endParaRPr lang="cs-CZ" altLang="cs-CZ" sz="2400" smtClean="0"/>
          </a:p>
          <a:p>
            <a:pPr eaLnBrk="1" hangingPunct="1"/>
            <a:r>
              <a:rPr lang="cs-CZ" altLang="cs-CZ" sz="2400" smtClean="0">
                <a:ea typeface="MS Mincho" pitchFamily="49" charset="-128"/>
              </a:rPr>
              <a:t>V této </a:t>
            </a:r>
            <a:r>
              <a:rPr lang="cs-CZ" altLang="cs-CZ" sz="2400" smtClean="0"/>
              <a:t>č</a:t>
            </a:r>
            <a:r>
              <a:rPr lang="cs-CZ" altLang="cs-CZ" sz="2400" smtClean="0">
                <a:ea typeface="MS Mincho" pitchFamily="49" charset="-128"/>
              </a:rPr>
              <a:t>ásti </a:t>
            </a:r>
            <a:r>
              <a:rPr lang="cs-CZ" altLang="cs-CZ" sz="2400" smtClean="0"/>
              <a:t>ž</a:t>
            </a:r>
            <a:r>
              <a:rPr lang="cs-CZ" altLang="cs-CZ" sz="2400" smtClean="0">
                <a:ea typeface="MS Mincho" pitchFamily="49" charset="-128"/>
              </a:rPr>
              <a:t>ivotního cyklu je zna</a:t>
            </a:r>
            <a:r>
              <a:rPr lang="cs-CZ" altLang="cs-CZ" sz="2400" smtClean="0"/>
              <a:t>č</a:t>
            </a:r>
            <a:r>
              <a:rPr lang="cs-CZ" altLang="cs-CZ" sz="2400" smtClean="0">
                <a:ea typeface="MS Mincho" pitchFamily="49" charset="-128"/>
              </a:rPr>
              <a:t>né nebezpe</a:t>
            </a:r>
            <a:r>
              <a:rPr lang="cs-CZ" altLang="cs-CZ" sz="2400" smtClean="0"/>
              <a:t>č</a:t>
            </a:r>
            <a:r>
              <a:rPr lang="cs-CZ" altLang="cs-CZ" sz="2400" smtClean="0">
                <a:ea typeface="MS Mincho" pitchFamily="49" charset="-128"/>
              </a:rPr>
              <a:t>í, </a:t>
            </a:r>
            <a:r>
              <a:rPr lang="cs-CZ" altLang="cs-CZ" sz="2400" smtClean="0"/>
              <a:t>ž</a:t>
            </a:r>
            <a:r>
              <a:rPr lang="cs-CZ" altLang="cs-CZ" sz="2400" smtClean="0">
                <a:ea typeface="MS Mincho" pitchFamily="49" charset="-128"/>
              </a:rPr>
              <a:t>e p</a:t>
            </a:r>
            <a:r>
              <a:rPr lang="cs-CZ" altLang="cs-CZ" sz="2400" smtClean="0"/>
              <a:t>ř</a:t>
            </a:r>
            <a:r>
              <a:rPr lang="cs-CZ" altLang="cs-CZ" sz="2400" smtClean="0">
                <a:ea typeface="MS Mincho" pitchFamily="49" charset="-128"/>
              </a:rPr>
              <a:t>i zp</a:t>
            </a:r>
            <a:r>
              <a:rPr lang="cs-CZ" altLang="cs-CZ" sz="2400" smtClean="0"/>
              <a:t>ř</a:t>
            </a:r>
            <a:r>
              <a:rPr lang="cs-CZ" altLang="cs-CZ" sz="2400" smtClean="0">
                <a:ea typeface="MS Mincho" pitchFamily="49" charset="-128"/>
              </a:rPr>
              <a:t>es</a:t>
            </a:r>
            <a:r>
              <a:rPr lang="cs-CZ" altLang="cs-CZ" sz="2400" smtClean="0"/>
              <a:t>ň</a:t>
            </a:r>
            <a:r>
              <a:rPr lang="cs-CZ" altLang="cs-CZ" sz="2400" smtClean="0">
                <a:ea typeface="MS Mincho" pitchFamily="49" charset="-128"/>
              </a:rPr>
              <a:t>ování  p</a:t>
            </a:r>
            <a:r>
              <a:rPr lang="cs-CZ" altLang="cs-CZ" sz="2400" smtClean="0"/>
              <a:t>ř</a:t>
            </a:r>
            <a:r>
              <a:rPr lang="cs-CZ" altLang="cs-CZ" sz="2400" smtClean="0">
                <a:ea typeface="MS Mincho" pitchFamily="49" charset="-128"/>
              </a:rPr>
              <a:t>edstav se odchýlíme od </a:t>
            </a:r>
            <a:r>
              <a:rPr lang="cs-CZ" altLang="cs-CZ" sz="2400" smtClean="0"/>
              <a:t>pů</a:t>
            </a:r>
            <a:r>
              <a:rPr lang="cs-CZ" altLang="cs-CZ" sz="2400" smtClean="0">
                <a:ea typeface="MS Mincho" pitchFamily="49" charset="-128"/>
              </a:rPr>
              <a:t>vodního zám</a:t>
            </a:r>
            <a:r>
              <a:rPr lang="cs-CZ" altLang="cs-CZ" sz="2400" smtClean="0"/>
              <a:t>ě</a:t>
            </a:r>
            <a:r>
              <a:rPr lang="cs-CZ" altLang="cs-CZ" sz="2400" smtClean="0">
                <a:ea typeface="MS Mincho" pitchFamily="49" charset="-128"/>
              </a:rPr>
              <a:t>ru.</a:t>
            </a:r>
            <a:r>
              <a:rPr lang="cs-CZ" altLang="cs-CZ" sz="2400" smtClean="0"/>
              <a:t>  To se stává, začneme-li programovat příliš brzy.</a:t>
            </a:r>
          </a:p>
          <a:p>
            <a:pPr eaLnBrk="1" hangingPunct="1"/>
            <a:r>
              <a:rPr lang="cs-CZ" altLang="cs-CZ" sz="2400" smtClean="0"/>
              <a:t>Formální specifikace mají mnoho společného s programováním</a:t>
            </a:r>
          </a:p>
          <a:p>
            <a:pPr lvl="1" eaLnBrk="1" hangingPunct="1"/>
            <a:r>
              <a:rPr lang="cs-CZ" altLang="cs-CZ" sz="2400" smtClean="0"/>
              <a:t>je mimo intuitivní prostor uživatele, </a:t>
            </a:r>
          </a:p>
          <a:p>
            <a:pPr lvl="1" eaLnBrk="1" hangingPunct="1"/>
            <a:r>
              <a:rPr lang="cs-CZ" altLang="cs-CZ" sz="2400" smtClean="0"/>
              <a:t>Reakce a chování lidí a tedy i svět nelze plně formalizovat, lidé nejsou počítače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číslo snímku 5"/>
          <p:cNvSpPr>
            <a:spLocks noGrp="1"/>
          </p:cNvSpPr>
          <p:nvPr>
            <p:ph type="sldNum" sz="quarter" idx="12"/>
          </p:nvPr>
        </p:nvSpPr>
        <p:spPr>
          <a:noFill/>
        </p:spPr>
        <p:txBody>
          <a:bodyPr/>
          <a:lstStyle/>
          <a:p>
            <a:fld id="{5B33F036-443A-4C38-9131-53BB5C8EA32E}" type="slidenum">
              <a:rPr lang="cs-CZ" altLang="cs-CZ"/>
              <a:pPr/>
              <a:t>22</a:t>
            </a:fld>
            <a:endParaRPr lang="cs-CZ" altLang="cs-CZ"/>
          </a:p>
        </p:txBody>
      </p:sp>
      <p:sp>
        <p:nvSpPr>
          <p:cNvPr id="26627" name="Rectangle 3074"/>
          <p:cNvSpPr>
            <a:spLocks noGrp="1" noChangeArrowheads="1"/>
          </p:cNvSpPr>
          <p:nvPr>
            <p:ph type="title"/>
          </p:nvPr>
        </p:nvSpPr>
        <p:spPr/>
        <p:txBody>
          <a:bodyPr/>
          <a:lstStyle/>
          <a:p>
            <a:pPr eaLnBrk="1" hangingPunct="1"/>
            <a:r>
              <a:rPr lang="cs-CZ" altLang="cs-CZ" smtClean="0"/>
              <a:t>Shrnutí hlavních požadavků</a:t>
            </a:r>
          </a:p>
        </p:txBody>
      </p:sp>
      <p:sp>
        <p:nvSpPr>
          <p:cNvPr id="26628" name="Rectangle 3075"/>
          <p:cNvSpPr>
            <a:spLocks noGrp="1" noChangeArrowheads="1"/>
          </p:cNvSpPr>
          <p:nvPr>
            <p:ph type="body" idx="1"/>
          </p:nvPr>
        </p:nvSpPr>
        <p:spPr/>
        <p:txBody>
          <a:bodyPr/>
          <a:lstStyle/>
          <a:p>
            <a:pPr eaLnBrk="1" hangingPunct="1">
              <a:lnSpc>
                <a:spcPct val="80000"/>
              </a:lnSpc>
            </a:pPr>
            <a:r>
              <a:rPr lang="cs-CZ" altLang="cs-CZ" sz="2800" smtClean="0"/>
              <a:t>Hlavní jsou strategické přínosy, musí být dlouhodobé</a:t>
            </a:r>
          </a:p>
          <a:p>
            <a:pPr lvl="1" eaLnBrk="1" hangingPunct="1">
              <a:lnSpc>
                <a:spcPct val="80000"/>
              </a:lnSpc>
            </a:pPr>
            <a:r>
              <a:rPr lang="cs-CZ" altLang="cs-CZ" smtClean="0"/>
              <a:t>Pozice na trhu</a:t>
            </a:r>
          </a:p>
          <a:p>
            <a:pPr lvl="2" eaLnBrk="1" hangingPunct="1">
              <a:lnSpc>
                <a:spcPct val="80000"/>
              </a:lnSpc>
            </a:pPr>
            <a:r>
              <a:rPr lang="cs-CZ" altLang="cs-CZ" sz="2200" smtClean="0"/>
              <a:t>Kvalitní služby a výrobky (montáž aut pro jednotlivé zákazníky na míru)</a:t>
            </a:r>
          </a:p>
          <a:p>
            <a:pPr lvl="2" eaLnBrk="1" hangingPunct="1">
              <a:lnSpc>
                <a:spcPct val="80000"/>
              </a:lnSpc>
            </a:pPr>
            <a:r>
              <a:rPr lang="cs-CZ" altLang="cs-CZ" sz="2200" smtClean="0"/>
              <a:t>Inovace – tempo, vhodnost</a:t>
            </a:r>
          </a:p>
          <a:p>
            <a:pPr lvl="2" eaLnBrk="1" hangingPunct="1">
              <a:lnSpc>
                <a:spcPct val="80000"/>
              </a:lnSpc>
            </a:pPr>
            <a:r>
              <a:rPr lang="cs-CZ" altLang="cs-CZ" sz="2200" smtClean="0"/>
              <a:t>Vyhledávání a spolupráce se zákazníky. Znalost jejich požadavků a potřeb</a:t>
            </a:r>
          </a:p>
          <a:p>
            <a:pPr lvl="2" eaLnBrk="1" hangingPunct="1">
              <a:lnSpc>
                <a:spcPct val="80000"/>
              </a:lnSpc>
            </a:pPr>
            <a:r>
              <a:rPr lang="cs-CZ" altLang="cs-CZ" sz="2200" smtClean="0"/>
              <a:t>Spolupráce a kontrola dodavatelů</a:t>
            </a:r>
          </a:p>
          <a:p>
            <a:pPr lvl="1" eaLnBrk="1" hangingPunct="1">
              <a:lnSpc>
                <a:spcPct val="80000"/>
              </a:lnSpc>
            </a:pPr>
            <a:r>
              <a:rPr lang="cs-CZ" altLang="cs-CZ" sz="2400" smtClean="0"/>
              <a:t>Podklady pro management, podpora rozhodování</a:t>
            </a:r>
          </a:p>
          <a:p>
            <a:pPr lvl="1" eaLnBrk="1" hangingPunct="1">
              <a:lnSpc>
                <a:spcPct val="80000"/>
              </a:lnSpc>
            </a:pPr>
            <a:r>
              <a:rPr lang="cs-CZ" altLang="cs-CZ" sz="2400" smtClean="0"/>
              <a:t>Zlepšování kvality zaměstnanců (školení, zajímavá a perspektivní práce), lepší využívání jejich znalostí  a schopností</a:t>
            </a:r>
          </a:p>
          <a:p>
            <a:pPr lvl="1" eaLnBrk="1" hangingPunct="1">
              <a:lnSpc>
                <a:spcPct val="80000"/>
              </a:lnSpc>
            </a:pPr>
            <a:r>
              <a:rPr lang="cs-CZ" altLang="cs-CZ" sz="2400" smtClean="0"/>
              <a:t>Zkvalitňování byznys procesů a byznys inteligence</a:t>
            </a:r>
          </a:p>
        </p:txBody>
      </p:sp>
    </p:spTree>
  </p:cSld>
  <p:clrMapOvr>
    <a:masterClrMapping/>
  </p:clrMapOvr>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Zástupný symbol pro číslo snímku 5"/>
          <p:cNvSpPr>
            <a:spLocks noGrp="1"/>
          </p:cNvSpPr>
          <p:nvPr>
            <p:ph type="sldNum" sz="quarter" idx="12"/>
          </p:nvPr>
        </p:nvSpPr>
        <p:spPr>
          <a:noFill/>
        </p:spPr>
        <p:txBody>
          <a:bodyPr/>
          <a:lstStyle/>
          <a:p>
            <a:fld id="{1EE0E2EA-73C6-498C-88C9-499FA24D9A66}" type="slidenum">
              <a:rPr lang="cs-CZ" altLang="cs-CZ"/>
              <a:pPr/>
              <a:t>220</a:t>
            </a:fld>
            <a:endParaRPr lang="cs-CZ" altLang="cs-CZ"/>
          </a:p>
        </p:txBody>
      </p:sp>
      <p:sp>
        <p:nvSpPr>
          <p:cNvPr id="229379" name="Rectangle 2"/>
          <p:cNvSpPr>
            <a:spLocks noGrp="1" noChangeArrowheads="1"/>
          </p:cNvSpPr>
          <p:nvPr>
            <p:ph type="title"/>
          </p:nvPr>
        </p:nvSpPr>
        <p:spPr/>
        <p:txBody>
          <a:bodyPr anchor="b"/>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a:t>
            </a:r>
            <a:r>
              <a:rPr lang="cs-CZ" altLang="cs-CZ" smtClean="0">
                <a:ea typeface="MS Mincho" pitchFamily="49" charset="-128"/>
              </a:rPr>
              <a:t>áte</a:t>
            </a:r>
            <a:r>
              <a:rPr lang="cs-CZ" altLang="cs-CZ" smtClean="0"/>
              <a:t>č</a:t>
            </a:r>
            <a:r>
              <a:rPr lang="cs-CZ" altLang="cs-CZ" smtClean="0">
                <a:ea typeface="MS Mincho" pitchFamily="49" charset="-128"/>
              </a:rPr>
              <a:t>ních etap budování IS</a:t>
            </a:r>
            <a:r>
              <a:rPr lang="cs-CZ" altLang="cs-CZ" smtClean="0"/>
              <a:t> </a:t>
            </a:r>
          </a:p>
        </p:txBody>
      </p:sp>
      <p:sp>
        <p:nvSpPr>
          <p:cNvPr id="229380" name="Rectangle 3"/>
          <p:cNvSpPr>
            <a:spLocks noGrp="1" noChangeArrowheads="1"/>
          </p:cNvSpPr>
          <p:nvPr>
            <p:ph type="body" idx="1"/>
          </p:nvPr>
        </p:nvSpPr>
        <p:spPr>
          <a:xfrm>
            <a:off x="457200" y="1981200"/>
            <a:ext cx="8001000" cy="4144963"/>
          </a:xfrm>
        </p:spPr>
        <p:txBody>
          <a:bodyPr/>
          <a:lstStyle/>
          <a:p>
            <a:pPr eaLnBrk="1" hangingPunct="1">
              <a:lnSpc>
                <a:spcPct val="90000"/>
              </a:lnSpc>
            </a:pPr>
            <a:r>
              <a:rPr lang="cs-CZ" altLang="cs-CZ" sz="2800" smtClean="0">
                <a:latin typeface="Arial Narrow" pitchFamily="34" charset="0"/>
                <a:ea typeface="MS Mincho" pitchFamily="49" charset="-128"/>
              </a:rPr>
              <a:t>Specifikace požadavků na IS musí být takové, aby byly možné splnit na daném HW a dostupném softwaru a vyžaduje jistou </a:t>
            </a:r>
            <a:r>
              <a:rPr lang="cs-CZ" altLang="cs-CZ" sz="2800" smtClean="0">
                <a:latin typeface="Arial Narrow" pitchFamily="34" charset="0"/>
              </a:rPr>
              <a:t>zkušenost se specifikacemi</a:t>
            </a:r>
            <a:r>
              <a:rPr lang="cs-CZ" altLang="cs-CZ" sz="2800" smtClean="0">
                <a:latin typeface="Arial Narrow" pitchFamily="34" charset="0"/>
                <a:ea typeface="MS Mincho" pitchFamily="49" charset="-128"/>
              </a:rPr>
              <a:t>. Proto se neosvědčuje se, aby specifikaci požadavků dělal</a:t>
            </a:r>
            <a:r>
              <a:rPr lang="cs-CZ" altLang="cs-CZ" sz="2800" smtClean="0">
                <a:latin typeface="Arial Narrow" pitchFamily="34" charset="0"/>
              </a:rPr>
              <a:t> </a:t>
            </a:r>
            <a:r>
              <a:rPr lang="cs-CZ" altLang="cs-CZ" sz="2800" smtClean="0">
                <a:latin typeface="Arial Narrow" pitchFamily="34" charset="0"/>
                <a:ea typeface="MS Mincho" pitchFamily="49" charset="-128"/>
              </a:rPr>
              <a:t>výhradně uživatel, který často pro stromy nevidí les.</a:t>
            </a:r>
            <a:r>
              <a:rPr lang="cs-CZ" altLang="cs-CZ" sz="2800" smtClean="0">
                <a:latin typeface="Arial Narrow" pitchFamily="34" charset="0"/>
              </a:rPr>
              <a:t> </a:t>
            </a:r>
          </a:p>
          <a:p>
            <a:pPr eaLnBrk="1" hangingPunct="1">
              <a:lnSpc>
                <a:spcPct val="90000"/>
              </a:lnSpc>
            </a:pPr>
            <a:r>
              <a:rPr lang="cs-CZ" altLang="cs-CZ" sz="2800" smtClean="0">
                <a:latin typeface="Arial Narrow" pitchFamily="34" charset="0"/>
              </a:rPr>
              <a:t>Je ale nutné, aby se uživatelé specifikace účastnili. Bez nich se nedají dobré specifikace udělat</a:t>
            </a:r>
          </a:p>
          <a:p>
            <a:pPr eaLnBrk="1" hangingPunct="1">
              <a:lnSpc>
                <a:spcPct val="90000"/>
              </a:lnSpc>
            </a:pPr>
            <a:r>
              <a:rPr lang="cs-CZ" altLang="cs-CZ" sz="2800" smtClean="0">
                <a:latin typeface="Arial Narrow" pitchFamily="34" charset="0"/>
              </a:rPr>
              <a:t>Je nutné  zohlednit možnosti předpokládané architektury  SW</a:t>
            </a:r>
          </a:p>
          <a:p>
            <a:pPr eaLnBrk="1" hangingPunct="1">
              <a:lnSpc>
                <a:spcPct val="90000"/>
              </a:lnSpc>
            </a:pPr>
            <a:endParaRPr lang="cs-CZ" altLang="cs-CZ" sz="2800" smtClean="0">
              <a:latin typeface="Arial Narrow" pitchFamily="34" charset="0"/>
            </a:endParaRPr>
          </a:p>
          <a:p>
            <a:pPr eaLnBrk="1" hangingPunct="1">
              <a:lnSpc>
                <a:spcPct val="90000"/>
              </a:lnSpc>
              <a:buFontTx/>
              <a:buNone/>
            </a:pPr>
            <a:endParaRPr lang="cs-CZ" altLang="cs-CZ" sz="2800" smtClean="0">
              <a:latin typeface="Arial Narrow" pitchFamily="34" charset="0"/>
            </a:endParaRP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Nadpis 1"/>
          <p:cNvSpPr>
            <a:spLocks noGrp="1"/>
          </p:cNvSpPr>
          <p:nvPr>
            <p:ph type="title"/>
          </p:nvPr>
        </p:nvSpPr>
        <p:spPr/>
        <p:txBody>
          <a:bodyPr/>
          <a:lstStyle/>
          <a:p>
            <a:r>
              <a:rPr lang="cs-CZ" altLang="cs-CZ" smtClean="0"/>
              <a:t>Řešení dilematu – principy dekompozice</a:t>
            </a:r>
          </a:p>
        </p:txBody>
      </p:sp>
      <p:sp>
        <p:nvSpPr>
          <p:cNvPr id="230403" name="Zástupný symbol pro obsah 2"/>
          <p:cNvSpPr>
            <a:spLocks noGrp="1"/>
          </p:cNvSpPr>
          <p:nvPr>
            <p:ph idx="1"/>
          </p:nvPr>
        </p:nvSpPr>
        <p:spPr/>
        <p:txBody>
          <a:bodyPr/>
          <a:lstStyle/>
          <a:p>
            <a:r>
              <a:rPr lang="cs-CZ" altLang="cs-CZ" smtClean="0"/>
              <a:t>Architektura systému by se měla projevit ve struktuře specifikací</a:t>
            </a:r>
          </a:p>
          <a:p>
            <a:pPr lvl="1"/>
            <a:r>
              <a:rPr lang="cs-CZ" altLang="cs-CZ" smtClean="0"/>
              <a:t>Dekompozice do částí s rozhraním odpovídajícím akcím reálného světa a srozumitelná uživatelům, nejlépe přes dokumenty (viz SOA), nebo přes skryté třídy</a:t>
            </a:r>
          </a:p>
          <a:p>
            <a:pPr lvl="1"/>
            <a:r>
              <a:rPr lang="cs-CZ" altLang="cs-CZ" smtClean="0"/>
              <a:t>Lze chápat jako požadavek přehlednosti požadavků</a:t>
            </a:r>
          </a:p>
          <a:p>
            <a:pPr lvl="1"/>
            <a:endParaRPr lang="cs-CZ" altLang="cs-CZ" smtClean="0"/>
          </a:p>
        </p:txBody>
      </p:sp>
      <p:sp>
        <p:nvSpPr>
          <p:cNvPr id="230404" name="Zástupný symbol pro číslo snímku 3"/>
          <p:cNvSpPr>
            <a:spLocks noGrp="1"/>
          </p:cNvSpPr>
          <p:nvPr>
            <p:ph type="sldNum" sz="quarter" idx="12"/>
          </p:nvPr>
        </p:nvSpPr>
        <p:spPr>
          <a:noFill/>
        </p:spPr>
        <p:txBody>
          <a:bodyPr/>
          <a:lstStyle/>
          <a:p>
            <a:fld id="{B90C4B3A-0373-4ED7-A135-64DF3E11B71D}" type="slidenum">
              <a:rPr lang="cs-CZ" altLang="cs-CZ"/>
              <a:pPr/>
              <a:t>221</a:t>
            </a:fld>
            <a:endParaRPr lang="cs-CZ" altLang="cs-CZ"/>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Zástupný symbol pro číslo snímku 5"/>
          <p:cNvSpPr>
            <a:spLocks noGrp="1"/>
          </p:cNvSpPr>
          <p:nvPr>
            <p:ph type="sldNum" sz="quarter" idx="12"/>
          </p:nvPr>
        </p:nvSpPr>
        <p:spPr>
          <a:noFill/>
        </p:spPr>
        <p:txBody>
          <a:bodyPr/>
          <a:lstStyle/>
          <a:p>
            <a:fld id="{0F4BFAD0-F5E7-4397-ABD9-177F6EAEA644}" type="slidenum">
              <a:rPr lang="cs-CZ" altLang="cs-CZ"/>
              <a:pPr/>
              <a:t>222</a:t>
            </a:fld>
            <a:endParaRPr lang="cs-CZ" altLang="cs-CZ"/>
          </a:p>
        </p:txBody>
      </p:sp>
      <p:sp>
        <p:nvSpPr>
          <p:cNvPr id="231427"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a:t>
            </a:r>
            <a:r>
              <a:rPr lang="cs-CZ" altLang="cs-CZ" smtClean="0">
                <a:ea typeface="MS Mincho" pitchFamily="49" charset="-128"/>
              </a:rPr>
              <a:t>áte</a:t>
            </a:r>
            <a:r>
              <a:rPr lang="cs-CZ" altLang="cs-CZ" smtClean="0"/>
              <a:t>č</a:t>
            </a:r>
            <a:r>
              <a:rPr lang="cs-CZ" altLang="cs-CZ" smtClean="0">
                <a:ea typeface="MS Mincho" pitchFamily="49" charset="-128"/>
              </a:rPr>
              <a:t>ních etap budování IS</a:t>
            </a:r>
            <a:r>
              <a:rPr lang="cs-CZ" altLang="cs-CZ" smtClean="0"/>
              <a:t> </a:t>
            </a:r>
          </a:p>
        </p:txBody>
      </p:sp>
      <p:sp>
        <p:nvSpPr>
          <p:cNvPr id="231428" name="Rectangle 3"/>
          <p:cNvSpPr>
            <a:spLocks noGrp="1" noChangeArrowheads="1"/>
          </p:cNvSpPr>
          <p:nvPr>
            <p:ph type="body" idx="1"/>
          </p:nvPr>
        </p:nvSpPr>
        <p:spPr>
          <a:xfrm>
            <a:off x="304800" y="1981200"/>
            <a:ext cx="8305800" cy="4144963"/>
          </a:xfrm>
        </p:spPr>
        <p:txBody>
          <a:bodyPr/>
          <a:lstStyle/>
          <a:p>
            <a:pPr eaLnBrk="1" hangingPunct="1">
              <a:lnSpc>
                <a:spcPct val="90000"/>
              </a:lnSpc>
            </a:pPr>
            <a:r>
              <a:rPr lang="cs-CZ" altLang="cs-CZ" sz="2800" smtClean="0">
                <a:latin typeface="Arial Narrow" pitchFamily="34" charset="0"/>
                <a:ea typeface="MS Mincho" pitchFamily="49" charset="-128"/>
              </a:rPr>
              <a:t>P</a:t>
            </a:r>
            <a:r>
              <a:rPr lang="cs-CZ" altLang="cs-CZ" sz="2800" smtClean="0">
                <a:latin typeface="Arial Narrow" pitchFamily="34" charset="0"/>
              </a:rPr>
              <a:t>ř</a:t>
            </a:r>
            <a:r>
              <a:rPr lang="cs-CZ" altLang="cs-CZ" sz="2800" smtClean="0">
                <a:latin typeface="Arial Narrow" pitchFamily="34" charset="0"/>
                <a:ea typeface="MS Mincho" pitchFamily="49" charset="-128"/>
              </a:rPr>
              <a:t>i specifikaci požadavků strukturování požadavků a volba jazyka má umožňovat ověřání u  budoucích uživatelů, zda to, co navrhujeme, pokrývá potřeby.</a:t>
            </a:r>
            <a:endParaRPr lang="cs-CZ" altLang="cs-CZ" sz="2800" smtClean="0">
              <a:latin typeface="Arial Narrow" pitchFamily="34" charset="0"/>
            </a:endParaRPr>
          </a:p>
          <a:p>
            <a:pPr eaLnBrk="1" hangingPunct="1">
              <a:lnSpc>
                <a:spcPct val="90000"/>
              </a:lnSpc>
            </a:pPr>
            <a:r>
              <a:rPr lang="cs-CZ" altLang="cs-CZ" sz="2800" smtClean="0">
                <a:latin typeface="Arial Narrow" pitchFamily="34" charset="0"/>
                <a:ea typeface="MS Mincho" pitchFamily="49" charset="-128"/>
              </a:rPr>
              <a:t> Zde je problém společného jazyka partnerů</a:t>
            </a:r>
            <a:r>
              <a:rPr lang="cs-CZ" altLang="cs-CZ" sz="2800" smtClean="0">
                <a:latin typeface="Arial Narrow" pitchFamily="34" charset="0"/>
              </a:rPr>
              <a:t>, </a:t>
            </a:r>
            <a:r>
              <a:rPr lang="cs-CZ" altLang="cs-CZ" sz="2800" smtClean="0">
                <a:latin typeface="Arial Narrow" pitchFamily="34" charset="0"/>
                <a:ea typeface="MS Mincho" pitchFamily="49" charset="-128"/>
              </a:rPr>
              <a:t>protože způsob</a:t>
            </a:r>
            <a:r>
              <a:rPr lang="cs-CZ" altLang="cs-CZ" sz="2800" smtClean="0">
                <a:latin typeface="Arial Narrow" pitchFamily="34" charset="0"/>
              </a:rPr>
              <a:t> </a:t>
            </a:r>
            <a:r>
              <a:rPr lang="cs-CZ" altLang="cs-CZ" sz="2800" smtClean="0">
                <a:latin typeface="Arial Narrow" pitchFamily="34" charset="0"/>
                <a:ea typeface="MS Mincho" pitchFamily="49" charset="-128"/>
              </a:rPr>
              <a:t>vyjadřování (jazyk) různých profesí (programátor a např. ekonom) bývá velmi odlišný. </a:t>
            </a:r>
            <a:endParaRPr lang="cs-CZ" altLang="cs-CZ" sz="2800" smtClean="0">
              <a:latin typeface="Arial Narrow" pitchFamily="34" charset="0"/>
            </a:endParaRPr>
          </a:p>
          <a:p>
            <a:pPr eaLnBrk="1" hangingPunct="1">
              <a:lnSpc>
                <a:spcPct val="90000"/>
              </a:lnSpc>
            </a:pPr>
            <a:r>
              <a:rPr lang="cs-CZ" altLang="cs-CZ" sz="2800" smtClean="0">
                <a:latin typeface="Arial Narrow" pitchFamily="34" charset="0"/>
                <a:ea typeface="MS Mincho" pitchFamily="49" charset="-128"/>
              </a:rPr>
              <a:t>Navíc mívají různé profese různé požadavky na přesnost vyjadřování a různá kritéria pro to, co je pro řešení problému důležité (a co je třeba) a co nikoliv</a:t>
            </a:r>
            <a:r>
              <a:rPr lang="cs-CZ" altLang="cs-CZ" sz="2800" smtClean="0">
                <a:latin typeface="Arial Narrow" pitchFamily="34" charset="0"/>
              </a:rPr>
              <a:t> </a:t>
            </a:r>
            <a:r>
              <a:rPr lang="cs-CZ" altLang="cs-CZ" sz="2800" smtClean="0">
                <a:latin typeface="Arial Narrow" pitchFamily="34" charset="0"/>
                <a:ea typeface="MS Mincho" pitchFamily="49" charset="-128"/>
              </a:rPr>
              <a:t> </a:t>
            </a:r>
            <a:r>
              <a:rPr lang="cs-CZ" altLang="cs-CZ" sz="2800" smtClean="0">
                <a:latin typeface="Arial Narrow" pitchFamily="34" charset="0"/>
              </a:rPr>
              <a:t>- mají různá základní paradigmata</a:t>
            </a:r>
            <a:endParaRPr lang="cs-CZ" altLang="cs-CZ" smtClean="0">
              <a:latin typeface="Arial Narrow" pitchFamily="34" charset="0"/>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Zástupný symbol pro číslo snímku 5"/>
          <p:cNvSpPr>
            <a:spLocks noGrp="1"/>
          </p:cNvSpPr>
          <p:nvPr>
            <p:ph type="sldNum" sz="quarter" idx="12"/>
          </p:nvPr>
        </p:nvSpPr>
        <p:spPr>
          <a:noFill/>
        </p:spPr>
        <p:txBody>
          <a:bodyPr/>
          <a:lstStyle/>
          <a:p>
            <a:fld id="{C5B641F6-E82C-438E-9A92-AFD647BF37B5}" type="slidenum">
              <a:rPr lang="cs-CZ" altLang="cs-CZ"/>
              <a:pPr/>
              <a:t>223</a:t>
            </a:fld>
            <a:endParaRPr lang="cs-CZ" altLang="cs-CZ"/>
          </a:p>
        </p:txBody>
      </p:sp>
      <p:sp>
        <p:nvSpPr>
          <p:cNvPr id="232451" name="Rectangle 2"/>
          <p:cNvSpPr>
            <a:spLocks noGrp="1" noChangeArrowheads="1"/>
          </p:cNvSpPr>
          <p:nvPr>
            <p:ph type="title"/>
          </p:nvPr>
        </p:nvSpPr>
        <p:spPr>
          <a:xfrm>
            <a:off x="0" y="274638"/>
            <a:ext cx="9153525" cy="850900"/>
          </a:xfrm>
        </p:spPr>
        <p:txBody>
          <a:bodyPr/>
          <a:lstStyle/>
          <a:p>
            <a:pPr eaLnBrk="1" hangingPunct="1"/>
            <a:r>
              <a:rPr lang="cs-CZ" altLang="cs-CZ" sz="3200" smtClean="0">
                <a:ea typeface="MS Mincho" pitchFamily="49" charset="-128"/>
              </a:rPr>
              <a:t>Jazyk dokument</a:t>
            </a:r>
            <a:r>
              <a:rPr lang="cs-CZ" altLang="cs-CZ" sz="3200" smtClean="0"/>
              <a:t>ů</a:t>
            </a:r>
            <a:r>
              <a:rPr lang="cs-CZ" altLang="cs-CZ" sz="3200" smtClean="0">
                <a:ea typeface="MS Mincho" pitchFamily="49" charset="-128"/>
              </a:rPr>
              <a:t> po</a:t>
            </a:r>
            <a:r>
              <a:rPr lang="cs-CZ" altLang="cs-CZ" sz="3200" smtClean="0"/>
              <a:t>č</a:t>
            </a:r>
            <a:r>
              <a:rPr lang="cs-CZ" altLang="cs-CZ" sz="3200" smtClean="0">
                <a:ea typeface="MS Mincho" pitchFamily="49" charset="-128"/>
              </a:rPr>
              <a:t>áte</a:t>
            </a:r>
            <a:r>
              <a:rPr lang="cs-CZ" altLang="cs-CZ" sz="3200" smtClean="0"/>
              <a:t>č</a:t>
            </a:r>
            <a:r>
              <a:rPr lang="cs-CZ" altLang="cs-CZ" sz="3200" smtClean="0">
                <a:ea typeface="MS Mincho" pitchFamily="49" charset="-128"/>
              </a:rPr>
              <a:t>ních etap budování</a:t>
            </a:r>
            <a:r>
              <a:rPr lang="cs-CZ" altLang="cs-CZ" sz="3200" smtClean="0">
                <a:latin typeface="Times New Roman" pitchFamily="18" charset="0"/>
              </a:rPr>
              <a:t>    </a:t>
            </a:r>
            <a:r>
              <a:rPr lang="cs-CZ" altLang="cs-CZ" sz="3200" smtClean="0">
                <a:ea typeface="MS Mincho" pitchFamily="49" charset="-128"/>
              </a:rPr>
              <a:t> IS</a:t>
            </a:r>
            <a:r>
              <a:rPr lang="cs-CZ" altLang="cs-CZ" sz="3200" smtClean="0"/>
              <a:t> </a:t>
            </a:r>
          </a:p>
        </p:txBody>
      </p:sp>
      <p:sp>
        <p:nvSpPr>
          <p:cNvPr id="232452" name="Rectangle 3"/>
          <p:cNvSpPr>
            <a:spLocks noGrp="1" noChangeArrowheads="1"/>
          </p:cNvSpPr>
          <p:nvPr>
            <p:ph type="body" idx="1"/>
          </p:nvPr>
        </p:nvSpPr>
        <p:spPr>
          <a:xfrm>
            <a:off x="250825" y="1670050"/>
            <a:ext cx="8642350" cy="4495800"/>
          </a:xfrm>
        </p:spPr>
        <p:txBody>
          <a:bodyPr/>
          <a:lstStyle/>
          <a:p>
            <a:pPr eaLnBrk="1" hangingPunct="1">
              <a:lnSpc>
                <a:spcPct val="90000"/>
              </a:lnSpc>
            </a:pPr>
            <a:r>
              <a:rPr lang="cs-CZ" altLang="cs-CZ" sz="2400" smtClean="0">
                <a:latin typeface="Arial Narrow" pitchFamily="34" charset="0"/>
                <a:cs typeface="Courier New" pitchFamily="49" charset="0"/>
              </a:rPr>
              <a:t>Vzhledem k problému spole</a:t>
            </a:r>
            <a:r>
              <a:rPr lang="cs-CZ" altLang="cs-CZ" sz="2400" smtClean="0">
                <a:latin typeface="Arial Narrow" pitchFamily="34" charset="0"/>
              </a:rPr>
              <a:t>č</a:t>
            </a:r>
            <a:r>
              <a:rPr lang="cs-CZ" altLang="cs-CZ" sz="2400" smtClean="0">
                <a:latin typeface="Arial Narrow" pitchFamily="34" charset="0"/>
                <a:cs typeface="Courier New" pitchFamily="49" charset="0"/>
              </a:rPr>
              <a:t>ného jazyka partner</a:t>
            </a:r>
            <a:r>
              <a:rPr lang="cs-CZ" altLang="cs-CZ" sz="2400" smtClean="0">
                <a:latin typeface="Arial Narrow" pitchFamily="34" charset="0"/>
              </a:rPr>
              <a:t>ů</a:t>
            </a:r>
            <a:r>
              <a:rPr lang="cs-CZ" altLang="cs-CZ" sz="2400" smtClean="0">
                <a:latin typeface="Arial Narrow" pitchFamily="34" charset="0"/>
                <a:cs typeface="Courier New" pitchFamily="49" charset="0"/>
              </a:rPr>
              <a:t> bývá nejdostupn</a:t>
            </a:r>
            <a:r>
              <a:rPr lang="cs-CZ" altLang="cs-CZ" sz="2400" smtClean="0">
                <a:latin typeface="Arial Narrow" pitchFamily="34" charset="0"/>
              </a:rPr>
              <a:t>ě</a:t>
            </a:r>
            <a:r>
              <a:rPr lang="cs-CZ" altLang="cs-CZ" sz="2400" smtClean="0">
                <a:latin typeface="Arial Narrow" pitchFamily="34" charset="0"/>
                <a:cs typeface="Courier New" pitchFamily="49" charset="0"/>
              </a:rPr>
              <a:t>jší formou specifikace po</a:t>
            </a:r>
            <a:r>
              <a:rPr lang="cs-CZ" altLang="cs-CZ" sz="2400" smtClean="0">
                <a:latin typeface="Arial Narrow" pitchFamily="34" charset="0"/>
              </a:rPr>
              <a:t>ž</a:t>
            </a:r>
            <a:r>
              <a:rPr lang="cs-CZ" altLang="cs-CZ" sz="2400" smtClean="0">
                <a:latin typeface="Arial Narrow" pitchFamily="34" charset="0"/>
                <a:cs typeface="Courier New" pitchFamily="49" charset="0"/>
              </a:rPr>
              <a:t>adavk</a:t>
            </a:r>
            <a:r>
              <a:rPr lang="cs-CZ" altLang="cs-CZ" sz="2400" smtClean="0">
                <a:latin typeface="Arial Narrow" pitchFamily="34" charset="0"/>
              </a:rPr>
              <a:t>ů</a:t>
            </a:r>
            <a:r>
              <a:rPr lang="cs-CZ" altLang="cs-CZ" sz="2400" smtClean="0">
                <a:latin typeface="Arial Narrow" pitchFamily="34" charset="0"/>
                <a:cs typeface="Courier New" pitchFamily="49" charset="0"/>
              </a:rPr>
              <a:t> formulace po</a:t>
            </a:r>
            <a:r>
              <a:rPr lang="cs-CZ" altLang="cs-CZ" sz="2400" smtClean="0">
                <a:latin typeface="Arial Narrow" pitchFamily="34" charset="0"/>
              </a:rPr>
              <a:t>ž</a:t>
            </a:r>
            <a:r>
              <a:rPr lang="cs-CZ" altLang="cs-CZ" sz="2400" smtClean="0">
                <a:latin typeface="Arial Narrow" pitchFamily="34" charset="0"/>
                <a:cs typeface="Courier New" pitchFamily="49" charset="0"/>
              </a:rPr>
              <a:t>adavk</a:t>
            </a:r>
            <a:r>
              <a:rPr lang="cs-CZ" altLang="cs-CZ" sz="2400" smtClean="0">
                <a:latin typeface="Arial Narrow" pitchFamily="34" charset="0"/>
              </a:rPr>
              <a:t>ů</a:t>
            </a:r>
            <a:r>
              <a:rPr lang="cs-CZ" altLang="cs-CZ" sz="2400" smtClean="0">
                <a:latin typeface="Arial Narrow" pitchFamily="34" charset="0"/>
                <a:cs typeface="Courier New" pitchFamily="49" charset="0"/>
              </a:rPr>
              <a:t> na IS formou odborného </a:t>
            </a:r>
            <a:r>
              <a:rPr lang="cs-CZ" altLang="cs-CZ" sz="2400" smtClean="0">
                <a:latin typeface="Arial Narrow" pitchFamily="34" charset="0"/>
              </a:rPr>
              <a:t>č</a:t>
            </a:r>
            <a:r>
              <a:rPr lang="cs-CZ" altLang="cs-CZ" sz="2400" smtClean="0">
                <a:latin typeface="Arial Narrow" pitchFamily="34" charset="0"/>
                <a:cs typeface="Courier New" pitchFamily="49" charset="0"/>
              </a:rPr>
              <a:t>lánku blízkého oboru uživatele (tj. formou pou</a:t>
            </a:r>
            <a:r>
              <a:rPr lang="cs-CZ" altLang="cs-CZ" sz="2400" smtClean="0">
                <a:latin typeface="Arial Narrow" pitchFamily="34" charset="0"/>
              </a:rPr>
              <a:t>ž</a:t>
            </a:r>
            <a:r>
              <a:rPr lang="cs-CZ" altLang="cs-CZ" sz="2400" smtClean="0">
                <a:latin typeface="Arial Narrow" pitchFamily="34" charset="0"/>
                <a:cs typeface="Courier New" pitchFamily="49" charset="0"/>
              </a:rPr>
              <a:t>ívanou ve</a:t>
            </a:r>
            <a:r>
              <a:rPr lang="cs-CZ" altLang="cs-CZ" sz="2400" smtClean="0">
                <a:latin typeface="Arial Narrow" pitchFamily="34" charset="0"/>
                <a:cs typeface="Times New Roman" pitchFamily="18" charset="0"/>
              </a:rPr>
              <a:t> </a:t>
            </a:r>
            <a:r>
              <a:rPr lang="cs-CZ" altLang="cs-CZ" sz="2400" smtClean="0">
                <a:latin typeface="Arial Narrow" pitchFamily="34" charset="0"/>
                <a:cs typeface="Courier New" pitchFamily="49" charset="0"/>
              </a:rPr>
              <a:t>v</a:t>
            </a:r>
            <a:r>
              <a:rPr lang="cs-CZ" altLang="cs-CZ" sz="2400" smtClean="0">
                <a:latin typeface="Arial Narrow" pitchFamily="34" charset="0"/>
              </a:rPr>
              <a:t>ě</a:t>
            </a:r>
            <a:r>
              <a:rPr lang="cs-CZ" altLang="cs-CZ" sz="2400" smtClean="0">
                <a:latin typeface="Arial Narrow" pitchFamily="34" charset="0"/>
                <a:cs typeface="Courier New" pitchFamily="49" charset="0"/>
              </a:rPr>
              <a:t>deckých a technických publikacích znalostního oboru uživatele s menšími doplňky , např. diagramy), tj. specifikace po</a:t>
            </a:r>
            <a:r>
              <a:rPr lang="cs-CZ" altLang="cs-CZ" sz="2400" smtClean="0">
                <a:latin typeface="Arial Narrow" pitchFamily="34" charset="0"/>
              </a:rPr>
              <a:t>ž</a:t>
            </a:r>
            <a:r>
              <a:rPr lang="cs-CZ" altLang="cs-CZ" sz="2400" smtClean="0">
                <a:latin typeface="Arial Narrow" pitchFamily="34" charset="0"/>
                <a:cs typeface="Courier New" pitchFamily="49" charset="0"/>
              </a:rPr>
              <a:t>adavk</a:t>
            </a:r>
            <a:r>
              <a:rPr lang="cs-CZ" altLang="cs-CZ" sz="2400" smtClean="0">
                <a:latin typeface="Arial Narrow" pitchFamily="34" charset="0"/>
              </a:rPr>
              <a:t>ů</a:t>
            </a:r>
            <a:r>
              <a:rPr lang="cs-CZ" altLang="cs-CZ" sz="2400" smtClean="0">
                <a:latin typeface="Arial Narrow" pitchFamily="34" charset="0"/>
                <a:cs typeface="Courier New" pitchFamily="49" charset="0"/>
              </a:rPr>
              <a:t> formou zalo</a:t>
            </a:r>
            <a:r>
              <a:rPr lang="cs-CZ" altLang="cs-CZ" sz="2400" smtClean="0">
                <a:latin typeface="Arial Narrow" pitchFamily="34" charset="0"/>
              </a:rPr>
              <a:t>ž</a:t>
            </a:r>
            <a:r>
              <a:rPr lang="cs-CZ" altLang="cs-CZ" sz="2400" smtClean="0">
                <a:latin typeface="Arial Narrow" pitchFamily="34" charset="0"/>
                <a:cs typeface="Courier New" pitchFamily="49" charset="0"/>
              </a:rPr>
              <a:t>enou na p</a:t>
            </a:r>
            <a:r>
              <a:rPr lang="cs-CZ" altLang="cs-CZ" sz="2400" smtClean="0">
                <a:latin typeface="Arial Narrow" pitchFamily="34" charset="0"/>
              </a:rPr>
              <a:t>ř</a:t>
            </a:r>
            <a:r>
              <a:rPr lang="cs-CZ" altLang="cs-CZ" sz="2400" smtClean="0">
                <a:latin typeface="Arial Narrow" pitchFamily="34" charset="0"/>
                <a:cs typeface="Courier New" pitchFamily="49" charset="0"/>
              </a:rPr>
              <a:t>irozeném jazyce.  </a:t>
            </a:r>
          </a:p>
          <a:p>
            <a:pPr eaLnBrk="1" hangingPunct="1">
              <a:lnSpc>
                <a:spcPct val="90000"/>
              </a:lnSpc>
            </a:pPr>
            <a:r>
              <a:rPr lang="cs-CZ" altLang="cs-CZ" sz="2400" smtClean="0">
                <a:latin typeface="Arial Narrow" pitchFamily="34" charset="0"/>
                <a:cs typeface="Courier New" pitchFamily="49" charset="0"/>
              </a:rPr>
              <a:t>Takový postup je prakticky nevyhnutelný u formulace cíl</a:t>
            </a:r>
            <a:r>
              <a:rPr lang="cs-CZ" altLang="cs-CZ" sz="2400" smtClean="0">
                <a:latin typeface="Arial Narrow" pitchFamily="34" charset="0"/>
              </a:rPr>
              <a:t>ů</a:t>
            </a:r>
            <a:r>
              <a:rPr lang="cs-CZ" altLang="cs-CZ" sz="2400" smtClean="0">
                <a:latin typeface="Arial Narrow" pitchFamily="34" charset="0"/>
                <a:cs typeface="Courier New" pitchFamily="49" charset="0"/>
              </a:rPr>
              <a:t> (p</a:t>
            </a:r>
            <a:r>
              <a:rPr lang="cs-CZ" altLang="cs-CZ" sz="2400" smtClean="0">
                <a:latin typeface="Arial Narrow" pitchFamily="34" charset="0"/>
              </a:rPr>
              <a:t>ř</a:t>
            </a:r>
            <a:r>
              <a:rPr lang="cs-CZ" altLang="cs-CZ" sz="2400" smtClean="0">
                <a:latin typeface="Arial Narrow" pitchFamily="34" charset="0"/>
                <a:cs typeface="Courier New" pitchFamily="49" charset="0"/>
              </a:rPr>
              <a:t>i formulaci cíl</a:t>
            </a:r>
            <a:r>
              <a:rPr lang="cs-CZ" altLang="cs-CZ" sz="2400" smtClean="0">
                <a:latin typeface="Arial Narrow" pitchFamily="34" charset="0"/>
              </a:rPr>
              <a:t>ů</a:t>
            </a:r>
            <a:r>
              <a:rPr lang="cs-CZ" altLang="cs-CZ" sz="2400" smtClean="0">
                <a:latin typeface="Arial Narrow" pitchFamily="34" charset="0"/>
                <a:cs typeface="Courier New" pitchFamily="49" charset="0"/>
              </a:rPr>
              <a:t> vycházíme z intuitivních představ) a má mnohé výhody i p</a:t>
            </a:r>
            <a:r>
              <a:rPr lang="cs-CZ" altLang="cs-CZ" sz="2400" smtClean="0">
                <a:latin typeface="Arial Narrow" pitchFamily="34" charset="0"/>
              </a:rPr>
              <a:t>ř</a:t>
            </a:r>
            <a:r>
              <a:rPr lang="cs-CZ" altLang="cs-CZ" sz="2400" smtClean="0">
                <a:latin typeface="Arial Narrow" pitchFamily="34" charset="0"/>
                <a:cs typeface="Courier New" pitchFamily="49" charset="0"/>
              </a:rPr>
              <a:t>i specifikaci po</a:t>
            </a:r>
            <a:r>
              <a:rPr lang="cs-CZ" altLang="cs-CZ" sz="2400" smtClean="0">
                <a:latin typeface="Arial Narrow" pitchFamily="34" charset="0"/>
              </a:rPr>
              <a:t>ž</a:t>
            </a:r>
            <a:r>
              <a:rPr lang="cs-CZ" altLang="cs-CZ" sz="2400" smtClean="0">
                <a:latin typeface="Arial Narrow" pitchFamily="34" charset="0"/>
                <a:cs typeface="Courier New" pitchFamily="49" charset="0"/>
              </a:rPr>
              <a:t>adavk</a:t>
            </a:r>
            <a:r>
              <a:rPr lang="cs-CZ" altLang="cs-CZ" sz="2400" smtClean="0">
                <a:latin typeface="Arial Narrow" pitchFamily="34" charset="0"/>
              </a:rPr>
              <a:t>ů</a:t>
            </a:r>
            <a:r>
              <a:rPr lang="cs-CZ" altLang="cs-CZ" sz="2400" smtClean="0">
                <a:latin typeface="Arial Narrow" pitchFamily="34" charset="0"/>
                <a:cs typeface="Courier New" pitchFamily="49" charset="0"/>
              </a:rPr>
              <a:t>. Poznamenejme, </a:t>
            </a:r>
            <a:r>
              <a:rPr lang="cs-CZ" altLang="cs-CZ" sz="2400" smtClean="0">
                <a:latin typeface="Arial Narrow" pitchFamily="34" charset="0"/>
              </a:rPr>
              <a:t>ž</a:t>
            </a:r>
            <a:r>
              <a:rPr lang="cs-CZ" altLang="cs-CZ" sz="2400" smtClean="0">
                <a:latin typeface="Arial Narrow" pitchFamily="34" charset="0"/>
                <a:cs typeface="Courier New" pitchFamily="49" charset="0"/>
              </a:rPr>
              <a:t>e popis funkcí v p</a:t>
            </a:r>
            <a:r>
              <a:rPr lang="cs-CZ" altLang="cs-CZ" sz="2400" smtClean="0">
                <a:latin typeface="Arial Narrow" pitchFamily="34" charset="0"/>
              </a:rPr>
              <a:t>ř</a:t>
            </a:r>
            <a:r>
              <a:rPr lang="cs-CZ" altLang="cs-CZ" sz="2400" smtClean="0">
                <a:latin typeface="Arial Narrow" pitchFamily="34" charset="0"/>
                <a:cs typeface="Courier New" pitchFamily="49" charset="0"/>
              </a:rPr>
              <a:t>irozeném jazyce má velký význam pro údr</a:t>
            </a:r>
            <a:r>
              <a:rPr lang="cs-CZ" altLang="cs-CZ" sz="2400" smtClean="0">
                <a:latin typeface="Arial Narrow" pitchFamily="34" charset="0"/>
              </a:rPr>
              <a:t>ž</a:t>
            </a:r>
            <a:r>
              <a:rPr lang="cs-CZ" altLang="cs-CZ" sz="2400" smtClean="0">
                <a:latin typeface="Arial Narrow" pitchFamily="34" charset="0"/>
                <a:cs typeface="Courier New" pitchFamily="49" charset="0"/>
              </a:rPr>
              <a:t>bu (srv. Guinares, 1985). Podobný efekt má uživatelsky orientované rozhraní služeb. U delší spolupráce se vyplatí formalizace</a:t>
            </a:r>
          </a:p>
          <a:p>
            <a:pPr eaLnBrk="1" hangingPunct="1">
              <a:lnSpc>
                <a:spcPct val="90000"/>
              </a:lnSpc>
            </a:pPr>
            <a:r>
              <a:rPr lang="cs-CZ" altLang="cs-CZ" sz="2400" b="1" smtClean="0">
                <a:latin typeface="Arial Narrow" pitchFamily="34" charset="0"/>
                <a:cs typeface="Courier New" pitchFamily="49" charset="0"/>
              </a:rPr>
              <a:t>Model drien architecture (</a:t>
            </a:r>
            <a:r>
              <a:rPr lang="cs-CZ" altLang="cs-CZ" sz="2400" smtClean="0">
                <a:latin typeface="Arial Narrow" pitchFamily="34" charset="0"/>
                <a:cs typeface="Courier New" pitchFamily="49" charset="0"/>
              </a:rPr>
              <a:t>UML, diagramy, CASE) computer aided SE</a:t>
            </a:r>
            <a:endParaRPr lang="cs-CZ" altLang="cs-CZ" sz="2400" b="1" smtClean="0">
              <a:latin typeface="Arial Narrow" pitchFamily="34" charset="0"/>
            </a:endParaRPr>
          </a:p>
          <a:p>
            <a:pPr eaLnBrk="1" hangingPunct="1">
              <a:lnSpc>
                <a:spcPct val="90000"/>
              </a:lnSpc>
            </a:pPr>
            <a:endParaRPr lang="cs-CZ" altLang="cs-CZ" sz="2400" smtClean="0">
              <a:latin typeface="Arial Narrow" pitchFamily="34" charset="0"/>
            </a:endParaRP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Zástupný symbol pro číslo snímku 5"/>
          <p:cNvSpPr>
            <a:spLocks noGrp="1"/>
          </p:cNvSpPr>
          <p:nvPr>
            <p:ph type="sldNum" sz="quarter" idx="12"/>
          </p:nvPr>
        </p:nvSpPr>
        <p:spPr>
          <a:noFill/>
        </p:spPr>
        <p:txBody>
          <a:bodyPr/>
          <a:lstStyle/>
          <a:p>
            <a:fld id="{55EF0F2A-58F6-4399-BC5D-3366010E5CA9}" type="slidenum">
              <a:rPr lang="cs-CZ" altLang="cs-CZ"/>
              <a:pPr/>
              <a:t>224</a:t>
            </a:fld>
            <a:endParaRPr lang="cs-CZ" altLang="cs-CZ"/>
          </a:p>
        </p:txBody>
      </p:sp>
      <p:sp>
        <p:nvSpPr>
          <p:cNvPr id="233475" name="Rectangle 3074"/>
          <p:cNvSpPr>
            <a:spLocks noGrp="1" noChangeArrowheads="1"/>
          </p:cNvSpPr>
          <p:nvPr>
            <p:ph type="title"/>
          </p:nvPr>
        </p:nvSpPr>
        <p:spPr>
          <a:xfrm>
            <a:off x="0" y="274638"/>
            <a:ext cx="9153525" cy="850900"/>
          </a:xfrm>
        </p:spPr>
        <p:txBody>
          <a:bodyPr/>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a:t>
            </a:r>
            <a:r>
              <a:rPr lang="cs-CZ" altLang="cs-CZ" smtClean="0">
                <a:ea typeface="MS Mincho" pitchFamily="49" charset="-128"/>
              </a:rPr>
              <a:t>áte</a:t>
            </a:r>
            <a:r>
              <a:rPr lang="cs-CZ" altLang="cs-CZ" smtClean="0"/>
              <a:t>č</a:t>
            </a:r>
            <a:r>
              <a:rPr lang="cs-CZ" altLang="cs-CZ" smtClean="0">
                <a:ea typeface="MS Mincho" pitchFamily="49" charset="-128"/>
              </a:rPr>
              <a:t>ních etap budování IS</a:t>
            </a:r>
          </a:p>
        </p:txBody>
      </p:sp>
      <p:sp>
        <p:nvSpPr>
          <p:cNvPr id="233476" name="Rectangle 3075"/>
          <p:cNvSpPr>
            <a:spLocks noGrp="1" noChangeArrowheads="1"/>
          </p:cNvSpPr>
          <p:nvPr>
            <p:ph type="body" idx="1"/>
          </p:nvPr>
        </p:nvSpPr>
        <p:spPr>
          <a:xfrm>
            <a:off x="533400" y="1981200"/>
            <a:ext cx="7543800" cy="3810000"/>
          </a:xfrm>
        </p:spPr>
        <p:txBody>
          <a:bodyPr/>
          <a:lstStyle/>
          <a:p>
            <a:pPr eaLnBrk="1" hangingPunct="1"/>
            <a:r>
              <a:rPr lang="cs-CZ" altLang="cs-CZ" sz="2400" smtClean="0">
                <a:latin typeface="Arial Narrow" pitchFamily="34" charset="0"/>
              </a:rPr>
              <a:t>Specifikace by se spíše neměly obsahovat prvky softwarového návrhu. Měly by se zpočátku omezit na požadavky uživatelských funkcí v jazyce  uživatele, tedy v  jeho odborném jazyce srozumitelném i vývojářům, v jazyce blízkém jazyku přirozenému</a:t>
            </a:r>
          </a:p>
          <a:p>
            <a:pPr eaLnBrk="1" hangingPunct="1"/>
            <a:r>
              <a:rPr lang="cs-CZ" altLang="cs-CZ" sz="2400" smtClean="0">
                <a:latin typeface="Arial Narrow" pitchFamily="34" charset="0"/>
              </a:rPr>
              <a:t>Struktura specifikace ale musí být vhodná pro danou SW architekturu  a musí ji ctít, viz výše</a:t>
            </a:r>
          </a:p>
          <a:p>
            <a:pPr eaLnBrk="1" hangingPunct="1"/>
            <a:r>
              <a:rPr lang="cs-CZ" altLang="cs-CZ" sz="2400" smtClean="0">
                <a:latin typeface="Arial Narrow" pitchFamily="34" charset="0"/>
                <a:ea typeface="MS Mincho" pitchFamily="49" charset="-128"/>
              </a:rPr>
              <a:t>Některé diagramy mohou posložit ke zpřesňování požadavků, uživatelé ji, musí rozumět</a:t>
            </a:r>
            <a:br>
              <a:rPr lang="cs-CZ" altLang="cs-CZ" sz="2400" smtClean="0">
                <a:latin typeface="Arial Narrow" pitchFamily="34" charset="0"/>
                <a:ea typeface="MS Mincho" pitchFamily="49" charset="-128"/>
              </a:rPr>
            </a:br>
            <a:r>
              <a:rPr lang="cs-CZ" altLang="cs-CZ" sz="2400" smtClean="0">
                <a:latin typeface="Arial Narrow" pitchFamily="34" charset="0"/>
                <a:ea typeface="MS Mincho" pitchFamily="49" charset="-128"/>
              </a:rPr>
              <a:t> </a:t>
            </a:r>
            <a:endParaRPr lang="cs-CZ" altLang="cs-CZ" sz="2400" smtClean="0">
              <a:latin typeface="Arial Narrow" pitchFamily="34" charset="0"/>
              <a:cs typeface="Courier New" pitchFamily="49" charset="0"/>
            </a:endParaRPr>
          </a:p>
          <a:p>
            <a:pPr eaLnBrk="1" hangingPunct="1"/>
            <a:endParaRPr lang="cs-CZ" altLang="cs-CZ" sz="2400" smtClean="0">
              <a:latin typeface="Arial Narrow" pitchFamily="34" charset="0"/>
            </a:endParaRPr>
          </a:p>
        </p:txBody>
      </p:sp>
      <p:sp>
        <p:nvSpPr>
          <p:cNvPr id="233477" name="Rectangle 3076"/>
          <p:cNvSpPr>
            <a:spLocks noChangeArrowheads="1"/>
          </p:cNvSpPr>
          <p:nvPr/>
        </p:nvSpPr>
        <p:spPr bwMode="auto">
          <a:xfrm>
            <a:off x="6438900" y="6108700"/>
            <a:ext cx="366713" cy="457200"/>
          </a:xfrm>
          <a:prstGeom prst="rect">
            <a:avLst/>
          </a:prstGeom>
          <a:noFill/>
          <a:ln w="9525">
            <a:noFill/>
            <a:miter lim="800000"/>
            <a:headEnd/>
            <a:tailEnd/>
          </a:ln>
        </p:spPr>
        <p:txBody>
          <a:bodyPr wrap="none">
            <a:spAutoFit/>
          </a:bodyPr>
          <a:lstStyle/>
          <a:p>
            <a:pPr eaLnBrk="1" hangingPunct="1"/>
            <a:r>
              <a:rPr lang="cs-CZ" altLang="cs-CZ" sz="2400">
                <a:cs typeface="Courier New" pitchFamily="49" charset="0"/>
              </a:rPr>
              <a:t>ž</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Zástupný symbol pro číslo snímku 5"/>
          <p:cNvSpPr>
            <a:spLocks noGrp="1"/>
          </p:cNvSpPr>
          <p:nvPr>
            <p:ph type="sldNum" sz="quarter" idx="12"/>
          </p:nvPr>
        </p:nvSpPr>
        <p:spPr>
          <a:noFill/>
        </p:spPr>
        <p:txBody>
          <a:bodyPr/>
          <a:lstStyle/>
          <a:p>
            <a:fld id="{256A5060-1E5F-42E2-B344-509CDFDA5B3C}" type="slidenum">
              <a:rPr lang="cs-CZ" altLang="cs-CZ"/>
              <a:pPr/>
              <a:t>225</a:t>
            </a:fld>
            <a:endParaRPr lang="cs-CZ" altLang="cs-CZ"/>
          </a:p>
        </p:txBody>
      </p:sp>
      <p:sp>
        <p:nvSpPr>
          <p:cNvPr id="234499"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a:t>
            </a:r>
            <a:r>
              <a:rPr lang="cs-CZ" altLang="cs-CZ" smtClean="0">
                <a:ea typeface="MS Mincho" pitchFamily="49" charset="-128"/>
              </a:rPr>
              <a:t>áte</a:t>
            </a:r>
            <a:r>
              <a:rPr lang="cs-CZ" altLang="cs-CZ" smtClean="0"/>
              <a:t>č</a:t>
            </a:r>
            <a:r>
              <a:rPr lang="cs-CZ" altLang="cs-CZ" smtClean="0">
                <a:ea typeface="MS Mincho" pitchFamily="49" charset="-128"/>
              </a:rPr>
              <a:t>ních etap budování IS</a:t>
            </a:r>
          </a:p>
        </p:txBody>
      </p:sp>
      <p:sp>
        <p:nvSpPr>
          <p:cNvPr id="234500" name="Rectangle 3"/>
          <p:cNvSpPr>
            <a:spLocks noGrp="1" noChangeArrowheads="1"/>
          </p:cNvSpPr>
          <p:nvPr>
            <p:ph type="body" idx="1"/>
          </p:nvPr>
        </p:nvSpPr>
        <p:spPr>
          <a:xfrm>
            <a:off x="304800" y="2133600"/>
            <a:ext cx="8305800" cy="3992563"/>
          </a:xfrm>
        </p:spPr>
        <p:txBody>
          <a:bodyPr/>
          <a:lstStyle/>
          <a:p>
            <a:pPr eaLnBrk="1" hangingPunct="1">
              <a:lnSpc>
                <a:spcPct val="90000"/>
              </a:lnSpc>
              <a:buFontTx/>
              <a:buNone/>
              <a:tabLst>
                <a:tab pos="93663" algn="l"/>
              </a:tabLst>
            </a:pPr>
            <a:r>
              <a:rPr lang="cs-CZ" altLang="cs-CZ" sz="2400" b="1" smtClean="0">
                <a:ea typeface="MS Mincho" pitchFamily="49" charset="-128"/>
              </a:rPr>
              <a:t>Použití jazyka odborných článků (včetně grafických metod, vzorců atd.) má při specifikaci </a:t>
            </a:r>
            <a:r>
              <a:rPr lang="cs-CZ" altLang="cs-CZ" sz="2400" b="1" smtClean="0"/>
              <a:t>p</a:t>
            </a:r>
            <a:r>
              <a:rPr lang="cs-CZ" altLang="cs-CZ" sz="2400" b="1" smtClean="0">
                <a:ea typeface="MS Mincho" pitchFamily="49" charset="-128"/>
              </a:rPr>
              <a:t>ožadavků na IS následující výhody</a:t>
            </a:r>
            <a:r>
              <a:rPr lang="cs-CZ" altLang="cs-CZ" sz="2400" smtClean="0">
                <a:ea typeface="MS Mincho" pitchFamily="49" charset="-128"/>
              </a:rPr>
              <a:t> :</a:t>
            </a:r>
            <a:br>
              <a:rPr lang="cs-CZ" altLang="cs-CZ" sz="2400" smtClean="0">
                <a:ea typeface="MS Mincho" pitchFamily="49" charset="-128"/>
              </a:rPr>
            </a:br>
            <a:r>
              <a:rPr lang="cs-CZ" altLang="cs-CZ" sz="2400" smtClean="0">
                <a:ea typeface="MS Mincho" pitchFamily="49" charset="-128"/>
              </a:rPr>
              <a:t>   1. </a:t>
            </a:r>
            <a:r>
              <a:rPr lang="cs-CZ" altLang="cs-CZ" sz="2400" b="1" smtClean="0">
                <a:latin typeface="Courier New" pitchFamily="49" charset="0"/>
                <a:ea typeface="MS Mincho" pitchFamily="49" charset="-128"/>
              </a:rPr>
              <a:t>Jazyk odborných článků umožňuje plynulý přechod od formulace cílů k formulaci požadavků (formulace požadavků se realizuje jako zpřesnění a rozpracování cílů projektu; požadavky se formulují v jazyce blízkém jazyku dokumentu o cílech projektu). Při vnitřních oponenturách lze snáze ověřit, zda je realizován původní záměr.</a:t>
            </a:r>
            <a:br>
              <a:rPr lang="cs-CZ" altLang="cs-CZ" sz="2400" b="1" smtClean="0">
                <a:latin typeface="Courier New" pitchFamily="49" charset="0"/>
                <a:ea typeface="MS Mincho" pitchFamily="49" charset="-128"/>
              </a:rPr>
            </a:br>
            <a:endParaRPr lang="cs-CZ" altLang="cs-CZ" sz="2400" b="1" smtClean="0">
              <a:latin typeface="Courier New" pitchFamily="49" charset="0"/>
            </a:endParaRP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Zástupný symbol pro číslo snímku 5"/>
          <p:cNvSpPr>
            <a:spLocks noGrp="1"/>
          </p:cNvSpPr>
          <p:nvPr>
            <p:ph type="sldNum" sz="quarter" idx="12"/>
          </p:nvPr>
        </p:nvSpPr>
        <p:spPr>
          <a:noFill/>
        </p:spPr>
        <p:txBody>
          <a:bodyPr/>
          <a:lstStyle/>
          <a:p>
            <a:fld id="{5F7BFB9B-9C72-40B1-B850-A3DF0915B9E6}" type="slidenum">
              <a:rPr lang="cs-CZ" altLang="cs-CZ"/>
              <a:pPr/>
              <a:t>226</a:t>
            </a:fld>
            <a:endParaRPr lang="cs-CZ" altLang="cs-CZ"/>
          </a:p>
        </p:txBody>
      </p:sp>
      <p:sp>
        <p:nvSpPr>
          <p:cNvPr id="235523"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r>
              <a:rPr lang="cs-CZ" altLang="cs-CZ" smtClean="0">
                <a:ea typeface="MS Mincho" pitchFamily="49" charset="-128"/>
              </a:rPr>
              <a:t> po</a:t>
            </a:r>
            <a:r>
              <a:rPr lang="cs-CZ" altLang="cs-CZ" smtClean="0"/>
              <a:t>č</a:t>
            </a:r>
            <a:r>
              <a:rPr lang="cs-CZ" altLang="cs-CZ" smtClean="0">
                <a:ea typeface="MS Mincho" pitchFamily="49" charset="-128"/>
              </a:rPr>
              <a:t>áte</a:t>
            </a:r>
            <a:r>
              <a:rPr lang="cs-CZ" altLang="cs-CZ" smtClean="0"/>
              <a:t>č</a:t>
            </a:r>
            <a:r>
              <a:rPr lang="cs-CZ" altLang="cs-CZ" smtClean="0">
                <a:ea typeface="MS Mincho" pitchFamily="49" charset="-128"/>
              </a:rPr>
              <a:t>ních etap budování IS</a:t>
            </a:r>
          </a:p>
        </p:txBody>
      </p:sp>
      <p:sp>
        <p:nvSpPr>
          <p:cNvPr id="235524" name="Rectangle 3"/>
          <p:cNvSpPr>
            <a:spLocks noGrp="1" noChangeArrowheads="1"/>
          </p:cNvSpPr>
          <p:nvPr>
            <p:ph type="body" idx="1"/>
          </p:nvPr>
        </p:nvSpPr>
        <p:spPr>
          <a:xfrm>
            <a:off x="304800" y="1484313"/>
            <a:ext cx="8534400" cy="4641850"/>
          </a:xfrm>
        </p:spPr>
        <p:txBody>
          <a:bodyPr/>
          <a:lstStyle/>
          <a:p>
            <a:pPr eaLnBrk="1" hangingPunct="1">
              <a:lnSpc>
                <a:spcPct val="90000"/>
              </a:lnSpc>
              <a:buFontTx/>
              <a:buNone/>
              <a:tabLst>
                <a:tab pos="93663" algn="l"/>
              </a:tabLst>
            </a:pPr>
            <a:r>
              <a:rPr lang="cs-CZ" altLang="cs-CZ" sz="2400" b="1" smtClean="0">
                <a:ea typeface="MS Mincho" pitchFamily="49" charset="-128"/>
              </a:rPr>
              <a:t>Pou</a:t>
            </a:r>
            <a:r>
              <a:rPr lang="cs-CZ" altLang="cs-CZ" sz="2400" b="1" smtClean="0"/>
              <a:t>ž</a:t>
            </a:r>
            <a:r>
              <a:rPr lang="cs-CZ" altLang="cs-CZ" sz="2400" b="1" smtClean="0">
                <a:ea typeface="MS Mincho" pitchFamily="49" charset="-128"/>
              </a:rPr>
              <a:t>ití jazyka odborných </a:t>
            </a:r>
            <a:r>
              <a:rPr lang="cs-CZ" altLang="cs-CZ" sz="2400" b="1" smtClean="0"/>
              <a:t>č</a:t>
            </a:r>
            <a:r>
              <a:rPr lang="cs-CZ" altLang="cs-CZ" sz="2400" b="1" smtClean="0">
                <a:ea typeface="MS Mincho" pitchFamily="49" charset="-128"/>
              </a:rPr>
              <a:t>lánk</a:t>
            </a:r>
            <a:r>
              <a:rPr lang="cs-CZ" altLang="cs-CZ" sz="2400" b="1" smtClean="0"/>
              <a:t>ů</a:t>
            </a:r>
            <a:r>
              <a:rPr lang="cs-CZ" altLang="cs-CZ" sz="2400" b="1" smtClean="0">
                <a:ea typeface="MS Mincho" pitchFamily="49" charset="-128"/>
              </a:rPr>
              <a:t> (v</a:t>
            </a:r>
            <a:r>
              <a:rPr lang="cs-CZ" altLang="cs-CZ" sz="2400" b="1" smtClean="0"/>
              <a:t>č</a:t>
            </a:r>
            <a:r>
              <a:rPr lang="cs-CZ" altLang="cs-CZ" sz="2400" b="1" smtClean="0">
                <a:ea typeface="MS Mincho" pitchFamily="49" charset="-128"/>
              </a:rPr>
              <a:t>etně grafických metod, vzorců atd.) má p</a:t>
            </a:r>
            <a:r>
              <a:rPr lang="cs-CZ" altLang="cs-CZ" sz="2400" b="1" smtClean="0"/>
              <a:t>ř</a:t>
            </a:r>
            <a:r>
              <a:rPr lang="cs-CZ" altLang="cs-CZ" sz="2400" b="1" smtClean="0">
                <a:ea typeface="MS Mincho" pitchFamily="49" charset="-128"/>
              </a:rPr>
              <a:t>i specifikaci </a:t>
            </a:r>
            <a:r>
              <a:rPr lang="cs-CZ" altLang="cs-CZ" sz="2400" b="1" smtClean="0"/>
              <a:t>p</a:t>
            </a:r>
            <a:r>
              <a:rPr lang="cs-CZ" altLang="cs-CZ" sz="2400" b="1" smtClean="0">
                <a:ea typeface="MS Mincho" pitchFamily="49" charset="-128"/>
              </a:rPr>
              <a:t>o</a:t>
            </a:r>
            <a:r>
              <a:rPr lang="cs-CZ" altLang="cs-CZ" sz="2400" b="1" smtClean="0"/>
              <a:t>ž</a:t>
            </a:r>
            <a:r>
              <a:rPr lang="cs-CZ" altLang="cs-CZ" sz="2400" b="1" smtClean="0">
                <a:ea typeface="MS Mincho" pitchFamily="49" charset="-128"/>
              </a:rPr>
              <a:t>adavků na IS následující výhody</a:t>
            </a:r>
            <a:r>
              <a:rPr lang="cs-CZ" altLang="cs-CZ" sz="2400" smtClean="0">
                <a:ea typeface="MS Mincho" pitchFamily="49" charset="-128"/>
              </a:rPr>
              <a:t> :</a:t>
            </a:r>
            <a:br>
              <a:rPr lang="cs-CZ" altLang="cs-CZ" sz="2400" smtClean="0">
                <a:ea typeface="MS Mincho" pitchFamily="49" charset="-128"/>
              </a:rPr>
            </a:br>
            <a:r>
              <a:rPr lang="cs-CZ" altLang="cs-CZ" sz="2400" smtClean="0">
                <a:ea typeface="MS Mincho" pitchFamily="49" charset="-128"/>
              </a:rPr>
              <a:t> 2. </a:t>
            </a:r>
            <a:r>
              <a:rPr lang="cs-CZ" altLang="cs-CZ" sz="2400" b="1" smtClean="0">
                <a:latin typeface="Courier New" pitchFamily="49" charset="0"/>
                <a:ea typeface="MS Mincho" pitchFamily="49" charset="-128"/>
              </a:rPr>
              <a:t>O po</a:t>
            </a:r>
            <a:r>
              <a:rPr lang="cs-CZ" altLang="cs-CZ" sz="2400" b="1" smtClean="0">
                <a:latin typeface="Courier New" pitchFamily="49" charset="0"/>
              </a:rPr>
              <a:t>už</a:t>
            </a:r>
            <a:r>
              <a:rPr lang="cs-CZ" altLang="cs-CZ" sz="2400" b="1" smtClean="0">
                <a:latin typeface="Courier New" pitchFamily="49" charset="0"/>
                <a:ea typeface="MS Mincho" pitchFamily="49" charset="-128"/>
              </a:rPr>
              <a:t>ívaném jazyce se mohou partn</a:t>
            </a:r>
            <a:r>
              <a:rPr lang="cs-CZ" altLang="cs-CZ" sz="2400" b="1" smtClean="0">
                <a:latin typeface="Courier New" pitchFamily="49" charset="0"/>
              </a:rPr>
              <a:t>eř</a:t>
            </a:r>
            <a:r>
              <a:rPr lang="cs-CZ" altLang="cs-CZ" sz="2400" b="1" smtClean="0">
                <a:latin typeface="Courier New" pitchFamily="49" charset="0"/>
                <a:ea typeface="MS Mincho" pitchFamily="49" charset="-128"/>
              </a:rPr>
              <a:t>i poměrně snadno dohodnout. Pro vývojáře je to dosti náročné</a:t>
            </a:r>
            <a:br>
              <a:rPr lang="cs-CZ" altLang="cs-CZ" sz="2400" b="1" smtClean="0">
                <a:latin typeface="Courier New" pitchFamily="49" charset="0"/>
                <a:ea typeface="MS Mincho" pitchFamily="49" charset="-128"/>
              </a:rPr>
            </a:br>
            <a:r>
              <a:rPr lang="cs-CZ" altLang="cs-CZ" sz="2400" b="1" smtClean="0">
                <a:latin typeface="Courier New" pitchFamily="49" charset="0"/>
                <a:ea typeface="MS Mincho" pitchFamily="49" charset="-128"/>
              </a:rPr>
              <a:t>  3. Jazyk odborných článků umožňuje postupný přechod od vágních (nepřesných) formulací k přesným definicím. Tato vlastnost je výhodná především v počáteční</a:t>
            </a:r>
            <a:r>
              <a:rPr lang="cs-CZ" altLang="cs-CZ" sz="2400" b="1" smtClean="0">
                <a:latin typeface="Courier New" pitchFamily="49" charset="0"/>
              </a:rPr>
              <a:t> </a:t>
            </a:r>
            <a:r>
              <a:rPr lang="cs-CZ" altLang="cs-CZ" sz="2400" b="1" smtClean="0">
                <a:latin typeface="Courier New" pitchFamily="49" charset="0"/>
                <a:ea typeface="MS Mincho" pitchFamily="49" charset="-128"/>
              </a:rPr>
              <a:t>etapě prací, kdy nelze ještě vše definovat přesně a úplně - pak je výhodné, že můžeme být </a:t>
            </a:r>
            <a:r>
              <a:rPr lang="cs-CZ" altLang="cs-CZ" sz="2400" b="1" smtClean="0">
                <a:latin typeface="Courier New" pitchFamily="49" charset="0"/>
              </a:rPr>
              <a:t>jen </a:t>
            </a:r>
            <a:r>
              <a:rPr lang="cs-CZ" altLang="cs-CZ" sz="2400" b="1" smtClean="0">
                <a:latin typeface="Courier New" pitchFamily="49" charset="0"/>
                <a:ea typeface="MS Mincho" pitchFamily="49" charset="-128"/>
              </a:rPr>
              <a:t>tak přesní, jak je to při dané úrovni znalostí možné.</a:t>
            </a:r>
            <a:br>
              <a:rPr lang="cs-CZ" altLang="cs-CZ" sz="2400" b="1" smtClean="0">
                <a:latin typeface="Courier New" pitchFamily="49" charset="0"/>
                <a:ea typeface="MS Mincho" pitchFamily="49" charset="-128"/>
              </a:rPr>
            </a:br>
            <a:endParaRPr lang="cs-CZ" altLang="cs-CZ" sz="2400" b="1" smtClean="0">
              <a:latin typeface="Courier New" pitchFamily="49" charset="0"/>
            </a:endParaRP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Zástupný symbol pro číslo snímku 5"/>
          <p:cNvSpPr>
            <a:spLocks noGrp="1"/>
          </p:cNvSpPr>
          <p:nvPr>
            <p:ph type="sldNum" sz="quarter" idx="12"/>
          </p:nvPr>
        </p:nvSpPr>
        <p:spPr>
          <a:noFill/>
        </p:spPr>
        <p:txBody>
          <a:bodyPr/>
          <a:lstStyle/>
          <a:p>
            <a:fld id="{4EEC10FA-E117-4ACE-AB8B-C04BE6238B42}" type="slidenum">
              <a:rPr lang="cs-CZ" altLang="cs-CZ"/>
              <a:pPr/>
              <a:t>227</a:t>
            </a:fld>
            <a:endParaRPr lang="cs-CZ" altLang="cs-CZ"/>
          </a:p>
        </p:txBody>
      </p:sp>
      <p:sp>
        <p:nvSpPr>
          <p:cNvPr id="236547"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p>
        </p:txBody>
      </p:sp>
      <p:sp>
        <p:nvSpPr>
          <p:cNvPr id="236548" name="Rectangle 3"/>
          <p:cNvSpPr>
            <a:spLocks noGrp="1" noChangeArrowheads="1"/>
          </p:cNvSpPr>
          <p:nvPr>
            <p:ph type="body" idx="1"/>
          </p:nvPr>
        </p:nvSpPr>
        <p:spPr>
          <a:xfrm>
            <a:off x="539750" y="1268413"/>
            <a:ext cx="7904163" cy="4525962"/>
          </a:xfrm>
        </p:spPr>
        <p:txBody>
          <a:bodyPr/>
          <a:lstStyle/>
          <a:p>
            <a:pPr eaLnBrk="1" hangingPunct="1">
              <a:buFontTx/>
              <a:buNone/>
              <a:tabLst>
                <a:tab pos="93663" algn="l"/>
              </a:tabLst>
            </a:pPr>
            <a:r>
              <a:rPr lang="cs-CZ" altLang="cs-CZ" sz="2400" b="1" smtClean="0"/>
              <a:t>J</a:t>
            </a:r>
            <a:r>
              <a:rPr lang="cs-CZ" altLang="cs-CZ" sz="2800" b="1" smtClean="0">
                <a:ea typeface="MS Mincho" pitchFamily="49" charset="-128"/>
              </a:rPr>
              <a:t>azyk odborných článků je založen na částečné formalizaci přirozeného jazyka a má jako</a:t>
            </a:r>
            <a:r>
              <a:rPr lang="cs-CZ" altLang="cs-CZ" sz="2800" b="1" smtClean="0"/>
              <a:t> </a:t>
            </a:r>
            <a:r>
              <a:rPr lang="cs-CZ" altLang="cs-CZ" sz="2800" b="1" smtClean="0">
                <a:ea typeface="MS Mincho" pitchFamily="49" charset="-128"/>
              </a:rPr>
              <a:t>přirozený jazyk tyto nevýhody</a:t>
            </a:r>
            <a:r>
              <a:rPr lang="cs-CZ" altLang="cs-CZ" sz="2800" smtClean="0">
                <a:ea typeface="MS Mincho" pitchFamily="49" charset="-128"/>
              </a:rPr>
              <a:t> :</a:t>
            </a:r>
            <a:br>
              <a:rPr lang="cs-CZ" altLang="cs-CZ" sz="2800" smtClean="0">
                <a:ea typeface="MS Mincho" pitchFamily="49" charset="-128"/>
              </a:rPr>
            </a:br>
            <a:r>
              <a:rPr lang="cs-CZ" altLang="cs-CZ" sz="2800" smtClean="0">
                <a:ea typeface="MS Mincho" pitchFamily="49" charset="-128"/>
              </a:rPr>
              <a:t>   </a:t>
            </a:r>
            <a:r>
              <a:rPr lang="cs-CZ" altLang="cs-CZ" sz="2400" smtClean="0">
                <a:ea typeface="MS Mincho" pitchFamily="49" charset="-128"/>
              </a:rPr>
              <a:t>1. Dokumenty mohou i při konečné redakci obsahovat nejasné, nepřesné nebo víceznačné formulace.</a:t>
            </a:r>
            <a:br>
              <a:rPr lang="cs-CZ" altLang="cs-CZ" sz="2400" smtClean="0">
                <a:ea typeface="MS Mincho" pitchFamily="49" charset="-128"/>
              </a:rPr>
            </a:br>
            <a:r>
              <a:rPr lang="cs-CZ" altLang="cs-CZ" sz="2400" smtClean="0">
                <a:ea typeface="MS Mincho" pitchFamily="49" charset="-128"/>
              </a:rPr>
              <a:t>   2. Pro formulace v jazyce odborných článků se zpravidla jen obtížně provádí (matematický) důkaz správnosti. </a:t>
            </a:r>
            <a:endParaRPr lang="cs-CZ" altLang="cs-CZ" sz="2400" smtClean="0"/>
          </a:p>
          <a:p>
            <a:pPr eaLnBrk="1" hangingPunct="1">
              <a:buFontTx/>
              <a:buNone/>
              <a:tabLst>
                <a:tab pos="93663" algn="l"/>
              </a:tabLst>
            </a:pPr>
            <a:r>
              <a:rPr lang="cs-CZ" altLang="cs-CZ" sz="2400" i="1" smtClean="0"/>
              <a:t>Obrana proti těmto rizikům – dobře provedené oponentury</a:t>
            </a:r>
            <a:r>
              <a:rPr lang="cs-CZ" altLang="cs-CZ" sz="2400" smtClean="0">
                <a:ea typeface="MS Mincho" pitchFamily="49" charset="-128"/>
              </a:rPr>
              <a:t>   </a:t>
            </a:r>
            <a:endParaRPr lang="cs-CZ" altLang="cs-CZ" sz="2400" smtClean="0"/>
          </a:p>
          <a:p>
            <a:pPr eaLnBrk="1" hangingPunct="1">
              <a:buFontTx/>
              <a:buNone/>
              <a:tabLst>
                <a:tab pos="93663" algn="l"/>
              </a:tabLst>
            </a:pPr>
            <a:r>
              <a:rPr lang="cs-CZ" altLang="cs-CZ" sz="2400" smtClean="0"/>
              <a:t>        </a:t>
            </a:r>
            <a:endParaRPr lang="cs-CZ" altLang="cs-CZ" sz="2400" i="1" smtClean="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Zástupný symbol pro číslo snímku 5"/>
          <p:cNvSpPr>
            <a:spLocks noGrp="1"/>
          </p:cNvSpPr>
          <p:nvPr>
            <p:ph type="sldNum" sz="quarter" idx="12"/>
          </p:nvPr>
        </p:nvSpPr>
        <p:spPr>
          <a:noFill/>
        </p:spPr>
        <p:txBody>
          <a:bodyPr/>
          <a:lstStyle/>
          <a:p>
            <a:fld id="{CFB85850-1839-40AD-9BD6-BE0C2C4B3612}" type="slidenum">
              <a:rPr lang="cs-CZ" altLang="cs-CZ"/>
              <a:pPr/>
              <a:t>228</a:t>
            </a:fld>
            <a:endParaRPr lang="cs-CZ" altLang="cs-CZ"/>
          </a:p>
        </p:txBody>
      </p:sp>
      <p:sp>
        <p:nvSpPr>
          <p:cNvPr id="237571" name="Rectangle 2"/>
          <p:cNvSpPr>
            <a:spLocks noGrp="1" noChangeArrowheads="1"/>
          </p:cNvSpPr>
          <p:nvPr>
            <p:ph type="title"/>
          </p:nvPr>
        </p:nvSpPr>
        <p:spPr/>
        <p:txBody>
          <a:bodyPr/>
          <a:lstStyle/>
          <a:p>
            <a:pPr eaLnBrk="1" hangingPunct="1"/>
            <a:r>
              <a:rPr lang="cs-CZ" altLang="cs-CZ" smtClean="0">
                <a:ea typeface="MS Mincho" pitchFamily="49" charset="-128"/>
              </a:rPr>
              <a:t>Jazyk dokument</a:t>
            </a:r>
            <a:r>
              <a:rPr lang="cs-CZ" altLang="cs-CZ" smtClean="0"/>
              <a:t>ů</a:t>
            </a:r>
          </a:p>
        </p:txBody>
      </p:sp>
      <p:sp>
        <p:nvSpPr>
          <p:cNvPr id="237572" name="Rectangle 3"/>
          <p:cNvSpPr>
            <a:spLocks noGrp="1" noChangeArrowheads="1"/>
          </p:cNvSpPr>
          <p:nvPr>
            <p:ph type="body" idx="1"/>
          </p:nvPr>
        </p:nvSpPr>
        <p:spPr>
          <a:xfrm>
            <a:off x="304800" y="1600200"/>
            <a:ext cx="8305800" cy="4525963"/>
          </a:xfrm>
        </p:spPr>
        <p:txBody>
          <a:bodyPr/>
          <a:lstStyle/>
          <a:p>
            <a:pPr eaLnBrk="1" hangingPunct="1">
              <a:lnSpc>
                <a:spcPct val="90000"/>
              </a:lnSpc>
              <a:buFontTx/>
              <a:buNone/>
              <a:tabLst>
                <a:tab pos="93663" algn="l"/>
              </a:tabLst>
            </a:pPr>
            <a:r>
              <a:rPr lang="cs-CZ" altLang="cs-CZ" sz="2400" b="1" smtClean="0"/>
              <a:t>J</a:t>
            </a:r>
            <a:r>
              <a:rPr lang="cs-CZ" altLang="cs-CZ" sz="2800" b="1" smtClean="0">
                <a:ea typeface="MS Mincho" pitchFamily="49" charset="-128"/>
              </a:rPr>
              <a:t>azyk odborných článků je založen na částečné formalizaci přirozeného jazyka a má jako</a:t>
            </a:r>
            <a:r>
              <a:rPr lang="cs-CZ" altLang="cs-CZ" sz="2800" b="1" smtClean="0"/>
              <a:t> </a:t>
            </a:r>
            <a:r>
              <a:rPr lang="cs-CZ" altLang="cs-CZ" sz="2800" b="1" smtClean="0">
                <a:ea typeface="MS Mincho" pitchFamily="49" charset="-128"/>
              </a:rPr>
              <a:t>přirozený jazyk tyto </a:t>
            </a:r>
            <a:r>
              <a:rPr lang="cs-CZ" altLang="cs-CZ" sz="2800" b="1" i="1" smtClean="0">
                <a:ea typeface="MS Mincho" pitchFamily="49" charset="-128"/>
              </a:rPr>
              <a:t>nevýhody</a:t>
            </a:r>
            <a:r>
              <a:rPr lang="cs-CZ" altLang="cs-CZ" sz="2800" smtClean="0">
                <a:ea typeface="MS Mincho" pitchFamily="49" charset="-128"/>
              </a:rPr>
              <a:t> :</a:t>
            </a:r>
            <a:br>
              <a:rPr lang="cs-CZ" altLang="cs-CZ" sz="2800" smtClean="0">
                <a:ea typeface="MS Mincho" pitchFamily="49" charset="-128"/>
              </a:rPr>
            </a:br>
            <a:r>
              <a:rPr lang="cs-CZ" altLang="cs-CZ" sz="2800" smtClean="0">
                <a:ea typeface="MS Mincho" pitchFamily="49" charset="-128"/>
              </a:rPr>
              <a:t> </a:t>
            </a:r>
            <a:r>
              <a:rPr lang="cs-CZ" altLang="cs-CZ" sz="2400" smtClean="0">
                <a:ea typeface="MS Mincho" pitchFamily="49" charset="-128"/>
              </a:rPr>
              <a:t>3. Jazyk je volen tak, že odpovídá okamžitým potřebám. Proto může být  nedokonalý (nepřesný)</a:t>
            </a:r>
            <a:r>
              <a:rPr lang="cs-CZ" altLang="cs-CZ" sz="2400" smtClean="0"/>
              <a:t> a není standardizován</a:t>
            </a:r>
            <a:r>
              <a:rPr lang="cs-CZ" altLang="cs-CZ" sz="2400" smtClean="0">
                <a:ea typeface="MS Mincho" pitchFamily="49" charset="-128"/>
              </a:rPr>
              <a:t>.</a:t>
            </a:r>
            <a:r>
              <a:rPr lang="cs-CZ" altLang="cs-CZ" sz="2400" smtClean="0"/>
              <a:t> To omezuje přenositelnost.</a:t>
            </a:r>
            <a:r>
              <a:rPr lang="cs-CZ" altLang="cs-CZ" sz="2400" smtClean="0">
                <a:ea typeface="MS Mincho" pitchFamily="49" charset="-128"/>
              </a:rPr>
              <a:t/>
            </a:r>
            <a:br>
              <a:rPr lang="cs-CZ" altLang="cs-CZ" sz="2400" smtClean="0">
                <a:ea typeface="MS Mincho" pitchFamily="49" charset="-128"/>
              </a:rPr>
            </a:br>
            <a:r>
              <a:rPr lang="cs-CZ" altLang="cs-CZ" sz="2400" smtClean="0">
                <a:ea typeface="MS Mincho" pitchFamily="49" charset="-128"/>
              </a:rPr>
              <a:t>   4. Jazyk odborných článků nelze mechanicky převést na program - prototyp. To ztěžuje tvorbu prototypů ( a oddaluje okamžik, kdy je možné ověřit správnost návrhu provedením funkcí systému; často lze testovat funkce až v okamžiku realizace cílových programů - a to může být příliš pozdě).</a:t>
            </a:r>
            <a:r>
              <a:rPr lang="cs-CZ" altLang="cs-CZ" sz="2400" smtClean="0"/>
              <a:t> </a:t>
            </a:r>
          </a:p>
          <a:p>
            <a:pPr lvl="1" eaLnBrk="1" hangingPunct="1">
              <a:lnSpc>
                <a:spcPct val="90000"/>
              </a:lnSpc>
              <a:tabLst>
                <a:tab pos="93663" algn="l"/>
              </a:tabLst>
            </a:pPr>
            <a:r>
              <a:rPr lang="cs-CZ" altLang="cs-CZ" sz="2000" i="1" smtClean="0"/>
              <a:t>Obrana – prototypy v SOA, pečlivost vyjadřování</a:t>
            </a: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Zástupný symbol pro číslo snímku 5"/>
          <p:cNvSpPr>
            <a:spLocks noGrp="1"/>
          </p:cNvSpPr>
          <p:nvPr>
            <p:ph type="sldNum" sz="quarter" idx="12"/>
          </p:nvPr>
        </p:nvSpPr>
        <p:spPr>
          <a:noFill/>
        </p:spPr>
        <p:txBody>
          <a:bodyPr/>
          <a:lstStyle/>
          <a:p>
            <a:fld id="{73B9EA05-7988-4586-8EC1-463049D8926B}" type="slidenum">
              <a:rPr lang="cs-CZ" altLang="cs-CZ"/>
              <a:pPr/>
              <a:t>229</a:t>
            </a:fld>
            <a:endParaRPr lang="cs-CZ" altLang="cs-CZ"/>
          </a:p>
        </p:txBody>
      </p:sp>
      <p:sp>
        <p:nvSpPr>
          <p:cNvPr id="238595" name="Rectangle 2"/>
          <p:cNvSpPr>
            <a:spLocks noGrp="1" noChangeArrowheads="1"/>
          </p:cNvSpPr>
          <p:nvPr>
            <p:ph type="title"/>
          </p:nvPr>
        </p:nvSpPr>
        <p:spPr/>
        <p:txBody>
          <a:bodyPr/>
          <a:lstStyle/>
          <a:p>
            <a:pPr eaLnBrk="1" hangingPunct="1"/>
            <a:r>
              <a:rPr lang="cs-CZ" altLang="cs-CZ" smtClean="0">
                <a:ea typeface="MS Mincho" pitchFamily="49" charset="-128"/>
              </a:rPr>
              <a:t>Jazyk dokumentů počátečních etap budování IS</a:t>
            </a:r>
            <a:r>
              <a:rPr lang="cs-CZ" altLang="cs-CZ" smtClean="0"/>
              <a:t> </a:t>
            </a:r>
          </a:p>
        </p:txBody>
      </p:sp>
      <p:sp>
        <p:nvSpPr>
          <p:cNvPr id="238596" name="Rectangle 3"/>
          <p:cNvSpPr>
            <a:spLocks noGrp="1" noChangeArrowheads="1"/>
          </p:cNvSpPr>
          <p:nvPr>
            <p:ph type="body" idx="1"/>
          </p:nvPr>
        </p:nvSpPr>
        <p:spPr>
          <a:xfrm>
            <a:off x="381000" y="1600200"/>
            <a:ext cx="8153400" cy="4525963"/>
          </a:xfrm>
        </p:spPr>
        <p:txBody>
          <a:bodyPr/>
          <a:lstStyle/>
          <a:p>
            <a:pPr eaLnBrk="1" hangingPunct="1">
              <a:lnSpc>
                <a:spcPct val="80000"/>
              </a:lnSpc>
              <a:buFontTx/>
              <a:buNone/>
              <a:tabLst>
                <a:tab pos="93663" algn="l"/>
              </a:tabLst>
            </a:pPr>
            <a:r>
              <a:rPr lang="cs-CZ" altLang="cs-CZ" sz="2800" smtClean="0"/>
              <a:t>Struktura dokumentů počátečních etap musí do jisté míry zrcadlit architekturu a filosofii softwaru. </a:t>
            </a:r>
          </a:p>
          <a:p>
            <a:pPr lvl="1" eaLnBrk="1" hangingPunct="1">
              <a:lnSpc>
                <a:spcPct val="80000"/>
              </a:lnSpc>
              <a:tabLst>
                <a:tab pos="93663" algn="l"/>
              </a:tabLst>
            </a:pPr>
            <a:r>
              <a:rPr lang="cs-CZ" altLang="cs-CZ" sz="2400" smtClean="0"/>
              <a:t>Lze použít diagramy, které jsou po krátkém zaškolení srozumitelné i uživatelům</a:t>
            </a:r>
          </a:p>
          <a:p>
            <a:pPr lvl="1" eaLnBrk="1" hangingPunct="1">
              <a:lnSpc>
                <a:spcPct val="80000"/>
              </a:lnSpc>
              <a:tabLst>
                <a:tab pos="93663" algn="l"/>
              </a:tabLst>
            </a:pPr>
            <a:r>
              <a:rPr lang="cs-CZ" altLang="cs-CZ" sz="2400" smtClean="0"/>
              <a:t>Architektura SW ovlivňuje hlavně strukturu specifikací, méně již jazyk dokumentů</a:t>
            </a:r>
          </a:p>
          <a:p>
            <a:pPr lvl="1" eaLnBrk="1" hangingPunct="1">
              <a:lnSpc>
                <a:spcPct val="80000"/>
              </a:lnSpc>
              <a:tabLst>
                <a:tab pos="93663" algn="l"/>
              </a:tabLst>
            </a:pPr>
            <a:r>
              <a:rPr lang="cs-CZ" altLang="cs-CZ" sz="2400" smtClean="0"/>
              <a:t>Vždy se zaměřujeme na to, co je třeba, a to v termínech a jazyce, kterému uživatel dobře rozumí. Jak se bude věc řešit je pro řešitele irelevantní, i když fakticky vhodný popis toho, co je třeba, značně usnadňuje problém jak to udělat (viz UML a SOA)</a:t>
            </a:r>
          </a:p>
          <a:p>
            <a:pPr lvl="1" eaLnBrk="1" hangingPunct="1">
              <a:lnSpc>
                <a:spcPct val="80000"/>
              </a:lnSpc>
              <a:tabLst>
                <a:tab pos="93663" algn="l"/>
              </a:tabLst>
            </a:pPr>
            <a:r>
              <a:rPr lang="cs-CZ" altLang="cs-CZ" sz="2400" smtClean="0"/>
              <a:t>Formalizujeme co nejvíce, nesmí to ale být na úkor porozumění</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p:spPr>
        <p:txBody>
          <a:bodyPr/>
          <a:lstStyle/>
          <a:p>
            <a:fld id="{AA424250-7A4E-447C-9F5D-6E5FAFA05468}" type="slidenum">
              <a:rPr lang="cs-CZ" altLang="cs-CZ"/>
              <a:pPr/>
              <a:t>23</a:t>
            </a:fld>
            <a:endParaRPr lang="cs-CZ" altLang="cs-CZ"/>
          </a:p>
        </p:txBody>
      </p:sp>
      <p:sp>
        <p:nvSpPr>
          <p:cNvPr id="27651" name="Rectangle 2050"/>
          <p:cNvSpPr>
            <a:spLocks noGrp="1" noChangeArrowheads="1"/>
          </p:cNvSpPr>
          <p:nvPr>
            <p:ph type="title"/>
          </p:nvPr>
        </p:nvSpPr>
        <p:spPr/>
        <p:txBody>
          <a:bodyPr/>
          <a:lstStyle/>
          <a:p>
            <a:pPr eaLnBrk="1" hangingPunct="1"/>
            <a:r>
              <a:rPr lang="cs-CZ" altLang="cs-CZ" smtClean="0"/>
              <a:t>Shrnutí hlavních požadavků</a:t>
            </a:r>
          </a:p>
        </p:txBody>
      </p:sp>
      <p:sp>
        <p:nvSpPr>
          <p:cNvPr id="27652" name="Rectangle 2051"/>
          <p:cNvSpPr>
            <a:spLocks noGrp="1" noChangeArrowheads="1"/>
          </p:cNvSpPr>
          <p:nvPr>
            <p:ph type="body" idx="1"/>
          </p:nvPr>
        </p:nvSpPr>
        <p:spPr>
          <a:xfrm>
            <a:off x="539750" y="2276475"/>
            <a:ext cx="8229600" cy="3916363"/>
          </a:xfrm>
        </p:spPr>
        <p:txBody>
          <a:bodyPr/>
          <a:lstStyle/>
          <a:p>
            <a:pPr eaLnBrk="1" hangingPunct="1">
              <a:lnSpc>
                <a:spcPct val="80000"/>
              </a:lnSpc>
            </a:pPr>
            <a:r>
              <a:rPr lang="cs-CZ" altLang="cs-CZ" smtClean="0"/>
              <a:t>Taktické přínosy, </a:t>
            </a:r>
          </a:p>
          <a:p>
            <a:pPr lvl="1" eaLnBrk="1" hangingPunct="1">
              <a:lnSpc>
                <a:spcPct val="80000"/>
              </a:lnSpc>
            </a:pPr>
            <a:r>
              <a:rPr lang="cs-CZ" altLang="cs-CZ" smtClean="0"/>
              <a:t>důležité, dlouhodobě nestačí</a:t>
            </a:r>
          </a:p>
          <a:p>
            <a:pPr lvl="2" eaLnBrk="1" hangingPunct="1">
              <a:lnSpc>
                <a:spcPct val="80000"/>
              </a:lnSpc>
            </a:pPr>
            <a:r>
              <a:rPr lang="cs-CZ" altLang="cs-CZ" smtClean="0"/>
              <a:t>Plynulost a včasnost a efektivnost procesů</a:t>
            </a:r>
          </a:p>
          <a:p>
            <a:pPr lvl="2" eaLnBrk="1" hangingPunct="1">
              <a:lnSpc>
                <a:spcPct val="80000"/>
              </a:lnSpc>
            </a:pPr>
            <a:r>
              <a:rPr lang="cs-CZ" altLang="cs-CZ" smtClean="0"/>
              <a:t>Zlepšování kvality</a:t>
            </a:r>
          </a:p>
          <a:p>
            <a:pPr lvl="2" eaLnBrk="1" hangingPunct="1">
              <a:lnSpc>
                <a:spcPct val="80000"/>
              </a:lnSpc>
            </a:pPr>
            <a:r>
              <a:rPr lang="cs-CZ" altLang="cs-CZ" smtClean="0"/>
              <a:t>Úspory lidí</a:t>
            </a:r>
          </a:p>
          <a:p>
            <a:pPr lvl="2" eaLnBrk="1" hangingPunct="1">
              <a:lnSpc>
                <a:spcPct val="80000"/>
              </a:lnSpc>
            </a:pPr>
            <a:r>
              <a:rPr lang="cs-CZ" altLang="cs-CZ" smtClean="0"/>
              <a:t>Efektivnější vnitropodnikové procesy, lepší využití prostředků</a:t>
            </a:r>
          </a:p>
          <a:p>
            <a:pPr lvl="2" eaLnBrk="1" hangingPunct="1">
              <a:lnSpc>
                <a:spcPct val="80000"/>
              </a:lnSpc>
            </a:pPr>
            <a:r>
              <a:rPr lang="cs-CZ" altLang="cs-CZ" smtClean="0"/>
              <a:t>Úspory zdrojů (zásoby, energie) </a:t>
            </a:r>
          </a:p>
          <a:p>
            <a:pPr lvl="1" eaLnBrk="1" hangingPunct="1">
              <a:lnSpc>
                <a:spcPct val="80000"/>
              </a:lnSpc>
            </a:pPr>
            <a:endParaRPr lang="cs-CZ" altLang="cs-CZ" smtClean="0"/>
          </a:p>
        </p:txBody>
      </p:sp>
    </p:spTree>
  </p:cSld>
  <p:clrMapOvr>
    <a:masterClrMapping/>
  </p:clrMapOvr>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Zástupný symbol pro číslo snímku 5"/>
          <p:cNvSpPr>
            <a:spLocks noGrp="1"/>
          </p:cNvSpPr>
          <p:nvPr>
            <p:ph type="sldNum" sz="quarter" idx="12"/>
          </p:nvPr>
        </p:nvSpPr>
        <p:spPr>
          <a:noFill/>
        </p:spPr>
        <p:txBody>
          <a:bodyPr/>
          <a:lstStyle/>
          <a:p>
            <a:fld id="{B4ECFA40-EBCF-448A-8051-D2A48EE75846}" type="slidenum">
              <a:rPr lang="cs-CZ" altLang="cs-CZ"/>
              <a:pPr/>
              <a:t>230</a:t>
            </a:fld>
            <a:endParaRPr lang="cs-CZ" altLang="cs-CZ"/>
          </a:p>
        </p:txBody>
      </p:sp>
      <p:sp>
        <p:nvSpPr>
          <p:cNvPr id="239619" name="Rectangle 2"/>
          <p:cNvSpPr>
            <a:spLocks noGrp="1" noChangeArrowheads="1"/>
          </p:cNvSpPr>
          <p:nvPr>
            <p:ph type="title"/>
          </p:nvPr>
        </p:nvSpPr>
        <p:spPr/>
        <p:txBody>
          <a:bodyPr/>
          <a:lstStyle/>
          <a:p>
            <a:pPr eaLnBrk="1" hangingPunct="1"/>
            <a:r>
              <a:rPr lang="cs-CZ" altLang="cs-CZ" smtClean="0"/>
              <a:t>Texty jsou výhodné</a:t>
            </a:r>
          </a:p>
        </p:txBody>
      </p:sp>
      <p:sp>
        <p:nvSpPr>
          <p:cNvPr id="239620" name="Rectangle 3"/>
          <p:cNvSpPr>
            <a:spLocks noGrp="1" noChangeArrowheads="1"/>
          </p:cNvSpPr>
          <p:nvPr>
            <p:ph type="body" idx="1"/>
          </p:nvPr>
        </p:nvSpPr>
        <p:spPr/>
        <p:txBody>
          <a:bodyPr/>
          <a:lstStyle/>
          <a:p>
            <a:pPr eaLnBrk="1" hangingPunct="1"/>
            <a:r>
              <a:rPr lang="cs-CZ" altLang="cs-CZ" smtClean="0"/>
              <a:t>Snáze se skladují</a:t>
            </a:r>
          </a:p>
          <a:p>
            <a:pPr eaLnBrk="1" hangingPunct="1"/>
            <a:r>
              <a:rPr lang="cs-CZ" altLang="cs-CZ" smtClean="0"/>
              <a:t>Snáze se vyhledávají a opravují</a:t>
            </a:r>
          </a:p>
          <a:p>
            <a:pPr eaLnBrk="1" hangingPunct="1"/>
            <a:r>
              <a:rPr lang="cs-CZ" altLang="cs-CZ" smtClean="0"/>
              <a:t>Syntaxí řízené transformace</a:t>
            </a:r>
          </a:p>
          <a:p>
            <a:pPr eaLnBrk="1" hangingPunct="1"/>
            <a:r>
              <a:rPr lang="cs-CZ" altLang="cs-CZ" smtClean="0"/>
              <a:t>Použitelnost pro komunikaci s uživateli</a:t>
            </a:r>
          </a:p>
          <a:p>
            <a:pPr eaLnBrk="1" hangingPunct="1"/>
            <a:endParaRPr lang="cs-CZ" altLang="cs-CZ" smtClean="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Zástupný symbol pro číslo snímku 5"/>
          <p:cNvSpPr>
            <a:spLocks noGrp="1"/>
          </p:cNvSpPr>
          <p:nvPr>
            <p:ph type="sldNum" sz="quarter" idx="12"/>
          </p:nvPr>
        </p:nvSpPr>
        <p:spPr>
          <a:noFill/>
        </p:spPr>
        <p:txBody>
          <a:bodyPr/>
          <a:lstStyle/>
          <a:p>
            <a:fld id="{8A92824B-DA6F-460D-80B3-E1A26CDE06C3}" type="slidenum">
              <a:rPr lang="cs-CZ" altLang="cs-CZ"/>
              <a:pPr/>
              <a:t>231</a:t>
            </a:fld>
            <a:endParaRPr lang="cs-CZ" altLang="cs-CZ"/>
          </a:p>
        </p:txBody>
      </p:sp>
      <p:sp>
        <p:nvSpPr>
          <p:cNvPr id="240643" name="Rectangle 2"/>
          <p:cNvSpPr>
            <a:spLocks noGrp="1" noChangeArrowheads="1"/>
          </p:cNvSpPr>
          <p:nvPr>
            <p:ph type="title"/>
          </p:nvPr>
        </p:nvSpPr>
        <p:spPr>
          <a:xfrm>
            <a:off x="304800" y="762000"/>
            <a:ext cx="8229600" cy="487363"/>
          </a:xfrm>
        </p:spPr>
        <p:txBody>
          <a:bodyPr/>
          <a:lstStyle/>
          <a:p>
            <a:pPr eaLnBrk="1" hangingPunct="1"/>
            <a:r>
              <a:rPr lang="cs-CZ" altLang="cs-CZ" smtClean="0"/>
              <a:t>Specifikační jazyky</a:t>
            </a:r>
          </a:p>
        </p:txBody>
      </p:sp>
      <p:sp>
        <p:nvSpPr>
          <p:cNvPr id="240644" name="Rectangle 3"/>
          <p:cNvSpPr>
            <a:spLocks noGrp="1" noChangeArrowheads="1"/>
          </p:cNvSpPr>
          <p:nvPr>
            <p:ph type="body" idx="1"/>
          </p:nvPr>
        </p:nvSpPr>
        <p:spPr>
          <a:xfrm>
            <a:off x="179388" y="1628775"/>
            <a:ext cx="8713787" cy="4497388"/>
          </a:xfrm>
        </p:spPr>
        <p:txBody>
          <a:bodyPr/>
          <a:lstStyle/>
          <a:p>
            <a:pPr eaLnBrk="1" hangingPunct="1">
              <a:lnSpc>
                <a:spcPct val="90000"/>
              </a:lnSpc>
            </a:pPr>
            <a:r>
              <a:rPr lang="cs-CZ" altLang="cs-CZ" sz="2200" b="1" smtClean="0">
                <a:cs typeface="Arial" charset="0"/>
              </a:rPr>
              <a:t>Specifikační jazyk je v mnoha směrech jazykem programovacím</a:t>
            </a:r>
            <a:r>
              <a:rPr lang="cs-CZ" altLang="cs-CZ" sz="2200" smtClean="0">
                <a:cs typeface="Arial" charset="0"/>
              </a:rPr>
              <a:t> (viz možnost generace prototypů). Požadavek používání specifikačního jazyka tedy může obsahovat požadavek zvládnutí základů programování (nebo přinejmenším požadavek přesného vyjadřování v oblasti, kde není zadavatel odborník). Také to může omezit intuici a vnucení myšlenkových modelů specifikačního jazyka. Trochu to platí i pro diagramy</a:t>
            </a:r>
            <a:endParaRPr lang="cs-CZ" altLang="cs-CZ" sz="2200" smtClean="0"/>
          </a:p>
          <a:p>
            <a:pPr eaLnBrk="1" hangingPunct="1">
              <a:lnSpc>
                <a:spcPct val="90000"/>
              </a:lnSpc>
            </a:pPr>
            <a:r>
              <a:rPr lang="cs-CZ" altLang="cs-CZ" sz="2200" smtClean="0">
                <a:cs typeface="Arial" charset="0"/>
              </a:rPr>
              <a:t>Spolupráci se zadavatelem může někdy usnadnit takový</a:t>
            </a:r>
            <a:r>
              <a:rPr lang="cs-CZ" altLang="cs-CZ" sz="2200" smtClean="0"/>
              <a:t> </a:t>
            </a:r>
            <a:r>
              <a:rPr lang="cs-CZ" altLang="cs-CZ" sz="2200" b="1" smtClean="0">
                <a:cs typeface="Arial" charset="0"/>
              </a:rPr>
              <a:t>formální specifikační jazyk</a:t>
            </a:r>
            <a:r>
              <a:rPr lang="cs-CZ" altLang="cs-CZ" sz="2200" smtClean="0">
                <a:cs typeface="Arial" charset="0"/>
              </a:rPr>
              <a:t>, který je "šit na míru" řešené problematice.</a:t>
            </a:r>
          </a:p>
          <a:p>
            <a:pPr eaLnBrk="1" hangingPunct="1">
              <a:lnSpc>
                <a:spcPct val="90000"/>
              </a:lnSpc>
            </a:pPr>
            <a:r>
              <a:rPr lang="cs-CZ" altLang="cs-CZ" sz="2200" smtClean="0"/>
              <a:t>Kombinovat s diagramy (dnes UML, to je také formalizace). Používají se především případy</a:t>
            </a:r>
            <a:r>
              <a:rPr lang="cs-CZ" altLang="cs-CZ" sz="2400" smtClean="0"/>
              <a:t> použití, sekvenční diagramy a diagramy aktivit.</a:t>
            </a:r>
          </a:p>
          <a:p>
            <a:pPr eaLnBrk="1" hangingPunct="1">
              <a:lnSpc>
                <a:spcPct val="90000"/>
              </a:lnSpc>
            </a:pPr>
            <a:r>
              <a:rPr lang="cs-CZ" altLang="cs-CZ" sz="2400" smtClean="0"/>
              <a:t>Formální specifikace jsou nezbytné v řídících  systémech</a:t>
            </a:r>
          </a:p>
          <a:p>
            <a:pPr eaLnBrk="1" hangingPunct="1">
              <a:lnSpc>
                <a:spcPct val="90000"/>
              </a:lnSpc>
            </a:pPr>
            <a:endParaRPr lang="cs-CZ" altLang="cs-CZ" sz="2400" smtClean="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Zástupný symbol pro číslo snímku 5"/>
          <p:cNvSpPr>
            <a:spLocks noGrp="1"/>
          </p:cNvSpPr>
          <p:nvPr>
            <p:ph type="sldNum" sz="quarter" idx="12"/>
          </p:nvPr>
        </p:nvSpPr>
        <p:spPr>
          <a:noFill/>
        </p:spPr>
        <p:txBody>
          <a:bodyPr/>
          <a:lstStyle/>
          <a:p>
            <a:fld id="{310EE909-17A7-4D94-878A-C0706505B9B7}" type="slidenum">
              <a:rPr lang="cs-CZ" altLang="cs-CZ"/>
              <a:pPr/>
              <a:t>232</a:t>
            </a:fld>
            <a:endParaRPr lang="cs-CZ" altLang="cs-CZ"/>
          </a:p>
        </p:txBody>
      </p:sp>
      <p:sp>
        <p:nvSpPr>
          <p:cNvPr id="241667" name="Rectangle 2"/>
          <p:cNvSpPr>
            <a:spLocks noGrp="1" noChangeArrowheads="1"/>
          </p:cNvSpPr>
          <p:nvPr>
            <p:ph type="title"/>
          </p:nvPr>
        </p:nvSpPr>
        <p:spPr>
          <a:xfrm>
            <a:off x="381000" y="228600"/>
            <a:ext cx="8218488" cy="908050"/>
          </a:xfrm>
        </p:spPr>
        <p:txBody>
          <a:bodyPr/>
          <a:lstStyle/>
          <a:p>
            <a:pPr eaLnBrk="1" hangingPunct="1"/>
            <a:r>
              <a:rPr lang="cs-CZ" altLang="cs-CZ" smtClean="0"/>
              <a:t>Specifikační jazyky</a:t>
            </a:r>
          </a:p>
        </p:txBody>
      </p:sp>
      <p:sp>
        <p:nvSpPr>
          <p:cNvPr id="241668" name="Rectangle 3"/>
          <p:cNvSpPr>
            <a:spLocks noGrp="1" noChangeArrowheads="1"/>
          </p:cNvSpPr>
          <p:nvPr>
            <p:ph type="body" idx="1"/>
          </p:nvPr>
        </p:nvSpPr>
        <p:spPr>
          <a:xfrm>
            <a:off x="533400" y="1219200"/>
            <a:ext cx="8305800" cy="5135563"/>
          </a:xfrm>
        </p:spPr>
        <p:txBody>
          <a:bodyPr/>
          <a:lstStyle/>
          <a:p>
            <a:pPr eaLnBrk="1" hangingPunct="1"/>
            <a:r>
              <a:rPr lang="cs-CZ" altLang="cs-CZ" sz="2800" b="1" smtClean="0">
                <a:cs typeface="Arial" charset="0"/>
              </a:rPr>
              <a:t>Formalizované specifikační (tj. téměř programovací) jazyky</a:t>
            </a:r>
            <a:r>
              <a:rPr lang="cs-CZ" altLang="cs-CZ" sz="2800" smtClean="0">
                <a:cs typeface="Arial" charset="0"/>
              </a:rPr>
              <a:t> jsou zpravidla schopny vyjádřit požadavky, a snížit tedy nebezpečí nedorozumění. </a:t>
            </a:r>
            <a:endParaRPr lang="cs-CZ" altLang="cs-CZ" sz="2800" smtClean="0"/>
          </a:p>
          <a:p>
            <a:pPr eaLnBrk="1" hangingPunct="1"/>
            <a:r>
              <a:rPr lang="cs-CZ" altLang="cs-CZ" sz="2800" smtClean="0">
                <a:cs typeface="Arial" charset="0"/>
              </a:rPr>
              <a:t>Tento efekt však přinesou jen tehdy, když</a:t>
            </a:r>
            <a:r>
              <a:rPr lang="cs-CZ" altLang="cs-CZ" sz="2800" smtClean="0"/>
              <a:t> </a:t>
            </a:r>
            <a:r>
              <a:rPr lang="cs-CZ" altLang="cs-CZ" sz="2800" smtClean="0">
                <a:cs typeface="Arial" charset="0"/>
              </a:rPr>
              <a:t>jsou opravdu zvládnuty všemi zúčastněnými. V opačném případě mohou být výsledky horší než </a:t>
            </a:r>
            <a:r>
              <a:rPr lang="cs-CZ" altLang="cs-CZ" sz="2800" smtClean="0"/>
              <a:t> </a:t>
            </a:r>
            <a:r>
              <a:rPr lang="cs-CZ" altLang="cs-CZ" sz="2800" smtClean="0">
                <a:cs typeface="Arial" charset="0"/>
              </a:rPr>
              <a:t>při specifikacích formou odborného článku. </a:t>
            </a:r>
            <a:endParaRPr lang="cs-CZ" altLang="cs-CZ" sz="2800" smtClean="0"/>
          </a:p>
          <a:p>
            <a:pPr eaLnBrk="1" hangingPunct="1"/>
            <a:endParaRPr lang="cs-CZ" altLang="cs-CZ" sz="2800" smtClean="0">
              <a:latin typeface="Courier New" pitchFamily="49" charset="0"/>
              <a:cs typeface="Courier New" pitchFamily="49" charset="0"/>
            </a:endParaRPr>
          </a:p>
          <a:p>
            <a:pPr eaLnBrk="1" hangingPunct="1"/>
            <a:endParaRPr lang="cs-CZ" altLang="cs-CZ" sz="2800" smtClean="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Zástupný symbol pro číslo snímku 5"/>
          <p:cNvSpPr>
            <a:spLocks noGrp="1"/>
          </p:cNvSpPr>
          <p:nvPr>
            <p:ph type="sldNum" sz="quarter" idx="12"/>
          </p:nvPr>
        </p:nvSpPr>
        <p:spPr>
          <a:noFill/>
        </p:spPr>
        <p:txBody>
          <a:bodyPr/>
          <a:lstStyle/>
          <a:p>
            <a:fld id="{81147DA7-13E3-436D-9C58-DC1BBDE297B4}" type="slidenum">
              <a:rPr lang="cs-CZ" altLang="cs-CZ"/>
              <a:pPr/>
              <a:t>233</a:t>
            </a:fld>
            <a:endParaRPr lang="cs-CZ" altLang="cs-CZ"/>
          </a:p>
        </p:txBody>
      </p:sp>
      <p:sp>
        <p:nvSpPr>
          <p:cNvPr id="242691" name="Rectangle 2"/>
          <p:cNvSpPr>
            <a:spLocks noGrp="1" noChangeArrowheads="1"/>
          </p:cNvSpPr>
          <p:nvPr>
            <p:ph type="title"/>
          </p:nvPr>
        </p:nvSpPr>
        <p:spPr>
          <a:xfrm>
            <a:off x="457200" y="0"/>
            <a:ext cx="8218488" cy="908050"/>
          </a:xfrm>
        </p:spPr>
        <p:txBody>
          <a:bodyPr/>
          <a:lstStyle/>
          <a:p>
            <a:pPr eaLnBrk="1" hangingPunct="1"/>
            <a:r>
              <a:rPr lang="cs-CZ" altLang="cs-CZ" smtClean="0"/>
              <a:t>Specifikační jazyky</a:t>
            </a:r>
          </a:p>
        </p:txBody>
      </p:sp>
      <p:sp>
        <p:nvSpPr>
          <p:cNvPr id="242692" name="Rectangle 3"/>
          <p:cNvSpPr>
            <a:spLocks noGrp="1" noChangeArrowheads="1"/>
          </p:cNvSpPr>
          <p:nvPr>
            <p:ph type="body" idx="1"/>
          </p:nvPr>
        </p:nvSpPr>
        <p:spPr>
          <a:xfrm>
            <a:off x="381000" y="1524000"/>
            <a:ext cx="7543800" cy="4602163"/>
          </a:xfrm>
        </p:spPr>
        <p:txBody>
          <a:bodyPr/>
          <a:lstStyle/>
          <a:p>
            <a:pPr eaLnBrk="1" hangingPunct="1">
              <a:lnSpc>
                <a:spcPct val="90000"/>
              </a:lnSpc>
            </a:pPr>
            <a:r>
              <a:rPr lang="cs-CZ" altLang="cs-CZ" sz="2400" b="1" smtClean="0">
                <a:cs typeface="Arial" charset="0"/>
              </a:rPr>
              <a:t>Formální metody mohou být používány jen velmi kvalifikovanými týmy</a:t>
            </a:r>
            <a:r>
              <a:rPr lang="cs-CZ" altLang="cs-CZ" sz="2400" smtClean="0">
                <a:cs typeface="Arial" charset="0"/>
              </a:rPr>
              <a:t> a jsou vhodnější pro software, při jehož vývoji není nutná spolupráce s uživateli. </a:t>
            </a:r>
            <a:endParaRPr lang="cs-CZ" altLang="cs-CZ" sz="2400" smtClean="0"/>
          </a:p>
          <a:p>
            <a:pPr eaLnBrk="1" hangingPunct="1">
              <a:lnSpc>
                <a:spcPct val="90000"/>
              </a:lnSpc>
            </a:pPr>
            <a:r>
              <a:rPr lang="cs-CZ" altLang="cs-CZ" sz="2400" smtClean="0">
                <a:cs typeface="Arial" charset="0"/>
              </a:rPr>
              <a:t>Pokud mají specifikační metody tvar matematických teorií (např. algebraické specifikace) je v principu možné provést důkaz správnosti. Bohužel je tato metoda  pracná a neumožňuje komunikaci s uživateli. Je tedy</a:t>
            </a:r>
            <a:r>
              <a:rPr lang="cs-CZ" altLang="cs-CZ" sz="2400" smtClean="0"/>
              <a:t>  </a:t>
            </a:r>
            <a:r>
              <a:rPr lang="cs-CZ" altLang="cs-CZ" sz="2400" smtClean="0">
                <a:cs typeface="Arial" charset="0"/>
              </a:rPr>
              <a:t>vhodná pro ty typy softwaru, kde není spolupráce s budoucími uživateli  nutná</a:t>
            </a:r>
            <a:r>
              <a:rPr lang="cs-CZ" altLang="cs-CZ" sz="2400" smtClean="0"/>
              <a:t> (komunikační protokoly, zčásti systémy pro hromadný prodej)</a:t>
            </a:r>
            <a:r>
              <a:rPr lang="cs-CZ" altLang="cs-CZ" sz="2400" smtClean="0">
                <a:cs typeface="Arial" charset="0"/>
              </a:rPr>
              <a:t>.</a:t>
            </a:r>
            <a:br>
              <a:rPr lang="cs-CZ" altLang="cs-CZ" sz="2400" smtClean="0">
                <a:cs typeface="Arial" charset="0"/>
              </a:rPr>
            </a:br>
            <a:endParaRPr lang="cs-CZ" altLang="cs-CZ" sz="2400" smtClean="0">
              <a:latin typeface="Courier New" pitchFamily="49" charset="0"/>
              <a:cs typeface="Courier New" pitchFamily="49" charset="0"/>
            </a:endParaRPr>
          </a:p>
          <a:p>
            <a:pPr eaLnBrk="1" hangingPunct="1">
              <a:lnSpc>
                <a:spcPct val="90000"/>
              </a:lnSpc>
            </a:pPr>
            <a:endParaRPr lang="cs-CZ" altLang="cs-CZ" sz="2400" smtClean="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Zástupný symbol pro číslo snímku 5"/>
          <p:cNvSpPr>
            <a:spLocks noGrp="1"/>
          </p:cNvSpPr>
          <p:nvPr>
            <p:ph type="sldNum" sz="quarter" idx="12"/>
          </p:nvPr>
        </p:nvSpPr>
        <p:spPr>
          <a:noFill/>
        </p:spPr>
        <p:txBody>
          <a:bodyPr/>
          <a:lstStyle/>
          <a:p>
            <a:fld id="{02B4F26D-4990-46E0-9B45-E070A4CFC74E}" type="slidenum">
              <a:rPr lang="cs-CZ" altLang="cs-CZ"/>
              <a:pPr/>
              <a:t>234</a:t>
            </a:fld>
            <a:endParaRPr lang="cs-CZ" altLang="cs-CZ"/>
          </a:p>
        </p:txBody>
      </p:sp>
      <p:sp>
        <p:nvSpPr>
          <p:cNvPr id="243715" name="Rectangle 2"/>
          <p:cNvSpPr>
            <a:spLocks noGrp="1" noChangeArrowheads="1"/>
          </p:cNvSpPr>
          <p:nvPr>
            <p:ph type="title"/>
          </p:nvPr>
        </p:nvSpPr>
        <p:spPr>
          <a:xfrm>
            <a:off x="381000" y="304800"/>
            <a:ext cx="8229600" cy="487363"/>
          </a:xfrm>
        </p:spPr>
        <p:txBody>
          <a:bodyPr/>
          <a:lstStyle/>
          <a:p>
            <a:pPr eaLnBrk="1" hangingPunct="1"/>
            <a:r>
              <a:rPr lang="cs-CZ" altLang="cs-CZ" sz="3200" smtClean="0"/>
              <a:t>Specifikační jazyky, výhody</a:t>
            </a:r>
          </a:p>
        </p:txBody>
      </p:sp>
      <p:sp>
        <p:nvSpPr>
          <p:cNvPr id="243716" name="Rectangle 3"/>
          <p:cNvSpPr>
            <a:spLocks noGrp="1" noChangeArrowheads="1"/>
          </p:cNvSpPr>
          <p:nvPr>
            <p:ph type="body" idx="1"/>
          </p:nvPr>
        </p:nvSpPr>
        <p:spPr>
          <a:xfrm>
            <a:off x="457200" y="1447800"/>
            <a:ext cx="8077200" cy="4678363"/>
          </a:xfrm>
        </p:spPr>
        <p:txBody>
          <a:bodyPr/>
          <a:lstStyle/>
          <a:p>
            <a:pPr marL="609600" indent="-609600" eaLnBrk="1" hangingPunct="1">
              <a:buFontTx/>
              <a:buAutoNum type="arabicPeriod"/>
            </a:pPr>
            <a:r>
              <a:rPr lang="cs-CZ" altLang="cs-CZ" sz="2800" smtClean="0">
                <a:cs typeface="Arial" charset="0"/>
              </a:rPr>
              <a:t>Umožňují (v principu) přesnější vyjadřování a snáze se při nich dodržuje disciplína.</a:t>
            </a:r>
          </a:p>
          <a:p>
            <a:pPr marL="609600" indent="-609600" eaLnBrk="1" hangingPunct="1">
              <a:buFontTx/>
              <a:buAutoNum type="arabicPeriod"/>
            </a:pPr>
            <a:r>
              <a:rPr lang="cs-CZ" altLang="cs-CZ" sz="2800" smtClean="0">
                <a:cs typeface="Arial" charset="0"/>
              </a:rPr>
              <a:t>Lze pro ně provést snáze důkaz správnosti. </a:t>
            </a:r>
          </a:p>
          <a:p>
            <a:pPr marL="609600" indent="-609600" eaLnBrk="1" hangingPunct="1">
              <a:buFontTx/>
              <a:buAutoNum type="arabicPeriod"/>
            </a:pPr>
            <a:r>
              <a:rPr lang="cs-CZ" altLang="cs-CZ" sz="2800" smtClean="0">
                <a:cs typeface="Arial" charset="0"/>
              </a:rPr>
              <a:t>Někdy mohou být formálně (automaticky) transformovány na </a:t>
            </a:r>
            <a:r>
              <a:rPr lang="cs-CZ" altLang="cs-CZ" sz="2800" smtClean="0"/>
              <a:t>p</a:t>
            </a:r>
            <a:r>
              <a:rPr lang="cs-CZ" altLang="cs-CZ" sz="2800" smtClean="0">
                <a:cs typeface="Arial" charset="0"/>
              </a:rPr>
              <a:t>rototypové řešení (a tím</a:t>
            </a:r>
            <a:r>
              <a:rPr lang="cs-CZ" altLang="cs-CZ" sz="2800" smtClean="0"/>
              <a:t> </a:t>
            </a:r>
            <a:r>
              <a:rPr lang="cs-CZ" altLang="cs-CZ" sz="2800" smtClean="0">
                <a:cs typeface="Arial" charset="0"/>
              </a:rPr>
              <a:t>usnadňují prověření správnosti specifikací). </a:t>
            </a:r>
          </a:p>
          <a:p>
            <a:pPr marL="609600" indent="-609600" eaLnBrk="1" hangingPunct="1">
              <a:buFontTx/>
              <a:buAutoNum type="arabicPeriod"/>
            </a:pPr>
            <a:r>
              <a:rPr lang="cs-CZ" altLang="cs-CZ" sz="2800" smtClean="0">
                <a:cs typeface="Arial" charset="0"/>
              </a:rPr>
              <a:t>Lze snáze zkontrolovat, zda výsledné programy odpovídají specifikacím.</a:t>
            </a:r>
            <a:br>
              <a:rPr lang="cs-CZ" altLang="cs-CZ" sz="2800" smtClean="0">
                <a:cs typeface="Arial" charset="0"/>
              </a:rPr>
            </a:br>
            <a:endParaRPr lang="cs-CZ" altLang="cs-CZ" sz="2800" smtClean="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Zástupný symbol pro číslo snímku 5"/>
          <p:cNvSpPr>
            <a:spLocks noGrp="1"/>
          </p:cNvSpPr>
          <p:nvPr>
            <p:ph type="sldNum" sz="quarter" idx="12"/>
          </p:nvPr>
        </p:nvSpPr>
        <p:spPr>
          <a:noFill/>
        </p:spPr>
        <p:txBody>
          <a:bodyPr/>
          <a:lstStyle/>
          <a:p>
            <a:fld id="{F9DEDDE4-17F4-479C-8AE2-76D3B5CE81A5}" type="slidenum">
              <a:rPr lang="cs-CZ" altLang="cs-CZ"/>
              <a:pPr/>
              <a:t>235</a:t>
            </a:fld>
            <a:endParaRPr lang="cs-CZ" altLang="cs-CZ"/>
          </a:p>
        </p:txBody>
      </p:sp>
      <p:sp>
        <p:nvSpPr>
          <p:cNvPr id="244739" name="Rectangle 2050"/>
          <p:cNvSpPr>
            <a:spLocks noGrp="1" noChangeArrowheads="1"/>
          </p:cNvSpPr>
          <p:nvPr>
            <p:ph type="title"/>
          </p:nvPr>
        </p:nvSpPr>
        <p:spPr>
          <a:xfrm>
            <a:off x="457200" y="381000"/>
            <a:ext cx="8229600" cy="487363"/>
          </a:xfrm>
        </p:spPr>
        <p:txBody>
          <a:bodyPr/>
          <a:lstStyle/>
          <a:p>
            <a:pPr eaLnBrk="1" hangingPunct="1"/>
            <a:r>
              <a:rPr lang="cs-CZ" altLang="cs-CZ" sz="3200" smtClean="0"/>
              <a:t>Specifikační jazyky, nevýhody</a:t>
            </a:r>
          </a:p>
        </p:txBody>
      </p:sp>
      <p:sp>
        <p:nvSpPr>
          <p:cNvPr id="244740" name="Rectangle 2051"/>
          <p:cNvSpPr>
            <a:spLocks noGrp="1" noChangeArrowheads="1"/>
          </p:cNvSpPr>
          <p:nvPr>
            <p:ph type="body" idx="1"/>
          </p:nvPr>
        </p:nvSpPr>
        <p:spPr>
          <a:xfrm>
            <a:off x="468313" y="1196975"/>
            <a:ext cx="8077200" cy="4906963"/>
          </a:xfrm>
        </p:spPr>
        <p:txBody>
          <a:bodyPr/>
          <a:lstStyle/>
          <a:p>
            <a:pPr marL="914400" lvl="1" indent="-457200" eaLnBrk="1" hangingPunct="1">
              <a:lnSpc>
                <a:spcPct val="80000"/>
              </a:lnSpc>
              <a:buFontTx/>
              <a:buAutoNum type="arabicPeriod"/>
            </a:pPr>
            <a:r>
              <a:rPr lang="cs-CZ" altLang="cs-CZ" sz="2400" smtClean="0">
                <a:cs typeface="Arial" charset="0"/>
              </a:rPr>
              <a:t>V případě IS je obvykle nutné, aby specifikačnímu jazyku rozuměli všichni zúčastnění.Pokud tomu tak není, nelze očekávat dobré výsledky. To je většinou případ formálních specifikací.</a:t>
            </a:r>
          </a:p>
          <a:p>
            <a:pPr marL="914400" lvl="1" indent="-457200" eaLnBrk="1" hangingPunct="1">
              <a:lnSpc>
                <a:spcPct val="80000"/>
              </a:lnSpc>
              <a:buFontTx/>
              <a:buAutoNum type="arabicPeriod"/>
            </a:pPr>
            <a:r>
              <a:rPr lang="cs-CZ" altLang="cs-CZ" sz="2400" smtClean="0">
                <a:cs typeface="Arial" charset="0"/>
              </a:rPr>
              <a:t> Zápis požadavků ve specifikačním jazyku je složitější a pracnější než u specifikací formou odborného článku. Navíc vlastně programujeme a to často předčasně (nezohledňujeme vize, ..)</a:t>
            </a:r>
          </a:p>
          <a:p>
            <a:pPr marL="914400" lvl="1" indent="-457200" eaLnBrk="1" hangingPunct="1">
              <a:lnSpc>
                <a:spcPct val="80000"/>
              </a:lnSpc>
              <a:buFontTx/>
              <a:buAutoNum type="arabicPeriod"/>
            </a:pPr>
            <a:r>
              <a:rPr lang="cs-CZ" altLang="cs-CZ" sz="2400" smtClean="0">
                <a:cs typeface="Arial" charset="0"/>
              </a:rPr>
              <a:t>U těch částí specifikace cílů, které nelze testovat na prototypech a nelze budovat po částech, je větší nebezpečí, že specifikujeme (zdánlivě přesně) něco jiného než chceme (podobnost takového procesu specifikování s programováním znamená, že začínáme de facto programovat příliš brzy).</a:t>
            </a:r>
            <a:br>
              <a:rPr lang="cs-CZ" altLang="cs-CZ" sz="2400" smtClean="0">
                <a:cs typeface="Arial" charset="0"/>
              </a:rPr>
            </a:br>
            <a:endParaRPr lang="cs-CZ" altLang="cs-CZ" sz="2400" smtClean="0">
              <a:latin typeface="Courier New" pitchFamily="49" charset="0"/>
              <a:cs typeface="Courier New" pitchFamily="49" charset="0"/>
            </a:endParaRPr>
          </a:p>
          <a:p>
            <a:pPr marL="533400" indent="-533400" eaLnBrk="1" hangingPunct="1">
              <a:lnSpc>
                <a:spcPct val="80000"/>
              </a:lnSpc>
            </a:pPr>
            <a:endParaRPr lang="cs-CZ" altLang="cs-CZ" sz="2800" smtClean="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Zástupný symbol pro číslo snímku 5"/>
          <p:cNvSpPr>
            <a:spLocks noGrp="1"/>
          </p:cNvSpPr>
          <p:nvPr>
            <p:ph type="sldNum" sz="quarter" idx="12"/>
          </p:nvPr>
        </p:nvSpPr>
        <p:spPr>
          <a:noFill/>
        </p:spPr>
        <p:txBody>
          <a:bodyPr/>
          <a:lstStyle/>
          <a:p>
            <a:fld id="{B7D85BCD-8118-40B7-A0F4-E81194F611F7}" type="slidenum">
              <a:rPr lang="cs-CZ" altLang="cs-CZ"/>
              <a:pPr/>
              <a:t>236</a:t>
            </a:fld>
            <a:endParaRPr lang="cs-CZ" altLang="cs-CZ"/>
          </a:p>
        </p:txBody>
      </p:sp>
      <p:sp>
        <p:nvSpPr>
          <p:cNvPr id="245763" name="Rectangle 1026"/>
          <p:cNvSpPr>
            <a:spLocks noGrp="1" noChangeArrowheads="1"/>
          </p:cNvSpPr>
          <p:nvPr>
            <p:ph type="title"/>
          </p:nvPr>
        </p:nvSpPr>
        <p:spPr>
          <a:xfrm>
            <a:off x="0" y="274638"/>
            <a:ext cx="9144000" cy="1143000"/>
          </a:xfrm>
        </p:spPr>
        <p:txBody>
          <a:bodyPr/>
          <a:lstStyle/>
          <a:p>
            <a:pPr eaLnBrk="1" hangingPunct="1"/>
            <a:r>
              <a:rPr lang="cs-CZ" altLang="cs-CZ" sz="3600" smtClean="0"/>
              <a:t>Proč nemůže specifikovat zákazník sám</a:t>
            </a:r>
          </a:p>
        </p:txBody>
      </p:sp>
      <p:sp>
        <p:nvSpPr>
          <p:cNvPr id="245764" name="Rectangle 1027"/>
          <p:cNvSpPr>
            <a:spLocks noGrp="1" noChangeArrowheads="1"/>
          </p:cNvSpPr>
          <p:nvPr>
            <p:ph type="body" idx="1"/>
          </p:nvPr>
        </p:nvSpPr>
        <p:spPr>
          <a:xfrm>
            <a:off x="533400" y="1524000"/>
            <a:ext cx="7696200" cy="4602163"/>
          </a:xfrm>
        </p:spPr>
        <p:txBody>
          <a:bodyPr/>
          <a:lstStyle/>
          <a:p>
            <a:pPr eaLnBrk="1" hangingPunct="1"/>
            <a:endParaRPr lang="cs-CZ" altLang="cs-CZ" sz="2400" smtClean="0">
              <a:latin typeface="Times New Roman" pitchFamily="18" charset="0"/>
            </a:endParaRPr>
          </a:p>
          <a:p>
            <a:pPr eaLnBrk="1" hangingPunct="1"/>
            <a:r>
              <a:rPr lang="cs-CZ" altLang="cs-CZ" sz="2400" smtClean="0">
                <a:cs typeface="Arial" charset="0"/>
              </a:rPr>
              <a:t>Zdálo by se, </a:t>
            </a:r>
            <a:r>
              <a:rPr lang="cs-CZ" altLang="cs-CZ" sz="2400" smtClean="0"/>
              <a:t>ž</a:t>
            </a:r>
            <a:r>
              <a:rPr lang="cs-CZ" altLang="cs-CZ" sz="2400" smtClean="0">
                <a:cs typeface="Arial" charset="0"/>
              </a:rPr>
              <a:t>e vypracování "Specifikace požadavků" by mělo být výhradním dílem budoucího uživatele. Podle zkušeností však specifikace požadavků zákazníkem značně zvyšuje pracnost realizovaného systému a především zvětšuje pravděpodobnost neúspěchu. Příčiny této situace jsme diskutovali na více místech. Shrňme je nyní:</a:t>
            </a:r>
            <a:br>
              <a:rPr lang="cs-CZ" altLang="cs-CZ" sz="2400" smtClean="0">
                <a:cs typeface="Arial" charset="0"/>
              </a:rPr>
            </a:br>
            <a:endParaRPr lang="cs-CZ" altLang="cs-CZ" sz="2400" smtClean="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Zástupný symbol pro číslo snímku 5"/>
          <p:cNvSpPr>
            <a:spLocks noGrp="1"/>
          </p:cNvSpPr>
          <p:nvPr>
            <p:ph type="sldNum" sz="quarter" idx="12"/>
          </p:nvPr>
        </p:nvSpPr>
        <p:spPr>
          <a:noFill/>
        </p:spPr>
        <p:txBody>
          <a:bodyPr/>
          <a:lstStyle/>
          <a:p>
            <a:fld id="{29A3031D-A317-48A6-87DB-3DABDD90426A}" type="slidenum">
              <a:rPr lang="cs-CZ" altLang="cs-CZ"/>
              <a:pPr/>
              <a:t>237</a:t>
            </a:fld>
            <a:endParaRPr lang="cs-CZ" altLang="cs-CZ"/>
          </a:p>
        </p:txBody>
      </p:sp>
      <p:sp>
        <p:nvSpPr>
          <p:cNvPr id="246787" name="Rectangle 6146"/>
          <p:cNvSpPr>
            <a:spLocks noGrp="1" noChangeArrowheads="1"/>
          </p:cNvSpPr>
          <p:nvPr>
            <p:ph type="title"/>
          </p:nvPr>
        </p:nvSpPr>
        <p:spPr>
          <a:xfrm>
            <a:off x="0" y="274638"/>
            <a:ext cx="9144000" cy="1143000"/>
          </a:xfrm>
        </p:spPr>
        <p:txBody>
          <a:bodyPr/>
          <a:lstStyle/>
          <a:p>
            <a:pPr eaLnBrk="1" hangingPunct="1"/>
            <a:r>
              <a:rPr lang="cs-CZ" altLang="cs-CZ" sz="3600" smtClean="0"/>
              <a:t>Proč nemůže specifikovat zákazník sám</a:t>
            </a:r>
          </a:p>
        </p:txBody>
      </p:sp>
      <p:sp>
        <p:nvSpPr>
          <p:cNvPr id="246788" name="Rectangle 6147"/>
          <p:cNvSpPr>
            <a:spLocks noGrp="1" noChangeArrowheads="1"/>
          </p:cNvSpPr>
          <p:nvPr>
            <p:ph type="body" idx="1"/>
          </p:nvPr>
        </p:nvSpPr>
        <p:spPr>
          <a:xfrm>
            <a:off x="838200" y="1600200"/>
            <a:ext cx="7239000" cy="4525963"/>
          </a:xfrm>
        </p:spPr>
        <p:txBody>
          <a:bodyPr/>
          <a:lstStyle/>
          <a:p>
            <a:pPr marL="609600" indent="-609600" eaLnBrk="1" hangingPunct="1">
              <a:lnSpc>
                <a:spcPct val="90000"/>
              </a:lnSpc>
              <a:buFontTx/>
              <a:buAutoNum type="alphaLcParenR"/>
            </a:pPr>
            <a:r>
              <a:rPr lang="cs-CZ" altLang="cs-CZ" sz="2400" smtClean="0">
                <a:cs typeface="Arial" charset="0"/>
              </a:rPr>
              <a:t>Uživatel nebývá schopen omezit požadavky na rozumné minimum. Nevylučují se požadavky méně potřebné až neužitečné (syndrom dortu pejska a kočičky).</a:t>
            </a:r>
            <a:r>
              <a:rPr lang="cs-CZ" altLang="cs-CZ" sz="2400" smtClean="0"/>
              <a:t> Může být nepříznivě ovlivněno těmi „co jsou při tom“</a:t>
            </a:r>
          </a:p>
          <a:p>
            <a:pPr marL="609600" indent="-609600" eaLnBrk="1" hangingPunct="1">
              <a:lnSpc>
                <a:spcPct val="90000"/>
              </a:lnSpc>
              <a:buFontTx/>
              <a:buAutoNum type="alphaLcParenR"/>
            </a:pPr>
            <a:r>
              <a:rPr lang="cs-CZ" altLang="cs-CZ" sz="2400" smtClean="0">
                <a:cs typeface="Arial" charset="0"/>
              </a:rPr>
              <a:t>Nezřídka jim chybí komplexní znalosti o fungování vlastního podniku na mikroúrovni</a:t>
            </a:r>
            <a:r>
              <a:rPr lang="cs-CZ" altLang="cs-CZ" sz="2400" smtClean="0"/>
              <a:t> a top úrovni podniku, zná jen „svůj píseček“</a:t>
            </a:r>
          </a:p>
          <a:p>
            <a:pPr marL="609600" indent="-609600" eaLnBrk="1" hangingPunct="1">
              <a:lnSpc>
                <a:spcPct val="90000"/>
              </a:lnSpc>
              <a:buFontTx/>
              <a:buAutoNum type="alphaLcParenR"/>
            </a:pPr>
            <a:r>
              <a:rPr lang="cs-CZ" altLang="cs-CZ" sz="2400" smtClean="0">
                <a:cs typeface="Arial" charset="0"/>
              </a:rPr>
              <a:t>Uživatelé jsou si zřídka plně vědomi vlastností, možností, hrozeb a omezení</a:t>
            </a:r>
            <a:r>
              <a:rPr lang="cs-CZ" altLang="cs-CZ" sz="2400" smtClean="0"/>
              <a:t> m</a:t>
            </a:r>
            <a:r>
              <a:rPr lang="cs-CZ" altLang="cs-CZ" sz="2400" smtClean="0">
                <a:cs typeface="Arial" charset="0"/>
              </a:rPr>
              <a:t>oderních informačních technologií (zvláště u customizovaných IS).</a:t>
            </a:r>
            <a:br>
              <a:rPr lang="cs-CZ" altLang="cs-CZ" sz="2400" smtClean="0">
                <a:cs typeface="Arial" charset="0"/>
              </a:rPr>
            </a:br>
            <a:endParaRPr lang="cs-CZ" altLang="cs-CZ" sz="2400" smtClean="0">
              <a:cs typeface="Arial" charset="0"/>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Zástupný symbol pro číslo snímku 5"/>
          <p:cNvSpPr>
            <a:spLocks noGrp="1"/>
          </p:cNvSpPr>
          <p:nvPr>
            <p:ph type="sldNum" sz="quarter" idx="12"/>
          </p:nvPr>
        </p:nvSpPr>
        <p:spPr>
          <a:noFill/>
        </p:spPr>
        <p:txBody>
          <a:bodyPr/>
          <a:lstStyle/>
          <a:p>
            <a:fld id="{50C9CC84-F06F-40B9-80B6-AE9835A787E2}" type="slidenum">
              <a:rPr lang="cs-CZ" altLang="cs-CZ"/>
              <a:pPr/>
              <a:t>238</a:t>
            </a:fld>
            <a:endParaRPr lang="cs-CZ" altLang="cs-CZ"/>
          </a:p>
        </p:txBody>
      </p:sp>
      <p:sp>
        <p:nvSpPr>
          <p:cNvPr id="247811" name="Rectangle 2"/>
          <p:cNvSpPr>
            <a:spLocks noGrp="1" noChangeArrowheads="1"/>
          </p:cNvSpPr>
          <p:nvPr>
            <p:ph type="title"/>
          </p:nvPr>
        </p:nvSpPr>
        <p:spPr>
          <a:xfrm>
            <a:off x="0" y="274638"/>
            <a:ext cx="9144000" cy="1143000"/>
          </a:xfrm>
        </p:spPr>
        <p:txBody>
          <a:bodyPr/>
          <a:lstStyle/>
          <a:p>
            <a:pPr eaLnBrk="1" hangingPunct="1"/>
            <a:r>
              <a:rPr lang="cs-CZ" altLang="cs-CZ" sz="3600" smtClean="0"/>
              <a:t>Proč nemůže specifikovat zákazník sám</a:t>
            </a:r>
          </a:p>
        </p:txBody>
      </p:sp>
      <p:sp>
        <p:nvSpPr>
          <p:cNvPr id="247812" name="Rectangle 3"/>
          <p:cNvSpPr>
            <a:spLocks noGrp="1" noChangeArrowheads="1"/>
          </p:cNvSpPr>
          <p:nvPr>
            <p:ph type="body" idx="1"/>
          </p:nvPr>
        </p:nvSpPr>
        <p:spPr>
          <a:xfrm>
            <a:off x="914400" y="1600200"/>
            <a:ext cx="7315200" cy="4525963"/>
          </a:xfrm>
        </p:spPr>
        <p:txBody>
          <a:bodyPr/>
          <a:lstStyle/>
          <a:p>
            <a:pPr eaLnBrk="1" hangingPunct="1">
              <a:lnSpc>
                <a:spcPct val="90000"/>
              </a:lnSpc>
              <a:buFontTx/>
              <a:buNone/>
            </a:pPr>
            <a:r>
              <a:rPr lang="cs-CZ" altLang="cs-CZ" sz="2800" smtClean="0">
                <a:cs typeface="Arial" charset="0"/>
              </a:rPr>
              <a:t>d) Uživatele nemají dostatek zkušeností pro vypracování uceleného systému požadavků (jako slohové práce). Nemají cit pro to, co lze použít, co lze snadno realizovat a kdy je realizace ohrožena.</a:t>
            </a:r>
            <a:endParaRPr lang="cs-CZ" altLang="cs-CZ" sz="2800" smtClean="0"/>
          </a:p>
          <a:p>
            <a:pPr eaLnBrk="1" hangingPunct="1">
              <a:lnSpc>
                <a:spcPct val="90000"/>
              </a:lnSpc>
              <a:buFontTx/>
              <a:buNone/>
            </a:pPr>
            <a:r>
              <a:rPr lang="cs-CZ" altLang="cs-CZ" sz="2800" smtClean="0">
                <a:cs typeface="Arial" charset="0"/>
              </a:rPr>
              <a:t>e) Je větší nebezpečí, že se do požadavků prosadí zájmy těch "co jsou u toho" a budou </a:t>
            </a:r>
            <a:r>
              <a:rPr lang="cs-CZ" altLang="cs-CZ" sz="2800" smtClean="0"/>
              <a:t>o</a:t>
            </a:r>
            <a:r>
              <a:rPr lang="cs-CZ" altLang="cs-CZ" sz="2800" smtClean="0">
                <a:cs typeface="Arial" charset="0"/>
              </a:rPr>
              <a:t>pomenuti ostatní budoucí uživatelé systému</a:t>
            </a:r>
            <a:r>
              <a:rPr lang="cs-CZ" altLang="cs-CZ" smtClean="0">
                <a:cs typeface="Arial" charset="0"/>
              </a:rPr>
              <a:t>.</a:t>
            </a:r>
            <a:br>
              <a:rPr lang="cs-CZ" altLang="cs-CZ" smtClean="0">
                <a:cs typeface="Arial" charset="0"/>
              </a:rPr>
            </a:br>
            <a:endParaRPr lang="cs-CZ" altLang="cs-CZ" smtClean="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Zástupný symbol pro číslo snímku 5"/>
          <p:cNvSpPr>
            <a:spLocks noGrp="1"/>
          </p:cNvSpPr>
          <p:nvPr>
            <p:ph type="sldNum" sz="quarter" idx="12"/>
          </p:nvPr>
        </p:nvSpPr>
        <p:spPr>
          <a:noFill/>
        </p:spPr>
        <p:txBody>
          <a:bodyPr/>
          <a:lstStyle/>
          <a:p>
            <a:fld id="{FE9B7F1B-CC01-4965-9BB4-F1B4A3C91154}" type="slidenum">
              <a:rPr lang="cs-CZ" altLang="cs-CZ"/>
              <a:pPr/>
              <a:t>239</a:t>
            </a:fld>
            <a:endParaRPr lang="cs-CZ" altLang="cs-CZ"/>
          </a:p>
        </p:txBody>
      </p:sp>
      <p:sp>
        <p:nvSpPr>
          <p:cNvPr id="248835" name="Rectangle 2"/>
          <p:cNvSpPr>
            <a:spLocks noGrp="1" noChangeArrowheads="1"/>
          </p:cNvSpPr>
          <p:nvPr>
            <p:ph type="title"/>
          </p:nvPr>
        </p:nvSpPr>
        <p:spPr>
          <a:xfrm>
            <a:off x="0" y="0"/>
            <a:ext cx="9144000" cy="981075"/>
          </a:xfrm>
        </p:spPr>
        <p:txBody>
          <a:bodyPr/>
          <a:lstStyle/>
          <a:p>
            <a:pPr eaLnBrk="1" hangingPunct="1"/>
            <a:r>
              <a:rPr lang="cs-CZ" altLang="cs-CZ" sz="3600" smtClean="0"/>
              <a:t>Proč nemůže specifikovat zákazník sám</a:t>
            </a:r>
          </a:p>
        </p:txBody>
      </p:sp>
      <p:sp>
        <p:nvSpPr>
          <p:cNvPr id="248836" name="Rectangle 3"/>
          <p:cNvSpPr>
            <a:spLocks noGrp="1" noChangeArrowheads="1"/>
          </p:cNvSpPr>
          <p:nvPr>
            <p:ph type="body" idx="1"/>
          </p:nvPr>
        </p:nvSpPr>
        <p:spPr>
          <a:xfrm>
            <a:off x="323850" y="1341438"/>
            <a:ext cx="8640763" cy="4967287"/>
          </a:xfrm>
        </p:spPr>
        <p:txBody>
          <a:bodyPr/>
          <a:lstStyle/>
          <a:p>
            <a:pPr eaLnBrk="1" hangingPunct="1"/>
            <a:r>
              <a:rPr lang="cs-CZ" altLang="cs-CZ" sz="2400" smtClean="0">
                <a:cs typeface="Arial" charset="0"/>
              </a:rPr>
              <a:t>Dokument "Specifikace požadavků" by měl proto být vypracován ve spolupráci pracovníků dodavatele s pracovníky uživatele a oponován </a:t>
            </a:r>
            <a:r>
              <a:rPr lang="cs-CZ" altLang="cs-CZ" sz="2400" smtClean="0"/>
              <a:t>managementem uživatele, ale především </a:t>
            </a:r>
            <a:r>
              <a:rPr lang="cs-CZ" altLang="cs-CZ" sz="2400" smtClean="0">
                <a:cs typeface="Arial" charset="0"/>
              </a:rPr>
              <a:t>budoucími </a:t>
            </a:r>
            <a:r>
              <a:rPr lang="cs-CZ" altLang="cs-CZ" sz="2400" b="1" smtClean="0"/>
              <a:t>koncovými</a:t>
            </a:r>
            <a:r>
              <a:rPr lang="cs-CZ" altLang="cs-CZ" sz="2400" smtClean="0"/>
              <a:t> </a:t>
            </a:r>
            <a:r>
              <a:rPr lang="cs-CZ" altLang="cs-CZ" sz="2400" smtClean="0">
                <a:cs typeface="Arial" charset="0"/>
              </a:rPr>
              <a:t>uživateli systému.</a:t>
            </a:r>
          </a:p>
          <a:p>
            <a:pPr lvl="1" eaLnBrk="1" hangingPunct="1"/>
            <a:r>
              <a:rPr lang="cs-CZ" altLang="cs-CZ" sz="2000" smtClean="0">
                <a:cs typeface="Arial" charset="0"/>
              </a:rPr>
              <a:t>Z koncových uživatelů raději ti, kteří jsou výše postaveni a udělají si na specifikace čas – raději vedoucí skladu než řadový skladník  </a:t>
            </a:r>
          </a:p>
          <a:p>
            <a:pPr eaLnBrk="1" hangingPunct="1"/>
            <a:r>
              <a:rPr lang="cs-CZ" altLang="cs-CZ" sz="2400" smtClean="0">
                <a:cs typeface="Arial" charset="0"/>
              </a:rPr>
              <a:t>Je tedy žádoucí, aby mezi členy týmu vyvíjejícího dokument "Specifikace požadavků" byli pracovníci zákazníka. A to koncoví uživatelé (nikoliv však nutně výhradně oni). Je </a:t>
            </a:r>
            <a:r>
              <a:rPr lang="cs-CZ" altLang="cs-CZ" sz="2400" smtClean="0"/>
              <a:t>ale </a:t>
            </a:r>
            <a:r>
              <a:rPr lang="cs-CZ" altLang="cs-CZ" sz="2400" smtClean="0">
                <a:cs typeface="Arial" charset="0"/>
              </a:rPr>
              <a:t>riskantní specifikuje-li podrobné požadavky sám zákazník a to dokonce před prvními kontakty s vývojáři.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noFill/>
        </p:spPr>
        <p:txBody>
          <a:bodyPr/>
          <a:lstStyle/>
          <a:p>
            <a:fld id="{7BE94229-6773-4533-87EE-429F5CA7BDCC}" type="slidenum">
              <a:rPr lang="cs-CZ" altLang="cs-CZ"/>
              <a:pPr/>
              <a:t>24</a:t>
            </a:fld>
            <a:endParaRPr lang="cs-CZ" altLang="cs-CZ"/>
          </a:p>
        </p:txBody>
      </p:sp>
      <p:sp>
        <p:nvSpPr>
          <p:cNvPr id="28675" name="Rectangle 1026"/>
          <p:cNvSpPr>
            <a:spLocks noGrp="1" noChangeArrowheads="1"/>
          </p:cNvSpPr>
          <p:nvPr>
            <p:ph type="title"/>
          </p:nvPr>
        </p:nvSpPr>
        <p:spPr/>
        <p:txBody>
          <a:bodyPr/>
          <a:lstStyle/>
          <a:p>
            <a:pPr eaLnBrk="1" hangingPunct="1"/>
            <a:r>
              <a:rPr lang="cs-CZ" altLang="cs-CZ" smtClean="0"/>
              <a:t>Překážky přínosů IS 1</a:t>
            </a:r>
          </a:p>
        </p:txBody>
      </p:sp>
      <p:sp>
        <p:nvSpPr>
          <p:cNvPr id="28676" name="Rectangle 1027"/>
          <p:cNvSpPr>
            <a:spLocks noGrp="1" noChangeArrowheads="1"/>
          </p:cNvSpPr>
          <p:nvPr>
            <p:ph type="body" idx="1"/>
          </p:nvPr>
        </p:nvSpPr>
        <p:spPr>
          <a:xfrm>
            <a:off x="179388" y="1341438"/>
            <a:ext cx="8496300" cy="4784725"/>
          </a:xfrm>
        </p:spPr>
        <p:txBody>
          <a:bodyPr/>
          <a:lstStyle/>
          <a:p>
            <a:pPr eaLnBrk="1" hangingPunct="1">
              <a:buFontTx/>
              <a:buNone/>
            </a:pPr>
            <a:r>
              <a:rPr lang="cs-CZ" altLang="cs-CZ" sz="2800" smtClean="0">
                <a:latin typeface="Arial Narrow" pitchFamily="34" charset="0"/>
                <a:cs typeface="Arial" charset="0"/>
              </a:rPr>
              <a:t>Skrytým zdrojem růstu nákladů na IS bývá</a:t>
            </a:r>
            <a:endParaRPr lang="cs-CZ" altLang="cs-CZ" sz="2800" smtClean="0">
              <a:latin typeface="Arial Narrow" pitchFamily="34" charset="0"/>
            </a:endParaRPr>
          </a:p>
          <a:p>
            <a:pPr eaLnBrk="1" hangingPunct="1"/>
            <a:r>
              <a:rPr lang="cs-CZ" altLang="cs-CZ" sz="2800" b="1" smtClean="0">
                <a:latin typeface="Arial Narrow" pitchFamily="34" charset="0"/>
                <a:cs typeface="Arial" charset="0"/>
              </a:rPr>
              <a:t>nutnost příliš velkých organizačních změn</a:t>
            </a:r>
            <a:r>
              <a:rPr lang="cs-CZ" altLang="cs-CZ" sz="2800" smtClean="0">
                <a:latin typeface="Arial Narrow" pitchFamily="34" charset="0"/>
                <a:cs typeface="Arial" charset="0"/>
              </a:rPr>
              <a:t> </a:t>
            </a:r>
            <a:r>
              <a:rPr lang="cs-CZ" altLang="cs-CZ" sz="2400" smtClean="0">
                <a:latin typeface="Arial Narrow" pitchFamily="34" charset="0"/>
                <a:cs typeface="Arial" charset="0"/>
              </a:rPr>
              <a:t>(prodlužuje to dobu zavádění IS a snižuje </a:t>
            </a:r>
            <a:r>
              <a:rPr lang="cs-CZ" altLang="cs-CZ" sz="2400" smtClean="0">
                <a:latin typeface="Arial Narrow" pitchFamily="34" charset="0"/>
              </a:rPr>
              <a:t>po jistou  dobu </a:t>
            </a:r>
            <a:r>
              <a:rPr lang="cs-CZ" altLang="cs-CZ" sz="2400" smtClean="0">
                <a:latin typeface="Arial Narrow" pitchFamily="34" charset="0"/>
                <a:cs typeface="Arial" charset="0"/>
              </a:rPr>
              <a:t>výkon, zvyšuje rizika</a:t>
            </a:r>
            <a:r>
              <a:rPr lang="cs-CZ" altLang="cs-CZ" sz="2400" smtClean="0">
                <a:latin typeface="Times New Roman" pitchFamily="18" charset="0"/>
              </a:rPr>
              <a:t>, </a:t>
            </a:r>
            <a:r>
              <a:rPr lang="cs-CZ" altLang="cs-CZ" sz="2400" smtClean="0"/>
              <a:t>zvyšuje náklady</a:t>
            </a:r>
            <a:r>
              <a:rPr lang="cs-CZ" altLang="cs-CZ" sz="2400" smtClean="0">
                <a:latin typeface="Arial Narrow" pitchFamily="34" charset="0"/>
                <a:cs typeface="Arial" charset="0"/>
              </a:rPr>
              <a:t>), </a:t>
            </a:r>
            <a:endParaRPr lang="cs-CZ" altLang="cs-CZ" sz="2400" smtClean="0">
              <a:latin typeface="Arial Narrow" pitchFamily="34" charset="0"/>
            </a:endParaRPr>
          </a:p>
          <a:p>
            <a:pPr eaLnBrk="1" hangingPunct="1"/>
            <a:r>
              <a:rPr lang="cs-CZ" altLang="cs-CZ" sz="2800" smtClean="0">
                <a:latin typeface="Arial Narrow" pitchFamily="34" charset="0"/>
                <a:cs typeface="Arial" charset="0"/>
              </a:rPr>
              <a:t>snaha o </a:t>
            </a:r>
            <a:r>
              <a:rPr lang="cs-CZ" altLang="cs-CZ" sz="2800" b="1" smtClean="0">
                <a:latin typeface="Arial Narrow" pitchFamily="34" charset="0"/>
                <a:cs typeface="Arial" charset="0"/>
              </a:rPr>
              <a:t>naprostou úplnost a dokonalost  </a:t>
            </a:r>
            <a:r>
              <a:rPr lang="cs-CZ" altLang="cs-CZ" sz="2800" smtClean="0">
                <a:latin typeface="Arial Narrow" pitchFamily="34" charset="0"/>
                <a:cs typeface="Arial" charset="0"/>
              </a:rPr>
              <a:t>oproti </a:t>
            </a:r>
            <a:r>
              <a:rPr lang="cs-CZ" altLang="cs-CZ" sz="2800" b="1" i="1" smtClean="0">
                <a:latin typeface="Arial Narrow" pitchFamily="34" charset="0"/>
                <a:cs typeface="Arial" charset="0"/>
              </a:rPr>
              <a:t>včasnosti</a:t>
            </a:r>
            <a:r>
              <a:rPr lang="cs-CZ" altLang="cs-CZ" sz="2800" smtClean="0">
                <a:latin typeface="Arial Narrow" pitchFamily="34" charset="0"/>
                <a:cs typeface="Arial" charset="0"/>
              </a:rPr>
              <a:t>. </a:t>
            </a:r>
            <a:r>
              <a:rPr lang="cs-CZ" altLang="cs-CZ" sz="2400" smtClean="0">
                <a:latin typeface="Arial Narrow" pitchFamily="34" charset="0"/>
                <a:cs typeface="Arial" charset="0"/>
              </a:rPr>
              <a:t>Specifikace mohou být</a:t>
            </a:r>
            <a:r>
              <a:rPr lang="cs-CZ" altLang="cs-CZ" sz="2400" smtClean="0">
                <a:latin typeface="Arial Narrow" pitchFamily="34" charset="0"/>
              </a:rPr>
              <a:t>, jak víme, </a:t>
            </a:r>
            <a:r>
              <a:rPr lang="cs-CZ" altLang="cs-CZ" sz="2400" smtClean="0">
                <a:latin typeface="Arial Narrow" pitchFamily="34" charset="0"/>
                <a:cs typeface="Arial" charset="0"/>
              </a:rPr>
              <a:t>dokonal</a:t>
            </a:r>
            <a:r>
              <a:rPr lang="cs-CZ" altLang="cs-CZ" sz="2400" smtClean="0">
                <a:latin typeface="Times New Roman" pitchFamily="18" charset="0"/>
              </a:rPr>
              <a:t>é</a:t>
            </a:r>
            <a:r>
              <a:rPr lang="cs-CZ" altLang="cs-CZ" sz="2400" smtClean="0">
                <a:latin typeface="Arial Narrow" pitchFamily="34" charset="0"/>
                <a:cs typeface="Arial" charset="0"/>
              </a:rPr>
              <a:t>  jen postupně</a:t>
            </a:r>
            <a:r>
              <a:rPr lang="cs-CZ" altLang="cs-CZ" sz="2400" smtClean="0">
                <a:latin typeface="Arial Narrow" pitchFamily="34" charset="0"/>
              </a:rPr>
              <a:t> při postupném budování systému využíváním zkušeností s dosavadním provozem</a:t>
            </a:r>
            <a:r>
              <a:rPr lang="cs-CZ" altLang="cs-CZ" sz="2400" smtClean="0">
                <a:cs typeface="Arial" charset="0"/>
              </a:rPr>
              <a:t>.</a:t>
            </a:r>
            <a:r>
              <a:rPr lang="cs-CZ" altLang="cs-CZ" sz="2400" smtClean="0">
                <a:latin typeface="Times New Roman" pitchFamily="18" charset="0"/>
              </a:rPr>
              <a:t> </a:t>
            </a:r>
          </a:p>
          <a:p>
            <a:pPr lvl="1" eaLnBrk="1" hangingPunct="1"/>
            <a:r>
              <a:rPr lang="cs-CZ" altLang="cs-CZ" sz="2000" smtClean="0">
                <a:latin typeface="Arial Narrow" pitchFamily="34" charset="0"/>
              </a:rPr>
              <a:t>Přesné postupy mají smysl jen pro kvalitní data, jinak jsou kontraproduktivní</a:t>
            </a:r>
          </a:p>
          <a:p>
            <a:pPr lvl="1" eaLnBrk="1" hangingPunct="1"/>
            <a:r>
              <a:rPr lang="cs-CZ" altLang="cs-CZ" sz="2000" smtClean="0">
                <a:latin typeface="Arial Narrow" pitchFamily="34" charset="0"/>
              </a:rPr>
              <a:t>Podnik není počítač, vždy existuje náhodnost a vždy je nutné využívat znalostí a dovedností lidí</a:t>
            </a:r>
          </a:p>
        </p:txBody>
      </p:sp>
    </p:spTree>
  </p:cSld>
  <p:clrMapOvr>
    <a:masterClrMapping/>
  </p:clrMapOvr>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Zástupný symbol pro číslo snímku 5"/>
          <p:cNvSpPr>
            <a:spLocks noGrp="1"/>
          </p:cNvSpPr>
          <p:nvPr>
            <p:ph type="sldNum" sz="quarter" idx="12"/>
          </p:nvPr>
        </p:nvSpPr>
        <p:spPr>
          <a:noFill/>
        </p:spPr>
        <p:txBody>
          <a:bodyPr/>
          <a:lstStyle/>
          <a:p>
            <a:fld id="{F0120BFD-775B-4A82-A3E9-D1F77A163663}" type="slidenum">
              <a:rPr lang="cs-CZ" altLang="cs-CZ"/>
              <a:pPr/>
              <a:t>240</a:t>
            </a:fld>
            <a:endParaRPr lang="cs-CZ" altLang="cs-CZ"/>
          </a:p>
        </p:txBody>
      </p:sp>
      <p:sp>
        <p:nvSpPr>
          <p:cNvPr id="249859" name="Rectangle 2"/>
          <p:cNvSpPr>
            <a:spLocks noGrp="1" noChangeArrowheads="1"/>
          </p:cNvSpPr>
          <p:nvPr>
            <p:ph type="title"/>
          </p:nvPr>
        </p:nvSpPr>
        <p:spPr>
          <a:xfrm>
            <a:off x="0" y="0"/>
            <a:ext cx="9144000" cy="981075"/>
          </a:xfrm>
        </p:spPr>
        <p:txBody>
          <a:bodyPr/>
          <a:lstStyle/>
          <a:p>
            <a:pPr eaLnBrk="1" hangingPunct="1"/>
            <a:r>
              <a:rPr lang="cs-CZ" altLang="cs-CZ" sz="3600" smtClean="0"/>
              <a:t>Proč nemůže specifikovat zákazník sám</a:t>
            </a:r>
          </a:p>
        </p:txBody>
      </p:sp>
      <p:sp>
        <p:nvSpPr>
          <p:cNvPr id="249860" name="Rectangle 3"/>
          <p:cNvSpPr>
            <a:spLocks noGrp="1" noChangeArrowheads="1"/>
          </p:cNvSpPr>
          <p:nvPr>
            <p:ph type="body" idx="1"/>
          </p:nvPr>
        </p:nvSpPr>
        <p:spPr>
          <a:xfrm>
            <a:off x="468313" y="1295400"/>
            <a:ext cx="7775575" cy="4830763"/>
          </a:xfrm>
        </p:spPr>
        <p:txBody>
          <a:bodyPr/>
          <a:lstStyle/>
          <a:p>
            <a:pPr eaLnBrk="1" hangingPunct="1">
              <a:lnSpc>
                <a:spcPct val="80000"/>
              </a:lnSpc>
            </a:pPr>
            <a:r>
              <a:rPr lang="cs-CZ" altLang="cs-CZ" sz="2400" smtClean="0">
                <a:cs typeface="Arial" charset="0"/>
              </a:rPr>
              <a:t> Role zákazníka při specifikaci požadavků v důsledku</a:t>
            </a:r>
            <a:r>
              <a:rPr lang="cs-CZ" altLang="cs-CZ" sz="2400" smtClean="0"/>
              <a:t> s</a:t>
            </a:r>
            <a:r>
              <a:rPr lang="cs-CZ" altLang="cs-CZ" sz="2400" smtClean="0">
                <a:cs typeface="Arial" charset="0"/>
              </a:rPr>
              <a:t>hromažďování zkušeností s provozem informačních systémů a možnostem, které nabízejí nové informační technologie, postupně vzrůstá, ale stále nestačí </a:t>
            </a:r>
            <a:r>
              <a:rPr lang="cs-CZ" altLang="cs-CZ" sz="2400" smtClean="0"/>
              <a:t>k tomu, aby specifikoval pouze zákazník. A</a:t>
            </a:r>
            <a:r>
              <a:rPr lang="cs-CZ" altLang="cs-CZ" sz="2400" smtClean="0">
                <a:cs typeface="Arial" charset="0"/>
              </a:rPr>
              <a:t>si tomu tak bude i v budoucnu (rychlý rozvoj IT).</a:t>
            </a:r>
            <a:endParaRPr lang="cs-CZ" altLang="cs-CZ" sz="2400" smtClean="0"/>
          </a:p>
          <a:p>
            <a:pPr eaLnBrk="1" hangingPunct="1">
              <a:lnSpc>
                <a:spcPct val="80000"/>
              </a:lnSpc>
            </a:pPr>
            <a:r>
              <a:rPr lang="cs-CZ" altLang="cs-CZ" sz="2400" smtClean="0"/>
              <a:t>Optimální je, když jsou v týmu koncoví uživatelé, kteří mají trochu pojem o IT, ale zajímají se o IT jako nástroj zlepšení své práce, a vývojáři, kteří rozumí problémům uživatele. Ze strany uživatele nebývají žádoucí počítačoví fandové (zajímají se o počítače a nikoliv o zlepšení své „černé“ práce)</a:t>
            </a:r>
          </a:p>
          <a:p>
            <a:pPr eaLnBrk="1" hangingPunct="1">
              <a:lnSpc>
                <a:spcPct val="80000"/>
              </a:lnSpc>
            </a:pPr>
            <a:r>
              <a:rPr lang="cs-CZ" altLang="cs-CZ" sz="2400" smtClean="0"/>
              <a:t>Pozor na poučené laiky e vedení (Případ Olomouc), spolupracovat musí koncoví uživatelé (obvykle ti koncoví uživatele s dosti vysokým postavením)</a:t>
            </a:r>
          </a:p>
          <a:p>
            <a:pPr eaLnBrk="1" hangingPunct="1">
              <a:lnSpc>
                <a:spcPct val="80000"/>
              </a:lnSpc>
            </a:pPr>
            <a:endParaRPr lang="cs-CZ" altLang="cs-CZ" sz="2400" smtClean="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Zástupný symbol pro číslo snímku 5"/>
          <p:cNvSpPr>
            <a:spLocks noGrp="1"/>
          </p:cNvSpPr>
          <p:nvPr>
            <p:ph type="sldNum" sz="quarter" idx="12"/>
          </p:nvPr>
        </p:nvSpPr>
        <p:spPr>
          <a:noFill/>
        </p:spPr>
        <p:txBody>
          <a:bodyPr/>
          <a:lstStyle/>
          <a:p>
            <a:fld id="{484DF4FE-9329-46FD-9608-58FAAB445DB6}" type="slidenum">
              <a:rPr lang="cs-CZ" altLang="cs-CZ"/>
              <a:pPr/>
              <a:t>241</a:t>
            </a:fld>
            <a:endParaRPr lang="cs-CZ" altLang="cs-CZ"/>
          </a:p>
        </p:txBody>
      </p:sp>
      <p:sp>
        <p:nvSpPr>
          <p:cNvPr id="250883" name="Rectangle 5122"/>
          <p:cNvSpPr>
            <a:spLocks noGrp="1" noChangeArrowheads="1"/>
          </p:cNvSpPr>
          <p:nvPr>
            <p:ph type="title"/>
          </p:nvPr>
        </p:nvSpPr>
        <p:spPr/>
        <p:txBody>
          <a:bodyPr/>
          <a:lstStyle/>
          <a:p>
            <a:pPr eaLnBrk="1" hangingPunct="1"/>
            <a:r>
              <a:rPr lang="cs-CZ" altLang="cs-CZ" sz="3200" smtClean="0"/>
              <a:t>Základní vlastnosti specifikací požadavků</a:t>
            </a:r>
            <a:br>
              <a:rPr lang="cs-CZ" altLang="cs-CZ" sz="3200" smtClean="0"/>
            </a:br>
            <a:r>
              <a:rPr lang="cs-CZ" altLang="cs-CZ" sz="3200" smtClean="0"/>
              <a:t>Shrnutí</a:t>
            </a:r>
          </a:p>
        </p:txBody>
      </p:sp>
      <p:sp>
        <p:nvSpPr>
          <p:cNvPr id="250884" name="Rectangle 5123"/>
          <p:cNvSpPr>
            <a:spLocks noGrp="1" noChangeArrowheads="1"/>
          </p:cNvSpPr>
          <p:nvPr>
            <p:ph type="body" idx="1"/>
          </p:nvPr>
        </p:nvSpPr>
        <p:spPr>
          <a:xfrm>
            <a:off x="457200" y="1700213"/>
            <a:ext cx="8435975" cy="4681537"/>
          </a:xfrm>
        </p:spPr>
        <p:txBody>
          <a:bodyPr/>
          <a:lstStyle/>
          <a:p>
            <a:pPr marL="609600" indent="-609600" eaLnBrk="1" hangingPunct="1">
              <a:lnSpc>
                <a:spcPct val="80000"/>
              </a:lnSpc>
              <a:buFontTx/>
              <a:buNone/>
            </a:pPr>
            <a:r>
              <a:rPr lang="cs-CZ" altLang="cs-CZ" sz="2400" smtClean="0">
                <a:cs typeface="Arial" charset="0"/>
              </a:rPr>
              <a:t>Specifikace požadavků musí vycházet z dobře formulovaných vizí a cílů.Mají splňovat následující</a:t>
            </a:r>
            <a:r>
              <a:rPr lang="cs-CZ" altLang="cs-CZ" sz="2400" smtClean="0"/>
              <a:t> </a:t>
            </a:r>
            <a:r>
              <a:rPr lang="cs-CZ" altLang="cs-CZ" sz="2400" smtClean="0">
                <a:cs typeface="Arial" charset="0"/>
              </a:rPr>
              <a:t>požadavky </a:t>
            </a:r>
            <a:endParaRPr lang="cs-CZ" altLang="cs-CZ" sz="2400" smtClean="0"/>
          </a:p>
          <a:p>
            <a:pPr marL="609600" indent="-609600" eaLnBrk="1" hangingPunct="1">
              <a:lnSpc>
                <a:spcPct val="80000"/>
              </a:lnSpc>
              <a:buFontTx/>
              <a:buAutoNum type="alphaLcParenR"/>
            </a:pPr>
            <a:r>
              <a:rPr lang="cs-CZ" altLang="cs-CZ" sz="2200" smtClean="0">
                <a:cs typeface="Arial" charset="0"/>
              </a:rPr>
              <a:t>Mají být pro danou etapu </a:t>
            </a:r>
            <a:r>
              <a:rPr lang="cs-CZ" altLang="cs-CZ" sz="2200" b="1" smtClean="0">
                <a:cs typeface="Arial" charset="0"/>
              </a:rPr>
              <a:t>úplné</a:t>
            </a:r>
            <a:r>
              <a:rPr lang="cs-CZ" altLang="cs-CZ" sz="2200" smtClean="0">
                <a:cs typeface="Arial" charset="0"/>
              </a:rPr>
              <a:t> (ve všech aspektech - tj. v definici funkcí,</a:t>
            </a:r>
            <a:r>
              <a:rPr lang="cs-CZ" altLang="cs-CZ" sz="2200" smtClean="0"/>
              <a:t> </a:t>
            </a:r>
            <a:r>
              <a:rPr lang="cs-CZ" altLang="cs-CZ" sz="2200" smtClean="0">
                <a:cs typeface="Arial" charset="0"/>
              </a:rPr>
              <a:t>požadavcích na efektivnost a ve stanovení rozhraní na vnější prostředí). Důležité je stanovení </a:t>
            </a:r>
            <a:r>
              <a:rPr lang="cs-CZ" altLang="cs-CZ" sz="2200" b="1" smtClean="0">
                <a:cs typeface="Arial" charset="0"/>
              </a:rPr>
              <a:t>reakcí na chyby</a:t>
            </a:r>
            <a:r>
              <a:rPr lang="cs-CZ" altLang="cs-CZ" sz="2200" smtClean="0">
                <a:cs typeface="Arial" charset="0"/>
              </a:rPr>
              <a:t> (v datech,</a:t>
            </a:r>
            <a:r>
              <a:rPr lang="cs-CZ" altLang="cs-CZ" sz="2200" smtClean="0"/>
              <a:t>o</a:t>
            </a:r>
            <a:r>
              <a:rPr lang="cs-CZ" altLang="cs-CZ" sz="2200" smtClean="0">
                <a:cs typeface="Arial" charset="0"/>
              </a:rPr>
              <a:t>bsluhy atd.), především návratů a exitů.</a:t>
            </a:r>
            <a:endParaRPr lang="cs-CZ" altLang="cs-CZ" sz="2200" smtClean="0"/>
          </a:p>
          <a:p>
            <a:pPr marL="609600" indent="-609600" eaLnBrk="1" hangingPunct="1">
              <a:lnSpc>
                <a:spcPct val="80000"/>
              </a:lnSpc>
              <a:buFontTx/>
              <a:buAutoNum type="alphaLcParenR"/>
            </a:pPr>
            <a:r>
              <a:rPr lang="cs-CZ" altLang="cs-CZ" sz="2200" smtClean="0">
                <a:cs typeface="Arial" charset="0"/>
              </a:rPr>
              <a:t>Měly by být </a:t>
            </a:r>
            <a:r>
              <a:rPr lang="cs-CZ" altLang="cs-CZ" sz="2200" b="1" smtClean="0">
                <a:cs typeface="Arial" charset="0"/>
              </a:rPr>
              <a:t>ověřitelné (testované).</a:t>
            </a:r>
            <a:r>
              <a:rPr lang="cs-CZ" altLang="cs-CZ" sz="2200" smtClean="0">
                <a:cs typeface="Arial" charset="0"/>
              </a:rPr>
              <a:t> Není vhodné formulovat požadavky, které nelze otestovat (např. požadavek, aby program neobsahoval nedosažitelný (mrtvý) kód - takový požadavek nelze v plné obecnosti ověřit,  nebo aby doba odpovědí byla obvykle nižší než 10s -v tomto případě je nutné slovo "obvykle" kvalifikovat, např. stanovením, že v 5% případů</a:t>
            </a:r>
            <a:r>
              <a:rPr lang="cs-CZ" altLang="cs-CZ" sz="2200" smtClean="0"/>
              <a:t> </a:t>
            </a:r>
            <a:r>
              <a:rPr lang="cs-CZ" altLang="cs-CZ" sz="2200" smtClean="0">
                <a:cs typeface="Arial" charset="0"/>
              </a:rPr>
              <a:t>může být doba odezvy mezi 10s a 20s. Proto některé metodiky začínají od specifikace testových případů. </a:t>
            </a:r>
            <a:br>
              <a:rPr lang="cs-CZ" altLang="cs-CZ" sz="2200" smtClean="0">
                <a:cs typeface="Arial" charset="0"/>
              </a:rPr>
            </a:br>
            <a:endParaRPr lang="cs-CZ" altLang="cs-CZ" sz="2200" smtClean="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Zástupný symbol pro číslo snímku 5"/>
          <p:cNvSpPr>
            <a:spLocks noGrp="1"/>
          </p:cNvSpPr>
          <p:nvPr>
            <p:ph type="sldNum" sz="quarter" idx="12"/>
          </p:nvPr>
        </p:nvSpPr>
        <p:spPr>
          <a:noFill/>
        </p:spPr>
        <p:txBody>
          <a:bodyPr/>
          <a:lstStyle/>
          <a:p>
            <a:fld id="{F86E2CFB-A677-416A-8FDA-E68F229F97B4}" type="slidenum">
              <a:rPr lang="cs-CZ" altLang="cs-CZ"/>
              <a:pPr/>
              <a:t>242</a:t>
            </a:fld>
            <a:endParaRPr lang="cs-CZ" altLang="cs-CZ"/>
          </a:p>
        </p:txBody>
      </p:sp>
      <p:sp>
        <p:nvSpPr>
          <p:cNvPr id="251907" name="Rectangle 1026"/>
          <p:cNvSpPr>
            <a:spLocks noGrp="1" noChangeArrowheads="1"/>
          </p:cNvSpPr>
          <p:nvPr>
            <p:ph type="title"/>
          </p:nvPr>
        </p:nvSpPr>
        <p:spPr/>
        <p:txBody>
          <a:bodyPr/>
          <a:lstStyle/>
          <a:p>
            <a:pPr eaLnBrk="1" hangingPunct="1"/>
            <a:r>
              <a:rPr lang="cs-CZ" altLang="cs-CZ" sz="3200" smtClean="0"/>
              <a:t>Základní vlastnosti specifikací požadavků</a:t>
            </a:r>
            <a:br>
              <a:rPr lang="cs-CZ" altLang="cs-CZ" sz="3200" smtClean="0"/>
            </a:br>
            <a:r>
              <a:rPr lang="cs-CZ" altLang="cs-CZ" sz="3200" smtClean="0"/>
              <a:t>Shrnutí.</a:t>
            </a:r>
          </a:p>
        </p:txBody>
      </p:sp>
      <p:sp>
        <p:nvSpPr>
          <p:cNvPr id="251908" name="Rectangle 1027"/>
          <p:cNvSpPr>
            <a:spLocks noGrp="1" noChangeArrowheads="1"/>
          </p:cNvSpPr>
          <p:nvPr>
            <p:ph type="body" idx="1"/>
          </p:nvPr>
        </p:nvSpPr>
        <p:spPr>
          <a:xfrm>
            <a:off x="762000" y="1484313"/>
            <a:ext cx="7842250" cy="4641850"/>
          </a:xfrm>
        </p:spPr>
        <p:txBody>
          <a:bodyPr/>
          <a:lstStyle/>
          <a:p>
            <a:pPr eaLnBrk="1" hangingPunct="1">
              <a:buFontTx/>
              <a:buNone/>
            </a:pPr>
            <a:r>
              <a:rPr lang="cs-CZ" altLang="cs-CZ" sz="1800" smtClean="0">
                <a:cs typeface="Arial" charset="0"/>
              </a:rPr>
              <a:t>c) </a:t>
            </a:r>
            <a:r>
              <a:rPr lang="cs-CZ" altLang="cs-CZ" sz="2000" smtClean="0">
                <a:cs typeface="Arial" charset="0"/>
              </a:rPr>
              <a:t>Musí být </a:t>
            </a:r>
            <a:r>
              <a:rPr lang="cs-CZ" altLang="cs-CZ" sz="2000" b="1" smtClean="0">
                <a:cs typeface="Arial" charset="0"/>
              </a:rPr>
              <a:t>bezrozporné</a:t>
            </a:r>
            <a:r>
              <a:rPr lang="cs-CZ" altLang="cs-CZ" sz="2000" smtClean="0">
                <a:cs typeface="Arial" charset="0"/>
              </a:rPr>
              <a:t> (tj. nesmí obsahovat požadavky, které jsou ve sporu, např. na jednom </a:t>
            </a:r>
            <a:r>
              <a:rPr lang="cs-CZ" altLang="cs-CZ" sz="2000" smtClean="0"/>
              <a:t>m</a:t>
            </a:r>
            <a:r>
              <a:rPr lang="cs-CZ" altLang="cs-CZ" sz="2000" smtClean="0">
                <a:cs typeface="Arial" charset="0"/>
              </a:rPr>
              <a:t>ístě se požaduje  sečítání vstupů a v jiném násobení; jeden požadavek stanoví, že události A a B se vylučují jiný, že A a B probíhají souběžně).</a:t>
            </a:r>
            <a:endParaRPr lang="cs-CZ" altLang="cs-CZ" sz="2000" smtClean="0"/>
          </a:p>
          <a:p>
            <a:pPr eaLnBrk="1" hangingPunct="1">
              <a:buFontTx/>
              <a:buNone/>
            </a:pPr>
            <a:r>
              <a:rPr lang="cs-CZ" altLang="cs-CZ" sz="2000" smtClean="0"/>
              <a:t>d) Měly by být </a:t>
            </a:r>
            <a:r>
              <a:rPr lang="cs-CZ" altLang="cs-CZ" sz="2000" b="1" smtClean="0"/>
              <a:t>konzistentní, </a:t>
            </a:r>
            <a:r>
              <a:rPr lang="cs-CZ" altLang="cs-CZ" sz="2000" smtClean="0"/>
              <a:t> podobné věci se řeší intuitivně obdobně, stejné stejně</a:t>
            </a:r>
            <a:endParaRPr lang="cs-CZ" altLang="cs-CZ" sz="2000" b="1" smtClean="0"/>
          </a:p>
          <a:p>
            <a:pPr eaLnBrk="1" hangingPunct="1">
              <a:buFontTx/>
              <a:buNone/>
            </a:pPr>
            <a:r>
              <a:rPr lang="cs-CZ" altLang="cs-CZ" sz="2000" smtClean="0"/>
              <a:t>e</a:t>
            </a:r>
            <a:r>
              <a:rPr lang="cs-CZ" altLang="cs-CZ" sz="2000" smtClean="0">
                <a:cs typeface="Arial" charset="0"/>
              </a:rPr>
              <a:t>) Musí být </a:t>
            </a:r>
            <a:r>
              <a:rPr lang="cs-CZ" altLang="cs-CZ" sz="2000" b="1" smtClean="0">
                <a:cs typeface="Arial" charset="0"/>
              </a:rPr>
              <a:t>modifikovatelné </a:t>
            </a:r>
            <a:r>
              <a:rPr lang="cs-CZ" altLang="cs-CZ" sz="2000" smtClean="0">
                <a:cs typeface="Arial" charset="0"/>
              </a:rPr>
              <a:t>(změny se provádějí snadno) a</a:t>
            </a:r>
            <a:r>
              <a:rPr lang="cs-CZ" altLang="cs-CZ" sz="2000" smtClean="0"/>
              <a:t> </a:t>
            </a:r>
            <a:r>
              <a:rPr lang="cs-CZ" altLang="cs-CZ" sz="2000" b="1" smtClean="0"/>
              <a:t>sr</a:t>
            </a:r>
            <a:r>
              <a:rPr lang="cs-CZ" altLang="cs-CZ" sz="2000" b="1" smtClean="0">
                <a:cs typeface="Arial" charset="0"/>
              </a:rPr>
              <a:t>ozumitelné</a:t>
            </a:r>
            <a:r>
              <a:rPr lang="cs-CZ" altLang="cs-CZ" sz="2000" smtClean="0">
                <a:cs typeface="Arial" charset="0"/>
              </a:rPr>
              <a:t>. To vyžaduje, aby byl každý požadavek formulován právě jednou a vyskytoval se  na jediném místě a celý dokument byl přehledný. Výhodné jsou různé rejstříky a tabulky vzájemných odkazů. Specifikace by měly mít strukturu vhodnou pro danou architekturu SW (viz výše). Je vhodné dodržovat standardy pro dokumentaci, </a:t>
            </a:r>
          </a:p>
          <a:p>
            <a:pPr lvl="1" eaLnBrk="1" hangingPunct="1">
              <a:buFontTx/>
              <a:buNone/>
            </a:pPr>
            <a:r>
              <a:rPr lang="cs-CZ" altLang="cs-CZ" sz="1800" smtClean="0">
                <a:cs typeface="Arial" charset="0"/>
              </a:rPr>
              <a:t>ISO 9001, ISO 12207, ISO29148,  ISO 15910, IEEE 830</a:t>
            </a:r>
            <a:r>
              <a:rPr lang="cs-CZ" altLang="cs-CZ" sz="1600" smtClean="0">
                <a:cs typeface="Arial" charset="0"/>
              </a:rPr>
              <a:t> </a:t>
            </a:r>
            <a:endParaRPr lang="cs-CZ" altLang="cs-CZ" sz="1600" smtClean="0">
              <a:latin typeface="Courier New" pitchFamily="49" charset="0"/>
              <a:cs typeface="Courier New" pitchFamily="49" charset="0"/>
            </a:endParaRPr>
          </a:p>
          <a:p>
            <a:pPr eaLnBrk="1" hangingPunct="1"/>
            <a:endParaRPr lang="cs-CZ" altLang="cs-CZ" sz="1800" smtClean="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Zástupný symbol pro číslo snímku 5"/>
          <p:cNvSpPr>
            <a:spLocks noGrp="1"/>
          </p:cNvSpPr>
          <p:nvPr>
            <p:ph type="sldNum" sz="quarter" idx="12"/>
          </p:nvPr>
        </p:nvSpPr>
        <p:spPr>
          <a:noFill/>
        </p:spPr>
        <p:txBody>
          <a:bodyPr/>
          <a:lstStyle/>
          <a:p>
            <a:fld id="{DB20827E-A03F-4656-B9AB-0AEB8B5EA2FB}" type="slidenum">
              <a:rPr lang="cs-CZ" altLang="cs-CZ"/>
              <a:pPr/>
              <a:t>243</a:t>
            </a:fld>
            <a:endParaRPr lang="cs-CZ" altLang="cs-CZ"/>
          </a:p>
        </p:txBody>
      </p:sp>
      <p:sp>
        <p:nvSpPr>
          <p:cNvPr id="252931" name="Rectangle 2"/>
          <p:cNvSpPr>
            <a:spLocks noGrp="1" noChangeArrowheads="1"/>
          </p:cNvSpPr>
          <p:nvPr>
            <p:ph type="title"/>
          </p:nvPr>
        </p:nvSpPr>
        <p:spPr>
          <a:xfrm>
            <a:off x="457200" y="0"/>
            <a:ext cx="8229600" cy="1143000"/>
          </a:xfrm>
        </p:spPr>
        <p:txBody>
          <a:bodyPr/>
          <a:lstStyle/>
          <a:p>
            <a:pPr eaLnBrk="1" hangingPunct="1"/>
            <a:r>
              <a:rPr lang="cs-CZ" altLang="cs-CZ" sz="3200" smtClean="0"/>
              <a:t>Základní vlastnosti specifikací požadavků</a:t>
            </a:r>
          </a:p>
        </p:txBody>
      </p:sp>
      <p:sp>
        <p:nvSpPr>
          <p:cNvPr id="252932" name="Rectangle 3"/>
          <p:cNvSpPr>
            <a:spLocks noGrp="1" noChangeArrowheads="1"/>
          </p:cNvSpPr>
          <p:nvPr>
            <p:ph type="body" idx="1"/>
          </p:nvPr>
        </p:nvSpPr>
        <p:spPr>
          <a:xfrm>
            <a:off x="179388" y="990600"/>
            <a:ext cx="8713787" cy="5257800"/>
          </a:xfrm>
        </p:spPr>
        <p:txBody>
          <a:bodyPr/>
          <a:lstStyle/>
          <a:p>
            <a:pPr eaLnBrk="1" hangingPunct="1">
              <a:lnSpc>
                <a:spcPct val="90000"/>
              </a:lnSpc>
              <a:buFontTx/>
              <a:buNone/>
            </a:pPr>
            <a:r>
              <a:rPr lang="cs-CZ" altLang="cs-CZ" sz="2400" smtClean="0"/>
              <a:t>f</a:t>
            </a:r>
            <a:r>
              <a:rPr lang="cs-CZ" altLang="cs-CZ" sz="2200" smtClean="0">
                <a:cs typeface="Arial" charset="0"/>
              </a:rPr>
              <a:t>) Musí být </a:t>
            </a:r>
            <a:r>
              <a:rPr lang="cs-CZ" altLang="cs-CZ" sz="2200" b="1" smtClean="0">
                <a:cs typeface="Arial" charset="0"/>
              </a:rPr>
              <a:t>vystopovatelné</a:t>
            </a:r>
            <a:r>
              <a:rPr lang="cs-CZ" altLang="cs-CZ" sz="2200" smtClean="0">
                <a:cs typeface="Arial" charset="0"/>
              </a:rPr>
              <a:t> ("vysledovatelné"), tj. u každého požadavku je možné zjistit důvody, proč byl formulován </a:t>
            </a:r>
            <a:r>
              <a:rPr lang="cs-CZ" altLang="cs-CZ" sz="2200" smtClean="0"/>
              <a:t>právě tak </a:t>
            </a:r>
            <a:r>
              <a:rPr lang="cs-CZ" altLang="cs-CZ" sz="2200" smtClean="0">
                <a:cs typeface="Arial" charset="0"/>
              </a:rPr>
              <a:t>a také jaké důsledky z daného požadavku vyplývají.</a:t>
            </a:r>
            <a:r>
              <a:rPr lang="cs-CZ" altLang="cs-CZ" sz="2200" smtClean="0"/>
              <a:t>Bez toho lze jen obtížně požadavkům rozumět a vyhnout se opakovaným chybám. </a:t>
            </a:r>
            <a:r>
              <a:rPr lang="cs-CZ" altLang="cs-CZ" sz="2200" smtClean="0">
                <a:cs typeface="Arial" charset="0"/>
              </a:rPr>
              <a:t>U algoritmů realizujících některá zákonná opatření, je důležité uvést přesný odkaz na paragraf, podle kterého je daný algoritmus realizován. To vyžaduje existenci databáze relavantních a k danému účelu nutných dokumentů!! Pozor při agilních metodách vývoje.</a:t>
            </a:r>
            <a:endParaRPr lang="cs-CZ" altLang="cs-CZ" sz="2200" smtClean="0"/>
          </a:p>
          <a:p>
            <a:pPr eaLnBrk="1" hangingPunct="1">
              <a:lnSpc>
                <a:spcPct val="90000"/>
              </a:lnSpc>
              <a:buFontTx/>
              <a:buNone/>
            </a:pPr>
            <a:r>
              <a:rPr lang="cs-CZ" altLang="cs-CZ" sz="2200" smtClean="0"/>
              <a:t>g</a:t>
            </a:r>
            <a:r>
              <a:rPr lang="cs-CZ" altLang="cs-CZ" sz="2200" smtClean="0">
                <a:cs typeface="Arial" charset="0"/>
              </a:rPr>
              <a:t>) Definice požadavků by měla být </a:t>
            </a:r>
            <a:r>
              <a:rPr lang="cs-CZ" altLang="cs-CZ" sz="2200" b="1" smtClean="0">
                <a:cs typeface="Arial" charset="0"/>
              </a:rPr>
              <a:t>použitelná i během provozu systému</a:t>
            </a:r>
            <a:r>
              <a:rPr lang="cs-CZ" altLang="cs-CZ" sz="2200" smtClean="0">
                <a:cs typeface="Arial" charset="0"/>
              </a:rPr>
              <a:t> a při údržbě. Pro údržbu je důležité především všeobecné, ne nutně formálně úplné popisy (podrobné specifikace mohou být z části nahrazeny zkušebním provedením výpočtu).</a:t>
            </a:r>
            <a:endParaRPr lang="cs-CZ" altLang="cs-CZ" sz="2200" smtClean="0"/>
          </a:p>
          <a:p>
            <a:pPr eaLnBrk="1" hangingPunct="1">
              <a:lnSpc>
                <a:spcPct val="90000"/>
              </a:lnSpc>
              <a:buFontTx/>
              <a:buNone/>
            </a:pPr>
            <a:r>
              <a:rPr lang="cs-CZ" altLang="cs-CZ" sz="2200" smtClean="0">
                <a:cs typeface="Arial" charset="0"/>
              </a:rPr>
              <a:t> </a:t>
            </a:r>
            <a:r>
              <a:rPr lang="cs-CZ" altLang="cs-CZ" sz="2200" smtClean="0"/>
              <a:t>h) </a:t>
            </a:r>
            <a:r>
              <a:rPr lang="cs-CZ" altLang="cs-CZ" sz="2200" b="1" smtClean="0"/>
              <a:t>Stabilní. </a:t>
            </a:r>
            <a:r>
              <a:rPr lang="cs-CZ" altLang="cs-CZ" sz="2200" smtClean="0">
                <a:cs typeface="Arial" charset="0"/>
              </a:rPr>
              <a:t>Je důležité, aby se požadavky v průběhu prací příliš neměnily.</a:t>
            </a:r>
            <a:endParaRPr lang="cs-CZ" altLang="cs-CZ" sz="2200" smtClean="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Zástupný symbol pro číslo snímku 5"/>
          <p:cNvSpPr>
            <a:spLocks noGrp="1"/>
          </p:cNvSpPr>
          <p:nvPr>
            <p:ph type="sldNum" sz="quarter" idx="12"/>
          </p:nvPr>
        </p:nvSpPr>
        <p:spPr>
          <a:noFill/>
        </p:spPr>
        <p:txBody>
          <a:bodyPr/>
          <a:lstStyle/>
          <a:p>
            <a:fld id="{BC5E699B-C451-44D7-AD01-8162181F573F}" type="slidenum">
              <a:rPr lang="cs-CZ" altLang="cs-CZ"/>
              <a:pPr/>
              <a:t>244</a:t>
            </a:fld>
            <a:endParaRPr lang="cs-CZ" altLang="cs-CZ"/>
          </a:p>
        </p:txBody>
      </p:sp>
      <p:sp>
        <p:nvSpPr>
          <p:cNvPr id="253955" name="Rectangle 1026"/>
          <p:cNvSpPr>
            <a:spLocks noGrp="1" noChangeArrowheads="1"/>
          </p:cNvSpPr>
          <p:nvPr>
            <p:ph type="title"/>
          </p:nvPr>
        </p:nvSpPr>
        <p:spPr>
          <a:xfrm>
            <a:off x="457200" y="0"/>
            <a:ext cx="8229600" cy="1752600"/>
          </a:xfrm>
        </p:spPr>
        <p:txBody>
          <a:bodyPr/>
          <a:lstStyle/>
          <a:p>
            <a:pPr eaLnBrk="1" hangingPunct="1"/>
            <a:r>
              <a:rPr lang="cs-CZ" altLang="cs-CZ" sz="3600" smtClean="0"/>
              <a:t>Základní vlastnosti specifikací požadavků při servisní orientaci</a:t>
            </a:r>
            <a:r>
              <a:rPr lang="cs-CZ" altLang="cs-CZ" sz="3200" smtClean="0"/>
              <a:t> </a:t>
            </a:r>
          </a:p>
        </p:txBody>
      </p:sp>
      <p:sp>
        <p:nvSpPr>
          <p:cNvPr id="253956" name="Rectangle 1027"/>
          <p:cNvSpPr>
            <a:spLocks noGrp="1" noChangeArrowheads="1"/>
          </p:cNvSpPr>
          <p:nvPr>
            <p:ph type="body" idx="1"/>
          </p:nvPr>
        </p:nvSpPr>
        <p:spPr>
          <a:xfrm>
            <a:off x="304800" y="990600"/>
            <a:ext cx="8077200" cy="5257800"/>
          </a:xfrm>
        </p:spPr>
        <p:txBody>
          <a:bodyPr/>
          <a:lstStyle/>
          <a:p>
            <a:pPr eaLnBrk="1" hangingPunct="1">
              <a:lnSpc>
                <a:spcPct val="90000"/>
              </a:lnSpc>
              <a:buFontTx/>
              <a:buNone/>
            </a:pPr>
            <a:r>
              <a:rPr lang="cs-CZ" altLang="cs-CZ" sz="2400" smtClean="0">
                <a:cs typeface="Arial" charset="0"/>
              </a:rPr>
              <a:t> </a:t>
            </a:r>
            <a:endParaRPr lang="cs-CZ" altLang="cs-CZ" sz="2400" smtClean="0">
              <a:latin typeface="Courier New" pitchFamily="49" charset="0"/>
              <a:cs typeface="Courier New" pitchFamily="49" charset="0"/>
            </a:endParaRPr>
          </a:p>
          <a:p>
            <a:pPr eaLnBrk="1" hangingPunct="1">
              <a:lnSpc>
                <a:spcPct val="90000"/>
              </a:lnSpc>
            </a:pPr>
            <a:endParaRPr lang="cs-CZ" altLang="cs-CZ" sz="2400" smtClean="0"/>
          </a:p>
        </p:txBody>
      </p:sp>
      <p:sp>
        <p:nvSpPr>
          <p:cNvPr id="253957" name="Text Box 1028"/>
          <p:cNvSpPr txBox="1">
            <a:spLocks noChangeArrowheads="1"/>
          </p:cNvSpPr>
          <p:nvPr/>
        </p:nvSpPr>
        <p:spPr bwMode="auto">
          <a:xfrm>
            <a:off x="762000" y="2209800"/>
            <a:ext cx="7559675" cy="2800350"/>
          </a:xfrm>
          <a:prstGeom prst="rect">
            <a:avLst/>
          </a:prstGeom>
          <a:noFill/>
          <a:ln w="9525">
            <a:noFill/>
            <a:miter lim="800000"/>
            <a:headEnd/>
            <a:tailEnd/>
          </a:ln>
        </p:spPr>
        <p:txBody>
          <a:bodyPr>
            <a:spAutoFit/>
          </a:bodyPr>
          <a:lstStyle/>
          <a:p>
            <a:pPr eaLnBrk="1" hangingPunct="1">
              <a:spcBef>
                <a:spcPct val="50000"/>
              </a:spcBef>
            </a:pPr>
            <a:r>
              <a:rPr lang="cs-CZ" altLang="cs-CZ" sz="3200"/>
              <a:t>Je velmi výhodné, je-li rozhraní komponent srozumitelné pro uživatele (uživatelsky orientované)</a:t>
            </a:r>
          </a:p>
          <a:p>
            <a:pPr eaLnBrk="1" hangingPunct="1">
              <a:spcBef>
                <a:spcPct val="50000"/>
              </a:spcBef>
            </a:pPr>
            <a:r>
              <a:rPr lang="cs-CZ" altLang="cs-CZ" sz="3200"/>
              <a:t>Usnadňuje to podstaně řešení výše uvedených problémů</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Zástupný symbol pro číslo snímku 5"/>
          <p:cNvSpPr>
            <a:spLocks noGrp="1"/>
          </p:cNvSpPr>
          <p:nvPr>
            <p:ph type="sldNum" sz="quarter" idx="12"/>
          </p:nvPr>
        </p:nvSpPr>
        <p:spPr>
          <a:noFill/>
        </p:spPr>
        <p:txBody>
          <a:bodyPr/>
          <a:lstStyle/>
          <a:p>
            <a:fld id="{4E95573B-3C52-4A38-B7F4-896EDAEB2AB2}" type="slidenum">
              <a:rPr lang="cs-CZ" altLang="cs-CZ"/>
              <a:pPr/>
              <a:t>245</a:t>
            </a:fld>
            <a:endParaRPr lang="cs-CZ" altLang="cs-CZ"/>
          </a:p>
        </p:txBody>
      </p:sp>
      <p:sp>
        <p:nvSpPr>
          <p:cNvPr id="254979" name="Rectangle 2"/>
          <p:cNvSpPr>
            <a:spLocks noGrp="1" noChangeArrowheads="1"/>
          </p:cNvSpPr>
          <p:nvPr>
            <p:ph type="title"/>
          </p:nvPr>
        </p:nvSpPr>
        <p:spPr/>
        <p:txBody>
          <a:bodyPr/>
          <a:lstStyle/>
          <a:p>
            <a:pPr eaLnBrk="1" hangingPunct="1"/>
            <a:r>
              <a:rPr lang="cs-CZ" altLang="cs-CZ" smtClean="0"/>
              <a:t>Základní předpoklady spolupráce na specifikacích</a:t>
            </a:r>
          </a:p>
        </p:txBody>
      </p:sp>
      <p:sp>
        <p:nvSpPr>
          <p:cNvPr id="254980" name="Rectangle 3"/>
          <p:cNvSpPr>
            <a:spLocks noGrp="1" noChangeArrowheads="1"/>
          </p:cNvSpPr>
          <p:nvPr>
            <p:ph type="body" idx="1"/>
          </p:nvPr>
        </p:nvSpPr>
        <p:spPr>
          <a:xfrm>
            <a:off x="457200" y="1600200"/>
            <a:ext cx="8435975" cy="4525963"/>
          </a:xfrm>
        </p:spPr>
        <p:txBody>
          <a:bodyPr/>
          <a:lstStyle/>
          <a:p>
            <a:pPr eaLnBrk="1" hangingPunct="1">
              <a:lnSpc>
                <a:spcPct val="90000"/>
              </a:lnSpc>
            </a:pPr>
            <a:r>
              <a:rPr lang="cs-CZ" altLang="cs-CZ" smtClean="0"/>
              <a:t>Pocit společného vlastnictví a odpovědnosti za celek</a:t>
            </a:r>
          </a:p>
          <a:p>
            <a:pPr eaLnBrk="1" hangingPunct="1">
              <a:lnSpc>
                <a:spcPct val="90000"/>
              </a:lnSpc>
            </a:pPr>
            <a:r>
              <a:rPr lang="cs-CZ" altLang="cs-CZ" smtClean="0"/>
              <a:t>Neegoistický přístup</a:t>
            </a:r>
          </a:p>
          <a:p>
            <a:pPr lvl="1" eaLnBrk="1" hangingPunct="1">
              <a:lnSpc>
                <a:spcPct val="90000"/>
              </a:lnSpc>
            </a:pPr>
            <a:r>
              <a:rPr lang="cs-CZ" altLang="cs-CZ" smtClean="0"/>
              <a:t>Opravuje ten, komu to dá nejméně práce</a:t>
            </a:r>
          </a:p>
          <a:p>
            <a:pPr lvl="1" eaLnBrk="1" hangingPunct="1">
              <a:lnSpc>
                <a:spcPct val="90000"/>
              </a:lnSpc>
            </a:pPr>
            <a:r>
              <a:rPr lang="cs-CZ" altLang="cs-CZ" smtClean="0"/>
              <a:t>Neprosazuje sobecká řešení z důvodu nafoukanosti nebo lenosti </a:t>
            </a:r>
          </a:p>
          <a:p>
            <a:pPr eaLnBrk="1" hangingPunct="1">
              <a:lnSpc>
                <a:spcPct val="90000"/>
              </a:lnSpc>
            </a:pPr>
            <a:r>
              <a:rPr lang="cs-CZ" altLang="cs-CZ" smtClean="0"/>
              <a:t>Mezi posuzovateli v opnenturách jsou ti, kteří budou závislí na kvalitě specifikací (uživatelé, řešitelé následných etap), ti budou mít zájem o kvalitní oponenturu</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Zástupný symbol pro číslo snímku 5"/>
          <p:cNvSpPr>
            <a:spLocks noGrp="1"/>
          </p:cNvSpPr>
          <p:nvPr>
            <p:ph type="sldNum" sz="quarter" idx="12"/>
          </p:nvPr>
        </p:nvSpPr>
        <p:spPr>
          <a:noFill/>
        </p:spPr>
        <p:txBody>
          <a:bodyPr/>
          <a:lstStyle/>
          <a:p>
            <a:fld id="{1498C806-2096-4D61-AF10-ECD98C1ACDCA}" type="slidenum">
              <a:rPr lang="cs-CZ" altLang="cs-CZ"/>
              <a:pPr/>
              <a:t>246</a:t>
            </a:fld>
            <a:endParaRPr lang="cs-CZ" altLang="cs-CZ"/>
          </a:p>
        </p:txBody>
      </p:sp>
      <p:sp>
        <p:nvSpPr>
          <p:cNvPr id="256003" name="Rectangle 2"/>
          <p:cNvSpPr>
            <a:spLocks noGrp="1" noChangeArrowheads="1"/>
          </p:cNvSpPr>
          <p:nvPr>
            <p:ph type="title"/>
          </p:nvPr>
        </p:nvSpPr>
        <p:spPr/>
        <p:txBody>
          <a:bodyPr/>
          <a:lstStyle/>
          <a:p>
            <a:pPr eaLnBrk="1" hangingPunct="1"/>
            <a:r>
              <a:rPr lang="cs-CZ" altLang="cs-CZ" sz="4000" smtClean="0"/>
              <a:t>Náklady vývoje </a:t>
            </a:r>
          </a:p>
        </p:txBody>
      </p:sp>
      <p:sp>
        <p:nvSpPr>
          <p:cNvPr id="256004" name="Rectangle 3"/>
          <p:cNvSpPr>
            <a:spLocks noGrp="1" noChangeArrowheads="1"/>
          </p:cNvSpPr>
          <p:nvPr>
            <p:ph type="body" idx="1"/>
          </p:nvPr>
        </p:nvSpPr>
        <p:spPr>
          <a:xfrm>
            <a:off x="179388" y="1600200"/>
            <a:ext cx="8785225" cy="4525963"/>
          </a:xfrm>
        </p:spPr>
        <p:txBody>
          <a:bodyPr/>
          <a:lstStyle/>
          <a:p>
            <a:pPr eaLnBrk="1" hangingPunct="1">
              <a:lnSpc>
                <a:spcPct val="90000"/>
              </a:lnSpc>
              <a:buFontTx/>
              <a:buNone/>
            </a:pPr>
            <a:r>
              <a:rPr lang="cs-CZ" altLang="cs-CZ" sz="2400" smtClean="0"/>
              <a:t>Složitý výpočet, často odhadem na základě zkušeností. Využít služby rozpočtářů. U menších firem se neosvědčují složité metodiky (není dost kvalitních podkladových dat)</a:t>
            </a:r>
          </a:p>
          <a:p>
            <a:pPr eaLnBrk="1" hangingPunct="1">
              <a:lnSpc>
                <a:spcPct val="90000"/>
              </a:lnSpc>
            </a:pPr>
            <a:r>
              <a:rPr lang="cs-CZ" altLang="cs-CZ" sz="2400" smtClean="0"/>
              <a:t>Náklady - lidé</a:t>
            </a:r>
          </a:p>
          <a:p>
            <a:pPr lvl="1" eaLnBrk="1" hangingPunct="1">
              <a:lnSpc>
                <a:spcPct val="90000"/>
              </a:lnSpc>
            </a:pPr>
            <a:r>
              <a:rPr lang="cs-CZ" altLang="cs-CZ" sz="2000" smtClean="0"/>
              <a:t>Členové týmu, manažeři, konzultanti, dohled, systémáři</a:t>
            </a:r>
          </a:p>
          <a:p>
            <a:pPr lvl="1" eaLnBrk="1" hangingPunct="1">
              <a:lnSpc>
                <a:spcPct val="90000"/>
              </a:lnSpc>
            </a:pPr>
            <a:r>
              <a:rPr lang="cs-CZ" altLang="cs-CZ" sz="2000" smtClean="0"/>
              <a:t>Daně a odvody z mezd </a:t>
            </a:r>
          </a:p>
          <a:p>
            <a:pPr lvl="1" eaLnBrk="1" hangingPunct="1">
              <a:lnSpc>
                <a:spcPct val="90000"/>
              </a:lnSpc>
            </a:pPr>
            <a:r>
              <a:rPr lang="cs-CZ" altLang="cs-CZ" sz="2000" smtClean="0"/>
              <a:t>Cestovné a dovolené</a:t>
            </a:r>
          </a:p>
          <a:p>
            <a:pPr lvl="1" eaLnBrk="1" hangingPunct="1">
              <a:lnSpc>
                <a:spcPct val="90000"/>
              </a:lnSpc>
            </a:pPr>
            <a:r>
              <a:rPr lang="cs-CZ" altLang="cs-CZ" sz="2000" smtClean="0"/>
              <a:t>Ztrátové časy</a:t>
            </a:r>
          </a:p>
          <a:p>
            <a:pPr lvl="1" eaLnBrk="1" hangingPunct="1">
              <a:lnSpc>
                <a:spcPct val="90000"/>
              </a:lnSpc>
            </a:pPr>
            <a:r>
              <a:rPr lang="cs-CZ" altLang="cs-CZ" sz="2000" smtClean="0"/>
              <a:t>Náklady na získání zakázky</a:t>
            </a:r>
          </a:p>
          <a:p>
            <a:pPr eaLnBrk="1" hangingPunct="1">
              <a:lnSpc>
                <a:spcPct val="90000"/>
              </a:lnSpc>
            </a:pPr>
            <a:r>
              <a:rPr lang="cs-CZ" altLang="cs-CZ" sz="2400" smtClean="0"/>
              <a:t>Nájemné a jiné provozní náklady (nájem, odpisy, služby)</a:t>
            </a:r>
          </a:p>
          <a:p>
            <a:pPr eaLnBrk="1" hangingPunct="1">
              <a:lnSpc>
                <a:spcPct val="90000"/>
              </a:lnSpc>
            </a:pPr>
            <a:r>
              <a:rPr lang="cs-CZ" altLang="cs-CZ" sz="2400" smtClean="0"/>
              <a:t>Investice</a:t>
            </a:r>
          </a:p>
          <a:p>
            <a:pPr eaLnBrk="1" hangingPunct="1">
              <a:lnSpc>
                <a:spcPct val="90000"/>
              </a:lnSpc>
            </a:pPr>
            <a:r>
              <a:rPr lang="cs-CZ" altLang="cs-CZ" sz="2400" smtClean="0"/>
              <a:t>Náklady na subdodávky</a:t>
            </a:r>
          </a:p>
          <a:p>
            <a:pPr eaLnBrk="1" hangingPunct="1">
              <a:lnSpc>
                <a:spcPct val="90000"/>
              </a:lnSpc>
            </a:pPr>
            <a:r>
              <a:rPr lang="cs-CZ" altLang="cs-CZ" sz="2400" smtClean="0"/>
              <a:t>….</a:t>
            </a:r>
          </a:p>
          <a:p>
            <a:pPr eaLnBrk="1" hangingPunct="1">
              <a:lnSpc>
                <a:spcPct val="90000"/>
              </a:lnSpc>
            </a:pPr>
            <a:endParaRPr lang="cs-CZ" altLang="cs-CZ" sz="2400" smtClean="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Zástupný symbol pro číslo snímku 5"/>
          <p:cNvSpPr>
            <a:spLocks noGrp="1"/>
          </p:cNvSpPr>
          <p:nvPr>
            <p:ph type="sldNum" sz="quarter" idx="12"/>
          </p:nvPr>
        </p:nvSpPr>
        <p:spPr>
          <a:noFill/>
        </p:spPr>
        <p:txBody>
          <a:bodyPr/>
          <a:lstStyle/>
          <a:p>
            <a:fld id="{2DF75045-2F13-40C5-A818-3B0526B214E2}" type="slidenum">
              <a:rPr lang="cs-CZ" altLang="cs-CZ"/>
              <a:pPr/>
              <a:t>247</a:t>
            </a:fld>
            <a:endParaRPr lang="cs-CZ" altLang="cs-CZ"/>
          </a:p>
        </p:txBody>
      </p:sp>
      <p:sp>
        <p:nvSpPr>
          <p:cNvPr id="257027" name="Rectangle 2"/>
          <p:cNvSpPr>
            <a:spLocks noGrp="1" noChangeArrowheads="1"/>
          </p:cNvSpPr>
          <p:nvPr>
            <p:ph type="title"/>
          </p:nvPr>
        </p:nvSpPr>
        <p:spPr/>
        <p:txBody>
          <a:bodyPr/>
          <a:lstStyle/>
          <a:p>
            <a:pPr eaLnBrk="1" hangingPunct="1"/>
            <a:r>
              <a:rPr lang="cs-CZ" altLang="cs-CZ" smtClean="0"/>
              <a:t>Standardy</a:t>
            </a:r>
          </a:p>
        </p:txBody>
      </p:sp>
      <p:sp>
        <p:nvSpPr>
          <p:cNvPr id="257028" name="Rectangle 3"/>
          <p:cNvSpPr>
            <a:spLocks noGrp="1" noChangeArrowheads="1"/>
          </p:cNvSpPr>
          <p:nvPr>
            <p:ph type="body" idx="1"/>
          </p:nvPr>
        </p:nvSpPr>
        <p:spPr/>
        <p:txBody>
          <a:bodyPr/>
          <a:lstStyle/>
          <a:p>
            <a:pPr eaLnBrk="1" hangingPunct="1"/>
            <a:r>
              <a:rPr lang="cs-CZ" altLang="cs-CZ" sz="2400" smtClean="0"/>
              <a:t>IEEE standard 830-1993: IEEE Recommended Practices for Software Requirements Specifications, IEEE Standards Collection, Software Engineering, 1994 Edition, ISBN 1-55937-442-X </a:t>
            </a:r>
          </a:p>
          <a:p>
            <a:pPr eaLnBrk="1" hangingPunct="1"/>
            <a:r>
              <a:rPr lang="cs-CZ" altLang="cs-CZ" sz="2400" smtClean="0">
                <a:hlinkClick r:id="rId2"/>
              </a:rPr>
              <a:t>ISO/IEC 90003:2004</a:t>
            </a:r>
            <a:r>
              <a:rPr lang="cs-CZ" altLang="cs-CZ" sz="2400" smtClean="0"/>
              <a:t> Software engineering -- Guidelines for the application of ISO 9001:2000 to computer software</a:t>
            </a:r>
          </a:p>
          <a:p>
            <a:pPr eaLnBrk="1" hangingPunct="1"/>
            <a:r>
              <a:rPr lang="cs-CZ" altLang="cs-CZ" sz="2400" smtClean="0"/>
              <a:t>IEEE Recommended Practice for Software Requirements Specifications: IEEE Std 830-1998. In: IEEE Software Engineering Standards, Volume Four, Resource and Technique Standards. IEEE, Inc. 1999.</a:t>
            </a:r>
          </a:p>
          <a:p>
            <a:pPr eaLnBrk="1" hangingPunct="1"/>
            <a:endParaRPr lang="cs-CZ" altLang="cs-CZ" sz="2400" smtClean="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Zástupný symbol pro číslo snímku 5"/>
          <p:cNvSpPr>
            <a:spLocks noGrp="1"/>
          </p:cNvSpPr>
          <p:nvPr>
            <p:ph type="sldNum" sz="quarter" idx="12"/>
          </p:nvPr>
        </p:nvSpPr>
        <p:spPr>
          <a:noFill/>
        </p:spPr>
        <p:txBody>
          <a:bodyPr/>
          <a:lstStyle/>
          <a:p>
            <a:fld id="{A917A7D8-0493-4C3A-856A-BAE4ABDE4250}" type="slidenum">
              <a:rPr lang="cs-CZ" altLang="cs-CZ"/>
              <a:pPr/>
              <a:t>248</a:t>
            </a:fld>
            <a:endParaRPr lang="cs-CZ" altLang="cs-CZ"/>
          </a:p>
        </p:txBody>
      </p:sp>
      <p:sp>
        <p:nvSpPr>
          <p:cNvPr id="258051" name="Rectangle 2"/>
          <p:cNvSpPr>
            <a:spLocks noGrp="1" noChangeArrowheads="1"/>
          </p:cNvSpPr>
          <p:nvPr>
            <p:ph type="title"/>
          </p:nvPr>
        </p:nvSpPr>
        <p:spPr/>
        <p:txBody>
          <a:bodyPr/>
          <a:lstStyle/>
          <a:p>
            <a:pPr eaLnBrk="1" hangingPunct="1"/>
            <a:r>
              <a:rPr lang="cs-CZ" altLang="cs-CZ" smtClean="0"/>
              <a:t>Standardy</a:t>
            </a:r>
          </a:p>
        </p:txBody>
      </p:sp>
      <p:sp>
        <p:nvSpPr>
          <p:cNvPr id="258052" name="Rectangle 3"/>
          <p:cNvSpPr>
            <a:spLocks noGrp="1" noChangeArrowheads="1"/>
          </p:cNvSpPr>
          <p:nvPr>
            <p:ph type="body" idx="1"/>
          </p:nvPr>
        </p:nvSpPr>
        <p:spPr/>
        <p:txBody>
          <a:bodyPr/>
          <a:lstStyle/>
          <a:p>
            <a:pPr eaLnBrk="1" hangingPunct="1"/>
            <a:r>
              <a:rPr lang="cs-CZ" altLang="cs-CZ" sz="2800" smtClean="0"/>
              <a:t>ISO (1999). ISO 13407: Human-centred design processes for interactive systems. Geneva: International Standards Organisation. </a:t>
            </a:r>
          </a:p>
          <a:p>
            <a:pPr eaLnBrk="1" hangingPunct="1"/>
            <a:r>
              <a:rPr lang="cs-CZ" altLang="cs-CZ" sz="2800" smtClean="0"/>
              <a:t>ISO/IEC 25000:2005 </a:t>
            </a:r>
            <a:br>
              <a:rPr lang="cs-CZ" altLang="cs-CZ" sz="2800" smtClean="0"/>
            </a:br>
            <a:r>
              <a:rPr lang="cs-CZ" altLang="cs-CZ" sz="2800" smtClean="0"/>
              <a:t>Software Engineering -- Software product Quality Requirements and Evaluation (SQuaRE) -- Guide to SQuaRE</a:t>
            </a:r>
          </a:p>
          <a:p>
            <a:pPr eaLnBrk="1" hangingPunct="1"/>
            <a:r>
              <a:rPr lang="cs-CZ" altLang="cs-CZ" sz="2800" smtClean="0"/>
              <a:t>ISO 27000 normy pro IT bezpečnost</a:t>
            </a:r>
          </a:p>
          <a:p>
            <a:pPr eaLnBrk="1" hangingPunct="1"/>
            <a:r>
              <a:rPr lang="cs-CZ" altLang="cs-CZ" sz="2800" smtClean="0"/>
              <a:t>ISO 20000 IT Service Management</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Zástupný symbol pro číslo snímku 5"/>
          <p:cNvSpPr>
            <a:spLocks noGrp="1"/>
          </p:cNvSpPr>
          <p:nvPr>
            <p:ph type="sldNum" sz="quarter" idx="12"/>
          </p:nvPr>
        </p:nvSpPr>
        <p:spPr>
          <a:noFill/>
        </p:spPr>
        <p:txBody>
          <a:bodyPr/>
          <a:lstStyle/>
          <a:p>
            <a:fld id="{21D6A80B-CDD7-4704-8643-16B2DC5AF87C}" type="slidenum">
              <a:rPr lang="cs-CZ" altLang="cs-CZ"/>
              <a:pPr/>
              <a:t>249</a:t>
            </a:fld>
            <a:endParaRPr lang="cs-CZ" altLang="cs-CZ"/>
          </a:p>
        </p:txBody>
      </p:sp>
      <p:sp>
        <p:nvSpPr>
          <p:cNvPr id="259075" name="Rectangle 2"/>
          <p:cNvSpPr>
            <a:spLocks noGrp="1" noChangeArrowheads="1"/>
          </p:cNvSpPr>
          <p:nvPr>
            <p:ph type="title"/>
          </p:nvPr>
        </p:nvSpPr>
        <p:spPr>
          <a:xfrm>
            <a:off x="609600" y="381000"/>
            <a:ext cx="7924800" cy="1600200"/>
          </a:xfrm>
        </p:spPr>
        <p:txBody>
          <a:bodyPr/>
          <a:lstStyle/>
          <a:p>
            <a:pPr eaLnBrk="1" hangingPunct="1"/>
            <a:r>
              <a:rPr lang="cs-CZ" altLang="cs-CZ" smtClean="0"/>
              <a:t>Co má stanovovat cíl: zformulovat </a:t>
            </a:r>
            <a:r>
              <a:rPr lang="cs-CZ" altLang="cs-CZ" i="1" smtClean="0">
                <a:solidFill>
                  <a:srgbClr val="FF0000"/>
                </a:solidFill>
              </a:rPr>
              <a:t>proč</a:t>
            </a:r>
            <a:r>
              <a:rPr lang="cs-CZ" altLang="cs-CZ" smtClean="0"/>
              <a:t> se IS vyvíjí</a:t>
            </a:r>
          </a:p>
        </p:txBody>
      </p:sp>
      <p:sp>
        <p:nvSpPr>
          <p:cNvPr id="259076" name="Rectangle 3"/>
          <p:cNvSpPr>
            <a:spLocks noGrp="1" noChangeArrowheads="1"/>
          </p:cNvSpPr>
          <p:nvPr>
            <p:ph type="body" idx="1"/>
          </p:nvPr>
        </p:nvSpPr>
        <p:spPr>
          <a:xfrm>
            <a:off x="457200" y="1935163"/>
            <a:ext cx="8229600" cy="4191000"/>
          </a:xfrm>
        </p:spPr>
        <p:txBody>
          <a:bodyPr/>
          <a:lstStyle/>
          <a:p>
            <a:pPr eaLnBrk="1" hangingPunct="1">
              <a:lnSpc>
                <a:spcPct val="90000"/>
              </a:lnSpc>
            </a:pPr>
            <a:r>
              <a:rPr lang="cs-CZ" altLang="cs-CZ" smtClean="0"/>
              <a:t>Řešit nějaký problém</a:t>
            </a:r>
          </a:p>
          <a:p>
            <a:pPr eaLnBrk="1" hangingPunct="1">
              <a:lnSpc>
                <a:spcPct val="90000"/>
              </a:lnSpc>
            </a:pPr>
            <a:r>
              <a:rPr lang="cs-CZ" altLang="cs-CZ" smtClean="0"/>
              <a:t>Přispět k zlepšení poslání organizace, tj. vyhovění důvodů, proč organizace existuje (jejího poslání)</a:t>
            </a:r>
          </a:p>
          <a:p>
            <a:pPr eaLnBrk="1" hangingPunct="1">
              <a:lnSpc>
                <a:spcPct val="90000"/>
              </a:lnSpc>
            </a:pPr>
            <a:r>
              <a:rPr lang="cs-CZ" altLang="cs-CZ" smtClean="0"/>
              <a:t>Podnik – vydělávání peněz prvotní důvod existence</a:t>
            </a:r>
          </a:p>
          <a:p>
            <a:pPr eaLnBrk="1" hangingPunct="1">
              <a:lnSpc>
                <a:spcPct val="90000"/>
              </a:lnSpc>
            </a:pPr>
            <a:r>
              <a:rPr lang="cs-CZ" altLang="cs-CZ" smtClean="0"/>
              <a:t>Organizace státu – zlepšit službu občanům (s co nejmenšími náklady) </a:t>
            </a:r>
          </a:p>
          <a:p>
            <a:pPr lvl="1" eaLnBrk="1" hangingPunct="1">
              <a:lnSpc>
                <a:spcPct val="90000"/>
              </a:lnSpc>
            </a:pPr>
            <a:r>
              <a:rPr lang="cs-CZ" altLang="cs-CZ" smtClean="0"/>
              <a:t>To je tak trochu pohádka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noFill/>
        </p:spPr>
        <p:txBody>
          <a:bodyPr/>
          <a:lstStyle/>
          <a:p>
            <a:fld id="{5D221BB0-D50A-4567-9361-74494F25CE3B}" type="slidenum">
              <a:rPr lang="cs-CZ" altLang="cs-CZ"/>
              <a:pPr/>
              <a:t>25</a:t>
            </a:fld>
            <a:endParaRPr lang="cs-CZ" altLang="cs-CZ"/>
          </a:p>
        </p:txBody>
      </p:sp>
      <p:sp>
        <p:nvSpPr>
          <p:cNvPr id="29699" name="Rectangle 2050"/>
          <p:cNvSpPr>
            <a:spLocks noGrp="1" noChangeArrowheads="1"/>
          </p:cNvSpPr>
          <p:nvPr>
            <p:ph type="title"/>
          </p:nvPr>
        </p:nvSpPr>
        <p:spPr/>
        <p:txBody>
          <a:bodyPr/>
          <a:lstStyle/>
          <a:p>
            <a:pPr eaLnBrk="1" hangingPunct="1"/>
            <a:r>
              <a:rPr lang="cs-CZ" altLang="cs-CZ" smtClean="0"/>
              <a:t>Překážky 2</a:t>
            </a:r>
          </a:p>
        </p:txBody>
      </p:sp>
      <p:sp>
        <p:nvSpPr>
          <p:cNvPr id="29700" name="Rectangle 2051"/>
          <p:cNvSpPr>
            <a:spLocks noGrp="1" noChangeArrowheads="1"/>
          </p:cNvSpPr>
          <p:nvPr>
            <p:ph type="body" idx="1"/>
          </p:nvPr>
        </p:nvSpPr>
        <p:spPr>
          <a:xfrm>
            <a:off x="381000" y="1752600"/>
            <a:ext cx="7620000" cy="4373563"/>
          </a:xfrm>
        </p:spPr>
        <p:txBody>
          <a:bodyPr/>
          <a:lstStyle/>
          <a:p>
            <a:pPr eaLnBrk="1" hangingPunct="1">
              <a:lnSpc>
                <a:spcPct val="80000"/>
              </a:lnSpc>
            </a:pPr>
            <a:r>
              <a:rPr lang="cs-CZ" altLang="cs-CZ" sz="2800" smtClean="0">
                <a:cs typeface="Arial" charset="0"/>
              </a:rPr>
              <a:t>IS je drahé zboží, které poměrně rychle zastarává. </a:t>
            </a:r>
            <a:endParaRPr lang="cs-CZ" altLang="cs-CZ" sz="2800" smtClean="0"/>
          </a:p>
          <a:p>
            <a:pPr eaLnBrk="1" hangingPunct="1">
              <a:lnSpc>
                <a:spcPct val="80000"/>
              </a:lnSpc>
            </a:pPr>
            <a:r>
              <a:rPr lang="cs-CZ" altLang="cs-CZ" sz="2800" smtClean="0">
                <a:cs typeface="Arial" charset="0"/>
              </a:rPr>
              <a:t>Je tedy důležité, aby IS byl uvedeno do provozu včas i za </a:t>
            </a:r>
            <a:r>
              <a:rPr lang="cs-CZ" altLang="cs-CZ" sz="2800" smtClean="0"/>
              <a:t>tu </a:t>
            </a:r>
            <a:r>
              <a:rPr lang="cs-CZ" altLang="cs-CZ" sz="2800" smtClean="0">
                <a:cs typeface="Arial" charset="0"/>
              </a:rPr>
              <a:t>cenu, že budou zprvu zprovozněny jen hlavní funkce. </a:t>
            </a:r>
            <a:endParaRPr lang="cs-CZ" altLang="cs-CZ" sz="2800" smtClean="0"/>
          </a:p>
          <a:p>
            <a:pPr eaLnBrk="1" hangingPunct="1">
              <a:lnSpc>
                <a:spcPct val="80000"/>
              </a:lnSpc>
            </a:pPr>
            <a:r>
              <a:rPr lang="cs-CZ" altLang="cs-CZ" sz="2800" smtClean="0">
                <a:cs typeface="Arial" charset="0"/>
              </a:rPr>
              <a:t>Cenu IS při metodě velkého třesku </a:t>
            </a:r>
            <a:r>
              <a:rPr lang="cs-CZ" altLang="cs-CZ" sz="2800" smtClean="0"/>
              <a:t>(všechno naráz) </a:t>
            </a:r>
            <a:r>
              <a:rPr lang="cs-CZ" altLang="cs-CZ" sz="2800" smtClean="0">
                <a:cs typeface="Arial" charset="0"/>
              </a:rPr>
              <a:t>zvyšují ztráty vzniklé tím, že IS nepracuje během </a:t>
            </a:r>
            <a:r>
              <a:rPr lang="cs-CZ" altLang="cs-CZ" sz="2800" smtClean="0"/>
              <a:t>vývoje a uvádění</a:t>
            </a:r>
            <a:r>
              <a:rPr lang="cs-CZ" altLang="cs-CZ" sz="2800" smtClean="0">
                <a:cs typeface="Arial" charset="0"/>
              </a:rPr>
              <a:t> do provozu</a:t>
            </a:r>
            <a:r>
              <a:rPr lang="cs-CZ" altLang="cs-CZ" sz="2800" smtClean="0"/>
              <a:t> a že vývoj nelze příliš zkracovat a že se mohu při formulaci požadavků zmýlit</a:t>
            </a:r>
            <a:r>
              <a:rPr lang="cs-CZ" altLang="cs-CZ" sz="2400" smtClean="0">
                <a:cs typeface="Arial" charset="0"/>
              </a:rPr>
              <a:t> </a:t>
            </a:r>
          </a:p>
        </p:txBody>
      </p:sp>
    </p:spTree>
  </p:cSld>
  <p:clrMapOvr>
    <a:masterClrMapping/>
  </p:clrMapOvr>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Zástupný symbol pro číslo snímku 5"/>
          <p:cNvSpPr>
            <a:spLocks noGrp="1"/>
          </p:cNvSpPr>
          <p:nvPr>
            <p:ph type="sldNum" sz="quarter" idx="12"/>
          </p:nvPr>
        </p:nvSpPr>
        <p:spPr>
          <a:noFill/>
        </p:spPr>
        <p:txBody>
          <a:bodyPr/>
          <a:lstStyle/>
          <a:p>
            <a:fld id="{B49B25CE-1D72-4AE9-8A85-3143D2E3BC67}" type="slidenum">
              <a:rPr lang="cs-CZ" altLang="cs-CZ"/>
              <a:pPr/>
              <a:t>250</a:t>
            </a:fld>
            <a:endParaRPr lang="cs-CZ" altLang="cs-CZ"/>
          </a:p>
        </p:txBody>
      </p:sp>
      <p:sp>
        <p:nvSpPr>
          <p:cNvPr id="260099" name="Rectangle 2"/>
          <p:cNvSpPr>
            <a:spLocks noGrp="1" noChangeArrowheads="1"/>
          </p:cNvSpPr>
          <p:nvPr>
            <p:ph type="title"/>
          </p:nvPr>
        </p:nvSpPr>
        <p:spPr/>
        <p:txBody>
          <a:bodyPr/>
          <a:lstStyle/>
          <a:p>
            <a:pPr eaLnBrk="1" hangingPunct="1"/>
            <a:r>
              <a:rPr lang="cs-CZ" altLang="cs-CZ" smtClean="0"/>
              <a:t>Překážky specifikace požadavků</a:t>
            </a:r>
          </a:p>
        </p:txBody>
      </p:sp>
      <p:sp>
        <p:nvSpPr>
          <p:cNvPr id="260100" name="Rectangle 3"/>
          <p:cNvSpPr>
            <a:spLocks noGrp="1" noChangeArrowheads="1"/>
          </p:cNvSpPr>
          <p:nvPr>
            <p:ph type="body" idx="1"/>
          </p:nvPr>
        </p:nvSpPr>
        <p:spPr/>
        <p:txBody>
          <a:bodyPr/>
          <a:lstStyle/>
          <a:p>
            <a:pPr eaLnBrk="1" hangingPunct="1">
              <a:lnSpc>
                <a:spcPct val="90000"/>
              </a:lnSpc>
            </a:pPr>
            <a:r>
              <a:rPr lang="cs-CZ" altLang="cs-CZ" smtClean="0"/>
              <a:t>Neví se, nevybavuje se</a:t>
            </a:r>
          </a:p>
          <a:p>
            <a:pPr lvl="1" eaLnBrk="1" hangingPunct="1">
              <a:lnSpc>
                <a:spcPct val="90000"/>
              </a:lnSpc>
            </a:pPr>
            <a:r>
              <a:rPr lang="cs-CZ" altLang="cs-CZ" smtClean="0"/>
              <a:t>Taktilní znalost, vybaví se jen při vzniku určité situace</a:t>
            </a:r>
          </a:p>
          <a:p>
            <a:pPr eaLnBrk="1" hangingPunct="1">
              <a:lnSpc>
                <a:spcPct val="90000"/>
              </a:lnSpc>
            </a:pPr>
            <a:r>
              <a:rPr lang="cs-CZ" altLang="cs-CZ" smtClean="0"/>
              <a:t>Nové možnosti, které systém nabízí a které nejsou zprvu zřejmé</a:t>
            </a:r>
          </a:p>
          <a:p>
            <a:pPr eaLnBrk="1" hangingPunct="1">
              <a:lnSpc>
                <a:spcPct val="90000"/>
              </a:lnSpc>
            </a:pPr>
            <a:r>
              <a:rPr lang="cs-CZ" altLang="cs-CZ" smtClean="0"/>
              <a:t>Není dost dat nebo nemají dostatečnou kvalitu</a:t>
            </a:r>
          </a:p>
          <a:p>
            <a:pPr lvl="2" eaLnBrk="1" hangingPunct="1">
              <a:lnSpc>
                <a:spcPct val="90000"/>
              </a:lnSpc>
            </a:pPr>
            <a:r>
              <a:rPr lang="cs-CZ" altLang="cs-CZ" smtClean="0"/>
              <a:t>Zlepšení kvality dat může být předmětem specifikací! (úspěch absolventů škol)</a:t>
            </a:r>
          </a:p>
          <a:p>
            <a:pPr eaLnBrk="1" hangingPunct="1">
              <a:lnSpc>
                <a:spcPct val="90000"/>
              </a:lnSpc>
            </a:pPr>
            <a:r>
              <a:rPr lang="cs-CZ" altLang="cs-CZ" smtClean="0"/>
              <a:t>Klíčoví hráči jsou systémem ohrožováni </a:t>
            </a:r>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Zástupný symbol pro číslo snímku 5"/>
          <p:cNvSpPr>
            <a:spLocks noGrp="1"/>
          </p:cNvSpPr>
          <p:nvPr>
            <p:ph type="sldNum" sz="quarter" idx="12"/>
          </p:nvPr>
        </p:nvSpPr>
        <p:spPr>
          <a:noFill/>
        </p:spPr>
        <p:txBody>
          <a:bodyPr/>
          <a:lstStyle/>
          <a:p>
            <a:fld id="{4B224BB2-7C4A-4D68-AF85-A5382D5F008A}" type="slidenum">
              <a:rPr lang="cs-CZ" altLang="cs-CZ"/>
              <a:pPr/>
              <a:t>251</a:t>
            </a:fld>
            <a:endParaRPr lang="cs-CZ" altLang="cs-CZ"/>
          </a:p>
        </p:txBody>
      </p:sp>
      <p:sp>
        <p:nvSpPr>
          <p:cNvPr id="261123" name="Rectangle 2"/>
          <p:cNvSpPr>
            <a:spLocks noGrp="1" noChangeArrowheads="1"/>
          </p:cNvSpPr>
          <p:nvPr>
            <p:ph type="ctrTitle"/>
          </p:nvPr>
        </p:nvSpPr>
        <p:spPr>
          <a:xfrm>
            <a:off x="685800" y="1600200"/>
            <a:ext cx="7772400" cy="1219200"/>
          </a:xfrm>
        </p:spPr>
        <p:txBody>
          <a:bodyPr/>
          <a:lstStyle/>
          <a:p>
            <a:pPr eaLnBrk="1" hangingPunct="1"/>
            <a:r>
              <a:rPr lang="cs-CZ" altLang="cs-CZ" smtClean="0"/>
              <a:t>Problém času</a:t>
            </a:r>
          </a:p>
        </p:txBody>
      </p:sp>
      <p:sp>
        <p:nvSpPr>
          <p:cNvPr id="261124" name="Rectangle 3"/>
          <p:cNvSpPr>
            <a:spLocks noGrp="1" noChangeArrowheads="1"/>
          </p:cNvSpPr>
          <p:nvPr>
            <p:ph type="subTitle" idx="1"/>
          </p:nvPr>
        </p:nvSpPr>
        <p:spPr>
          <a:xfrm>
            <a:off x="1143000" y="3276600"/>
            <a:ext cx="6629400" cy="2362200"/>
          </a:xfrm>
        </p:spPr>
        <p:txBody>
          <a:bodyPr/>
          <a:lstStyle/>
          <a:p>
            <a:pPr eaLnBrk="1" hangingPunct="1"/>
            <a:r>
              <a:rPr lang="cs-CZ" altLang="cs-CZ" sz="2800" smtClean="0"/>
              <a:t>Odpověď na to, jak šetřit či získat peníze závisí na době výhledu.</a:t>
            </a:r>
          </a:p>
          <a:p>
            <a:pPr eaLnBrk="1" hangingPunct="1"/>
            <a:r>
              <a:rPr lang="cs-CZ" altLang="cs-CZ" sz="2800" smtClean="0"/>
              <a:t>Délka výhledu určuje, zda je prioritní zlepšit operativu nebo současnou pozici na trhu nebo vývoj nových výrobků. </a:t>
            </a:r>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Zástupný symbol pro číslo snímku 5"/>
          <p:cNvSpPr>
            <a:spLocks noGrp="1"/>
          </p:cNvSpPr>
          <p:nvPr>
            <p:ph type="sldNum" sz="quarter" idx="12"/>
          </p:nvPr>
        </p:nvSpPr>
        <p:spPr>
          <a:noFill/>
        </p:spPr>
        <p:txBody>
          <a:bodyPr/>
          <a:lstStyle/>
          <a:p>
            <a:fld id="{718209D8-2089-442E-AEBF-C2FDA39D6D0E}" type="slidenum">
              <a:rPr lang="cs-CZ" altLang="cs-CZ"/>
              <a:pPr/>
              <a:t>252</a:t>
            </a:fld>
            <a:endParaRPr lang="cs-CZ" altLang="cs-CZ"/>
          </a:p>
        </p:txBody>
      </p:sp>
      <p:sp>
        <p:nvSpPr>
          <p:cNvPr id="262147" name="Rectangle 2"/>
          <p:cNvSpPr>
            <a:spLocks noGrp="1" noChangeArrowheads="1"/>
          </p:cNvSpPr>
          <p:nvPr>
            <p:ph type="title"/>
          </p:nvPr>
        </p:nvSpPr>
        <p:spPr/>
        <p:txBody>
          <a:bodyPr/>
          <a:lstStyle/>
          <a:p>
            <a:pPr eaLnBrk="1" hangingPunct="1"/>
            <a:r>
              <a:rPr lang="cs-CZ" altLang="cs-CZ" smtClean="0"/>
              <a:t>Pranostika, opakování</a:t>
            </a:r>
          </a:p>
        </p:txBody>
      </p:sp>
      <p:sp>
        <p:nvSpPr>
          <p:cNvPr id="262148" name="Rectangle 3"/>
          <p:cNvSpPr>
            <a:spLocks noGrp="1" noChangeArrowheads="1"/>
          </p:cNvSpPr>
          <p:nvPr>
            <p:ph type="body" idx="1"/>
          </p:nvPr>
        </p:nvSpPr>
        <p:spPr/>
        <p:txBody>
          <a:bodyPr/>
          <a:lstStyle/>
          <a:p>
            <a:pPr eaLnBrk="1" hangingPunct="1"/>
            <a:r>
              <a:rPr lang="cs-CZ" altLang="cs-CZ" smtClean="0"/>
              <a:t>Chceš-li, aby statek dobře hospodařil za rok, </a:t>
            </a:r>
            <a:r>
              <a:rPr lang="cs-CZ" altLang="cs-CZ" i="1" smtClean="0"/>
              <a:t>pohnoj pole</a:t>
            </a:r>
          </a:p>
          <a:p>
            <a:pPr eaLnBrk="1" hangingPunct="1"/>
            <a:r>
              <a:rPr lang="cs-CZ" altLang="cs-CZ" smtClean="0"/>
              <a:t>Chceš-li, aby statek dobře hospodařil za 10 let, </a:t>
            </a:r>
            <a:r>
              <a:rPr lang="cs-CZ" altLang="cs-CZ" i="1" smtClean="0"/>
              <a:t>zasaď stromy</a:t>
            </a:r>
          </a:p>
          <a:p>
            <a:pPr eaLnBrk="1" hangingPunct="1"/>
            <a:r>
              <a:rPr lang="cs-CZ" altLang="cs-CZ" smtClean="0"/>
              <a:t>Chceš-li, aby statek dobře hospodařil za 20 roků, </a:t>
            </a:r>
            <a:r>
              <a:rPr lang="cs-CZ" altLang="cs-CZ" i="1" smtClean="0"/>
              <a:t>dej syna na studie</a:t>
            </a:r>
          </a:p>
          <a:p>
            <a:pPr eaLnBrk="1" hangingPunct="1"/>
            <a:endParaRPr lang="cs-CZ" altLang="cs-CZ" i="1" smtClean="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Nadpis 1"/>
          <p:cNvSpPr>
            <a:spLocks noGrp="1"/>
          </p:cNvSpPr>
          <p:nvPr>
            <p:ph type="ctrTitle"/>
          </p:nvPr>
        </p:nvSpPr>
        <p:spPr/>
        <p:txBody>
          <a:bodyPr/>
          <a:lstStyle/>
          <a:p>
            <a:r>
              <a:rPr lang="cs-CZ" altLang="cs-CZ" smtClean="0"/>
              <a:t>Konec</a:t>
            </a:r>
          </a:p>
        </p:txBody>
      </p:sp>
      <p:sp>
        <p:nvSpPr>
          <p:cNvPr id="263171" name="Podnadpis 2"/>
          <p:cNvSpPr>
            <a:spLocks noGrp="1"/>
          </p:cNvSpPr>
          <p:nvPr>
            <p:ph type="subTitle" idx="1"/>
          </p:nvPr>
        </p:nvSpPr>
        <p:spPr/>
        <p:txBody>
          <a:bodyPr/>
          <a:lstStyle/>
          <a:p>
            <a:r>
              <a:rPr lang="cs-CZ" altLang="cs-CZ" smtClean="0"/>
              <a:t>Dále jen doplňky a smetí</a:t>
            </a:r>
          </a:p>
        </p:txBody>
      </p:sp>
      <p:sp>
        <p:nvSpPr>
          <p:cNvPr id="263172" name="Zástupný symbol pro číslo snímku 3"/>
          <p:cNvSpPr>
            <a:spLocks noGrp="1"/>
          </p:cNvSpPr>
          <p:nvPr>
            <p:ph type="sldNum" sz="quarter" idx="12"/>
          </p:nvPr>
        </p:nvSpPr>
        <p:spPr>
          <a:noFill/>
        </p:spPr>
        <p:txBody>
          <a:bodyPr/>
          <a:lstStyle/>
          <a:p>
            <a:fld id="{89D6C6CB-9742-4AB6-A9DF-E26127970A71}" type="slidenum">
              <a:rPr lang="cs-CZ" altLang="cs-CZ"/>
              <a:pPr/>
              <a:t>253</a:t>
            </a:fld>
            <a:endParaRPr lang="cs-CZ" altLang="cs-CZ"/>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Zástupný symbol pro číslo snímku 5"/>
          <p:cNvSpPr>
            <a:spLocks noGrp="1"/>
          </p:cNvSpPr>
          <p:nvPr>
            <p:ph type="sldNum" sz="quarter" idx="12"/>
          </p:nvPr>
        </p:nvSpPr>
        <p:spPr>
          <a:noFill/>
        </p:spPr>
        <p:txBody>
          <a:bodyPr/>
          <a:lstStyle/>
          <a:p>
            <a:fld id="{5072B8C9-76F7-4B13-ADAC-06E8D9C37891}" type="slidenum">
              <a:rPr lang="cs-CZ" altLang="cs-CZ"/>
              <a:pPr/>
              <a:t>254</a:t>
            </a:fld>
            <a:endParaRPr lang="cs-CZ" altLang="cs-CZ"/>
          </a:p>
        </p:txBody>
      </p:sp>
      <p:sp>
        <p:nvSpPr>
          <p:cNvPr id="264195" name="Rectangle 2"/>
          <p:cNvSpPr>
            <a:spLocks noGrp="1" noChangeArrowheads="1"/>
          </p:cNvSpPr>
          <p:nvPr>
            <p:ph type="ctrTitle"/>
          </p:nvPr>
        </p:nvSpPr>
        <p:spPr/>
        <p:txBody>
          <a:bodyPr/>
          <a:lstStyle/>
          <a:p>
            <a:pPr eaLnBrk="1" hangingPunct="1"/>
            <a:endParaRPr lang="cs-CZ" altLang="cs-CZ" smtClean="0"/>
          </a:p>
        </p:txBody>
      </p:sp>
      <p:sp>
        <p:nvSpPr>
          <p:cNvPr id="264196" name="Rectangle 3"/>
          <p:cNvSpPr>
            <a:spLocks noGrp="1" noChangeArrowheads="1"/>
          </p:cNvSpPr>
          <p:nvPr>
            <p:ph type="subTitle" idx="1"/>
          </p:nvPr>
        </p:nvSpPr>
        <p:spPr/>
        <p:txBody>
          <a:bodyPr/>
          <a:lstStyle/>
          <a:p>
            <a:pPr eaLnBrk="1" hangingPunct="1"/>
            <a:endParaRPr lang="cs-CZ" altLang="cs-CZ" smtClean="0"/>
          </a:p>
        </p:txBody>
      </p:sp>
      <p:pic>
        <p:nvPicPr>
          <p:cNvPr id="264197" name="Picture 4"/>
          <p:cNvPicPr>
            <a:picLocks noChangeAspect="1" noChangeArrowheads="1"/>
          </p:cNvPicPr>
          <p:nvPr/>
        </p:nvPicPr>
        <p:blipFill>
          <a:blip r:embed="rId2" cstate="print"/>
          <a:srcRect/>
          <a:stretch>
            <a:fillRect/>
          </a:stretch>
        </p:blipFill>
        <p:spPr bwMode="auto">
          <a:xfrm>
            <a:off x="-2339975" y="-747713"/>
            <a:ext cx="13392150" cy="7678738"/>
          </a:xfrm>
          <a:prstGeom prst="rect">
            <a:avLst/>
          </a:prstGeom>
          <a:noFill/>
          <a:ln w="9525">
            <a:noFill/>
            <a:miter lim="800000"/>
            <a:headEnd/>
            <a:tailEnd/>
          </a:ln>
        </p:spPr>
      </p:pic>
      <p:sp>
        <p:nvSpPr>
          <p:cNvPr id="264198" name="Text Box 5"/>
          <p:cNvSpPr txBox="1">
            <a:spLocks noChangeArrowheads="1"/>
          </p:cNvSpPr>
          <p:nvPr/>
        </p:nvSpPr>
        <p:spPr bwMode="auto">
          <a:xfrm>
            <a:off x="1403350" y="0"/>
            <a:ext cx="7740650" cy="457200"/>
          </a:xfrm>
          <a:prstGeom prst="rect">
            <a:avLst/>
          </a:prstGeom>
          <a:noFill/>
          <a:ln w="9525">
            <a:noFill/>
            <a:miter lim="800000"/>
            <a:headEnd/>
            <a:tailEnd/>
          </a:ln>
        </p:spPr>
        <p:txBody>
          <a:bodyPr>
            <a:spAutoFit/>
          </a:bodyPr>
          <a:lstStyle/>
          <a:p>
            <a:pPr eaLnBrk="1" hangingPunct="1">
              <a:spcBef>
                <a:spcPct val="50000"/>
              </a:spcBef>
            </a:pPr>
            <a:r>
              <a:rPr lang="cs-CZ" altLang="cs-CZ" sz="2400">
                <a:cs typeface="Arial" charset="0"/>
              </a:rPr>
              <a:t>Některé zásady vedení firmy, je to úkol i IS</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Zástupný symbol pro číslo snímku 4"/>
          <p:cNvSpPr>
            <a:spLocks noGrp="1"/>
          </p:cNvSpPr>
          <p:nvPr>
            <p:ph type="sldNum" sz="quarter" idx="12"/>
          </p:nvPr>
        </p:nvSpPr>
        <p:spPr>
          <a:noFill/>
        </p:spPr>
        <p:txBody>
          <a:bodyPr/>
          <a:lstStyle/>
          <a:p>
            <a:fld id="{62E95CD6-5DF5-4FCC-82F0-4B65F38549B0}" type="slidenum">
              <a:rPr lang="cs-CZ" altLang="cs-CZ"/>
              <a:pPr/>
              <a:t>255</a:t>
            </a:fld>
            <a:endParaRPr lang="cs-CZ" altLang="cs-CZ"/>
          </a:p>
        </p:txBody>
      </p:sp>
      <p:sp>
        <p:nvSpPr>
          <p:cNvPr id="265219" name="Rectangle 2"/>
          <p:cNvSpPr>
            <a:spLocks noGrp="1" noChangeArrowheads="1"/>
          </p:cNvSpPr>
          <p:nvPr>
            <p:ph type="title"/>
          </p:nvPr>
        </p:nvSpPr>
        <p:spPr>
          <a:xfrm>
            <a:off x="457200" y="2590800"/>
            <a:ext cx="8229600" cy="1143000"/>
          </a:xfrm>
        </p:spPr>
        <p:txBody>
          <a:bodyPr/>
          <a:lstStyle/>
          <a:p>
            <a:pPr eaLnBrk="1" hangingPunct="1"/>
            <a:r>
              <a:rPr lang="cs-CZ" altLang="cs-CZ" smtClean="0"/>
              <a:t>Smetí</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Zástupný symbol pro číslo snímku 5"/>
          <p:cNvSpPr>
            <a:spLocks noGrp="1"/>
          </p:cNvSpPr>
          <p:nvPr>
            <p:ph type="sldNum" sz="quarter" idx="12"/>
          </p:nvPr>
        </p:nvSpPr>
        <p:spPr>
          <a:noFill/>
        </p:spPr>
        <p:txBody>
          <a:bodyPr/>
          <a:lstStyle/>
          <a:p>
            <a:fld id="{1812AB23-C02F-4B68-B168-93C1759C25E4}" type="slidenum">
              <a:rPr lang="cs-CZ" altLang="cs-CZ"/>
              <a:pPr/>
              <a:t>256</a:t>
            </a:fld>
            <a:endParaRPr lang="cs-CZ" altLang="cs-CZ"/>
          </a:p>
        </p:txBody>
      </p:sp>
      <p:sp>
        <p:nvSpPr>
          <p:cNvPr id="266243" name="Rectangle 2"/>
          <p:cNvSpPr>
            <a:spLocks noGrp="1" noChangeArrowheads="1"/>
          </p:cNvSpPr>
          <p:nvPr>
            <p:ph type="ctrTitle"/>
          </p:nvPr>
        </p:nvSpPr>
        <p:spPr/>
        <p:txBody>
          <a:bodyPr/>
          <a:lstStyle/>
          <a:p>
            <a:pPr eaLnBrk="1" hangingPunct="1"/>
            <a:r>
              <a:rPr lang="cs-CZ" altLang="cs-CZ" smtClean="0"/>
              <a:t>Indikátory průšvihů</a:t>
            </a:r>
          </a:p>
        </p:txBody>
      </p:sp>
      <p:sp>
        <p:nvSpPr>
          <p:cNvPr id="266244" name="Rectangle 3"/>
          <p:cNvSpPr>
            <a:spLocks noGrp="1" noChangeArrowheads="1"/>
          </p:cNvSpPr>
          <p:nvPr>
            <p:ph type="subTitle" idx="1"/>
          </p:nvPr>
        </p:nvSpPr>
        <p:spPr/>
        <p:txBody>
          <a:bodyPr/>
          <a:lstStyle/>
          <a:p>
            <a:pPr eaLnBrk="1" hangingPunct="1"/>
            <a:r>
              <a:rPr lang="cs-CZ" altLang="cs-CZ" smtClean="0"/>
              <a:t>Indikátory potíží, které jen málo závisí na věcném obsahu projektu</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Zástupný symbol pro číslo snímku 5"/>
          <p:cNvSpPr>
            <a:spLocks noGrp="1"/>
          </p:cNvSpPr>
          <p:nvPr>
            <p:ph type="sldNum" sz="quarter" idx="12"/>
          </p:nvPr>
        </p:nvSpPr>
        <p:spPr>
          <a:noFill/>
        </p:spPr>
        <p:txBody>
          <a:bodyPr/>
          <a:lstStyle/>
          <a:p>
            <a:fld id="{F6558559-7A86-458E-B8BA-9B0ABCC44E62}" type="slidenum">
              <a:rPr lang="cs-CZ" altLang="cs-CZ"/>
              <a:pPr/>
              <a:t>257</a:t>
            </a:fld>
            <a:endParaRPr lang="cs-CZ" altLang="cs-CZ"/>
          </a:p>
        </p:txBody>
      </p:sp>
      <p:sp>
        <p:nvSpPr>
          <p:cNvPr id="267267" name="Rectangle 2"/>
          <p:cNvSpPr>
            <a:spLocks noGrp="1" noChangeArrowheads="1"/>
          </p:cNvSpPr>
          <p:nvPr>
            <p:ph type="title"/>
          </p:nvPr>
        </p:nvSpPr>
        <p:spPr/>
        <p:txBody>
          <a:bodyPr/>
          <a:lstStyle/>
          <a:p>
            <a:pPr eaLnBrk="1" hangingPunct="1"/>
            <a:r>
              <a:rPr lang="cs-CZ" altLang="cs-CZ" sz="4000" smtClean="0"/>
              <a:t>Atributy technické složitosti úkolu</a:t>
            </a:r>
          </a:p>
        </p:txBody>
      </p:sp>
      <p:sp>
        <p:nvSpPr>
          <p:cNvPr id="267268" name="Rectangle 3"/>
          <p:cNvSpPr>
            <a:spLocks noGrp="1" noChangeArrowheads="1"/>
          </p:cNvSpPr>
          <p:nvPr>
            <p:ph type="body" idx="1"/>
          </p:nvPr>
        </p:nvSpPr>
        <p:spPr>
          <a:xfrm>
            <a:off x="685800" y="1828800"/>
            <a:ext cx="7772400" cy="4724400"/>
          </a:xfrm>
        </p:spPr>
        <p:txBody>
          <a:bodyPr/>
          <a:lstStyle/>
          <a:p>
            <a:pPr eaLnBrk="1" hangingPunct="1"/>
            <a:r>
              <a:rPr lang="cs-CZ" altLang="cs-CZ" sz="2800" smtClean="0"/>
              <a:t>Systém,který implementujeme nesmí být technicky podstatně náročnější na vývoj, než systémy, se kterými jsme dosud měli zkušenosti. Atributy složitosti:</a:t>
            </a:r>
          </a:p>
          <a:p>
            <a:pPr lvl="2" eaLnBrk="1" hangingPunct="1"/>
            <a:r>
              <a:rPr lang="cs-CZ" altLang="cs-CZ" smtClean="0"/>
              <a:t>Množství funkcí, velikost systému</a:t>
            </a:r>
          </a:p>
          <a:p>
            <a:pPr lvl="2" eaLnBrk="1" hangingPunct="1"/>
            <a:r>
              <a:rPr lang="cs-CZ" altLang="cs-CZ" smtClean="0"/>
              <a:t>Rozsah a kvalita dat, </a:t>
            </a:r>
          </a:p>
          <a:p>
            <a:pPr lvl="2" eaLnBrk="1" hangingPunct="1"/>
            <a:r>
              <a:rPr lang="cs-CZ" altLang="cs-CZ" smtClean="0"/>
              <a:t>Interaktivnost, počet koncových uživatelů a počet rolí koncových uživatelů</a:t>
            </a:r>
          </a:p>
          <a:p>
            <a:pPr lvl="2" eaLnBrk="1" hangingPunct="1"/>
            <a:r>
              <a:rPr lang="cs-CZ" altLang="cs-CZ" smtClean="0"/>
              <a:t>Kritičnost aplikace (riziko ztrát při špatné funkci)</a:t>
            </a:r>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Zástupný symbol pro číslo snímku 5"/>
          <p:cNvSpPr>
            <a:spLocks noGrp="1"/>
          </p:cNvSpPr>
          <p:nvPr>
            <p:ph type="sldNum" sz="quarter" idx="12"/>
          </p:nvPr>
        </p:nvSpPr>
        <p:spPr>
          <a:noFill/>
        </p:spPr>
        <p:txBody>
          <a:bodyPr/>
          <a:lstStyle/>
          <a:p>
            <a:fld id="{7DF468B2-F2E8-4FBC-8E76-F837D98FB950}" type="slidenum">
              <a:rPr lang="cs-CZ" altLang="cs-CZ"/>
              <a:pPr/>
              <a:t>258</a:t>
            </a:fld>
            <a:endParaRPr lang="cs-CZ" altLang="cs-CZ"/>
          </a:p>
        </p:txBody>
      </p:sp>
      <p:sp>
        <p:nvSpPr>
          <p:cNvPr id="268291" name="Rectangle 2"/>
          <p:cNvSpPr>
            <a:spLocks noGrp="1" noChangeArrowheads="1"/>
          </p:cNvSpPr>
          <p:nvPr>
            <p:ph type="title"/>
          </p:nvPr>
        </p:nvSpPr>
        <p:spPr/>
        <p:txBody>
          <a:bodyPr/>
          <a:lstStyle/>
          <a:p>
            <a:pPr eaLnBrk="1" hangingPunct="1"/>
            <a:r>
              <a:rPr lang="cs-CZ" altLang="cs-CZ" sz="4000" smtClean="0"/>
              <a:t>Atributy technické složitosti úkolu</a:t>
            </a:r>
            <a:br>
              <a:rPr lang="cs-CZ" altLang="cs-CZ" sz="4000" smtClean="0"/>
            </a:br>
            <a:r>
              <a:rPr lang="cs-CZ" altLang="cs-CZ" sz="4000" smtClean="0"/>
              <a:t>opakování</a:t>
            </a:r>
          </a:p>
        </p:txBody>
      </p:sp>
      <p:sp>
        <p:nvSpPr>
          <p:cNvPr id="268292" name="Rectangle 3"/>
          <p:cNvSpPr>
            <a:spLocks noGrp="1" noChangeArrowheads="1"/>
          </p:cNvSpPr>
          <p:nvPr>
            <p:ph type="body" idx="1"/>
          </p:nvPr>
        </p:nvSpPr>
        <p:spPr>
          <a:xfrm>
            <a:off x="685800" y="1828800"/>
            <a:ext cx="7772400" cy="4724400"/>
          </a:xfrm>
        </p:spPr>
        <p:txBody>
          <a:bodyPr/>
          <a:lstStyle/>
          <a:p>
            <a:pPr eaLnBrk="1" hangingPunct="1"/>
            <a:r>
              <a:rPr lang="cs-CZ" altLang="cs-CZ" sz="2800" smtClean="0"/>
              <a:t>Systém,který implementujeme nesmí být technicky podstatně náročnější na vývoj, než systémy, se kterými jsme dosud měli zkušenosti. Atributy složitosti:</a:t>
            </a:r>
          </a:p>
          <a:p>
            <a:pPr lvl="2" eaLnBrk="1" hangingPunct="1"/>
            <a:r>
              <a:rPr lang="cs-CZ" altLang="cs-CZ" smtClean="0"/>
              <a:t>Rozsah zabezpečení</a:t>
            </a:r>
          </a:p>
          <a:p>
            <a:pPr lvl="2" eaLnBrk="1" hangingPunct="1"/>
            <a:r>
              <a:rPr lang="cs-CZ" altLang="cs-CZ" smtClean="0"/>
              <a:t>Potřeba nových metod a nástrojů vývoje</a:t>
            </a:r>
          </a:p>
          <a:p>
            <a:pPr lvl="2" eaLnBrk="1" hangingPunct="1"/>
            <a:r>
              <a:rPr lang="cs-CZ" altLang="cs-CZ" smtClean="0"/>
              <a:t>Nový typ úkolu, nový typ uživatele</a:t>
            </a:r>
          </a:p>
          <a:p>
            <a:pPr lvl="2" eaLnBrk="1" hangingPunct="1"/>
            <a:r>
              <a:rPr lang="cs-CZ" altLang="cs-CZ" smtClean="0"/>
              <a:t>Příliš krátký termín</a:t>
            </a:r>
          </a:p>
          <a:p>
            <a:pPr lvl="2" eaLnBrk="1" hangingPunct="1"/>
            <a:r>
              <a:rPr lang="cs-CZ" altLang="cs-CZ" smtClean="0"/>
              <a:t>Modifikovatelnost, otevřenost IS</a:t>
            </a:r>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Zástupný symbol pro číslo snímku 4"/>
          <p:cNvSpPr>
            <a:spLocks noGrp="1"/>
          </p:cNvSpPr>
          <p:nvPr>
            <p:ph type="sldNum" sz="quarter" idx="12"/>
          </p:nvPr>
        </p:nvSpPr>
        <p:spPr>
          <a:noFill/>
        </p:spPr>
        <p:txBody>
          <a:bodyPr/>
          <a:lstStyle/>
          <a:p>
            <a:fld id="{A96BC688-7C6E-486C-8360-D4D5E0051BA3}" type="slidenum">
              <a:rPr lang="cs-CZ" altLang="cs-CZ"/>
              <a:pPr/>
              <a:t>259</a:t>
            </a:fld>
            <a:endParaRPr lang="cs-CZ" altLang="cs-CZ"/>
          </a:p>
        </p:txBody>
      </p:sp>
      <p:sp>
        <p:nvSpPr>
          <p:cNvPr id="269315" name="Rectangle 2"/>
          <p:cNvSpPr>
            <a:spLocks noGrp="1" noChangeArrowheads="1"/>
          </p:cNvSpPr>
          <p:nvPr>
            <p:ph type="title"/>
          </p:nvPr>
        </p:nvSpPr>
        <p:spPr>
          <a:xfrm>
            <a:off x="250825" y="333375"/>
            <a:ext cx="8534400" cy="762000"/>
          </a:xfrm>
        </p:spPr>
        <p:txBody>
          <a:bodyPr/>
          <a:lstStyle/>
          <a:p>
            <a:pPr eaLnBrk="1" hangingPunct="1"/>
            <a:r>
              <a:rPr lang="cs-CZ" altLang="cs-CZ" sz="3600" smtClean="0"/>
              <a:t>Tabulka pro hodnocení rizika neúspěchu pro vůdčí aspekty složitosti, připomenutí</a:t>
            </a:r>
            <a:r>
              <a:rPr lang="cs-CZ" altLang="cs-CZ" smtClean="0"/>
              <a:t>  </a:t>
            </a:r>
          </a:p>
        </p:txBody>
      </p:sp>
      <p:sp>
        <p:nvSpPr>
          <p:cNvPr id="269316" name="Rectangle 3"/>
          <p:cNvSpPr>
            <a:spLocks noChangeArrowheads="1"/>
          </p:cNvSpPr>
          <p:nvPr/>
        </p:nvSpPr>
        <p:spPr bwMode="auto">
          <a:xfrm>
            <a:off x="228600" y="1828800"/>
            <a:ext cx="8534400" cy="4343400"/>
          </a:xfrm>
          <a:prstGeom prst="rect">
            <a:avLst/>
          </a:prstGeom>
          <a:noFill/>
          <a:ln w="9525">
            <a:noFill/>
            <a:miter lim="800000"/>
            <a:headEnd/>
            <a:tailEnd/>
          </a:ln>
        </p:spPr>
        <p:txBody>
          <a:bodyPr anchor="ctr"/>
          <a:lstStyle/>
          <a:p>
            <a:pPr algn="ctr" eaLnBrk="1" hangingPunct="1"/>
            <a:endParaRPr lang="cs-CZ" altLang="cs-CZ" sz="4400">
              <a:solidFill>
                <a:schemeClr val="tx2"/>
              </a:solidFill>
            </a:endParaRPr>
          </a:p>
        </p:txBody>
      </p:sp>
      <p:graphicFrame>
        <p:nvGraphicFramePr>
          <p:cNvPr id="361476" name="Group 4"/>
          <p:cNvGraphicFramePr>
            <a:graphicFrameLocks noGrp="1"/>
          </p:cNvGraphicFramePr>
          <p:nvPr/>
        </p:nvGraphicFramePr>
        <p:xfrm>
          <a:off x="609600" y="1412875"/>
          <a:ext cx="8139113" cy="5003800"/>
        </p:xfrm>
        <a:graphic>
          <a:graphicData uri="http://schemas.openxmlformats.org/drawingml/2006/table">
            <a:tbl>
              <a:tblPr/>
              <a:tblGrid>
                <a:gridCol w="1798638"/>
                <a:gridCol w="1493837"/>
                <a:gridCol w="1736725"/>
                <a:gridCol w="1676400"/>
                <a:gridCol w="1433513"/>
              </a:tblGrid>
              <a:tr h="365783">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Aspekt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0</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1</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2</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3</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06">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Interaktivnost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Dávka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Dotazovací systém</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Soft real-time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Hard Real-time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06">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Počet on-line uživatelů</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1</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Desítky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Stovky až tisíce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41">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Rozsah dat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Gigabyty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Terabyty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318">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Kritičnost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Prosté IS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Ekonomické ztráty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Ohrožení životů</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Vyvolání katastrofy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06">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Velikost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Běžná</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Pětkrát větší než obvyklá</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Alespoň 30krát větší</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 Alespoň stokrát větší</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2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Rozsah použití</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Jediný uživatel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Více uživatelů</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Hromadné použití</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2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Zabezpečení</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Nízká úroveň</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Běžná ochrana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cs-CZ" sz="1800" b="0" i="0" u="none" strike="noStrike" cap="none" normalizeH="0" baseline="0" smtClean="0">
                          <a:ln>
                            <a:noFill/>
                          </a:ln>
                          <a:solidFill>
                            <a:schemeClr val="tx1"/>
                          </a:solidFill>
                          <a:effectLst/>
                          <a:latin typeface="Arial" charset="0"/>
                        </a:rPr>
                        <a:t>Vysoká ochrana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p:spPr>
        <p:txBody>
          <a:bodyPr/>
          <a:lstStyle/>
          <a:p>
            <a:fld id="{1AD329D3-BD6B-4575-BC4C-F08F784DB279}" type="slidenum">
              <a:rPr lang="cs-CZ" altLang="cs-CZ"/>
              <a:pPr/>
              <a:t>26</a:t>
            </a:fld>
            <a:endParaRPr lang="cs-CZ" altLang="cs-CZ"/>
          </a:p>
        </p:txBody>
      </p:sp>
      <p:sp>
        <p:nvSpPr>
          <p:cNvPr id="30723" name="Rectangle 1026"/>
          <p:cNvSpPr>
            <a:spLocks noGrp="1" noChangeArrowheads="1"/>
          </p:cNvSpPr>
          <p:nvPr>
            <p:ph type="title"/>
          </p:nvPr>
        </p:nvSpPr>
        <p:spPr/>
        <p:txBody>
          <a:bodyPr/>
          <a:lstStyle/>
          <a:p>
            <a:pPr eaLnBrk="1" hangingPunct="1"/>
            <a:r>
              <a:rPr lang="cs-CZ" altLang="cs-CZ" smtClean="0"/>
              <a:t>Překážky 3</a:t>
            </a:r>
          </a:p>
        </p:txBody>
      </p:sp>
      <p:sp>
        <p:nvSpPr>
          <p:cNvPr id="30724" name="Rectangle 1027"/>
          <p:cNvSpPr>
            <a:spLocks noGrp="1" noChangeArrowheads="1"/>
          </p:cNvSpPr>
          <p:nvPr>
            <p:ph type="body" idx="1"/>
          </p:nvPr>
        </p:nvSpPr>
        <p:spPr>
          <a:xfrm>
            <a:off x="381000" y="1905000"/>
            <a:ext cx="7620000" cy="4221163"/>
          </a:xfrm>
        </p:spPr>
        <p:txBody>
          <a:bodyPr/>
          <a:lstStyle/>
          <a:p>
            <a:pPr eaLnBrk="1" hangingPunct="1">
              <a:lnSpc>
                <a:spcPct val="80000"/>
              </a:lnSpc>
            </a:pPr>
            <a:r>
              <a:rPr lang="cs-CZ" altLang="cs-CZ" sz="2800" smtClean="0">
                <a:cs typeface="Arial" charset="0"/>
              </a:rPr>
              <a:t>Dlouhá doba zavádění IS do provozu zkracuje vlastně i dobu, kdy  bude IS v provozu (od optimální doby provozu je nutné odečíst dobu zavádění). Je tedy důležité IS oživit co nejrychleji. </a:t>
            </a:r>
          </a:p>
          <a:p>
            <a:pPr eaLnBrk="1" hangingPunct="1">
              <a:lnSpc>
                <a:spcPct val="80000"/>
              </a:lnSpc>
            </a:pPr>
            <a:r>
              <a:rPr lang="cs-CZ" altLang="cs-CZ" sz="2800" smtClean="0">
                <a:cs typeface="Arial" charset="0"/>
              </a:rPr>
              <a:t>Jsou známy případy, kdy odkládání uvedení IS do provozu pro nepodstatné maličkosti způsobilo ztráty z přínosů ve výši několikanásobně převyšující cenu IS. Stalo se dokonce, že kvůli odkladům nebyl vcelku vyhovující IS vůbec uveden do provozu</a:t>
            </a:r>
            <a:r>
              <a:rPr lang="cs-CZ" altLang="cs-CZ" sz="2400" smtClean="0">
                <a:cs typeface="Arial" charset="0"/>
              </a:rPr>
              <a:t>. </a:t>
            </a:r>
          </a:p>
        </p:txBody>
      </p:sp>
    </p:spTree>
  </p:cSld>
  <p:clrMapOvr>
    <a:masterClrMapping/>
  </p:clrMapOvr>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Zástupný symbol pro číslo snímku 5"/>
          <p:cNvSpPr>
            <a:spLocks noGrp="1"/>
          </p:cNvSpPr>
          <p:nvPr>
            <p:ph type="sldNum" sz="quarter" idx="12"/>
          </p:nvPr>
        </p:nvSpPr>
        <p:spPr>
          <a:noFill/>
        </p:spPr>
        <p:txBody>
          <a:bodyPr/>
          <a:lstStyle/>
          <a:p>
            <a:fld id="{45173189-BB3B-41DF-A315-40876540B3ED}" type="slidenum">
              <a:rPr lang="cs-CZ" altLang="cs-CZ"/>
              <a:pPr/>
              <a:t>260</a:t>
            </a:fld>
            <a:endParaRPr lang="cs-CZ" altLang="cs-CZ"/>
          </a:p>
        </p:txBody>
      </p:sp>
      <p:sp>
        <p:nvSpPr>
          <p:cNvPr id="270339" name="Rectangle 2"/>
          <p:cNvSpPr>
            <a:spLocks noGrp="1" noChangeArrowheads="1"/>
          </p:cNvSpPr>
          <p:nvPr>
            <p:ph type="title"/>
          </p:nvPr>
        </p:nvSpPr>
        <p:spPr/>
        <p:txBody>
          <a:bodyPr/>
          <a:lstStyle/>
          <a:p>
            <a:pPr eaLnBrk="1" hangingPunct="1"/>
            <a:r>
              <a:rPr lang="cs-CZ" altLang="cs-CZ" sz="4000" smtClean="0"/>
              <a:t>Hodnocení rizika, zjednodušený postup</a:t>
            </a:r>
          </a:p>
        </p:txBody>
      </p:sp>
      <p:sp>
        <p:nvSpPr>
          <p:cNvPr id="270340" name="Rectangle 3"/>
          <p:cNvSpPr>
            <a:spLocks noGrp="1" noChangeArrowheads="1"/>
          </p:cNvSpPr>
          <p:nvPr>
            <p:ph type="body" idx="1"/>
          </p:nvPr>
        </p:nvSpPr>
        <p:spPr>
          <a:xfrm>
            <a:off x="152400" y="1981200"/>
            <a:ext cx="8534400" cy="4114800"/>
          </a:xfrm>
        </p:spPr>
        <p:txBody>
          <a:bodyPr/>
          <a:lstStyle/>
          <a:p>
            <a:pPr eaLnBrk="1" hangingPunct="1">
              <a:lnSpc>
                <a:spcPct val="90000"/>
              </a:lnSpc>
            </a:pPr>
            <a:r>
              <a:rPr lang="cs-CZ" altLang="cs-CZ" sz="2800" smtClean="0"/>
              <a:t>Pro každý aspekt najdu odpovídající sloupec v tabulce a číslo </a:t>
            </a:r>
            <a:r>
              <a:rPr lang="cs-CZ" altLang="cs-CZ" sz="2800" i="1" smtClean="0"/>
              <a:t>a </a:t>
            </a:r>
            <a:r>
              <a:rPr lang="cs-CZ" altLang="cs-CZ" sz="2800" smtClean="0"/>
              <a:t>v záhlaví sloupce</a:t>
            </a:r>
          </a:p>
          <a:p>
            <a:pPr eaLnBrk="1" hangingPunct="1">
              <a:lnSpc>
                <a:spcPct val="90000"/>
              </a:lnSpc>
            </a:pPr>
            <a:r>
              <a:rPr lang="cs-CZ" altLang="cs-CZ" sz="2800" smtClean="0"/>
              <a:t>Číslo </a:t>
            </a:r>
            <a:r>
              <a:rPr lang="cs-CZ" altLang="cs-CZ" sz="2800" i="1" smtClean="0"/>
              <a:t>a </a:t>
            </a:r>
            <a:r>
              <a:rPr lang="cs-CZ" altLang="cs-CZ" sz="2800" smtClean="0"/>
              <a:t>zmenším o číslo </a:t>
            </a:r>
            <a:r>
              <a:rPr lang="cs-CZ" altLang="cs-CZ" sz="2800" i="1" smtClean="0"/>
              <a:t>b </a:t>
            </a:r>
            <a:r>
              <a:rPr lang="cs-CZ" altLang="cs-CZ" sz="2800" smtClean="0"/>
              <a:t>odpovídající dosavadní zkušenosti s daným aspektem. Má-li daný projet interaktivnost 2 a byly-li řešeny projekty s interaktivností 1, odečtu 1 a výsledek je 1. Vyjde-li číslo menší než nula vezmu nulu. Tím dostanu hodnocení daného aspektu</a:t>
            </a:r>
          </a:p>
          <a:p>
            <a:pPr eaLnBrk="1" hangingPunct="1">
              <a:lnSpc>
                <a:spcPct val="90000"/>
              </a:lnSpc>
            </a:pPr>
            <a:r>
              <a:rPr lang="cs-CZ" altLang="cs-CZ" sz="2800" smtClean="0"/>
              <a:t>Sečtu hodnocení všech aspektů. To je výchozí hodnocení rizikovosti projektu.</a:t>
            </a:r>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Zástupný symbol pro číslo snímku 5"/>
          <p:cNvSpPr>
            <a:spLocks noGrp="1"/>
          </p:cNvSpPr>
          <p:nvPr>
            <p:ph type="sldNum" sz="quarter" idx="12"/>
          </p:nvPr>
        </p:nvSpPr>
        <p:spPr>
          <a:noFill/>
        </p:spPr>
        <p:txBody>
          <a:bodyPr/>
          <a:lstStyle/>
          <a:p>
            <a:fld id="{CA1848D4-4ADF-4303-8B5D-0E6AE4D83566}" type="slidenum">
              <a:rPr lang="cs-CZ" altLang="cs-CZ"/>
              <a:pPr/>
              <a:t>261</a:t>
            </a:fld>
            <a:endParaRPr lang="cs-CZ" altLang="cs-CZ"/>
          </a:p>
        </p:txBody>
      </p:sp>
      <p:sp>
        <p:nvSpPr>
          <p:cNvPr id="271363" name="Rectangle 2"/>
          <p:cNvSpPr>
            <a:spLocks noGrp="1" noChangeArrowheads="1"/>
          </p:cNvSpPr>
          <p:nvPr>
            <p:ph type="title"/>
          </p:nvPr>
        </p:nvSpPr>
        <p:spPr/>
        <p:txBody>
          <a:bodyPr/>
          <a:lstStyle/>
          <a:p>
            <a:pPr eaLnBrk="1" hangingPunct="1"/>
            <a:r>
              <a:rPr lang="cs-CZ" altLang="cs-CZ" smtClean="0"/>
              <a:t>Hodnocení rizika 2. krok</a:t>
            </a:r>
          </a:p>
        </p:txBody>
      </p:sp>
      <p:sp>
        <p:nvSpPr>
          <p:cNvPr id="271364" name="Rectangle 3"/>
          <p:cNvSpPr>
            <a:spLocks noGrp="1" noChangeArrowheads="1"/>
          </p:cNvSpPr>
          <p:nvPr>
            <p:ph type="body" idx="1"/>
          </p:nvPr>
        </p:nvSpPr>
        <p:spPr>
          <a:xfrm>
            <a:off x="250825" y="1981200"/>
            <a:ext cx="8569325" cy="4648200"/>
          </a:xfrm>
        </p:spPr>
        <p:txBody>
          <a:bodyPr/>
          <a:lstStyle/>
          <a:p>
            <a:pPr eaLnBrk="1" hangingPunct="1">
              <a:lnSpc>
                <a:spcPct val="90000"/>
              </a:lnSpc>
            </a:pPr>
            <a:r>
              <a:rPr lang="cs-CZ" altLang="cs-CZ" sz="2400" smtClean="0"/>
              <a:t>Výchozí hodnocení zvětším o 2, je-li restart (tj. nové zahájení  zkrachovalého projektu)  a o 1 na každou následující okolnost:</a:t>
            </a:r>
          </a:p>
          <a:p>
            <a:pPr lvl="1" eaLnBrk="1" hangingPunct="1">
              <a:lnSpc>
                <a:spcPct val="90000"/>
              </a:lnSpc>
            </a:pPr>
            <a:r>
              <a:rPr lang="cs-CZ" altLang="cs-CZ" sz="2400" smtClean="0"/>
              <a:t>Nový typ úlohy, </a:t>
            </a:r>
          </a:p>
          <a:p>
            <a:pPr lvl="1" eaLnBrk="1" hangingPunct="1">
              <a:lnSpc>
                <a:spcPct val="90000"/>
              </a:lnSpc>
            </a:pPr>
            <a:r>
              <a:rPr lang="cs-CZ" altLang="cs-CZ" sz="2400" smtClean="0"/>
              <a:t>Nový typ partnera (je podstatně větší, je jiný a ne menší)</a:t>
            </a:r>
          </a:p>
          <a:p>
            <a:pPr lvl="1" eaLnBrk="1" hangingPunct="1">
              <a:lnSpc>
                <a:spcPct val="90000"/>
              </a:lnSpc>
            </a:pPr>
            <a:r>
              <a:rPr lang="cs-CZ" altLang="cs-CZ" sz="2400" smtClean="0"/>
              <a:t>Náznaky špatné spolupráce s uživateli resp. nejasnosti v jejich záměrech</a:t>
            </a:r>
          </a:p>
          <a:p>
            <a:pPr lvl="1" eaLnBrk="1" hangingPunct="1">
              <a:lnSpc>
                <a:spcPct val="90000"/>
              </a:lnSpc>
            </a:pPr>
            <a:r>
              <a:rPr lang="cs-CZ" altLang="cs-CZ" sz="2400" smtClean="0"/>
              <a:t>Náznaky nedostatečné podpory managementů obou stran  </a:t>
            </a:r>
          </a:p>
          <a:p>
            <a:pPr eaLnBrk="1" hangingPunct="1">
              <a:lnSpc>
                <a:spcPct val="90000"/>
              </a:lnSpc>
            </a:pPr>
            <a:r>
              <a:rPr lang="cs-CZ" altLang="cs-CZ" sz="2400" smtClean="0"/>
              <a:t> Vyjde-li hodnota větší než čtyři, projekt nezahájím. Pro tři a čtyři jdu na věc jen výjimečně. Pro dvě jsou pravděpodobné potíže. Jinak OK  </a:t>
            </a:r>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Zástupný symbol pro číslo snímku 5"/>
          <p:cNvSpPr>
            <a:spLocks noGrp="1"/>
          </p:cNvSpPr>
          <p:nvPr>
            <p:ph type="sldNum" sz="quarter" idx="12"/>
          </p:nvPr>
        </p:nvSpPr>
        <p:spPr>
          <a:noFill/>
        </p:spPr>
        <p:txBody>
          <a:bodyPr/>
          <a:lstStyle/>
          <a:p>
            <a:fld id="{7B94ECA0-5E72-43F5-BF04-972A32DF2479}" type="slidenum">
              <a:rPr lang="cs-CZ" altLang="cs-CZ"/>
              <a:pPr/>
              <a:t>262</a:t>
            </a:fld>
            <a:endParaRPr lang="cs-CZ" altLang="cs-CZ"/>
          </a:p>
        </p:txBody>
      </p:sp>
      <p:sp>
        <p:nvSpPr>
          <p:cNvPr id="272387" name="Rectangle 2"/>
          <p:cNvSpPr>
            <a:spLocks noGrp="1" noChangeArrowheads="1"/>
          </p:cNvSpPr>
          <p:nvPr>
            <p:ph type="title"/>
          </p:nvPr>
        </p:nvSpPr>
        <p:spPr/>
        <p:txBody>
          <a:bodyPr/>
          <a:lstStyle/>
          <a:p>
            <a:pPr eaLnBrk="1" hangingPunct="1"/>
            <a:r>
              <a:rPr lang="cs-CZ" altLang="cs-CZ" smtClean="0"/>
              <a:t>To vše je jen indikátor</a:t>
            </a:r>
          </a:p>
        </p:txBody>
      </p:sp>
      <p:sp>
        <p:nvSpPr>
          <p:cNvPr id="272388" name="Rectangle 3"/>
          <p:cNvSpPr>
            <a:spLocks noGrp="1" noChangeArrowheads="1"/>
          </p:cNvSpPr>
          <p:nvPr>
            <p:ph type="body" idx="1"/>
          </p:nvPr>
        </p:nvSpPr>
        <p:spPr/>
        <p:txBody>
          <a:bodyPr/>
          <a:lstStyle/>
          <a:p>
            <a:pPr eaLnBrk="1" hangingPunct="1"/>
            <a:r>
              <a:rPr lang="cs-CZ" altLang="cs-CZ" smtClean="0"/>
              <a:t>Nepostihnuty kvalita vztahů se zákazníky</a:t>
            </a:r>
          </a:p>
          <a:p>
            <a:pPr eaLnBrk="1" hangingPunct="1"/>
            <a:r>
              <a:rPr lang="cs-CZ" altLang="cs-CZ" smtClean="0"/>
              <a:t>Nepostihnuty vlastnosti členů týmu</a:t>
            </a:r>
          </a:p>
          <a:p>
            <a:pPr eaLnBrk="1" hangingPunct="1"/>
            <a:r>
              <a:rPr lang="cs-CZ" altLang="cs-CZ" smtClean="0"/>
              <a:t>Nepostihnuta kvalita vedoucího</a:t>
            </a:r>
          </a:p>
          <a:p>
            <a:pPr eaLnBrk="1" hangingPunct="1"/>
            <a:r>
              <a:rPr lang="cs-CZ" altLang="cs-CZ" smtClean="0"/>
              <a:t>Někdy jsou potíže, je-li partner podstatně větší, než já</a:t>
            </a:r>
          </a:p>
          <a:p>
            <a:pPr eaLnBrk="1" hangingPunct="1"/>
            <a:r>
              <a:rPr lang="cs-CZ" altLang="cs-CZ" smtClean="0"/>
              <a:t>Moje praktické zkušenosti: U projektů, kde jsme neuspěli bylo toto hodnocení rizika vždy alespoň tři</a:t>
            </a:r>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Zástupný symbol pro číslo snímku 5"/>
          <p:cNvSpPr>
            <a:spLocks noGrp="1"/>
          </p:cNvSpPr>
          <p:nvPr>
            <p:ph type="sldNum" sz="quarter" idx="12"/>
          </p:nvPr>
        </p:nvSpPr>
        <p:spPr>
          <a:noFill/>
        </p:spPr>
        <p:txBody>
          <a:bodyPr/>
          <a:lstStyle/>
          <a:p>
            <a:fld id="{27A1E331-03FB-4D8C-8CFA-8D0F1483CC6D}" type="slidenum">
              <a:rPr lang="cs-CZ" altLang="cs-CZ"/>
              <a:pPr/>
              <a:t>263</a:t>
            </a:fld>
            <a:endParaRPr lang="cs-CZ" altLang="cs-CZ"/>
          </a:p>
        </p:txBody>
      </p:sp>
      <p:sp>
        <p:nvSpPr>
          <p:cNvPr id="273411" name="Rectangle 2"/>
          <p:cNvSpPr>
            <a:spLocks noGrp="1" noChangeArrowheads="1"/>
          </p:cNvSpPr>
          <p:nvPr>
            <p:ph type="title"/>
          </p:nvPr>
        </p:nvSpPr>
        <p:spPr/>
        <p:txBody>
          <a:bodyPr/>
          <a:lstStyle/>
          <a:p>
            <a:pPr eaLnBrk="1" hangingPunct="1"/>
            <a:r>
              <a:rPr lang="cs-CZ" altLang="cs-CZ" smtClean="0"/>
              <a:t>Kritický požadavek</a:t>
            </a:r>
          </a:p>
        </p:txBody>
      </p:sp>
      <p:sp>
        <p:nvSpPr>
          <p:cNvPr id="273412" name="Rectangle 3"/>
          <p:cNvSpPr>
            <a:spLocks noGrp="1" noChangeArrowheads="1"/>
          </p:cNvSpPr>
          <p:nvPr>
            <p:ph type="body" idx="1"/>
          </p:nvPr>
        </p:nvSpPr>
        <p:spPr>
          <a:xfrm>
            <a:off x="457200" y="1600200"/>
            <a:ext cx="7391400" cy="4525963"/>
          </a:xfrm>
        </p:spPr>
        <p:txBody>
          <a:bodyPr/>
          <a:lstStyle/>
          <a:p>
            <a:pPr algn="ctr" eaLnBrk="1" hangingPunct="1">
              <a:buFontTx/>
              <a:buNone/>
            </a:pPr>
            <a:r>
              <a:rPr lang="cs-CZ" altLang="cs-CZ" smtClean="0"/>
              <a:t>Takový požadavek, jehož nesplnění znamená podstatné až nepřípustné snížení použitelnosti (užitečnosti systému) </a:t>
            </a:r>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Zástupný symbol pro číslo snímku 5"/>
          <p:cNvSpPr>
            <a:spLocks noGrp="1"/>
          </p:cNvSpPr>
          <p:nvPr>
            <p:ph type="sldNum" sz="quarter" idx="12"/>
          </p:nvPr>
        </p:nvSpPr>
        <p:spPr>
          <a:noFill/>
        </p:spPr>
        <p:txBody>
          <a:bodyPr/>
          <a:lstStyle/>
          <a:p>
            <a:fld id="{5A3147C0-79A4-4226-990E-87768A4C891D}" type="slidenum">
              <a:rPr lang="cs-CZ" altLang="cs-CZ"/>
              <a:pPr/>
              <a:t>264</a:t>
            </a:fld>
            <a:endParaRPr lang="cs-CZ" altLang="cs-CZ"/>
          </a:p>
        </p:txBody>
      </p:sp>
      <p:sp>
        <p:nvSpPr>
          <p:cNvPr id="274435" name="Rectangle 2"/>
          <p:cNvSpPr>
            <a:spLocks noGrp="1" noChangeArrowheads="1"/>
          </p:cNvSpPr>
          <p:nvPr>
            <p:ph type="title"/>
          </p:nvPr>
        </p:nvSpPr>
        <p:spPr/>
        <p:txBody>
          <a:bodyPr/>
          <a:lstStyle/>
          <a:p>
            <a:pPr eaLnBrk="1" hangingPunct="1"/>
            <a:r>
              <a:rPr lang="cs-CZ" altLang="cs-CZ" smtClean="0"/>
              <a:t>Existenční řešení a úzké místo</a:t>
            </a:r>
          </a:p>
        </p:txBody>
      </p:sp>
      <p:sp>
        <p:nvSpPr>
          <p:cNvPr id="274436" name="Rectangle 3"/>
          <p:cNvSpPr>
            <a:spLocks noGrp="1" noChangeArrowheads="1"/>
          </p:cNvSpPr>
          <p:nvPr>
            <p:ph type="body" idx="1"/>
          </p:nvPr>
        </p:nvSpPr>
        <p:spPr>
          <a:xfrm>
            <a:off x="457200" y="1600200"/>
            <a:ext cx="7924800" cy="4525963"/>
          </a:xfrm>
        </p:spPr>
        <p:txBody>
          <a:bodyPr/>
          <a:lstStyle/>
          <a:p>
            <a:pPr eaLnBrk="1" hangingPunct="1">
              <a:lnSpc>
                <a:spcPct val="80000"/>
              </a:lnSpc>
            </a:pPr>
            <a:r>
              <a:rPr lang="cs-CZ" altLang="cs-CZ" sz="2800" smtClean="0"/>
              <a:t>Je výhodné systém budovat postupně počínaje snadno implementovatelným jádrem, které je již ale rozumně použitelné. Takové jádro nazveme </a:t>
            </a:r>
            <a:r>
              <a:rPr lang="cs-CZ" altLang="cs-CZ" sz="2800" i="1" smtClean="0"/>
              <a:t>existenčním řešením</a:t>
            </a:r>
            <a:r>
              <a:rPr lang="cs-CZ" altLang="cs-CZ" sz="2800" smtClean="0"/>
              <a:t>. Podle zákona 80-20 může již malé úsilí a investice přinést velmi významný efekt. </a:t>
            </a:r>
          </a:p>
          <a:p>
            <a:pPr lvl="1" eaLnBrk="1" hangingPunct="1">
              <a:lnSpc>
                <a:spcPct val="80000"/>
              </a:lnSpc>
            </a:pPr>
            <a:r>
              <a:rPr lang="cs-CZ" altLang="cs-CZ" sz="2400" smtClean="0"/>
              <a:t>Je ale nutné dobře odhadnout, co je nejpotřebnější.</a:t>
            </a:r>
          </a:p>
          <a:p>
            <a:pPr lvl="1" eaLnBrk="1" hangingPunct="1">
              <a:lnSpc>
                <a:spcPct val="80000"/>
              </a:lnSpc>
            </a:pPr>
            <a:r>
              <a:rPr lang="cs-CZ" altLang="cs-CZ" sz="2400" smtClean="0"/>
              <a:t>Podmínkou je vhodná architektura systému, souhlas uživatele  a možnost uzavřít rámcovou smlouvu. Tento princip je vhodné využít i při zavádění customizovaných systémů.</a:t>
            </a:r>
          </a:p>
          <a:p>
            <a:pPr lvl="1" eaLnBrk="1" hangingPunct="1">
              <a:lnSpc>
                <a:spcPct val="80000"/>
              </a:lnSpc>
            </a:pPr>
            <a:r>
              <a:rPr lang="cs-CZ" altLang="cs-CZ" sz="2400" smtClean="0"/>
              <a:t>Jádro by mělo pokrývat nejkritičtější požadavky</a:t>
            </a:r>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Zástupný symbol pro číslo snímku 5"/>
          <p:cNvSpPr>
            <a:spLocks noGrp="1"/>
          </p:cNvSpPr>
          <p:nvPr>
            <p:ph type="sldNum" sz="quarter" idx="12"/>
          </p:nvPr>
        </p:nvSpPr>
        <p:spPr>
          <a:noFill/>
        </p:spPr>
        <p:txBody>
          <a:bodyPr/>
          <a:lstStyle/>
          <a:p>
            <a:fld id="{5D7D8ADE-E019-4A34-90F5-85A816934F70}" type="slidenum">
              <a:rPr lang="cs-CZ" altLang="cs-CZ"/>
              <a:pPr/>
              <a:t>265</a:t>
            </a:fld>
            <a:endParaRPr lang="cs-CZ" altLang="cs-CZ"/>
          </a:p>
        </p:txBody>
      </p:sp>
      <p:sp>
        <p:nvSpPr>
          <p:cNvPr id="275459" name="Rectangle 2"/>
          <p:cNvSpPr>
            <a:spLocks noGrp="1" noChangeArrowheads="1"/>
          </p:cNvSpPr>
          <p:nvPr>
            <p:ph type="title"/>
          </p:nvPr>
        </p:nvSpPr>
        <p:spPr/>
        <p:txBody>
          <a:bodyPr/>
          <a:lstStyle/>
          <a:p>
            <a:pPr eaLnBrk="1" hangingPunct="1"/>
            <a:r>
              <a:rPr lang="cs-CZ" altLang="cs-CZ" smtClean="0"/>
              <a:t>Existenční řešení (jádro) a hlavní omezení</a:t>
            </a:r>
          </a:p>
        </p:txBody>
      </p:sp>
      <p:sp>
        <p:nvSpPr>
          <p:cNvPr id="275460" name="Rectangle 3"/>
          <p:cNvSpPr>
            <a:spLocks noGrp="1" noChangeArrowheads="1"/>
          </p:cNvSpPr>
          <p:nvPr>
            <p:ph type="body" idx="1"/>
          </p:nvPr>
        </p:nvSpPr>
        <p:spPr>
          <a:xfrm>
            <a:off x="228600" y="1600200"/>
            <a:ext cx="7924800" cy="4525963"/>
          </a:xfrm>
        </p:spPr>
        <p:txBody>
          <a:bodyPr/>
          <a:lstStyle/>
          <a:p>
            <a:pPr eaLnBrk="1" hangingPunct="1">
              <a:lnSpc>
                <a:spcPct val="90000"/>
              </a:lnSpc>
            </a:pPr>
            <a:r>
              <a:rPr lang="cs-CZ" altLang="cs-CZ" sz="2800" smtClean="0"/>
              <a:t>Uspořádání požadavků podle významu by mělo umožnit vyhledání Goldrattova úzkého místa (přesněji základní omezující podmínky). </a:t>
            </a:r>
          </a:p>
          <a:p>
            <a:pPr lvl="1" eaLnBrk="1" hangingPunct="1">
              <a:lnSpc>
                <a:spcPct val="90000"/>
              </a:lnSpc>
            </a:pPr>
            <a:r>
              <a:rPr lang="cs-CZ" altLang="cs-CZ" sz="2400" smtClean="0"/>
              <a:t>Existenční (nejmenší zahrnující všechny kriti</a:t>
            </a:r>
            <a:r>
              <a:rPr lang="en-US" altLang="cs-CZ" sz="2400" smtClean="0"/>
              <a:t>c</a:t>
            </a:r>
            <a:r>
              <a:rPr lang="cs-CZ" altLang="cs-CZ" sz="2400" smtClean="0"/>
              <a:t>ké požadavky) řešení by obvykle mělo zahrnovat úzké místo (mohou být samozřejmě výjimky, ale pak je nutno provést kvalitní analýzu, proč tomu tak je).</a:t>
            </a:r>
          </a:p>
          <a:p>
            <a:pPr lvl="1" eaLnBrk="1" hangingPunct="1">
              <a:lnSpc>
                <a:spcPct val="90000"/>
              </a:lnSpc>
            </a:pPr>
            <a:r>
              <a:rPr lang="cs-CZ" altLang="cs-CZ" sz="2400" smtClean="0"/>
              <a:t>Pokud se neprokáže, že na prvých (prvém) místech seznamu požadavků je úzké místo nebo , že se jimi neovlivňuje klíčové omezení, je třeba identifikovat opatření mající největší  efekt a zařadit je do seznamu s nejvyšší prioritou. </a:t>
            </a:r>
          </a:p>
        </p:txBody>
      </p:sp>
    </p:spTree>
  </p:cSld>
  <p:clrMapOvr>
    <a:masterClrMapping/>
  </p:clrMapOvr>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číslo snímku 5"/>
          <p:cNvSpPr>
            <a:spLocks noGrp="1"/>
          </p:cNvSpPr>
          <p:nvPr>
            <p:ph type="sldNum" sz="quarter" idx="12"/>
          </p:nvPr>
        </p:nvSpPr>
        <p:spPr>
          <a:noFill/>
        </p:spPr>
        <p:txBody>
          <a:bodyPr/>
          <a:lstStyle/>
          <a:p>
            <a:fld id="{1AF4FAC1-64E7-4502-8ACA-39F0E604F7C4}" type="slidenum">
              <a:rPr lang="cs-CZ" altLang="cs-CZ"/>
              <a:pPr/>
              <a:t>266</a:t>
            </a:fld>
            <a:endParaRPr lang="cs-CZ" altLang="cs-CZ"/>
          </a:p>
        </p:txBody>
      </p:sp>
      <p:sp>
        <p:nvSpPr>
          <p:cNvPr id="276483" name="Rectangle 2"/>
          <p:cNvSpPr>
            <a:spLocks noGrp="1" noChangeArrowheads="1"/>
          </p:cNvSpPr>
          <p:nvPr>
            <p:ph type="title"/>
          </p:nvPr>
        </p:nvSpPr>
        <p:spPr>
          <a:xfrm>
            <a:off x="468313" y="0"/>
            <a:ext cx="8229600" cy="633413"/>
          </a:xfrm>
        </p:spPr>
        <p:txBody>
          <a:bodyPr/>
          <a:lstStyle/>
          <a:p>
            <a:pPr eaLnBrk="1" hangingPunct="1"/>
            <a:r>
              <a:rPr lang="cs-CZ" altLang="cs-CZ" sz="4000" smtClean="0"/>
              <a:t>Agile manifesto</a:t>
            </a:r>
          </a:p>
        </p:txBody>
      </p:sp>
      <p:sp>
        <p:nvSpPr>
          <p:cNvPr id="276484" name="Rectangle 3"/>
          <p:cNvSpPr>
            <a:spLocks noGrp="1" noChangeArrowheads="1"/>
          </p:cNvSpPr>
          <p:nvPr>
            <p:ph type="body" idx="1"/>
          </p:nvPr>
        </p:nvSpPr>
        <p:spPr>
          <a:xfrm>
            <a:off x="468313" y="838200"/>
            <a:ext cx="7991475" cy="5289550"/>
          </a:xfrm>
        </p:spPr>
        <p:txBody>
          <a:bodyPr/>
          <a:lstStyle/>
          <a:p>
            <a:pPr marL="609600" indent="-609600" eaLnBrk="1" hangingPunct="1">
              <a:lnSpc>
                <a:spcPct val="80000"/>
              </a:lnSpc>
              <a:buFontTx/>
              <a:buAutoNum type="arabicPeriod"/>
            </a:pPr>
            <a:r>
              <a:rPr lang="cs-CZ" altLang="cs-CZ" sz="2400" smtClean="0"/>
              <a:t>Our highest priority is to satisfy the customer through early and continuous delivery of valuable software. </a:t>
            </a:r>
          </a:p>
          <a:p>
            <a:pPr marL="609600" indent="-609600" eaLnBrk="1" hangingPunct="1">
              <a:lnSpc>
                <a:spcPct val="80000"/>
              </a:lnSpc>
              <a:buFontTx/>
              <a:buAutoNum type="arabicPeriod"/>
            </a:pPr>
            <a:r>
              <a:rPr lang="cs-CZ" altLang="cs-CZ" sz="2400" smtClean="0"/>
              <a:t>Welcome changing requirements, even late in  development. Agile processes harness change for the customer's competitive advantage. </a:t>
            </a:r>
          </a:p>
          <a:p>
            <a:pPr marL="609600" indent="-609600" eaLnBrk="1" hangingPunct="1">
              <a:lnSpc>
                <a:spcPct val="80000"/>
              </a:lnSpc>
              <a:buFontTx/>
              <a:buAutoNum type="arabicPeriod"/>
            </a:pPr>
            <a:r>
              <a:rPr lang="cs-CZ" altLang="cs-CZ" sz="2400" smtClean="0"/>
              <a:t>Deliver working software frequently, from a couple of weeks to a couple of months, with a preference to the shorter timescale. </a:t>
            </a:r>
          </a:p>
          <a:p>
            <a:pPr marL="609600" indent="-609600" eaLnBrk="1" hangingPunct="1">
              <a:lnSpc>
                <a:spcPct val="80000"/>
              </a:lnSpc>
              <a:buFontTx/>
              <a:buAutoNum type="arabicPeriod"/>
            </a:pPr>
            <a:r>
              <a:rPr lang="cs-CZ" altLang="cs-CZ" sz="2400" smtClean="0"/>
              <a:t>Business people and developers must work together daily throughout the project. </a:t>
            </a:r>
          </a:p>
          <a:p>
            <a:pPr marL="609600" indent="-609600" eaLnBrk="1" hangingPunct="1">
              <a:lnSpc>
                <a:spcPct val="80000"/>
              </a:lnSpc>
              <a:buFontTx/>
              <a:buAutoNum type="arabicPeriod"/>
            </a:pPr>
            <a:r>
              <a:rPr lang="cs-CZ" altLang="cs-CZ" sz="2400" smtClean="0"/>
              <a:t>Build projects around motivated individuals. Give them the environment and support they need, and trust them to get the job done. </a:t>
            </a:r>
          </a:p>
          <a:p>
            <a:pPr marL="609600" indent="-609600" eaLnBrk="1" hangingPunct="1">
              <a:lnSpc>
                <a:spcPct val="80000"/>
              </a:lnSpc>
              <a:buFontTx/>
              <a:buAutoNum type="arabicPeriod"/>
            </a:pPr>
            <a:r>
              <a:rPr lang="cs-CZ" altLang="cs-CZ" sz="2400" smtClean="0"/>
              <a:t>The most efficient and effective method of conveying information to and within a development team is face-to-face conversation. </a:t>
            </a:r>
          </a:p>
        </p:txBody>
      </p:sp>
    </p:spTree>
  </p:cSld>
  <p:clrMapOvr>
    <a:masterClrMapping/>
  </p:clrMapOvr>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číslo snímku 5"/>
          <p:cNvSpPr>
            <a:spLocks noGrp="1"/>
          </p:cNvSpPr>
          <p:nvPr>
            <p:ph type="sldNum" sz="quarter" idx="12"/>
          </p:nvPr>
        </p:nvSpPr>
        <p:spPr>
          <a:noFill/>
        </p:spPr>
        <p:txBody>
          <a:bodyPr/>
          <a:lstStyle/>
          <a:p>
            <a:fld id="{F6C10AC2-4A1E-4ADF-8D00-5DE6F3FE5D8F}" type="slidenum">
              <a:rPr lang="cs-CZ" altLang="cs-CZ"/>
              <a:pPr/>
              <a:t>267</a:t>
            </a:fld>
            <a:endParaRPr lang="cs-CZ" altLang="cs-CZ"/>
          </a:p>
        </p:txBody>
      </p:sp>
      <p:sp>
        <p:nvSpPr>
          <p:cNvPr id="277507" name="Rectangle 2"/>
          <p:cNvSpPr>
            <a:spLocks noGrp="1" noChangeArrowheads="1"/>
          </p:cNvSpPr>
          <p:nvPr>
            <p:ph type="title"/>
          </p:nvPr>
        </p:nvSpPr>
        <p:spPr>
          <a:xfrm>
            <a:off x="468313" y="404813"/>
            <a:ext cx="8229600" cy="633412"/>
          </a:xfrm>
        </p:spPr>
        <p:txBody>
          <a:bodyPr/>
          <a:lstStyle/>
          <a:p>
            <a:pPr eaLnBrk="1" hangingPunct="1"/>
            <a:r>
              <a:rPr lang="cs-CZ" altLang="cs-CZ" sz="4000" smtClean="0"/>
              <a:t>Agile manifesto</a:t>
            </a:r>
          </a:p>
        </p:txBody>
      </p:sp>
      <p:sp>
        <p:nvSpPr>
          <p:cNvPr id="277508" name="Rectangle 3"/>
          <p:cNvSpPr>
            <a:spLocks noGrp="1" noChangeArrowheads="1"/>
          </p:cNvSpPr>
          <p:nvPr>
            <p:ph type="body" idx="1"/>
          </p:nvPr>
        </p:nvSpPr>
        <p:spPr>
          <a:xfrm>
            <a:off x="395288" y="1484313"/>
            <a:ext cx="7834312" cy="4641850"/>
          </a:xfrm>
        </p:spPr>
        <p:txBody>
          <a:bodyPr/>
          <a:lstStyle/>
          <a:p>
            <a:pPr marL="609600" indent="-609600" eaLnBrk="1" hangingPunct="1">
              <a:lnSpc>
                <a:spcPct val="80000"/>
              </a:lnSpc>
              <a:buFontTx/>
              <a:buAutoNum type="arabicPeriod" startAt="7"/>
            </a:pPr>
            <a:r>
              <a:rPr lang="cs-CZ" altLang="cs-CZ" sz="2400" smtClean="0"/>
              <a:t> Working software is the primary measure of progress. </a:t>
            </a:r>
          </a:p>
          <a:p>
            <a:pPr marL="609600" indent="-609600" eaLnBrk="1" hangingPunct="1">
              <a:lnSpc>
                <a:spcPct val="80000"/>
              </a:lnSpc>
              <a:buFontTx/>
              <a:buAutoNum type="arabicPeriod" startAt="7"/>
            </a:pPr>
            <a:r>
              <a:rPr lang="cs-CZ" altLang="cs-CZ" sz="2400" smtClean="0"/>
              <a:t>Agile processes promote sustainable development. The sponsors, developers, and users should be able to maintain a constant pace indefinitely. </a:t>
            </a:r>
          </a:p>
          <a:p>
            <a:pPr marL="609600" indent="-609600" eaLnBrk="1" hangingPunct="1">
              <a:lnSpc>
                <a:spcPct val="80000"/>
              </a:lnSpc>
              <a:buFontTx/>
              <a:buAutoNum type="arabicPeriod" startAt="7"/>
            </a:pPr>
            <a:r>
              <a:rPr lang="cs-CZ" altLang="cs-CZ" sz="2400" smtClean="0"/>
              <a:t>Continuous attention to technical excellence and good design enhances agility. </a:t>
            </a:r>
          </a:p>
          <a:p>
            <a:pPr marL="609600" indent="-609600" eaLnBrk="1" hangingPunct="1">
              <a:lnSpc>
                <a:spcPct val="80000"/>
              </a:lnSpc>
              <a:buFontTx/>
              <a:buAutoNum type="arabicPeriod" startAt="7"/>
            </a:pPr>
            <a:r>
              <a:rPr lang="cs-CZ" altLang="cs-CZ" sz="2400" smtClean="0"/>
              <a:t>Simplicity--the art of maximizing the amount of work not done--is essential. </a:t>
            </a:r>
          </a:p>
          <a:p>
            <a:pPr marL="609600" indent="-609600" eaLnBrk="1" hangingPunct="1">
              <a:lnSpc>
                <a:spcPct val="80000"/>
              </a:lnSpc>
              <a:buFontTx/>
              <a:buAutoNum type="arabicPeriod" startAt="7"/>
            </a:pPr>
            <a:r>
              <a:rPr lang="cs-CZ" altLang="cs-CZ" sz="2400" smtClean="0"/>
              <a:t>The best architectures, requirements, and designs emerge from self-organizing teams (ad-hoc-cracy). </a:t>
            </a:r>
          </a:p>
          <a:p>
            <a:pPr marL="609600" indent="-609600" eaLnBrk="1" hangingPunct="1">
              <a:lnSpc>
                <a:spcPct val="80000"/>
              </a:lnSpc>
              <a:buFontTx/>
              <a:buAutoNum type="arabicPeriod" startAt="7"/>
            </a:pPr>
            <a:r>
              <a:rPr lang="cs-CZ" altLang="cs-CZ" sz="2400" smtClean="0"/>
              <a:t>At regular intervals, the team reflects on how to become more effective, then tunes and adjusts its behavior accordingly. </a:t>
            </a:r>
          </a:p>
          <a:p>
            <a:pPr marL="609600" indent="-609600" eaLnBrk="1" hangingPunct="1">
              <a:lnSpc>
                <a:spcPct val="80000"/>
              </a:lnSpc>
            </a:pPr>
            <a:endParaRPr lang="cs-CZ" altLang="cs-CZ" sz="24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p:cNvSpPr>
            <a:spLocks noGrp="1"/>
          </p:cNvSpPr>
          <p:nvPr>
            <p:ph type="sldNum" sz="quarter" idx="12"/>
          </p:nvPr>
        </p:nvSpPr>
        <p:spPr>
          <a:noFill/>
        </p:spPr>
        <p:txBody>
          <a:bodyPr/>
          <a:lstStyle/>
          <a:p>
            <a:fld id="{6E787E3B-5442-4480-8AAD-EB783967544C}" type="slidenum">
              <a:rPr lang="cs-CZ" altLang="cs-CZ"/>
              <a:pPr/>
              <a:t>27</a:t>
            </a:fld>
            <a:endParaRPr lang="cs-CZ" altLang="cs-CZ"/>
          </a:p>
        </p:txBody>
      </p:sp>
      <p:sp>
        <p:nvSpPr>
          <p:cNvPr id="31747" name="Rectangle 1026"/>
          <p:cNvSpPr>
            <a:spLocks noGrp="1" noChangeArrowheads="1"/>
          </p:cNvSpPr>
          <p:nvPr>
            <p:ph type="title"/>
          </p:nvPr>
        </p:nvSpPr>
        <p:spPr/>
        <p:txBody>
          <a:bodyPr/>
          <a:lstStyle/>
          <a:p>
            <a:pPr eaLnBrk="1" hangingPunct="1"/>
            <a:r>
              <a:rPr lang="cs-CZ" altLang="cs-CZ" smtClean="0"/>
              <a:t>IS ve státní správě</a:t>
            </a:r>
          </a:p>
        </p:txBody>
      </p:sp>
      <p:sp>
        <p:nvSpPr>
          <p:cNvPr id="31748" name="Rectangle 1027"/>
          <p:cNvSpPr>
            <a:spLocks noGrp="1" noChangeArrowheads="1"/>
          </p:cNvSpPr>
          <p:nvPr>
            <p:ph type="body" idx="1"/>
          </p:nvPr>
        </p:nvSpPr>
        <p:spPr>
          <a:xfrm>
            <a:off x="457200" y="1295400"/>
            <a:ext cx="8435975" cy="4830763"/>
          </a:xfrm>
        </p:spPr>
        <p:txBody>
          <a:bodyPr/>
          <a:lstStyle/>
          <a:p>
            <a:pPr eaLnBrk="1" hangingPunct="1">
              <a:lnSpc>
                <a:spcPct val="90000"/>
              </a:lnSpc>
            </a:pPr>
            <a:r>
              <a:rPr lang="cs-CZ" altLang="cs-CZ" sz="2400" smtClean="0">
                <a:cs typeface="Arial" charset="0"/>
              </a:rPr>
              <a:t> IS ve státní správě by měly sloužit především jako rychlý zdroj informací důležitých pro chod občanské společnosti</a:t>
            </a:r>
            <a:r>
              <a:rPr lang="cs-CZ" altLang="cs-CZ" sz="2400" smtClean="0"/>
              <a:t> a ekonomiku a pro poskytování podkladů pro rozhodování politiků občanů a podniků</a:t>
            </a:r>
            <a:r>
              <a:rPr lang="cs-CZ" altLang="cs-CZ" sz="2400" smtClean="0">
                <a:cs typeface="Arial" charset="0"/>
              </a:rPr>
              <a:t>. </a:t>
            </a:r>
            <a:endParaRPr lang="cs-CZ" altLang="cs-CZ" sz="2400" smtClean="0"/>
          </a:p>
          <a:p>
            <a:pPr eaLnBrk="1" hangingPunct="1">
              <a:lnSpc>
                <a:spcPct val="90000"/>
              </a:lnSpc>
            </a:pPr>
            <a:r>
              <a:rPr lang="cs-CZ" altLang="cs-CZ" sz="2400" smtClean="0">
                <a:cs typeface="Arial" charset="0"/>
              </a:rPr>
              <a:t>Pro občany by měly zajišťovat rychlý přístup k legislativním informacím a informacím důležitým</a:t>
            </a:r>
            <a:r>
              <a:rPr lang="cs-CZ" altLang="cs-CZ" sz="2400" smtClean="0"/>
              <a:t> </a:t>
            </a:r>
            <a:r>
              <a:rPr lang="cs-CZ" altLang="cs-CZ" sz="2400" smtClean="0">
                <a:cs typeface="Arial" charset="0"/>
              </a:rPr>
              <a:t>pro hospodářskou činnost, jako je ověřování existence firem a jejich kvality, ověřování občanských průkazů při hospodářské činnosti, celní informace atd.</a:t>
            </a:r>
          </a:p>
          <a:p>
            <a:pPr eaLnBrk="1" hangingPunct="1">
              <a:lnSpc>
                <a:spcPct val="90000"/>
              </a:lnSpc>
            </a:pPr>
            <a:r>
              <a:rPr lang="cs-CZ" altLang="cs-CZ" sz="2400" smtClean="0">
                <a:cs typeface="Arial" charset="0"/>
              </a:rPr>
              <a:t>Kontrola státu občany (daří se jen málo) </a:t>
            </a:r>
          </a:p>
          <a:p>
            <a:pPr eaLnBrk="1" hangingPunct="1">
              <a:lnSpc>
                <a:spcPct val="90000"/>
              </a:lnSpc>
            </a:pPr>
            <a:r>
              <a:rPr lang="cs-CZ" altLang="cs-CZ" sz="2400" smtClean="0">
                <a:cs typeface="Arial" charset="0"/>
              </a:rPr>
              <a:t>Podpora a kontrola administravních procesůprocesů</a:t>
            </a:r>
            <a:endParaRPr lang="cs-CZ" altLang="cs-CZ" sz="24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číslo snímku 5"/>
          <p:cNvSpPr>
            <a:spLocks noGrp="1"/>
          </p:cNvSpPr>
          <p:nvPr>
            <p:ph type="sldNum" sz="quarter" idx="12"/>
          </p:nvPr>
        </p:nvSpPr>
        <p:spPr>
          <a:noFill/>
        </p:spPr>
        <p:txBody>
          <a:bodyPr/>
          <a:lstStyle/>
          <a:p>
            <a:fld id="{B4036639-62D2-4781-B5AF-4B7A250D3218}" type="slidenum">
              <a:rPr lang="cs-CZ" altLang="cs-CZ"/>
              <a:pPr/>
              <a:t>28</a:t>
            </a:fld>
            <a:endParaRPr lang="cs-CZ" altLang="cs-CZ"/>
          </a:p>
        </p:txBody>
      </p:sp>
      <p:sp>
        <p:nvSpPr>
          <p:cNvPr id="32771" name="Rectangle 2"/>
          <p:cNvSpPr>
            <a:spLocks noGrp="1" noChangeArrowheads="1"/>
          </p:cNvSpPr>
          <p:nvPr>
            <p:ph type="title"/>
          </p:nvPr>
        </p:nvSpPr>
        <p:spPr/>
        <p:txBody>
          <a:bodyPr/>
          <a:lstStyle/>
          <a:p>
            <a:pPr eaLnBrk="1" hangingPunct="1"/>
            <a:r>
              <a:rPr lang="cs-CZ" altLang="cs-CZ" smtClean="0"/>
              <a:t>IS ve státní správě</a:t>
            </a:r>
          </a:p>
        </p:txBody>
      </p:sp>
      <p:sp>
        <p:nvSpPr>
          <p:cNvPr id="32772" name="Rectangle 3"/>
          <p:cNvSpPr>
            <a:spLocks noGrp="1" noChangeArrowheads="1"/>
          </p:cNvSpPr>
          <p:nvPr>
            <p:ph type="body" idx="1"/>
          </p:nvPr>
        </p:nvSpPr>
        <p:spPr>
          <a:xfrm>
            <a:off x="609600" y="1484313"/>
            <a:ext cx="8355013" cy="4641850"/>
          </a:xfrm>
        </p:spPr>
        <p:txBody>
          <a:bodyPr/>
          <a:lstStyle/>
          <a:p>
            <a:pPr eaLnBrk="1" hangingPunct="1">
              <a:lnSpc>
                <a:spcPct val="80000"/>
              </a:lnSpc>
            </a:pPr>
            <a:r>
              <a:rPr lang="cs-CZ" altLang="cs-CZ" sz="2800" smtClean="0">
                <a:cs typeface="Arial" charset="0"/>
              </a:rPr>
              <a:t>IS mohou umožnit, aby úřady nevyžadovaly vždy znovu stejná data.  Pro vládu představuje IS efektivní nástroj kontroly chodu státního ústrojí. Pro legislativce podklady pro navrhování zákonů </a:t>
            </a:r>
            <a:endParaRPr lang="cs-CZ" altLang="cs-CZ" sz="2800" smtClean="0"/>
          </a:p>
          <a:p>
            <a:pPr eaLnBrk="1" hangingPunct="1">
              <a:lnSpc>
                <a:spcPct val="80000"/>
              </a:lnSpc>
            </a:pPr>
            <a:r>
              <a:rPr lang="cs-CZ" altLang="cs-CZ" sz="2800" smtClean="0">
                <a:cs typeface="Arial" charset="0"/>
              </a:rPr>
              <a:t>Dobrý celostátní IS může být velmi efektivním nástrojem boje proti kriminalitě (např. odcizování aut) a dodržování pravidel občanské společnosti a kvality služeb státu. </a:t>
            </a:r>
            <a:r>
              <a:rPr lang="cs-CZ" altLang="cs-CZ" sz="2800" b="1" i="1" smtClean="0"/>
              <a:t>Musí k tomu ale být politická vůle.</a:t>
            </a:r>
            <a:r>
              <a:rPr lang="cs-CZ" altLang="cs-CZ" sz="2800" smtClean="0"/>
              <a:t> </a:t>
            </a:r>
          </a:p>
          <a:p>
            <a:pPr lvl="1" eaLnBrk="1" hangingPunct="1">
              <a:lnSpc>
                <a:spcPct val="80000"/>
              </a:lnSpc>
            </a:pPr>
            <a:r>
              <a:rPr lang="cs-CZ" altLang="cs-CZ" sz="2400" smtClean="0"/>
              <a:t>Je dost těch, kteří těží z nedostatků.</a:t>
            </a:r>
          </a:p>
          <a:p>
            <a:pPr lvl="1" eaLnBrk="1" hangingPunct="1">
              <a:lnSpc>
                <a:spcPct val="80000"/>
              </a:lnSpc>
            </a:pPr>
            <a:r>
              <a:rPr lang="cs-CZ" altLang="cs-CZ" sz="2400" smtClean="0"/>
              <a:t>Problém neschopnosti a lenosti</a:t>
            </a:r>
          </a:p>
          <a:p>
            <a:pPr lvl="1" eaLnBrk="1" hangingPunct="1">
              <a:lnSpc>
                <a:spcPct val="80000"/>
              </a:lnSpc>
            </a:pPr>
            <a:r>
              <a:rPr lang="cs-CZ" altLang="cs-CZ" sz="2400" smtClean="0"/>
              <a:t>Zatím spíše neúspěchy</a:t>
            </a:r>
          </a:p>
          <a:p>
            <a:pPr eaLnBrk="1" hangingPunct="1">
              <a:lnSpc>
                <a:spcPct val="80000"/>
              </a:lnSpc>
            </a:pPr>
            <a:endParaRPr lang="cs-CZ" altLang="cs-CZ" sz="28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p:cNvSpPr>
            <a:spLocks noGrp="1"/>
          </p:cNvSpPr>
          <p:nvPr>
            <p:ph type="sldNum" sz="quarter" idx="12"/>
          </p:nvPr>
        </p:nvSpPr>
        <p:spPr>
          <a:noFill/>
        </p:spPr>
        <p:txBody>
          <a:bodyPr/>
          <a:lstStyle/>
          <a:p>
            <a:fld id="{9BBA7DAD-D7DA-4B0C-B436-9F8E3114B526}" type="slidenum">
              <a:rPr lang="cs-CZ" altLang="cs-CZ"/>
              <a:pPr/>
              <a:t>29</a:t>
            </a:fld>
            <a:endParaRPr lang="cs-CZ" altLang="cs-CZ"/>
          </a:p>
        </p:txBody>
      </p:sp>
      <p:sp>
        <p:nvSpPr>
          <p:cNvPr id="33795" name="Rectangle 1026"/>
          <p:cNvSpPr>
            <a:spLocks noGrp="1" noChangeArrowheads="1"/>
          </p:cNvSpPr>
          <p:nvPr>
            <p:ph type="title"/>
          </p:nvPr>
        </p:nvSpPr>
        <p:spPr/>
        <p:txBody>
          <a:bodyPr/>
          <a:lstStyle/>
          <a:p>
            <a:pPr eaLnBrk="1" hangingPunct="1"/>
            <a:r>
              <a:rPr lang="cs-CZ" altLang="cs-CZ" smtClean="0"/>
              <a:t>IS ve státní správě, opakování</a:t>
            </a:r>
          </a:p>
        </p:txBody>
      </p:sp>
      <p:sp>
        <p:nvSpPr>
          <p:cNvPr id="33796" name="Rectangle 1027"/>
          <p:cNvSpPr>
            <a:spLocks noGrp="1" noChangeArrowheads="1"/>
          </p:cNvSpPr>
          <p:nvPr>
            <p:ph type="body" idx="1"/>
          </p:nvPr>
        </p:nvSpPr>
        <p:spPr>
          <a:xfrm>
            <a:off x="609600" y="1752600"/>
            <a:ext cx="7620000" cy="4373563"/>
          </a:xfrm>
        </p:spPr>
        <p:txBody>
          <a:bodyPr/>
          <a:lstStyle/>
          <a:p>
            <a:pPr eaLnBrk="1" hangingPunct="1">
              <a:lnSpc>
                <a:spcPct val="90000"/>
              </a:lnSpc>
            </a:pPr>
            <a:r>
              <a:rPr lang="cs-CZ" altLang="cs-CZ" sz="2800" smtClean="0">
                <a:cs typeface="Arial" charset="0"/>
              </a:rPr>
              <a:t>IS ve státní správě umožňují redukci počtu úředníků a zefektivnění státní zprávy. Tato možnost však bývá zřídka využívána.  Je totiž proti zájmům řady vlivných zájmových skupin.</a:t>
            </a:r>
            <a:r>
              <a:rPr lang="cs-CZ" altLang="cs-CZ" sz="2800" smtClean="0"/>
              <a:t> (Parkinsonův zákon o stálém růstu počtu úředníků)</a:t>
            </a:r>
          </a:p>
          <a:p>
            <a:pPr eaLnBrk="1" hangingPunct="1">
              <a:lnSpc>
                <a:spcPct val="90000"/>
              </a:lnSpc>
            </a:pPr>
            <a:r>
              <a:rPr lang="cs-CZ" altLang="cs-CZ" sz="2800" smtClean="0">
                <a:cs typeface="Arial" charset="0"/>
              </a:rPr>
              <a:t>IS ve státní správě má IS nutně charakter volné sítě (není proto zřejmé, zda je použitelný Enterprise Service Bus)</a:t>
            </a:r>
          </a:p>
          <a:p>
            <a:pPr lvl="1" eaLnBrk="1" hangingPunct="1">
              <a:lnSpc>
                <a:spcPct val="90000"/>
              </a:lnSpc>
            </a:pPr>
            <a:r>
              <a:rPr lang="cs-CZ" altLang="cs-CZ" sz="2400" smtClean="0">
                <a:cs typeface="Arial" charset="0"/>
              </a:rPr>
              <a:t>Používají se některé nepříjemné triky</a:t>
            </a:r>
            <a:br>
              <a:rPr lang="cs-CZ" altLang="cs-CZ" sz="2400" smtClean="0">
                <a:cs typeface="Arial" charset="0"/>
              </a:rPr>
            </a:br>
            <a:endParaRPr lang="cs-CZ" altLang="cs-CZ"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260350"/>
            <a:ext cx="8229600" cy="1143000"/>
          </a:xfrm>
        </p:spPr>
        <p:txBody>
          <a:bodyPr/>
          <a:lstStyle/>
          <a:p>
            <a:r>
              <a:rPr lang="cs-CZ" altLang="cs-CZ" smtClean="0"/>
              <a:t>Nejasné efekty ICT</a:t>
            </a:r>
          </a:p>
        </p:txBody>
      </p:sp>
      <p:sp>
        <p:nvSpPr>
          <p:cNvPr id="6147" name="Rectangle 3"/>
          <p:cNvSpPr>
            <a:spLocks noGrp="1" noChangeArrowheads="1"/>
          </p:cNvSpPr>
          <p:nvPr>
            <p:ph type="body" idx="1"/>
          </p:nvPr>
        </p:nvSpPr>
        <p:spPr/>
        <p:txBody>
          <a:bodyPr/>
          <a:lstStyle/>
          <a:p>
            <a:r>
              <a:rPr lang="cs-CZ" altLang="cs-CZ" smtClean="0"/>
              <a:t>Stále více úředníků</a:t>
            </a:r>
          </a:p>
          <a:p>
            <a:r>
              <a:rPr lang="cs-CZ" altLang="cs-CZ" smtClean="0"/>
              <a:t>Nejsme schopni (ochotni) měřit kvalitu škol</a:t>
            </a:r>
          </a:p>
          <a:p>
            <a:r>
              <a:rPr lang="cs-CZ" altLang="cs-CZ" smtClean="0"/>
              <a:t>Nepodařilo se předpovědět krizi</a:t>
            </a:r>
          </a:p>
          <a:p>
            <a:r>
              <a:rPr lang="cs-CZ" altLang="cs-CZ" smtClean="0"/>
              <a:t>Neumíme blokovat léčení, které je evidentně špatné</a:t>
            </a:r>
          </a:p>
          <a:p>
            <a:r>
              <a:rPr lang="cs-CZ" altLang="cs-CZ" smtClean="0"/>
              <a:t>…….</a:t>
            </a:r>
          </a:p>
          <a:p>
            <a:r>
              <a:rPr lang="cs-CZ" altLang="cs-CZ" i="1" smtClean="0"/>
              <a:t>ICT je v moha statistikách, kromě těch, kde se mluví o přínosech</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Zástupný symbol pro číslo snímku 5"/>
          <p:cNvSpPr>
            <a:spLocks noGrp="1"/>
          </p:cNvSpPr>
          <p:nvPr>
            <p:ph type="sldNum" sz="quarter" idx="12"/>
          </p:nvPr>
        </p:nvSpPr>
        <p:spPr>
          <a:noFill/>
        </p:spPr>
        <p:txBody>
          <a:bodyPr/>
          <a:lstStyle/>
          <a:p>
            <a:fld id="{AD1D2248-A59A-42AF-B36B-B5F6AEBDBCBF}" type="slidenum">
              <a:rPr lang="cs-CZ" altLang="cs-CZ"/>
              <a:pPr/>
              <a:t>30</a:t>
            </a:fld>
            <a:endParaRPr lang="cs-CZ" altLang="cs-CZ"/>
          </a:p>
        </p:txBody>
      </p:sp>
      <p:sp>
        <p:nvSpPr>
          <p:cNvPr id="34819" name="Rectangle 1026"/>
          <p:cNvSpPr>
            <a:spLocks noGrp="1" noChangeArrowheads="1"/>
          </p:cNvSpPr>
          <p:nvPr>
            <p:ph type="title"/>
          </p:nvPr>
        </p:nvSpPr>
        <p:spPr/>
        <p:txBody>
          <a:bodyPr/>
          <a:lstStyle/>
          <a:p>
            <a:pPr eaLnBrk="1" hangingPunct="1"/>
            <a:r>
              <a:rPr lang="cs-CZ" altLang="cs-CZ" smtClean="0"/>
              <a:t>Potřeba tvůrčích lidí</a:t>
            </a:r>
          </a:p>
        </p:txBody>
      </p:sp>
      <p:sp>
        <p:nvSpPr>
          <p:cNvPr id="34820" name="Rectangle 1027"/>
          <p:cNvSpPr>
            <a:spLocks noGrp="1" noChangeArrowheads="1"/>
          </p:cNvSpPr>
          <p:nvPr>
            <p:ph type="body" idx="1"/>
          </p:nvPr>
        </p:nvSpPr>
        <p:spPr>
          <a:xfrm>
            <a:off x="685800" y="1600200"/>
            <a:ext cx="7772400" cy="4525963"/>
          </a:xfrm>
        </p:spPr>
        <p:txBody>
          <a:bodyPr/>
          <a:lstStyle/>
          <a:p>
            <a:pPr eaLnBrk="1" hangingPunct="1"/>
            <a:r>
              <a:rPr lang="cs-CZ" altLang="cs-CZ" sz="2800" smtClean="0"/>
              <a:t>Správné zahájení a udržování spolupráce vývojářů a uživatelů má většinou zásadní vliv na výsledek, viz agilní formy vývoje. Při tom velmi záleží na kvalitě zúčastněných a jejich schopnostech k tvůrčí práci</a:t>
            </a:r>
          </a:p>
          <a:p>
            <a:pPr eaLnBrk="1" hangingPunct="1"/>
            <a:r>
              <a:rPr lang="cs-CZ" altLang="cs-CZ" sz="2800" smtClean="0"/>
              <a:t>Na počátku spolupráce a při formulaci vizí je značný podíl tvůrčí práce a poněkud méně rutiny. Je tedy nutné, aby se mohlo postupovat tvůrčím způsobem. Pro to je ale třeba splnit řadu někdy nelehkých podmínek.</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číslo snímku 6"/>
          <p:cNvSpPr>
            <a:spLocks noGrp="1"/>
          </p:cNvSpPr>
          <p:nvPr>
            <p:ph type="sldNum" sz="quarter" idx="12"/>
          </p:nvPr>
        </p:nvSpPr>
        <p:spPr>
          <a:noFill/>
        </p:spPr>
        <p:txBody>
          <a:bodyPr/>
          <a:lstStyle/>
          <a:p>
            <a:fld id="{8215AEF1-0827-4977-90DE-C4ABC9643181}" type="slidenum">
              <a:rPr lang="cs-CZ" altLang="cs-CZ"/>
              <a:pPr/>
              <a:t>31</a:t>
            </a:fld>
            <a:endParaRPr lang="cs-CZ" altLang="cs-CZ"/>
          </a:p>
        </p:txBody>
      </p:sp>
      <p:sp>
        <p:nvSpPr>
          <p:cNvPr id="35843" name="Rectangle 2"/>
          <p:cNvSpPr>
            <a:spLocks noGrp="1" noChangeArrowheads="1"/>
          </p:cNvSpPr>
          <p:nvPr>
            <p:ph type="title"/>
          </p:nvPr>
        </p:nvSpPr>
        <p:spPr>
          <a:xfrm>
            <a:off x="179388" y="274638"/>
            <a:ext cx="8785225" cy="868362"/>
          </a:xfrm>
        </p:spPr>
        <p:txBody>
          <a:bodyPr/>
          <a:lstStyle/>
          <a:p>
            <a:pPr eaLnBrk="1" hangingPunct="1"/>
            <a:r>
              <a:rPr lang="cs-CZ" altLang="cs-CZ" sz="2800" smtClean="0"/>
              <a:t>Překážky tvůrčí práce (</a:t>
            </a:r>
            <a:r>
              <a:rPr lang="cs-CZ" altLang="cs-CZ" sz="2800" i="1" smtClean="0">
                <a:solidFill>
                  <a:srgbClr val="CC0000"/>
                </a:solidFill>
              </a:rPr>
              <a:t>červeně souvisí s ergonomií</a:t>
            </a:r>
            <a:r>
              <a:rPr lang="cs-CZ" altLang="cs-CZ" sz="2800" smtClean="0"/>
              <a:t>)</a:t>
            </a:r>
            <a:endParaRPr lang="cs-CZ" altLang="cs-CZ" sz="2800" smtClean="0">
              <a:solidFill>
                <a:srgbClr val="CC0000"/>
              </a:solidFill>
            </a:endParaRPr>
          </a:p>
        </p:txBody>
      </p:sp>
      <p:sp>
        <p:nvSpPr>
          <p:cNvPr id="35844" name="Rectangle 3"/>
          <p:cNvSpPr>
            <a:spLocks noGrp="1" noChangeArrowheads="1"/>
          </p:cNvSpPr>
          <p:nvPr>
            <p:ph type="body" sz="half" idx="1"/>
          </p:nvPr>
        </p:nvSpPr>
        <p:spPr>
          <a:xfrm>
            <a:off x="457200" y="1341438"/>
            <a:ext cx="4038600" cy="4784725"/>
          </a:xfrm>
        </p:spPr>
        <p:txBody>
          <a:bodyPr/>
          <a:lstStyle/>
          <a:p>
            <a:pPr eaLnBrk="1" hangingPunct="1">
              <a:lnSpc>
                <a:spcPct val="80000"/>
              </a:lnSpc>
            </a:pPr>
            <a:r>
              <a:rPr lang="cs-CZ" altLang="cs-CZ" sz="1800" i="1" smtClean="0">
                <a:solidFill>
                  <a:srgbClr val="CC0000"/>
                </a:solidFill>
              </a:rPr>
              <a:t>Pracovní přetížení, nedostatek odpočinku</a:t>
            </a:r>
            <a:r>
              <a:rPr lang="cs-CZ" altLang="cs-CZ" sz="1800" smtClean="0">
                <a:solidFill>
                  <a:srgbClr val="CC0000"/>
                </a:solidFill>
              </a:rPr>
              <a:t> </a:t>
            </a:r>
            <a:r>
              <a:rPr lang="cs-CZ" altLang="cs-CZ" sz="1800" smtClean="0"/>
              <a:t>(mozek pracuje i při spánku a při rekreaci, nesmí ale být přetížen)</a:t>
            </a:r>
          </a:p>
          <a:p>
            <a:pPr eaLnBrk="1" hangingPunct="1">
              <a:lnSpc>
                <a:spcPct val="80000"/>
              </a:lnSpc>
            </a:pPr>
            <a:r>
              <a:rPr lang="cs-CZ" altLang="cs-CZ" sz="1800" smtClean="0"/>
              <a:t>Nadměrná kritičnost</a:t>
            </a:r>
          </a:p>
          <a:p>
            <a:pPr eaLnBrk="1" hangingPunct="1">
              <a:lnSpc>
                <a:spcPct val="80000"/>
              </a:lnSpc>
            </a:pPr>
            <a:r>
              <a:rPr lang="cs-CZ" altLang="cs-CZ" sz="1800" smtClean="0"/>
              <a:t>Konzervatizmus </a:t>
            </a:r>
          </a:p>
          <a:p>
            <a:pPr eaLnBrk="1" hangingPunct="1">
              <a:lnSpc>
                <a:spcPct val="80000"/>
              </a:lnSpc>
            </a:pPr>
            <a:r>
              <a:rPr lang="cs-CZ" altLang="cs-CZ" sz="1800" smtClean="0"/>
              <a:t>Hloupost</a:t>
            </a:r>
          </a:p>
          <a:p>
            <a:pPr eaLnBrk="1" hangingPunct="1">
              <a:lnSpc>
                <a:spcPct val="80000"/>
              </a:lnSpc>
            </a:pPr>
            <a:r>
              <a:rPr lang="cs-CZ" altLang="cs-CZ" sz="1800" smtClean="0"/>
              <a:t>Lenost</a:t>
            </a:r>
          </a:p>
          <a:p>
            <a:pPr eaLnBrk="1" hangingPunct="1">
              <a:lnSpc>
                <a:spcPct val="80000"/>
              </a:lnSpc>
            </a:pPr>
            <a:r>
              <a:rPr lang="cs-CZ" altLang="cs-CZ" sz="1800" i="1" smtClean="0">
                <a:solidFill>
                  <a:srgbClr val="CC0000"/>
                </a:solidFill>
              </a:rPr>
              <a:t>Špatná ergonomie</a:t>
            </a:r>
            <a:r>
              <a:rPr lang="en-US" altLang="cs-CZ" sz="1800" i="1" smtClean="0">
                <a:solidFill>
                  <a:srgbClr val="CC0000"/>
                </a:solidFill>
              </a:rPr>
              <a:t> IS</a:t>
            </a:r>
            <a:endParaRPr lang="cs-CZ" altLang="cs-CZ" sz="1800" i="1" smtClean="0">
              <a:solidFill>
                <a:srgbClr val="CC0000"/>
              </a:solidFill>
            </a:endParaRPr>
          </a:p>
          <a:p>
            <a:pPr eaLnBrk="1" hangingPunct="1">
              <a:lnSpc>
                <a:spcPct val="80000"/>
              </a:lnSpc>
            </a:pPr>
            <a:r>
              <a:rPr lang="cs-CZ" altLang="cs-CZ" sz="1800" i="1" smtClean="0">
                <a:solidFill>
                  <a:srgbClr val="CC0000"/>
                </a:solidFill>
              </a:rPr>
              <a:t>Stres</a:t>
            </a:r>
          </a:p>
          <a:p>
            <a:pPr eaLnBrk="1" hangingPunct="1">
              <a:lnSpc>
                <a:spcPct val="80000"/>
              </a:lnSpc>
            </a:pPr>
            <a:r>
              <a:rPr lang="cs-CZ" altLang="cs-CZ" sz="1800" i="1" smtClean="0">
                <a:solidFill>
                  <a:srgbClr val="CC0000"/>
                </a:solidFill>
              </a:rPr>
              <a:t>Špatná fyzická kondice</a:t>
            </a:r>
          </a:p>
          <a:p>
            <a:pPr lvl="1" eaLnBrk="1" hangingPunct="1">
              <a:lnSpc>
                <a:spcPct val="80000"/>
              </a:lnSpc>
            </a:pPr>
            <a:r>
              <a:rPr lang="cs-CZ" altLang="cs-CZ" sz="1600" i="1" smtClean="0">
                <a:solidFill>
                  <a:srgbClr val="CC0000"/>
                </a:solidFill>
              </a:rPr>
              <a:t>Sport a mentální hry</a:t>
            </a:r>
          </a:p>
          <a:p>
            <a:pPr eaLnBrk="1" hangingPunct="1">
              <a:lnSpc>
                <a:spcPct val="80000"/>
              </a:lnSpc>
            </a:pPr>
            <a:r>
              <a:rPr lang="cs-CZ" altLang="cs-CZ" sz="1800" i="1" smtClean="0">
                <a:solidFill>
                  <a:srgbClr val="CC0000"/>
                </a:solidFill>
              </a:rPr>
              <a:t>Špatná psychická kondice</a:t>
            </a:r>
          </a:p>
          <a:p>
            <a:pPr eaLnBrk="1" hangingPunct="1">
              <a:lnSpc>
                <a:spcPct val="80000"/>
              </a:lnSpc>
            </a:pPr>
            <a:r>
              <a:rPr lang="cs-CZ" altLang="cs-CZ" sz="1800" smtClean="0"/>
              <a:t>Neuplatňování principu vítěz-vítěz při jednáních a diskuzích</a:t>
            </a:r>
          </a:p>
          <a:p>
            <a:pPr eaLnBrk="1" hangingPunct="1">
              <a:lnSpc>
                <a:spcPct val="80000"/>
              </a:lnSpc>
            </a:pPr>
            <a:r>
              <a:rPr lang="cs-CZ" altLang="cs-CZ" sz="1800" smtClean="0"/>
              <a:t>Samolibost, snah si nezadat</a:t>
            </a:r>
          </a:p>
          <a:p>
            <a:pPr eaLnBrk="1" hangingPunct="1">
              <a:lnSpc>
                <a:spcPct val="80000"/>
              </a:lnSpc>
            </a:pPr>
            <a:r>
              <a:rPr lang="cs-CZ" altLang="cs-CZ" sz="1800" i="1" smtClean="0">
                <a:solidFill>
                  <a:srgbClr val="CC0000"/>
                </a:solidFill>
              </a:rPr>
              <a:t>Špatné osobní vztahy , nefunkční tým</a:t>
            </a:r>
          </a:p>
          <a:p>
            <a:pPr eaLnBrk="1" hangingPunct="1">
              <a:lnSpc>
                <a:spcPct val="80000"/>
              </a:lnSpc>
            </a:pPr>
            <a:endParaRPr lang="cs-CZ" altLang="cs-CZ" sz="2000" smtClean="0">
              <a:solidFill>
                <a:srgbClr val="CC0000"/>
              </a:solidFill>
            </a:endParaRPr>
          </a:p>
        </p:txBody>
      </p:sp>
      <p:sp>
        <p:nvSpPr>
          <p:cNvPr id="35845" name="Rectangle 4"/>
          <p:cNvSpPr>
            <a:spLocks noGrp="1" noChangeArrowheads="1"/>
          </p:cNvSpPr>
          <p:nvPr>
            <p:ph type="body" sz="half" idx="2"/>
          </p:nvPr>
        </p:nvSpPr>
        <p:spPr>
          <a:xfrm>
            <a:off x="4648200" y="1341438"/>
            <a:ext cx="4038600" cy="4784725"/>
          </a:xfrm>
        </p:spPr>
        <p:txBody>
          <a:bodyPr/>
          <a:lstStyle/>
          <a:p>
            <a:pPr eaLnBrk="1" hangingPunct="1">
              <a:lnSpc>
                <a:spcPct val="80000"/>
              </a:lnSpc>
            </a:pPr>
            <a:r>
              <a:rPr lang="cs-CZ" altLang="cs-CZ" sz="1800" i="1" smtClean="0">
                <a:solidFill>
                  <a:srgbClr val="CC0000"/>
                </a:solidFill>
              </a:rPr>
              <a:t>Vyhoření neboli přepísknutí</a:t>
            </a:r>
          </a:p>
          <a:p>
            <a:pPr eaLnBrk="1" hangingPunct="1">
              <a:lnSpc>
                <a:spcPct val="80000"/>
              </a:lnSpc>
            </a:pPr>
            <a:r>
              <a:rPr lang="cs-CZ" altLang="cs-CZ" sz="1600" smtClean="0"/>
              <a:t>Pesimismus</a:t>
            </a:r>
          </a:p>
          <a:p>
            <a:pPr eaLnBrk="1" hangingPunct="1">
              <a:lnSpc>
                <a:spcPct val="80000"/>
              </a:lnSpc>
            </a:pPr>
            <a:r>
              <a:rPr lang="cs-CZ" altLang="cs-CZ" sz="1800" i="1" smtClean="0">
                <a:solidFill>
                  <a:srgbClr val="CC0000"/>
                </a:solidFill>
              </a:rPr>
              <a:t>Dietní zlozvyky</a:t>
            </a:r>
          </a:p>
          <a:p>
            <a:pPr eaLnBrk="1" hangingPunct="1">
              <a:lnSpc>
                <a:spcPct val="80000"/>
              </a:lnSpc>
            </a:pPr>
            <a:r>
              <a:rPr lang="cs-CZ" altLang="cs-CZ" sz="1800" smtClean="0"/>
              <a:t>Neschopnost naslouchat</a:t>
            </a:r>
          </a:p>
          <a:p>
            <a:pPr eaLnBrk="1" hangingPunct="1">
              <a:lnSpc>
                <a:spcPct val="80000"/>
              </a:lnSpc>
            </a:pPr>
            <a:r>
              <a:rPr lang="cs-CZ" altLang="cs-CZ" sz="1800" smtClean="0"/>
              <a:t>Neschopnost měnit úhel pohledu a vidět souvislosti</a:t>
            </a:r>
          </a:p>
          <a:p>
            <a:pPr eaLnBrk="1" hangingPunct="1">
              <a:lnSpc>
                <a:spcPct val="80000"/>
              </a:lnSpc>
            </a:pPr>
            <a:r>
              <a:rPr lang="cs-CZ" altLang="cs-CZ" sz="1800" smtClean="0"/>
              <a:t>Obavy (např. z propuštění)</a:t>
            </a:r>
          </a:p>
          <a:p>
            <a:pPr eaLnBrk="1" hangingPunct="1">
              <a:lnSpc>
                <a:spcPct val="80000"/>
              </a:lnSpc>
            </a:pPr>
            <a:r>
              <a:rPr lang="cs-CZ" altLang="cs-CZ" sz="1800" smtClean="0"/>
              <a:t>Tíseň (stres)</a:t>
            </a:r>
          </a:p>
          <a:p>
            <a:pPr lvl="1" eaLnBrk="1" hangingPunct="1">
              <a:lnSpc>
                <a:spcPct val="80000"/>
              </a:lnSpc>
            </a:pPr>
            <a:r>
              <a:rPr lang="cs-CZ" altLang="cs-CZ" sz="1800" smtClean="0"/>
              <a:t>Časová</a:t>
            </a:r>
          </a:p>
          <a:p>
            <a:pPr lvl="1" eaLnBrk="1" hangingPunct="1">
              <a:lnSpc>
                <a:spcPct val="80000"/>
              </a:lnSpc>
            </a:pPr>
            <a:r>
              <a:rPr lang="cs-CZ" altLang="cs-CZ" sz="1800" smtClean="0"/>
              <a:t>Z nepřiměřenosti úkolu</a:t>
            </a:r>
          </a:p>
          <a:p>
            <a:pPr lvl="1" eaLnBrk="1" hangingPunct="1">
              <a:lnSpc>
                <a:spcPct val="80000"/>
              </a:lnSpc>
            </a:pPr>
            <a:r>
              <a:rPr lang="cs-CZ" altLang="cs-CZ" sz="1800" smtClean="0"/>
              <a:t>Z poměrů na pracovišti</a:t>
            </a:r>
          </a:p>
          <a:p>
            <a:pPr eaLnBrk="1" hangingPunct="1">
              <a:lnSpc>
                <a:spcPct val="80000"/>
              </a:lnSpc>
            </a:pPr>
            <a:r>
              <a:rPr lang="cs-CZ" altLang="cs-CZ" sz="1800" smtClean="0"/>
              <a:t>Předsudky a apriorní soudy</a:t>
            </a:r>
          </a:p>
          <a:p>
            <a:pPr eaLnBrk="1" hangingPunct="1">
              <a:lnSpc>
                <a:spcPct val="80000"/>
              </a:lnSpc>
            </a:pPr>
            <a:r>
              <a:rPr lang="cs-CZ" altLang="cs-CZ" sz="1800" smtClean="0"/>
              <a:t>Kariérizmus a snaha ovládat</a:t>
            </a:r>
          </a:p>
          <a:p>
            <a:pPr eaLnBrk="1" hangingPunct="1">
              <a:lnSpc>
                <a:spcPct val="80000"/>
              </a:lnSpc>
            </a:pPr>
            <a:r>
              <a:rPr lang="cs-CZ" altLang="cs-CZ" sz="1800" smtClean="0"/>
              <a:t>Netvůrčí šikanující vedoucí</a:t>
            </a:r>
          </a:p>
          <a:p>
            <a:pPr eaLnBrk="1" hangingPunct="1">
              <a:lnSpc>
                <a:spcPct val="80000"/>
              </a:lnSpc>
            </a:pPr>
            <a:r>
              <a:rPr lang="cs-CZ" altLang="cs-CZ" sz="1800" smtClean="0"/>
              <a:t>Demotivace</a:t>
            </a:r>
          </a:p>
          <a:p>
            <a:pPr eaLnBrk="1" hangingPunct="1">
              <a:lnSpc>
                <a:spcPct val="80000"/>
              </a:lnSpc>
            </a:pPr>
            <a:r>
              <a:rPr lang="cs-CZ" altLang="cs-CZ" sz="1800" smtClean="0"/>
              <a:t>Neschopnost vidět souvislosti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5"/>
          <p:cNvSpPr>
            <a:spLocks noGrp="1"/>
          </p:cNvSpPr>
          <p:nvPr>
            <p:ph type="sldNum" sz="quarter" idx="12"/>
          </p:nvPr>
        </p:nvSpPr>
        <p:spPr>
          <a:noFill/>
        </p:spPr>
        <p:txBody>
          <a:bodyPr/>
          <a:lstStyle/>
          <a:p>
            <a:fld id="{BC2FE753-EA6B-47DF-A57E-6177942CAB7D}" type="slidenum">
              <a:rPr lang="cs-CZ" altLang="cs-CZ"/>
              <a:pPr/>
              <a:t>32</a:t>
            </a:fld>
            <a:endParaRPr lang="cs-CZ" altLang="cs-CZ"/>
          </a:p>
        </p:txBody>
      </p:sp>
      <p:sp>
        <p:nvSpPr>
          <p:cNvPr id="36867" name="Rectangle 2"/>
          <p:cNvSpPr>
            <a:spLocks noGrp="1" noChangeArrowheads="1"/>
          </p:cNvSpPr>
          <p:nvPr>
            <p:ph type="title"/>
          </p:nvPr>
        </p:nvSpPr>
        <p:spPr/>
        <p:txBody>
          <a:bodyPr/>
          <a:lstStyle/>
          <a:p>
            <a:pPr eaLnBrk="1" hangingPunct="1"/>
            <a:r>
              <a:rPr lang="cs-CZ" altLang="cs-CZ" sz="4000" smtClean="0"/>
              <a:t>Stupně k uzavření smlouvy na straně uživatele</a:t>
            </a:r>
          </a:p>
        </p:txBody>
      </p:sp>
      <p:sp>
        <p:nvSpPr>
          <p:cNvPr id="36868" name="Rectangle 3"/>
          <p:cNvSpPr>
            <a:spLocks noGrp="1" noChangeArrowheads="1"/>
          </p:cNvSpPr>
          <p:nvPr>
            <p:ph type="body" idx="1"/>
          </p:nvPr>
        </p:nvSpPr>
        <p:spPr>
          <a:xfrm>
            <a:off x="457200" y="1676400"/>
            <a:ext cx="8229600" cy="4449763"/>
          </a:xfrm>
        </p:spPr>
        <p:txBody>
          <a:bodyPr/>
          <a:lstStyle/>
          <a:p>
            <a:pPr eaLnBrk="1" hangingPunct="1">
              <a:lnSpc>
                <a:spcPct val="90000"/>
              </a:lnSpc>
            </a:pPr>
            <a:r>
              <a:rPr lang="cs-CZ" altLang="cs-CZ" sz="2400" smtClean="0"/>
              <a:t>Uvědomění si základních potřeb a hlavní body vize (proč, zčásti co) </a:t>
            </a:r>
          </a:p>
          <a:p>
            <a:pPr eaLnBrk="1" hangingPunct="1">
              <a:lnSpc>
                <a:spcPct val="90000"/>
              </a:lnSpc>
            </a:pPr>
            <a:r>
              <a:rPr lang="cs-CZ" altLang="cs-CZ" sz="2400" smtClean="0"/>
              <a:t>Jednání o vizi a cílech projektu, rozhodnutí o servisní orientaci</a:t>
            </a:r>
          </a:p>
          <a:p>
            <a:pPr eaLnBrk="1" hangingPunct="1">
              <a:lnSpc>
                <a:spcPct val="90000"/>
              </a:lnSpc>
            </a:pPr>
            <a:r>
              <a:rPr lang="cs-CZ" altLang="cs-CZ" sz="2400" smtClean="0"/>
              <a:t>Poloformální písemná analýza potřeb</a:t>
            </a:r>
          </a:p>
          <a:p>
            <a:pPr eaLnBrk="1" hangingPunct="1">
              <a:lnSpc>
                <a:spcPct val="90000"/>
              </a:lnSpc>
            </a:pPr>
            <a:r>
              <a:rPr lang="cs-CZ" altLang="cs-CZ" sz="2400" smtClean="0"/>
              <a:t>Vyhledání potenciálních partnerů (výběrová řízení) s případnou pomocí poradenské firmy</a:t>
            </a:r>
          </a:p>
          <a:p>
            <a:pPr eaLnBrk="1" hangingPunct="1">
              <a:lnSpc>
                <a:spcPct val="90000"/>
              </a:lnSpc>
            </a:pPr>
            <a:r>
              <a:rPr lang="cs-CZ" altLang="cs-CZ" sz="2400" smtClean="0"/>
              <a:t>Rozhodnutí o míře outsourcingu a rozsahu nákupu customizovaných systémů</a:t>
            </a:r>
          </a:p>
          <a:p>
            <a:pPr eaLnBrk="1" hangingPunct="1">
              <a:lnSpc>
                <a:spcPct val="90000"/>
              </a:lnSpc>
            </a:pPr>
            <a:r>
              <a:rPr lang="cs-CZ" altLang="cs-CZ" sz="2400" smtClean="0"/>
              <a:t>Výběr partnera (partnerů)</a:t>
            </a:r>
          </a:p>
          <a:p>
            <a:pPr eaLnBrk="1" hangingPunct="1">
              <a:lnSpc>
                <a:spcPct val="90000"/>
              </a:lnSpc>
            </a:pPr>
            <a:r>
              <a:rPr lang="cs-CZ" altLang="cs-CZ" sz="2400" smtClean="0"/>
              <a:t>Uzavření (rámcové) smlouvy</a:t>
            </a:r>
          </a:p>
          <a:p>
            <a:pPr eaLnBrk="1" hangingPunct="1">
              <a:lnSpc>
                <a:spcPct val="90000"/>
              </a:lnSpc>
            </a:pPr>
            <a:r>
              <a:rPr lang="cs-CZ" altLang="cs-CZ" sz="2400" smtClean="0"/>
              <a:t>Uzavírání smluv na jednotlivé etapy a realizace etap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číslo snímku 5"/>
          <p:cNvSpPr>
            <a:spLocks noGrp="1"/>
          </p:cNvSpPr>
          <p:nvPr>
            <p:ph type="sldNum" sz="quarter" idx="12"/>
          </p:nvPr>
        </p:nvSpPr>
        <p:spPr>
          <a:noFill/>
        </p:spPr>
        <p:txBody>
          <a:bodyPr/>
          <a:lstStyle/>
          <a:p>
            <a:fld id="{50DDF5A2-356A-4B13-9A31-496BD9241528}" type="slidenum">
              <a:rPr lang="cs-CZ" altLang="cs-CZ"/>
              <a:pPr/>
              <a:t>33</a:t>
            </a:fld>
            <a:endParaRPr lang="cs-CZ" altLang="cs-CZ"/>
          </a:p>
        </p:txBody>
      </p:sp>
      <p:sp>
        <p:nvSpPr>
          <p:cNvPr id="37891" name="Rectangle 2"/>
          <p:cNvSpPr>
            <a:spLocks noGrp="1" noChangeArrowheads="1"/>
          </p:cNvSpPr>
          <p:nvPr>
            <p:ph type="title"/>
          </p:nvPr>
        </p:nvSpPr>
        <p:spPr>
          <a:xfrm>
            <a:off x="457200" y="274638"/>
            <a:ext cx="8229600" cy="1714500"/>
          </a:xfrm>
        </p:spPr>
        <p:txBody>
          <a:bodyPr/>
          <a:lstStyle/>
          <a:p>
            <a:pPr eaLnBrk="1" hangingPunct="1"/>
            <a:r>
              <a:rPr lang="cs-CZ" altLang="cs-CZ" sz="4000" smtClean="0"/>
              <a:t>Uvědomění si základních aspektů situace z pohledu dodavatele SW</a:t>
            </a:r>
          </a:p>
        </p:txBody>
      </p:sp>
      <p:sp>
        <p:nvSpPr>
          <p:cNvPr id="37892" name="Rectangle 3"/>
          <p:cNvSpPr>
            <a:spLocks noGrp="1" noChangeArrowheads="1"/>
          </p:cNvSpPr>
          <p:nvPr>
            <p:ph type="body" idx="1"/>
          </p:nvPr>
        </p:nvSpPr>
        <p:spPr>
          <a:xfrm>
            <a:off x="468313" y="2060575"/>
            <a:ext cx="8229600" cy="4094163"/>
          </a:xfrm>
        </p:spPr>
        <p:txBody>
          <a:bodyPr/>
          <a:lstStyle/>
          <a:p>
            <a:pPr eaLnBrk="1" hangingPunct="1"/>
            <a:r>
              <a:rPr lang="cs-CZ" altLang="cs-CZ" sz="2400" smtClean="0"/>
              <a:t>Situace na trhu: Existují </a:t>
            </a:r>
            <a:r>
              <a:rPr lang="en-US" altLang="cs-CZ" sz="2400" smtClean="0"/>
              <a:t>(</a:t>
            </a:r>
            <a:r>
              <a:rPr lang="cs-CZ" altLang="cs-CZ" sz="2400" smtClean="0"/>
              <a:t>potenciální</a:t>
            </a:r>
            <a:r>
              <a:rPr lang="en-US" altLang="cs-CZ" sz="2400" smtClean="0"/>
              <a:t>)</a:t>
            </a:r>
            <a:r>
              <a:rPr lang="cs-CZ" altLang="cs-CZ" sz="2400" smtClean="0"/>
              <a:t> zákazníci</a:t>
            </a:r>
          </a:p>
          <a:p>
            <a:pPr lvl="1" eaLnBrk="1" hangingPunct="1"/>
            <a:r>
              <a:rPr lang="cs-CZ" altLang="cs-CZ" sz="2000" smtClean="0"/>
              <a:t>Kteří, kde, kolik jich je</a:t>
            </a:r>
          </a:p>
          <a:p>
            <a:pPr eaLnBrk="1" hangingPunct="1"/>
            <a:r>
              <a:rPr lang="cs-CZ" altLang="cs-CZ" sz="2400" smtClean="0"/>
              <a:t> kteří potřebují něco z toho, co umíme poskytnout</a:t>
            </a:r>
          </a:p>
          <a:p>
            <a:pPr lvl="1" eaLnBrk="1" hangingPunct="1"/>
            <a:r>
              <a:rPr lang="cs-CZ" altLang="cs-CZ" sz="2000" smtClean="0"/>
              <a:t>Co</a:t>
            </a:r>
          </a:p>
          <a:p>
            <a:pPr lvl="1" eaLnBrk="1" hangingPunct="1"/>
            <a:r>
              <a:rPr lang="cs-CZ" altLang="cs-CZ" sz="2000" smtClean="0"/>
              <a:t>Jak moc </a:t>
            </a:r>
          </a:p>
          <a:p>
            <a:pPr lvl="1" eaLnBrk="1" hangingPunct="1"/>
            <a:r>
              <a:rPr lang="cs-CZ" altLang="cs-CZ" sz="2000" smtClean="0"/>
              <a:t>Proč právě od nás</a:t>
            </a:r>
          </a:p>
          <a:p>
            <a:pPr lvl="1" eaLnBrk="1" hangingPunct="1"/>
            <a:r>
              <a:rPr lang="cs-CZ" altLang="cs-CZ" sz="2000" smtClean="0"/>
              <a:t>Proč to chtějí a co si na tom cení</a:t>
            </a:r>
          </a:p>
          <a:p>
            <a:pPr lvl="1" eaLnBrk="1" hangingPunct="1"/>
            <a:r>
              <a:rPr lang="cs-CZ" altLang="cs-CZ" sz="2000" smtClean="0"/>
              <a:t>Jak dobře to děláme a za kolik</a:t>
            </a:r>
          </a:p>
          <a:p>
            <a:pPr lvl="1" eaLnBrk="1" hangingPunct="1"/>
            <a:r>
              <a:rPr lang="cs-CZ" altLang="cs-CZ" sz="2000" smtClean="0"/>
              <a:t>Co jsou ochotni zaplatit</a:t>
            </a:r>
          </a:p>
          <a:p>
            <a:pPr lvl="1" eaLnBrk="1" hangingPunct="1"/>
            <a:r>
              <a:rPr lang="cs-CZ" altLang="cs-CZ" sz="2000" smtClean="0"/>
              <a:t>Jak dosáhnout toho, abychom to dělali stále lépe</a:t>
            </a:r>
          </a:p>
          <a:p>
            <a:pPr eaLnBrk="1" hangingPunct="1"/>
            <a:r>
              <a:rPr lang="cs-CZ" altLang="cs-CZ" sz="2400" smtClean="0"/>
              <a:t>V čem bychom se měli zlepšit a jaká jsou rizika</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číslo snímku 5"/>
          <p:cNvSpPr>
            <a:spLocks noGrp="1"/>
          </p:cNvSpPr>
          <p:nvPr>
            <p:ph type="sldNum" sz="quarter" idx="12"/>
          </p:nvPr>
        </p:nvSpPr>
        <p:spPr>
          <a:noFill/>
        </p:spPr>
        <p:txBody>
          <a:bodyPr/>
          <a:lstStyle/>
          <a:p>
            <a:fld id="{FCFDFCCC-9613-4428-8A4C-10531EC9C3BA}" type="slidenum">
              <a:rPr lang="cs-CZ" altLang="cs-CZ"/>
              <a:pPr/>
              <a:t>34</a:t>
            </a:fld>
            <a:endParaRPr lang="cs-CZ" altLang="cs-CZ"/>
          </a:p>
        </p:txBody>
      </p:sp>
      <p:sp>
        <p:nvSpPr>
          <p:cNvPr id="38915" name="Rectangle 2"/>
          <p:cNvSpPr>
            <a:spLocks noGrp="1" noChangeArrowheads="1"/>
          </p:cNvSpPr>
          <p:nvPr>
            <p:ph type="title"/>
          </p:nvPr>
        </p:nvSpPr>
        <p:spPr/>
        <p:txBody>
          <a:bodyPr/>
          <a:lstStyle/>
          <a:p>
            <a:pPr eaLnBrk="1" hangingPunct="1"/>
            <a:r>
              <a:rPr lang="cs-CZ" altLang="cs-CZ" sz="4000" smtClean="0"/>
              <a:t>Uvědomění si základních aspektů situace na straně uživatele</a:t>
            </a:r>
          </a:p>
        </p:txBody>
      </p:sp>
      <p:sp>
        <p:nvSpPr>
          <p:cNvPr id="38916" name="Rectangle 3"/>
          <p:cNvSpPr>
            <a:spLocks noGrp="1" noChangeArrowheads="1"/>
          </p:cNvSpPr>
          <p:nvPr>
            <p:ph type="body" idx="1"/>
          </p:nvPr>
        </p:nvSpPr>
        <p:spPr>
          <a:xfrm>
            <a:off x="468313" y="1628775"/>
            <a:ext cx="8229600" cy="4525963"/>
          </a:xfrm>
        </p:spPr>
        <p:txBody>
          <a:bodyPr/>
          <a:lstStyle/>
          <a:p>
            <a:pPr eaLnBrk="1" hangingPunct="1"/>
            <a:r>
              <a:rPr lang="cs-CZ" altLang="cs-CZ" sz="2400" smtClean="0"/>
              <a:t>Situace na trhu: Existují </a:t>
            </a:r>
            <a:r>
              <a:rPr lang="en-US" altLang="cs-CZ" sz="2400" smtClean="0"/>
              <a:t>(</a:t>
            </a:r>
            <a:r>
              <a:rPr lang="cs-CZ" altLang="cs-CZ" sz="2400" smtClean="0"/>
              <a:t>potenciální</a:t>
            </a:r>
            <a:r>
              <a:rPr lang="en-US" altLang="cs-CZ" sz="2400" smtClean="0"/>
              <a:t>)</a:t>
            </a:r>
            <a:r>
              <a:rPr lang="cs-CZ" altLang="cs-CZ" sz="2400" smtClean="0"/>
              <a:t> dodavatelé</a:t>
            </a:r>
          </a:p>
          <a:p>
            <a:pPr lvl="1" eaLnBrk="1" hangingPunct="1"/>
            <a:r>
              <a:rPr lang="cs-CZ" altLang="cs-CZ" sz="2400" smtClean="0"/>
              <a:t>Kteří, kde, kolik jich je</a:t>
            </a:r>
          </a:p>
          <a:p>
            <a:pPr eaLnBrk="1" hangingPunct="1"/>
            <a:r>
              <a:rPr lang="cs-CZ" altLang="cs-CZ" sz="2400" smtClean="0"/>
              <a:t> kteří nabízejí/umí něco z toho, co potřebujeme</a:t>
            </a:r>
          </a:p>
          <a:p>
            <a:pPr lvl="1" eaLnBrk="1" hangingPunct="1"/>
            <a:r>
              <a:rPr lang="cs-CZ" altLang="cs-CZ" sz="2400" smtClean="0"/>
              <a:t>Co potřebujeme a proč</a:t>
            </a:r>
          </a:p>
          <a:p>
            <a:pPr lvl="1" eaLnBrk="1" hangingPunct="1"/>
            <a:r>
              <a:rPr lang="cs-CZ" altLang="cs-CZ" sz="2400" smtClean="0"/>
              <a:t>Jak moc to potřebujeme </a:t>
            </a:r>
          </a:p>
          <a:p>
            <a:pPr lvl="1" eaLnBrk="1" hangingPunct="1"/>
            <a:r>
              <a:rPr lang="cs-CZ" altLang="cs-CZ" sz="2400" smtClean="0"/>
              <a:t>Proč právě nyní</a:t>
            </a:r>
          </a:p>
          <a:p>
            <a:pPr lvl="1" eaLnBrk="1" hangingPunct="1"/>
            <a:r>
              <a:rPr lang="cs-CZ" altLang="cs-CZ" sz="2400" smtClean="0"/>
              <a:t>Jak dobře to dělají, reference, a za kolik</a:t>
            </a:r>
          </a:p>
          <a:p>
            <a:pPr lvl="1" eaLnBrk="1" hangingPunct="1"/>
            <a:r>
              <a:rPr lang="cs-CZ" altLang="cs-CZ" sz="2400" smtClean="0"/>
              <a:t>Co můžeme investovat</a:t>
            </a:r>
          </a:p>
          <a:p>
            <a:pPr lvl="1" eaLnBrk="1" hangingPunct="1"/>
            <a:r>
              <a:rPr lang="cs-CZ" altLang="cs-CZ" sz="2400" smtClean="0"/>
              <a:t>Jak dosáhnout toho, abychom dosáhli maximálního efektu</a:t>
            </a:r>
          </a:p>
          <a:p>
            <a:pPr eaLnBrk="1" hangingPunct="1"/>
            <a:r>
              <a:rPr lang="cs-CZ" altLang="cs-CZ" sz="2400" smtClean="0"/>
              <a:t>V čem bychom se měli zlepšit a jaká jsou rizika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číslo snímku 5"/>
          <p:cNvSpPr>
            <a:spLocks noGrp="1"/>
          </p:cNvSpPr>
          <p:nvPr>
            <p:ph type="sldNum" sz="quarter" idx="12"/>
          </p:nvPr>
        </p:nvSpPr>
        <p:spPr>
          <a:noFill/>
        </p:spPr>
        <p:txBody>
          <a:bodyPr/>
          <a:lstStyle/>
          <a:p>
            <a:fld id="{E4363566-43F9-4D35-BE80-641B293CDD4A}" type="slidenum">
              <a:rPr lang="cs-CZ" altLang="cs-CZ"/>
              <a:pPr/>
              <a:t>35</a:t>
            </a:fld>
            <a:endParaRPr lang="cs-CZ" altLang="cs-CZ"/>
          </a:p>
        </p:txBody>
      </p:sp>
      <p:sp>
        <p:nvSpPr>
          <p:cNvPr id="39939" name="Rectangle 2"/>
          <p:cNvSpPr>
            <a:spLocks noGrp="1" noChangeArrowheads="1"/>
          </p:cNvSpPr>
          <p:nvPr>
            <p:ph type="title"/>
          </p:nvPr>
        </p:nvSpPr>
        <p:spPr/>
        <p:txBody>
          <a:bodyPr/>
          <a:lstStyle/>
          <a:p>
            <a:pPr eaLnBrk="1" hangingPunct="1"/>
            <a:r>
              <a:rPr lang="cs-CZ" altLang="cs-CZ" smtClean="0"/>
              <a:t>Tři dimenze projektu</a:t>
            </a:r>
          </a:p>
        </p:txBody>
      </p:sp>
      <p:sp>
        <p:nvSpPr>
          <p:cNvPr id="37892" name="Rectangle 3"/>
          <p:cNvSpPr>
            <a:spLocks noGrp="1" noChangeArrowheads="1"/>
          </p:cNvSpPr>
          <p:nvPr>
            <p:ph type="body" idx="1"/>
          </p:nvPr>
        </p:nvSpPr>
        <p:spPr>
          <a:xfrm>
            <a:off x="457200" y="1600200"/>
            <a:ext cx="8229600" cy="4708525"/>
          </a:xfrm>
        </p:spPr>
        <p:txBody>
          <a:bodyPr/>
          <a:lstStyle/>
          <a:p>
            <a:pPr marL="533400" indent="-533400" eaLnBrk="1" hangingPunct="1">
              <a:lnSpc>
                <a:spcPct val="90000"/>
              </a:lnSpc>
              <a:defRPr/>
            </a:pPr>
            <a:r>
              <a:rPr lang="cs-CZ" sz="2800" dirty="0" smtClean="0"/>
              <a:t>Při uzavírání smlouvy je nutné sladit dimense:</a:t>
            </a:r>
          </a:p>
          <a:p>
            <a:pPr marL="914400" lvl="1" indent="-457200" eaLnBrk="1" hangingPunct="1">
              <a:lnSpc>
                <a:spcPct val="90000"/>
              </a:lnSpc>
              <a:buFontTx/>
              <a:buAutoNum type="arabicPeriod"/>
              <a:defRPr/>
            </a:pPr>
            <a:r>
              <a:rPr lang="cs-CZ" sz="2400" dirty="0" smtClean="0"/>
              <a:t>Termín dokončení (čas řešení)</a:t>
            </a:r>
          </a:p>
          <a:p>
            <a:pPr marL="914400" lvl="1" indent="-457200" eaLnBrk="1" hangingPunct="1">
              <a:lnSpc>
                <a:spcPct val="90000"/>
              </a:lnSpc>
              <a:buFontTx/>
              <a:buAutoNum type="arabicPeriod"/>
              <a:defRPr/>
            </a:pPr>
            <a:r>
              <a:rPr lang="cs-CZ" sz="2400" dirty="0" smtClean="0"/>
              <a:t>Funkcionalitu (počet a komplexnost funkcí)</a:t>
            </a:r>
          </a:p>
          <a:p>
            <a:pPr marL="914400" lvl="1" indent="-457200" eaLnBrk="1" hangingPunct="1">
              <a:lnSpc>
                <a:spcPct val="90000"/>
              </a:lnSpc>
              <a:buFontTx/>
              <a:buAutoNum type="arabicPeriod"/>
              <a:defRPr/>
            </a:pPr>
            <a:r>
              <a:rPr lang="cs-CZ" sz="2400" dirty="0" smtClean="0"/>
              <a:t>Peníze</a:t>
            </a:r>
          </a:p>
          <a:p>
            <a:pPr marL="533400" indent="-533400" eaLnBrk="1" hangingPunct="1">
              <a:lnSpc>
                <a:spcPct val="90000"/>
              </a:lnSpc>
              <a:defRPr/>
            </a:pPr>
            <a:r>
              <a:rPr lang="cs-CZ" sz="2800" dirty="0" smtClean="0"/>
              <a:t>Je dobré si ujasnit, který aspekt je rozhodující (zda je nutné dodržet především termín, lze ale překročit rozpočet nebo omezit funkcionalitu). Snaha dosáhnout maxima ve všech třech aspektech vede k potížím. Je nutný kompromis </a:t>
            </a:r>
          </a:p>
          <a:p>
            <a:pPr marL="933450" lvl="1" indent="-533400" eaLnBrk="1" hangingPunct="1">
              <a:lnSpc>
                <a:spcPct val="90000"/>
              </a:lnSpc>
              <a:defRPr/>
            </a:pPr>
            <a:r>
              <a:rPr lang="cs-CZ" sz="2400" dirty="0" smtClean="0"/>
              <a:t>Realistický termín nelze při pevném rozsahu funkcí zkracovat o více než třetinu. Již zkrácení o třetinu zvýší náklady více než třikrát ((4/3)**4)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Zástupný symbol pro číslo snímku 5"/>
          <p:cNvSpPr>
            <a:spLocks noGrp="1"/>
          </p:cNvSpPr>
          <p:nvPr>
            <p:ph type="sldNum" sz="quarter" idx="12"/>
          </p:nvPr>
        </p:nvSpPr>
        <p:spPr>
          <a:noFill/>
        </p:spPr>
        <p:txBody>
          <a:bodyPr/>
          <a:lstStyle/>
          <a:p>
            <a:fld id="{EB04387D-B23A-4CC1-A243-DD91D2DC8205}" type="slidenum">
              <a:rPr lang="cs-CZ" altLang="cs-CZ"/>
              <a:pPr/>
              <a:t>36</a:t>
            </a:fld>
            <a:endParaRPr lang="cs-CZ" altLang="cs-CZ"/>
          </a:p>
        </p:txBody>
      </p:sp>
      <p:sp>
        <p:nvSpPr>
          <p:cNvPr id="40963" name="Rectangle 2"/>
          <p:cNvSpPr>
            <a:spLocks noGrp="1" noChangeArrowheads="1"/>
          </p:cNvSpPr>
          <p:nvPr>
            <p:ph type="title"/>
          </p:nvPr>
        </p:nvSpPr>
        <p:spPr>
          <a:xfrm>
            <a:off x="457200" y="274638"/>
            <a:ext cx="8229600" cy="850900"/>
          </a:xfrm>
        </p:spPr>
        <p:txBody>
          <a:bodyPr/>
          <a:lstStyle/>
          <a:p>
            <a:pPr eaLnBrk="1" hangingPunct="1"/>
            <a:r>
              <a:rPr lang="cs-CZ" altLang="cs-CZ" smtClean="0"/>
              <a:t>Nejčastější prohřešky</a:t>
            </a:r>
          </a:p>
        </p:txBody>
      </p:sp>
      <p:sp>
        <p:nvSpPr>
          <p:cNvPr id="40964" name="Rectangle 3"/>
          <p:cNvSpPr>
            <a:spLocks noGrp="1" noChangeArrowheads="1"/>
          </p:cNvSpPr>
          <p:nvPr>
            <p:ph type="body" idx="1"/>
          </p:nvPr>
        </p:nvSpPr>
        <p:spPr>
          <a:xfrm>
            <a:off x="107950" y="1268413"/>
            <a:ext cx="8567738" cy="4903787"/>
          </a:xfrm>
        </p:spPr>
        <p:txBody>
          <a:bodyPr/>
          <a:lstStyle/>
          <a:p>
            <a:pPr eaLnBrk="1" hangingPunct="1">
              <a:lnSpc>
                <a:spcPct val="90000"/>
              </a:lnSpc>
            </a:pPr>
            <a:r>
              <a:rPr lang="cs-CZ" altLang="cs-CZ" sz="2400" b="1" smtClean="0"/>
              <a:t>Nedostatečná podpora managementů</a:t>
            </a:r>
          </a:p>
          <a:p>
            <a:pPr eaLnBrk="1" hangingPunct="1">
              <a:lnSpc>
                <a:spcPct val="90000"/>
              </a:lnSpc>
            </a:pPr>
            <a:r>
              <a:rPr lang="cs-CZ" altLang="cs-CZ" sz="2400" smtClean="0"/>
              <a:t>Syndrom pejska a kočičky (vše co by se mohlo hodit), typické pro customizovaný SW, nevyhýbá se ani vývoji od počátku</a:t>
            </a:r>
          </a:p>
          <a:p>
            <a:pPr lvl="1" eaLnBrk="1" hangingPunct="1">
              <a:lnSpc>
                <a:spcPct val="90000"/>
              </a:lnSpc>
            </a:pPr>
            <a:r>
              <a:rPr lang="cs-CZ" altLang="cs-CZ" sz="2000" smtClean="0"/>
              <a:t>To by se snad mohlo hodit, tak to koupím. Nepotřebné ale překáží, nejen v domácnosti</a:t>
            </a:r>
          </a:p>
          <a:p>
            <a:pPr lvl="2" eaLnBrk="1" hangingPunct="1">
              <a:lnSpc>
                <a:spcPct val="90000"/>
              </a:lnSpc>
            </a:pPr>
            <a:r>
              <a:rPr lang="cs-CZ" altLang="cs-CZ" sz="1800" smtClean="0"/>
              <a:t>Všechno hned (velký třesk), neuzavírat rámcovou smlouvu i když to architektura SW umožňuje v domnění, že dodavatel pak neodejde od nedokončeného díla, podceňovat problémy se zaváděním systému naráz </a:t>
            </a:r>
          </a:p>
          <a:p>
            <a:pPr eaLnBrk="1" hangingPunct="1">
              <a:lnSpc>
                <a:spcPct val="90000"/>
              </a:lnSpc>
            </a:pPr>
            <a:r>
              <a:rPr lang="cs-CZ" altLang="cs-CZ" sz="2400" smtClean="0"/>
              <a:t>Nezvažovat,  která řešení jsou důležitější a která méně a podle toho řídit projekt i nákup a oživování</a:t>
            </a:r>
          </a:p>
          <a:p>
            <a:pPr eaLnBrk="1" hangingPunct="1">
              <a:lnSpc>
                <a:spcPct val="90000"/>
              </a:lnSpc>
            </a:pPr>
            <a:r>
              <a:rPr lang="cs-CZ" altLang="cs-CZ" sz="2400" smtClean="0"/>
              <a:t>Nadměrná snaha mít SW od jednoho výrobce (antipattern Vendor Lock In)</a:t>
            </a:r>
          </a:p>
          <a:p>
            <a:pPr eaLnBrk="1" hangingPunct="1">
              <a:lnSpc>
                <a:spcPct val="90000"/>
              </a:lnSpc>
            </a:pPr>
            <a:r>
              <a:rPr lang="cs-CZ" altLang="cs-CZ" sz="2400" smtClean="0"/>
              <a:t>Nezajištění správné spolupráci mezi vývojáři a uživateli</a:t>
            </a:r>
          </a:p>
          <a:p>
            <a:pPr lvl="1" eaLnBrk="1" hangingPunct="1">
              <a:lnSpc>
                <a:spcPct val="90000"/>
              </a:lnSpc>
            </a:pPr>
            <a:endParaRPr lang="cs-CZ" altLang="cs-CZ" sz="24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číslo snímku 5"/>
          <p:cNvSpPr>
            <a:spLocks noGrp="1"/>
          </p:cNvSpPr>
          <p:nvPr>
            <p:ph type="sldNum" sz="quarter" idx="12"/>
          </p:nvPr>
        </p:nvSpPr>
        <p:spPr>
          <a:noFill/>
        </p:spPr>
        <p:txBody>
          <a:bodyPr/>
          <a:lstStyle/>
          <a:p>
            <a:fld id="{9BD04039-C8D3-415F-AAF3-E8D18E6D3CDA}" type="slidenum">
              <a:rPr lang="cs-CZ" altLang="cs-CZ"/>
              <a:pPr/>
              <a:t>37</a:t>
            </a:fld>
            <a:endParaRPr lang="cs-CZ" altLang="cs-CZ"/>
          </a:p>
        </p:txBody>
      </p:sp>
      <p:sp>
        <p:nvSpPr>
          <p:cNvPr id="41987" name="Rectangle 2"/>
          <p:cNvSpPr>
            <a:spLocks noGrp="1" noChangeArrowheads="1"/>
          </p:cNvSpPr>
          <p:nvPr>
            <p:ph type="title"/>
          </p:nvPr>
        </p:nvSpPr>
        <p:spPr/>
        <p:txBody>
          <a:bodyPr/>
          <a:lstStyle/>
          <a:p>
            <a:pPr eaLnBrk="1" hangingPunct="1"/>
            <a:r>
              <a:rPr lang="cs-CZ" altLang="cs-CZ" sz="3200" smtClean="0"/>
              <a:t>Zákon 80-20 (někdy dokonce 90-10)</a:t>
            </a:r>
          </a:p>
        </p:txBody>
      </p:sp>
      <p:sp>
        <p:nvSpPr>
          <p:cNvPr id="41988" name="Rectangle 3"/>
          <p:cNvSpPr>
            <a:spLocks noGrp="1" noChangeArrowheads="1"/>
          </p:cNvSpPr>
          <p:nvPr>
            <p:ph type="body" idx="1"/>
          </p:nvPr>
        </p:nvSpPr>
        <p:spPr>
          <a:xfrm>
            <a:off x="457200" y="1371600"/>
            <a:ext cx="8001000" cy="4754563"/>
          </a:xfrm>
        </p:spPr>
        <p:txBody>
          <a:bodyPr/>
          <a:lstStyle/>
          <a:p>
            <a:pPr eaLnBrk="1" hangingPunct="1"/>
            <a:r>
              <a:rPr lang="cs-CZ" altLang="cs-CZ" sz="2000" smtClean="0"/>
              <a:t>Ekonom Pareto zjistil, že u vývoje většiny systémů  (nejen SW) 20% úsilí přináší 80% užitku (Zipfovo rozdějění). Málo potřebné a tedy většinou nedomyšlené funkce v IS dají většinou mnoho práce. Je tedy vhodné funkce nebo požadavky uspořádat podle významu a od těch začínat budovat systém. </a:t>
            </a:r>
            <a:endParaRPr lang="cs-CZ" altLang="cs-CZ" sz="2400" smtClean="0"/>
          </a:p>
        </p:txBody>
      </p:sp>
      <p:sp>
        <p:nvSpPr>
          <p:cNvPr id="41989" name="Rectangle 6"/>
          <p:cNvSpPr>
            <a:spLocks noChangeArrowheads="1"/>
          </p:cNvSpPr>
          <p:nvPr/>
        </p:nvSpPr>
        <p:spPr bwMode="auto">
          <a:xfrm>
            <a:off x="2268538" y="3429000"/>
            <a:ext cx="4535487" cy="3024188"/>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41990" name="Line 8"/>
          <p:cNvSpPr>
            <a:spLocks noChangeShapeType="1"/>
          </p:cNvSpPr>
          <p:nvPr/>
        </p:nvSpPr>
        <p:spPr bwMode="auto">
          <a:xfrm flipV="1">
            <a:off x="3203575" y="3357563"/>
            <a:ext cx="0" cy="3167062"/>
          </a:xfrm>
          <a:prstGeom prst="line">
            <a:avLst/>
          </a:prstGeom>
          <a:noFill/>
          <a:ln w="9525">
            <a:solidFill>
              <a:schemeClr val="tx1"/>
            </a:solidFill>
            <a:round/>
            <a:headEnd/>
            <a:tailEnd/>
          </a:ln>
        </p:spPr>
        <p:txBody>
          <a:bodyPr/>
          <a:lstStyle/>
          <a:p>
            <a:endParaRPr lang="cs-CZ"/>
          </a:p>
        </p:txBody>
      </p:sp>
      <p:sp>
        <p:nvSpPr>
          <p:cNvPr id="41991" name="Line 9"/>
          <p:cNvSpPr>
            <a:spLocks noChangeShapeType="1"/>
          </p:cNvSpPr>
          <p:nvPr/>
        </p:nvSpPr>
        <p:spPr bwMode="auto">
          <a:xfrm flipV="1">
            <a:off x="2268538" y="4149725"/>
            <a:ext cx="4513262" cy="41275"/>
          </a:xfrm>
          <a:prstGeom prst="line">
            <a:avLst/>
          </a:prstGeom>
          <a:noFill/>
          <a:ln w="9525">
            <a:solidFill>
              <a:schemeClr val="tx1"/>
            </a:solidFill>
            <a:round/>
            <a:headEnd/>
            <a:tailEnd/>
          </a:ln>
        </p:spPr>
        <p:txBody>
          <a:bodyPr/>
          <a:lstStyle/>
          <a:p>
            <a:endParaRPr lang="cs-CZ"/>
          </a:p>
        </p:txBody>
      </p:sp>
      <p:sp>
        <p:nvSpPr>
          <p:cNvPr id="41992" name="Freeform 10"/>
          <p:cNvSpPr>
            <a:spLocks/>
          </p:cNvSpPr>
          <p:nvPr/>
        </p:nvSpPr>
        <p:spPr bwMode="auto">
          <a:xfrm>
            <a:off x="2268538" y="3500438"/>
            <a:ext cx="4535487" cy="2952750"/>
          </a:xfrm>
          <a:custGeom>
            <a:avLst/>
            <a:gdLst>
              <a:gd name="T0" fmla="*/ 0 w 1584"/>
              <a:gd name="T1" fmla="*/ 2147483646 h 1152"/>
              <a:gd name="T2" fmla="*/ 2147483646 w 1584"/>
              <a:gd name="T3" fmla="*/ 2147483646 h 1152"/>
              <a:gd name="T4" fmla="*/ 2147483646 w 1584"/>
              <a:gd name="T5" fmla="*/ 0 h 1152"/>
              <a:gd name="T6" fmla="*/ 0 60000 65536"/>
              <a:gd name="T7" fmla="*/ 0 60000 65536"/>
              <a:gd name="T8" fmla="*/ 0 60000 65536"/>
              <a:gd name="T9" fmla="*/ 0 w 1584"/>
              <a:gd name="T10" fmla="*/ 0 h 1152"/>
              <a:gd name="T11" fmla="*/ 1584 w 1584"/>
              <a:gd name="T12" fmla="*/ 1152 h 1152"/>
            </a:gdLst>
            <a:ahLst/>
            <a:cxnLst>
              <a:cxn ang="T6">
                <a:pos x="T0" y="T1"/>
              </a:cxn>
              <a:cxn ang="T7">
                <a:pos x="T2" y="T3"/>
              </a:cxn>
              <a:cxn ang="T8">
                <a:pos x="T4" y="T5"/>
              </a:cxn>
            </a:cxnLst>
            <a:rect l="T9" t="T10" r="T11" b="T12"/>
            <a:pathLst>
              <a:path w="1584" h="1152">
                <a:moveTo>
                  <a:pt x="0" y="1152"/>
                </a:moveTo>
                <a:cubicBezTo>
                  <a:pt x="36" y="792"/>
                  <a:pt x="72" y="432"/>
                  <a:pt x="336" y="240"/>
                </a:cubicBezTo>
                <a:cubicBezTo>
                  <a:pt x="600" y="48"/>
                  <a:pt x="1368" y="40"/>
                  <a:pt x="1584" y="0"/>
                </a:cubicBezTo>
              </a:path>
            </a:pathLst>
          </a:custGeom>
          <a:noFill/>
          <a:ln w="19050">
            <a:solidFill>
              <a:schemeClr val="tx1"/>
            </a:solidFill>
            <a:round/>
            <a:headEnd/>
            <a:tailEnd/>
          </a:ln>
        </p:spPr>
        <p:txBody>
          <a:bodyPr/>
          <a:lstStyle/>
          <a:p>
            <a:endParaRPr lang="cs-CZ"/>
          </a:p>
        </p:txBody>
      </p:sp>
      <p:sp>
        <p:nvSpPr>
          <p:cNvPr id="41993" name="Text Box 11"/>
          <p:cNvSpPr txBox="1">
            <a:spLocks noChangeArrowheads="1"/>
          </p:cNvSpPr>
          <p:nvPr/>
        </p:nvSpPr>
        <p:spPr bwMode="auto">
          <a:xfrm>
            <a:off x="2916238" y="6453188"/>
            <a:ext cx="533400" cy="274637"/>
          </a:xfrm>
          <a:prstGeom prst="rect">
            <a:avLst/>
          </a:prstGeom>
          <a:noFill/>
          <a:ln w="9525">
            <a:noFill/>
            <a:miter lim="800000"/>
            <a:headEnd/>
            <a:tailEnd/>
          </a:ln>
        </p:spPr>
        <p:txBody>
          <a:bodyPr>
            <a:spAutoFit/>
          </a:bodyPr>
          <a:lstStyle/>
          <a:p>
            <a:pPr eaLnBrk="1" hangingPunct="1">
              <a:spcBef>
                <a:spcPct val="50000"/>
              </a:spcBef>
            </a:pPr>
            <a:r>
              <a:rPr lang="cs-CZ" altLang="cs-CZ" sz="1200"/>
              <a:t>20%</a:t>
            </a:r>
          </a:p>
        </p:txBody>
      </p:sp>
      <p:sp>
        <p:nvSpPr>
          <p:cNvPr id="41994" name="Text Box 13"/>
          <p:cNvSpPr txBox="1">
            <a:spLocks noChangeArrowheads="1"/>
          </p:cNvSpPr>
          <p:nvPr/>
        </p:nvSpPr>
        <p:spPr bwMode="auto">
          <a:xfrm>
            <a:off x="5003800" y="6165850"/>
            <a:ext cx="1752600" cy="274638"/>
          </a:xfrm>
          <a:prstGeom prst="rect">
            <a:avLst/>
          </a:prstGeom>
          <a:noFill/>
          <a:ln w="9525">
            <a:noFill/>
            <a:miter lim="800000"/>
            <a:headEnd/>
            <a:tailEnd/>
          </a:ln>
        </p:spPr>
        <p:txBody>
          <a:bodyPr>
            <a:spAutoFit/>
          </a:bodyPr>
          <a:lstStyle/>
          <a:p>
            <a:pPr eaLnBrk="1" hangingPunct="1">
              <a:spcBef>
                <a:spcPct val="50000"/>
              </a:spcBef>
            </a:pPr>
            <a:r>
              <a:rPr lang="cs-CZ" altLang="cs-CZ" sz="1200" b="1"/>
              <a:t>Spotřebováno zdrojů</a:t>
            </a:r>
          </a:p>
        </p:txBody>
      </p:sp>
      <p:sp>
        <p:nvSpPr>
          <p:cNvPr id="41995" name="Text Box 14"/>
          <p:cNvSpPr txBox="1">
            <a:spLocks noChangeArrowheads="1"/>
          </p:cNvSpPr>
          <p:nvPr/>
        </p:nvSpPr>
        <p:spPr bwMode="auto">
          <a:xfrm>
            <a:off x="4191000" y="3124200"/>
            <a:ext cx="1676400" cy="274638"/>
          </a:xfrm>
          <a:prstGeom prst="rect">
            <a:avLst/>
          </a:prstGeom>
          <a:noFill/>
          <a:ln w="9525">
            <a:noFill/>
            <a:miter lim="800000"/>
            <a:headEnd/>
            <a:tailEnd/>
          </a:ln>
        </p:spPr>
        <p:txBody>
          <a:bodyPr>
            <a:spAutoFit/>
          </a:bodyPr>
          <a:lstStyle/>
          <a:p>
            <a:pPr eaLnBrk="1" hangingPunct="1">
              <a:spcBef>
                <a:spcPct val="50000"/>
              </a:spcBef>
            </a:pPr>
            <a:r>
              <a:rPr lang="cs-CZ" altLang="cs-CZ" sz="1200" b="1"/>
              <a:t>Dosažený efekt</a:t>
            </a:r>
          </a:p>
        </p:txBody>
      </p:sp>
      <p:sp>
        <p:nvSpPr>
          <p:cNvPr id="41996" name="Text Box 15"/>
          <p:cNvSpPr txBox="1">
            <a:spLocks noChangeArrowheads="1"/>
          </p:cNvSpPr>
          <p:nvPr/>
        </p:nvSpPr>
        <p:spPr bwMode="auto">
          <a:xfrm>
            <a:off x="1547813" y="3357563"/>
            <a:ext cx="685800" cy="274637"/>
          </a:xfrm>
          <a:prstGeom prst="rect">
            <a:avLst/>
          </a:prstGeom>
          <a:noFill/>
          <a:ln w="9525">
            <a:noFill/>
            <a:miter lim="800000"/>
            <a:headEnd/>
            <a:tailEnd/>
          </a:ln>
        </p:spPr>
        <p:txBody>
          <a:bodyPr>
            <a:spAutoFit/>
          </a:bodyPr>
          <a:lstStyle/>
          <a:p>
            <a:pPr eaLnBrk="1" hangingPunct="1">
              <a:spcBef>
                <a:spcPct val="50000"/>
              </a:spcBef>
            </a:pPr>
            <a:r>
              <a:rPr lang="cs-CZ" altLang="cs-CZ" sz="1200"/>
              <a:t>100%</a:t>
            </a:r>
          </a:p>
        </p:txBody>
      </p:sp>
      <p:sp>
        <p:nvSpPr>
          <p:cNvPr id="41997" name="Text Box 16"/>
          <p:cNvSpPr txBox="1">
            <a:spLocks noChangeArrowheads="1"/>
          </p:cNvSpPr>
          <p:nvPr/>
        </p:nvSpPr>
        <p:spPr bwMode="auto">
          <a:xfrm>
            <a:off x="1547813" y="3933825"/>
            <a:ext cx="533400" cy="274638"/>
          </a:xfrm>
          <a:prstGeom prst="rect">
            <a:avLst/>
          </a:prstGeom>
          <a:noFill/>
          <a:ln w="9525">
            <a:noFill/>
            <a:miter lim="800000"/>
            <a:headEnd/>
            <a:tailEnd/>
          </a:ln>
        </p:spPr>
        <p:txBody>
          <a:bodyPr>
            <a:spAutoFit/>
          </a:bodyPr>
          <a:lstStyle/>
          <a:p>
            <a:pPr eaLnBrk="1" hangingPunct="1">
              <a:spcBef>
                <a:spcPct val="50000"/>
              </a:spcBef>
            </a:pPr>
            <a:r>
              <a:rPr lang="cs-CZ" altLang="cs-CZ" sz="1200"/>
              <a:t>80%</a:t>
            </a:r>
          </a:p>
        </p:txBody>
      </p:sp>
      <p:sp>
        <p:nvSpPr>
          <p:cNvPr id="41998" name="Text Box 4"/>
          <p:cNvSpPr txBox="1">
            <a:spLocks noChangeArrowheads="1"/>
          </p:cNvSpPr>
          <p:nvPr/>
        </p:nvSpPr>
        <p:spPr bwMode="auto">
          <a:xfrm>
            <a:off x="6858000" y="3505200"/>
            <a:ext cx="1524000" cy="1603375"/>
          </a:xfrm>
          <a:prstGeom prst="rect">
            <a:avLst/>
          </a:prstGeom>
          <a:noFill/>
          <a:ln w="9525">
            <a:noFill/>
            <a:miter lim="800000"/>
            <a:headEnd/>
            <a:tailEnd/>
          </a:ln>
        </p:spPr>
        <p:txBody>
          <a:bodyPr>
            <a:spAutoFit/>
          </a:bodyPr>
          <a:lstStyle/>
          <a:p>
            <a:pPr eaLnBrk="1" hangingPunct="1">
              <a:spcBef>
                <a:spcPct val="50000"/>
              </a:spcBef>
            </a:pPr>
            <a:r>
              <a:rPr lang="cs-CZ" altLang="cs-CZ"/>
              <a:t>Zjištěno ex post.</a:t>
            </a:r>
          </a:p>
          <a:p>
            <a:pPr eaLnBrk="1" hangingPunct="1">
              <a:spcBef>
                <a:spcPct val="50000"/>
              </a:spcBef>
            </a:pPr>
            <a:r>
              <a:rPr lang="cs-CZ" altLang="cs-CZ"/>
              <a:t>Jak ale poznat s čím začít?</a:t>
            </a:r>
          </a:p>
        </p:txBody>
      </p:sp>
      <p:sp>
        <p:nvSpPr>
          <p:cNvPr id="41999" name="Text Box 15"/>
          <p:cNvSpPr txBox="1">
            <a:spLocks noChangeArrowheads="1"/>
          </p:cNvSpPr>
          <p:nvPr/>
        </p:nvSpPr>
        <p:spPr bwMode="auto">
          <a:xfrm>
            <a:off x="6300788" y="6453188"/>
            <a:ext cx="685800" cy="274637"/>
          </a:xfrm>
          <a:prstGeom prst="rect">
            <a:avLst/>
          </a:prstGeom>
          <a:noFill/>
          <a:ln w="9525">
            <a:noFill/>
            <a:miter lim="800000"/>
            <a:headEnd/>
            <a:tailEnd/>
          </a:ln>
        </p:spPr>
        <p:txBody>
          <a:bodyPr>
            <a:spAutoFit/>
          </a:bodyPr>
          <a:lstStyle/>
          <a:p>
            <a:pPr eaLnBrk="1" hangingPunct="1">
              <a:spcBef>
                <a:spcPct val="50000"/>
              </a:spcBef>
            </a:pPr>
            <a:r>
              <a:rPr lang="cs-CZ" altLang="cs-CZ" sz="1200"/>
              <a:t>100%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číslo snímku 5"/>
          <p:cNvSpPr>
            <a:spLocks noGrp="1"/>
          </p:cNvSpPr>
          <p:nvPr>
            <p:ph type="sldNum" sz="quarter" idx="12"/>
          </p:nvPr>
        </p:nvSpPr>
        <p:spPr>
          <a:noFill/>
        </p:spPr>
        <p:txBody>
          <a:bodyPr/>
          <a:lstStyle/>
          <a:p>
            <a:fld id="{657EE245-7B11-4D55-8D08-E0A3DB0CF1CD}" type="slidenum">
              <a:rPr lang="cs-CZ" altLang="cs-CZ"/>
              <a:pPr/>
              <a:t>38</a:t>
            </a:fld>
            <a:endParaRPr lang="cs-CZ" altLang="cs-CZ"/>
          </a:p>
        </p:txBody>
      </p:sp>
      <p:sp>
        <p:nvSpPr>
          <p:cNvPr id="43011" name="Rectangle 2"/>
          <p:cNvSpPr>
            <a:spLocks noGrp="1" noChangeArrowheads="1"/>
          </p:cNvSpPr>
          <p:nvPr>
            <p:ph type="title"/>
          </p:nvPr>
        </p:nvSpPr>
        <p:spPr/>
        <p:txBody>
          <a:bodyPr/>
          <a:lstStyle/>
          <a:p>
            <a:pPr eaLnBrk="1" hangingPunct="1"/>
            <a:r>
              <a:rPr lang="cs-CZ" altLang="cs-CZ" sz="3200" smtClean="0"/>
              <a:t>Zákon 80-20 (někdy dokonce 90-10)</a:t>
            </a:r>
          </a:p>
        </p:txBody>
      </p:sp>
      <p:sp>
        <p:nvSpPr>
          <p:cNvPr id="43012" name="Rectangle 3"/>
          <p:cNvSpPr>
            <a:spLocks noGrp="1" noChangeArrowheads="1"/>
          </p:cNvSpPr>
          <p:nvPr>
            <p:ph type="body" idx="1"/>
          </p:nvPr>
        </p:nvSpPr>
        <p:spPr>
          <a:xfrm>
            <a:off x="457200" y="1371600"/>
            <a:ext cx="8001000" cy="4754563"/>
          </a:xfrm>
        </p:spPr>
        <p:txBody>
          <a:bodyPr/>
          <a:lstStyle/>
          <a:p>
            <a:pPr eaLnBrk="1" hangingPunct="1">
              <a:buFontTx/>
              <a:buNone/>
            </a:pPr>
            <a:r>
              <a:rPr lang="cs-CZ" altLang="cs-CZ" sz="2000" smtClean="0"/>
              <a:t>To má  následující výhody</a:t>
            </a:r>
            <a:r>
              <a:rPr lang="cs-CZ" altLang="cs-CZ" sz="2400" smtClean="0"/>
              <a:t>:</a:t>
            </a:r>
          </a:p>
        </p:txBody>
      </p:sp>
      <p:sp>
        <p:nvSpPr>
          <p:cNvPr id="43013" name="Text Box 5"/>
          <p:cNvSpPr txBox="1">
            <a:spLocks noChangeArrowheads="1"/>
          </p:cNvSpPr>
          <p:nvPr/>
        </p:nvSpPr>
        <p:spPr bwMode="auto">
          <a:xfrm>
            <a:off x="395288" y="1844675"/>
            <a:ext cx="6624637" cy="1606550"/>
          </a:xfrm>
          <a:prstGeom prst="rect">
            <a:avLst/>
          </a:prstGeom>
          <a:noFill/>
          <a:ln w="9525">
            <a:noFill/>
            <a:miter lim="800000"/>
            <a:headEnd/>
            <a:tailEnd/>
          </a:ln>
        </p:spPr>
        <p:txBody>
          <a:bodyPr>
            <a:spAutoFit/>
          </a:bodyPr>
          <a:lstStyle/>
          <a:p>
            <a:pPr lvl="1" indent="-266700" eaLnBrk="1" hangingPunct="1">
              <a:spcBef>
                <a:spcPct val="20000"/>
              </a:spcBef>
              <a:buFontTx/>
              <a:buChar char="–"/>
            </a:pPr>
            <a:r>
              <a:rPr lang="cs-CZ" altLang="cs-CZ"/>
              <a:t>Zachytíme úzké místo ve smyslu Goldratta</a:t>
            </a:r>
          </a:p>
          <a:p>
            <a:pPr lvl="1" indent="-266700" eaLnBrk="1" hangingPunct="1">
              <a:spcBef>
                <a:spcPct val="20000"/>
              </a:spcBef>
              <a:buFontTx/>
              <a:buChar char="–"/>
            </a:pPr>
            <a:r>
              <a:rPr lang="cs-CZ" altLang="cs-CZ"/>
              <a:t>Brzy dosáhneme použitelnosti</a:t>
            </a:r>
          </a:p>
          <a:p>
            <a:pPr lvl="1" indent="-266700" eaLnBrk="1" hangingPunct="1">
              <a:spcBef>
                <a:spcPct val="20000"/>
              </a:spcBef>
              <a:buFontTx/>
              <a:buChar char="–"/>
            </a:pPr>
            <a:r>
              <a:rPr lang="cs-CZ" altLang="cs-CZ"/>
              <a:t>Zmenšíme nebezpečí implementace zbytečných a chybných funkcí</a:t>
            </a:r>
          </a:p>
          <a:p>
            <a:pPr lvl="1" indent="-266700" eaLnBrk="1" hangingPunct="1">
              <a:spcBef>
                <a:spcPct val="20000"/>
              </a:spcBef>
              <a:buFontTx/>
              <a:buChar char="–"/>
            </a:pPr>
            <a:endParaRPr lang="cs-CZ" altLang="cs-CZ" sz="1600"/>
          </a:p>
        </p:txBody>
      </p:sp>
      <p:sp>
        <p:nvSpPr>
          <p:cNvPr id="43014" name="Rectangle 6"/>
          <p:cNvSpPr>
            <a:spLocks noChangeArrowheads="1"/>
          </p:cNvSpPr>
          <p:nvPr/>
        </p:nvSpPr>
        <p:spPr bwMode="auto">
          <a:xfrm>
            <a:off x="4267200" y="3352800"/>
            <a:ext cx="2514600" cy="18288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43015" name="Line 8"/>
          <p:cNvSpPr>
            <a:spLocks noChangeShapeType="1"/>
          </p:cNvSpPr>
          <p:nvPr/>
        </p:nvSpPr>
        <p:spPr bwMode="auto">
          <a:xfrm flipV="1">
            <a:off x="4572000" y="3352800"/>
            <a:ext cx="0" cy="1828800"/>
          </a:xfrm>
          <a:prstGeom prst="line">
            <a:avLst/>
          </a:prstGeom>
          <a:noFill/>
          <a:ln w="9525">
            <a:solidFill>
              <a:schemeClr val="tx1"/>
            </a:solidFill>
            <a:round/>
            <a:headEnd/>
            <a:tailEnd/>
          </a:ln>
        </p:spPr>
        <p:txBody>
          <a:bodyPr/>
          <a:lstStyle/>
          <a:p>
            <a:endParaRPr lang="cs-CZ"/>
          </a:p>
        </p:txBody>
      </p:sp>
      <p:sp>
        <p:nvSpPr>
          <p:cNvPr id="43016" name="Line 9"/>
          <p:cNvSpPr>
            <a:spLocks noChangeShapeType="1"/>
          </p:cNvSpPr>
          <p:nvPr/>
        </p:nvSpPr>
        <p:spPr bwMode="auto">
          <a:xfrm>
            <a:off x="4267200" y="3962400"/>
            <a:ext cx="2514600" cy="0"/>
          </a:xfrm>
          <a:prstGeom prst="line">
            <a:avLst/>
          </a:prstGeom>
          <a:noFill/>
          <a:ln w="9525">
            <a:solidFill>
              <a:schemeClr val="tx1"/>
            </a:solidFill>
            <a:round/>
            <a:headEnd/>
            <a:tailEnd/>
          </a:ln>
        </p:spPr>
        <p:txBody>
          <a:bodyPr/>
          <a:lstStyle/>
          <a:p>
            <a:endParaRPr lang="cs-CZ"/>
          </a:p>
        </p:txBody>
      </p:sp>
      <p:sp>
        <p:nvSpPr>
          <p:cNvPr id="43017" name="Freeform 10"/>
          <p:cNvSpPr>
            <a:spLocks/>
          </p:cNvSpPr>
          <p:nvPr/>
        </p:nvSpPr>
        <p:spPr bwMode="auto">
          <a:xfrm>
            <a:off x="4267200" y="3352800"/>
            <a:ext cx="2514600" cy="1828800"/>
          </a:xfrm>
          <a:custGeom>
            <a:avLst/>
            <a:gdLst>
              <a:gd name="T0" fmla="*/ 0 w 1584"/>
              <a:gd name="T1" fmla="*/ 2147483646 h 1152"/>
              <a:gd name="T2" fmla="*/ 2147483646 w 1584"/>
              <a:gd name="T3" fmla="*/ 2147483646 h 1152"/>
              <a:gd name="T4" fmla="*/ 2147483646 w 1584"/>
              <a:gd name="T5" fmla="*/ 0 h 1152"/>
              <a:gd name="T6" fmla="*/ 0 60000 65536"/>
              <a:gd name="T7" fmla="*/ 0 60000 65536"/>
              <a:gd name="T8" fmla="*/ 0 60000 65536"/>
              <a:gd name="T9" fmla="*/ 0 w 1584"/>
              <a:gd name="T10" fmla="*/ 0 h 1152"/>
              <a:gd name="T11" fmla="*/ 1584 w 1584"/>
              <a:gd name="T12" fmla="*/ 1152 h 1152"/>
            </a:gdLst>
            <a:ahLst/>
            <a:cxnLst>
              <a:cxn ang="T6">
                <a:pos x="T0" y="T1"/>
              </a:cxn>
              <a:cxn ang="T7">
                <a:pos x="T2" y="T3"/>
              </a:cxn>
              <a:cxn ang="T8">
                <a:pos x="T4" y="T5"/>
              </a:cxn>
            </a:cxnLst>
            <a:rect l="T9" t="T10" r="T11" b="T12"/>
            <a:pathLst>
              <a:path w="1584" h="1152">
                <a:moveTo>
                  <a:pt x="0" y="1152"/>
                </a:moveTo>
                <a:cubicBezTo>
                  <a:pt x="36" y="792"/>
                  <a:pt x="72" y="432"/>
                  <a:pt x="336" y="240"/>
                </a:cubicBezTo>
                <a:cubicBezTo>
                  <a:pt x="600" y="48"/>
                  <a:pt x="1368" y="40"/>
                  <a:pt x="1584" y="0"/>
                </a:cubicBezTo>
              </a:path>
            </a:pathLst>
          </a:custGeom>
          <a:noFill/>
          <a:ln w="19050">
            <a:solidFill>
              <a:schemeClr val="tx1"/>
            </a:solidFill>
            <a:round/>
            <a:headEnd/>
            <a:tailEnd/>
          </a:ln>
        </p:spPr>
        <p:txBody>
          <a:bodyPr/>
          <a:lstStyle/>
          <a:p>
            <a:endParaRPr lang="cs-CZ"/>
          </a:p>
        </p:txBody>
      </p:sp>
      <p:sp>
        <p:nvSpPr>
          <p:cNvPr id="43018" name="Text Box 11"/>
          <p:cNvSpPr txBox="1">
            <a:spLocks noChangeArrowheads="1"/>
          </p:cNvSpPr>
          <p:nvPr/>
        </p:nvSpPr>
        <p:spPr bwMode="auto">
          <a:xfrm>
            <a:off x="4419600" y="5257800"/>
            <a:ext cx="533400" cy="274638"/>
          </a:xfrm>
          <a:prstGeom prst="rect">
            <a:avLst/>
          </a:prstGeom>
          <a:noFill/>
          <a:ln w="9525">
            <a:noFill/>
            <a:miter lim="800000"/>
            <a:headEnd/>
            <a:tailEnd/>
          </a:ln>
        </p:spPr>
        <p:txBody>
          <a:bodyPr>
            <a:spAutoFit/>
          </a:bodyPr>
          <a:lstStyle/>
          <a:p>
            <a:pPr eaLnBrk="1" hangingPunct="1">
              <a:spcBef>
                <a:spcPct val="50000"/>
              </a:spcBef>
            </a:pPr>
            <a:r>
              <a:rPr lang="cs-CZ" altLang="cs-CZ" sz="1200"/>
              <a:t>20%</a:t>
            </a:r>
          </a:p>
        </p:txBody>
      </p:sp>
      <p:sp>
        <p:nvSpPr>
          <p:cNvPr id="43019" name="Text Box 12"/>
          <p:cNvSpPr txBox="1">
            <a:spLocks noChangeArrowheads="1"/>
          </p:cNvSpPr>
          <p:nvPr/>
        </p:nvSpPr>
        <p:spPr bwMode="auto">
          <a:xfrm>
            <a:off x="6172200" y="5257800"/>
            <a:ext cx="685800" cy="274638"/>
          </a:xfrm>
          <a:prstGeom prst="rect">
            <a:avLst/>
          </a:prstGeom>
          <a:noFill/>
          <a:ln w="9525">
            <a:noFill/>
            <a:miter lim="800000"/>
            <a:headEnd/>
            <a:tailEnd/>
          </a:ln>
        </p:spPr>
        <p:txBody>
          <a:bodyPr>
            <a:spAutoFit/>
          </a:bodyPr>
          <a:lstStyle/>
          <a:p>
            <a:pPr eaLnBrk="1" hangingPunct="1">
              <a:spcBef>
                <a:spcPct val="50000"/>
              </a:spcBef>
            </a:pPr>
            <a:r>
              <a:rPr lang="cs-CZ" altLang="cs-CZ" sz="1200"/>
              <a:t>100%</a:t>
            </a:r>
          </a:p>
        </p:txBody>
      </p:sp>
      <p:sp>
        <p:nvSpPr>
          <p:cNvPr id="43020" name="Text Box 13"/>
          <p:cNvSpPr txBox="1">
            <a:spLocks noChangeArrowheads="1"/>
          </p:cNvSpPr>
          <p:nvPr/>
        </p:nvSpPr>
        <p:spPr bwMode="auto">
          <a:xfrm>
            <a:off x="5105400" y="5486400"/>
            <a:ext cx="1752600" cy="274638"/>
          </a:xfrm>
          <a:prstGeom prst="rect">
            <a:avLst/>
          </a:prstGeom>
          <a:noFill/>
          <a:ln w="9525">
            <a:noFill/>
            <a:miter lim="800000"/>
            <a:headEnd/>
            <a:tailEnd/>
          </a:ln>
        </p:spPr>
        <p:txBody>
          <a:bodyPr>
            <a:spAutoFit/>
          </a:bodyPr>
          <a:lstStyle/>
          <a:p>
            <a:pPr eaLnBrk="1" hangingPunct="1">
              <a:spcBef>
                <a:spcPct val="50000"/>
              </a:spcBef>
            </a:pPr>
            <a:r>
              <a:rPr lang="cs-CZ" altLang="cs-CZ" sz="1200" b="1"/>
              <a:t>Spotřebováno zdrojů</a:t>
            </a:r>
          </a:p>
        </p:txBody>
      </p:sp>
      <p:sp>
        <p:nvSpPr>
          <p:cNvPr id="43021" name="Text Box 14"/>
          <p:cNvSpPr txBox="1">
            <a:spLocks noChangeArrowheads="1"/>
          </p:cNvSpPr>
          <p:nvPr/>
        </p:nvSpPr>
        <p:spPr bwMode="auto">
          <a:xfrm>
            <a:off x="4191000" y="3124200"/>
            <a:ext cx="1676400" cy="274638"/>
          </a:xfrm>
          <a:prstGeom prst="rect">
            <a:avLst/>
          </a:prstGeom>
          <a:noFill/>
          <a:ln w="9525">
            <a:noFill/>
            <a:miter lim="800000"/>
            <a:headEnd/>
            <a:tailEnd/>
          </a:ln>
        </p:spPr>
        <p:txBody>
          <a:bodyPr>
            <a:spAutoFit/>
          </a:bodyPr>
          <a:lstStyle/>
          <a:p>
            <a:pPr eaLnBrk="1" hangingPunct="1">
              <a:spcBef>
                <a:spcPct val="50000"/>
              </a:spcBef>
            </a:pPr>
            <a:r>
              <a:rPr lang="cs-CZ" altLang="cs-CZ" sz="1200" b="1"/>
              <a:t>Dosažený efekt</a:t>
            </a:r>
          </a:p>
        </p:txBody>
      </p:sp>
      <p:sp>
        <p:nvSpPr>
          <p:cNvPr id="43022" name="Text Box 15"/>
          <p:cNvSpPr txBox="1">
            <a:spLocks noChangeArrowheads="1"/>
          </p:cNvSpPr>
          <p:nvPr/>
        </p:nvSpPr>
        <p:spPr bwMode="auto">
          <a:xfrm>
            <a:off x="3733800" y="3352800"/>
            <a:ext cx="685800" cy="274638"/>
          </a:xfrm>
          <a:prstGeom prst="rect">
            <a:avLst/>
          </a:prstGeom>
          <a:noFill/>
          <a:ln w="9525">
            <a:noFill/>
            <a:miter lim="800000"/>
            <a:headEnd/>
            <a:tailEnd/>
          </a:ln>
        </p:spPr>
        <p:txBody>
          <a:bodyPr>
            <a:spAutoFit/>
          </a:bodyPr>
          <a:lstStyle/>
          <a:p>
            <a:pPr eaLnBrk="1" hangingPunct="1">
              <a:spcBef>
                <a:spcPct val="50000"/>
              </a:spcBef>
            </a:pPr>
            <a:r>
              <a:rPr lang="cs-CZ" altLang="cs-CZ" sz="1200"/>
              <a:t>100%</a:t>
            </a:r>
          </a:p>
        </p:txBody>
      </p:sp>
      <p:sp>
        <p:nvSpPr>
          <p:cNvPr id="43023" name="Text Box 16"/>
          <p:cNvSpPr txBox="1">
            <a:spLocks noChangeArrowheads="1"/>
          </p:cNvSpPr>
          <p:nvPr/>
        </p:nvSpPr>
        <p:spPr bwMode="auto">
          <a:xfrm>
            <a:off x="3733800" y="3810000"/>
            <a:ext cx="533400" cy="274638"/>
          </a:xfrm>
          <a:prstGeom prst="rect">
            <a:avLst/>
          </a:prstGeom>
          <a:noFill/>
          <a:ln w="9525">
            <a:noFill/>
            <a:miter lim="800000"/>
            <a:headEnd/>
            <a:tailEnd/>
          </a:ln>
        </p:spPr>
        <p:txBody>
          <a:bodyPr>
            <a:spAutoFit/>
          </a:bodyPr>
          <a:lstStyle/>
          <a:p>
            <a:pPr eaLnBrk="1" hangingPunct="1">
              <a:spcBef>
                <a:spcPct val="50000"/>
              </a:spcBef>
            </a:pPr>
            <a:r>
              <a:rPr lang="cs-CZ" altLang="cs-CZ" sz="1200"/>
              <a:t>80%</a:t>
            </a:r>
          </a:p>
        </p:txBody>
      </p:sp>
      <p:sp>
        <p:nvSpPr>
          <p:cNvPr id="43024" name="Text Box 4"/>
          <p:cNvSpPr txBox="1">
            <a:spLocks noChangeArrowheads="1"/>
          </p:cNvSpPr>
          <p:nvPr/>
        </p:nvSpPr>
        <p:spPr bwMode="auto">
          <a:xfrm>
            <a:off x="6858000" y="3505200"/>
            <a:ext cx="1524000" cy="1603375"/>
          </a:xfrm>
          <a:prstGeom prst="rect">
            <a:avLst/>
          </a:prstGeom>
          <a:noFill/>
          <a:ln w="9525">
            <a:noFill/>
            <a:miter lim="800000"/>
            <a:headEnd/>
            <a:tailEnd/>
          </a:ln>
        </p:spPr>
        <p:txBody>
          <a:bodyPr>
            <a:spAutoFit/>
          </a:bodyPr>
          <a:lstStyle/>
          <a:p>
            <a:pPr eaLnBrk="1" hangingPunct="1">
              <a:spcBef>
                <a:spcPct val="50000"/>
              </a:spcBef>
            </a:pPr>
            <a:r>
              <a:rPr lang="cs-CZ" altLang="cs-CZ"/>
              <a:t>Zjištěno ex post.</a:t>
            </a:r>
          </a:p>
          <a:p>
            <a:pPr eaLnBrk="1" hangingPunct="1">
              <a:spcBef>
                <a:spcPct val="50000"/>
              </a:spcBef>
            </a:pPr>
            <a:r>
              <a:rPr lang="cs-CZ" altLang="cs-CZ"/>
              <a:t>Jak ale poznat s čím začít?</a:t>
            </a:r>
          </a:p>
        </p:txBody>
      </p:sp>
      <p:sp>
        <p:nvSpPr>
          <p:cNvPr id="43025" name="TextovéPole 16"/>
          <p:cNvSpPr txBox="1">
            <a:spLocks noChangeArrowheads="1"/>
          </p:cNvSpPr>
          <p:nvPr/>
        </p:nvSpPr>
        <p:spPr bwMode="auto">
          <a:xfrm>
            <a:off x="468313" y="3213100"/>
            <a:ext cx="3240087" cy="2308225"/>
          </a:xfrm>
          <a:prstGeom prst="rect">
            <a:avLst/>
          </a:prstGeom>
          <a:noFill/>
          <a:ln w="9525">
            <a:noFill/>
            <a:miter lim="800000"/>
            <a:headEnd/>
            <a:tailEnd/>
          </a:ln>
        </p:spPr>
        <p:txBody>
          <a:bodyPr>
            <a:spAutoFit/>
          </a:bodyPr>
          <a:lstStyle/>
          <a:p>
            <a:pPr lvl="1" indent="-266700" eaLnBrk="1" hangingPunct="1">
              <a:spcBef>
                <a:spcPct val="20000"/>
              </a:spcBef>
              <a:buFontTx/>
              <a:buChar char="–"/>
            </a:pPr>
            <a:r>
              <a:rPr lang="cs-CZ" altLang="cs-CZ" sz="2000"/>
              <a:t>Nové funkce mohou využít zkušeností s provozem existujících funkcí</a:t>
            </a:r>
          </a:p>
          <a:p>
            <a:pPr lvl="1" indent="-266700" eaLnBrk="1" hangingPunct="1">
              <a:spcBef>
                <a:spcPct val="20000"/>
              </a:spcBef>
              <a:buFontTx/>
              <a:buChar char="–"/>
            </a:pPr>
            <a:r>
              <a:rPr lang="cs-CZ" altLang="cs-CZ" sz="2000"/>
              <a:t>Snížení problémů se zvládáním systémů (plošší křivka učení</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číslo snímku 5"/>
          <p:cNvSpPr>
            <a:spLocks noGrp="1"/>
          </p:cNvSpPr>
          <p:nvPr>
            <p:ph type="sldNum" sz="quarter" idx="12"/>
          </p:nvPr>
        </p:nvSpPr>
        <p:spPr>
          <a:noFill/>
        </p:spPr>
        <p:txBody>
          <a:bodyPr/>
          <a:lstStyle/>
          <a:p>
            <a:fld id="{6F9A3750-7C57-4F96-9D7D-19EDC58D6F8E}" type="slidenum">
              <a:rPr lang="cs-CZ" altLang="cs-CZ"/>
              <a:pPr/>
              <a:t>39</a:t>
            </a:fld>
            <a:endParaRPr lang="cs-CZ" altLang="cs-CZ"/>
          </a:p>
        </p:txBody>
      </p:sp>
      <p:sp>
        <p:nvSpPr>
          <p:cNvPr id="44035" name="Rectangle 2"/>
          <p:cNvSpPr>
            <a:spLocks noGrp="1" noChangeArrowheads="1"/>
          </p:cNvSpPr>
          <p:nvPr>
            <p:ph type="title"/>
          </p:nvPr>
        </p:nvSpPr>
        <p:spPr/>
        <p:txBody>
          <a:bodyPr/>
          <a:lstStyle/>
          <a:p>
            <a:pPr eaLnBrk="1" hangingPunct="1"/>
            <a:r>
              <a:rPr lang="cs-CZ" altLang="cs-CZ" smtClean="0"/>
              <a:t>Business processes</a:t>
            </a:r>
          </a:p>
        </p:txBody>
      </p:sp>
      <p:sp>
        <p:nvSpPr>
          <p:cNvPr id="44036" name="Rectangle 3"/>
          <p:cNvSpPr>
            <a:spLocks noGrp="1" noChangeArrowheads="1"/>
          </p:cNvSpPr>
          <p:nvPr>
            <p:ph type="body" idx="1"/>
          </p:nvPr>
        </p:nvSpPr>
        <p:spPr/>
        <p:txBody>
          <a:bodyPr/>
          <a:lstStyle/>
          <a:p>
            <a:pPr eaLnBrk="1" hangingPunct="1">
              <a:lnSpc>
                <a:spcPct val="80000"/>
              </a:lnSpc>
            </a:pPr>
            <a:r>
              <a:rPr lang="cs-CZ" altLang="cs-CZ" sz="2800" smtClean="0"/>
              <a:t>IS by měl podporovat sítě aktivit tvořících byznys procesy (např. stavební řízení nebo vyřízení objednávky)</a:t>
            </a:r>
          </a:p>
          <a:p>
            <a:pPr eaLnBrk="1" hangingPunct="1">
              <a:lnSpc>
                <a:spcPct val="80000"/>
              </a:lnSpc>
            </a:pPr>
            <a:r>
              <a:rPr lang="cs-CZ" altLang="cs-CZ" sz="2800" smtClean="0"/>
              <a:t>Je otázka, zda při zavádění IS máme měnit existující procesy a jak radikálně, použít modely BPMN?</a:t>
            </a:r>
          </a:p>
          <a:p>
            <a:pPr lvl="1" eaLnBrk="1" hangingPunct="1">
              <a:lnSpc>
                <a:spcPct val="80000"/>
              </a:lnSpc>
            </a:pPr>
            <a:r>
              <a:rPr lang="cs-CZ" altLang="cs-CZ" sz="2400" smtClean="0"/>
              <a:t>Není na to jednotný názor, my se domníváme, že je obvykle výhodnější méně radikální varianta.</a:t>
            </a:r>
          </a:p>
          <a:p>
            <a:pPr lvl="1" eaLnBrk="1" hangingPunct="1">
              <a:lnSpc>
                <a:spcPct val="80000"/>
              </a:lnSpc>
            </a:pPr>
            <a:r>
              <a:rPr lang="cs-CZ" altLang="cs-CZ" sz="2400" smtClean="0"/>
              <a:t>Někdy je ale nutné zrušit staré zvyky, ale to může vést ke ztrátě znalostí</a:t>
            </a:r>
          </a:p>
          <a:p>
            <a:pPr lvl="1" eaLnBrk="1" hangingPunct="1">
              <a:lnSpc>
                <a:spcPct val="80000"/>
              </a:lnSpc>
            </a:pPr>
            <a:r>
              <a:rPr lang="cs-CZ" altLang="cs-CZ" sz="2400" smtClean="0"/>
              <a:t>Snaha, aby staří neměli lepší znalosti, tak se všechno překope</a:t>
            </a:r>
          </a:p>
          <a:p>
            <a:pPr lvl="1" eaLnBrk="1" hangingPunct="1">
              <a:lnSpc>
                <a:spcPct val="80000"/>
              </a:lnSpc>
            </a:pPr>
            <a:r>
              <a:rPr lang="cs-CZ" altLang="cs-CZ" sz="2400" smtClean="0"/>
              <a:t>Arogance nového vedení skrytá za líbivá hesla</a:t>
            </a:r>
          </a:p>
        </p:txBody>
      </p:sp>
      <p:sp>
        <p:nvSpPr>
          <p:cNvPr id="44037" name="Text Box 4"/>
          <p:cNvSpPr txBox="1">
            <a:spLocks noChangeArrowheads="1"/>
          </p:cNvSpPr>
          <p:nvPr/>
        </p:nvSpPr>
        <p:spPr bwMode="auto">
          <a:xfrm>
            <a:off x="8153400" y="228600"/>
            <a:ext cx="533400" cy="823913"/>
          </a:xfrm>
          <a:prstGeom prst="rect">
            <a:avLst/>
          </a:prstGeom>
          <a:noFill/>
          <a:ln w="9525">
            <a:noFill/>
            <a:miter lim="800000"/>
            <a:headEnd/>
            <a:tailEnd/>
          </a:ln>
        </p:spPr>
        <p:txBody>
          <a:bodyPr>
            <a:spAutoFit/>
          </a:bodyPr>
          <a:lstStyle/>
          <a:p>
            <a:pPr eaLnBrk="1" hangingPunct="1">
              <a:spcBef>
                <a:spcPct val="50000"/>
              </a:spcBef>
            </a:pPr>
            <a:r>
              <a:rPr lang="en-US" altLang="cs-CZ" sz="4800">
                <a:solidFill>
                  <a:srgbClr val="FF0000"/>
                </a:solidFill>
              </a:rPr>
              <a:t>P</a:t>
            </a:r>
            <a:endParaRPr lang="cs-CZ" altLang="cs-CZ" sz="480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260350"/>
            <a:ext cx="8229600" cy="1143000"/>
          </a:xfrm>
        </p:spPr>
        <p:txBody>
          <a:bodyPr/>
          <a:lstStyle/>
          <a:p>
            <a:r>
              <a:rPr lang="cs-CZ" altLang="cs-CZ" smtClean="0"/>
              <a:t>Nejasné efekty ICT</a:t>
            </a:r>
          </a:p>
        </p:txBody>
      </p:sp>
      <p:sp>
        <p:nvSpPr>
          <p:cNvPr id="7171" name="Rectangle 3"/>
          <p:cNvSpPr>
            <a:spLocks noGrp="1" noChangeArrowheads="1"/>
          </p:cNvSpPr>
          <p:nvPr>
            <p:ph type="body" idx="1"/>
          </p:nvPr>
        </p:nvSpPr>
        <p:spPr>
          <a:xfrm>
            <a:off x="457200" y="1600200"/>
            <a:ext cx="8435975" cy="4525963"/>
          </a:xfrm>
        </p:spPr>
        <p:txBody>
          <a:bodyPr/>
          <a:lstStyle/>
          <a:p>
            <a:r>
              <a:rPr lang="cs-CZ" altLang="cs-CZ" i="1" smtClean="0"/>
              <a:t>Dokonce je současná situace přirovnávána k situaci ve starých říších, když už měly namále, Římané ve 4. století (Tainter ) s tím, že ICT to vše zhoršuje</a:t>
            </a:r>
          </a:p>
          <a:p>
            <a:r>
              <a:rPr lang="cs-CZ" altLang="cs-CZ" i="1" smtClean="0"/>
              <a:t>Jiní autoři zdůrazňují moc distribučních koalic (skupin, které zneužívají postavení svých členů, Olson)</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číslo snímku 5"/>
          <p:cNvSpPr>
            <a:spLocks noGrp="1"/>
          </p:cNvSpPr>
          <p:nvPr>
            <p:ph type="sldNum" sz="quarter" idx="12"/>
          </p:nvPr>
        </p:nvSpPr>
        <p:spPr>
          <a:noFill/>
        </p:spPr>
        <p:txBody>
          <a:bodyPr/>
          <a:lstStyle/>
          <a:p>
            <a:fld id="{4B3FE713-136B-456E-AAA2-A0436E93C2F3}" type="slidenum">
              <a:rPr lang="cs-CZ" altLang="cs-CZ"/>
              <a:pPr/>
              <a:t>40</a:t>
            </a:fld>
            <a:endParaRPr lang="cs-CZ" altLang="cs-CZ"/>
          </a:p>
        </p:txBody>
      </p:sp>
      <p:sp>
        <p:nvSpPr>
          <p:cNvPr id="45059" name="Rectangle 2"/>
          <p:cNvSpPr>
            <a:spLocks noGrp="1" noChangeArrowheads="1"/>
          </p:cNvSpPr>
          <p:nvPr>
            <p:ph type="title"/>
          </p:nvPr>
        </p:nvSpPr>
        <p:spPr/>
        <p:txBody>
          <a:bodyPr/>
          <a:lstStyle/>
          <a:p>
            <a:pPr eaLnBrk="1" hangingPunct="1"/>
            <a:r>
              <a:rPr lang="cs-CZ" altLang="cs-CZ" sz="4800" smtClean="0"/>
              <a:t>Varianty byznys procesů</a:t>
            </a:r>
          </a:p>
        </p:txBody>
      </p:sp>
      <p:sp>
        <p:nvSpPr>
          <p:cNvPr id="45060" name="Rectangle 3"/>
          <p:cNvSpPr>
            <a:spLocks noGrp="1" noChangeArrowheads="1"/>
          </p:cNvSpPr>
          <p:nvPr>
            <p:ph type="body" idx="1"/>
          </p:nvPr>
        </p:nvSpPr>
        <p:spPr>
          <a:xfrm>
            <a:off x="457200" y="1447800"/>
            <a:ext cx="7620000" cy="4678363"/>
          </a:xfrm>
        </p:spPr>
        <p:txBody>
          <a:bodyPr/>
          <a:lstStyle/>
          <a:p>
            <a:pPr eaLnBrk="1" hangingPunct="1">
              <a:lnSpc>
                <a:spcPct val="90000"/>
              </a:lnSpc>
              <a:buFontTx/>
              <a:buNone/>
            </a:pPr>
            <a:r>
              <a:rPr lang="cs-CZ" altLang="cs-CZ" sz="3600" smtClean="0"/>
              <a:t>Podnikové procesy mohou připouštět různou míru iniciativy a předpokládat různé typy znalostí těch, kteří je provádějí</a:t>
            </a:r>
            <a:r>
              <a:rPr lang="cs-CZ" altLang="cs-CZ" sz="2800" smtClean="0"/>
              <a:t>.</a:t>
            </a:r>
          </a:p>
          <a:p>
            <a:pPr eaLnBrk="1" hangingPunct="1">
              <a:lnSpc>
                <a:spcPct val="90000"/>
              </a:lnSpc>
            </a:pPr>
            <a:endParaRPr lang="cs-CZ" altLang="cs-CZ" sz="28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číslo snímku 5"/>
          <p:cNvSpPr>
            <a:spLocks noGrp="1"/>
          </p:cNvSpPr>
          <p:nvPr>
            <p:ph type="sldNum" sz="quarter" idx="12"/>
          </p:nvPr>
        </p:nvSpPr>
        <p:spPr>
          <a:noFill/>
        </p:spPr>
        <p:txBody>
          <a:bodyPr/>
          <a:lstStyle/>
          <a:p>
            <a:fld id="{B1C3E65F-8CCB-4B45-A2EE-B6A73280689E}" type="slidenum">
              <a:rPr lang="cs-CZ" altLang="cs-CZ"/>
              <a:pPr/>
              <a:t>41</a:t>
            </a:fld>
            <a:endParaRPr lang="cs-CZ" altLang="cs-CZ"/>
          </a:p>
        </p:txBody>
      </p:sp>
      <p:sp>
        <p:nvSpPr>
          <p:cNvPr id="46083" name="Rectangle 2"/>
          <p:cNvSpPr>
            <a:spLocks noGrp="1" noChangeArrowheads="1"/>
          </p:cNvSpPr>
          <p:nvPr>
            <p:ph type="title"/>
          </p:nvPr>
        </p:nvSpPr>
        <p:spPr>
          <a:xfrm>
            <a:off x="539750" y="333375"/>
            <a:ext cx="8229600" cy="1655763"/>
          </a:xfrm>
        </p:spPr>
        <p:txBody>
          <a:bodyPr/>
          <a:lstStyle/>
          <a:p>
            <a:pPr eaLnBrk="1" hangingPunct="1"/>
            <a:r>
              <a:rPr lang="cs-CZ" altLang="cs-CZ" sz="2800" smtClean="0"/>
              <a:t>Procesy velmi pečlivě a podrobně rozepsané na jednotlivé kroky, zajišťují kvalitní provedení ale jen tehdy, neobjeví-li se  skutečnosti, se kterými se nepočítalo</a:t>
            </a:r>
          </a:p>
        </p:txBody>
      </p:sp>
      <p:sp>
        <p:nvSpPr>
          <p:cNvPr id="46084" name="Rectangle 3"/>
          <p:cNvSpPr>
            <a:spLocks noGrp="1" noChangeArrowheads="1"/>
          </p:cNvSpPr>
          <p:nvPr>
            <p:ph type="body" idx="1"/>
          </p:nvPr>
        </p:nvSpPr>
        <p:spPr>
          <a:xfrm>
            <a:off x="457200" y="2205038"/>
            <a:ext cx="7620000" cy="3921125"/>
          </a:xfrm>
        </p:spPr>
        <p:txBody>
          <a:bodyPr/>
          <a:lstStyle/>
          <a:p>
            <a:pPr eaLnBrk="1" hangingPunct="1">
              <a:lnSpc>
                <a:spcPct val="90000"/>
              </a:lnSpc>
              <a:buFontTx/>
              <a:buNone/>
            </a:pPr>
            <a:r>
              <a:rPr lang="cs-CZ" altLang="cs-CZ" sz="2000" smtClean="0"/>
              <a:t> </a:t>
            </a:r>
            <a:r>
              <a:rPr lang="cs-CZ" altLang="cs-CZ" sz="2200" smtClean="0"/>
              <a:t>Umožňují snadné zapracování nových pracovníků, často s malými nároky na kvalitu pracovníků (provádím to jako cvičená opice),  nevyužívají taktilní znalosti lidí, nepočítají s agilitou</a:t>
            </a:r>
          </a:p>
          <a:p>
            <a:pPr eaLnBrk="1" hangingPunct="1">
              <a:lnSpc>
                <a:spcPct val="90000"/>
              </a:lnSpc>
            </a:pPr>
            <a:r>
              <a:rPr lang="cs-CZ" altLang="cs-CZ" sz="2200" smtClean="0"/>
              <a:t>Jsou však náročné na vypracování, spolehlivost předpokladů a kvalitu podkladových dat. Hodí se proto pro velké podniky a velké země. Selhávají při nečekaných událostech (válka v Iráku, New Orleans a hurikán Katrina, dotaz na cestu do Phoenixu v Denveru), nehodí se zpravidla pro agilitu </a:t>
            </a:r>
          </a:p>
          <a:p>
            <a:pPr eaLnBrk="1" hangingPunct="1">
              <a:lnSpc>
                <a:spcPct val="90000"/>
              </a:lnSpc>
            </a:pPr>
            <a:r>
              <a:rPr lang="cs-CZ" altLang="cs-CZ" sz="2200" smtClean="0"/>
              <a:t>Malé podniky mívají jiné potřeby přístupy a jiné možnosti</a:t>
            </a:r>
          </a:p>
          <a:p>
            <a:pPr eaLnBrk="1" hangingPunct="1">
              <a:lnSpc>
                <a:spcPct val="90000"/>
              </a:lnSpc>
            </a:pPr>
            <a:endParaRPr lang="cs-CZ" altLang="cs-CZ" sz="2400" smtClean="0"/>
          </a:p>
          <a:p>
            <a:pPr eaLnBrk="1" hangingPunct="1">
              <a:lnSpc>
                <a:spcPct val="90000"/>
              </a:lnSpc>
            </a:pPr>
            <a:endParaRPr lang="cs-CZ" altLang="cs-CZ" sz="24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číslo snímku 5"/>
          <p:cNvSpPr>
            <a:spLocks noGrp="1"/>
          </p:cNvSpPr>
          <p:nvPr>
            <p:ph type="sldNum" sz="quarter" idx="12"/>
          </p:nvPr>
        </p:nvSpPr>
        <p:spPr>
          <a:noFill/>
        </p:spPr>
        <p:txBody>
          <a:bodyPr/>
          <a:lstStyle/>
          <a:p>
            <a:fld id="{B0D03DA4-F094-4204-87E1-91EC95E18C91}" type="slidenum">
              <a:rPr lang="cs-CZ" altLang="cs-CZ"/>
              <a:pPr/>
              <a:t>42</a:t>
            </a:fld>
            <a:endParaRPr lang="cs-CZ" altLang="cs-CZ"/>
          </a:p>
        </p:txBody>
      </p:sp>
      <p:sp>
        <p:nvSpPr>
          <p:cNvPr id="47107" name="Rectangle 2"/>
          <p:cNvSpPr>
            <a:spLocks noGrp="1" noChangeArrowheads="1"/>
          </p:cNvSpPr>
          <p:nvPr>
            <p:ph type="title"/>
          </p:nvPr>
        </p:nvSpPr>
        <p:spPr/>
        <p:txBody>
          <a:bodyPr/>
          <a:lstStyle/>
          <a:p>
            <a:pPr eaLnBrk="1" hangingPunct="1"/>
            <a:r>
              <a:rPr lang="cs-CZ" altLang="cs-CZ" smtClean="0"/>
              <a:t>Varianty podnikových procesů</a:t>
            </a:r>
          </a:p>
        </p:txBody>
      </p:sp>
      <p:sp>
        <p:nvSpPr>
          <p:cNvPr id="47108" name="Rectangle 3"/>
          <p:cNvSpPr>
            <a:spLocks noGrp="1" noChangeArrowheads="1"/>
          </p:cNvSpPr>
          <p:nvPr>
            <p:ph type="body" idx="1"/>
          </p:nvPr>
        </p:nvSpPr>
        <p:spPr>
          <a:xfrm>
            <a:off x="685800" y="1600200"/>
            <a:ext cx="7772400" cy="4525963"/>
          </a:xfrm>
        </p:spPr>
        <p:txBody>
          <a:bodyPr/>
          <a:lstStyle/>
          <a:p>
            <a:pPr eaLnBrk="1" hangingPunct="1">
              <a:buFontTx/>
              <a:buNone/>
            </a:pPr>
            <a:r>
              <a:rPr lang="cs-CZ" altLang="cs-CZ" sz="2800" smtClean="0"/>
              <a:t>Přechod od procesů umožňujících iniciativu a rychlé změny k procesům podrobně rozepsaným je velmi náročné  (pozor proto na BMMI)</a:t>
            </a:r>
          </a:p>
          <a:p>
            <a:pPr eaLnBrk="1" hangingPunct="1">
              <a:buFontTx/>
              <a:buNone/>
            </a:pPr>
            <a:r>
              <a:rPr lang="cs-CZ" altLang="cs-CZ" sz="2800" smtClean="0"/>
              <a:t>Je to výrazná změna podnikové a národní kultury (proto u nás máme učňovská učiliště a průmyslovky a v USA taková zařízení prakticky nejsou, příklad inženýra z Kovosvitu, kvalita škol a cvičené opice)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číslo snímku 5"/>
          <p:cNvSpPr>
            <a:spLocks noGrp="1"/>
          </p:cNvSpPr>
          <p:nvPr>
            <p:ph type="sldNum" sz="quarter" idx="12"/>
          </p:nvPr>
        </p:nvSpPr>
        <p:spPr>
          <a:noFill/>
        </p:spPr>
        <p:txBody>
          <a:bodyPr/>
          <a:lstStyle/>
          <a:p>
            <a:fld id="{B176D196-ED43-42D4-86F7-B07AE5526A86}" type="slidenum">
              <a:rPr lang="cs-CZ" altLang="cs-CZ"/>
              <a:pPr/>
              <a:t>43</a:t>
            </a:fld>
            <a:endParaRPr lang="cs-CZ" altLang="cs-CZ"/>
          </a:p>
        </p:txBody>
      </p:sp>
      <p:sp>
        <p:nvSpPr>
          <p:cNvPr id="48131" name="Rectangle 2"/>
          <p:cNvSpPr>
            <a:spLocks noGrp="1" noChangeArrowheads="1"/>
          </p:cNvSpPr>
          <p:nvPr>
            <p:ph type="title"/>
          </p:nvPr>
        </p:nvSpPr>
        <p:spPr/>
        <p:txBody>
          <a:bodyPr/>
          <a:lstStyle/>
          <a:p>
            <a:pPr eaLnBrk="1" hangingPunct="1"/>
            <a:r>
              <a:rPr lang="cs-CZ" altLang="cs-CZ" smtClean="0"/>
              <a:t>Varianty procesů</a:t>
            </a:r>
          </a:p>
        </p:txBody>
      </p:sp>
      <p:sp>
        <p:nvSpPr>
          <p:cNvPr id="48132" name="Rectangle 3"/>
          <p:cNvSpPr>
            <a:spLocks noGrp="1" noChangeArrowheads="1"/>
          </p:cNvSpPr>
          <p:nvPr>
            <p:ph type="body" idx="1"/>
          </p:nvPr>
        </p:nvSpPr>
        <p:spPr>
          <a:xfrm>
            <a:off x="250825" y="1308100"/>
            <a:ext cx="8642350" cy="4929188"/>
          </a:xfrm>
        </p:spPr>
        <p:txBody>
          <a:bodyPr/>
          <a:lstStyle/>
          <a:p>
            <a:pPr marL="609600" indent="-609600" eaLnBrk="1" hangingPunct="1">
              <a:buFontTx/>
              <a:buAutoNum type="arabicPeriod"/>
            </a:pPr>
            <a:r>
              <a:rPr lang="cs-CZ" altLang="cs-CZ" sz="2800" smtClean="0"/>
              <a:t>Proces pro úzkou třídu prací neumožňující iniciativu a on line změny:</a:t>
            </a:r>
          </a:p>
          <a:p>
            <a:pPr marL="990600" lvl="1" indent="-533400" eaLnBrk="1" hangingPunct="1">
              <a:buFontTx/>
              <a:buNone/>
            </a:pPr>
            <a:r>
              <a:rPr lang="cs-CZ" altLang="cs-CZ" sz="2400" smtClean="0"/>
              <a:t>+ snadné zaškolení i nekvalifikovaného, během profesního života lze změnit typy zaměstnání</a:t>
            </a:r>
          </a:p>
          <a:p>
            <a:pPr marL="990600" lvl="1" indent="-533400" eaLnBrk="1" hangingPunct="1">
              <a:buFontTx/>
              <a:buChar char="-"/>
            </a:pPr>
            <a:r>
              <a:rPr lang="cs-CZ" altLang="cs-CZ" sz="2400" smtClean="0"/>
              <a:t>závislé na spolehlivých datech, drahý vývoj procesů, nízká iniciativa a omezené možnosti zastupování (zaskakování za) kolegů.  Př. Stavební firma v Kalifornii (Američtí  dělníci běží za šéfem s každou prkotinou), půjčovna aut v Texasu</a:t>
            </a:r>
          </a:p>
          <a:p>
            <a:pPr marL="990600" lvl="1" indent="-533400" eaLnBrk="1" hangingPunct="1">
              <a:buFontTx/>
              <a:buChar char="-"/>
            </a:pPr>
            <a:r>
              <a:rPr lang="cs-CZ" altLang="cs-CZ" sz="2400" smtClean="0"/>
              <a:t>Nepřipouští agilitu a nevyužívají existující zkušenosti z dřívější práce, v poslení době často kritizováno </a:t>
            </a:r>
          </a:p>
          <a:p>
            <a:pPr marL="609600" indent="-609600" eaLnBrk="1" hangingPunct="1">
              <a:buFontTx/>
              <a:buNone/>
            </a:pPr>
            <a:r>
              <a:rPr lang="cs-CZ" altLang="cs-CZ" sz="2800" smtClean="0"/>
              <a:t>Typické pro USA</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číslo snímku 5"/>
          <p:cNvSpPr>
            <a:spLocks noGrp="1"/>
          </p:cNvSpPr>
          <p:nvPr>
            <p:ph type="sldNum" sz="quarter" idx="12"/>
          </p:nvPr>
        </p:nvSpPr>
        <p:spPr>
          <a:noFill/>
        </p:spPr>
        <p:txBody>
          <a:bodyPr/>
          <a:lstStyle/>
          <a:p>
            <a:fld id="{C3E82F21-6E00-45F7-9935-4E0EEE94B3AA}" type="slidenum">
              <a:rPr lang="cs-CZ" altLang="cs-CZ"/>
              <a:pPr/>
              <a:t>44</a:t>
            </a:fld>
            <a:endParaRPr lang="cs-CZ" altLang="cs-CZ"/>
          </a:p>
        </p:txBody>
      </p:sp>
      <p:sp>
        <p:nvSpPr>
          <p:cNvPr id="49155" name="Rectangle 2"/>
          <p:cNvSpPr>
            <a:spLocks noGrp="1" noChangeArrowheads="1"/>
          </p:cNvSpPr>
          <p:nvPr>
            <p:ph type="title"/>
          </p:nvPr>
        </p:nvSpPr>
        <p:spPr/>
        <p:txBody>
          <a:bodyPr/>
          <a:lstStyle/>
          <a:p>
            <a:pPr eaLnBrk="1" hangingPunct="1"/>
            <a:r>
              <a:rPr lang="cs-CZ" altLang="cs-CZ" smtClean="0"/>
              <a:t>Varianty procesů</a:t>
            </a:r>
          </a:p>
        </p:txBody>
      </p:sp>
      <p:sp>
        <p:nvSpPr>
          <p:cNvPr id="49156" name="Rectangle 3"/>
          <p:cNvSpPr>
            <a:spLocks noGrp="1" noChangeArrowheads="1"/>
          </p:cNvSpPr>
          <p:nvPr>
            <p:ph type="body" idx="1"/>
          </p:nvPr>
        </p:nvSpPr>
        <p:spPr>
          <a:xfrm>
            <a:off x="312738" y="1600200"/>
            <a:ext cx="8147050" cy="4525963"/>
          </a:xfrm>
        </p:spPr>
        <p:txBody>
          <a:bodyPr/>
          <a:lstStyle/>
          <a:p>
            <a:pPr marL="609600" indent="-609600" eaLnBrk="1" hangingPunct="1">
              <a:lnSpc>
                <a:spcPct val="90000"/>
              </a:lnSpc>
              <a:buFontTx/>
              <a:buAutoNum type="arabicPeriod" startAt="2"/>
            </a:pPr>
            <a:r>
              <a:rPr lang="cs-CZ" altLang="cs-CZ" sz="2800" smtClean="0"/>
              <a:t>Proces umožňující iniciativu a on line změny:</a:t>
            </a:r>
          </a:p>
          <a:p>
            <a:pPr marL="990600" lvl="1" indent="-533400" eaLnBrk="1" hangingPunct="1">
              <a:lnSpc>
                <a:spcPct val="90000"/>
              </a:lnSpc>
              <a:buFontTx/>
              <a:buNone/>
            </a:pPr>
            <a:r>
              <a:rPr lang="cs-CZ" altLang="cs-CZ" sz="2400" smtClean="0"/>
              <a:t>+ snadný přechod na jinou práci obdobného typu bez přeučování (obráběč kovů, zkušenosti našich lidí z US, osvědčili se), možnost iniciativy a agility</a:t>
            </a:r>
          </a:p>
          <a:p>
            <a:pPr marL="990600" lvl="1" indent="-533400" eaLnBrk="1" hangingPunct="1">
              <a:lnSpc>
                <a:spcPct val="90000"/>
              </a:lnSpc>
              <a:buFontTx/>
              <a:buChar char="-"/>
            </a:pPr>
            <a:r>
              <a:rPr lang="cs-CZ" altLang="cs-CZ" sz="2400" smtClean="0"/>
              <a:t>Obtížná změna profesního zaměření, např. přechod od obrábění kovů na kuchaře, potřeba profesní výuky (učňáky, průmyslovky) a vyššího rozsahu  výuky na školách, procesy nejsou optimalizovány a lidé je nejsou ochotni resp. schopni přesně plnit</a:t>
            </a:r>
          </a:p>
          <a:p>
            <a:pPr marL="990600" lvl="1" indent="-533400" eaLnBrk="1" hangingPunct="1">
              <a:lnSpc>
                <a:spcPct val="90000"/>
              </a:lnSpc>
              <a:buFontTx/>
              <a:buNone/>
            </a:pPr>
            <a:r>
              <a:rPr lang="cs-CZ" altLang="cs-CZ" sz="2400" smtClean="0"/>
              <a:t>Důležitý kulturní rys, typické pro nás, vyžaduje kvalitní školy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číslo snímku 5"/>
          <p:cNvSpPr>
            <a:spLocks noGrp="1"/>
          </p:cNvSpPr>
          <p:nvPr>
            <p:ph type="sldNum" sz="quarter" idx="12"/>
          </p:nvPr>
        </p:nvSpPr>
        <p:spPr>
          <a:noFill/>
        </p:spPr>
        <p:txBody>
          <a:bodyPr/>
          <a:lstStyle/>
          <a:p>
            <a:fld id="{3942C972-E23B-44F8-BC42-09D9CABAC708}" type="slidenum">
              <a:rPr lang="cs-CZ" altLang="cs-CZ"/>
              <a:pPr/>
              <a:t>45</a:t>
            </a:fld>
            <a:endParaRPr lang="cs-CZ" altLang="cs-CZ"/>
          </a:p>
        </p:txBody>
      </p:sp>
      <p:sp>
        <p:nvSpPr>
          <p:cNvPr id="50179" name="Rectangle 2"/>
          <p:cNvSpPr>
            <a:spLocks noGrp="1" noChangeArrowheads="1"/>
          </p:cNvSpPr>
          <p:nvPr>
            <p:ph type="title"/>
          </p:nvPr>
        </p:nvSpPr>
        <p:spPr>
          <a:xfrm>
            <a:off x="304800" y="381000"/>
            <a:ext cx="7848600" cy="1371600"/>
          </a:xfrm>
        </p:spPr>
        <p:txBody>
          <a:bodyPr/>
          <a:lstStyle/>
          <a:p>
            <a:pPr eaLnBrk="1" hangingPunct="1"/>
            <a:r>
              <a:rPr lang="cs-CZ" altLang="cs-CZ" sz="3600" smtClean="0"/>
              <a:t>Restrukturalizace podnikových procesů</a:t>
            </a:r>
          </a:p>
        </p:txBody>
      </p:sp>
      <p:sp>
        <p:nvSpPr>
          <p:cNvPr id="50180" name="Rectangle 3"/>
          <p:cNvSpPr>
            <a:spLocks noGrp="1" noChangeArrowheads="1"/>
          </p:cNvSpPr>
          <p:nvPr>
            <p:ph type="body" idx="1"/>
          </p:nvPr>
        </p:nvSpPr>
        <p:spPr>
          <a:xfrm>
            <a:off x="230188" y="1981200"/>
            <a:ext cx="8302625" cy="4114800"/>
          </a:xfrm>
        </p:spPr>
        <p:txBody>
          <a:bodyPr/>
          <a:lstStyle/>
          <a:p>
            <a:pPr eaLnBrk="1" hangingPunct="1">
              <a:lnSpc>
                <a:spcPct val="80000"/>
              </a:lnSpc>
            </a:pPr>
            <a:r>
              <a:rPr lang="cs-CZ" altLang="cs-CZ" sz="2800" smtClean="0"/>
              <a:t>Je velmi žádoucí nemodifikovat radikálně podnikové procesy (business process reingeneering, BPR), pokud to není absolutně nutné. </a:t>
            </a:r>
            <a:r>
              <a:rPr lang="cs-CZ" altLang="cs-CZ" sz="2400" smtClean="0"/>
              <a:t>Zanedbání tohoto faktu</a:t>
            </a:r>
            <a:r>
              <a:rPr lang="cs-CZ" altLang="cs-CZ" sz="2800" smtClean="0"/>
              <a:t> </a:t>
            </a:r>
            <a:r>
              <a:rPr lang="cs-CZ" altLang="cs-CZ" sz="2400" smtClean="0"/>
              <a:t> k průšvihům</a:t>
            </a:r>
          </a:p>
          <a:p>
            <a:pPr eaLnBrk="1" hangingPunct="1">
              <a:lnSpc>
                <a:spcPct val="80000"/>
              </a:lnSpc>
            </a:pPr>
            <a:r>
              <a:rPr lang="cs-CZ" altLang="cs-CZ" sz="2800" smtClean="0"/>
              <a:t>V reálných situacích jsou v zemích, jako je ČR, BP skryty v myslích lidí a založeny na zvládnutých dovednostech a mnohé není vůbec explicitně zaznamenáno, vybaví se až při vzniku určité situace</a:t>
            </a:r>
          </a:p>
          <a:p>
            <a:pPr lvl="1" eaLnBrk="1" hangingPunct="1">
              <a:lnSpc>
                <a:spcPct val="80000"/>
              </a:lnSpc>
            </a:pPr>
            <a:r>
              <a:rPr lang="cs-CZ" altLang="cs-CZ" sz="2400" smtClean="0"/>
              <a:t>Tak zvaná taktilní znalost, tu BBR obvykle zničí</a:t>
            </a:r>
          </a:p>
          <a:p>
            <a:pPr eaLnBrk="1" hangingPunct="1">
              <a:lnSpc>
                <a:spcPct val="80000"/>
              </a:lnSpc>
            </a:pPr>
            <a:r>
              <a:rPr lang="cs-CZ" altLang="cs-CZ" smtClean="0"/>
              <a:t>BPR likviduje znalostní náskok „starých“</a:t>
            </a:r>
          </a:p>
        </p:txBody>
      </p:sp>
      <p:sp>
        <p:nvSpPr>
          <p:cNvPr id="50181"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číslo snímku 5"/>
          <p:cNvSpPr>
            <a:spLocks noGrp="1"/>
          </p:cNvSpPr>
          <p:nvPr>
            <p:ph type="sldNum" sz="quarter" idx="12"/>
          </p:nvPr>
        </p:nvSpPr>
        <p:spPr>
          <a:noFill/>
        </p:spPr>
        <p:txBody>
          <a:bodyPr/>
          <a:lstStyle/>
          <a:p>
            <a:fld id="{7DA38F76-65F1-4775-B19E-E479A9453569}" type="slidenum">
              <a:rPr lang="cs-CZ" altLang="cs-CZ"/>
              <a:pPr/>
              <a:t>46</a:t>
            </a:fld>
            <a:endParaRPr lang="cs-CZ" altLang="cs-CZ"/>
          </a:p>
        </p:txBody>
      </p:sp>
      <p:sp>
        <p:nvSpPr>
          <p:cNvPr id="51203" name="Rectangle 2"/>
          <p:cNvSpPr>
            <a:spLocks noGrp="1" noChangeArrowheads="1"/>
          </p:cNvSpPr>
          <p:nvPr>
            <p:ph type="title"/>
          </p:nvPr>
        </p:nvSpPr>
        <p:spPr>
          <a:xfrm>
            <a:off x="304800" y="609600"/>
            <a:ext cx="7924800" cy="1143000"/>
          </a:xfrm>
        </p:spPr>
        <p:txBody>
          <a:bodyPr/>
          <a:lstStyle/>
          <a:p>
            <a:pPr eaLnBrk="1" hangingPunct="1"/>
            <a:r>
              <a:rPr lang="cs-CZ" altLang="cs-CZ" sz="3600" smtClean="0"/>
              <a:t>Restrukturalizace podnikových procesů</a:t>
            </a:r>
          </a:p>
        </p:txBody>
      </p:sp>
      <p:sp>
        <p:nvSpPr>
          <p:cNvPr id="51204" name="Rectangle 3"/>
          <p:cNvSpPr>
            <a:spLocks noGrp="1" noChangeArrowheads="1"/>
          </p:cNvSpPr>
          <p:nvPr>
            <p:ph type="body" idx="1"/>
          </p:nvPr>
        </p:nvSpPr>
        <p:spPr>
          <a:xfrm>
            <a:off x="395288" y="1989138"/>
            <a:ext cx="8280400" cy="4106862"/>
          </a:xfrm>
        </p:spPr>
        <p:txBody>
          <a:bodyPr/>
          <a:lstStyle/>
          <a:p>
            <a:pPr eaLnBrk="1" hangingPunct="1">
              <a:lnSpc>
                <a:spcPct val="80000"/>
              </a:lnSpc>
            </a:pPr>
            <a:r>
              <a:rPr lang="cs-CZ" altLang="cs-CZ" sz="2800" smtClean="0"/>
              <a:t>Obtížnost BPR – případ NDR. Úplná restrukturalizace průmyslu NDR se ukázala jako neobyčejně drahá a velice dlouhodobá záležitost. </a:t>
            </a:r>
          </a:p>
          <a:p>
            <a:pPr lvl="1" eaLnBrk="1" hangingPunct="1">
              <a:lnSpc>
                <a:spcPct val="80000"/>
              </a:lnSpc>
            </a:pPr>
            <a:r>
              <a:rPr lang="cs-CZ" altLang="cs-CZ" sz="2400" smtClean="0"/>
              <a:t>Ani dnes po více než dvaceti létech není jasné, zda a kdy úspěšně skončí. Jisté náznaky zlepšení existují. </a:t>
            </a:r>
          </a:p>
          <a:p>
            <a:pPr lvl="1" eaLnBrk="1" hangingPunct="1">
              <a:lnSpc>
                <a:spcPct val="80000"/>
              </a:lnSpc>
            </a:pPr>
            <a:r>
              <a:rPr lang="cs-CZ" altLang="cs-CZ" sz="2400" smtClean="0"/>
              <a:t>Domněka: Struktura průmyslu se zcela rozbila a jeho znovuvybudování je úkol pro více než jednu generaci. Dodnes jsou problémy </a:t>
            </a:r>
          </a:p>
          <a:p>
            <a:pPr lvl="2" eaLnBrk="1" hangingPunct="1">
              <a:lnSpc>
                <a:spcPct val="80000"/>
              </a:lnSpc>
            </a:pPr>
            <a:r>
              <a:rPr lang="cs-CZ" altLang="cs-CZ" sz="2000" smtClean="0"/>
              <a:t> Cena změny: několik bilionů marek/euro (oficiálně 200 miliard marek (v dnešních cenách cca 300 miliard  Euro ročně po mnoho let), fakticky třikrát tolik</a:t>
            </a:r>
          </a:p>
        </p:txBody>
      </p:sp>
      <p:sp>
        <p:nvSpPr>
          <p:cNvPr id="51205"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číslo snímku 5"/>
          <p:cNvSpPr>
            <a:spLocks noGrp="1"/>
          </p:cNvSpPr>
          <p:nvPr>
            <p:ph type="sldNum" sz="quarter" idx="12"/>
          </p:nvPr>
        </p:nvSpPr>
        <p:spPr>
          <a:noFill/>
        </p:spPr>
        <p:txBody>
          <a:bodyPr/>
          <a:lstStyle/>
          <a:p>
            <a:fld id="{1D4F982D-7B43-48EA-ACEE-6D33DB24F7D0}" type="slidenum">
              <a:rPr lang="cs-CZ" altLang="cs-CZ"/>
              <a:pPr/>
              <a:t>47</a:t>
            </a:fld>
            <a:endParaRPr lang="cs-CZ" altLang="cs-CZ"/>
          </a:p>
        </p:txBody>
      </p:sp>
      <p:sp>
        <p:nvSpPr>
          <p:cNvPr id="52227" name="Rectangle 2"/>
          <p:cNvSpPr>
            <a:spLocks noGrp="1" noChangeArrowheads="1"/>
          </p:cNvSpPr>
          <p:nvPr>
            <p:ph type="title"/>
          </p:nvPr>
        </p:nvSpPr>
        <p:spPr>
          <a:xfrm>
            <a:off x="304800" y="609600"/>
            <a:ext cx="7924800" cy="1143000"/>
          </a:xfrm>
        </p:spPr>
        <p:txBody>
          <a:bodyPr/>
          <a:lstStyle/>
          <a:p>
            <a:pPr eaLnBrk="1" hangingPunct="1"/>
            <a:r>
              <a:rPr lang="cs-CZ" altLang="cs-CZ" sz="3600" smtClean="0"/>
              <a:t>Restrukturalizace podnikových procesů</a:t>
            </a:r>
          </a:p>
        </p:txBody>
      </p:sp>
      <p:sp>
        <p:nvSpPr>
          <p:cNvPr id="52228" name="Rectangle 3"/>
          <p:cNvSpPr>
            <a:spLocks noGrp="1" noChangeArrowheads="1"/>
          </p:cNvSpPr>
          <p:nvPr>
            <p:ph type="body" idx="1"/>
          </p:nvPr>
        </p:nvSpPr>
        <p:spPr>
          <a:xfrm>
            <a:off x="395288" y="1989138"/>
            <a:ext cx="8280400" cy="4106862"/>
          </a:xfrm>
        </p:spPr>
        <p:txBody>
          <a:bodyPr/>
          <a:lstStyle/>
          <a:p>
            <a:pPr eaLnBrk="1" hangingPunct="1">
              <a:lnSpc>
                <a:spcPct val="80000"/>
              </a:lnSpc>
            </a:pPr>
            <a:r>
              <a:rPr lang="cs-CZ" altLang="cs-CZ" sz="2800" smtClean="0"/>
              <a:t>Ani v USA nejsou s radikální BPR nejlepší zkušenosti i když tam obvykle nepředpokládají iniciativu při jejich provádění, takže se nové procesy snáze naučí a používají.</a:t>
            </a:r>
            <a:endParaRPr lang="cs-CZ" altLang="cs-CZ" sz="2400" smtClean="0"/>
          </a:p>
          <a:p>
            <a:pPr eaLnBrk="1" hangingPunct="1">
              <a:lnSpc>
                <a:spcPct val="80000"/>
              </a:lnSpc>
            </a:pPr>
            <a:r>
              <a:rPr lang="cs-CZ" altLang="cs-CZ" sz="2800" smtClean="0"/>
              <a:t>Dosti velká kritika výsledků BPR</a:t>
            </a:r>
          </a:p>
          <a:p>
            <a:pPr lvl="1" eaLnBrk="1" hangingPunct="1">
              <a:lnSpc>
                <a:spcPct val="80000"/>
              </a:lnSpc>
            </a:pPr>
            <a:r>
              <a:rPr lang="cs-CZ" altLang="cs-CZ" sz="2400" smtClean="0"/>
              <a:t>V podstatě se BPR v původním rozsahu neprovádí</a:t>
            </a:r>
          </a:p>
          <a:p>
            <a:pPr lvl="1" eaLnBrk="1" hangingPunct="1">
              <a:lnSpc>
                <a:spcPct val="80000"/>
              </a:lnSpc>
            </a:pPr>
            <a:r>
              <a:rPr lang="cs-CZ" altLang="cs-CZ" sz="2400" smtClean="0"/>
              <a:t>BPR se zneužívalo pro omezení vlivu starých praktiků</a:t>
            </a:r>
          </a:p>
          <a:p>
            <a:pPr lvl="1" eaLnBrk="1" hangingPunct="1">
              <a:lnSpc>
                <a:spcPct val="80000"/>
              </a:lnSpc>
            </a:pPr>
            <a:r>
              <a:rPr lang="cs-CZ" altLang="cs-CZ" sz="2400" smtClean="0"/>
              <a:t>Pro malé podniky méně vhodné</a:t>
            </a:r>
          </a:p>
          <a:p>
            <a:pPr lvl="2" eaLnBrk="1" hangingPunct="1">
              <a:lnSpc>
                <a:spcPct val="80000"/>
              </a:lnSpc>
            </a:pPr>
            <a:r>
              <a:rPr lang="cs-CZ" altLang="cs-CZ" sz="2000" smtClean="0"/>
              <a:t>SAT žádá restrukturalizaci a dost peněz, proto není u malých moc úspěšný</a:t>
            </a:r>
          </a:p>
        </p:txBody>
      </p:sp>
      <p:sp>
        <p:nvSpPr>
          <p:cNvPr id="52229" name="Rectangle 4"/>
          <p:cNvSpPr>
            <a:spLocks noChangeArrowheads="1"/>
          </p:cNvSpPr>
          <p:nvPr/>
        </p:nvSpPr>
        <p:spPr bwMode="auto">
          <a:xfrm>
            <a:off x="8172450" y="188913"/>
            <a:ext cx="360363"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číslo snímku 5"/>
          <p:cNvSpPr>
            <a:spLocks noGrp="1"/>
          </p:cNvSpPr>
          <p:nvPr>
            <p:ph type="sldNum" sz="quarter" idx="12"/>
          </p:nvPr>
        </p:nvSpPr>
        <p:spPr>
          <a:noFill/>
        </p:spPr>
        <p:txBody>
          <a:bodyPr/>
          <a:lstStyle/>
          <a:p>
            <a:fld id="{2C2DF23E-7737-4B90-B29F-9AED2A6FBFE0}" type="slidenum">
              <a:rPr lang="cs-CZ" altLang="cs-CZ"/>
              <a:pPr/>
              <a:t>48</a:t>
            </a:fld>
            <a:endParaRPr lang="cs-CZ" altLang="cs-CZ"/>
          </a:p>
        </p:txBody>
      </p:sp>
      <p:sp>
        <p:nvSpPr>
          <p:cNvPr id="53251" name="Rectangle 2"/>
          <p:cNvSpPr>
            <a:spLocks noGrp="1" noChangeArrowheads="1"/>
          </p:cNvSpPr>
          <p:nvPr>
            <p:ph type="title"/>
          </p:nvPr>
        </p:nvSpPr>
        <p:spPr>
          <a:xfrm>
            <a:off x="304800" y="609600"/>
            <a:ext cx="8534400" cy="1143000"/>
          </a:xfrm>
        </p:spPr>
        <p:txBody>
          <a:bodyPr/>
          <a:lstStyle/>
          <a:p>
            <a:pPr eaLnBrk="1" hangingPunct="1"/>
            <a:r>
              <a:rPr lang="cs-CZ" altLang="cs-CZ" sz="4000" smtClean="0"/>
              <a:t>Restrukturalizace podnikových procesů</a:t>
            </a:r>
          </a:p>
        </p:txBody>
      </p:sp>
      <p:sp>
        <p:nvSpPr>
          <p:cNvPr id="53252" name="Rectangle 3"/>
          <p:cNvSpPr>
            <a:spLocks noGrp="1" noChangeArrowheads="1"/>
          </p:cNvSpPr>
          <p:nvPr>
            <p:ph type="body" idx="1"/>
          </p:nvPr>
        </p:nvSpPr>
        <p:spPr>
          <a:xfrm>
            <a:off x="457200" y="1925638"/>
            <a:ext cx="8218488" cy="4200525"/>
          </a:xfrm>
        </p:spPr>
        <p:txBody>
          <a:bodyPr/>
          <a:lstStyle/>
          <a:p>
            <a:pPr eaLnBrk="1" hangingPunct="1">
              <a:lnSpc>
                <a:spcPct val="80000"/>
              </a:lnSpc>
              <a:buFontTx/>
              <a:buNone/>
            </a:pPr>
            <a:r>
              <a:rPr lang="cs-CZ" altLang="cs-CZ" sz="2800" smtClean="0"/>
              <a:t>Studium známých případů BPR naznačuje, že jistější  a často i efektivnější cesta  než radikální (tvrdé) BPR je angažování kvalitního manažera.</a:t>
            </a:r>
          </a:p>
          <a:p>
            <a:pPr lvl="1" eaLnBrk="1" hangingPunct="1">
              <a:lnSpc>
                <a:spcPct val="80000"/>
              </a:lnSpc>
            </a:pPr>
            <a:r>
              <a:rPr lang="cs-CZ" altLang="cs-CZ" sz="2400" smtClean="0"/>
              <a:t>Příklad IBM v sedmdesátých létech, manažer ji zachránil od krachu, BPR nikoliv , totéž u Apple (Jones)</a:t>
            </a:r>
          </a:p>
          <a:p>
            <a:pPr lvl="1" eaLnBrk="1" hangingPunct="1">
              <a:lnSpc>
                <a:spcPct val="80000"/>
              </a:lnSpc>
            </a:pPr>
            <a:r>
              <a:rPr lang="cs-CZ" altLang="cs-CZ" sz="2000" smtClean="0"/>
              <a:t>Revoluční změny podnikových procesů, jako TQM (total quality management),  často vedou ke zhoršení výsledků (výsledky průzkumu Gartner Group).</a:t>
            </a:r>
          </a:p>
          <a:p>
            <a:pPr lvl="1" eaLnBrk="1" hangingPunct="1">
              <a:lnSpc>
                <a:spcPct val="80000"/>
              </a:lnSpc>
            </a:pPr>
            <a:r>
              <a:rPr lang="cs-CZ" altLang="cs-CZ" sz="2000" smtClean="0"/>
              <a:t>Nové metody se často přeceňují, neboť je zavádějí nadprůměrní pracovníci a mnoho dobrých výsledků se dosahuje proto, že jsou nadprůměrní,měli by dobré výsledky i při používání jiných metod (viz školské reformy u nás), navíc se používají na to, nač se hodí (srv. hype křivku opřed líbánky)</a:t>
            </a:r>
          </a:p>
        </p:txBody>
      </p:sp>
      <p:sp>
        <p:nvSpPr>
          <p:cNvPr id="53253" name="Rectangle 4"/>
          <p:cNvSpPr>
            <a:spLocks noChangeArrowheads="1"/>
          </p:cNvSpPr>
          <p:nvPr/>
        </p:nvSpPr>
        <p:spPr bwMode="auto">
          <a:xfrm>
            <a:off x="8243888" y="188913"/>
            <a:ext cx="215900"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číslo snímku 5"/>
          <p:cNvSpPr>
            <a:spLocks noGrp="1"/>
          </p:cNvSpPr>
          <p:nvPr>
            <p:ph type="sldNum" sz="quarter" idx="12"/>
          </p:nvPr>
        </p:nvSpPr>
        <p:spPr>
          <a:noFill/>
        </p:spPr>
        <p:txBody>
          <a:bodyPr/>
          <a:lstStyle/>
          <a:p>
            <a:fld id="{9F5FC43C-F78F-4AE3-A2A4-FCD93F623545}" type="slidenum">
              <a:rPr lang="cs-CZ" altLang="cs-CZ"/>
              <a:pPr/>
              <a:t>49</a:t>
            </a:fld>
            <a:endParaRPr lang="cs-CZ" altLang="cs-CZ"/>
          </a:p>
        </p:txBody>
      </p:sp>
      <p:sp>
        <p:nvSpPr>
          <p:cNvPr id="54275" name="Rectangle 2"/>
          <p:cNvSpPr>
            <a:spLocks noGrp="1" noChangeArrowheads="1"/>
          </p:cNvSpPr>
          <p:nvPr>
            <p:ph type="title"/>
          </p:nvPr>
        </p:nvSpPr>
        <p:spPr>
          <a:xfrm>
            <a:off x="304800" y="609600"/>
            <a:ext cx="8534400" cy="1143000"/>
          </a:xfrm>
        </p:spPr>
        <p:txBody>
          <a:bodyPr/>
          <a:lstStyle/>
          <a:p>
            <a:pPr eaLnBrk="1" hangingPunct="1"/>
            <a:r>
              <a:rPr lang="cs-CZ" altLang="cs-CZ" sz="4000" smtClean="0"/>
              <a:t>Důvody selhání restrukturalizace podnikových procesů</a:t>
            </a:r>
          </a:p>
        </p:txBody>
      </p:sp>
      <p:sp>
        <p:nvSpPr>
          <p:cNvPr id="54276" name="Rectangle 3"/>
          <p:cNvSpPr>
            <a:spLocks noGrp="1" noChangeArrowheads="1"/>
          </p:cNvSpPr>
          <p:nvPr>
            <p:ph type="body" idx="1"/>
          </p:nvPr>
        </p:nvSpPr>
        <p:spPr>
          <a:xfrm>
            <a:off x="395288" y="2276475"/>
            <a:ext cx="8062912" cy="3819525"/>
          </a:xfrm>
        </p:spPr>
        <p:txBody>
          <a:bodyPr/>
          <a:lstStyle/>
          <a:p>
            <a:pPr eaLnBrk="1" hangingPunct="1">
              <a:lnSpc>
                <a:spcPct val="90000"/>
              </a:lnSpc>
            </a:pPr>
            <a:r>
              <a:rPr lang="cs-CZ" altLang="cs-CZ" sz="2400" smtClean="0"/>
              <a:t>V déle existujících organizacích v Evropě je mnohé založeno na zkušenostech (vzpomenu si, co mám dělat až když nastane příslušná situace, to je tzv. taktilní dovednost a znalost). V restrukturalizovaných procesech se tato znalost ztratí.</a:t>
            </a:r>
          </a:p>
          <a:p>
            <a:pPr eaLnBrk="1" hangingPunct="1">
              <a:lnSpc>
                <a:spcPct val="90000"/>
              </a:lnSpc>
            </a:pPr>
            <a:r>
              <a:rPr lang="cs-CZ" altLang="cs-CZ" sz="2400" smtClean="0"/>
              <a:t>Změna typu procesů vyžadující změnu kultury (s iniciativou/přesný)</a:t>
            </a:r>
          </a:p>
          <a:p>
            <a:pPr eaLnBrk="1" hangingPunct="1">
              <a:lnSpc>
                <a:spcPct val="90000"/>
              </a:lnSpc>
            </a:pPr>
            <a:r>
              <a:rPr lang="cs-CZ" altLang="cs-CZ" sz="2400" smtClean="0"/>
              <a:t>Nové principy a zásady nemusí být pro danou situaci vhodné. Nové principy mohou být příliš jednostranné a poplatné módám a případně vhodné jen pro některé typy podniků, obvykle velké  </a:t>
            </a:r>
          </a:p>
        </p:txBody>
      </p:sp>
      <p:sp>
        <p:nvSpPr>
          <p:cNvPr id="54277" name="Rectangle 4"/>
          <p:cNvSpPr>
            <a:spLocks noChangeArrowheads="1"/>
          </p:cNvSpPr>
          <p:nvPr/>
        </p:nvSpPr>
        <p:spPr bwMode="auto">
          <a:xfrm>
            <a:off x="8316913" y="188913"/>
            <a:ext cx="215900" cy="144462"/>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sz="4000" smtClean="0"/>
              <a:t>Růst vlivu často skrytých sociálních aspektů  a tím i náročnosti vývoje</a:t>
            </a:r>
          </a:p>
        </p:txBody>
      </p:sp>
      <p:sp>
        <p:nvSpPr>
          <p:cNvPr id="8195" name="Rectangle 3"/>
          <p:cNvSpPr>
            <a:spLocks noGrp="1" noChangeArrowheads="1"/>
          </p:cNvSpPr>
          <p:nvPr>
            <p:ph type="body" idx="1"/>
          </p:nvPr>
        </p:nvSpPr>
        <p:spPr>
          <a:xfrm>
            <a:off x="539750" y="1484313"/>
            <a:ext cx="8229600" cy="4681537"/>
          </a:xfrm>
        </p:spPr>
        <p:txBody>
          <a:bodyPr/>
          <a:lstStyle/>
          <a:p>
            <a:r>
              <a:rPr lang="cs-CZ" altLang="cs-CZ" smtClean="0"/>
              <a:t>Technický aspekt </a:t>
            </a:r>
          </a:p>
          <a:p>
            <a:r>
              <a:rPr lang="cs-CZ" altLang="cs-CZ" smtClean="0"/>
              <a:t>Přínos ekonomický </a:t>
            </a:r>
          </a:p>
          <a:p>
            <a:r>
              <a:rPr lang="cs-CZ" altLang="cs-CZ" smtClean="0"/>
              <a:t>Sociáně politické aspekty, IS často řídí</a:t>
            </a:r>
          </a:p>
        </p:txBody>
      </p:sp>
      <p:sp>
        <p:nvSpPr>
          <p:cNvPr id="8196" name="Line 4"/>
          <p:cNvSpPr>
            <a:spLocks noChangeShapeType="1"/>
          </p:cNvSpPr>
          <p:nvPr/>
        </p:nvSpPr>
        <p:spPr bwMode="auto">
          <a:xfrm>
            <a:off x="1403350" y="3716338"/>
            <a:ext cx="1588" cy="792162"/>
          </a:xfrm>
          <a:prstGeom prst="line">
            <a:avLst/>
          </a:prstGeom>
          <a:noFill/>
          <a:ln w="38100">
            <a:solidFill>
              <a:schemeClr val="tx1"/>
            </a:solidFill>
            <a:round/>
            <a:headEnd/>
            <a:tailEnd/>
          </a:ln>
        </p:spPr>
        <p:txBody>
          <a:bodyPr/>
          <a:lstStyle/>
          <a:p>
            <a:endParaRPr lang="cs-CZ"/>
          </a:p>
        </p:txBody>
      </p:sp>
      <p:sp>
        <p:nvSpPr>
          <p:cNvPr id="8197" name="Line 5"/>
          <p:cNvSpPr>
            <a:spLocks noChangeShapeType="1"/>
          </p:cNvSpPr>
          <p:nvPr/>
        </p:nvSpPr>
        <p:spPr bwMode="auto">
          <a:xfrm flipH="1">
            <a:off x="1116013" y="4508500"/>
            <a:ext cx="287337" cy="144463"/>
          </a:xfrm>
          <a:prstGeom prst="line">
            <a:avLst/>
          </a:prstGeom>
          <a:noFill/>
          <a:ln w="38100">
            <a:solidFill>
              <a:schemeClr val="tx1"/>
            </a:solidFill>
            <a:round/>
            <a:headEnd/>
            <a:tailEnd/>
          </a:ln>
        </p:spPr>
        <p:txBody>
          <a:bodyPr/>
          <a:lstStyle/>
          <a:p>
            <a:endParaRPr lang="cs-CZ"/>
          </a:p>
        </p:txBody>
      </p:sp>
      <p:sp>
        <p:nvSpPr>
          <p:cNvPr id="8198" name="Line 6"/>
          <p:cNvSpPr>
            <a:spLocks noChangeShapeType="1"/>
          </p:cNvSpPr>
          <p:nvPr/>
        </p:nvSpPr>
        <p:spPr bwMode="auto">
          <a:xfrm>
            <a:off x="1403350" y="4508500"/>
            <a:ext cx="215900" cy="71438"/>
          </a:xfrm>
          <a:prstGeom prst="line">
            <a:avLst/>
          </a:prstGeom>
          <a:noFill/>
          <a:ln w="38100">
            <a:solidFill>
              <a:schemeClr val="tx1"/>
            </a:solidFill>
            <a:round/>
            <a:headEnd/>
            <a:tailEnd/>
          </a:ln>
        </p:spPr>
        <p:txBody>
          <a:bodyPr/>
          <a:lstStyle/>
          <a:p>
            <a:endParaRPr lang="cs-CZ"/>
          </a:p>
        </p:txBody>
      </p:sp>
      <p:sp>
        <p:nvSpPr>
          <p:cNvPr id="8199" name="Text Box 9"/>
          <p:cNvSpPr txBox="1">
            <a:spLocks noChangeArrowheads="1"/>
          </p:cNvSpPr>
          <p:nvPr/>
        </p:nvSpPr>
        <p:spPr bwMode="auto">
          <a:xfrm>
            <a:off x="1187450" y="3500438"/>
            <a:ext cx="288925" cy="366712"/>
          </a:xfrm>
          <a:prstGeom prst="rect">
            <a:avLst/>
          </a:prstGeom>
          <a:noFill/>
          <a:ln w="9525">
            <a:noFill/>
            <a:miter lim="800000"/>
            <a:headEnd/>
            <a:tailEnd/>
          </a:ln>
        </p:spPr>
        <p:txBody>
          <a:bodyPr>
            <a:spAutoFit/>
          </a:bodyPr>
          <a:lstStyle/>
          <a:p>
            <a:pPr eaLnBrk="1" hangingPunct="1">
              <a:spcBef>
                <a:spcPct val="50000"/>
              </a:spcBef>
            </a:pPr>
            <a:r>
              <a:rPr lang="cs-CZ" altLang="cs-CZ"/>
              <a:t>T</a:t>
            </a:r>
          </a:p>
        </p:txBody>
      </p:sp>
      <p:sp>
        <p:nvSpPr>
          <p:cNvPr id="8200" name="Text Box 10"/>
          <p:cNvSpPr txBox="1">
            <a:spLocks noChangeArrowheads="1"/>
          </p:cNvSpPr>
          <p:nvPr/>
        </p:nvSpPr>
        <p:spPr bwMode="auto">
          <a:xfrm>
            <a:off x="827088" y="4508500"/>
            <a:ext cx="288925" cy="366713"/>
          </a:xfrm>
          <a:prstGeom prst="rect">
            <a:avLst/>
          </a:prstGeom>
          <a:noFill/>
          <a:ln w="9525">
            <a:noFill/>
            <a:miter lim="800000"/>
            <a:headEnd/>
            <a:tailEnd/>
          </a:ln>
        </p:spPr>
        <p:txBody>
          <a:bodyPr>
            <a:spAutoFit/>
          </a:bodyPr>
          <a:lstStyle/>
          <a:p>
            <a:pPr eaLnBrk="1" hangingPunct="1">
              <a:spcBef>
                <a:spcPct val="50000"/>
              </a:spcBef>
            </a:pPr>
            <a:r>
              <a:rPr lang="cs-CZ" altLang="cs-CZ"/>
              <a:t>E</a:t>
            </a:r>
          </a:p>
        </p:txBody>
      </p:sp>
      <p:sp>
        <p:nvSpPr>
          <p:cNvPr id="8201" name="Text Box 11"/>
          <p:cNvSpPr txBox="1">
            <a:spLocks noChangeArrowheads="1"/>
          </p:cNvSpPr>
          <p:nvPr/>
        </p:nvSpPr>
        <p:spPr bwMode="auto">
          <a:xfrm>
            <a:off x="1692275" y="4437063"/>
            <a:ext cx="287338" cy="366712"/>
          </a:xfrm>
          <a:prstGeom prst="rect">
            <a:avLst/>
          </a:prstGeom>
          <a:noFill/>
          <a:ln w="9525">
            <a:noFill/>
            <a:miter lim="800000"/>
            <a:headEnd/>
            <a:tailEnd/>
          </a:ln>
        </p:spPr>
        <p:txBody>
          <a:bodyPr>
            <a:spAutoFit/>
          </a:bodyPr>
          <a:lstStyle/>
          <a:p>
            <a:pPr eaLnBrk="1" hangingPunct="1">
              <a:spcBef>
                <a:spcPct val="50000"/>
              </a:spcBef>
            </a:pPr>
            <a:r>
              <a:rPr lang="cs-CZ" altLang="cs-CZ"/>
              <a:t>S</a:t>
            </a:r>
          </a:p>
        </p:txBody>
      </p:sp>
      <p:sp>
        <p:nvSpPr>
          <p:cNvPr id="8202" name="Line 12"/>
          <p:cNvSpPr>
            <a:spLocks noChangeShapeType="1"/>
          </p:cNvSpPr>
          <p:nvPr/>
        </p:nvSpPr>
        <p:spPr bwMode="auto">
          <a:xfrm>
            <a:off x="3995738" y="4005263"/>
            <a:ext cx="1587" cy="431800"/>
          </a:xfrm>
          <a:prstGeom prst="line">
            <a:avLst/>
          </a:prstGeom>
          <a:noFill/>
          <a:ln w="38100">
            <a:solidFill>
              <a:schemeClr val="tx1"/>
            </a:solidFill>
            <a:round/>
            <a:headEnd/>
            <a:tailEnd/>
          </a:ln>
        </p:spPr>
        <p:txBody>
          <a:bodyPr/>
          <a:lstStyle/>
          <a:p>
            <a:endParaRPr lang="cs-CZ"/>
          </a:p>
        </p:txBody>
      </p:sp>
      <p:sp>
        <p:nvSpPr>
          <p:cNvPr id="8203" name="Line 13"/>
          <p:cNvSpPr>
            <a:spLocks noChangeShapeType="1"/>
          </p:cNvSpPr>
          <p:nvPr/>
        </p:nvSpPr>
        <p:spPr bwMode="auto">
          <a:xfrm flipH="1">
            <a:off x="3419475" y="4437063"/>
            <a:ext cx="574675" cy="287337"/>
          </a:xfrm>
          <a:prstGeom prst="line">
            <a:avLst/>
          </a:prstGeom>
          <a:noFill/>
          <a:ln w="38100">
            <a:solidFill>
              <a:schemeClr val="tx1"/>
            </a:solidFill>
            <a:round/>
            <a:headEnd/>
            <a:tailEnd/>
          </a:ln>
        </p:spPr>
        <p:txBody>
          <a:bodyPr/>
          <a:lstStyle/>
          <a:p>
            <a:endParaRPr lang="cs-CZ"/>
          </a:p>
        </p:txBody>
      </p:sp>
      <p:sp>
        <p:nvSpPr>
          <p:cNvPr id="8204" name="Line 14"/>
          <p:cNvSpPr>
            <a:spLocks noChangeShapeType="1"/>
          </p:cNvSpPr>
          <p:nvPr/>
        </p:nvSpPr>
        <p:spPr bwMode="auto">
          <a:xfrm>
            <a:off x="3995738" y="4437063"/>
            <a:ext cx="287337" cy="144462"/>
          </a:xfrm>
          <a:prstGeom prst="line">
            <a:avLst/>
          </a:prstGeom>
          <a:noFill/>
          <a:ln w="38100">
            <a:solidFill>
              <a:schemeClr val="tx1"/>
            </a:solidFill>
            <a:round/>
            <a:headEnd/>
            <a:tailEnd/>
          </a:ln>
        </p:spPr>
        <p:txBody>
          <a:bodyPr/>
          <a:lstStyle/>
          <a:p>
            <a:endParaRPr lang="cs-CZ"/>
          </a:p>
        </p:txBody>
      </p:sp>
      <p:sp>
        <p:nvSpPr>
          <p:cNvPr id="8205" name="Text Box 15"/>
          <p:cNvSpPr txBox="1">
            <a:spLocks noChangeArrowheads="1"/>
          </p:cNvSpPr>
          <p:nvPr/>
        </p:nvSpPr>
        <p:spPr bwMode="auto">
          <a:xfrm>
            <a:off x="3706813" y="3573463"/>
            <a:ext cx="288925" cy="366712"/>
          </a:xfrm>
          <a:prstGeom prst="rect">
            <a:avLst/>
          </a:prstGeom>
          <a:noFill/>
          <a:ln w="9525">
            <a:noFill/>
            <a:miter lim="800000"/>
            <a:headEnd/>
            <a:tailEnd/>
          </a:ln>
        </p:spPr>
        <p:txBody>
          <a:bodyPr>
            <a:spAutoFit/>
          </a:bodyPr>
          <a:lstStyle/>
          <a:p>
            <a:pPr eaLnBrk="1" hangingPunct="1">
              <a:spcBef>
                <a:spcPct val="50000"/>
              </a:spcBef>
            </a:pPr>
            <a:r>
              <a:rPr lang="cs-CZ" altLang="cs-CZ"/>
              <a:t>T</a:t>
            </a:r>
          </a:p>
        </p:txBody>
      </p:sp>
      <p:sp>
        <p:nvSpPr>
          <p:cNvPr id="8206" name="Text Box 16"/>
          <p:cNvSpPr txBox="1">
            <a:spLocks noChangeArrowheads="1"/>
          </p:cNvSpPr>
          <p:nvPr/>
        </p:nvSpPr>
        <p:spPr bwMode="auto">
          <a:xfrm>
            <a:off x="3130550" y="4581525"/>
            <a:ext cx="288925" cy="366713"/>
          </a:xfrm>
          <a:prstGeom prst="rect">
            <a:avLst/>
          </a:prstGeom>
          <a:noFill/>
          <a:ln w="9525">
            <a:noFill/>
            <a:miter lim="800000"/>
            <a:headEnd/>
            <a:tailEnd/>
          </a:ln>
        </p:spPr>
        <p:txBody>
          <a:bodyPr>
            <a:spAutoFit/>
          </a:bodyPr>
          <a:lstStyle/>
          <a:p>
            <a:pPr eaLnBrk="1" hangingPunct="1">
              <a:spcBef>
                <a:spcPct val="50000"/>
              </a:spcBef>
            </a:pPr>
            <a:r>
              <a:rPr lang="cs-CZ" altLang="cs-CZ"/>
              <a:t>E</a:t>
            </a:r>
          </a:p>
        </p:txBody>
      </p:sp>
      <p:sp>
        <p:nvSpPr>
          <p:cNvPr id="8207" name="Text Box 17"/>
          <p:cNvSpPr txBox="1">
            <a:spLocks noChangeArrowheads="1"/>
          </p:cNvSpPr>
          <p:nvPr/>
        </p:nvSpPr>
        <p:spPr bwMode="auto">
          <a:xfrm>
            <a:off x="4284663" y="4365625"/>
            <a:ext cx="287337" cy="366713"/>
          </a:xfrm>
          <a:prstGeom prst="rect">
            <a:avLst/>
          </a:prstGeom>
          <a:noFill/>
          <a:ln w="9525">
            <a:noFill/>
            <a:miter lim="800000"/>
            <a:headEnd/>
            <a:tailEnd/>
          </a:ln>
        </p:spPr>
        <p:txBody>
          <a:bodyPr>
            <a:spAutoFit/>
          </a:bodyPr>
          <a:lstStyle/>
          <a:p>
            <a:pPr eaLnBrk="1" hangingPunct="1">
              <a:spcBef>
                <a:spcPct val="50000"/>
              </a:spcBef>
            </a:pPr>
            <a:r>
              <a:rPr lang="cs-CZ" altLang="cs-CZ"/>
              <a:t>S</a:t>
            </a:r>
          </a:p>
        </p:txBody>
      </p:sp>
      <p:sp>
        <p:nvSpPr>
          <p:cNvPr id="8208" name="Line 18"/>
          <p:cNvSpPr>
            <a:spLocks noChangeShapeType="1"/>
          </p:cNvSpPr>
          <p:nvPr/>
        </p:nvSpPr>
        <p:spPr bwMode="auto">
          <a:xfrm>
            <a:off x="6084888" y="3789363"/>
            <a:ext cx="1587" cy="144462"/>
          </a:xfrm>
          <a:prstGeom prst="line">
            <a:avLst/>
          </a:prstGeom>
          <a:noFill/>
          <a:ln w="38100">
            <a:solidFill>
              <a:schemeClr val="tx1"/>
            </a:solidFill>
            <a:round/>
            <a:headEnd/>
            <a:tailEnd/>
          </a:ln>
        </p:spPr>
        <p:txBody>
          <a:bodyPr/>
          <a:lstStyle/>
          <a:p>
            <a:endParaRPr lang="cs-CZ"/>
          </a:p>
        </p:txBody>
      </p:sp>
      <p:sp>
        <p:nvSpPr>
          <p:cNvPr id="8209" name="Line 19"/>
          <p:cNvSpPr>
            <a:spLocks noChangeShapeType="1"/>
          </p:cNvSpPr>
          <p:nvPr/>
        </p:nvSpPr>
        <p:spPr bwMode="auto">
          <a:xfrm flipH="1">
            <a:off x="5581650" y="3933825"/>
            <a:ext cx="503238" cy="287338"/>
          </a:xfrm>
          <a:prstGeom prst="line">
            <a:avLst/>
          </a:prstGeom>
          <a:noFill/>
          <a:ln w="38100">
            <a:solidFill>
              <a:schemeClr val="tx1"/>
            </a:solidFill>
            <a:round/>
            <a:headEnd/>
            <a:tailEnd/>
          </a:ln>
        </p:spPr>
        <p:txBody>
          <a:bodyPr/>
          <a:lstStyle/>
          <a:p>
            <a:endParaRPr lang="cs-CZ"/>
          </a:p>
        </p:txBody>
      </p:sp>
      <p:sp>
        <p:nvSpPr>
          <p:cNvPr id="8210" name="Line 20"/>
          <p:cNvSpPr>
            <a:spLocks noChangeShapeType="1"/>
          </p:cNvSpPr>
          <p:nvPr/>
        </p:nvSpPr>
        <p:spPr bwMode="auto">
          <a:xfrm>
            <a:off x="6084888" y="3933825"/>
            <a:ext cx="1439862" cy="287338"/>
          </a:xfrm>
          <a:prstGeom prst="line">
            <a:avLst/>
          </a:prstGeom>
          <a:noFill/>
          <a:ln w="38100">
            <a:solidFill>
              <a:schemeClr val="tx1"/>
            </a:solidFill>
            <a:prstDash val="lgDash"/>
            <a:round/>
            <a:headEnd/>
            <a:tailEnd/>
          </a:ln>
        </p:spPr>
        <p:txBody>
          <a:bodyPr/>
          <a:lstStyle/>
          <a:p>
            <a:endParaRPr lang="cs-CZ"/>
          </a:p>
        </p:txBody>
      </p:sp>
      <p:sp>
        <p:nvSpPr>
          <p:cNvPr id="8211" name="Text Box 21"/>
          <p:cNvSpPr txBox="1">
            <a:spLocks noChangeArrowheads="1"/>
          </p:cNvSpPr>
          <p:nvPr/>
        </p:nvSpPr>
        <p:spPr bwMode="auto">
          <a:xfrm>
            <a:off x="5797550" y="3430588"/>
            <a:ext cx="288925" cy="366712"/>
          </a:xfrm>
          <a:prstGeom prst="rect">
            <a:avLst/>
          </a:prstGeom>
          <a:noFill/>
          <a:ln w="9525">
            <a:noFill/>
            <a:miter lim="800000"/>
            <a:headEnd/>
            <a:tailEnd/>
          </a:ln>
        </p:spPr>
        <p:txBody>
          <a:bodyPr>
            <a:spAutoFit/>
          </a:bodyPr>
          <a:lstStyle/>
          <a:p>
            <a:pPr eaLnBrk="1" hangingPunct="1">
              <a:spcBef>
                <a:spcPct val="50000"/>
              </a:spcBef>
            </a:pPr>
            <a:r>
              <a:rPr lang="cs-CZ" altLang="cs-CZ"/>
              <a:t>T</a:t>
            </a:r>
          </a:p>
        </p:txBody>
      </p:sp>
      <p:sp>
        <p:nvSpPr>
          <p:cNvPr id="8212" name="Text Box 22"/>
          <p:cNvSpPr txBox="1">
            <a:spLocks noChangeArrowheads="1"/>
          </p:cNvSpPr>
          <p:nvPr/>
        </p:nvSpPr>
        <p:spPr bwMode="auto">
          <a:xfrm>
            <a:off x="5221288" y="4078288"/>
            <a:ext cx="288925" cy="366712"/>
          </a:xfrm>
          <a:prstGeom prst="rect">
            <a:avLst/>
          </a:prstGeom>
          <a:noFill/>
          <a:ln w="9525">
            <a:noFill/>
            <a:miter lim="800000"/>
            <a:headEnd/>
            <a:tailEnd/>
          </a:ln>
        </p:spPr>
        <p:txBody>
          <a:bodyPr>
            <a:spAutoFit/>
          </a:bodyPr>
          <a:lstStyle/>
          <a:p>
            <a:pPr eaLnBrk="1" hangingPunct="1">
              <a:spcBef>
                <a:spcPct val="50000"/>
              </a:spcBef>
            </a:pPr>
            <a:r>
              <a:rPr lang="cs-CZ" altLang="cs-CZ"/>
              <a:t>E</a:t>
            </a:r>
          </a:p>
        </p:txBody>
      </p:sp>
      <p:sp>
        <p:nvSpPr>
          <p:cNvPr id="8213" name="Text Box 23"/>
          <p:cNvSpPr txBox="1">
            <a:spLocks noChangeArrowheads="1"/>
          </p:cNvSpPr>
          <p:nvPr/>
        </p:nvSpPr>
        <p:spPr bwMode="auto">
          <a:xfrm>
            <a:off x="7524750" y="4005263"/>
            <a:ext cx="287338" cy="366712"/>
          </a:xfrm>
          <a:prstGeom prst="rect">
            <a:avLst/>
          </a:prstGeom>
          <a:noFill/>
          <a:ln w="9525">
            <a:noFill/>
            <a:miter lim="800000"/>
            <a:headEnd/>
            <a:tailEnd/>
          </a:ln>
        </p:spPr>
        <p:txBody>
          <a:bodyPr>
            <a:spAutoFit/>
          </a:bodyPr>
          <a:lstStyle/>
          <a:p>
            <a:pPr eaLnBrk="1" hangingPunct="1">
              <a:spcBef>
                <a:spcPct val="50000"/>
              </a:spcBef>
            </a:pPr>
            <a:r>
              <a:rPr lang="cs-CZ" altLang="cs-CZ"/>
              <a:t>S</a:t>
            </a:r>
          </a:p>
        </p:txBody>
      </p:sp>
      <p:sp>
        <p:nvSpPr>
          <p:cNvPr id="8214" name="Text Box 24"/>
          <p:cNvSpPr txBox="1">
            <a:spLocks noChangeArrowheads="1"/>
          </p:cNvSpPr>
          <p:nvPr/>
        </p:nvSpPr>
        <p:spPr bwMode="auto">
          <a:xfrm>
            <a:off x="468313" y="4941888"/>
            <a:ext cx="2232025" cy="1190625"/>
          </a:xfrm>
          <a:prstGeom prst="rect">
            <a:avLst/>
          </a:prstGeom>
          <a:noFill/>
          <a:ln w="9525">
            <a:noFill/>
            <a:miter lim="800000"/>
            <a:headEnd/>
            <a:tailEnd/>
          </a:ln>
        </p:spPr>
        <p:txBody>
          <a:bodyPr>
            <a:spAutoFit/>
          </a:bodyPr>
          <a:lstStyle/>
          <a:p>
            <a:pPr eaLnBrk="1" hangingPunct="1">
              <a:spcBef>
                <a:spcPct val="50000"/>
              </a:spcBef>
            </a:pPr>
            <a:r>
              <a:rPr lang="cs-CZ" altLang="cs-CZ"/>
              <a:t>1960, převažují zjevné  problémy technické (omezení kapacitöu)</a:t>
            </a:r>
          </a:p>
        </p:txBody>
      </p:sp>
      <p:sp>
        <p:nvSpPr>
          <p:cNvPr id="8215" name="Text Box 25"/>
          <p:cNvSpPr txBox="1">
            <a:spLocks noChangeArrowheads="1"/>
          </p:cNvSpPr>
          <p:nvPr/>
        </p:nvSpPr>
        <p:spPr bwMode="auto">
          <a:xfrm>
            <a:off x="2700338" y="5013325"/>
            <a:ext cx="2376487" cy="915988"/>
          </a:xfrm>
          <a:prstGeom prst="rect">
            <a:avLst/>
          </a:prstGeom>
          <a:noFill/>
          <a:ln w="9525">
            <a:noFill/>
            <a:miter lim="800000"/>
            <a:headEnd/>
            <a:tailEnd/>
          </a:ln>
        </p:spPr>
        <p:txBody>
          <a:bodyPr>
            <a:spAutoFit/>
          </a:bodyPr>
          <a:lstStyle/>
          <a:p>
            <a:pPr eaLnBrk="1" hangingPunct="1">
              <a:spcBef>
                <a:spcPct val="50000"/>
              </a:spcBef>
            </a:pPr>
            <a:r>
              <a:rPr lang="cs-CZ" altLang="cs-CZ"/>
              <a:t>1985, převážně  zjevné dopady na ekonomické procesy, </a:t>
            </a:r>
          </a:p>
        </p:txBody>
      </p:sp>
      <p:sp>
        <p:nvSpPr>
          <p:cNvPr id="8216" name="Text Box 26"/>
          <p:cNvSpPr txBox="1">
            <a:spLocks noChangeArrowheads="1"/>
          </p:cNvSpPr>
          <p:nvPr/>
        </p:nvSpPr>
        <p:spPr bwMode="auto">
          <a:xfrm>
            <a:off x="5292725" y="4627563"/>
            <a:ext cx="3167063" cy="1465262"/>
          </a:xfrm>
          <a:prstGeom prst="rect">
            <a:avLst/>
          </a:prstGeom>
          <a:noFill/>
          <a:ln w="9525">
            <a:noFill/>
            <a:miter lim="800000"/>
            <a:headEnd/>
            <a:tailEnd/>
          </a:ln>
        </p:spPr>
        <p:txBody>
          <a:bodyPr>
            <a:spAutoFit/>
          </a:bodyPr>
          <a:lstStyle/>
          <a:p>
            <a:pPr eaLnBrk="1" hangingPunct="1">
              <a:spcBef>
                <a:spcPct val="50000"/>
              </a:spcBef>
            </a:pPr>
            <a:r>
              <a:rPr lang="cs-CZ" altLang="cs-CZ"/>
              <a:t>2010, skryté sociálně ekonomické  a politické dopady, mnohé jen tušené (globalizace, důsledky sociálních sítí, předsudky…)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číslo snímku 5"/>
          <p:cNvSpPr>
            <a:spLocks noGrp="1"/>
          </p:cNvSpPr>
          <p:nvPr>
            <p:ph type="sldNum" sz="quarter" idx="12"/>
          </p:nvPr>
        </p:nvSpPr>
        <p:spPr>
          <a:noFill/>
        </p:spPr>
        <p:txBody>
          <a:bodyPr/>
          <a:lstStyle/>
          <a:p>
            <a:fld id="{4B3B22F4-6E22-4871-86F5-0A725F27FF9C}" type="slidenum">
              <a:rPr lang="cs-CZ" altLang="cs-CZ"/>
              <a:pPr/>
              <a:t>50</a:t>
            </a:fld>
            <a:endParaRPr lang="cs-CZ" altLang="cs-CZ"/>
          </a:p>
        </p:txBody>
      </p:sp>
      <p:sp>
        <p:nvSpPr>
          <p:cNvPr id="55299" name="Rectangle 2"/>
          <p:cNvSpPr>
            <a:spLocks noGrp="1" noChangeArrowheads="1"/>
          </p:cNvSpPr>
          <p:nvPr>
            <p:ph type="title"/>
          </p:nvPr>
        </p:nvSpPr>
        <p:spPr>
          <a:xfrm>
            <a:off x="304800" y="609600"/>
            <a:ext cx="8534400" cy="1143000"/>
          </a:xfrm>
        </p:spPr>
        <p:txBody>
          <a:bodyPr/>
          <a:lstStyle/>
          <a:p>
            <a:pPr eaLnBrk="1" hangingPunct="1"/>
            <a:r>
              <a:rPr lang="cs-CZ" altLang="cs-CZ" sz="4000" smtClean="0"/>
              <a:t>Důvody selhání restrukturalizace podnikových procesů</a:t>
            </a:r>
          </a:p>
        </p:txBody>
      </p:sp>
      <p:sp>
        <p:nvSpPr>
          <p:cNvPr id="55300" name="Rectangle 3"/>
          <p:cNvSpPr>
            <a:spLocks noGrp="1" noChangeArrowheads="1"/>
          </p:cNvSpPr>
          <p:nvPr>
            <p:ph type="body" idx="1"/>
          </p:nvPr>
        </p:nvSpPr>
        <p:spPr>
          <a:xfrm>
            <a:off x="395288" y="2133600"/>
            <a:ext cx="8497887" cy="3962400"/>
          </a:xfrm>
        </p:spPr>
        <p:txBody>
          <a:bodyPr/>
          <a:lstStyle/>
          <a:p>
            <a:pPr eaLnBrk="1" hangingPunct="1">
              <a:lnSpc>
                <a:spcPct val="80000"/>
              </a:lnSpc>
            </a:pPr>
            <a:r>
              <a:rPr lang="cs-CZ" altLang="cs-CZ" sz="2400" smtClean="0"/>
              <a:t>Kulturní bariéry, rozdíly mezi zeměmi a mezi podniky</a:t>
            </a:r>
          </a:p>
          <a:p>
            <a:pPr eaLnBrk="1" hangingPunct="1">
              <a:lnSpc>
                <a:spcPct val="80000"/>
              </a:lnSpc>
            </a:pPr>
            <a:r>
              <a:rPr lang="cs-CZ" altLang="cs-CZ" sz="2400" smtClean="0"/>
              <a:t>Nové nemusí být správně zvládnutelné s danými zaměstnanci (kvalifikace, znalosti, školení, zvyky)</a:t>
            </a:r>
          </a:p>
          <a:p>
            <a:pPr eaLnBrk="1" hangingPunct="1">
              <a:lnSpc>
                <a:spcPct val="80000"/>
              </a:lnSpc>
            </a:pPr>
            <a:r>
              <a:rPr lang="cs-CZ" altLang="cs-CZ" sz="2400" smtClean="0"/>
              <a:t>Odpor zaměstnanců proti změnám při ohrožení jejích postů může být velmi účinný. Nové nelze bez účinné pomoci klíčových zaměstnanců vůbec implementovat.</a:t>
            </a:r>
          </a:p>
          <a:p>
            <a:pPr eaLnBrk="1" hangingPunct="1">
              <a:lnSpc>
                <a:spcPct val="80000"/>
              </a:lnSpc>
            </a:pPr>
            <a:r>
              <a:rPr lang="cs-CZ" altLang="cs-CZ" sz="2400" smtClean="0"/>
              <a:t>Podnik není počítač, iniciativa a účast lidí je nutná</a:t>
            </a:r>
          </a:p>
          <a:p>
            <a:pPr eaLnBrk="1" hangingPunct="1">
              <a:lnSpc>
                <a:spcPct val="80000"/>
              </a:lnSpc>
            </a:pPr>
            <a:r>
              <a:rPr lang="cs-CZ" altLang="cs-CZ" sz="2400" smtClean="0"/>
              <a:t>Snaha nového managementu zrušit informační náskok a výhodu zkušeností starých zaměstnanců za každou cenu</a:t>
            </a:r>
          </a:p>
          <a:p>
            <a:pPr eaLnBrk="1" hangingPunct="1">
              <a:lnSpc>
                <a:spcPct val="80000"/>
              </a:lnSpc>
            </a:pPr>
            <a:r>
              <a:rPr lang="cs-CZ" altLang="cs-CZ" sz="2400" smtClean="0"/>
              <a:t>Porušení zásady „co dobře funguje to raději neměním“</a:t>
            </a:r>
          </a:p>
        </p:txBody>
      </p:sp>
      <p:sp>
        <p:nvSpPr>
          <p:cNvPr id="55301" name="Rectangle 4"/>
          <p:cNvSpPr>
            <a:spLocks noChangeArrowheads="1"/>
          </p:cNvSpPr>
          <p:nvPr/>
        </p:nvSpPr>
        <p:spPr bwMode="auto">
          <a:xfrm>
            <a:off x="8316913" y="188913"/>
            <a:ext cx="215900" cy="144462"/>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číslo snímku 5"/>
          <p:cNvSpPr>
            <a:spLocks noGrp="1"/>
          </p:cNvSpPr>
          <p:nvPr>
            <p:ph type="sldNum" sz="quarter" idx="12"/>
          </p:nvPr>
        </p:nvSpPr>
        <p:spPr>
          <a:noFill/>
        </p:spPr>
        <p:txBody>
          <a:bodyPr/>
          <a:lstStyle/>
          <a:p>
            <a:fld id="{EDFE4B88-1DC1-4A12-AC2B-DCE237DC0D84}" type="slidenum">
              <a:rPr lang="cs-CZ" altLang="cs-CZ"/>
              <a:pPr/>
              <a:t>51</a:t>
            </a:fld>
            <a:endParaRPr lang="cs-CZ" altLang="cs-CZ"/>
          </a:p>
        </p:txBody>
      </p:sp>
      <p:sp>
        <p:nvSpPr>
          <p:cNvPr id="56323" name="Rectangle 2"/>
          <p:cNvSpPr>
            <a:spLocks noGrp="1" noChangeArrowheads="1"/>
          </p:cNvSpPr>
          <p:nvPr>
            <p:ph type="title"/>
          </p:nvPr>
        </p:nvSpPr>
        <p:spPr/>
        <p:txBody>
          <a:bodyPr/>
          <a:lstStyle/>
          <a:p>
            <a:pPr eaLnBrk="1" hangingPunct="1"/>
            <a:r>
              <a:rPr lang="cs-CZ" altLang="cs-CZ" smtClean="0"/>
              <a:t>Měnit jen to, co je nezbytné</a:t>
            </a:r>
          </a:p>
        </p:txBody>
      </p:sp>
      <p:sp>
        <p:nvSpPr>
          <p:cNvPr id="56324" name="Rectangle 3"/>
          <p:cNvSpPr>
            <a:spLocks noGrp="1" noChangeArrowheads="1"/>
          </p:cNvSpPr>
          <p:nvPr>
            <p:ph type="body" idx="1"/>
          </p:nvPr>
        </p:nvSpPr>
        <p:spPr/>
        <p:txBody>
          <a:bodyPr/>
          <a:lstStyle/>
          <a:p>
            <a:pPr eaLnBrk="1" hangingPunct="1">
              <a:lnSpc>
                <a:spcPct val="90000"/>
              </a:lnSpc>
            </a:pPr>
            <a:r>
              <a:rPr lang="cs-CZ" altLang="cs-CZ" sz="2800" smtClean="0"/>
              <a:t>U BPR je možná buď úplná změna, ta je ale velmi riskantní (tvrdá varianta BPR)</a:t>
            </a:r>
          </a:p>
          <a:p>
            <a:pPr eaLnBrk="1" hangingPunct="1">
              <a:lnSpc>
                <a:spcPct val="90000"/>
              </a:lnSpc>
            </a:pPr>
            <a:r>
              <a:rPr lang="cs-CZ" altLang="cs-CZ" sz="2800" smtClean="0"/>
              <a:t>Nebo uplatnit měkkou variantu BPR, což je vhodné v případě, kdy jde o celkem dobře fungující organizaci. Tehdy lze často postupovat tak, že se postupné nasazování IS jeví jako postupná informační podpora a jednoduchá  modifikace dosavadních procesů, byť fakticky za změnou stojí výkonná optimalizace. Takové BPR je levné a málo riskantní, nejde ale uplatnit vždy</a:t>
            </a:r>
          </a:p>
          <a:p>
            <a:pPr lvl="1" eaLnBrk="1" hangingPunct="1">
              <a:lnSpc>
                <a:spcPct val="90000"/>
              </a:lnSpc>
            </a:pPr>
            <a:r>
              <a:rPr lang="cs-CZ" altLang="cs-CZ" sz="2400" smtClean="0"/>
              <a:t>Mohou následovat postupné modifikace  za provozu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číslo snímku 5"/>
          <p:cNvSpPr>
            <a:spLocks noGrp="1"/>
          </p:cNvSpPr>
          <p:nvPr>
            <p:ph type="sldNum" sz="quarter" idx="12"/>
          </p:nvPr>
        </p:nvSpPr>
        <p:spPr>
          <a:noFill/>
        </p:spPr>
        <p:txBody>
          <a:bodyPr/>
          <a:lstStyle/>
          <a:p>
            <a:fld id="{7B35E9E2-7D65-4277-A770-F750751C98EF}" type="slidenum">
              <a:rPr lang="cs-CZ" altLang="cs-CZ"/>
              <a:pPr/>
              <a:t>52</a:t>
            </a:fld>
            <a:endParaRPr lang="cs-CZ" altLang="cs-CZ"/>
          </a:p>
        </p:txBody>
      </p:sp>
      <p:sp>
        <p:nvSpPr>
          <p:cNvPr id="57347" name="Rectangle 2"/>
          <p:cNvSpPr>
            <a:spLocks noGrp="1" noChangeArrowheads="1"/>
          </p:cNvSpPr>
          <p:nvPr>
            <p:ph type="title"/>
          </p:nvPr>
        </p:nvSpPr>
        <p:spPr/>
        <p:txBody>
          <a:bodyPr/>
          <a:lstStyle/>
          <a:p>
            <a:pPr eaLnBrk="1" hangingPunct="1"/>
            <a:r>
              <a:rPr lang="cs-CZ" altLang="cs-CZ" smtClean="0"/>
              <a:t>Měnit jen to, co je nezbytné</a:t>
            </a:r>
          </a:p>
        </p:txBody>
      </p:sp>
      <p:sp>
        <p:nvSpPr>
          <p:cNvPr id="57348" name="Rectangle 3"/>
          <p:cNvSpPr>
            <a:spLocks noGrp="1" noChangeArrowheads="1"/>
          </p:cNvSpPr>
          <p:nvPr>
            <p:ph type="body" idx="1"/>
          </p:nvPr>
        </p:nvSpPr>
        <p:spPr/>
        <p:txBody>
          <a:bodyPr/>
          <a:lstStyle/>
          <a:p>
            <a:pPr eaLnBrk="1" hangingPunct="1"/>
            <a:r>
              <a:rPr lang="cs-CZ" altLang="cs-CZ" smtClean="0"/>
              <a:t>Naše stanovisko je založeno na staré zkušenosti dobrých řemeslníků vyznávané i v USA</a:t>
            </a:r>
          </a:p>
          <a:p>
            <a:pPr eaLnBrk="1" hangingPunct="1"/>
            <a:r>
              <a:rPr lang="cs-CZ" altLang="cs-CZ" b="1" smtClean="0"/>
              <a:t>Do toho, co dobře funguje, nesahám</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číslo snímku 5"/>
          <p:cNvSpPr>
            <a:spLocks noGrp="1"/>
          </p:cNvSpPr>
          <p:nvPr>
            <p:ph type="sldNum" sz="quarter" idx="12"/>
          </p:nvPr>
        </p:nvSpPr>
        <p:spPr>
          <a:noFill/>
        </p:spPr>
        <p:txBody>
          <a:bodyPr/>
          <a:lstStyle/>
          <a:p>
            <a:fld id="{40D87E7C-51B8-46E8-89F8-14753968E3A1}" type="slidenum">
              <a:rPr lang="cs-CZ" altLang="cs-CZ"/>
              <a:pPr/>
              <a:t>53</a:t>
            </a:fld>
            <a:endParaRPr lang="cs-CZ" altLang="cs-CZ"/>
          </a:p>
        </p:txBody>
      </p:sp>
      <p:sp>
        <p:nvSpPr>
          <p:cNvPr id="58371" name="Rectangle 2"/>
          <p:cNvSpPr>
            <a:spLocks noGrp="1" noChangeArrowheads="1"/>
          </p:cNvSpPr>
          <p:nvPr>
            <p:ph type="title"/>
          </p:nvPr>
        </p:nvSpPr>
        <p:spPr>
          <a:xfrm>
            <a:off x="457200" y="274638"/>
            <a:ext cx="8305800" cy="1858962"/>
          </a:xfrm>
        </p:spPr>
        <p:txBody>
          <a:bodyPr/>
          <a:lstStyle/>
          <a:p>
            <a:pPr eaLnBrk="1" hangingPunct="1"/>
            <a:r>
              <a:rPr lang="cs-CZ" altLang="cs-CZ" smtClean="0"/>
              <a:t>Postupná reorganizace a nový management</a:t>
            </a:r>
          </a:p>
        </p:txBody>
      </p:sp>
      <p:sp>
        <p:nvSpPr>
          <p:cNvPr id="58372" name="Rectangle 3"/>
          <p:cNvSpPr>
            <a:spLocks noGrp="1" noChangeArrowheads="1"/>
          </p:cNvSpPr>
          <p:nvPr>
            <p:ph type="body" idx="1"/>
          </p:nvPr>
        </p:nvSpPr>
        <p:spPr>
          <a:xfrm>
            <a:off x="457200" y="2362200"/>
            <a:ext cx="7859713" cy="3763963"/>
          </a:xfrm>
        </p:spPr>
        <p:txBody>
          <a:bodyPr/>
          <a:lstStyle/>
          <a:p>
            <a:pPr eaLnBrk="1" hangingPunct="1">
              <a:buFontTx/>
              <a:buNone/>
            </a:pPr>
            <a:r>
              <a:rPr lang="cs-CZ" altLang="cs-CZ" smtClean="0"/>
              <a:t>Nový management ve firmě občas provádí BPR i proto, aby zlikvidoval znalostní náskok těch, kteří podle stávajících procesů jednají. Je to typické pro velmi  mladé nafoukané manažery</a:t>
            </a:r>
          </a:p>
          <a:p>
            <a:pPr eaLnBrk="1" hangingPunct="1"/>
            <a:r>
              <a:rPr lang="cs-CZ" altLang="cs-CZ" smtClean="0"/>
              <a:t> Někdy to firmě prospěje, častěji velmi uškodí. Škody se pak svedou na IS.</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číslo snímku 5"/>
          <p:cNvSpPr>
            <a:spLocks noGrp="1"/>
          </p:cNvSpPr>
          <p:nvPr>
            <p:ph type="sldNum" sz="quarter" idx="12"/>
          </p:nvPr>
        </p:nvSpPr>
        <p:spPr>
          <a:noFill/>
        </p:spPr>
        <p:txBody>
          <a:bodyPr/>
          <a:lstStyle/>
          <a:p>
            <a:fld id="{C5E6359A-A9E3-49A8-AEF9-E16D8688E846}" type="slidenum">
              <a:rPr lang="cs-CZ" altLang="cs-CZ"/>
              <a:pPr/>
              <a:t>54</a:t>
            </a:fld>
            <a:endParaRPr lang="cs-CZ" altLang="cs-CZ"/>
          </a:p>
        </p:txBody>
      </p:sp>
      <p:sp>
        <p:nvSpPr>
          <p:cNvPr id="59395" name="Rectangle 2050"/>
          <p:cNvSpPr>
            <a:spLocks noGrp="1" noChangeArrowheads="1"/>
          </p:cNvSpPr>
          <p:nvPr>
            <p:ph type="title"/>
          </p:nvPr>
        </p:nvSpPr>
        <p:spPr>
          <a:xfrm>
            <a:off x="304800" y="609600"/>
            <a:ext cx="8229600" cy="868363"/>
          </a:xfrm>
        </p:spPr>
        <p:txBody>
          <a:bodyPr/>
          <a:lstStyle/>
          <a:p>
            <a:pPr eaLnBrk="1" hangingPunct="1"/>
            <a:r>
              <a:rPr lang="cs-CZ" altLang="cs-CZ" smtClean="0"/>
              <a:t>Minimalizace rozsahu</a:t>
            </a:r>
            <a:br>
              <a:rPr lang="cs-CZ" altLang="cs-CZ" smtClean="0"/>
            </a:br>
            <a:endParaRPr lang="cs-CZ" altLang="cs-CZ" smtClean="0"/>
          </a:p>
        </p:txBody>
      </p:sp>
      <p:sp>
        <p:nvSpPr>
          <p:cNvPr id="59396" name="Rectangle 2051"/>
          <p:cNvSpPr>
            <a:spLocks noGrp="1" noChangeArrowheads="1"/>
          </p:cNvSpPr>
          <p:nvPr>
            <p:ph type="body" idx="1"/>
          </p:nvPr>
        </p:nvSpPr>
        <p:spPr>
          <a:xfrm>
            <a:off x="76200" y="1341438"/>
            <a:ext cx="8305800" cy="5135562"/>
          </a:xfrm>
        </p:spPr>
        <p:txBody>
          <a:bodyPr/>
          <a:lstStyle/>
          <a:p>
            <a:pPr lvl="1" eaLnBrk="1" hangingPunct="1"/>
            <a:r>
              <a:rPr lang="cs-CZ" altLang="cs-CZ" smtClean="0"/>
              <a:t>Začínat od co nejmenšího již užitečného systému pokrývajícího nejurgentnější potřeby, </a:t>
            </a:r>
          </a:p>
          <a:p>
            <a:pPr lvl="2" eaLnBrk="1" hangingPunct="1"/>
            <a:r>
              <a:rPr lang="cs-CZ" altLang="cs-CZ" smtClean="0"/>
              <a:t>Při rozšiřování systému se zaměřit na nejvýznamnější dosud nepokryté potřeby, zjišťuje se aktualizací odpovědi na otázku PROČ </a:t>
            </a:r>
          </a:p>
          <a:p>
            <a:pPr lvl="2" eaLnBrk="1" hangingPunct="1"/>
            <a:r>
              <a:rPr lang="cs-CZ" altLang="cs-CZ" smtClean="0"/>
              <a:t>Přijímat požadavky až po oponentuře daného proč; </a:t>
            </a:r>
          </a:p>
          <a:p>
            <a:pPr lvl="2" eaLnBrk="1" hangingPunct="1"/>
            <a:r>
              <a:rPr lang="cs-CZ" altLang="cs-CZ" smtClean="0"/>
              <a:t>Vždy vážit, zda použít hotovou  komponentu a jak nejlépe kombinovat ruční a automatizované prostředky a zda není ruční práce efektivnější</a:t>
            </a:r>
          </a:p>
          <a:p>
            <a:pPr lvl="2" eaLnBrk="1" hangingPunct="1"/>
            <a:r>
              <a:rPr lang="cs-CZ" altLang="cs-CZ" smtClean="0"/>
              <a:t>Maximální možná lenost (nezdělávám více než jsem schopen stihnou, co dělám se snažím co nejdříve  a co nejlépe dokončit</a:t>
            </a:r>
          </a:p>
          <a:p>
            <a:pPr lvl="2" eaLnBrk="1" hangingPunct="1">
              <a:buFontTx/>
              <a:buNone/>
            </a:pPr>
            <a:endParaRPr lang="cs-CZ" altLang="cs-CZ" b="1" i="1" smtClean="0"/>
          </a:p>
        </p:txBody>
      </p:sp>
      <p:sp>
        <p:nvSpPr>
          <p:cNvPr id="59397" name="Rectangle 2052"/>
          <p:cNvSpPr>
            <a:spLocks noChangeArrowheads="1"/>
          </p:cNvSpPr>
          <p:nvPr/>
        </p:nvSpPr>
        <p:spPr bwMode="auto">
          <a:xfrm>
            <a:off x="8316913" y="260350"/>
            <a:ext cx="215900"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číslo snímku 5"/>
          <p:cNvSpPr>
            <a:spLocks noGrp="1"/>
          </p:cNvSpPr>
          <p:nvPr>
            <p:ph type="sldNum" sz="quarter" idx="12"/>
          </p:nvPr>
        </p:nvSpPr>
        <p:spPr>
          <a:noFill/>
        </p:spPr>
        <p:txBody>
          <a:bodyPr/>
          <a:lstStyle/>
          <a:p>
            <a:fld id="{2D5FADC3-3DFF-4EE4-A6D3-EC115097AD26}" type="slidenum">
              <a:rPr lang="cs-CZ" altLang="cs-CZ"/>
              <a:pPr/>
              <a:t>55</a:t>
            </a:fld>
            <a:endParaRPr lang="cs-CZ" altLang="cs-CZ"/>
          </a:p>
        </p:txBody>
      </p:sp>
      <p:sp>
        <p:nvSpPr>
          <p:cNvPr id="60419" name="Rectangle 2"/>
          <p:cNvSpPr>
            <a:spLocks noGrp="1" noChangeArrowheads="1"/>
          </p:cNvSpPr>
          <p:nvPr>
            <p:ph type="title"/>
          </p:nvPr>
        </p:nvSpPr>
        <p:spPr>
          <a:xfrm>
            <a:off x="457200" y="427038"/>
            <a:ext cx="8229600" cy="990600"/>
          </a:xfrm>
        </p:spPr>
        <p:txBody>
          <a:bodyPr/>
          <a:lstStyle/>
          <a:p>
            <a:pPr eaLnBrk="1" hangingPunct="1"/>
            <a:r>
              <a:rPr lang="cs-CZ" altLang="cs-CZ" smtClean="0"/>
              <a:t>Minimalizace rozsahu</a:t>
            </a:r>
            <a:br>
              <a:rPr lang="cs-CZ" altLang="cs-CZ" smtClean="0"/>
            </a:br>
            <a:endParaRPr lang="cs-CZ" altLang="cs-CZ" smtClean="0"/>
          </a:p>
        </p:txBody>
      </p:sp>
      <p:sp>
        <p:nvSpPr>
          <p:cNvPr id="60420" name="Rectangle 3"/>
          <p:cNvSpPr>
            <a:spLocks noGrp="1" noChangeArrowheads="1"/>
          </p:cNvSpPr>
          <p:nvPr>
            <p:ph type="body" idx="1"/>
          </p:nvPr>
        </p:nvSpPr>
        <p:spPr>
          <a:xfrm>
            <a:off x="76200" y="1341438"/>
            <a:ext cx="8240713" cy="5135562"/>
          </a:xfrm>
        </p:spPr>
        <p:txBody>
          <a:bodyPr/>
          <a:lstStyle/>
          <a:p>
            <a:pPr lvl="1" eaLnBrk="1" hangingPunct="1">
              <a:lnSpc>
                <a:spcPct val="90000"/>
              </a:lnSpc>
            </a:pPr>
            <a:endParaRPr lang="cs-CZ" altLang="cs-CZ" b="1" i="1" smtClean="0"/>
          </a:p>
          <a:p>
            <a:pPr lvl="1" eaLnBrk="1" hangingPunct="1">
              <a:lnSpc>
                <a:spcPct val="90000"/>
              </a:lnSpc>
            </a:pPr>
            <a:r>
              <a:rPr lang="cs-CZ" altLang="cs-CZ" sz="2400" b="1" i="1" smtClean="0"/>
              <a:t>Minimální řešení </a:t>
            </a:r>
            <a:r>
              <a:rPr lang="cs-CZ" altLang="cs-CZ" sz="2400" i="1" smtClean="0"/>
              <a:t>by mělo být zaměřeno na rozhodující omezení ve smyslu Goldratta, pokud se ho podaří identifikovat, jinak ales</a:t>
            </a:r>
            <a:r>
              <a:rPr lang="en-US" altLang="cs-CZ" sz="2400" i="1" smtClean="0"/>
              <a:t>p</a:t>
            </a:r>
            <a:r>
              <a:rPr lang="cs-CZ" altLang="cs-CZ" sz="2400" i="1" smtClean="0"/>
              <a:t>oň na několik málo problé</a:t>
            </a:r>
            <a:r>
              <a:rPr lang="en-US" altLang="cs-CZ" sz="2400" i="1" smtClean="0"/>
              <a:t>m</a:t>
            </a:r>
            <a:r>
              <a:rPr lang="cs-CZ" altLang="cs-CZ" sz="2400" i="1" smtClean="0"/>
              <a:t>ů s největším dopadem</a:t>
            </a:r>
          </a:p>
          <a:p>
            <a:pPr lvl="1" eaLnBrk="1" hangingPunct="1">
              <a:lnSpc>
                <a:spcPct val="90000"/>
              </a:lnSpc>
            </a:pPr>
            <a:r>
              <a:rPr lang="cs-CZ" altLang="cs-CZ" sz="2400" b="1" i="1" smtClean="0"/>
              <a:t>Problém:  </a:t>
            </a:r>
            <a:r>
              <a:rPr lang="cs-CZ" altLang="cs-CZ" sz="2400" i="1" smtClean="0"/>
              <a:t>je nutný inkrementální nebo iterativní vývoj a tedy je  nutná rámcová smlouva s ne zcela jasně specifikovaným předmětem dodávky. To vyžaduje důvěru  mezi partnery. Tento problém je ještě vyhrocenější pro agilní formy vývoje</a:t>
            </a:r>
            <a:r>
              <a:rPr lang="cs-CZ" altLang="cs-CZ" sz="2400" b="1" i="1" smtClean="0"/>
              <a:t> </a:t>
            </a:r>
          </a:p>
          <a:p>
            <a:pPr lvl="2" eaLnBrk="1" hangingPunct="1">
              <a:lnSpc>
                <a:spcPct val="90000"/>
              </a:lnSpc>
            </a:pPr>
            <a:r>
              <a:rPr lang="cs-CZ" altLang="cs-CZ" b="1" i="1" smtClean="0"/>
              <a:t>Obavy, že se nedokončí</a:t>
            </a:r>
          </a:p>
          <a:p>
            <a:pPr lvl="2" eaLnBrk="1" hangingPunct="1">
              <a:lnSpc>
                <a:spcPct val="90000"/>
              </a:lnSpc>
            </a:pPr>
            <a:r>
              <a:rPr lang="cs-CZ" altLang="cs-CZ" b="1" i="1" smtClean="0"/>
              <a:t>Je třeba, aby vývojáři zvládli nová paradigmata</a:t>
            </a:r>
          </a:p>
        </p:txBody>
      </p:sp>
      <p:sp>
        <p:nvSpPr>
          <p:cNvPr id="60421" name="Rectangle 4"/>
          <p:cNvSpPr>
            <a:spLocks noChangeArrowheads="1"/>
          </p:cNvSpPr>
          <p:nvPr/>
        </p:nvSpPr>
        <p:spPr bwMode="auto">
          <a:xfrm>
            <a:off x="8316913" y="260350"/>
            <a:ext cx="215900" cy="215900"/>
          </a:xfrm>
          <a:prstGeom prst="rect">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číslo snímku 5"/>
          <p:cNvSpPr>
            <a:spLocks noGrp="1"/>
          </p:cNvSpPr>
          <p:nvPr>
            <p:ph type="sldNum" sz="quarter" idx="12"/>
          </p:nvPr>
        </p:nvSpPr>
        <p:spPr>
          <a:noFill/>
        </p:spPr>
        <p:txBody>
          <a:bodyPr/>
          <a:lstStyle/>
          <a:p>
            <a:fld id="{0765151F-2702-43FB-9FD1-0E0E34F8D7A0}" type="slidenum">
              <a:rPr lang="cs-CZ" altLang="cs-CZ"/>
              <a:pPr/>
              <a:t>56</a:t>
            </a:fld>
            <a:endParaRPr lang="cs-CZ" altLang="cs-CZ"/>
          </a:p>
        </p:txBody>
      </p:sp>
      <p:sp>
        <p:nvSpPr>
          <p:cNvPr id="61443" name="Rectangle 2"/>
          <p:cNvSpPr>
            <a:spLocks noGrp="1" noChangeArrowheads="1"/>
          </p:cNvSpPr>
          <p:nvPr>
            <p:ph type="title"/>
          </p:nvPr>
        </p:nvSpPr>
        <p:spPr/>
        <p:txBody>
          <a:bodyPr/>
          <a:lstStyle/>
          <a:p>
            <a:pPr eaLnBrk="1" hangingPunct="1"/>
            <a:r>
              <a:rPr lang="cs-CZ" altLang="cs-CZ" sz="4000" smtClean="0"/>
              <a:t>Je rozumné začínat od co nejmenšího použitelného jádra?</a:t>
            </a:r>
          </a:p>
        </p:txBody>
      </p:sp>
      <p:sp>
        <p:nvSpPr>
          <p:cNvPr id="61444" name="Rectangle 3"/>
          <p:cNvSpPr>
            <a:spLocks noGrp="1" noChangeArrowheads="1"/>
          </p:cNvSpPr>
          <p:nvPr>
            <p:ph type="body" idx="1"/>
          </p:nvPr>
        </p:nvSpPr>
        <p:spPr>
          <a:xfrm>
            <a:off x="457200" y="1600200"/>
            <a:ext cx="7848600" cy="4525963"/>
          </a:xfrm>
        </p:spPr>
        <p:txBody>
          <a:bodyPr/>
          <a:lstStyle/>
          <a:p>
            <a:pPr eaLnBrk="1" hangingPunct="1"/>
            <a:r>
              <a:rPr lang="cs-CZ" altLang="cs-CZ" smtClean="0"/>
              <a:t>Námitka: </a:t>
            </a:r>
          </a:p>
          <a:p>
            <a:pPr lvl="1" eaLnBrk="1" hangingPunct="1"/>
            <a:r>
              <a:rPr lang="cs-CZ" altLang="cs-CZ" sz="2400" smtClean="0"/>
              <a:t>Zákazníkovi bude stačit to jádro a já přijdu o kšeft</a:t>
            </a:r>
          </a:p>
          <a:p>
            <a:pPr eaLnBrk="1" hangingPunct="1"/>
            <a:r>
              <a:rPr lang="cs-CZ" altLang="cs-CZ" smtClean="0"/>
              <a:t>Řešení: </a:t>
            </a:r>
          </a:p>
          <a:p>
            <a:pPr lvl="1" eaLnBrk="1" hangingPunct="1"/>
            <a:r>
              <a:rPr lang="cs-CZ" altLang="cs-CZ" sz="2400" smtClean="0"/>
              <a:t>Dobře fungující systém inspiruje zákazníka k novým rozumným požadavkům tím spíše, že nedošlo k hororům při zavádění systému</a:t>
            </a:r>
          </a:p>
          <a:p>
            <a:pPr lvl="1" eaLnBrk="1" hangingPunct="1"/>
            <a:r>
              <a:rPr lang="cs-CZ" altLang="cs-CZ" sz="2400" smtClean="0"/>
              <a:t>Některé funkce jsou možné až po oživení jádra, např. data pro management podniku. Až tehdy management zjistí, co může rozumně chtít. A bude za to ochoten platit (pokud není na hlavičku)</a:t>
            </a:r>
          </a:p>
        </p:txBody>
      </p:sp>
      <p:sp>
        <p:nvSpPr>
          <p:cNvPr id="61445" name="Rectangle 5"/>
          <p:cNvSpPr>
            <a:spLocks noChangeArrowheads="1"/>
          </p:cNvSpPr>
          <p:nvPr/>
        </p:nvSpPr>
        <p:spPr bwMode="auto">
          <a:xfrm>
            <a:off x="8459788" y="188913"/>
            <a:ext cx="288925" cy="649287"/>
          </a:xfrm>
          <a:prstGeom prst="rect">
            <a:avLst/>
          </a:prstGeom>
          <a:solidFill>
            <a:srgbClr val="FF6600"/>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číslo snímku 5"/>
          <p:cNvSpPr>
            <a:spLocks noGrp="1"/>
          </p:cNvSpPr>
          <p:nvPr>
            <p:ph type="sldNum" sz="quarter" idx="12"/>
          </p:nvPr>
        </p:nvSpPr>
        <p:spPr>
          <a:noFill/>
        </p:spPr>
        <p:txBody>
          <a:bodyPr/>
          <a:lstStyle/>
          <a:p>
            <a:fld id="{0E1CC2E8-E634-4C2A-871D-B79EE1E83F23}" type="slidenum">
              <a:rPr lang="cs-CZ" altLang="cs-CZ"/>
              <a:pPr/>
              <a:t>57</a:t>
            </a:fld>
            <a:endParaRPr lang="cs-CZ" altLang="cs-CZ"/>
          </a:p>
        </p:txBody>
      </p:sp>
      <p:sp>
        <p:nvSpPr>
          <p:cNvPr id="62467" name="Rectangle 2"/>
          <p:cNvSpPr>
            <a:spLocks noGrp="1" noChangeArrowheads="1"/>
          </p:cNvSpPr>
          <p:nvPr>
            <p:ph type="title"/>
          </p:nvPr>
        </p:nvSpPr>
        <p:spPr/>
        <p:txBody>
          <a:bodyPr/>
          <a:lstStyle/>
          <a:p>
            <a:pPr eaLnBrk="1" hangingPunct="1"/>
            <a:r>
              <a:rPr lang="cs-CZ" altLang="cs-CZ" smtClean="0"/>
              <a:t>Vyloučit rizika ztráty znalostí</a:t>
            </a:r>
          </a:p>
        </p:txBody>
      </p:sp>
      <p:sp>
        <p:nvSpPr>
          <p:cNvPr id="62468" name="Rectangle 3"/>
          <p:cNvSpPr>
            <a:spLocks noGrp="1" noChangeArrowheads="1"/>
          </p:cNvSpPr>
          <p:nvPr>
            <p:ph type="body" idx="1"/>
          </p:nvPr>
        </p:nvSpPr>
        <p:spPr>
          <a:xfrm>
            <a:off x="457200" y="1600200"/>
            <a:ext cx="8147050" cy="4525963"/>
          </a:xfrm>
        </p:spPr>
        <p:txBody>
          <a:bodyPr/>
          <a:lstStyle/>
          <a:p>
            <a:pPr eaLnBrk="1" hangingPunct="1">
              <a:lnSpc>
                <a:spcPct val="90000"/>
              </a:lnSpc>
            </a:pPr>
            <a:r>
              <a:rPr lang="cs-CZ" altLang="cs-CZ" sz="2800" smtClean="0"/>
              <a:t>Přílišná závislost na počítači</a:t>
            </a:r>
          </a:p>
          <a:p>
            <a:pPr lvl="1" eaLnBrk="1" hangingPunct="1">
              <a:lnSpc>
                <a:spcPct val="90000"/>
              </a:lnSpc>
            </a:pPr>
            <a:r>
              <a:rPr lang="cs-CZ" altLang="cs-CZ" sz="2400" smtClean="0"/>
              <a:t>Ztráta kontaktu s realitou</a:t>
            </a:r>
          </a:p>
          <a:p>
            <a:pPr lvl="2" eaLnBrk="1" hangingPunct="1">
              <a:lnSpc>
                <a:spcPct val="90000"/>
              </a:lnSpc>
            </a:pPr>
            <a:r>
              <a:rPr lang="cs-CZ" altLang="cs-CZ" sz="2000" smtClean="0"/>
              <a:t>Co je ještě OK, závislost na datech opomíjena (praktik okamžitě poznal, že hala je špatně navrhnuta, ostatní slepě věřili počítači, který ale počítal pro nesprávná data), IS vychází z modelu, který nemusí být OK</a:t>
            </a:r>
          </a:p>
          <a:p>
            <a:pPr lvl="2" eaLnBrk="1" hangingPunct="1">
              <a:lnSpc>
                <a:spcPct val="90000"/>
              </a:lnSpc>
            </a:pPr>
            <a:r>
              <a:rPr lang="cs-CZ" altLang="cs-CZ" sz="2000" smtClean="0"/>
              <a:t>Přílišná víra ve výstupy (kvalita dat a meze výpočtů)</a:t>
            </a:r>
          </a:p>
          <a:p>
            <a:pPr eaLnBrk="1" hangingPunct="1">
              <a:lnSpc>
                <a:spcPct val="90000"/>
              </a:lnSpc>
            </a:pPr>
            <a:r>
              <a:rPr lang="cs-CZ" altLang="cs-CZ" sz="2800" smtClean="0"/>
              <a:t>Ztráta schopnosti improvizovat</a:t>
            </a:r>
          </a:p>
          <a:p>
            <a:pPr eaLnBrk="1" hangingPunct="1">
              <a:lnSpc>
                <a:spcPct val="90000"/>
              </a:lnSpc>
            </a:pPr>
            <a:r>
              <a:rPr lang="cs-CZ" altLang="cs-CZ" sz="2800" smtClean="0"/>
              <a:t>Ztráta znalostí lidí (reorganizace, nové procesy)</a:t>
            </a:r>
          </a:p>
          <a:p>
            <a:pPr eaLnBrk="1" hangingPunct="1">
              <a:lnSpc>
                <a:spcPct val="90000"/>
              </a:lnSpc>
            </a:pPr>
            <a:r>
              <a:rPr lang="cs-CZ" altLang="cs-CZ" sz="2800" smtClean="0"/>
              <a:t>Ztráta výhod mezilidské komunikace (komunikace mezi lidmi může být i neverbální) a ztráta synergií</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číslo snímku 5"/>
          <p:cNvSpPr>
            <a:spLocks noGrp="1"/>
          </p:cNvSpPr>
          <p:nvPr>
            <p:ph type="sldNum" sz="quarter" idx="12"/>
          </p:nvPr>
        </p:nvSpPr>
        <p:spPr>
          <a:noFill/>
        </p:spPr>
        <p:txBody>
          <a:bodyPr/>
          <a:lstStyle/>
          <a:p>
            <a:fld id="{38A4EB85-42C7-4AA2-9CE8-8FC4B0EF9BDD}" type="slidenum">
              <a:rPr lang="cs-CZ" altLang="cs-CZ"/>
              <a:pPr/>
              <a:t>58</a:t>
            </a:fld>
            <a:endParaRPr lang="cs-CZ" altLang="cs-CZ"/>
          </a:p>
        </p:txBody>
      </p:sp>
      <p:sp>
        <p:nvSpPr>
          <p:cNvPr id="63491" name="Rectangle 2"/>
          <p:cNvSpPr>
            <a:spLocks noGrp="1" noChangeArrowheads="1"/>
          </p:cNvSpPr>
          <p:nvPr>
            <p:ph type="title"/>
          </p:nvPr>
        </p:nvSpPr>
        <p:spPr/>
        <p:txBody>
          <a:bodyPr/>
          <a:lstStyle/>
          <a:p>
            <a:pPr eaLnBrk="1" hangingPunct="1"/>
            <a:r>
              <a:rPr lang="cs-CZ" altLang="cs-CZ" smtClean="0"/>
              <a:t>Role operativy, opakování</a:t>
            </a:r>
          </a:p>
        </p:txBody>
      </p:sp>
      <p:sp>
        <p:nvSpPr>
          <p:cNvPr id="63492" name="Rectangle 3"/>
          <p:cNvSpPr>
            <a:spLocks noGrp="1" noChangeArrowheads="1"/>
          </p:cNvSpPr>
          <p:nvPr>
            <p:ph type="body" idx="1"/>
          </p:nvPr>
        </p:nvSpPr>
        <p:spPr/>
        <p:txBody>
          <a:bodyPr/>
          <a:lstStyle/>
          <a:p>
            <a:pPr eaLnBrk="1" hangingPunct="1"/>
            <a:r>
              <a:rPr lang="cs-CZ" altLang="cs-CZ" smtClean="0"/>
              <a:t>Dá se ušetřit rychle (úspora zásob, propuštění lidí). Někdy je to nutné, aby podnik přežil, často je to levná cesta jak rychle  dosáhnout (krátkodobé) zlepšení  hospodaření podniků, může to ale zastřít hlubší problémy (neperspektivní výrobky).</a:t>
            </a:r>
          </a:p>
          <a:p>
            <a:pPr eaLnBrk="1" hangingPunct="1"/>
            <a:r>
              <a:rPr lang="cs-CZ" altLang="cs-CZ" smtClean="0"/>
              <a:t>Neřeší to často problémy dlouhodobé</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číslo snímku 5"/>
          <p:cNvSpPr>
            <a:spLocks noGrp="1"/>
          </p:cNvSpPr>
          <p:nvPr>
            <p:ph type="sldNum" sz="quarter" idx="12"/>
          </p:nvPr>
        </p:nvSpPr>
        <p:spPr>
          <a:noFill/>
        </p:spPr>
        <p:txBody>
          <a:bodyPr/>
          <a:lstStyle/>
          <a:p>
            <a:fld id="{BCD8A73F-B05E-48F0-9F00-733E15486EC8}" type="slidenum">
              <a:rPr lang="cs-CZ" altLang="cs-CZ"/>
              <a:pPr/>
              <a:t>59</a:t>
            </a:fld>
            <a:endParaRPr lang="cs-CZ" altLang="cs-CZ"/>
          </a:p>
        </p:txBody>
      </p:sp>
      <p:sp>
        <p:nvSpPr>
          <p:cNvPr id="64515" name="Rectangle 2"/>
          <p:cNvSpPr>
            <a:spLocks noGrp="1" noChangeArrowheads="1"/>
          </p:cNvSpPr>
          <p:nvPr>
            <p:ph type="title"/>
          </p:nvPr>
        </p:nvSpPr>
        <p:spPr>
          <a:xfrm>
            <a:off x="685800" y="304800"/>
            <a:ext cx="7772400" cy="990600"/>
          </a:xfrm>
        </p:spPr>
        <p:txBody>
          <a:bodyPr/>
          <a:lstStyle/>
          <a:p>
            <a:pPr eaLnBrk="1" hangingPunct="1"/>
            <a:r>
              <a:rPr lang="cs-CZ" altLang="cs-CZ" smtClean="0"/>
              <a:t>Čeho se vyvarovat, opakování</a:t>
            </a:r>
          </a:p>
        </p:txBody>
      </p:sp>
      <p:sp>
        <p:nvSpPr>
          <p:cNvPr id="64516" name="Rectangle 3"/>
          <p:cNvSpPr>
            <a:spLocks noGrp="1" noChangeArrowheads="1"/>
          </p:cNvSpPr>
          <p:nvPr>
            <p:ph type="body" idx="1"/>
          </p:nvPr>
        </p:nvSpPr>
        <p:spPr>
          <a:xfrm>
            <a:off x="457200" y="1600200"/>
            <a:ext cx="8001000" cy="4495800"/>
          </a:xfrm>
        </p:spPr>
        <p:txBody>
          <a:bodyPr/>
          <a:lstStyle/>
          <a:p>
            <a:pPr eaLnBrk="1" hangingPunct="1">
              <a:lnSpc>
                <a:spcPct val="90000"/>
              </a:lnSpc>
            </a:pPr>
            <a:r>
              <a:rPr lang="cs-CZ" altLang="cs-CZ" sz="2400" smtClean="0"/>
              <a:t>IS není hlavní nástroj zlepšení nefunkční organizace  a  odstranění jiných nedostatků podniku</a:t>
            </a:r>
          </a:p>
          <a:p>
            <a:pPr lvl="1" eaLnBrk="1" hangingPunct="1">
              <a:lnSpc>
                <a:spcPct val="90000"/>
              </a:lnSpc>
            </a:pPr>
            <a:r>
              <a:rPr lang="cs-CZ" altLang="cs-CZ" sz="2200" smtClean="0"/>
              <a:t>IS sám nevytvoří koncepci podniku a nevymyslí nové výrobky a ani sám o sobě nezlepší marketing podniku</a:t>
            </a:r>
          </a:p>
          <a:p>
            <a:pPr lvl="1" eaLnBrk="1" hangingPunct="1">
              <a:lnSpc>
                <a:spcPct val="90000"/>
              </a:lnSpc>
            </a:pPr>
            <a:r>
              <a:rPr lang="cs-CZ" altLang="cs-CZ" sz="2200" smtClean="0"/>
              <a:t>Počítač je zesilovač, zesiluje pořádek ale také nepořádek</a:t>
            </a:r>
          </a:p>
          <a:p>
            <a:pPr lvl="1" eaLnBrk="1" hangingPunct="1">
              <a:lnSpc>
                <a:spcPct val="90000"/>
              </a:lnSpc>
            </a:pPr>
            <a:r>
              <a:rPr lang="cs-CZ" altLang="cs-CZ" sz="2200" smtClean="0"/>
              <a:t>Je nebezpečné měnit současně organizaci  podniku a zavádět IS, razantní restrukturalizaci podnikových procesů (BPR) provádět opatrně, zvláště v nižších patrech hierarchie, import procesů může být kontraproduktivní</a:t>
            </a:r>
          </a:p>
          <a:p>
            <a:pPr eaLnBrk="1" hangingPunct="1">
              <a:lnSpc>
                <a:spcPct val="90000"/>
              </a:lnSpc>
              <a:buFontTx/>
              <a:buNone/>
            </a:pPr>
            <a:r>
              <a:rPr lang="cs-CZ" altLang="cs-CZ" sz="2400" smtClean="0"/>
              <a:t>Je žádoucí podnik nejdříve uvést do funkčního stavu; jiný postup je někdy nutný, ale vždy riskantní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ctrTitle"/>
          </p:nvPr>
        </p:nvSpPr>
        <p:spPr/>
        <p:txBody>
          <a:bodyPr/>
          <a:lstStyle/>
          <a:p>
            <a:r>
              <a:rPr lang="cs-CZ" smtClean="0"/>
              <a:t>Sociální a ekonomické aspekty se těžko analyzují</a:t>
            </a:r>
          </a:p>
        </p:txBody>
      </p:sp>
      <p:sp>
        <p:nvSpPr>
          <p:cNvPr id="9219" name="Podnadpis 2"/>
          <p:cNvSpPr>
            <a:spLocks noGrp="1"/>
          </p:cNvSpPr>
          <p:nvPr>
            <p:ph type="subTitle" idx="1"/>
          </p:nvPr>
        </p:nvSpPr>
        <p:spPr>
          <a:xfrm>
            <a:off x="1371600" y="3886200"/>
            <a:ext cx="6400800" cy="2206625"/>
          </a:xfrm>
        </p:spPr>
        <p:txBody>
          <a:bodyPr/>
          <a:lstStyle/>
          <a:p>
            <a:r>
              <a:rPr lang="cs-CZ" smtClean="0"/>
              <a:t>Nečekané souvislosti, problém správné otázky</a:t>
            </a:r>
          </a:p>
          <a:p>
            <a:r>
              <a:rPr lang="cs-CZ" smtClean="0"/>
              <a:t>Kdo má vlastně peníze, které si stát půjčil na sociální dávky</a:t>
            </a:r>
          </a:p>
        </p:txBody>
      </p:sp>
      <p:sp>
        <p:nvSpPr>
          <p:cNvPr id="9220" name="Zástupný symbol pro číslo snímku 3"/>
          <p:cNvSpPr>
            <a:spLocks noGrp="1"/>
          </p:cNvSpPr>
          <p:nvPr>
            <p:ph type="sldNum" sz="quarter" idx="12"/>
          </p:nvPr>
        </p:nvSpPr>
        <p:spPr>
          <a:noFill/>
        </p:spPr>
        <p:txBody>
          <a:bodyPr/>
          <a:lstStyle/>
          <a:p>
            <a:fld id="{2550CBAD-D203-4CD7-A2DE-173019703021}" type="slidenum">
              <a:rPr lang="cs-CZ" altLang="cs-CZ"/>
              <a:pPr/>
              <a:t>6</a:t>
            </a:fld>
            <a:endParaRPr lang="cs-CZ" altLang="cs-CZ"/>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číslo snímku 5"/>
          <p:cNvSpPr>
            <a:spLocks noGrp="1"/>
          </p:cNvSpPr>
          <p:nvPr>
            <p:ph type="sldNum" sz="quarter" idx="12"/>
          </p:nvPr>
        </p:nvSpPr>
        <p:spPr>
          <a:noFill/>
        </p:spPr>
        <p:txBody>
          <a:bodyPr/>
          <a:lstStyle/>
          <a:p>
            <a:fld id="{FD8209CF-1715-4F8E-AD1F-B4C8363B571A}" type="slidenum">
              <a:rPr lang="cs-CZ" altLang="cs-CZ"/>
              <a:pPr/>
              <a:t>60</a:t>
            </a:fld>
            <a:endParaRPr lang="cs-CZ" altLang="cs-CZ"/>
          </a:p>
        </p:txBody>
      </p:sp>
      <p:sp>
        <p:nvSpPr>
          <p:cNvPr id="65539" name="Rectangle 2"/>
          <p:cNvSpPr>
            <a:spLocks noGrp="1" noChangeArrowheads="1"/>
          </p:cNvSpPr>
          <p:nvPr>
            <p:ph type="title"/>
          </p:nvPr>
        </p:nvSpPr>
        <p:spPr>
          <a:xfrm>
            <a:off x="685800" y="304800"/>
            <a:ext cx="7772400" cy="685800"/>
          </a:xfrm>
        </p:spPr>
        <p:txBody>
          <a:bodyPr/>
          <a:lstStyle/>
          <a:p>
            <a:pPr eaLnBrk="1" hangingPunct="1"/>
            <a:r>
              <a:rPr lang="cs-CZ" altLang="cs-CZ" smtClean="0"/>
              <a:t>Další zásady, opakování</a:t>
            </a:r>
          </a:p>
        </p:txBody>
      </p:sp>
      <p:sp>
        <p:nvSpPr>
          <p:cNvPr id="65540" name="Rectangle 3"/>
          <p:cNvSpPr>
            <a:spLocks noGrp="1" noChangeArrowheads="1"/>
          </p:cNvSpPr>
          <p:nvPr>
            <p:ph type="body" idx="1"/>
          </p:nvPr>
        </p:nvSpPr>
        <p:spPr>
          <a:xfrm>
            <a:off x="228600" y="1066800"/>
            <a:ext cx="8591550" cy="5257800"/>
          </a:xfrm>
        </p:spPr>
        <p:txBody>
          <a:bodyPr/>
          <a:lstStyle/>
          <a:p>
            <a:pPr eaLnBrk="1" hangingPunct="1"/>
            <a:r>
              <a:rPr lang="cs-CZ" altLang="cs-CZ" sz="2800" smtClean="0"/>
              <a:t>Strategické cíle mají přednost i když i zlepšení operativy je významné často i nutné, nebývá rozhodující, hlavně nestačí. Co hlavně zohledňovat</a:t>
            </a:r>
          </a:p>
          <a:p>
            <a:pPr lvl="1" eaLnBrk="1" hangingPunct="1"/>
            <a:r>
              <a:rPr lang="cs-CZ" altLang="cs-CZ" sz="2000" smtClean="0"/>
              <a:t>Chování na trhu (marketing, CRM, SCM,…) je klíčové, úspory uvnitř podniku (lidé, zásoby) jsou důležité, ale ne zásadní  </a:t>
            </a:r>
          </a:p>
          <a:p>
            <a:pPr lvl="1" eaLnBrk="1" hangingPunct="1"/>
            <a:r>
              <a:rPr lang="cs-CZ" altLang="cs-CZ" sz="2000" smtClean="0"/>
              <a:t>Musíme zohledňovat zájmy všech členů koalice v podniku</a:t>
            </a:r>
          </a:p>
          <a:p>
            <a:pPr lvl="1" eaLnBrk="1" hangingPunct="1"/>
            <a:r>
              <a:rPr lang="cs-CZ" altLang="cs-CZ" sz="2000" smtClean="0"/>
              <a:t>Informace jsou dostupné každému, kdo je potřebuje</a:t>
            </a:r>
          </a:p>
          <a:p>
            <a:pPr lvl="1" eaLnBrk="1" hangingPunct="1"/>
            <a:r>
              <a:rPr lang="cs-CZ" altLang="cs-CZ" sz="2000" smtClean="0"/>
              <a:t>Zlepšování sociálního kapitálu (ztotožnění s podnikem, spokojenost, dobré klima, menší stres), sociální kapitál může mít efekty srovnatelné s investovaným kapitálem</a:t>
            </a:r>
          </a:p>
          <a:p>
            <a:pPr lvl="1" eaLnBrk="1" hangingPunct="1"/>
            <a:r>
              <a:rPr lang="cs-CZ" altLang="cs-CZ" sz="2000" smtClean="0"/>
              <a:t>Uplatňovat principy učící se organizace (znalosti se uchovávají a postupy zdokonalují, viz CMM)</a:t>
            </a:r>
          </a:p>
          <a:p>
            <a:pPr lvl="1" eaLnBrk="1" hangingPunct="1"/>
            <a:r>
              <a:rPr lang="cs-CZ" altLang="cs-CZ" sz="2000" smtClean="0"/>
              <a:t>Cíle by měly být stanoveny kvantitativně, ne však na úkor intuice</a:t>
            </a:r>
          </a:p>
          <a:p>
            <a:pPr lvl="1" eaLnBrk="1" hangingPunct="1"/>
            <a:r>
              <a:rPr lang="cs-CZ" altLang="cs-CZ" sz="2000" smtClean="0"/>
              <a:t>Minimalizovat okamžité organizační změny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Nadpis 1"/>
          <p:cNvSpPr>
            <a:spLocks noGrp="1"/>
          </p:cNvSpPr>
          <p:nvPr>
            <p:ph type="title"/>
          </p:nvPr>
        </p:nvSpPr>
        <p:spPr/>
        <p:txBody>
          <a:bodyPr/>
          <a:lstStyle/>
          <a:p>
            <a:r>
              <a:rPr lang="cs-CZ" altLang="cs-CZ" smtClean="0"/>
              <a:t>Kritický požadavek</a:t>
            </a:r>
          </a:p>
        </p:txBody>
      </p:sp>
      <p:sp>
        <p:nvSpPr>
          <p:cNvPr id="66563" name="Zástupný symbol pro obsah 2"/>
          <p:cNvSpPr>
            <a:spLocks noGrp="1"/>
          </p:cNvSpPr>
          <p:nvPr>
            <p:ph idx="1"/>
          </p:nvPr>
        </p:nvSpPr>
        <p:spPr/>
        <p:txBody>
          <a:bodyPr/>
          <a:lstStyle/>
          <a:p>
            <a:r>
              <a:rPr lang="cs-CZ" altLang="cs-CZ" smtClean="0"/>
              <a:t>Požadavek jehož nesplnění </a:t>
            </a:r>
          </a:p>
          <a:p>
            <a:pPr lvl="1"/>
            <a:r>
              <a:rPr lang="cs-CZ" altLang="cs-CZ" smtClean="0"/>
              <a:t>znamená podstatné až nepřípustné omezení funkčnosti produktu</a:t>
            </a:r>
          </a:p>
          <a:p>
            <a:pPr lvl="1"/>
            <a:r>
              <a:rPr lang="cs-CZ" altLang="cs-CZ" smtClean="0"/>
              <a:t>Může být důvodem odstoupení od smlouvy</a:t>
            </a:r>
          </a:p>
        </p:txBody>
      </p:sp>
      <p:sp>
        <p:nvSpPr>
          <p:cNvPr id="66564" name="Zástupný symbol pro číslo snímku 3"/>
          <p:cNvSpPr>
            <a:spLocks noGrp="1"/>
          </p:cNvSpPr>
          <p:nvPr>
            <p:ph type="sldNum" sz="quarter" idx="12"/>
          </p:nvPr>
        </p:nvSpPr>
        <p:spPr>
          <a:noFill/>
        </p:spPr>
        <p:txBody>
          <a:bodyPr/>
          <a:lstStyle/>
          <a:p>
            <a:fld id="{8E7C47E9-17A3-43EB-B058-AEC12E51ED28}" type="slidenum">
              <a:rPr lang="cs-CZ" altLang="cs-CZ"/>
              <a:pPr/>
              <a:t>61</a:t>
            </a:fld>
            <a:endParaRPr lang="cs-CZ" altLang="cs-CZ"/>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Nadpis 1"/>
          <p:cNvSpPr>
            <a:spLocks noGrp="1"/>
          </p:cNvSpPr>
          <p:nvPr>
            <p:ph type="ctrTitle"/>
          </p:nvPr>
        </p:nvSpPr>
        <p:spPr/>
        <p:txBody>
          <a:bodyPr/>
          <a:lstStyle/>
          <a:p>
            <a:r>
              <a:rPr lang="cs-CZ" altLang="cs-CZ" sz="4000" smtClean="0"/>
              <a:t>Zlepšení operativy může přinést zlepšení chování firmy na trhu</a:t>
            </a:r>
          </a:p>
        </p:txBody>
      </p:sp>
      <p:sp>
        <p:nvSpPr>
          <p:cNvPr id="67587" name="Podnadpis 2"/>
          <p:cNvSpPr>
            <a:spLocks noGrp="1"/>
          </p:cNvSpPr>
          <p:nvPr>
            <p:ph type="subTitle" idx="1"/>
          </p:nvPr>
        </p:nvSpPr>
        <p:spPr>
          <a:xfrm>
            <a:off x="1371600" y="3886200"/>
            <a:ext cx="6400800" cy="2206625"/>
          </a:xfrm>
        </p:spPr>
        <p:txBody>
          <a:bodyPr/>
          <a:lstStyle/>
          <a:p>
            <a:r>
              <a:rPr lang="cs-CZ" altLang="cs-CZ" smtClean="0"/>
              <a:t>Dodržování termínů a dohod, lepší servis</a:t>
            </a:r>
          </a:p>
          <a:p>
            <a:r>
              <a:rPr lang="cs-CZ" altLang="cs-CZ" smtClean="0"/>
              <a:t>Dobrá operativa je dlouhodobě nutná ale nestačí</a:t>
            </a:r>
          </a:p>
        </p:txBody>
      </p:sp>
      <p:sp>
        <p:nvSpPr>
          <p:cNvPr id="67588" name="Zástupný symbol pro číslo snímku 3"/>
          <p:cNvSpPr>
            <a:spLocks noGrp="1"/>
          </p:cNvSpPr>
          <p:nvPr>
            <p:ph type="sldNum" sz="quarter" idx="12"/>
          </p:nvPr>
        </p:nvSpPr>
        <p:spPr>
          <a:noFill/>
        </p:spPr>
        <p:txBody>
          <a:bodyPr/>
          <a:lstStyle/>
          <a:p>
            <a:fld id="{9A99FD83-32CC-4E82-B6BF-F740B454D3C7}" type="slidenum">
              <a:rPr lang="cs-CZ" altLang="cs-CZ"/>
              <a:pPr/>
              <a:t>62</a:t>
            </a:fld>
            <a:endParaRPr lang="cs-CZ" altLang="cs-CZ"/>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číslo snímku 5"/>
          <p:cNvSpPr>
            <a:spLocks noGrp="1"/>
          </p:cNvSpPr>
          <p:nvPr>
            <p:ph type="sldNum" sz="quarter" idx="12"/>
          </p:nvPr>
        </p:nvSpPr>
        <p:spPr>
          <a:noFill/>
        </p:spPr>
        <p:txBody>
          <a:bodyPr/>
          <a:lstStyle/>
          <a:p>
            <a:fld id="{A4E197B5-E710-4E70-BE4A-364007B3D959}" type="slidenum">
              <a:rPr lang="cs-CZ" altLang="cs-CZ"/>
              <a:pPr/>
              <a:t>63</a:t>
            </a:fld>
            <a:endParaRPr lang="cs-CZ" altLang="cs-CZ"/>
          </a:p>
        </p:txBody>
      </p:sp>
      <p:sp>
        <p:nvSpPr>
          <p:cNvPr id="68611" name="Rectangle 2"/>
          <p:cNvSpPr>
            <a:spLocks noGrp="1" noChangeArrowheads="1"/>
          </p:cNvSpPr>
          <p:nvPr>
            <p:ph type="title"/>
          </p:nvPr>
        </p:nvSpPr>
        <p:spPr>
          <a:xfrm>
            <a:off x="685800" y="304800"/>
            <a:ext cx="7772400" cy="685800"/>
          </a:xfrm>
        </p:spPr>
        <p:txBody>
          <a:bodyPr/>
          <a:lstStyle/>
          <a:p>
            <a:pPr eaLnBrk="1" hangingPunct="1"/>
            <a:r>
              <a:rPr lang="cs-CZ" altLang="cs-CZ" smtClean="0"/>
              <a:t>Další zásady, opakování</a:t>
            </a:r>
          </a:p>
        </p:txBody>
      </p:sp>
      <p:sp>
        <p:nvSpPr>
          <p:cNvPr id="68612" name="Rectangle 3"/>
          <p:cNvSpPr>
            <a:spLocks noGrp="1" noChangeArrowheads="1"/>
          </p:cNvSpPr>
          <p:nvPr>
            <p:ph type="body" idx="1"/>
          </p:nvPr>
        </p:nvSpPr>
        <p:spPr>
          <a:xfrm>
            <a:off x="228600" y="1295400"/>
            <a:ext cx="8229600" cy="5029200"/>
          </a:xfrm>
        </p:spPr>
        <p:txBody>
          <a:bodyPr/>
          <a:lstStyle/>
          <a:p>
            <a:pPr eaLnBrk="1" hangingPunct="1">
              <a:lnSpc>
                <a:spcPct val="90000"/>
              </a:lnSpc>
            </a:pPr>
            <a:r>
              <a:rPr lang="cs-CZ" altLang="cs-CZ" sz="2800" smtClean="0"/>
              <a:t>Strategické cíle mají dlouhodobě přednost (pokud není nebezpečí z špatného provozu podniku), pro stanovení strategických cílů je nejdůležitější intuice a schopnosti managementu, IS má jen podpůrnou úlohu při formulaci cílů byznysu, ale zásadní význam při implementaci změn</a:t>
            </a:r>
            <a:r>
              <a:rPr lang="en-US" altLang="cs-CZ" sz="2800" smtClean="0"/>
              <a:t> </a:t>
            </a:r>
            <a:r>
              <a:rPr lang="cs-CZ" altLang="cs-CZ" sz="2800" smtClean="0"/>
              <a:t>a při kontrole efektů</a:t>
            </a:r>
          </a:p>
          <a:p>
            <a:pPr eaLnBrk="1" hangingPunct="1">
              <a:lnSpc>
                <a:spcPct val="90000"/>
              </a:lnSpc>
            </a:pPr>
            <a:r>
              <a:rPr lang="cs-CZ" altLang="cs-CZ" sz="2800" smtClean="0"/>
              <a:t>Pro strategické cíle lze často využívat přístupy teorie omezení od Goldratta (je jedna abstraktní podmínka, pokud se nezmění ke zlepšení nedojde)</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číslo snímku 5"/>
          <p:cNvSpPr>
            <a:spLocks noGrp="1"/>
          </p:cNvSpPr>
          <p:nvPr>
            <p:ph type="sldNum" sz="quarter" idx="12"/>
          </p:nvPr>
        </p:nvSpPr>
        <p:spPr>
          <a:noFill/>
        </p:spPr>
        <p:txBody>
          <a:bodyPr/>
          <a:lstStyle/>
          <a:p>
            <a:fld id="{515C6B79-99B4-47FF-8C94-F08BF0BEB83D}" type="slidenum">
              <a:rPr lang="cs-CZ" altLang="cs-CZ"/>
              <a:pPr/>
              <a:t>64</a:t>
            </a:fld>
            <a:endParaRPr lang="cs-CZ" altLang="cs-CZ"/>
          </a:p>
        </p:txBody>
      </p:sp>
      <p:sp>
        <p:nvSpPr>
          <p:cNvPr id="69635" name="Rectangle 2"/>
          <p:cNvSpPr>
            <a:spLocks noGrp="1" noChangeArrowheads="1"/>
          </p:cNvSpPr>
          <p:nvPr>
            <p:ph type="title"/>
          </p:nvPr>
        </p:nvSpPr>
        <p:spPr/>
        <p:txBody>
          <a:bodyPr/>
          <a:lstStyle/>
          <a:p>
            <a:pPr eaLnBrk="1" hangingPunct="1"/>
            <a:r>
              <a:rPr lang="cs-CZ" altLang="cs-CZ" sz="3600" smtClean="0"/>
              <a:t>Psychologický kontrakt při uzavírání pracovní smlouvy, opakování</a:t>
            </a:r>
          </a:p>
        </p:txBody>
      </p:sp>
      <p:sp>
        <p:nvSpPr>
          <p:cNvPr id="69636" name="Rectangle 3"/>
          <p:cNvSpPr>
            <a:spLocks noGrp="1" noChangeArrowheads="1"/>
          </p:cNvSpPr>
          <p:nvPr>
            <p:ph type="body" idx="1"/>
          </p:nvPr>
        </p:nvSpPr>
        <p:spPr>
          <a:xfrm>
            <a:off x="250825" y="1981200"/>
            <a:ext cx="8207375" cy="4343400"/>
          </a:xfrm>
        </p:spPr>
        <p:txBody>
          <a:bodyPr/>
          <a:lstStyle/>
          <a:p>
            <a:pPr eaLnBrk="1" hangingPunct="1">
              <a:lnSpc>
                <a:spcPct val="80000"/>
              </a:lnSpc>
              <a:buFontTx/>
              <a:buNone/>
            </a:pPr>
            <a:r>
              <a:rPr lang="cs-CZ" altLang="cs-CZ" sz="1600" smtClean="0"/>
              <a:t>Newstrom, J.W., Davis K., Organizational behavior at Work, 10th ed., McGraw-Hill, 1997</a:t>
            </a:r>
          </a:p>
          <a:p>
            <a:pPr eaLnBrk="1" hangingPunct="1">
              <a:lnSpc>
                <a:spcPct val="80000"/>
              </a:lnSpc>
            </a:pPr>
            <a:r>
              <a:rPr lang="cs-CZ" altLang="cs-CZ" sz="2800" smtClean="0"/>
              <a:t>Lidé, někdy podvědomě, uzavírají sociálně psychologický kontrakt který má dva aspekty:</a:t>
            </a:r>
          </a:p>
          <a:p>
            <a:pPr lvl="1" eaLnBrk="1" hangingPunct="1">
              <a:lnSpc>
                <a:spcPct val="80000"/>
              </a:lnSpc>
            </a:pPr>
            <a:r>
              <a:rPr lang="cs-CZ" altLang="cs-CZ" sz="2400" smtClean="0"/>
              <a:t>Ekonomický (peníze, vedlejší výhody jako rekreace, pracovní podmínky, pracovní doba, postavení, kariérní růst</a:t>
            </a:r>
          </a:p>
          <a:p>
            <a:pPr lvl="1" eaLnBrk="1" hangingPunct="1">
              <a:lnSpc>
                <a:spcPct val="80000"/>
              </a:lnSpc>
            </a:pPr>
            <a:r>
              <a:rPr lang="cs-CZ" altLang="cs-CZ" sz="2400" smtClean="0"/>
              <a:t>Sociální (dobrý kolektiv, jistota zaměstnání, pořáde</a:t>
            </a:r>
            <a:r>
              <a:rPr lang="en-US" altLang="cs-CZ" sz="2400" smtClean="0"/>
              <a:t>k</a:t>
            </a:r>
            <a:r>
              <a:rPr lang="cs-CZ" altLang="cs-CZ" sz="2400" smtClean="0"/>
              <a:t> a práce bez stresu, prestiž firmy, zajímavá práce a někdy odborný růst)</a:t>
            </a:r>
          </a:p>
          <a:p>
            <a:pPr eaLnBrk="1" hangingPunct="1">
              <a:lnSpc>
                <a:spcPct val="80000"/>
              </a:lnSpc>
            </a:pPr>
            <a:r>
              <a:rPr lang="cs-CZ" altLang="cs-CZ" sz="2800" smtClean="0"/>
              <a:t>Při nástupu do zaměstnání je dobré vědomě uzavírat smlouvu s vědomím, jak dalece pokrývá všechny aspekty psychologické smlouvy  </a:t>
            </a:r>
          </a:p>
        </p:txBody>
      </p:sp>
      <p:sp>
        <p:nvSpPr>
          <p:cNvPr id="69637" name="Rectangle 4"/>
          <p:cNvSpPr>
            <a:spLocks noChangeArrowheads="1"/>
          </p:cNvSpPr>
          <p:nvPr/>
        </p:nvSpPr>
        <p:spPr bwMode="auto">
          <a:xfrm>
            <a:off x="8459788" y="188913"/>
            <a:ext cx="288925" cy="649287"/>
          </a:xfrm>
          <a:prstGeom prst="rect">
            <a:avLst/>
          </a:prstGeom>
          <a:solidFill>
            <a:srgbClr val="FF6600"/>
          </a:solidFill>
          <a:ln w="9525">
            <a:solidFill>
              <a:schemeClr val="tx1"/>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číslo snímku 5"/>
          <p:cNvSpPr>
            <a:spLocks noGrp="1"/>
          </p:cNvSpPr>
          <p:nvPr>
            <p:ph type="sldNum" sz="quarter" idx="12"/>
          </p:nvPr>
        </p:nvSpPr>
        <p:spPr>
          <a:noFill/>
        </p:spPr>
        <p:txBody>
          <a:bodyPr/>
          <a:lstStyle/>
          <a:p>
            <a:fld id="{5F8410EB-70E7-458E-9C91-C15BA0F16CBB}" type="slidenum">
              <a:rPr lang="cs-CZ" altLang="cs-CZ"/>
              <a:pPr/>
              <a:t>65</a:t>
            </a:fld>
            <a:endParaRPr lang="cs-CZ" altLang="cs-CZ"/>
          </a:p>
        </p:txBody>
      </p:sp>
      <p:sp>
        <p:nvSpPr>
          <p:cNvPr id="70659" name="Rectangle 2"/>
          <p:cNvSpPr>
            <a:spLocks noGrp="1" noChangeArrowheads="1"/>
          </p:cNvSpPr>
          <p:nvPr>
            <p:ph type="title"/>
          </p:nvPr>
        </p:nvSpPr>
        <p:spPr/>
        <p:txBody>
          <a:bodyPr/>
          <a:lstStyle/>
          <a:p>
            <a:pPr eaLnBrk="1" hangingPunct="1"/>
            <a:r>
              <a:rPr lang="cs-CZ" altLang="cs-CZ" sz="4000" smtClean="0"/>
              <a:t>Psychologický kontrakt, opakování</a:t>
            </a:r>
          </a:p>
        </p:txBody>
      </p:sp>
      <p:sp>
        <p:nvSpPr>
          <p:cNvPr id="70660" name="Rectangle 3"/>
          <p:cNvSpPr>
            <a:spLocks noGrp="1" noChangeArrowheads="1"/>
          </p:cNvSpPr>
          <p:nvPr>
            <p:ph type="body" idx="1"/>
          </p:nvPr>
        </p:nvSpPr>
        <p:spPr>
          <a:xfrm>
            <a:off x="685800" y="1773238"/>
            <a:ext cx="7772400" cy="4551362"/>
          </a:xfrm>
        </p:spPr>
        <p:txBody>
          <a:bodyPr/>
          <a:lstStyle/>
          <a:p>
            <a:pPr eaLnBrk="1" hangingPunct="1">
              <a:lnSpc>
                <a:spcPct val="80000"/>
              </a:lnSpc>
              <a:buFontTx/>
              <a:buNone/>
            </a:pPr>
            <a:r>
              <a:rPr lang="cs-CZ" altLang="cs-CZ" sz="1600" smtClean="0"/>
              <a:t>Newstrom, J.W., Davis K., Organizational behavior at Work, 10th ed., McGraw-Hill, 1997</a:t>
            </a:r>
          </a:p>
          <a:p>
            <a:pPr eaLnBrk="1" hangingPunct="1">
              <a:lnSpc>
                <a:spcPct val="80000"/>
              </a:lnSpc>
              <a:buFontTx/>
              <a:buNone/>
            </a:pPr>
            <a:r>
              <a:rPr lang="cs-CZ" altLang="cs-CZ" sz="2800" smtClean="0"/>
              <a:t>IS by měl vytvářet podmínky pro psychologický kontrakt</a:t>
            </a:r>
          </a:p>
          <a:p>
            <a:pPr lvl="1" eaLnBrk="1" hangingPunct="1">
              <a:lnSpc>
                <a:spcPct val="80000"/>
              </a:lnSpc>
            </a:pPr>
            <a:r>
              <a:rPr lang="cs-CZ" altLang="cs-CZ" sz="2400" smtClean="0"/>
              <a:t>Zlepšení pracovních podmínek, pořádek, menší stres</a:t>
            </a:r>
          </a:p>
          <a:p>
            <a:pPr lvl="1" eaLnBrk="1" hangingPunct="1">
              <a:lnSpc>
                <a:spcPct val="80000"/>
              </a:lnSpc>
            </a:pPr>
            <a:r>
              <a:rPr lang="cs-CZ" altLang="cs-CZ" sz="2400" smtClean="0"/>
              <a:t>Vlastní počítač a přístup na internet</a:t>
            </a:r>
          </a:p>
          <a:p>
            <a:pPr lvl="1" eaLnBrk="1" hangingPunct="1">
              <a:lnSpc>
                <a:spcPct val="80000"/>
              </a:lnSpc>
            </a:pPr>
            <a:r>
              <a:rPr lang="cs-CZ" altLang="cs-CZ" sz="2400" smtClean="0"/>
              <a:t>Vyplatí se nebránit pracovníkům v zábavě na internetu, pokud je to jen v rozsahu menší přestávky, problém je, aby to nebralo příliš mnoho času (existují případy, kdy se odříznutí od internetu projevilo značným zvýšením výkonu)</a:t>
            </a:r>
          </a:p>
          <a:p>
            <a:pPr lvl="1" eaLnBrk="1" hangingPunct="1">
              <a:lnSpc>
                <a:spcPct val="80000"/>
              </a:lnSpc>
            </a:pPr>
            <a:r>
              <a:rPr lang="cs-CZ" altLang="cs-CZ" sz="2400" b="1" smtClean="0"/>
              <a:t>Může  to být výhodné pro efektivnost práce a zdraví</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číslo snímku 5"/>
          <p:cNvSpPr>
            <a:spLocks noGrp="1"/>
          </p:cNvSpPr>
          <p:nvPr>
            <p:ph type="sldNum" sz="quarter" idx="12"/>
          </p:nvPr>
        </p:nvSpPr>
        <p:spPr>
          <a:noFill/>
        </p:spPr>
        <p:txBody>
          <a:bodyPr/>
          <a:lstStyle/>
          <a:p>
            <a:fld id="{42068D69-483C-49E1-BEA4-C807769077EE}" type="slidenum">
              <a:rPr lang="cs-CZ" altLang="cs-CZ"/>
              <a:pPr/>
              <a:t>66</a:t>
            </a:fld>
            <a:endParaRPr lang="cs-CZ" altLang="cs-CZ"/>
          </a:p>
        </p:txBody>
      </p:sp>
      <p:sp>
        <p:nvSpPr>
          <p:cNvPr id="71683" name="Rectangle 8194"/>
          <p:cNvSpPr>
            <a:spLocks noGrp="1" noChangeArrowheads="1"/>
          </p:cNvSpPr>
          <p:nvPr>
            <p:ph type="title"/>
          </p:nvPr>
        </p:nvSpPr>
        <p:spPr>
          <a:xfrm>
            <a:off x="250825" y="274638"/>
            <a:ext cx="8642350" cy="1143000"/>
          </a:xfrm>
        </p:spPr>
        <p:txBody>
          <a:bodyPr/>
          <a:lstStyle/>
          <a:p>
            <a:pPr eaLnBrk="1" hangingPunct="1"/>
            <a:r>
              <a:rPr lang="cs-CZ" altLang="cs-CZ" sz="4000" smtClean="0"/>
              <a:t>Psychologický kontrakt při uzavírání smlouvy na IS, opakování</a:t>
            </a:r>
          </a:p>
        </p:txBody>
      </p:sp>
      <p:sp>
        <p:nvSpPr>
          <p:cNvPr id="71684" name="Rectangle 8195"/>
          <p:cNvSpPr>
            <a:spLocks noGrp="1" noChangeArrowheads="1"/>
          </p:cNvSpPr>
          <p:nvPr>
            <p:ph type="body" idx="1"/>
          </p:nvPr>
        </p:nvSpPr>
        <p:spPr>
          <a:xfrm>
            <a:off x="457200" y="2205038"/>
            <a:ext cx="8507413" cy="3921125"/>
          </a:xfrm>
        </p:spPr>
        <p:txBody>
          <a:bodyPr/>
          <a:lstStyle/>
          <a:p>
            <a:pPr eaLnBrk="1" hangingPunct="1">
              <a:lnSpc>
                <a:spcPct val="90000"/>
              </a:lnSpc>
            </a:pPr>
            <a:r>
              <a:rPr lang="cs-CZ" altLang="cs-CZ" smtClean="0"/>
              <a:t>Všechny aspekty psychologické smlouvy je žádoucí zohlednit při vývoji IS </a:t>
            </a:r>
          </a:p>
          <a:p>
            <a:pPr eaLnBrk="1" hangingPunct="1">
              <a:lnSpc>
                <a:spcPct val="90000"/>
              </a:lnSpc>
            </a:pPr>
            <a:r>
              <a:rPr lang="cs-CZ" altLang="cs-CZ" smtClean="0"/>
              <a:t>Hledat spojence mezi těmi,  jimž mohu  nabídnout výhodný psychologický i ekonomický kontrakt.</a:t>
            </a:r>
          </a:p>
          <a:p>
            <a:pPr eaLnBrk="1" hangingPunct="1">
              <a:lnSpc>
                <a:spcPct val="90000"/>
              </a:lnSpc>
            </a:pPr>
            <a:r>
              <a:rPr lang="cs-CZ" altLang="cs-CZ" smtClean="0"/>
              <a:t>Snažím se eliminovat ty, kteří jsou ohroženi</a:t>
            </a:r>
          </a:p>
          <a:p>
            <a:pPr lvl="1" eaLnBrk="1" hangingPunct="1">
              <a:lnSpc>
                <a:spcPct val="90000"/>
              </a:lnSpc>
            </a:pPr>
            <a:r>
              <a:rPr lang="cs-CZ" altLang="cs-CZ" smtClean="0"/>
              <a:t>Nejlépe tak, že takoví nejsou (systém prospěje všem) </a:t>
            </a:r>
          </a:p>
          <a:p>
            <a:pPr lvl="1" eaLnBrk="1" hangingPunct="1">
              <a:lnSpc>
                <a:spcPct val="90000"/>
              </a:lnSpc>
            </a:pPr>
            <a:endParaRPr lang="cs-CZ" altLang="cs-CZ"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číslo snímku 5"/>
          <p:cNvSpPr>
            <a:spLocks noGrp="1"/>
          </p:cNvSpPr>
          <p:nvPr>
            <p:ph type="sldNum" sz="quarter" idx="12"/>
          </p:nvPr>
        </p:nvSpPr>
        <p:spPr>
          <a:noFill/>
        </p:spPr>
        <p:txBody>
          <a:bodyPr/>
          <a:lstStyle/>
          <a:p>
            <a:fld id="{1F0511F7-72C1-4E08-9BF7-85AB3658F1F9}" type="slidenum">
              <a:rPr lang="cs-CZ" altLang="cs-CZ"/>
              <a:pPr/>
              <a:t>67</a:t>
            </a:fld>
            <a:endParaRPr lang="cs-CZ" altLang="cs-CZ"/>
          </a:p>
        </p:txBody>
      </p:sp>
      <p:sp>
        <p:nvSpPr>
          <p:cNvPr id="72707" name="Rectangle 1026"/>
          <p:cNvSpPr>
            <a:spLocks noGrp="1" noChangeArrowheads="1"/>
          </p:cNvSpPr>
          <p:nvPr>
            <p:ph type="title"/>
          </p:nvPr>
        </p:nvSpPr>
        <p:spPr/>
        <p:txBody>
          <a:bodyPr/>
          <a:lstStyle/>
          <a:p>
            <a:pPr eaLnBrk="1" hangingPunct="1"/>
            <a:r>
              <a:rPr lang="cs-CZ" altLang="cs-CZ" smtClean="0"/>
              <a:t>Výběrová řízení</a:t>
            </a:r>
          </a:p>
        </p:txBody>
      </p:sp>
      <p:sp>
        <p:nvSpPr>
          <p:cNvPr id="72708" name="Rectangle 1027"/>
          <p:cNvSpPr>
            <a:spLocks noGrp="1" noChangeArrowheads="1"/>
          </p:cNvSpPr>
          <p:nvPr>
            <p:ph type="body" idx="1"/>
          </p:nvPr>
        </p:nvSpPr>
        <p:spPr>
          <a:xfrm>
            <a:off x="457200" y="1600200"/>
            <a:ext cx="7924800" cy="4525963"/>
          </a:xfrm>
        </p:spPr>
        <p:txBody>
          <a:bodyPr/>
          <a:lstStyle/>
          <a:p>
            <a:pPr eaLnBrk="1" hangingPunct="1">
              <a:lnSpc>
                <a:spcPct val="90000"/>
              </a:lnSpc>
            </a:pPr>
            <a:r>
              <a:rPr lang="cs-CZ" altLang="cs-CZ" smtClean="0"/>
              <a:t>Cíl: najít nejlepšího dodavatele (někdy partnera) veřejnou poptávkou. Ve státních orgánech ze zákona a někdy i v soukromé sféře pro přiznání dotací.</a:t>
            </a:r>
          </a:p>
          <a:p>
            <a:pPr eaLnBrk="1" hangingPunct="1">
              <a:lnSpc>
                <a:spcPct val="90000"/>
              </a:lnSpc>
            </a:pPr>
            <a:r>
              <a:rPr lang="cs-CZ" altLang="cs-CZ" smtClean="0"/>
              <a:t>Jednostupňová varianta</a:t>
            </a:r>
          </a:p>
          <a:p>
            <a:pPr lvl="1" eaLnBrk="1" hangingPunct="1">
              <a:lnSpc>
                <a:spcPct val="90000"/>
              </a:lnSpc>
            </a:pPr>
            <a:r>
              <a:rPr lang="cs-CZ" altLang="cs-CZ" smtClean="0"/>
              <a:t>Veřejná poptávka</a:t>
            </a:r>
          </a:p>
          <a:p>
            <a:pPr lvl="1" eaLnBrk="1" hangingPunct="1">
              <a:lnSpc>
                <a:spcPct val="90000"/>
              </a:lnSpc>
            </a:pPr>
            <a:r>
              <a:rPr lang="cs-CZ" altLang="cs-CZ" smtClean="0"/>
              <a:t>Příjem a vyhodnocení nabídek</a:t>
            </a:r>
          </a:p>
          <a:p>
            <a:pPr lvl="1" eaLnBrk="1" hangingPunct="1">
              <a:lnSpc>
                <a:spcPct val="90000"/>
              </a:lnSpc>
            </a:pPr>
            <a:r>
              <a:rPr lang="cs-CZ" altLang="cs-CZ" smtClean="0"/>
              <a:t>Výběr nejlepšího </a:t>
            </a:r>
          </a:p>
          <a:p>
            <a:pPr lvl="1" eaLnBrk="1" hangingPunct="1">
              <a:lnSpc>
                <a:spcPct val="90000"/>
              </a:lnSpc>
            </a:pPr>
            <a:r>
              <a:rPr lang="cs-CZ" altLang="cs-CZ" smtClean="0"/>
              <a:t>Uzavření smlouvy</a:t>
            </a:r>
          </a:p>
        </p:txBody>
      </p:sp>
      <p:sp>
        <p:nvSpPr>
          <p:cNvPr id="72709" name="Rectangle 4"/>
          <p:cNvSpPr>
            <a:spLocks noChangeArrowheads="1"/>
          </p:cNvSpPr>
          <p:nvPr/>
        </p:nvSpPr>
        <p:spPr bwMode="auto">
          <a:xfrm>
            <a:off x="8458200" y="228600"/>
            <a:ext cx="288925" cy="649288"/>
          </a:xfrm>
          <a:prstGeom prst="rect">
            <a:avLst/>
          </a:prstGeom>
          <a:solidFill>
            <a:srgbClr val="00CC00"/>
          </a:solidFill>
          <a:ln w="9525">
            <a:solidFill>
              <a:srgbClr val="008000"/>
            </a:solidFill>
            <a:miter lim="800000"/>
            <a:headEnd/>
            <a:tailEnd/>
          </a:ln>
        </p:spPr>
        <p:txBody>
          <a:bodyPr wrap="none" anchor="ctr"/>
          <a:lstStyle/>
          <a:p>
            <a:pPr eaLnBrk="1" hangingPunct="1"/>
            <a:endParaRPr lang="cs-CZ" altLang="cs-CZ"/>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číslo snímku 5"/>
          <p:cNvSpPr>
            <a:spLocks noGrp="1"/>
          </p:cNvSpPr>
          <p:nvPr>
            <p:ph type="sldNum" sz="quarter" idx="12"/>
          </p:nvPr>
        </p:nvSpPr>
        <p:spPr>
          <a:noFill/>
        </p:spPr>
        <p:txBody>
          <a:bodyPr/>
          <a:lstStyle/>
          <a:p>
            <a:fld id="{29E26AB6-5373-4AF3-858D-9561D045EF4F}" type="slidenum">
              <a:rPr lang="cs-CZ" altLang="cs-CZ"/>
              <a:pPr/>
              <a:t>68</a:t>
            </a:fld>
            <a:endParaRPr lang="cs-CZ" altLang="cs-CZ"/>
          </a:p>
        </p:txBody>
      </p:sp>
      <p:sp>
        <p:nvSpPr>
          <p:cNvPr id="73731" name="Rectangle 2"/>
          <p:cNvSpPr>
            <a:spLocks noGrp="1" noChangeArrowheads="1"/>
          </p:cNvSpPr>
          <p:nvPr>
            <p:ph type="title"/>
          </p:nvPr>
        </p:nvSpPr>
        <p:spPr/>
        <p:txBody>
          <a:bodyPr/>
          <a:lstStyle/>
          <a:p>
            <a:pPr eaLnBrk="1" hangingPunct="1"/>
            <a:r>
              <a:rPr lang="cs-CZ" altLang="cs-CZ" smtClean="0"/>
              <a:t>Výběrová řízení</a:t>
            </a:r>
          </a:p>
        </p:txBody>
      </p:sp>
      <p:sp>
        <p:nvSpPr>
          <p:cNvPr id="73732" name="Rectangle 3"/>
          <p:cNvSpPr>
            <a:spLocks noGrp="1" noChangeArrowheads="1"/>
          </p:cNvSpPr>
          <p:nvPr>
            <p:ph type="body" idx="1"/>
          </p:nvPr>
        </p:nvSpPr>
        <p:spPr>
          <a:xfrm>
            <a:off x="457200" y="1600200"/>
            <a:ext cx="8229600" cy="4191000"/>
          </a:xfrm>
        </p:spPr>
        <p:txBody>
          <a:bodyPr/>
          <a:lstStyle/>
          <a:p>
            <a:pPr eaLnBrk="1" hangingPunct="1">
              <a:lnSpc>
                <a:spcPct val="90000"/>
              </a:lnSpc>
            </a:pPr>
            <a:r>
              <a:rPr lang="cs-CZ" altLang="cs-CZ" smtClean="0"/>
              <a:t>Vícestupňová varianta</a:t>
            </a:r>
          </a:p>
          <a:p>
            <a:pPr lvl="1" eaLnBrk="1" hangingPunct="1">
              <a:lnSpc>
                <a:spcPct val="90000"/>
              </a:lnSpc>
            </a:pPr>
            <a:r>
              <a:rPr lang="cs-CZ" altLang="cs-CZ" smtClean="0"/>
              <a:t>Veřejná poptávka</a:t>
            </a:r>
          </a:p>
          <a:p>
            <a:pPr lvl="1" eaLnBrk="1" hangingPunct="1">
              <a:lnSpc>
                <a:spcPct val="90000"/>
              </a:lnSpc>
            </a:pPr>
            <a:r>
              <a:rPr lang="cs-CZ" altLang="cs-CZ" smtClean="0"/>
              <a:t>Příjem a vyhodnocení nabídek</a:t>
            </a:r>
          </a:p>
          <a:p>
            <a:pPr lvl="1" eaLnBrk="1" hangingPunct="1">
              <a:lnSpc>
                <a:spcPct val="90000"/>
              </a:lnSpc>
            </a:pPr>
            <a:r>
              <a:rPr lang="cs-CZ" altLang="cs-CZ" smtClean="0"/>
              <a:t>Výběr nejlepších dvou-tří nabídek</a:t>
            </a:r>
          </a:p>
          <a:p>
            <a:pPr lvl="1" eaLnBrk="1" hangingPunct="1">
              <a:lnSpc>
                <a:spcPct val="90000"/>
              </a:lnSpc>
            </a:pPr>
            <a:r>
              <a:rPr lang="cs-CZ" altLang="cs-CZ" smtClean="0"/>
              <a:t>Vybraní vypracují za úplatu podrobné nabídky</a:t>
            </a:r>
          </a:p>
          <a:p>
            <a:pPr lvl="1" eaLnBrk="1" hangingPunct="1">
              <a:lnSpc>
                <a:spcPct val="90000"/>
              </a:lnSpc>
            </a:pPr>
            <a:r>
              <a:rPr lang="cs-CZ" altLang="cs-CZ" smtClean="0"/>
              <a:t>Výběr nejlepší nabídky,  </a:t>
            </a:r>
          </a:p>
          <a:p>
            <a:pPr lvl="1" eaLnBrk="1" hangingPunct="1">
              <a:lnSpc>
                <a:spcPct val="90000"/>
              </a:lnSpc>
            </a:pPr>
            <a:r>
              <a:rPr lang="cs-CZ" altLang="cs-CZ" smtClean="0"/>
              <a:t>Uzavření smlouvy</a:t>
            </a:r>
          </a:p>
          <a:p>
            <a:pPr lvl="2" eaLnBrk="1" hangingPunct="1">
              <a:lnSpc>
                <a:spcPct val="90000"/>
              </a:lnSpc>
            </a:pPr>
            <a:r>
              <a:rPr lang="cs-CZ" altLang="cs-CZ" smtClean="0"/>
              <a:t>Je možné požadovat integraci toho nejlepšího ze všech nabídek</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číslo snímku 5"/>
          <p:cNvSpPr>
            <a:spLocks noGrp="1"/>
          </p:cNvSpPr>
          <p:nvPr>
            <p:ph type="sldNum" sz="quarter" idx="12"/>
          </p:nvPr>
        </p:nvSpPr>
        <p:spPr>
          <a:noFill/>
        </p:spPr>
        <p:txBody>
          <a:bodyPr/>
          <a:lstStyle/>
          <a:p>
            <a:fld id="{8CEEBDD4-7386-4345-B307-8BA69086A278}" type="slidenum">
              <a:rPr lang="cs-CZ" altLang="cs-CZ"/>
              <a:pPr/>
              <a:t>69</a:t>
            </a:fld>
            <a:endParaRPr lang="cs-CZ" altLang="cs-CZ"/>
          </a:p>
        </p:txBody>
      </p:sp>
      <p:sp>
        <p:nvSpPr>
          <p:cNvPr id="74755" name="Rectangle 2"/>
          <p:cNvSpPr>
            <a:spLocks noGrp="1" noChangeArrowheads="1"/>
          </p:cNvSpPr>
          <p:nvPr>
            <p:ph type="title"/>
          </p:nvPr>
        </p:nvSpPr>
        <p:spPr/>
        <p:txBody>
          <a:bodyPr/>
          <a:lstStyle/>
          <a:p>
            <a:pPr eaLnBrk="1" hangingPunct="1"/>
            <a:r>
              <a:rPr lang="cs-CZ" altLang="cs-CZ" smtClean="0"/>
              <a:t>Výběrová řízení</a:t>
            </a:r>
          </a:p>
        </p:txBody>
      </p:sp>
      <p:sp>
        <p:nvSpPr>
          <p:cNvPr id="74756" name="Rectangle 3"/>
          <p:cNvSpPr>
            <a:spLocks noGrp="1" noChangeArrowheads="1"/>
          </p:cNvSpPr>
          <p:nvPr>
            <p:ph type="body" idx="1"/>
          </p:nvPr>
        </p:nvSpPr>
        <p:spPr>
          <a:xfrm>
            <a:off x="457200" y="1600200"/>
            <a:ext cx="7924800" cy="4525963"/>
          </a:xfrm>
        </p:spPr>
        <p:txBody>
          <a:bodyPr/>
          <a:lstStyle/>
          <a:p>
            <a:pPr eaLnBrk="1" hangingPunct="1">
              <a:lnSpc>
                <a:spcPct val="90000"/>
              </a:lnSpc>
            </a:pPr>
            <a:r>
              <a:rPr lang="cs-CZ" altLang="cs-CZ" sz="2400" smtClean="0"/>
              <a:t>Některé špinavé triky</a:t>
            </a:r>
          </a:p>
          <a:p>
            <a:pPr lvl="1" eaLnBrk="1" hangingPunct="1">
              <a:lnSpc>
                <a:spcPct val="90000"/>
              </a:lnSpc>
            </a:pPr>
            <a:r>
              <a:rPr lang="cs-CZ" altLang="cs-CZ" sz="2000" smtClean="0"/>
              <a:t>Nedostatečná publicita (např. v regionálním listu v druhé části republiky)</a:t>
            </a:r>
          </a:p>
          <a:p>
            <a:pPr lvl="1" eaLnBrk="1" hangingPunct="1">
              <a:lnSpc>
                <a:spcPct val="90000"/>
              </a:lnSpc>
            </a:pPr>
            <a:r>
              <a:rPr lang="cs-CZ" altLang="cs-CZ" sz="2000" smtClean="0"/>
              <a:t>Odmítnutí nabídky lpěním na nepodstatných formálních maličkostech s tím, že někteří žadatelé nejsou požádán o nápravu (indoš, mýto)</a:t>
            </a:r>
          </a:p>
          <a:p>
            <a:pPr lvl="1" eaLnBrk="1" hangingPunct="1">
              <a:lnSpc>
                <a:spcPct val="90000"/>
              </a:lnSpc>
            </a:pPr>
            <a:r>
              <a:rPr lang="cs-CZ" altLang="cs-CZ" sz="2000" smtClean="0"/>
              <a:t>Stanovení nesmyslných podmínek tak, aby jim vyhověl jediný žadatel, př. Mýtné.</a:t>
            </a:r>
          </a:p>
          <a:p>
            <a:pPr eaLnBrk="1" hangingPunct="1">
              <a:lnSpc>
                <a:spcPct val="90000"/>
              </a:lnSpc>
              <a:buFontTx/>
              <a:buNone/>
            </a:pPr>
            <a:r>
              <a:rPr lang="cs-CZ" altLang="cs-CZ" sz="2400" smtClean="0"/>
              <a:t>Obrana: Alespoň dva posuzovaní, audit průběhu, vícestupňové řízení, dohled odpovědných orgánů, sledování možnosti korupce, slušnost, zkušenosti podniku</a:t>
            </a:r>
          </a:p>
          <a:p>
            <a:pPr eaLnBrk="1" hangingPunct="1">
              <a:lnSpc>
                <a:spcPct val="90000"/>
              </a:lnSpc>
              <a:buFontTx/>
              <a:buNone/>
            </a:pPr>
            <a:r>
              <a:rPr lang="cs-CZ" altLang="cs-CZ" sz="2400" i="1" smtClean="0">
                <a:solidFill>
                  <a:srgbClr val="FF0000"/>
                </a:solidFill>
              </a:rPr>
              <a:t>Bohužel je to věcí orgánů, jejichž činnost máme jen malou možnost ovlivnit. Lze na to upozorňovat</a:t>
            </a:r>
            <a:r>
              <a:rPr lang="cs-CZ" altLang="cs-CZ" sz="2400" smtClean="0"/>
              <a:t>  </a:t>
            </a:r>
          </a:p>
          <a:p>
            <a:pPr lvl="1" eaLnBrk="1" hangingPunct="1">
              <a:lnSpc>
                <a:spcPct val="90000"/>
              </a:lnSpc>
            </a:pPr>
            <a:endParaRPr lang="cs-CZ" altLang="cs-CZ"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číslo snímku 5"/>
          <p:cNvSpPr>
            <a:spLocks noGrp="1"/>
          </p:cNvSpPr>
          <p:nvPr>
            <p:ph type="sldNum" sz="quarter" idx="12"/>
          </p:nvPr>
        </p:nvSpPr>
        <p:spPr>
          <a:xfrm>
            <a:off x="6588125" y="6237288"/>
            <a:ext cx="2133600" cy="476250"/>
          </a:xfrm>
          <a:noFill/>
        </p:spPr>
        <p:txBody>
          <a:bodyPr/>
          <a:lstStyle/>
          <a:p>
            <a:fld id="{1ACA1E88-F572-467D-8647-60106AEF0844}" type="slidenum">
              <a:rPr lang="cs-CZ" altLang="cs-CZ"/>
              <a:pPr/>
              <a:t>7</a:t>
            </a:fld>
            <a:endParaRPr lang="cs-CZ" altLang="cs-CZ"/>
          </a:p>
        </p:txBody>
      </p:sp>
      <p:sp>
        <p:nvSpPr>
          <p:cNvPr id="10243" name="Rectangle 2050"/>
          <p:cNvSpPr>
            <a:spLocks noGrp="1" noChangeArrowheads="1"/>
          </p:cNvSpPr>
          <p:nvPr>
            <p:ph type="ctrTitle"/>
          </p:nvPr>
        </p:nvSpPr>
        <p:spPr>
          <a:xfrm>
            <a:off x="685800" y="1143000"/>
            <a:ext cx="7772400" cy="1143000"/>
          </a:xfrm>
        </p:spPr>
        <p:txBody>
          <a:bodyPr/>
          <a:lstStyle/>
          <a:p>
            <a:pPr eaLnBrk="1" hangingPunct="1"/>
            <a:r>
              <a:rPr lang="cs-CZ" altLang="cs-CZ" smtClean="0"/>
              <a:t>Jak formulovat otázku PROČ</a:t>
            </a:r>
          </a:p>
        </p:txBody>
      </p:sp>
      <p:sp>
        <p:nvSpPr>
          <p:cNvPr id="10244" name="Rectangle 2051"/>
          <p:cNvSpPr>
            <a:spLocks noGrp="1" noChangeArrowheads="1"/>
          </p:cNvSpPr>
          <p:nvPr>
            <p:ph type="subTitle" idx="1"/>
          </p:nvPr>
        </p:nvSpPr>
        <p:spPr>
          <a:xfrm>
            <a:off x="914400" y="2209800"/>
            <a:ext cx="6934200" cy="3505200"/>
          </a:xfrm>
        </p:spPr>
        <p:txBody>
          <a:bodyPr/>
          <a:lstStyle/>
          <a:p>
            <a:pPr algn="l" eaLnBrk="1" hangingPunct="1">
              <a:lnSpc>
                <a:spcPct val="90000"/>
              </a:lnSpc>
            </a:pPr>
            <a:r>
              <a:rPr lang="cs-CZ" altLang="cs-CZ" smtClean="0"/>
              <a:t>Mělo by být zaměřeno na plnění poslání podniku nebo organizace</a:t>
            </a:r>
          </a:p>
          <a:p>
            <a:pPr algn="l" eaLnBrk="1" hangingPunct="1">
              <a:lnSpc>
                <a:spcPct val="90000"/>
              </a:lnSpc>
              <a:buFontTx/>
              <a:buChar char="•"/>
            </a:pPr>
            <a:r>
              <a:rPr lang="cs-CZ" altLang="cs-CZ" smtClean="0"/>
              <a:t> podnik – vydělávání peněz</a:t>
            </a:r>
          </a:p>
          <a:p>
            <a:pPr algn="l" eaLnBrk="1" hangingPunct="1">
              <a:lnSpc>
                <a:spcPct val="90000"/>
              </a:lnSpc>
              <a:buFontTx/>
              <a:buChar char="•"/>
            </a:pPr>
            <a:r>
              <a:rPr lang="cs-CZ" altLang="cs-CZ" smtClean="0"/>
              <a:t> úřad – služby klientům/občanům</a:t>
            </a:r>
          </a:p>
          <a:p>
            <a:pPr algn="l" eaLnBrk="1" hangingPunct="1">
              <a:lnSpc>
                <a:spcPct val="90000"/>
              </a:lnSpc>
              <a:buFontTx/>
              <a:buChar char="•"/>
            </a:pPr>
            <a:r>
              <a:rPr lang="cs-CZ" altLang="cs-CZ" smtClean="0"/>
              <a:t> podpora činností neziskových organizací – úspory, lepší služby, zdroje pro činnost</a:t>
            </a:r>
          </a:p>
          <a:p>
            <a:pPr algn="l" eaLnBrk="1" hangingPunct="1">
              <a:lnSpc>
                <a:spcPct val="90000"/>
              </a:lnSpc>
            </a:pPr>
            <a:endParaRPr lang="cs-CZ" altLang="cs-CZ" smtClean="0"/>
          </a:p>
          <a:p>
            <a:pPr algn="l" eaLnBrk="1" hangingPunct="1">
              <a:lnSpc>
                <a:spcPct val="90000"/>
              </a:lnSpc>
              <a:buFontTx/>
              <a:buAutoNum type="arabicPeriod"/>
            </a:pPr>
            <a:endParaRPr lang="cs-CZ" altLang="cs-CZ"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číslo snímku 5"/>
          <p:cNvSpPr>
            <a:spLocks noGrp="1"/>
          </p:cNvSpPr>
          <p:nvPr>
            <p:ph type="sldNum" sz="quarter" idx="12"/>
          </p:nvPr>
        </p:nvSpPr>
        <p:spPr>
          <a:noFill/>
        </p:spPr>
        <p:txBody>
          <a:bodyPr/>
          <a:lstStyle/>
          <a:p>
            <a:fld id="{504584AD-8F25-4546-BF85-0D60066D8C25}" type="slidenum">
              <a:rPr lang="cs-CZ" altLang="cs-CZ"/>
              <a:pPr/>
              <a:t>70</a:t>
            </a:fld>
            <a:endParaRPr lang="cs-CZ" altLang="cs-CZ"/>
          </a:p>
        </p:txBody>
      </p:sp>
      <p:sp>
        <p:nvSpPr>
          <p:cNvPr id="75779" name="Rectangle 2"/>
          <p:cNvSpPr>
            <a:spLocks noGrp="1" noChangeArrowheads="1"/>
          </p:cNvSpPr>
          <p:nvPr>
            <p:ph type="title"/>
          </p:nvPr>
        </p:nvSpPr>
        <p:spPr/>
        <p:txBody>
          <a:bodyPr/>
          <a:lstStyle/>
          <a:p>
            <a:pPr eaLnBrk="1" hangingPunct="1"/>
            <a:r>
              <a:rPr lang="cs-CZ" altLang="cs-CZ" smtClean="0"/>
              <a:t>Spolupráce s poradci a poradenskými firmami</a:t>
            </a:r>
          </a:p>
        </p:txBody>
      </p:sp>
      <p:sp>
        <p:nvSpPr>
          <p:cNvPr id="75780" name="Rectangle 3"/>
          <p:cNvSpPr>
            <a:spLocks noGrp="1" noChangeArrowheads="1"/>
          </p:cNvSpPr>
          <p:nvPr>
            <p:ph type="body" idx="1"/>
          </p:nvPr>
        </p:nvSpPr>
        <p:spPr>
          <a:xfrm>
            <a:off x="457200" y="1844675"/>
            <a:ext cx="8001000" cy="4210050"/>
          </a:xfrm>
        </p:spPr>
        <p:txBody>
          <a:bodyPr/>
          <a:lstStyle/>
          <a:p>
            <a:pPr eaLnBrk="1" hangingPunct="1"/>
            <a:r>
              <a:rPr lang="cs-CZ" altLang="cs-CZ" sz="2800" smtClean="0"/>
              <a:t>Jsou vlivní, ale za výsledek přímo neodpovídají, </a:t>
            </a:r>
          </a:p>
          <a:p>
            <a:pPr eaLnBrk="1" hangingPunct="1"/>
            <a:r>
              <a:rPr lang="cs-CZ" altLang="cs-CZ" sz="2800" smtClean="0"/>
              <a:t>Často poskytují hlavně alibi pro management, ručí přes renomé své firmy (dá se zneužít: Andersen Consulting a Enron)</a:t>
            </a:r>
          </a:p>
          <a:p>
            <a:pPr eaLnBrk="1" hangingPunct="1"/>
            <a:r>
              <a:rPr lang="cs-CZ" altLang="cs-CZ" sz="2800" smtClean="0"/>
              <a:t>Mají rozsáhlé znalosti, viděli leccos, vymakané postupy</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číslo snímku 5"/>
          <p:cNvSpPr>
            <a:spLocks noGrp="1"/>
          </p:cNvSpPr>
          <p:nvPr>
            <p:ph type="sldNum" sz="quarter" idx="12"/>
          </p:nvPr>
        </p:nvSpPr>
        <p:spPr>
          <a:noFill/>
        </p:spPr>
        <p:txBody>
          <a:bodyPr/>
          <a:lstStyle/>
          <a:p>
            <a:fld id="{B51AB1A4-6F8D-4AF7-B6FE-1522BD59B583}" type="slidenum">
              <a:rPr lang="cs-CZ" altLang="cs-CZ"/>
              <a:pPr/>
              <a:t>71</a:t>
            </a:fld>
            <a:endParaRPr lang="cs-CZ" altLang="cs-CZ"/>
          </a:p>
        </p:txBody>
      </p:sp>
      <p:sp>
        <p:nvSpPr>
          <p:cNvPr id="76803" name="Rectangle 2"/>
          <p:cNvSpPr>
            <a:spLocks noGrp="1" noChangeArrowheads="1"/>
          </p:cNvSpPr>
          <p:nvPr>
            <p:ph type="title"/>
          </p:nvPr>
        </p:nvSpPr>
        <p:spPr/>
        <p:txBody>
          <a:bodyPr/>
          <a:lstStyle/>
          <a:p>
            <a:pPr eaLnBrk="1" hangingPunct="1"/>
            <a:r>
              <a:rPr lang="cs-CZ" altLang="cs-CZ" smtClean="0"/>
              <a:t>Spolupráce s poradci</a:t>
            </a:r>
          </a:p>
        </p:txBody>
      </p:sp>
      <p:sp>
        <p:nvSpPr>
          <p:cNvPr id="76804" name="Rectangle 3"/>
          <p:cNvSpPr>
            <a:spLocks noGrp="1" noChangeArrowheads="1"/>
          </p:cNvSpPr>
          <p:nvPr>
            <p:ph type="body" idx="1"/>
          </p:nvPr>
        </p:nvSpPr>
        <p:spPr>
          <a:xfrm>
            <a:off x="250825" y="1379538"/>
            <a:ext cx="8569325" cy="4786312"/>
          </a:xfrm>
        </p:spPr>
        <p:txBody>
          <a:bodyPr/>
          <a:lstStyle/>
          <a:p>
            <a:pPr eaLnBrk="1" hangingPunct="1">
              <a:lnSpc>
                <a:spcPct val="90000"/>
              </a:lnSpc>
              <a:buFontTx/>
              <a:buNone/>
            </a:pPr>
            <a:r>
              <a:rPr lang="cs-CZ" altLang="cs-CZ" sz="2800" smtClean="0"/>
              <a:t>Umí vyhledat lidi s rozhodujícími znalostmi a vlivem (šedé eminence) v organizaci i mimo ni.  </a:t>
            </a:r>
          </a:p>
          <a:p>
            <a:pPr lvl="2" eaLnBrk="1" hangingPunct="1">
              <a:lnSpc>
                <a:spcPct val="90000"/>
              </a:lnSpc>
              <a:buFontTx/>
              <a:buNone/>
            </a:pPr>
            <a:r>
              <a:rPr lang="cs-CZ" altLang="cs-CZ" sz="2000" smtClean="0"/>
              <a:t>Noví vlastníci je po roce 2000 velmi často vyhodili (zrušení podnikových výzkumáků)</a:t>
            </a:r>
          </a:p>
          <a:p>
            <a:pPr lvl="1" eaLnBrk="1" hangingPunct="1">
              <a:lnSpc>
                <a:spcPct val="90000"/>
              </a:lnSpc>
            </a:pPr>
            <a:r>
              <a:rPr lang="cs-CZ" altLang="cs-CZ" sz="2200" smtClean="0"/>
              <a:t>Chemička nedůvěřovala expertovi, nezdál se jí dost nóbl, zjednala si poradce, ti toho experta vyhledali a jeho doporučení zahrnuli do své zprávy. Stálo to místo desetitisíců miliony, přesto se to nakonec vyplatilo – bylo přijato správné řešení s efektem stovek miliónů</a:t>
            </a:r>
            <a:r>
              <a:rPr lang="en-US" altLang="cs-CZ" sz="2200" smtClean="0"/>
              <a:t> </a:t>
            </a:r>
            <a:r>
              <a:rPr lang="cs-CZ" altLang="cs-CZ" sz="2200" smtClean="0"/>
              <a:t>i přes předsudky vedení</a:t>
            </a:r>
          </a:p>
          <a:p>
            <a:pPr lvl="1" eaLnBrk="1" hangingPunct="1">
              <a:lnSpc>
                <a:spcPct val="90000"/>
              </a:lnSpc>
            </a:pPr>
            <a:r>
              <a:rPr lang="cs-CZ" altLang="cs-CZ" sz="2200" smtClean="0"/>
              <a:t>Hlavní bariéra je mezi manažery a technickými experty (viz havárii raketoplánu Challengeru, kterou bylo možno na základě různých indikací očekávat, na to upozorňovali inženýři).</a:t>
            </a:r>
          </a:p>
          <a:p>
            <a:pPr lvl="2" eaLnBrk="1" hangingPunct="1">
              <a:lnSpc>
                <a:spcPct val="90000"/>
              </a:lnSpc>
            </a:pPr>
            <a:r>
              <a:rPr lang="cs-CZ" altLang="cs-CZ" sz="2000" smtClean="0"/>
              <a:t>IS by měl pomáhat bariéry zrušit (podpora horizontálních, tj. jdoucích napříč hierarchií, vazeb).</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číslo snímku 5"/>
          <p:cNvSpPr>
            <a:spLocks noGrp="1"/>
          </p:cNvSpPr>
          <p:nvPr>
            <p:ph type="sldNum" sz="quarter" idx="12"/>
          </p:nvPr>
        </p:nvSpPr>
        <p:spPr>
          <a:noFill/>
        </p:spPr>
        <p:txBody>
          <a:bodyPr/>
          <a:lstStyle/>
          <a:p>
            <a:fld id="{C1254B67-08A7-47B1-83A1-F10C28248CF6}" type="slidenum">
              <a:rPr lang="cs-CZ" altLang="cs-CZ"/>
              <a:pPr/>
              <a:t>72</a:t>
            </a:fld>
            <a:endParaRPr lang="cs-CZ" altLang="cs-CZ"/>
          </a:p>
        </p:txBody>
      </p:sp>
      <p:sp>
        <p:nvSpPr>
          <p:cNvPr id="77827" name="Rectangle 2"/>
          <p:cNvSpPr>
            <a:spLocks noGrp="1" noChangeArrowheads="1"/>
          </p:cNvSpPr>
          <p:nvPr>
            <p:ph type="title"/>
          </p:nvPr>
        </p:nvSpPr>
        <p:spPr/>
        <p:txBody>
          <a:bodyPr/>
          <a:lstStyle/>
          <a:p>
            <a:pPr eaLnBrk="1" hangingPunct="1"/>
            <a:r>
              <a:rPr lang="cs-CZ" altLang="cs-CZ" smtClean="0"/>
              <a:t>Průšvihy s poradci</a:t>
            </a:r>
          </a:p>
        </p:txBody>
      </p:sp>
      <p:sp>
        <p:nvSpPr>
          <p:cNvPr id="77828" name="Rectangle 3"/>
          <p:cNvSpPr>
            <a:spLocks noGrp="1" noChangeArrowheads="1"/>
          </p:cNvSpPr>
          <p:nvPr>
            <p:ph type="body" idx="1"/>
          </p:nvPr>
        </p:nvSpPr>
        <p:spPr>
          <a:xfrm>
            <a:off x="179388" y="1484313"/>
            <a:ext cx="8785225" cy="4641850"/>
          </a:xfrm>
        </p:spPr>
        <p:txBody>
          <a:bodyPr/>
          <a:lstStyle/>
          <a:p>
            <a:pPr eaLnBrk="1" hangingPunct="1"/>
            <a:r>
              <a:rPr lang="cs-CZ" altLang="cs-CZ" sz="2800" smtClean="0"/>
              <a:t>Je možná jen nepřímá kontrola </a:t>
            </a:r>
            <a:r>
              <a:rPr lang="cs-CZ" altLang="cs-CZ" sz="2800" smtClean="0">
                <a:cs typeface="Arial" charset="0"/>
              </a:rPr>
              <a:t>→</a:t>
            </a:r>
            <a:r>
              <a:rPr lang="cs-CZ" altLang="cs-CZ" sz="2800" smtClean="0"/>
              <a:t> větší možnost švindlování</a:t>
            </a:r>
          </a:p>
          <a:p>
            <a:pPr eaLnBrk="1" hangingPunct="1"/>
            <a:r>
              <a:rPr lang="cs-CZ" altLang="cs-CZ" sz="2800" smtClean="0"/>
              <a:t>Bývá střet zájmů (Andersen Consulting, Kalifornie, Enron)</a:t>
            </a:r>
          </a:p>
          <a:p>
            <a:pPr lvl="1" eaLnBrk="1" hangingPunct="1"/>
            <a:r>
              <a:rPr lang="cs-CZ" altLang="cs-CZ" sz="2400" smtClean="0"/>
              <a:t>Stejná poradenská firma je odměňována za výsledky firmy a dělá audit účetnictví</a:t>
            </a:r>
          </a:p>
          <a:p>
            <a:pPr lvl="1" eaLnBrk="1" hangingPunct="1"/>
            <a:r>
              <a:rPr lang="cs-CZ" altLang="cs-CZ" sz="2400" smtClean="0"/>
              <a:t>Poradci někdy doporučují dodavatele SW a současně za velké peníze dělají audit jeho výrobků</a:t>
            </a:r>
          </a:p>
          <a:p>
            <a:pPr eaLnBrk="1" hangingPunct="1"/>
            <a:r>
              <a:rPr lang="cs-CZ" altLang="cs-CZ" sz="2800" smtClean="0"/>
              <a:t> Přes to všechno je</a:t>
            </a:r>
            <a:r>
              <a:rPr lang="cs-CZ" altLang="cs-CZ" sz="2800" i="1" smtClean="0">
                <a:solidFill>
                  <a:srgbClr val="FF0000"/>
                </a:solidFill>
              </a:rPr>
              <a:t> dobrý poradce  terno.</a:t>
            </a:r>
          </a:p>
          <a:p>
            <a:pPr lvl="1" eaLnBrk="1" hangingPunct="1"/>
            <a:r>
              <a:rPr lang="cs-CZ" altLang="cs-CZ" sz="2400" i="1" smtClean="0"/>
              <a:t>Příklad: Vedení firmy přijalo správné řešení doporučované odborníkem až když to doporučil poradce</a:t>
            </a:r>
            <a:endParaRPr lang="cs-CZ" altLang="cs-CZ" sz="240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číslo snímku 5"/>
          <p:cNvSpPr>
            <a:spLocks noGrp="1"/>
          </p:cNvSpPr>
          <p:nvPr>
            <p:ph type="sldNum" sz="quarter" idx="12"/>
          </p:nvPr>
        </p:nvSpPr>
        <p:spPr>
          <a:noFill/>
        </p:spPr>
        <p:txBody>
          <a:bodyPr/>
          <a:lstStyle/>
          <a:p>
            <a:fld id="{22AD622E-4F2B-4556-BDDA-18FE629D9B03}" type="slidenum">
              <a:rPr lang="cs-CZ" altLang="cs-CZ"/>
              <a:pPr/>
              <a:t>73</a:t>
            </a:fld>
            <a:endParaRPr lang="cs-CZ" altLang="cs-CZ"/>
          </a:p>
        </p:txBody>
      </p:sp>
      <p:sp>
        <p:nvSpPr>
          <p:cNvPr id="78851" name="Rectangle 2"/>
          <p:cNvSpPr>
            <a:spLocks noGrp="1" noChangeArrowheads="1"/>
          </p:cNvSpPr>
          <p:nvPr>
            <p:ph type="title"/>
          </p:nvPr>
        </p:nvSpPr>
        <p:spPr>
          <a:xfrm>
            <a:off x="304800" y="304800"/>
            <a:ext cx="8218488" cy="1447800"/>
          </a:xfrm>
        </p:spPr>
        <p:txBody>
          <a:bodyPr/>
          <a:lstStyle/>
          <a:p>
            <a:pPr eaLnBrk="1" hangingPunct="1"/>
            <a:r>
              <a:rPr lang="cs-CZ" altLang="cs-CZ" sz="4800" smtClean="0"/>
              <a:t>Problém volby partnera, podmínky:</a:t>
            </a:r>
          </a:p>
        </p:txBody>
      </p:sp>
      <p:sp>
        <p:nvSpPr>
          <p:cNvPr id="78852" name="Rectangle 3"/>
          <p:cNvSpPr>
            <a:spLocks noGrp="1" noChangeArrowheads="1"/>
          </p:cNvSpPr>
          <p:nvPr>
            <p:ph type="body" idx="1"/>
          </p:nvPr>
        </p:nvSpPr>
        <p:spPr>
          <a:xfrm>
            <a:off x="457200" y="2133600"/>
            <a:ext cx="8305800" cy="4191000"/>
          </a:xfrm>
        </p:spPr>
        <p:txBody>
          <a:bodyPr/>
          <a:lstStyle/>
          <a:p>
            <a:pPr eaLnBrk="1" hangingPunct="1"/>
            <a:r>
              <a:rPr lang="cs-CZ" altLang="cs-CZ" smtClean="0"/>
              <a:t>Základní předpoklad</a:t>
            </a:r>
            <a:r>
              <a:rPr lang="cs-CZ" altLang="cs-CZ" sz="2800" smtClean="0"/>
              <a:t>: Oboustranný prospěch je možný(je pak vhodná strategie vyjednávání vítěz-vítě) </a:t>
            </a:r>
          </a:p>
          <a:p>
            <a:pPr lvl="1" eaLnBrk="1" hangingPunct="1"/>
            <a:r>
              <a:rPr lang="cs-CZ" altLang="cs-CZ" sz="2400" smtClean="0"/>
              <a:t>V dlouhodobé spolupráci jinak nelze, jinak tratí oba</a:t>
            </a:r>
          </a:p>
          <a:p>
            <a:pPr lvl="2" eaLnBrk="1" hangingPunct="1"/>
            <a:r>
              <a:rPr lang="cs-CZ" altLang="cs-CZ" sz="2000" smtClean="0"/>
              <a:t>Při vývoji IS je typická dlouhodobá spolupráce</a:t>
            </a:r>
          </a:p>
          <a:p>
            <a:pPr eaLnBrk="1" hangingPunct="1"/>
            <a:r>
              <a:rPr lang="cs-CZ" altLang="cs-CZ" sz="2800" smtClean="0"/>
              <a:t>Hodí se do portfolia našich zákazníků</a:t>
            </a:r>
          </a:p>
          <a:p>
            <a:pPr lvl="1" eaLnBrk="1" hangingPunct="1">
              <a:lnSpc>
                <a:spcPct val="70000"/>
              </a:lnSpc>
            </a:pPr>
            <a:r>
              <a:rPr lang="cs-CZ" altLang="cs-CZ" sz="2400" smtClean="0"/>
              <a:t>Dodavatel a odběratel by se neměli výrazně lišit co do velikosti</a:t>
            </a:r>
          </a:p>
          <a:p>
            <a:pPr lvl="1" eaLnBrk="1" hangingPunct="1">
              <a:lnSpc>
                <a:spcPct val="70000"/>
              </a:lnSpc>
            </a:pPr>
            <a:r>
              <a:rPr lang="cs-CZ" altLang="cs-CZ" sz="2400" smtClean="0"/>
              <a:t>Odběratel požaduje něco, co umím</a:t>
            </a:r>
            <a:r>
              <a:rPr lang="cs-CZ" altLang="cs-CZ" sz="3200" smtClean="0"/>
              <a:t> a s čím mám úspěchy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Zástupný symbol pro číslo snímku 5"/>
          <p:cNvSpPr>
            <a:spLocks noGrp="1"/>
          </p:cNvSpPr>
          <p:nvPr>
            <p:ph type="sldNum" sz="quarter" idx="12"/>
          </p:nvPr>
        </p:nvSpPr>
        <p:spPr>
          <a:noFill/>
        </p:spPr>
        <p:txBody>
          <a:bodyPr/>
          <a:lstStyle/>
          <a:p>
            <a:fld id="{FAC370C7-9ABE-44DF-9676-609D1B0D509E}" type="slidenum">
              <a:rPr lang="cs-CZ" altLang="cs-CZ"/>
              <a:pPr/>
              <a:t>74</a:t>
            </a:fld>
            <a:endParaRPr lang="cs-CZ" altLang="cs-CZ"/>
          </a:p>
        </p:txBody>
      </p:sp>
      <p:sp>
        <p:nvSpPr>
          <p:cNvPr id="79875" name="Rectangle 2"/>
          <p:cNvSpPr>
            <a:spLocks noGrp="1" noChangeArrowheads="1"/>
          </p:cNvSpPr>
          <p:nvPr>
            <p:ph type="title"/>
          </p:nvPr>
        </p:nvSpPr>
        <p:spPr>
          <a:xfrm>
            <a:off x="468313" y="260350"/>
            <a:ext cx="8218487" cy="577850"/>
          </a:xfrm>
        </p:spPr>
        <p:txBody>
          <a:bodyPr/>
          <a:lstStyle/>
          <a:p>
            <a:pPr eaLnBrk="1" hangingPunct="1"/>
            <a:r>
              <a:rPr lang="cs-CZ" altLang="cs-CZ" sz="4800" smtClean="0"/>
              <a:t>Problém volby partnera</a:t>
            </a:r>
          </a:p>
        </p:txBody>
      </p:sp>
      <p:sp>
        <p:nvSpPr>
          <p:cNvPr id="79876" name="Rectangle 3"/>
          <p:cNvSpPr>
            <a:spLocks noGrp="1" noChangeArrowheads="1"/>
          </p:cNvSpPr>
          <p:nvPr>
            <p:ph type="body" idx="1"/>
          </p:nvPr>
        </p:nvSpPr>
        <p:spPr>
          <a:xfrm>
            <a:off x="457200" y="1066800"/>
            <a:ext cx="8305800" cy="5257800"/>
          </a:xfrm>
        </p:spPr>
        <p:txBody>
          <a:bodyPr/>
          <a:lstStyle/>
          <a:p>
            <a:pPr eaLnBrk="1" hangingPunct="1"/>
            <a:r>
              <a:rPr lang="cs-CZ" altLang="cs-CZ" sz="2800" smtClean="0"/>
              <a:t>Je ekonomicky zdatný</a:t>
            </a:r>
            <a:r>
              <a:rPr lang="cs-CZ" altLang="cs-CZ" sz="3600" smtClean="0"/>
              <a:t> </a:t>
            </a:r>
            <a:r>
              <a:rPr lang="cs-CZ" altLang="cs-CZ" sz="2400" smtClean="0"/>
              <a:t>(zaplatí, asi nespadne, bude asi dobrý při jednání a poněvadž jako úspěšný bude pravděpodobně vědět, co je potřeba a co má chtít). </a:t>
            </a:r>
          </a:p>
          <a:p>
            <a:pPr lvl="1" eaLnBrk="1" hangingPunct="1"/>
            <a:r>
              <a:rPr lang="cs-CZ" altLang="cs-CZ" sz="2000" smtClean="0"/>
              <a:t>Indikátory: Růst, zisk a růst obratu, pověst na trhu, předchozí zkušenosti s daným partnerem, zkušenosti jiných s daným partnerem (pozor na „restart“), požaduje to, co umím</a:t>
            </a:r>
          </a:p>
          <a:p>
            <a:pPr eaLnBrk="1" hangingPunct="1"/>
            <a:r>
              <a:rPr lang="cs-CZ" altLang="cs-CZ" sz="2800" smtClean="0"/>
              <a:t>Dobré reference </a:t>
            </a:r>
          </a:p>
          <a:p>
            <a:pPr lvl="1" eaLnBrk="1" hangingPunct="1">
              <a:buFontTx/>
              <a:buNone/>
            </a:pPr>
            <a:r>
              <a:rPr lang="cs-CZ" altLang="cs-CZ" sz="2400" smtClean="0"/>
              <a:t> ale vysoký počet referencí na partnera může znamenat, že nebude vývoji IS věnovat dostatečnou pozornost, neboť zákazníka netlačí bota a tak neví, proč by se měl důkladně zabývat něčím takovým, jako je IS</a:t>
            </a:r>
          </a:p>
          <a:p>
            <a:pPr eaLnBrk="1" hangingPunct="1"/>
            <a:endParaRPr lang="cs-CZ" altLang="cs-CZ" sz="360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Zástupný symbol pro číslo snímku 5"/>
          <p:cNvSpPr>
            <a:spLocks noGrp="1"/>
          </p:cNvSpPr>
          <p:nvPr>
            <p:ph type="sldNum" sz="quarter" idx="12"/>
          </p:nvPr>
        </p:nvSpPr>
        <p:spPr>
          <a:noFill/>
        </p:spPr>
        <p:txBody>
          <a:bodyPr/>
          <a:lstStyle/>
          <a:p>
            <a:fld id="{84A5E90A-F218-4A66-AF3A-685C8125F176}" type="slidenum">
              <a:rPr lang="cs-CZ" altLang="cs-CZ"/>
              <a:pPr/>
              <a:t>75</a:t>
            </a:fld>
            <a:endParaRPr lang="cs-CZ" altLang="cs-CZ"/>
          </a:p>
        </p:txBody>
      </p:sp>
      <p:sp>
        <p:nvSpPr>
          <p:cNvPr id="80899" name="Rectangle 2"/>
          <p:cNvSpPr>
            <a:spLocks noGrp="1" noChangeArrowheads="1"/>
          </p:cNvSpPr>
          <p:nvPr>
            <p:ph type="title"/>
          </p:nvPr>
        </p:nvSpPr>
        <p:spPr>
          <a:xfrm>
            <a:off x="468313" y="260350"/>
            <a:ext cx="8218487" cy="993775"/>
          </a:xfrm>
        </p:spPr>
        <p:txBody>
          <a:bodyPr/>
          <a:lstStyle/>
          <a:p>
            <a:pPr eaLnBrk="1" hangingPunct="1"/>
            <a:r>
              <a:rPr lang="cs-CZ" altLang="cs-CZ" sz="4000" smtClean="0"/>
              <a:t>Problém volby partnera sw firmy, co hodnotit</a:t>
            </a:r>
          </a:p>
        </p:txBody>
      </p:sp>
      <p:sp>
        <p:nvSpPr>
          <p:cNvPr id="80900" name="Rectangle 3"/>
          <p:cNvSpPr>
            <a:spLocks noGrp="1" noChangeArrowheads="1"/>
          </p:cNvSpPr>
          <p:nvPr>
            <p:ph type="body" idx="1"/>
          </p:nvPr>
        </p:nvSpPr>
        <p:spPr>
          <a:xfrm>
            <a:off x="250825" y="1447800"/>
            <a:ext cx="8283575" cy="4933950"/>
          </a:xfrm>
        </p:spPr>
        <p:txBody>
          <a:bodyPr/>
          <a:lstStyle/>
          <a:p>
            <a:pPr eaLnBrk="1" hangingPunct="1"/>
            <a:r>
              <a:rPr lang="cs-CZ" altLang="cs-CZ" sz="2800" smtClean="0"/>
              <a:t>Vstřícnost</a:t>
            </a:r>
          </a:p>
          <a:p>
            <a:pPr lvl="1" eaLnBrk="1" hangingPunct="1"/>
            <a:r>
              <a:rPr lang="cs-CZ" altLang="cs-CZ" sz="2400" smtClean="0"/>
              <a:t>Podpora managementu a vstřícnost partnerů</a:t>
            </a:r>
          </a:p>
          <a:p>
            <a:pPr lvl="2" eaLnBrk="1" hangingPunct="1"/>
            <a:r>
              <a:rPr lang="cs-CZ" altLang="cs-CZ" sz="2000" smtClean="0"/>
              <a:t> Dodržování termínů, dochvilnost, čas na jednání</a:t>
            </a:r>
          </a:p>
          <a:p>
            <a:pPr lvl="2" eaLnBrk="1" hangingPunct="1"/>
            <a:r>
              <a:rPr lang="cs-CZ" altLang="cs-CZ" sz="2000" smtClean="0"/>
              <a:t>Vstřícnost při jednání (vítěz-vítěz), snaha najít oboustranně přijatelná řešení</a:t>
            </a:r>
          </a:p>
          <a:p>
            <a:pPr lvl="2" eaLnBrk="1" hangingPunct="1"/>
            <a:r>
              <a:rPr lang="cs-CZ" altLang="cs-CZ" sz="2000" smtClean="0"/>
              <a:t>Zajištění účasti a dostupnost koncových uživatelů bez ohledu na pozici, včetně odměn a vytváření časového prostoru a odměn za vícepráci spojenou s vývojem IS, styčný důstojník při běžném vývoji, spolupráce při agilním programování</a:t>
            </a:r>
          </a:p>
          <a:p>
            <a:pPr lvl="2" eaLnBrk="1" hangingPunct="1"/>
            <a:r>
              <a:rPr lang="cs-CZ" altLang="cs-CZ" sz="2000" smtClean="0"/>
              <a:t>Zajištění zdrojů (místo, dokumenty, jiné prostředky)</a:t>
            </a:r>
          </a:p>
          <a:p>
            <a:pPr lvl="2" eaLnBrk="1" hangingPunct="1"/>
            <a:r>
              <a:rPr lang="cs-CZ" altLang="cs-CZ" sz="2000" smtClean="0"/>
              <a:t>Přístup do pracovního procesu a k potřebným pracovníkům</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číslo snímku 5"/>
          <p:cNvSpPr>
            <a:spLocks noGrp="1"/>
          </p:cNvSpPr>
          <p:nvPr>
            <p:ph type="sldNum" sz="quarter" idx="12"/>
          </p:nvPr>
        </p:nvSpPr>
        <p:spPr>
          <a:noFill/>
        </p:spPr>
        <p:txBody>
          <a:bodyPr/>
          <a:lstStyle/>
          <a:p>
            <a:fld id="{37EAA536-93A1-432D-AEA3-EF7ADE069884}" type="slidenum">
              <a:rPr lang="cs-CZ" altLang="cs-CZ"/>
              <a:pPr/>
              <a:t>76</a:t>
            </a:fld>
            <a:endParaRPr lang="cs-CZ" altLang="cs-CZ"/>
          </a:p>
        </p:txBody>
      </p:sp>
      <p:sp>
        <p:nvSpPr>
          <p:cNvPr id="81923" name="Rectangle 2"/>
          <p:cNvSpPr>
            <a:spLocks noGrp="1" noChangeArrowheads="1"/>
          </p:cNvSpPr>
          <p:nvPr>
            <p:ph type="title"/>
          </p:nvPr>
        </p:nvSpPr>
        <p:spPr>
          <a:xfrm>
            <a:off x="457200" y="260350"/>
            <a:ext cx="8229600" cy="1263650"/>
          </a:xfrm>
        </p:spPr>
        <p:txBody>
          <a:bodyPr/>
          <a:lstStyle/>
          <a:p>
            <a:pPr eaLnBrk="1" hangingPunct="1"/>
            <a:r>
              <a:rPr lang="cs-CZ" altLang="cs-CZ" sz="4000" smtClean="0"/>
              <a:t>Problém volby partnera sw firmy, co hodnotit</a:t>
            </a:r>
          </a:p>
        </p:txBody>
      </p:sp>
      <p:sp>
        <p:nvSpPr>
          <p:cNvPr id="81924" name="Rectangle 3"/>
          <p:cNvSpPr>
            <a:spLocks noGrp="1" noChangeArrowheads="1"/>
          </p:cNvSpPr>
          <p:nvPr>
            <p:ph type="body" idx="1"/>
          </p:nvPr>
        </p:nvSpPr>
        <p:spPr>
          <a:xfrm>
            <a:off x="152400" y="1676400"/>
            <a:ext cx="7848600" cy="4419600"/>
          </a:xfrm>
        </p:spPr>
        <p:txBody>
          <a:bodyPr/>
          <a:lstStyle/>
          <a:p>
            <a:pPr eaLnBrk="1" hangingPunct="1"/>
            <a:r>
              <a:rPr lang="cs-CZ" altLang="cs-CZ" smtClean="0"/>
              <a:t>Dojem </a:t>
            </a:r>
          </a:p>
          <a:p>
            <a:pPr lvl="1" eaLnBrk="1" hangingPunct="1"/>
            <a:r>
              <a:rPr lang="cs-CZ" altLang="cs-CZ" smtClean="0"/>
              <a:t>Pověst, reference</a:t>
            </a:r>
          </a:p>
          <a:p>
            <a:pPr lvl="1" eaLnBrk="1" hangingPunct="1"/>
            <a:r>
              <a:rPr lang="cs-CZ" altLang="cs-CZ" smtClean="0"/>
              <a:t>Pořádek na pracovištích i mimo ně, </a:t>
            </a:r>
          </a:p>
          <a:p>
            <a:pPr lvl="1" eaLnBrk="1" hangingPunct="1"/>
            <a:r>
              <a:rPr lang="cs-CZ" altLang="cs-CZ" smtClean="0"/>
              <a:t>Pravidelný pracovní rytmus, </a:t>
            </a:r>
          </a:p>
          <a:p>
            <a:pPr lvl="1" eaLnBrk="1" hangingPunct="1"/>
            <a:r>
              <a:rPr lang="cs-CZ" altLang="cs-CZ" smtClean="0"/>
              <a:t>Kvalita a pořádek na sociálních zařízeních.</a:t>
            </a:r>
            <a:endParaRPr lang="en-US" altLang="cs-CZ" smtClean="0"/>
          </a:p>
          <a:p>
            <a:pPr lvl="2" eaLnBrk="1" hangingPunct="1"/>
            <a:r>
              <a:rPr lang="cs-CZ" altLang="cs-CZ" smtClean="0"/>
              <a:t> Tento indikátor je kupodivu velmi významný, teď ale již méně než kdysi</a:t>
            </a:r>
          </a:p>
          <a:p>
            <a:pPr lvl="1" eaLnBrk="1" hangingPunct="1"/>
            <a:endParaRPr lang="cs-CZ" altLang="cs-CZ"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číslo snímku 5"/>
          <p:cNvSpPr>
            <a:spLocks noGrp="1"/>
          </p:cNvSpPr>
          <p:nvPr>
            <p:ph type="sldNum" sz="quarter" idx="12"/>
          </p:nvPr>
        </p:nvSpPr>
        <p:spPr>
          <a:noFill/>
        </p:spPr>
        <p:txBody>
          <a:bodyPr/>
          <a:lstStyle/>
          <a:p>
            <a:fld id="{32CC2FC2-9186-4C00-87CE-40978623F4B2}" type="slidenum">
              <a:rPr lang="cs-CZ" altLang="cs-CZ"/>
              <a:pPr/>
              <a:t>77</a:t>
            </a:fld>
            <a:endParaRPr lang="cs-CZ" altLang="cs-CZ"/>
          </a:p>
        </p:txBody>
      </p:sp>
      <p:sp>
        <p:nvSpPr>
          <p:cNvPr id="82947" name="Rectangle 2"/>
          <p:cNvSpPr>
            <a:spLocks noGrp="1" noChangeArrowheads="1"/>
          </p:cNvSpPr>
          <p:nvPr>
            <p:ph type="title"/>
          </p:nvPr>
        </p:nvSpPr>
        <p:spPr>
          <a:xfrm>
            <a:off x="457200" y="260350"/>
            <a:ext cx="8229600" cy="1263650"/>
          </a:xfrm>
        </p:spPr>
        <p:txBody>
          <a:bodyPr/>
          <a:lstStyle/>
          <a:p>
            <a:pPr eaLnBrk="1" hangingPunct="1"/>
            <a:r>
              <a:rPr lang="cs-CZ" altLang="cs-CZ" sz="4000" smtClean="0"/>
              <a:t>Problém volby partnera sw firmy, co hodnotit</a:t>
            </a:r>
          </a:p>
        </p:txBody>
      </p:sp>
      <p:sp>
        <p:nvSpPr>
          <p:cNvPr id="82948" name="Rectangle 3"/>
          <p:cNvSpPr>
            <a:spLocks noGrp="1" noChangeArrowheads="1"/>
          </p:cNvSpPr>
          <p:nvPr>
            <p:ph type="body" idx="1"/>
          </p:nvPr>
        </p:nvSpPr>
        <p:spPr>
          <a:xfrm>
            <a:off x="152400" y="1676400"/>
            <a:ext cx="8077200" cy="4419600"/>
          </a:xfrm>
        </p:spPr>
        <p:txBody>
          <a:bodyPr/>
          <a:lstStyle/>
          <a:p>
            <a:pPr marL="566738" lvl="1" indent="-284163" eaLnBrk="1" hangingPunct="1">
              <a:lnSpc>
                <a:spcPct val="90000"/>
              </a:lnSpc>
            </a:pPr>
            <a:r>
              <a:rPr lang="cs-CZ" altLang="cs-CZ" sz="2400" smtClean="0"/>
              <a:t>Má parametry, na které jsem zvyklý</a:t>
            </a:r>
          </a:p>
          <a:p>
            <a:pPr marL="566738" lvl="1" indent="-284163" eaLnBrk="1" hangingPunct="1">
              <a:lnSpc>
                <a:spcPct val="90000"/>
              </a:lnSpc>
            </a:pPr>
            <a:r>
              <a:rPr lang="cs-CZ" altLang="cs-CZ" sz="2400" smtClean="0"/>
              <a:t>Velikost: není podstatně větší než já (velký asi raději použije SAP, velký se s malým těžko domlouvá – mají jiný pohled na svět, př. Berit Brno a jeho spolupráce se SAP), </a:t>
            </a:r>
          </a:p>
          <a:p>
            <a:pPr marL="1046163" lvl="2" indent="-95250" eaLnBrk="1" hangingPunct="1">
              <a:lnSpc>
                <a:spcPct val="90000"/>
              </a:lnSpc>
            </a:pPr>
            <a:r>
              <a:rPr lang="cs-CZ" altLang="cs-CZ" sz="2000" smtClean="0"/>
              <a:t>technický důvod: Je dobré řešit několik zakázek současně, aby problémy s některou zakázkou, nebo její ukončení neohrozilo firmu  </a:t>
            </a:r>
          </a:p>
          <a:p>
            <a:pPr marL="566738" lvl="1" indent="-284163" eaLnBrk="1" hangingPunct="1">
              <a:lnSpc>
                <a:spcPct val="90000"/>
              </a:lnSpc>
            </a:pPr>
            <a:r>
              <a:rPr lang="cs-CZ" altLang="cs-CZ" sz="2400" smtClean="0"/>
              <a:t>Je činný v oblasti, se kterou mám zkušenosti</a:t>
            </a:r>
          </a:p>
          <a:p>
            <a:pPr marL="566738" lvl="1" indent="-284163" eaLnBrk="1" hangingPunct="1">
              <a:lnSpc>
                <a:spcPct val="90000"/>
              </a:lnSpc>
            </a:pPr>
            <a:r>
              <a:rPr lang="cs-CZ" altLang="cs-CZ" sz="2400" smtClean="0"/>
              <a:t>Nebudu muset podstatněji měnit podnikovou kulturu (někdy ale nutné, např. když podnik ovládly soupeřící kliky)</a:t>
            </a:r>
          </a:p>
          <a:p>
            <a:pPr marL="566738" lvl="1" indent="-284163" eaLnBrk="1" hangingPunct="1">
              <a:lnSpc>
                <a:spcPct val="90000"/>
              </a:lnSpc>
            </a:pPr>
            <a:r>
              <a:rPr lang="cs-CZ" altLang="cs-CZ" sz="2400" smtClean="0"/>
              <a:t>Používá typ organizace, se kterou mám zkušenosti</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číslo snímku 5"/>
          <p:cNvSpPr>
            <a:spLocks noGrp="1"/>
          </p:cNvSpPr>
          <p:nvPr>
            <p:ph type="sldNum" sz="quarter" idx="12"/>
          </p:nvPr>
        </p:nvSpPr>
        <p:spPr>
          <a:noFill/>
        </p:spPr>
        <p:txBody>
          <a:bodyPr/>
          <a:lstStyle/>
          <a:p>
            <a:fld id="{438FA1C8-235B-41E3-BE8B-3996BF4A80D2}" type="slidenum">
              <a:rPr lang="cs-CZ" altLang="cs-CZ"/>
              <a:pPr/>
              <a:t>78</a:t>
            </a:fld>
            <a:endParaRPr lang="cs-CZ" altLang="cs-CZ"/>
          </a:p>
        </p:txBody>
      </p:sp>
      <p:sp>
        <p:nvSpPr>
          <p:cNvPr id="83971" name="Rectangle 2"/>
          <p:cNvSpPr>
            <a:spLocks noGrp="1" noChangeArrowheads="1"/>
          </p:cNvSpPr>
          <p:nvPr>
            <p:ph type="title"/>
          </p:nvPr>
        </p:nvSpPr>
        <p:spPr/>
        <p:txBody>
          <a:bodyPr/>
          <a:lstStyle/>
          <a:p>
            <a:pPr eaLnBrk="1" hangingPunct="1"/>
            <a:r>
              <a:rPr lang="cs-CZ" altLang="cs-CZ" sz="3600" smtClean="0"/>
              <a:t>Organizační typy (teorie organizace), doplnění</a:t>
            </a:r>
          </a:p>
        </p:txBody>
      </p:sp>
      <p:sp>
        <p:nvSpPr>
          <p:cNvPr id="83972" name="Rectangle 3"/>
          <p:cNvSpPr>
            <a:spLocks noGrp="1" noChangeArrowheads="1"/>
          </p:cNvSpPr>
          <p:nvPr>
            <p:ph type="body" idx="1"/>
          </p:nvPr>
        </p:nvSpPr>
        <p:spPr>
          <a:xfrm>
            <a:off x="457200" y="1600200"/>
            <a:ext cx="8229600" cy="4637088"/>
          </a:xfrm>
        </p:spPr>
        <p:txBody>
          <a:bodyPr/>
          <a:lstStyle/>
          <a:p>
            <a:pPr eaLnBrk="1" hangingPunct="1">
              <a:lnSpc>
                <a:spcPct val="80000"/>
              </a:lnSpc>
            </a:pPr>
            <a:r>
              <a:rPr lang="cs-CZ" altLang="cs-CZ" sz="2800" smtClean="0"/>
              <a:t>Jednoduchá struktura (HORDA).</a:t>
            </a:r>
          </a:p>
          <a:p>
            <a:pPr lvl="1" eaLnBrk="1" hangingPunct="1">
              <a:lnSpc>
                <a:spcPct val="80000"/>
              </a:lnSpc>
            </a:pPr>
            <a:r>
              <a:rPr lang="cs-CZ" altLang="cs-CZ" sz="2400" smtClean="0"/>
              <a:t>Nejsou explicite stanoveny role, vše na okamžité dohodě (jako tým je známo pod jménem horda) </a:t>
            </a:r>
          </a:p>
          <a:p>
            <a:pPr eaLnBrk="1" hangingPunct="1">
              <a:lnSpc>
                <a:spcPct val="80000"/>
              </a:lnSpc>
            </a:pPr>
            <a:r>
              <a:rPr lang="cs-CZ" altLang="cs-CZ" sz="2800" smtClean="0"/>
              <a:t>Ad-hoc-kracie</a:t>
            </a:r>
          </a:p>
          <a:p>
            <a:pPr lvl="1" eaLnBrk="1" hangingPunct="1">
              <a:lnSpc>
                <a:spcPct val="80000"/>
              </a:lnSpc>
            </a:pPr>
            <a:r>
              <a:rPr lang="cs-CZ" altLang="cs-CZ" sz="2400" smtClean="0"/>
              <a:t>Role se na jistou dobu dohodnou (demokratický tým) </a:t>
            </a:r>
          </a:p>
          <a:p>
            <a:pPr eaLnBrk="1" hangingPunct="1">
              <a:lnSpc>
                <a:spcPct val="80000"/>
              </a:lnSpc>
            </a:pPr>
            <a:r>
              <a:rPr lang="cs-CZ" altLang="cs-CZ" sz="2800" smtClean="0"/>
              <a:t>Strojová byrokracie</a:t>
            </a:r>
          </a:p>
          <a:p>
            <a:pPr lvl="1" eaLnBrk="1" hangingPunct="1">
              <a:lnSpc>
                <a:spcPct val="80000"/>
              </a:lnSpc>
            </a:pPr>
            <a:r>
              <a:rPr lang="cs-CZ" altLang="cs-CZ" sz="2400" smtClean="0"/>
              <a:t>Vše přes společného šéfa, přísně stanovené role, typické pro vojenské jednotky a většinu soukromých firem</a:t>
            </a:r>
          </a:p>
          <a:p>
            <a:pPr eaLnBrk="1" hangingPunct="1">
              <a:lnSpc>
                <a:spcPct val="80000"/>
              </a:lnSpc>
            </a:pPr>
            <a:r>
              <a:rPr lang="cs-CZ" altLang="cs-CZ" sz="2800" smtClean="0"/>
              <a:t>Profesní byrokracie</a:t>
            </a:r>
          </a:p>
          <a:p>
            <a:pPr lvl="1" eaLnBrk="1" hangingPunct="1">
              <a:lnSpc>
                <a:spcPct val="80000"/>
              </a:lnSpc>
            </a:pPr>
            <a:r>
              <a:rPr lang="cs-CZ" altLang="cs-CZ" sz="2400" smtClean="0"/>
              <a:t>Pozice plyne z profesní způsobilosti (lékaři, akademická sféra, státní správa )</a:t>
            </a:r>
          </a:p>
          <a:p>
            <a:pPr eaLnBrk="1" hangingPunct="1">
              <a:lnSpc>
                <a:spcPct val="80000"/>
              </a:lnSpc>
            </a:pPr>
            <a:r>
              <a:rPr lang="cs-CZ" altLang="cs-CZ" sz="2800" smtClean="0"/>
              <a:t>Divizní struktura (decentralizace)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číslo snímku 5"/>
          <p:cNvSpPr>
            <a:spLocks noGrp="1"/>
          </p:cNvSpPr>
          <p:nvPr>
            <p:ph type="sldNum" sz="quarter" idx="12"/>
          </p:nvPr>
        </p:nvSpPr>
        <p:spPr>
          <a:noFill/>
        </p:spPr>
        <p:txBody>
          <a:bodyPr/>
          <a:lstStyle/>
          <a:p>
            <a:fld id="{6D41C3BB-C0EA-46F7-80F7-4821C68D1609}" type="slidenum">
              <a:rPr lang="cs-CZ" altLang="cs-CZ"/>
              <a:pPr/>
              <a:t>79</a:t>
            </a:fld>
            <a:endParaRPr lang="cs-CZ" altLang="cs-CZ"/>
          </a:p>
        </p:txBody>
      </p:sp>
      <p:sp>
        <p:nvSpPr>
          <p:cNvPr id="84995" name="Rectangle 2050"/>
          <p:cNvSpPr>
            <a:spLocks noGrp="1" noChangeArrowheads="1"/>
          </p:cNvSpPr>
          <p:nvPr>
            <p:ph type="title"/>
          </p:nvPr>
        </p:nvSpPr>
        <p:spPr>
          <a:xfrm>
            <a:off x="468313" y="0"/>
            <a:ext cx="8229600" cy="1143000"/>
          </a:xfrm>
        </p:spPr>
        <p:txBody>
          <a:bodyPr/>
          <a:lstStyle/>
          <a:p>
            <a:pPr eaLnBrk="1" hangingPunct="1"/>
            <a:r>
              <a:rPr lang="cs-CZ" altLang="cs-CZ" sz="4000" smtClean="0"/>
              <a:t>Ad-hoc-kracie</a:t>
            </a:r>
            <a:br>
              <a:rPr lang="cs-CZ" altLang="cs-CZ" sz="4000" smtClean="0"/>
            </a:br>
            <a:r>
              <a:rPr lang="cs-CZ" altLang="cs-CZ" sz="2400" smtClean="0"/>
              <a:t>Role se na jistou dobu dohodnou (demokratický tým)</a:t>
            </a:r>
          </a:p>
        </p:txBody>
      </p:sp>
      <p:sp>
        <p:nvSpPr>
          <p:cNvPr id="84996" name="Rectangle 2051"/>
          <p:cNvSpPr>
            <a:spLocks noGrp="1" noChangeArrowheads="1"/>
          </p:cNvSpPr>
          <p:nvPr>
            <p:ph type="body" idx="1"/>
          </p:nvPr>
        </p:nvSpPr>
        <p:spPr>
          <a:xfrm>
            <a:off x="250825" y="1219200"/>
            <a:ext cx="8651875" cy="5089525"/>
          </a:xfrm>
        </p:spPr>
        <p:txBody>
          <a:bodyPr/>
          <a:lstStyle/>
          <a:p>
            <a:pPr eaLnBrk="1" hangingPunct="1">
              <a:lnSpc>
                <a:spcPct val="80000"/>
              </a:lnSpc>
            </a:pPr>
            <a:r>
              <a:rPr lang="cs-CZ" altLang="cs-CZ" sz="2400" smtClean="0"/>
              <a:t>Nízká organizační pyramida</a:t>
            </a:r>
          </a:p>
          <a:p>
            <a:pPr eaLnBrk="1" hangingPunct="1">
              <a:lnSpc>
                <a:spcPct val="80000"/>
              </a:lnSpc>
            </a:pPr>
            <a:r>
              <a:rPr lang="cs-CZ" altLang="cs-CZ" sz="2400" smtClean="0"/>
              <a:t>Dobře vyvinuta horizontální specializace (jaké typy činností kdo dělá), málo vertikální (kdo koho řídí), vysoká flexibilita</a:t>
            </a:r>
          </a:p>
          <a:p>
            <a:pPr eaLnBrk="1" hangingPunct="1">
              <a:lnSpc>
                <a:spcPct val="80000"/>
              </a:lnSpc>
            </a:pPr>
            <a:r>
              <a:rPr lang="cs-CZ" altLang="cs-CZ" sz="2400" smtClean="0"/>
              <a:t>Vhodná </a:t>
            </a:r>
          </a:p>
          <a:p>
            <a:pPr lvl="1" eaLnBrk="1" hangingPunct="1">
              <a:lnSpc>
                <a:spcPct val="80000"/>
              </a:lnSpc>
            </a:pPr>
            <a:r>
              <a:rPr lang="cs-CZ" altLang="cs-CZ" sz="2000" smtClean="0"/>
              <a:t>Pro nová nikoliv extrémně velká řešení</a:t>
            </a:r>
          </a:p>
          <a:p>
            <a:pPr lvl="1" eaLnBrk="1" hangingPunct="1">
              <a:lnSpc>
                <a:spcPct val="80000"/>
              </a:lnSpc>
            </a:pPr>
            <a:r>
              <a:rPr lang="cs-CZ" altLang="cs-CZ" sz="2000" smtClean="0"/>
              <a:t>Pro situace vyžadující přímou, častou a rozsáhlou komunikaci mezi pracovníky</a:t>
            </a:r>
          </a:p>
          <a:p>
            <a:pPr lvl="1" eaLnBrk="1" hangingPunct="1">
              <a:lnSpc>
                <a:spcPct val="80000"/>
              </a:lnSpc>
            </a:pPr>
            <a:r>
              <a:rPr lang="cs-CZ" altLang="cs-CZ" sz="2000" smtClean="0"/>
              <a:t>Pro vývoj a výzkum, jsou-li k dispozici kvalitní lidé, pro agilní formy vývoje</a:t>
            </a:r>
          </a:p>
          <a:p>
            <a:pPr lvl="1" eaLnBrk="1" hangingPunct="1">
              <a:lnSpc>
                <a:spcPct val="80000"/>
              </a:lnSpc>
            </a:pPr>
            <a:r>
              <a:rPr lang="cs-CZ" altLang="cs-CZ" sz="2000" smtClean="0"/>
              <a:t>Pro virtuální týmy spolupracující přes internet (GNU, virtuální ad-hoc-kracie)</a:t>
            </a:r>
          </a:p>
          <a:p>
            <a:pPr eaLnBrk="1" hangingPunct="1">
              <a:lnSpc>
                <a:spcPct val="80000"/>
              </a:lnSpc>
            </a:pPr>
            <a:r>
              <a:rPr lang="cs-CZ" altLang="cs-CZ" sz="2400" smtClean="0"/>
              <a:t>Podmínky: </a:t>
            </a:r>
          </a:p>
          <a:p>
            <a:pPr lvl="1" eaLnBrk="1" hangingPunct="1">
              <a:lnSpc>
                <a:spcPct val="80000"/>
              </a:lnSpc>
            </a:pPr>
            <a:r>
              <a:rPr lang="cs-CZ" altLang="cs-CZ" sz="2000" smtClean="0"/>
              <a:t>Nekritické aplikace</a:t>
            </a:r>
          </a:p>
          <a:p>
            <a:pPr lvl="1" eaLnBrk="1" hangingPunct="1">
              <a:lnSpc>
                <a:spcPct val="80000"/>
              </a:lnSpc>
            </a:pPr>
            <a:r>
              <a:rPr lang="cs-CZ" altLang="cs-CZ" sz="2000" smtClean="0"/>
              <a:t>Nepříliš tvrdé termíny</a:t>
            </a:r>
          </a:p>
          <a:p>
            <a:pPr lvl="1" eaLnBrk="1" hangingPunct="1">
              <a:lnSpc>
                <a:spcPct val="80000"/>
              </a:lnSpc>
            </a:pPr>
            <a:r>
              <a:rPr lang="cs-CZ" altLang="cs-CZ" sz="2000" smtClean="0"/>
              <a:t>Kvalitní pracovníci</a:t>
            </a:r>
          </a:p>
          <a:p>
            <a:pPr lvl="1" eaLnBrk="1" hangingPunct="1">
              <a:lnSpc>
                <a:spcPct val="80000"/>
              </a:lnSpc>
            </a:pPr>
            <a:r>
              <a:rPr lang="cs-CZ" altLang="cs-CZ" sz="2000" smtClean="0"/>
              <a:t>Jsou nutná nová řešení</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p:cNvSpPr>
            <a:spLocks noGrp="1"/>
          </p:cNvSpPr>
          <p:nvPr>
            <p:ph type="sldNum" sz="quarter" idx="12"/>
          </p:nvPr>
        </p:nvSpPr>
        <p:spPr>
          <a:noFill/>
        </p:spPr>
        <p:txBody>
          <a:bodyPr/>
          <a:lstStyle/>
          <a:p>
            <a:fld id="{FDD60748-64BF-4B0F-9D04-1B1D5AF41248}" type="slidenum">
              <a:rPr lang="cs-CZ" altLang="cs-CZ"/>
              <a:pPr/>
              <a:t>8</a:t>
            </a:fld>
            <a:endParaRPr lang="cs-CZ" altLang="cs-CZ"/>
          </a:p>
        </p:txBody>
      </p:sp>
      <p:sp>
        <p:nvSpPr>
          <p:cNvPr id="11267" name="Rectangle 2"/>
          <p:cNvSpPr>
            <a:spLocks noGrp="1" noChangeArrowheads="1"/>
          </p:cNvSpPr>
          <p:nvPr>
            <p:ph type="ctrTitle"/>
          </p:nvPr>
        </p:nvSpPr>
        <p:spPr>
          <a:xfrm>
            <a:off x="685800" y="1143000"/>
            <a:ext cx="7772400" cy="1143000"/>
          </a:xfrm>
        </p:spPr>
        <p:txBody>
          <a:bodyPr/>
          <a:lstStyle/>
          <a:p>
            <a:pPr eaLnBrk="1" hangingPunct="1"/>
            <a:r>
              <a:rPr lang="cs-CZ" altLang="cs-CZ" smtClean="0"/>
              <a:t>Jak formulovat otázku PROČ</a:t>
            </a:r>
          </a:p>
        </p:txBody>
      </p:sp>
      <p:sp>
        <p:nvSpPr>
          <p:cNvPr id="11268" name="Rectangle 3"/>
          <p:cNvSpPr>
            <a:spLocks noGrp="1" noChangeArrowheads="1"/>
          </p:cNvSpPr>
          <p:nvPr>
            <p:ph type="subTitle" idx="1"/>
          </p:nvPr>
        </p:nvSpPr>
        <p:spPr>
          <a:xfrm>
            <a:off x="304800" y="2209800"/>
            <a:ext cx="8153400" cy="3883025"/>
          </a:xfrm>
        </p:spPr>
        <p:txBody>
          <a:bodyPr/>
          <a:lstStyle/>
          <a:p>
            <a:pPr algn="l" eaLnBrk="1" hangingPunct="1"/>
            <a:r>
              <a:rPr lang="cs-CZ" altLang="cs-CZ" smtClean="0"/>
              <a:t>Měla by vycházet z hodnocení nedostatků, příležitostí a rezerv v tom, co uživatel dělá (týká se jeho  byznysu)</a:t>
            </a:r>
          </a:p>
          <a:p>
            <a:pPr marL="574675" lvl="1" indent="-384175" algn="l" eaLnBrk="1" hangingPunct="1">
              <a:buFontTx/>
              <a:buAutoNum type="arabicPeriod"/>
            </a:pPr>
            <a:r>
              <a:rPr lang="cs-CZ" altLang="cs-CZ" smtClean="0"/>
              <a:t>Zlepšení pozice na trhu (strategie)</a:t>
            </a:r>
          </a:p>
          <a:p>
            <a:pPr marL="574675" lvl="1" indent="-384175" algn="l" eaLnBrk="1" hangingPunct="1">
              <a:buFontTx/>
              <a:buAutoNum type="arabicPeriod"/>
            </a:pPr>
            <a:r>
              <a:rPr lang="cs-CZ" altLang="cs-CZ" smtClean="0"/>
              <a:t>Zefektivnění podnikových procesů (taktika a operativa), úspora zdrojů</a:t>
            </a:r>
          </a:p>
          <a:p>
            <a:pPr marL="574675" lvl="1" indent="-384175" algn="l" eaLnBrk="1" hangingPunct="1">
              <a:buFontTx/>
              <a:buAutoNum type="arabicPeriod"/>
            </a:pPr>
            <a:r>
              <a:rPr lang="cs-CZ" altLang="cs-CZ" smtClean="0"/>
              <a:t>Odhad skutečných přínosů plánovaného řešení nutný!!!  </a:t>
            </a:r>
            <a:r>
              <a:rPr lang="cs-CZ" altLang="cs-CZ" b="1" smtClean="0"/>
              <a:t>Musí být kontrolovatelný</a:t>
            </a:r>
          </a:p>
          <a:p>
            <a:pPr algn="l" eaLnBrk="1" hangingPunct="1">
              <a:buFontTx/>
              <a:buAutoNum type="arabicPeriod"/>
            </a:pPr>
            <a:endParaRPr lang="cs-CZ" altLang="cs-CZ"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číslo snímku 5"/>
          <p:cNvSpPr>
            <a:spLocks noGrp="1"/>
          </p:cNvSpPr>
          <p:nvPr>
            <p:ph type="sldNum" sz="quarter" idx="12"/>
          </p:nvPr>
        </p:nvSpPr>
        <p:spPr>
          <a:noFill/>
        </p:spPr>
        <p:txBody>
          <a:bodyPr/>
          <a:lstStyle/>
          <a:p>
            <a:fld id="{D7E3D430-8114-4BE3-B03B-246E5182A2E8}" type="slidenum">
              <a:rPr lang="cs-CZ" altLang="cs-CZ"/>
              <a:pPr/>
              <a:t>80</a:t>
            </a:fld>
            <a:endParaRPr lang="cs-CZ" altLang="cs-CZ"/>
          </a:p>
        </p:txBody>
      </p:sp>
      <p:sp>
        <p:nvSpPr>
          <p:cNvPr id="86019" name="Rectangle 2"/>
          <p:cNvSpPr>
            <a:spLocks noGrp="1" noChangeArrowheads="1"/>
          </p:cNvSpPr>
          <p:nvPr>
            <p:ph type="title"/>
          </p:nvPr>
        </p:nvSpPr>
        <p:spPr>
          <a:xfrm>
            <a:off x="381000" y="533400"/>
            <a:ext cx="8229600" cy="1143000"/>
          </a:xfrm>
        </p:spPr>
        <p:txBody>
          <a:bodyPr/>
          <a:lstStyle/>
          <a:p>
            <a:pPr eaLnBrk="1" hangingPunct="1"/>
            <a:r>
              <a:rPr lang="cs-CZ" altLang="cs-CZ" sz="4000" smtClean="0"/>
              <a:t>Ad-hoc-kracie</a:t>
            </a:r>
            <a:br>
              <a:rPr lang="cs-CZ" altLang="cs-CZ" sz="4000" smtClean="0"/>
            </a:br>
            <a:r>
              <a:rPr lang="cs-CZ" altLang="cs-CZ" sz="2400" smtClean="0"/>
              <a:t>role se na jistou dobu dohodnou (demokratický tým)</a:t>
            </a:r>
          </a:p>
        </p:txBody>
      </p:sp>
      <p:sp>
        <p:nvSpPr>
          <p:cNvPr id="86020" name="Rectangle 3"/>
          <p:cNvSpPr>
            <a:spLocks noGrp="1" noChangeArrowheads="1"/>
          </p:cNvSpPr>
          <p:nvPr>
            <p:ph type="body" idx="1"/>
          </p:nvPr>
        </p:nvSpPr>
        <p:spPr>
          <a:xfrm>
            <a:off x="457200" y="2286000"/>
            <a:ext cx="7966075" cy="4098925"/>
          </a:xfrm>
        </p:spPr>
        <p:txBody>
          <a:bodyPr/>
          <a:lstStyle/>
          <a:p>
            <a:pPr algn="ctr" eaLnBrk="1" hangingPunct="1">
              <a:lnSpc>
                <a:spcPct val="80000"/>
              </a:lnSpc>
              <a:buFontTx/>
              <a:buNone/>
            </a:pPr>
            <a:r>
              <a:rPr lang="cs-CZ" altLang="cs-CZ" smtClean="0"/>
              <a:t>Demokratický tým je typický pro menší  SW firmy a SW týmy</a:t>
            </a:r>
          </a:p>
          <a:p>
            <a:pPr algn="ctr" eaLnBrk="1" hangingPunct="1">
              <a:lnSpc>
                <a:spcPct val="80000"/>
              </a:lnSpc>
              <a:buFontTx/>
              <a:buNone/>
            </a:pPr>
            <a:endParaRPr lang="cs-CZ" altLang="cs-CZ" smtClean="0"/>
          </a:p>
          <a:p>
            <a:pPr algn="ctr" eaLnBrk="1" hangingPunct="1">
              <a:lnSpc>
                <a:spcPct val="80000"/>
              </a:lnSpc>
              <a:buFontTx/>
              <a:buNone/>
            </a:pPr>
            <a:r>
              <a:rPr lang="cs-CZ" altLang="cs-CZ" smtClean="0"/>
              <a:t>Tým založený na jednoduché struktuře se v softwarovém inženýrství často nazývá HORDA</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číslo snímku 5"/>
          <p:cNvSpPr>
            <a:spLocks noGrp="1"/>
          </p:cNvSpPr>
          <p:nvPr>
            <p:ph type="sldNum" sz="quarter" idx="12"/>
          </p:nvPr>
        </p:nvSpPr>
        <p:spPr>
          <a:noFill/>
        </p:spPr>
        <p:txBody>
          <a:bodyPr/>
          <a:lstStyle/>
          <a:p>
            <a:fld id="{CF2C6C97-7247-4C07-904C-8B5B57318399}" type="slidenum">
              <a:rPr lang="cs-CZ" altLang="cs-CZ"/>
              <a:pPr/>
              <a:t>81</a:t>
            </a:fld>
            <a:endParaRPr lang="cs-CZ" altLang="cs-CZ"/>
          </a:p>
        </p:txBody>
      </p:sp>
      <p:sp>
        <p:nvSpPr>
          <p:cNvPr id="87043" name="Rectangle 2"/>
          <p:cNvSpPr>
            <a:spLocks noGrp="1" noChangeArrowheads="1"/>
          </p:cNvSpPr>
          <p:nvPr>
            <p:ph type="title"/>
          </p:nvPr>
        </p:nvSpPr>
        <p:spPr>
          <a:xfrm>
            <a:off x="457200" y="274638"/>
            <a:ext cx="8229600" cy="850900"/>
          </a:xfrm>
        </p:spPr>
        <p:txBody>
          <a:bodyPr/>
          <a:lstStyle/>
          <a:p>
            <a:pPr eaLnBrk="1" hangingPunct="1"/>
            <a:r>
              <a:rPr lang="cs-CZ" altLang="cs-CZ" sz="4000" smtClean="0"/>
              <a:t>Strojová byrokracie</a:t>
            </a:r>
            <a:br>
              <a:rPr lang="cs-CZ" altLang="cs-CZ" sz="4000" smtClean="0"/>
            </a:br>
            <a:r>
              <a:rPr lang="cs-CZ" altLang="cs-CZ" sz="2000" smtClean="0"/>
              <a:t>„vojenská organizace“</a:t>
            </a:r>
          </a:p>
        </p:txBody>
      </p:sp>
      <p:sp>
        <p:nvSpPr>
          <p:cNvPr id="87044" name="Rectangle 3"/>
          <p:cNvSpPr>
            <a:spLocks noGrp="1" noChangeArrowheads="1"/>
          </p:cNvSpPr>
          <p:nvPr>
            <p:ph type="body" idx="1"/>
          </p:nvPr>
        </p:nvSpPr>
        <p:spPr>
          <a:xfrm>
            <a:off x="457200" y="1628775"/>
            <a:ext cx="8229600" cy="4537075"/>
          </a:xfrm>
        </p:spPr>
        <p:txBody>
          <a:bodyPr/>
          <a:lstStyle/>
          <a:p>
            <a:pPr eaLnBrk="1" hangingPunct="1"/>
            <a:r>
              <a:rPr lang="cs-CZ" altLang="cs-CZ" sz="2400" smtClean="0"/>
              <a:t>Centralizace: Vysoká org. pyramida, veškeré dohody přes nejnižšího společného šéfa, jasně vymezení rolí a nadřízeností a podřízeností</a:t>
            </a:r>
          </a:p>
          <a:p>
            <a:pPr eaLnBrk="1" hangingPunct="1"/>
            <a:r>
              <a:rPr lang="cs-CZ" altLang="cs-CZ" sz="2400" smtClean="0"/>
              <a:t>Náplň práce je do značné míry určena postavením v pyramidě, lidé jsou do funkcí jmenováni zpravidla na dobu neurčitou a to nařízenými </a:t>
            </a:r>
          </a:p>
          <a:p>
            <a:pPr eaLnBrk="1" hangingPunct="1"/>
            <a:r>
              <a:rPr lang="cs-CZ" altLang="cs-CZ" sz="2400" smtClean="0"/>
              <a:t>Vhodné pro rychlou předem „nacvičenou“ reakci na známé situace a pro spíše rutinní činnosti</a:t>
            </a:r>
          </a:p>
          <a:p>
            <a:pPr lvl="1" eaLnBrk="1" hangingPunct="1"/>
            <a:r>
              <a:rPr lang="cs-CZ" altLang="cs-CZ" sz="2000" smtClean="0"/>
              <a:t>Nutná v armádě. Často nutná u velkých organizací, pokud se nemohou, nebo nechtějí decentralizovat </a:t>
            </a:r>
          </a:p>
          <a:p>
            <a:pPr eaLnBrk="1" hangingPunct="1"/>
            <a:r>
              <a:rPr lang="cs-CZ" altLang="cs-CZ" sz="2400" smtClean="0"/>
              <a:t>Flexibilita závisí od kvality vedení, nebývá nikdy vysoká</a:t>
            </a:r>
          </a:p>
          <a:p>
            <a:pPr eaLnBrk="1" hangingPunct="1"/>
            <a:r>
              <a:rPr lang="cs-CZ" altLang="cs-CZ" sz="2400" smtClean="0"/>
              <a:t>Žádoucí podporovat iniciativu a horizontální vazby</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číslo snímku 5"/>
          <p:cNvSpPr>
            <a:spLocks noGrp="1"/>
          </p:cNvSpPr>
          <p:nvPr>
            <p:ph type="sldNum" sz="quarter" idx="12"/>
          </p:nvPr>
        </p:nvSpPr>
        <p:spPr>
          <a:noFill/>
        </p:spPr>
        <p:txBody>
          <a:bodyPr/>
          <a:lstStyle/>
          <a:p>
            <a:fld id="{8F0E4651-8E9F-4645-8D0C-3D3BBB866DFF}" type="slidenum">
              <a:rPr lang="cs-CZ" altLang="cs-CZ"/>
              <a:pPr/>
              <a:t>82</a:t>
            </a:fld>
            <a:endParaRPr lang="cs-CZ" altLang="cs-CZ"/>
          </a:p>
        </p:txBody>
      </p:sp>
      <p:sp>
        <p:nvSpPr>
          <p:cNvPr id="88067" name="Rectangle 1026"/>
          <p:cNvSpPr>
            <a:spLocks noGrp="1" noChangeArrowheads="1"/>
          </p:cNvSpPr>
          <p:nvPr>
            <p:ph type="title"/>
          </p:nvPr>
        </p:nvSpPr>
        <p:spPr>
          <a:xfrm>
            <a:off x="457200" y="274638"/>
            <a:ext cx="8229600" cy="850900"/>
          </a:xfrm>
        </p:spPr>
        <p:txBody>
          <a:bodyPr/>
          <a:lstStyle/>
          <a:p>
            <a:pPr eaLnBrk="1" hangingPunct="1"/>
            <a:r>
              <a:rPr lang="cs-CZ" altLang="cs-CZ" sz="4000" smtClean="0"/>
              <a:t>Strojová byrokracie a IT</a:t>
            </a:r>
            <a:br>
              <a:rPr lang="cs-CZ" altLang="cs-CZ" sz="4000" smtClean="0"/>
            </a:br>
            <a:r>
              <a:rPr lang="cs-CZ" altLang="cs-CZ" sz="2000" smtClean="0"/>
              <a:t>„vojenská organizace“</a:t>
            </a:r>
          </a:p>
        </p:txBody>
      </p:sp>
      <p:sp>
        <p:nvSpPr>
          <p:cNvPr id="88068" name="Rectangle 1027"/>
          <p:cNvSpPr>
            <a:spLocks noGrp="1" noChangeArrowheads="1"/>
          </p:cNvSpPr>
          <p:nvPr>
            <p:ph type="body" idx="1"/>
          </p:nvPr>
        </p:nvSpPr>
        <p:spPr>
          <a:xfrm>
            <a:off x="457200" y="1628775"/>
            <a:ext cx="8229600" cy="4537075"/>
          </a:xfrm>
        </p:spPr>
        <p:txBody>
          <a:bodyPr/>
          <a:lstStyle/>
          <a:p>
            <a:pPr eaLnBrk="1" hangingPunct="1"/>
            <a:r>
              <a:rPr lang="cs-CZ" altLang="cs-CZ" sz="2400" smtClean="0"/>
              <a:t>Předpoklad, že IT sníží výšku pyramidy se potvrdil jen zčásti, spíše usnadnil decentralizaci.</a:t>
            </a:r>
          </a:p>
          <a:p>
            <a:pPr eaLnBrk="1" hangingPunct="1"/>
            <a:r>
              <a:rPr lang="cs-CZ" altLang="cs-CZ" sz="2400" smtClean="0"/>
              <a:t>IT usnadňuje vedení opravdu velkých organizací, podporuje horizontální spolupráci urychlením cest přes šéfy, často ale neformálně, i přímo (horizontálně)</a:t>
            </a:r>
          </a:p>
          <a:p>
            <a:pPr eaLnBrk="1" hangingPunct="1"/>
            <a:r>
              <a:rPr lang="cs-CZ" altLang="cs-CZ" sz="2400" smtClean="0"/>
              <a:t>Je nutno pro IT získat šéfy. Je ale riziko, že se nedostaneme ke koncovým uživatelům.</a:t>
            </a:r>
          </a:p>
          <a:p>
            <a:pPr eaLnBrk="1" hangingPunct="1"/>
            <a:r>
              <a:rPr lang="cs-CZ" altLang="cs-CZ" sz="2400" smtClean="0"/>
              <a:t>IT často ohrožuje střední management, bez něhož a jeho (skrytých) znalostí ale nelze systém specifikovat a uvést do provozu, </a:t>
            </a:r>
          </a:p>
          <a:p>
            <a:pPr lvl="1" eaLnBrk="1" hangingPunct="1"/>
            <a:r>
              <a:rPr lang="cs-CZ" altLang="cs-CZ" sz="2000" smtClean="0"/>
              <a:t>jsou nutné kompromisy (jen taková řešení, která ty střední manažery, které potřebujeme, ohrozí jen málo)</a:t>
            </a:r>
          </a:p>
          <a:p>
            <a:pPr eaLnBrk="1" hangingPunct="1"/>
            <a:endParaRPr lang="cs-CZ" altLang="cs-CZ" sz="2400" smtClean="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číslo snímku 5"/>
          <p:cNvSpPr>
            <a:spLocks noGrp="1"/>
          </p:cNvSpPr>
          <p:nvPr>
            <p:ph type="sldNum" sz="quarter" idx="12"/>
          </p:nvPr>
        </p:nvSpPr>
        <p:spPr>
          <a:noFill/>
        </p:spPr>
        <p:txBody>
          <a:bodyPr/>
          <a:lstStyle/>
          <a:p>
            <a:fld id="{3B786884-754A-4ACB-B05C-35B7F1D6ED6C}" type="slidenum">
              <a:rPr lang="cs-CZ" altLang="cs-CZ"/>
              <a:pPr/>
              <a:t>83</a:t>
            </a:fld>
            <a:endParaRPr lang="cs-CZ" altLang="cs-CZ"/>
          </a:p>
        </p:txBody>
      </p:sp>
      <p:sp>
        <p:nvSpPr>
          <p:cNvPr id="89091" name="Rectangle 2"/>
          <p:cNvSpPr>
            <a:spLocks noGrp="1" noChangeArrowheads="1"/>
          </p:cNvSpPr>
          <p:nvPr>
            <p:ph type="title"/>
          </p:nvPr>
        </p:nvSpPr>
        <p:spPr>
          <a:xfrm>
            <a:off x="457200" y="274638"/>
            <a:ext cx="8229600" cy="850900"/>
          </a:xfrm>
        </p:spPr>
        <p:txBody>
          <a:bodyPr/>
          <a:lstStyle/>
          <a:p>
            <a:pPr eaLnBrk="1" hangingPunct="1"/>
            <a:r>
              <a:rPr lang="cs-CZ" altLang="cs-CZ" sz="4000" smtClean="0"/>
              <a:t>Strojová byrokracie a IT</a:t>
            </a:r>
            <a:br>
              <a:rPr lang="cs-CZ" altLang="cs-CZ" sz="4000" smtClean="0"/>
            </a:br>
            <a:r>
              <a:rPr lang="cs-CZ" altLang="cs-CZ" sz="2000" smtClean="0"/>
              <a:t>„vojenská organizace“</a:t>
            </a:r>
          </a:p>
        </p:txBody>
      </p:sp>
      <p:sp>
        <p:nvSpPr>
          <p:cNvPr id="89092" name="Rectangle 3"/>
          <p:cNvSpPr>
            <a:spLocks noGrp="1" noChangeArrowheads="1"/>
          </p:cNvSpPr>
          <p:nvPr>
            <p:ph type="body" idx="1"/>
          </p:nvPr>
        </p:nvSpPr>
        <p:spPr>
          <a:xfrm>
            <a:off x="457200" y="1628775"/>
            <a:ext cx="8229600" cy="4537075"/>
          </a:xfrm>
        </p:spPr>
        <p:txBody>
          <a:bodyPr/>
          <a:lstStyle/>
          <a:p>
            <a:pPr eaLnBrk="1" hangingPunct="1"/>
            <a:r>
              <a:rPr lang="cs-CZ" altLang="cs-CZ" sz="2800" i="1" smtClean="0"/>
              <a:t>Podniky se strojovou byrokracií bývají konzervativní. Často čekají, jak počínající podniky založené na  ad-hoc-kracii uspějí a pak je koupí nebo napodobí (ESB,  Sonic software a Progress Software, do značné míry i rozhraní Windows)	</a:t>
            </a:r>
            <a:endParaRPr lang="cs-CZ" altLang="cs-CZ" sz="2800" smtClean="0"/>
          </a:p>
          <a:p>
            <a:pPr eaLnBrk="1" hangingPunct="1"/>
            <a:endParaRPr lang="cs-CZ" altLang="cs-CZ" sz="2800" smtClean="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číslo snímku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eaLnBrk="1" hangingPunct="1"/>
            <a:fld id="{D0E6BCA8-878E-4AB6-8EB4-38743F7736C0}" type="slidenum">
              <a:rPr lang="cs-CZ" altLang="cs-CZ" sz="1400"/>
              <a:pPr algn="r" eaLnBrk="1" hangingPunct="1"/>
              <a:t>84</a:t>
            </a:fld>
            <a:endParaRPr lang="cs-CZ" altLang="cs-CZ" sz="1400"/>
          </a:p>
        </p:txBody>
      </p:sp>
      <p:sp>
        <p:nvSpPr>
          <p:cNvPr id="90115" name="Line 1028"/>
          <p:cNvSpPr>
            <a:spLocks noChangeShapeType="1"/>
          </p:cNvSpPr>
          <p:nvPr/>
        </p:nvSpPr>
        <p:spPr bwMode="auto">
          <a:xfrm>
            <a:off x="4211638" y="692150"/>
            <a:ext cx="0" cy="5113338"/>
          </a:xfrm>
          <a:prstGeom prst="line">
            <a:avLst/>
          </a:prstGeom>
          <a:noFill/>
          <a:ln w="9525">
            <a:solidFill>
              <a:schemeClr val="tx1"/>
            </a:solidFill>
            <a:round/>
            <a:headEnd/>
            <a:tailEnd/>
          </a:ln>
        </p:spPr>
        <p:txBody>
          <a:bodyPr/>
          <a:lstStyle/>
          <a:p>
            <a:endParaRPr lang="cs-CZ"/>
          </a:p>
        </p:txBody>
      </p:sp>
      <p:sp>
        <p:nvSpPr>
          <p:cNvPr id="90116" name="Line 1029"/>
          <p:cNvSpPr>
            <a:spLocks noChangeShapeType="1"/>
          </p:cNvSpPr>
          <p:nvPr/>
        </p:nvSpPr>
        <p:spPr bwMode="auto">
          <a:xfrm>
            <a:off x="684213" y="2997200"/>
            <a:ext cx="7272337" cy="0"/>
          </a:xfrm>
          <a:prstGeom prst="line">
            <a:avLst/>
          </a:prstGeom>
          <a:noFill/>
          <a:ln w="9525">
            <a:solidFill>
              <a:schemeClr val="tx1"/>
            </a:solidFill>
            <a:round/>
            <a:headEnd/>
            <a:tailEnd/>
          </a:ln>
        </p:spPr>
        <p:txBody>
          <a:bodyPr/>
          <a:lstStyle/>
          <a:p>
            <a:endParaRPr lang="cs-CZ"/>
          </a:p>
        </p:txBody>
      </p:sp>
      <p:sp>
        <p:nvSpPr>
          <p:cNvPr id="90117" name="Text Box 1030"/>
          <p:cNvSpPr txBox="1">
            <a:spLocks noChangeArrowheads="1"/>
          </p:cNvSpPr>
          <p:nvPr/>
        </p:nvSpPr>
        <p:spPr bwMode="auto">
          <a:xfrm>
            <a:off x="611188" y="765175"/>
            <a:ext cx="3529012" cy="2100263"/>
          </a:xfrm>
          <a:prstGeom prst="rect">
            <a:avLst/>
          </a:prstGeom>
          <a:noFill/>
          <a:ln w="9525">
            <a:noFill/>
            <a:miter lim="800000"/>
            <a:headEnd/>
            <a:tailEnd/>
          </a:ln>
        </p:spPr>
        <p:txBody>
          <a:bodyPr>
            <a:spAutoFit/>
          </a:bodyPr>
          <a:lstStyle/>
          <a:p>
            <a:pPr eaLnBrk="1" hangingPunct="1"/>
            <a:r>
              <a:rPr lang="cs-CZ" altLang="cs-CZ" sz="1200" b="1"/>
              <a:t>Strojová byrokracie</a:t>
            </a:r>
          </a:p>
          <a:p>
            <a:pPr eaLnBrk="1" hangingPunct="1"/>
            <a:endParaRPr lang="cs-CZ" altLang="cs-CZ" sz="1200"/>
          </a:p>
          <a:p>
            <a:pPr eaLnBrk="1" hangingPunct="1"/>
            <a:r>
              <a:rPr lang="cs-CZ" altLang="cs-CZ" sz="1200" b="1"/>
              <a:t>Postoje</a:t>
            </a:r>
            <a:r>
              <a:rPr lang="cs-CZ" altLang="cs-CZ" sz="1200"/>
              <a:t>: loajalita, sounáležitost, týmová práce</a:t>
            </a:r>
          </a:p>
          <a:p>
            <a:pPr eaLnBrk="1" hangingPunct="1"/>
            <a:r>
              <a:rPr lang="cs-CZ" altLang="cs-CZ" sz="1200"/>
              <a:t>Vedení: Autoritativní, osoba s největší autoritou</a:t>
            </a:r>
          </a:p>
          <a:p>
            <a:pPr eaLnBrk="1" hangingPunct="1"/>
            <a:r>
              <a:rPr lang="cs-CZ" altLang="cs-CZ" sz="1200"/>
              <a:t>Výhody: Tradice, osobní vztahy, disciplina, neochota nést velká rizika, ověřená řešeni, rychlá reakce</a:t>
            </a:r>
          </a:p>
          <a:p>
            <a:pPr eaLnBrk="1" hangingPunct="1"/>
            <a:r>
              <a:rPr lang="cs-CZ" altLang="cs-CZ" sz="1200"/>
              <a:t>Nevýhody: Konzervativnost</a:t>
            </a:r>
          </a:p>
          <a:p>
            <a:pPr eaLnBrk="1" hangingPunct="1"/>
            <a:r>
              <a:rPr lang="cs-CZ" altLang="cs-CZ" sz="1200"/>
              <a:t>Strategie: Osvědčená řešení</a:t>
            </a:r>
          </a:p>
          <a:p>
            <a:pPr eaLnBrk="1" hangingPunct="1"/>
            <a:r>
              <a:rPr lang="cs-CZ" altLang="cs-CZ" sz="1200"/>
              <a:t>                 Morálka</a:t>
            </a:r>
          </a:p>
          <a:p>
            <a:pPr eaLnBrk="1" hangingPunct="1"/>
            <a:r>
              <a:rPr lang="cs-CZ" altLang="cs-CZ" sz="1200"/>
              <a:t>                 Rozvoj osobnosti</a:t>
            </a:r>
          </a:p>
        </p:txBody>
      </p:sp>
      <p:sp>
        <p:nvSpPr>
          <p:cNvPr id="90118" name="Text Box 1033"/>
          <p:cNvSpPr txBox="1">
            <a:spLocks noChangeArrowheads="1"/>
          </p:cNvSpPr>
          <p:nvPr/>
        </p:nvSpPr>
        <p:spPr bwMode="auto">
          <a:xfrm>
            <a:off x="3563938" y="5876925"/>
            <a:ext cx="1514475" cy="836613"/>
          </a:xfrm>
          <a:prstGeom prst="rect">
            <a:avLst/>
          </a:prstGeom>
          <a:noFill/>
          <a:ln w="9525">
            <a:noFill/>
            <a:miter lim="800000"/>
            <a:headEnd/>
            <a:tailEnd/>
          </a:ln>
        </p:spPr>
        <p:txBody>
          <a:bodyPr>
            <a:spAutoFit/>
          </a:bodyPr>
          <a:lstStyle/>
          <a:p>
            <a:pPr eaLnBrk="1" hangingPunct="1">
              <a:spcBef>
                <a:spcPct val="50000"/>
              </a:spcBef>
            </a:pPr>
            <a:r>
              <a:rPr lang="cs-CZ" altLang="cs-CZ" sz="1400"/>
              <a:t>Interní charakteristiky</a:t>
            </a:r>
          </a:p>
          <a:p>
            <a:pPr eaLnBrk="1" hangingPunct="1">
              <a:spcBef>
                <a:spcPct val="50000"/>
              </a:spcBef>
            </a:pPr>
            <a:endParaRPr lang="cs-CZ" altLang="cs-CZ" sz="1400"/>
          </a:p>
        </p:txBody>
      </p:sp>
      <p:sp>
        <p:nvSpPr>
          <p:cNvPr id="90119" name="Text Box 1035"/>
          <p:cNvSpPr txBox="1">
            <a:spLocks noChangeArrowheads="1"/>
          </p:cNvSpPr>
          <p:nvPr/>
        </p:nvSpPr>
        <p:spPr bwMode="auto">
          <a:xfrm rot="-5400000">
            <a:off x="7712869" y="2664619"/>
            <a:ext cx="935038" cy="304800"/>
          </a:xfrm>
          <a:prstGeom prst="rect">
            <a:avLst/>
          </a:prstGeom>
          <a:noFill/>
          <a:ln w="9525">
            <a:noFill/>
            <a:miter lim="800000"/>
            <a:headEnd/>
            <a:tailEnd/>
          </a:ln>
        </p:spPr>
        <p:txBody>
          <a:bodyPr>
            <a:spAutoFit/>
          </a:bodyPr>
          <a:lstStyle/>
          <a:p>
            <a:pPr eaLnBrk="1" hangingPunct="1">
              <a:spcBef>
                <a:spcPct val="50000"/>
              </a:spcBef>
            </a:pPr>
            <a:r>
              <a:rPr lang="cs-CZ" altLang="cs-CZ" sz="1400"/>
              <a:t>Flexibilita</a:t>
            </a:r>
          </a:p>
        </p:txBody>
      </p:sp>
      <p:sp>
        <p:nvSpPr>
          <p:cNvPr id="90120" name="Text Box 1036"/>
          <p:cNvSpPr txBox="1">
            <a:spLocks noChangeArrowheads="1"/>
          </p:cNvSpPr>
          <p:nvPr/>
        </p:nvSpPr>
        <p:spPr bwMode="auto">
          <a:xfrm rot="-5400000">
            <a:off x="-64294" y="2736057"/>
            <a:ext cx="935037" cy="304800"/>
          </a:xfrm>
          <a:prstGeom prst="rect">
            <a:avLst/>
          </a:prstGeom>
          <a:noFill/>
          <a:ln w="9525">
            <a:noFill/>
            <a:miter lim="800000"/>
            <a:headEnd/>
            <a:tailEnd/>
          </a:ln>
        </p:spPr>
        <p:txBody>
          <a:bodyPr>
            <a:spAutoFit/>
          </a:bodyPr>
          <a:lstStyle/>
          <a:p>
            <a:pPr eaLnBrk="1" hangingPunct="1">
              <a:spcBef>
                <a:spcPct val="50000"/>
              </a:spcBef>
            </a:pPr>
            <a:r>
              <a:rPr lang="cs-CZ" altLang="cs-CZ" sz="1400"/>
              <a:t>Stabilita</a:t>
            </a:r>
          </a:p>
        </p:txBody>
      </p:sp>
      <p:sp>
        <p:nvSpPr>
          <p:cNvPr id="90121" name="Text Box 1037"/>
          <p:cNvSpPr txBox="1">
            <a:spLocks noChangeArrowheads="1"/>
          </p:cNvSpPr>
          <p:nvPr/>
        </p:nvSpPr>
        <p:spPr bwMode="auto">
          <a:xfrm>
            <a:off x="4284663" y="765175"/>
            <a:ext cx="3744912" cy="2100263"/>
          </a:xfrm>
          <a:prstGeom prst="rect">
            <a:avLst/>
          </a:prstGeom>
          <a:noFill/>
          <a:ln w="9525">
            <a:noFill/>
            <a:miter lim="800000"/>
            <a:headEnd/>
            <a:tailEnd/>
          </a:ln>
        </p:spPr>
        <p:txBody>
          <a:bodyPr>
            <a:spAutoFit/>
          </a:bodyPr>
          <a:lstStyle/>
          <a:p>
            <a:pPr eaLnBrk="1" hangingPunct="1"/>
            <a:r>
              <a:rPr lang="cs-CZ" altLang="cs-CZ" sz="1200"/>
              <a:t>         </a:t>
            </a:r>
            <a:r>
              <a:rPr lang="cs-CZ" altLang="cs-CZ" sz="1200" b="1"/>
              <a:t>Adhockracie</a:t>
            </a:r>
          </a:p>
          <a:p>
            <a:pPr eaLnBrk="1" hangingPunct="1"/>
            <a:endParaRPr lang="cs-CZ" altLang="cs-CZ" sz="1200" b="1"/>
          </a:p>
          <a:p>
            <a:pPr eaLnBrk="1" hangingPunct="1"/>
            <a:r>
              <a:rPr lang="cs-CZ" altLang="cs-CZ" sz="1200" b="1"/>
              <a:t>Postoje</a:t>
            </a:r>
            <a:r>
              <a:rPr lang="cs-CZ" altLang="cs-CZ" sz="1200"/>
              <a:t>: Tvůrčí přístupy, podnikavost, dynamika, adaptibilita</a:t>
            </a:r>
          </a:p>
          <a:p>
            <a:pPr eaLnBrk="1" hangingPunct="1"/>
            <a:r>
              <a:rPr lang="cs-CZ" altLang="cs-CZ" sz="1200"/>
              <a:t>Vedení: Neformální, inovátor, rizikář, obvykle menší firma</a:t>
            </a:r>
          </a:p>
          <a:p>
            <a:pPr eaLnBrk="1" hangingPunct="1"/>
            <a:r>
              <a:rPr lang="cs-CZ" altLang="cs-CZ" sz="1200"/>
              <a:t>Výhody: Podnikavost pružnost</a:t>
            </a:r>
          </a:p>
          <a:p>
            <a:pPr eaLnBrk="1" hangingPunct="1"/>
            <a:r>
              <a:rPr lang="cs-CZ" altLang="cs-CZ" sz="1200"/>
              <a:t>Nevýhody:Vyšší míra rizika, potřeba změn, větší nároky na kvalitu řešitelů </a:t>
            </a:r>
          </a:p>
          <a:p>
            <a:pPr eaLnBrk="1" hangingPunct="1"/>
            <a:r>
              <a:rPr lang="cs-CZ" altLang="cs-CZ" sz="1200"/>
              <a:t>Strategie:Nová řešení, ochota nést riziko, možnost průlomových řešení</a:t>
            </a:r>
          </a:p>
        </p:txBody>
      </p:sp>
      <p:sp>
        <p:nvSpPr>
          <p:cNvPr id="90122" name="Text Box 1038"/>
          <p:cNvSpPr txBox="1">
            <a:spLocks noChangeArrowheads="1"/>
          </p:cNvSpPr>
          <p:nvPr/>
        </p:nvSpPr>
        <p:spPr bwMode="auto">
          <a:xfrm>
            <a:off x="539750" y="3284538"/>
            <a:ext cx="3384550" cy="2738437"/>
          </a:xfrm>
          <a:prstGeom prst="rect">
            <a:avLst/>
          </a:prstGeom>
          <a:noFill/>
          <a:ln w="9525">
            <a:noFill/>
            <a:miter lim="800000"/>
            <a:headEnd/>
            <a:tailEnd/>
          </a:ln>
        </p:spPr>
        <p:txBody>
          <a:bodyPr>
            <a:spAutoFit/>
          </a:bodyPr>
          <a:lstStyle/>
          <a:p>
            <a:pPr eaLnBrk="1" hangingPunct="1"/>
            <a:r>
              <a:rPr lang="cs-CZ" altLang="cs-CZ" sz="1200"/>
              <a:t>Dodržování hierarchie a dohodnutých postupů</a:t>
            </a:r>
          </a:p>
          <a:p>
            <a:pPr eaLnBrk="1" hangingPunct="1"/>
            <a:r>
              <a:rPr lang="cs-CZ" altLang="cs-CZ" sz="1200"/>
              <a:t>Důraz na efektivnost zavedených postupů, uniformita</a:t>
            </a:r>
          </a:p>
          <a:p>
            <a:pPr eaLnBrk="1" hangingPunct="1"/>
            <a:r>
              <a:rPr lang="cs-CZ" altLang="cs-CZ" sz="1200"/>
              <a:t>Vedení zaměřené na koordinaci, kontrolu, organizaci</a:t>
            </a:r>
          </a:p>
          <a:p>
            <a:pPr eaLnBrk="1" hangingPunct="1"/>
            <a:r>
              <a:rPr lang="cs-CZ" altLang="cs-CZ" sz="1200"/>
              <a:t>Výhody: Jasná pravidla a očekávání, ustálená politika a stabilní procesy</a:t>
            </a:r>
          </a:p>
          <a:p>
            <a:pPr eaLnBrk="1" hangingPunct="1"/>
            <a:r>
              <a:rPr lang="cs-CZ" altLang="cs-CZ" sz="1200"/>
              <a:t>Strategie: Stabilita, predikovatelnost, hladký efektivní provoz, volba činností s menšímï (maximálními) riziky </a:t>
            </a:r>
          </a:p>
          <a:p>
            <a:pPr eaLnBrk="1" hangingPunct="1"/>
            <a:endParaRPr lang="cs-CZ" altLang="cs-CZ" sz="1200"/>
          </a:p>
          <a:p>
            <a:pPr eaLnBrk="1" hangingPunct="1"/>
            <a:r>
              <a:rPr lang="cs-CZ" altLang="cs-CZ" sz="1400"/>
              <a:t>Optimální pro velké podniky. Ty riziko omezují nákupem hotových věcí nebo požívají  dceřinné firmy, či akvizicemi</a:t>
            </a:r>
          </a:p>
        </p:txBody>
      </p:sp>
      <p:sp>
        <p:nvSpPr>
          <p:cNvPr id="90123" name="Text Box 1039"/>
          <p:cNvSpPr txBox="1">
            <a:spLocks noChangeArrowheads="1"/>
          </p:cNvSpPr>
          <p:nvPr/>
        </p:nvSpPr>
        <p:spPr bwMode="auto">
          <a:xfrm>
            <a:off x="4356100" y="3284538"/>
            <a:ext cx="3600450" cy="2738437"/>
          </a:xfrm>
          <a:prstGeom prst="rect">
            <a:avLst/>
          </a:prstGeom>
          <a:noFill/>
          <a:ln w="9525">
            <a:noFill/>
            <a:miter lim="800000"/>
            <a:headEnd/>
            <a:tailEnd/>
          </a:ln>
        </p:spPr>
        <p:txBody>
          <a:bodyPr>
            <a:spAutoFit/>
          </a:bodyPr>
          <a:lstStyle/>
          <a:p>
            <a:pPr eaLnBrk="1" hangingPunct="1"/>
            <a:r>
              <a:rPr lang="cs-CZ" altLang="cs-CZ" sz="1200"/>
              <a:t>Zaměření na soutěživost, neformální vztahy, snaha o rychlé dosažení cíle. Neformální vztahy, horizontální spolupráce. Role na základě dohod</a:t>
            </a:r>
          </a:p>
          <a:p>
            <a:pPr eaLnBrk="1" hangingPunct="1"/>
            <a:r>
              <a:rPr lang="cs-CZ" altLang="cs-CZ" sz="1200"/>
              <a:t>Vedení rozhodné, neformální cesty k cíli, zaměřené spíše na výsledek, než na organizaci cest k výsledku.</a:t>
            </a:r>
          </a:p>
          <a:p>
            <a:pPr eaLnBrk="1" hangingPunct="1"/>
            <a:r>
              <a:rPr lang="cs-CZ" altLang="cs-CZ" sz="1200"/>
              <a:t>Výhody: Cílevědomost, soutěž, tah na branku, málo administrativy</a:t>
            </a:r>
          </a:p>
          <a:p>
            <a:pPr eaLnBrk="1" hangingPunct="1"/>
            <a:r>
              <a:rPr lang="cs-CZ" altLang="cs-CZ" sz="1200"/>
              <a:t>Nevýhody:Lze jen s kvalitními pracovníky. Stres při problémech. Malé sociální zázemí spolupráce, pro velké podniky obtížně aplikovatelné, velká míra rizika selhání</a:t>
            </a:r>
          </a:p>
          <a:p>
            <a:pPr eaLnBrk="1" hangingPunct="1"/>
            <a:r>
              <a:rPr lang="cs-CZ" altLang="cs-CZ" sz="1400"/>
              <a:t>Vhodné spíše pro menší podniky. Oblast uplatnění rizikového kapitálu</a:t>
            </a:r>
          </a:p>
        </p:txBody>
      </p:sp>
      <p:sp>
        <p:nvSpPr>
          <p:cNvPr id="90124" name="Text Box 1040"/>
          <p:cNvSpPr txBox="1">
            <a:spLocks noChangeArrowheads="1"/>
          </p:cNvSpPr>
          <p:nvPr/>
        </p:nvSpPr>
        <p:spPr bwMode="auto">
          <a:xfrm>
            <a:off x="3492500" y="260350"/>
            <a:ext cx="1362075" cy="517525"/>
          </a:xfrm>
          <a:prstGeom prst="rect">
            <a:avLst/>
          </a:prstGeom>
          <a:noFill/>
          <a:ln w="9525">
            <a:noFill/>
            <a:miter lim="800000"/>
            <a:headEnd/>
            <a:tailEnd/>
          </a:ln>
        </p:spPr>
        <p:txBody>
          <a:bodyPr>
            <a:spAutoFit/>
          </a:bodyPr>
          <a:lstStyle/>
          <a:p>
            <a:pPr eaLnBrk="1" hangingPunct="1">
              <a:spcBef>
                <a:spcPct val="50000"/>
              </a:spcBef>
            </a:pPr>
            <a:r>
              <a:rPr lang="cs-CZ" altLang="cs-CZ" sz="1400"/>
              <a:t>Externí charakteristiky</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číslo snímku 3"/>
          <p:cNvSpPr>
            <a:spLocks noGrp="1"/>
          </p:cNvSpPr>
          <p:nvPr>
            <p:ph type="sldNum" sz="quarter" idx="12"/>
          </p:nvPr>
        </p:nvSpPr>
        <p:spPr>
          <a:noFill/>
        </p:spPr>
        <p:txBody>
          <a:bodyPr/>
          <a:lstStyle/>
          <a:p>
            <a:fld id="{D22415E3-48BB-4BFF-A533-BBF27A34022C}" type="slidenum">
              <a:rPr lang="cs-CZ" altLang="cs-CZ"/>
              <a:pPr/>
              <a:t>85</a:t>
            </a:fld>
            <a:endParaRPr lang="cs-CZ" altLang="cs-CZ"/>
          </a:p>
        </p:txBody>
      </p:sp>
      <p:sp>
        <p:nvSpPr>
          <p:cNvPr id="91139" name="Text Box 1030"/>
          <p:cNvSpPr txBox="1">
            <a:spLocks noChangeArrowheads="1"/>
          </p:cNvSpPr>
          <p:nvPr/>
        </p:nvSpPr>
        <p:spPr bwMode="auto">
          <a:xfrm>
            <a:off x="611188" y="404813"/>
            <a:ext cx="8208962" cy="2457450"/>
          </a:xfrm>
          <a:prstGeom prst="rect">
            <a:avLst/>
          </a:prstGeom>
          <a:noFill/>
          <a:ln w="9525">
            <a:noFill/>
            <a:miter lim="800000"/>
            <a:headEnd/>
            <a:tailEnd/>
          </a:ln>
        </p:spPr>
        <p:txBody>
          <a:bodyPr>
            <a:spAutoFit/>
          </a:bodyPr>
          <a:lstStyle/>
          <a:p>
            <a:pPr eaLnBrk="1" hangingPunct="1"/>
            <a:r>
              <a:rPr lang="cs-CZ" altLang="cs-CZ" sz="2000" b="1"/>
              <a:t>Strojová byrokracie, důraz na stabilitu </a:t>
            </a:r>
          </a:p>
          <a:p>
            <a:pPr eaLnBrk="1" hangingPunct="1">
              <a:spcBef>
                <a:spcPct val="50000"/>
              </a:spcBef>
            </a:pPr>
            <a:r>
              <a:rPr lang="cs-CZ" altLang="cs-CZ">
                <a:solidFill>
                  <a:srgbClr val="FF0000"/>
                </a:solidFill>
              </a:rPr>
              <a:t>Externí charakteristiky</a:t>
            </a:r>
          </a:p>
          <a:p>
            <a:pPr eaLnBrk="1" hangingPunct="1"/>
            <a:r>
              <a:rPr lang="cs-CZ" altLang="cs-CZ" b="1"/>
              <a:t>Postoje</a:t>
            </a:r>
            <a:r>
              <a:rPr lang="cs-CZ" altLang="cs-CZ"/>
              <a:t>: loajalita, sounáležitost, týmová práce</a:t>
            </a:r>
          </a:p>
          <a:p>
            <a:pPr eaLnBrk="1" hangingPunct="1"/>
            <a:r>
              <a:rPr lang="cs-CZ" altLang="cs-CZ"/>
              <a:t>Vedení: Autoritativní, osoba s největší autoritou</a:t>
            </a:r>
          </a:p>
          <a:p>
            <a:pPr eaLnBrk="1" hangingPunct="1"/>
            <a:r>
              <a:rPr lang="cs-CZ" altLang="cs-CZ"/>
              <a:t>Výhody: Tradice, osobní vztahy, disciplina, neochota nést velká rizika, ověřená řešeni, rychlá reakce</a:t>
            </a:r>
          </a:p>
          <a:p>
            <a:pPr eaLnBrk="1" hangingPunct="1"/>
            <a:r>
              <a:rPr lang="cs-CZ" altLang="cs-CZ"/>
              <a:t>Nevýhody: Konzervativnost</a:t>
            </a:r>
          </a:p>
          <a:p>
            <a:pPr eaLnBrk="1" hangingPunct="1"/>
            <a:r>
              <a:rPr lang="cs-CZ" altLang="cs-CZ"/>
              <a:t>Strategie: Osvědčená řešení, Morálka, Rozvoj osobnosti</a:t>
            </a:r>
          </a:p>
        </p:txBody>
      </p:sp>
      <p:sp>
        <p:nvSpPr>
          <p:cNvPr id="91140" name="Text Box 1033"/>
          <p:cNvSpPr txBox="1">
            <a:spLocks noChangeArrowheads="1"/>
          </p:cNvSpPr>
          <p:nvPr/>
        </p:nvSpPr>
        <p:spPr bwMode="auto">
          <a:xfrm>
            <a:off x="611188" y="5876925"/>
            <a:ext cx="1514475" cy="623888"/>
          </a:xfrm>
          <a:prstGeom prst="rect">
            <a:avLst/>
          </a:prstGeom>
          <a:noFill/>
          <a:ln w="9525">
            <a:noFill/>
            <a:miter lim="800000"/>
            <a:headEnd/>
            <a:tailEnd/>
          </a:ln>
        </p:spPr>
        <p:txBody>
          <a:bodyPr>
            <a:spAutoFit/>
          </a:bodyPr>
          <a:lstStyle/>
          <a:p>
            <a:pPr eaLnBrk="1" hangingPunct="1">
              <a:spcBef>
                <a:spcPct val="50000"/>
              </a:spcBef>
            </a:pPr>
            <a:endParaRPr lang="cs-CZ" altLang="cs-CZ" sz="1400"/>
          </a:p>
          <a:p>
            <a:pPr eaLnBrk="1" hangingPunct="1">
              <a:spcBef>
                <a:spcPct val="50000"/>
              </a:spcBef>
            </a:pPr>
            <a:endParaRPr lang="cs-CZ" altLang="cs-CZ" sz="1400"/>
          </a:p>
        </p:txBody>
      </p:sp>
      <p:sp>
        <p:nvSpPr>
          <p:cNvPr id="91141" name="Text Box 1038"/>
          <p:cNvSpPr txBox="1">
            <a:spLocks noChangeArrowheads="1"/>
          </p:cNvSpPr>
          <p:nvPr/>
        </p:nvSpPr>
        <p:spPr bwMode="auto">
          <a:xfrm>
            <a:off x="539750" y="3284538"/>
            <a:ext cx="7272338" cy="3109912"/>
          </a:xfrm>
          <a:prstGeom prst="rect">
            <a:avLst/>
          </a:prstGeom>
          <a:noFill/>
          <a:ln w="9525">
            <a:noFill/>
            <a:miter lim="800000"/>
            <a:headEnd/>
            <a:tailEnd/>
          </a:ln>
        </p:spPr>
        <p:txBody>
          <a:bodyPr>
            <a:spAutoFit/>
          </a:bodyPr>
          <a:lstStyle/>
          <a:p>
            <a:pPr eaLnBrk="1" hangingPunct="1"/>
            <a:r>
              <a:rPr lang="cs-CZ" altLang="cs-CZ"/>
              <a:t>Dodržování hierarchie a dohodnutých postupů</a:t>
            </a:r>
          </a:p>
          <a:p>
            <a:pPr eaLnBrk="1" hangingPunct="1"/>
            <a:r>
              <a:rPr lang="cs-CZ" altLang="cs-CZ"/>
              <a:t>Důraz na efektivnost zavedených postupů, uniformita</a:t>
            </a:r>
          </a:p>
          <a:p>
            <a:pPr eaLnBrk="1" hangingPunct="1"/>
            <a:r>
              <a:rPr lang="cs-CZ" altLang="cs-CZ"/>
              <a:t>Vedení zaměřené na koordinaci, kontrolu, organizaci</a:t>
            </a:r>
          </a:p>
          <a:p>
            <a:pPr eaLnBrk="1" hangingPunct="1"/>
            <a:r>
              <a:rPr lang="cs-CZ" altLang="cs-CZ"/>
              <a:t>Výhody: Jasná pravidla a očekávání, ustálená politika a stabilní procesy</a:t>
            </a:r>
          </a:p>
          <a:p>
            <a:pPr eaLnBrk="1" hangingPunct="1"/>
            <a:r>
              <a:rPr lang="cs-CZ" altLang="cs-CZ"/>
              <a:t>Strategie: Stabilita, predikovatelnost, hladký efektivní provoz, volba činností s menšímï (maximálními) riziky </a:t>
            </a:r>
          </a:p>
          <a:p>
            <a:pPr eaLnBrk="1" hangingPunct="1"/>
            <a:r>
              <a:rPr lang="cs-CZ" altLang="cs-CZ" sz="2400"/>
              <a:t>Optimální pro velké podniky. Ty riziko omezují nákupem hotových věcí nebo před dceřinné firmy, či akvizicemi</a:t>
            </a:r>
          </a:p>
        </p:txBody>
      </p:sp>
      <p:sp>
        <p:nvSpPr>
          <p:cNvPr id="91142" name="Rectangle 14"/>
          <p:cNvSpPr>
            <a:spLocks noChangeArrowheads="1"/>
          </p:cNvSpPr>
          <p:nvPr/>
        </p:nvSpPr>
        <p:spPr bwMode="auto">
          <a:xfrm>
            <a:off x="684213" y="2924175"/>
            <a:ext cx="2355850" cy="366713"/>
          </a:xfrm>
          <a:prstGeom prst="rect">
            <a:avLst/>
          </a:prstGeom>
          <a:noFill/>
          <a:ln w="9525">
            <a:noFill/>
            <a:miter lim="800000"/>
            <a:headEnd/>
            <a:tailEnd/>
          </a:ln>
        </p:spPr>
        <p:txBody>
          <a:bodyPr wrap="none">
            <a:spAutoFit/>
          </a:bodyPr>
          <a:lstStyle/>
          <a:p>
            <a:pPr eaLnBrk="1" hangingPunct="1"/>
            <a:r>
              <a:rPr lang="cs-CZ" altLang="cs-CZ">
                <a:solidFill>
                  <a:srgbClr val="FF0000"/>
                </a:solidFill>
              </a:rPr>
              <a:t>Interní charakteristiky</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číslo snímku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eaLnBrk="1" hangingPunct="1"/>
            <a:fld id="{74232987-18D3-4453-A6FA-5FB5D44E5619}" type="slidenum">
              <a:rPr lang="cs-CZ" altLang="cs-CZ" sz="1400"/>
              <a:pPr algn="r" eaLnBrk="1" hangingPunct="1"/>
              <a:t>86</a:t>
            </a:fld>
            <a:endParaRPr lang="cs-CZ" altLang="cs-CZ" sz="1400"/>
          </a:p>
        </p:txBody>
      </p:sp>
      <p:sp>
        <p:nvSpPr>
          <p:cNvPr id="92163" name="Text Box 1037"/>
          <p:cNvSpPr txBox="1">
            <a:spLocks noChangeArrowheads="1"/>
          </p:cNvSpPr>
          <p:nvPr/>
        </p:nvSpPr>
        <p:spPr bwMode="auto">
          <a:xfrm>
            <a:off x="900113" y="333375"/>
            <a:ext cx="7129462" cy="2684463"/>
          </a:xfrm>
          <a:prstGeom prst="rect">
            <a:avLst/>
          </a:prstGeom>
          <a:noFill/>
          <a:ln w="9525">
            <a:noFill/>
            <a:miter lim="800000"/>
            <a:headEnd/>
            <a:tailEnd/>
          </a:ln>
        </p:spPr>
        <p:txBody>
          <a:bodyPr>
            <a:spAutoFit/>
          </a:bodyPr>
          <a:lstStyle/>
          <a:p>
            <a:pPr eaLnBrk="1" hangingPunct="1"/>
            <a:r>
              <a:rPr lang="cs-CZ" altLang="cs-CZ" sz="2400" b="1"/>
              <a:t>Adhockracie, flexibilita</a:t>
            </a:r>
          </a:p>
          <a:p>
            <a:pPr eaLnBrk="1" hangingPunct="1"/>
            <a:r>
              <a:rPr lang="cs-CZ" altLang="cs-CZ" sz="2000" b="1">
                <a:solidFill>
                  <a:srgbClr val="FF0000"/>
                </a:solidFill>
              </a:rPr>
              <a:t>Externí charakteristiky</a:t>
            </a:r>
          </a:p>
          <a:p>
            <a:pPr eaLnBrk="1" hangingPunct="1"/>
            <a:r>
              <a:rPr lang="cs-CZ" altLang="cs-CZ" b="1"/>
              <a:t>Postoje</a:t>
            </a:r>
            <a:r>
              <a:rPr lang="cs-CZ" altLang="cs-CZ"/>
              <a:t>: Tvůrčí přístupy, podnikavost, dynamika, adaptibilita</a:t>
            </a:r>
          </a:p>
          <a:p>
            <a:pPr eaLnBrk="1" hangingPunct="1"/>
            <a:r>
              <a:rPr lang="cs-CZ" altLang="cs-CZ" b="1"/>
              <a:t>Vedení:</a:t>
            </a:r>
            <a:r>
              <a:rPr lang="cs-CZ" altLang="cs-CZ"/>
              <a:t> Neformální, inovátor, rizikář, obvykle menší firma</a:t>
            </a:r>
          </a:p>
          <a:p>
            <a:pPr eaLnBrk="1" hangingPunct="1"/>
            <a:r>
              <a:rPr lang="cs-CZ" altLang="cs-CZ" b="1"/>
              <a:t>Výhody:</a:t>
            </a:r>
            <a:r>
              <a:rPr lang="cs-CZ" altLang="cs-CZ"/>
              <a:t> Podnikavost pružnost</a:t>
            </a:r>
          </a:p>
          <a:p>
            <a:pPr eaLnBrk="1" hangingPunct="1"/>
            <a:r>
              <a:rPr lang="cs-CZ" altLang="cs-CZ" b="1"/>
              <a:t>Nevýhody:</a:t>
            </a:r>
            <a:r>
              <a:rPr lang="cs-CZ" altLang="cs-CZ"/>
              <a:t>Vyšší míra rizika, potřeba změn, větší nároky na kvalitu řešitelů </a:t>
            </a:r>
          </a:p>
          <a:p>
            <a:pPr eaLnBrk="1" hangingPunct="1"/>
            <a:r>
              <a:rPr lang="cs-CZ" altLang="cs-CZ"/>
              <a:t>Strategie:Nová řešení, ochota nést riziko, možnost průlomových řešení</a:t>
            </a:r>
          </a:p>
        </p:txBody>
      </p:sp>
      <p:sp>
        <p:nvSpPr>
          <p:cNvPr id="92164" name="Text Box 1039"/>
          <p:cNvSpPr txBox="1">
            <a:spLocks noChangeArrowheads="1"/>
          </p:cNvSpPr>
          <p:nvPr/>
        </p:nvSpPr>
        <p:spPr bwMode="auto">
          <a:xfrm>
            <a:off x="827088" y="3141663"/>
            <a:ext cx="7129462" cy="3448050"/>
          </a:xfrm>
          <a:prstGeom prst="rect">
            <a:avLst/>
          </a:prstGeom>
          <a:noFill/>
          <a:ln w="9525">
            <a:noFill/>
            <a:miter lim="800000"/>
            <a:headEnd/>
            <a:tailEnd/>
          </a:ln>
        </p:spPr>
        <p:txBody>
          <a:bodyPr>
            <a:spAutoFit/>
          </a:bodyPr>
          <a:lstStyle/>
          <a:p>
            <a:pPr eaLnBrk="1" hangingPunct="1"/>
            <a:r>
              <a:rPr lang="cs-CZ" altLang="cs-CZ">
                <a:solidFill>
                  <a:srgbClr val="FF0000"/>
                </a:solidFill>
              </a:rPr>
              <a:t>Interní charakteristiky</a:t>
            </a:r>
            <a:endParaRPr lang="cs-CZ" altLang="cs-CZ" sz="1200">
              <a:solidFill>
                <a:srgbClr val="FF0000"/>
              </a:solidFill>
            </a:endParaRPr>
          </a:p>
          <a:p>
            <a:pPr eaLnBrk="1" hangingPunct="1"/>
            <a:r>
              <a:rPr lang="cs-CZ" altLang="cs-CZ"/>
              <a:t>Zaměření na soutěživost, neformální vztahy, snaha o rychlé dosažení cíle. Neformální vztahy, horizontální spolupráce. Role na základě dohod</a:t>
            </a:r>
          </a:p>
          <a:p>
            <a:pPr eaLnBrk="1" hangingPunct="1"/>
            <a:r>
              <a:rPr lang="cs-CZ" altLang="cs-CZ"/>
              <a:t>Vedení rozhodné, neformální cesty k cíli, zaměřené spíše na výsledek, než na organizaci cest k výsledku.</a:t>
            </a:r>
          </a:p>
          <a:p>
            <a:pPr eaLnBrk="1" hangingPunct="1"/>
            <a:r>
              <a:rPr lang="cs-CZ" altLang="cs-CZ" b="1"/>
              <a:t>Výhody</a:t>
            </a:r>
            <a:r>
              <a:rPr lang="cs-CZ" altLang="cs-CZ"/>
              <a:t>: Cílevědomost, soutěž, tah na branku, málo administrativy</a:t>
            </a:r>
          </a:p>
          <a:p>
            <a:pPr eaLnBrk="1" hangingPunct="1"/>
            <a:r>
              <a:rPr lang="cs-CZ" altLang="cs-CZ" b="1"/>
              <a:t>Nevýhody</a:t>
            </a:r>
            <a:r>
              <a:rPr lang="cs-CZ" altLang="cs-CZ"/>
              <a:t>:Lze jen s kvalitními pracovníky. Stres při problémech. Malé sociální zázemí spolupráce, pro velké podniky obtížně aplikovatelné, velká míra rizika selhání</a:t>
            </a:r>
          </a:p>
          <a:p>
            <a:pPr eaLnBrk="1" hangingPunct="1"/>
            <a:r>
              <a:rPr lang="cs-CZ" altLang="cs-CZ" sz="2000"/>
              <a:t>Vhodné spíše pro menší podniky. Oblast uplatnění rizikového kapitálu</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číslo snímku 4"/>
          <p:cNvSpPr>
            <a:spLocks noGrp="1"/>
          </p:cNvSpPr>
          <p:nvPr>
            <p:ph type="sldNum" sz="quarter" idx="12"/>
          </p:nvPr>
        </p:nvSpPr>
        <p:spPr>
          <a:noFill/>
        </p:spPr>
        <p:txBody>
          <a:bodyPr/>
          <a:lstStyle/>
          <a:p>
            <a:fld id="{D038C368-3549-481C-8F3C-186BEBB97CD4}" type="slidenum">
              <a:rPr lang="cs-CZ" altLang="cs-CZ"/>
              <a:pPr/>
              <a:t>87</a:t>
            </a:fld>
            <a:endParaRPr lang="cs-CZ" altLang="cs-CZ"/>
          </a:p>
        </p:txBody>
      </p:sp>
      <p:sp>
        <p:nvSpPr>
          <p:cNvPr id="93187" name="Rectangle 2"/>
          <p:cNvSpPr>
            <a:spLocks noGrp="1" noChangeArrowheads="1"/>
          </p:cNvSpPr>
          <p:nvPr>
            <p:ph type="title"/>
          </p:nvPr>
        </p:nvSpPr>
        <p:spPr>
          <a:xfrm>
            <a:off x="250825" y="341313"/>
            <a:ext cx="8642350" cy="1143000"/>
          </a:xfrm>
        </p:spPr>
        <p:txBody>
          <a:bodyPr/>
          <a:lstStyle/>
          <a:p>
            <a:pPr eaLnBrk="1" hangingPunct="1"/>
            <a:r>
              <a:rPr lang="cs-CZ" altLang="cs-CZ" smtClean="0"/>
              <a:t>Efekty IT a organizace, opakování</a:t>
            </a:r>
          </a:p>
        </p:txBody>
      </p:sp>
      <p:sp>
        <p:nvSpPr>
          <p:cNvPr id="93188" name="AutoShape 3"/>
          <p:cNvSpPr>
            <a:spLocks noChangeArrowheads="1"/>
          </p:cNvSpPr>
          <p:nvPr/>
        </p:nvSpPr>
        <p:spPr bwMode="auto">
          <a:xfrm>
            <a:off x="838200" y="2057400"/>
            <a:ext cx="457200" cy="32766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89" name="AutoShape 4"/>
          <p:cNvSpPr>
            <a:spLocks noChangeArrowheads="1"/>
          </p:cNvSpPr>
          <p:nvPr/>
        </p:nvSpPr>
        <p:spPr bwMode="auto">
          <a:xfrm>
            <a:off x="3810000" y="1447800"/>
            <a:ext cx="533400" cy="7620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0" name="Line 5"/>
          <p:cNvSpPr>
            <a:spLocks noChangeShapeType="1"/>
          </p:cNvSpPr>
          <p:nvPr/>
        </p:nvSpPr>
        <p:spPr bwMode="auto">
          <a:xfrm flipV="1">
            <a:off x="1524000" y="2286000"/>
            <a:ext cx="1828800" cy="1219200"/>
          </a:xfrm>
          <a:prstGeom prst="line">
            <a:avLst/>
          </a:prstGeom>
          <a:noFill/>
          <a:ln w="9525">
            <a:solidFill>
              <a:schemeClr val="tx1"/>
            </a:solidFill>
            <a:round/>
            <a:headEnd/>
            <a:tailEnd type="triangle" w="med" len="med"/>
          </a:ln>
        </p:spPr>
        <p:txBody>
          <a:bodyPr/>
          <a:lstStyle/>
          <a:p>
            <a:endParaRPr lang="cs-CZ"/>
          </a:p>
        </p:txBody>
      </p:sp>
      <p:sp>
        <p:nvSpPr>
          <p:cNvPr id="93191" name="Text Box 6"/>
          <p:cNvSpPr txBox="1">
            <a:spLocks noChangeArrowheads="1"/>
          </p:cNvSpPr>
          <p:nvPr/>
        </p:nvSpPr>
        <p:spPr bwMode="auto">
          <a:xfrm>
            <a:off x="4648200" y="1676400"/>
            <a:ext cx="1371600" cy="366713"/>
          </a:xfrm>
          <a:prstGeom prst="rect">
            <a:avLst/>
          </a:prstGeom>
          <a:noFill/>
          <a:ln w="9525">
            <a:noFill/>
            <a:miter lim="800000"/>
            <a:headEnd/>
            <a:tailEnd/>
          </a:ln>
        </p:spPr>
        <p:txBody>
          <a:bodyPr>
            <a:spAutoFit/>
          </a:bodyPr>
          <a:lstStyle/>
          <a:p>
            <a:pPr eaLnBrk="1" hangingPunct="1">
              <a:spcBef>
                <a:spcPct val="50000"/>
              </a:spcBef>
            </a:pPr>
            <a:r>
              <a:rPr lang="cs-CZ" altLang="cs-CZ"/>
              <a:t>Čekalo se</a:t>
            </a:r>
          </a:p>
        </p:txBody>
      </p:sp>
      <p:sp>
        <p:nvSpPr>
          <p:cNvPr id="93192" name="AutoShape 7"/>
          <p:cNvSpPr>
            <a:spLocks noChangeArrowheads="1"/>
          </p:cNvSpPr>
          <p:nvPr/>
        </p:nvSpPr>
        <p:spPr bwMode="auto">
          <a:xfrm>
            <a:off x="5410200" y="2819400"/>
            <a:ext cx="381000" cy="3810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3" name="AutoShape 9"/>
          <p:cNvSpPr>
            <a:spLocks noChangeArrowheads="1"/>
          </p:cNvSpPr>
          <p:nvPr/>
        </p:nvSpPr>
        <p:spPr bwMode="auto">
          <a:xfrm>
            <a:off x="4572000" y="3733800"/>
            <a:ext cx="381000" cy="4572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4" name="AutoShape 10"/>
          <p:cNvSpPr>
            <a:spLocks noChangeArrowheads="1"/>
          </p:cNvSpPr>
          <p:nvPr/>
        </p:nvSpPr>
        <p:spPr bwMode="auto">
          <a:xfrm>
            <a:off x="6248400" y="3733800"/>
            <a:ext cx="381000" cy="4572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5" name="AutoShape 11"/>
          <p:cNvSpPr>
            <a:spLocks noChangeArrowheads="1"/>
          </p:cNvSpPr>
          <p:nvPr/>
        </p:nvSpPr>
        <p:spPr bwMode="auto">
          <a:xfrm>
            <a:off x="5791200" y="3810000"/>
            <a:ext cx="381000" cy="4572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6" name="AutoShape 12"/>
          <p:cNvSpPr>
            <a:spLocks noChangeArrowheads="1"/>
          </p:cNvSpPr>
          <p:nvPr/>
        </p:nvSpPr>
        <p:spPr bwMode="auto">
          <a:xfrm>
            <a:off x="5181600" y="3810000"/>
            <a:ext cx="381000" cy="457200"/>
          </a:xfrm>
          <a:prstGeom prst="triangle">
            <a:avLst>
              <a:gd name="adj" fmla="val 50000"/>
            </a:avLst>
          </a:prstGeom>
          <a:solidFill>
            <a:schemeClr val="accent1"/>
          </a:solidFill>
          <a:ln w="9525">
            <a:solidFill>
              <a:schemeClr val="tx1"/>
            </a:solidFill>
            <a:miter lim="800000"/>
            <a:headEnd/>
            <a:tailEnd/>
          </a:ln>
        </p:spPr>
        <p:txBody>
          <a:bodyPr wrap="none" anchor="ctr"/>
          <a:lstStyle/>
          <a:p>
            <a:pPr eaLnBrk="1" hangingPunct="1"/>
            <a:endParaRPr lang="cs-CZ" altLang="cs-CZ"/>
          </a:p>
        </p:txBody>
      </p:sp>
      <p:sp>
        <p:nvSpPr>
          <p:cNvPr id="93197" name="Oval 13"/>
          <p:cNvSpPr>
            <a:spLocks noChangeArrowheads="1"/>
          </p:cNvSpPr>
          <p:nvPr/>
        </p:nvSpPr>
        <p:spPr bwMode="auto">
          <a:xfrm>
            <a:off x="4419600" y="3200400"/>
            <a:ext cx="2438400" cy="685800"/>
          </a:xfrm>
          <a:prstGeom prst="ellipse">
            <a:avLst/>
          </a:prstGeom>
          <a:noFill/>
          <a:ln w="9525">
            <a:solidFill>
              <a:schemeClr val="tx1"/>
            </a:solidFill>
            <a:round/>
            <a:headEnd/>
            <a:tailEnd/>
          </a:ln>
        </p:spPr>
        <p:txBody>
          <a:bodyPr wrap="none" anchor="ctr"/>
          <a:lstStyle/>
          <a:p>
            <a:pPr eaLnBrk="1" hangingPunct="1"/>
            <a:endParaRPr lang="cs-CZ" altLang="cs-CZ"/>
          </a:p>
        </p:txBody>
      </p:sp>
      <p:sp>
        <p:nvSpPr>
          <p:cNvPr id="93198" name="Text Box 14"/>
          <p:cNvSpPr txBox="1">
            <a:spLocks noChangeArrowheads="1"/>
          </p:cNvSpPr>
          <p:nvPr/>
        </p:nvSpPr>
        <p:spPr bwMode="auto">
          <a:xfrm>
            <a:off x="5257800" y="3352800"/>
            <a:ext cx="838200" cy="400050"/>
          </a:xfrm>
          <a:prstGeom prst="rect">
            <a:avLst/>
          </a:prstGeom>
          <a:noFill/>
          <a:ln w="9525">
            <a:noFill/>
            <a:miter lim="800000"/>
            <a:headEnd/>
            <a:tailEnd/>
          </a:ln>
        </p:spPr>
        <p:txBody>
          <a:bodyPr>
            <a:spAutoFit/>
          </a:bodyPr>
          <a:lstStyle/>
          <a:p>
            <a:pPr eaLnBrk="1" hangingPunct="1">
              <a:spcBef>
                <a:spcPct val="50000"/>
              </a:spcBef>
            </a:pPr>
            <a:r>
              <a:rPr lang="cs-CZ" altLang="cs-CZ" sz="2000"/>
              <a:t>www</a:t>
            </a:r>
          </a:p>
        </p:txBody>
      </p:sp>
      <p:sp>
        <p:nvSpPr>
          <p:cNvPr id="93199" name="Line 15"/>
          <p:cNvSpPr>
            <a:spLocks noChangeShapeType="1"/>
          </p:cNvSpPr>
          <p:nvPr/>
        </p:nvSpPr>
        <p:spPr bwMode="auto">
          <a:xfrm>
            <a:off x="1524000" y="3581400"/>
            <a:ext cx="2667000" cy="0"/>
          </a:xfrm>
          <a:prstGeom prst="line">
            <a:avLst/>
          </a:prstGeom>
          <a:noFill/>
          <a:ln w="9525">
            <a:solidFill>
              <a:schemeClr val="tx1"/>
            </a:solidFill>
            <a:round/>
            <a:headEnd/>
            <a:tailEnd type="triangle" w="med" len="med"/>
          </a:ln>
        </p:spPr>
        <p:txBody>
          <a:bodyPr/>
          <a:lstStyle/>
          <a:p>
            <a:endParaRPr lang="cs-CZ"/>
          </a:p>
        </p:txBody>
      </p:sp>
      <p:sp>
        <p:nvSpPr>
          <p:cNvPr id="93200" name="Text Box 16"/>
          <p:cNvSpPr txBox="1">
            <a:spLocks noChangeArrowheads="1"/>
          </p:cNvSpPr>
          <p:nvPr/>
        </p:nvSpPr>
        <p:spPr bwMode="auto">
          <a:xfrm>
            <a:off x="4343400" y="4648200"/>
            <a:ext cx="3733800" cy="366713"/>
          </a:xfrm>
          <a:prstGeom prst="rect">
            <a:avLst/>
          </a:prstGeom>
          <a:noFill/>
          <a:ln w="9525">
            <a:noFill/>
            <a:miter lim="800000"/>
            <a:headEnd/>
            <a:tailEnd/>
          </a:ln>
        </p:spPr>
        <p:txBody>
          <a:bodyPr>
            <a:spAutoFit/>
          </a:bodyPr>
          <a:lstStyle/>
          <a:p>
            <a:pPr eaLnBrk="1" hangingPunct="1">
              <a:spcBef>
                <a:spcPct val="50000"/>
              </a:spcBef>
            </a:pPr>
            <a:r>
              <a:rPr lang="cs-CZ" altLang="cs-CZ"/>
              <a:t>Často hlavní efekt - decentralizace</a:t>
            </a:r>
          </a:p>
        </p:txBody>
      </p:sp>
      <p:sp>
        <p:nvSpPr>
          <p:cNvPr id="93201" name="Text Box 18"/>
          <p:cNvSpPr txBox="1">
            <a:spLocks noChangeArrowheads="1"/>
          </p:cNvSpPr>
          <p:nvPr/>
        </p:nvSpPr>
        <p:spPr bwMode="auto">
          <a:xfrm>
            <a:off x="1403350" y="5257800"/>
            <a:ext cx="6840538" cy="1338263"/>
          </a:xfrm>
          <a:prstGeom prst="rect">
            <a:avLst/>
          </a:prstGeom>
          <a:noFill/>
          <a:ln w="9525">
            <a:noFill/>
            <a:miter lim="800000"/>
            <a:headEnd/>
            <a:tailEnd/>
          </a:ln>
        </p:spPr>
        <p:txBody>
          <a:bodyPr>
            <a:spAutoFit/>
          </a:bodyPr>
          <a:lstStyle/>
          <a:p>
            <a:pPr eaLnBrk="1" hangingPunct="1">
              <a:spcBef>
                <a:spcPct val="50000"/>
              </a:spcBef>
            </a:pPr>
            <a:r>
              <a:rPr lang="cs-CZ" altLang="cs-CZ" i="1"/>
              <a:t>Silně ovlivněn střední management</a:t>
            </a:r>
          </a:p>
          <a:p>
            <a:pPr eaLnBrk="1" hangingPunct="1">
              <a:spcBef>
                <a:spcPct val="50000"/>
              </a:spcBef>
            </a:pPr>
            <a:r>
              <a:rPr lang="cs-CZ" altLang="cs-CZ" i="1"/>
              <a:t>Pozor: Decentralizovaná architektura může zprvu  implementovat /simulovat původní centralizovanou a postupně přecházet na decentralizaci</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Zástupný symbol pro číslo snímku 5"/>
          <p:cNvSpPr>
            <a:spLocks noGrp="1"/>
          </p:cNvSpPr>
          <p:nvPr>
            <p:ph type="sldNum" sz="quarter" idx="12"/>
          </p:nvPr>
        </p:nvSpPr>
        <p:spPr>
          <a:noFill/>
        </p:spPr>
        <p:txBody>
          <a:bodyPr/>
          <a:lstStyle/>
          <a:p>
            <a:fld id="{5E9BFAA0-03BB-4EDD-BC84-D9CF2DE5038C}" type="slidenum">
              <a:rPr lang="cs-CZ" altLang="cs-CZ"/>
              <a:pPr/>
              <a:t>88</a:t>
            </a:fld>
            <a:endParaRPr lang="cs-CZ" altLang="cs-CZ"/>
          </a:p>
        </p:txBody>
      </p:sp>
      <p:sp>
        <p:nvSpPr>
          <p:cNvPr id="94211" name="Rectangle 1026"/>
          <p:cNvSpPr>
            <a:spLocks noGrp="1" noChangeArrowheads="1"/>
          </p:cNvSpPr>
          <p:nvPr>
            <p:ph type="title"/>
          </p:nvPr>
        </p:nvSpPr>
        <p:spPr>
          <a:xfrm>
            <a:off x="457200" y="381000"/>
            <a:ext cx="8218488" cy="877888"/>
          </a:xfrm>
        </p:spPr>
        <p:txBody>
          <a:bodyPr/>
          <a:lstStyle/>
          <a:p>
            <a:pPr eaLnBrk="1" hangingPunct="1"/>
            <a:r>
              <a:rPr lang="cs-CZ" altLang="cs-CZ" sz="4000" smtClean="0"/>
              <a:t>Profesní byrokracie, opakování</a:t>
            </a:r>
            <a:br>
              <a:rPr lang="cs-CZ" altLang="cs-CZ" sz="4000" smtClean="0"/>
            </a:br>
            <a:endParaRPr lang="cs-CZ" altLang="cs-CZ" sz="4000" smtClean="0"/>
          </a:p>
        </p:txBody>
      </p:sp>
      <p:sp>
        <p:nvSpPr>
          <p:cNvPr id="94212" name="Rectangle 1027"/>
          <p:cNvSpPr>
            <a:spLocks noGrp="1" noChangeArrowheads="1"/>
          </p:cNvSpPr>
          <p:nvPr>
            <p:ph type="body" idx="1"/>
          </p:nvPr>
        </p:nvSpPr>
        <p:spPr>
          <a:xfrm>
            <a:off x="179388" y="1600200"/>
            <a:ext cx="7897812" cy="4637088"/>
          </a:xfrm>
        </p:spPr>
        <p:txBody>
          <a:bodyPr/>
          <a:lstStyle/>
          <a:p>
            <a:pPr eaLnBrk="1" hangingPunct="1">
              <a:lnSpc>
                <a:spcPct val="80000"/>
              </a:lnSpc>
            </a:pPr>
            <a:r>
              <a:rPr lang="cs-CZ" altLang="cs-CZ" sz="2800" smtClean="0"/>
              <a:t>Pozice a pracovní náplň plyne z profesní způsobilosti nebo z politického pověření - z „papíru“ (lékaři, akademická sféra, státní byrokracie)</a:t>
            </a:r>
          </a:p>
          <a:p>
            <a:pPr eaLnBrk="1" hangingPunct="1">
              <a:lnSpc>
                <a:spcPct val="80000"/>
              </a:lnSpc>
            </a:pPr>
            <a:r>
              <a:rPr lang="cs-CZ" altLang="cs-CZ" sz="2800" smtClean="0"/>
              <a:t>V části organizace je vždy nutná strojová byrokracie (důvodem je potřeba kontinuity a profesionality), s tou je vhodné domlouvat detaily IS.</a:t>
            </a:r>
          </a:p>
          <a:p>
            <a:pPr eaLnBrk="1" hangingPunct="1">
              <a:lnSpc>
                <a:spcPct val="80000"/>
              </a:lnSpc>
            </a:pPr>
            <a:r>
              <a:rPr lang="cs-CZ" altLang="cs-CZ" sz="2800" smtClean="0"/>
              <a:t>Vedoucí bývají pověřeni vedením nebo zvoleni jen na určitou dobu. Není proto výjimkou, že nemají zájem o dlouhodobé projekty a často ani pro ekonomiku provozu</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číslo snímku 5"/>
          <p:cNvSpPr>
            <a:spLocks noGrp="1"/>
          </p:cNvSpPr>
          <p:nvPr>
            <p:ph type="sldNum" sz="quarter" idx="12"/>
          </p:nvPr>
        </p:nvSpPr>
        <p:spPr>
          <a:noFill/>
        </p:spPr>
        <p:txBody>
          <a:bodyPr/>
          <a:lstStyle/>
          <a:p>
            <a:fld id="{979203E6-6230-49C8-9CE9-F0102A85755F}" type="slidenum">
              <a:rPr lang="cs-CZ" altLang="cs-CZ"/>
              <a:pPr/>
              <a:t>89</a:t>
            </a:fld>
            <a:endParaRPr lang="cs-CZ" altLang="cs-CZ"/>
          </a:p>
        </p:txBody>
      </p:sp>
      <p:sp>
        <p:nvSpPr>
          <p:cNvPr id="95235" name="Rectangle 2"/>
          <p:cNvSpPr>
            <a:spLocks noGrp="1" noChangeArrowheads="1"/>
          </p:cNvSpPr>
          <p:nvPr>
            <p:ph type="title"/>
          </p:nvPr>
        </p:nvSpPr>
        <p:spPr>
          <a:xfrm>
            <a:off x="468313" y="188913"/>
            <a:ext cx="8229600" cy="993775"/>
          </a:xfrm>
        </p:spPr>
        <p:txBody>
          <a:bodyPr/>
          <a:lstStyle/>
          <a:p>
            <a:pPr eaLnBrk="1" hangingPunct="1"/>
            <a:r>
              <a:rPr lang="cs-CZ" altLang="cs-CZ" sz="4000" smtClean="0"/>
              <a:t>Profesní byrokracie</a:t>
            </a:r>
            <a:br>
              <a:rPr lang="cs-CZ" altLang="cs-CZ" sz="4000" smtClean="0"/>
            </a:br>
            <a:endParaRPr lang="cs-CZ" altLang="cs-CZ" sz="4000" smtClean="0"/>
          </a:p>
        </p:txBody>
      </p:sp>
      <p:sp>
        <p:nvSpPr>
          <p:cNvPr id="95236" name="Rectangle 3"/>
          <p:cNvSpPr>
            <a:spLocks noGrp="1" noChangeArrowheads="1"/>
          </p:cNvSpPr>
          <p:nvPr>
            <p:ph type="body" idx="1"/>
          </p:nvPr>
        </p:nvSpPr>
        <p:spPr>
          <a:xfrm>
            <a:off x="179388" y="1447800"/>
            <a:ext cx="8202612" cy="4789488"/>
          </a:xfrm>
        </p:spPr>
        <p:txBody>
          <a:bodyPr/>
          <a:lstStyle/>
          <a:p>
            <a:pPr eaLnBrk="1" hangingPunct="1">
              <a:lnSpc>
                <a:spcPct val="80000"/>
              </a:lnSpc>
              <a:buFontTx/>
              <a:buNone/>
            </a:pPr>
            <a:r>
              <a:rPr lang="cs-CZ" altLang="cs-CZ" sz="2800" smtClean="0"/>
              <a:t>Při budování IS je nutné balancovat mezi šéfy volenými a byrokraty. </a:t>
            </a:r>
          </a:p>
          <a:p>
            <a:pPr eaLnBrk="1" hangingPunct="1">
              <a:lnSpc>
                <a:spcPct val="80000"/>
              </a:lnSpc>
            </a:pPr>
            <a:r>
              <a:rPr lang="cs-CZ" altLang="cs-CZ" sz="2800" smtClean="0"/>
              <a:t>Rizika změny cílů na začátku dalšího volebního období.</a:t>
            </a:r>
          </a:p>
          <a:p>
            <a:pPr eaLnBrk="1" hangingPunct="1">
              <a:lnSpc>
                <a:spcPct val="80000"/>
              </a:lnSpc>
            </a:pPr>
            <a:r>
              <a:rPr lang="cs-CZ" altLang="cs-CZ" sz="2800" smtClean="0"/>
              <a:t>Bývají nejasnosti v dělbě pravomocí</a:t>
            </a:r>
          </a:p>
          <a:p>
            <a:pPr eaLnBrk="1" hangingPunct="1">
              <a:lnSpc>
                <a:spcPct val="80000"/>
              </a:lnSpc>
            </a:pPr>
            <a:r>
              <a:rPr lang="cs-CZ" altLang="cs-CZ" sz="2800" i="1" smtClean="0"/>
              <a:t>Nebývá ochota efektivně spolupracovat, tendence ke všimnému. Dosti obtížná varianta spolupráce.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txBox="1">
            <a:spLocks noGrp="1"/>
          </p:cNvSpPr>
          <p:nvPr/>
        </p:nvSpPr>
        <p:spPr bwMode="auto">
          <a:xfrm>
            <a:off x="6588125" y="6237288"/>
            <a:ext cx="2133600" cy="476250"/>
          </a:xfrm>
          <a:prstGeom prst="rect">
            <a:avLst/>
          </a:prstGeom>
          <a:noFill/>
          <a:ln w="9525">
            <a:noFill/>
            <a:miter lim="800000"/>
            <a:headEnd/>
            <a:tailEnd/>
          </a:ln>
        </p:spPr>
        <p:txBody>
          <a:bodyPr/>
          <a:lstStyle/>
          <a:p>
            <a:pPr algn="r" eaLnBrk="1" hangingPunct="1"/>
            <a:fld id="{EA621870-C3AB-424C-AE4F-A11EE40DB447}" type="slidenum">
              <a:rPr lang="cs-CZ" altLang="cs-CZ" sz="1400"/>
              <a:pPr algn="r" eaLnBrk="1" hangingPunct="1"/>
              <a:t>9</a:t>
            </a:fld>
            <a:endParaRPr lang="cs-CZ" altLang="cs-CZ" sz="1400"/>
          </a:p>
        </p:txBody>
      </p:sp>
      <p:sp>
        <p:nvSpPr>
          <p:cNvPr id="12291" name="Rectangle 2050"/>
          <p:cNvSpPr>
            <a:spLocks noGrp="1" noChangeArrowheads="1"/>
          </p:cNvSpPr>
          <p:nvPr>
            <p:ph type="ctrTitle" idx="4294967295"/>
          </p:nvPr>
        </p:nvSpPr>
        <p:spPr>
          <a:xfrm>
            <a:off x="685800" y="1143000"/>
            <a:ext cx="7772400" cy="1143000"/>
          </a:xfrm>
        </p:spPr>
        <p:txBody>
          <a:bodyPr/>
          <a:lstStyle/>
          <a:p>
            <a:pPr eaLnBrk="1" hangingPunct="1"/>
            <a:r>
              <a:rPr lang="cs-CZ" altLang="cs-CZ" smtClean="0"/>
              <a:t>Jak formulovat otázku PROČ</a:t>
            </a:r>
          </a:p>
        </p:txBody>
      </p:sp>
      <p:sp>
        <p:nvSpPr>
          <p:cNvPr id="12292" name="Rectangle 2051"/>
          <p:cNvSpPr>
            <a:spLocks noGrp="1" noChangeArrowheads="1"/>
          </p:cNvSpPr>
          <p:nvPr>
            <p:ph type="subTitle" idx="4294967295"/>
          </p:nvPr>
        </p:nvSpPr>
        <p:spPr>
          <a:xfrm>
            <a:off x="323850" y="2209800"/>
            <a:ext cx="8424863" cy="3505200"/>
          </a:xfrm>
        </p:spPr>
        <p:txBody>
          <a:bodyPr/>
          <a:lstStyle/>
          <a:p>
            <a:pPr marL="0" indent="0" eaLnBrk="1" hangingPunct="1">
              <a:buFontTx/>
              <a:buNone/>
            </a:pPr>
            <a:r>
              <a:rPr lang="cs-CZ" altLang="cs-CZ" smtClean="0"/>
              <a:t>Odpověd musí být srozumitelné pro všechny, pokud možno v termínech uživatele a v přirozeném jazyce resp. v odborném jazyce uživatelů</a:t>
            </a:r>
          </a:p>
          <a:p>
            <a:pPr marL="0" indent="0" eaLnBrk="1" hangingPunct="1">
              <a:buFontTx/>
              <a:buNone/>
            </a:pPr>
            <a:r>
              <a:rPr lang="cs-CZ" altLang="cs-CZ" smtClean="0"/>
              <a:t>Formální systémy jsou v IS často na škodu a to i ve formě jednoduchých diagramů, jako jsou use case, když se zavádějí příliš časně</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číslo snímku 5"/>
          <p:cNvSpPr>
            <a:spLocks noGrp="1"/>
          </p:cNvSpPr>
          <p:nvPr>
            <p:ph type="sldNum" sz="quarter" idx="12"/>
          </p:nvPr>
        </p:nvSpPr>
        <p:spPr>
          <a:noFill/>
        </p:spPr>
        <p:txBody>
          <a:bodyPr/>
          <a:lstStyle/>
          <a:p>
            <a:fld id="{ED920E5A-96BE-4D1A-86C2-8D295C7B5ED1}" type="slidenum">
              <a:rPr lang="cs-CZ" altLang="cs-CZ"/>
              <a:pPr/>
              <a:t>90</a:t>
            </a:fld>
            <a:endParaRPr lang="cs-CZ" altLang="cs-CZ"/>
          </a:p>
        </p:txBody>
      </p:sp>
      <p:sp>
        <p:nvSpPr>
          <p:cNvPr id="96259" name="Rectangle 2"/>
          <p:cNvSpPr>
            <a:spLocks noGrp="1" noChangeArrowheads="1"/>
          </p:cNvSpPr>
          <p:nvPr>
            <p:ph type="title"/>
          </p:nvPr>
        </p:nvSpPr>
        <p:spPr>
          <a:xfrm>
            <a:off x="457200" y="274638"/>
            <a:ext cx="8229600" cy="850900"/>
          </a:xfrm>
        </p:spPr>
        <p:txBody>
          <a:bodyPr/>
          <a:lstStyle/>
          <a:p>
            <a:pPr eaLnBrk="1" hangingPunct="1"/>
            <a:r>
              <a:rPr lang="cs-CZ" altLang="cs-CZ" sz="4000" smtClean="0"/>
              <a:t>Divizní struktura (decentralizace)</a:t>
            </a:r>
          </a:p>
        </p:txBody>
      </p:sp>
      <p:sp>
        <p:nvSpPr>
          <p:cNvPr id="96260" name="Rectangle 3"/>
          <p:cNvSpPr>
            <a:spLocks noGrp="1" noChangeArrowheads="1"/>
          </p:cNvSpPr>
          <p:nvPr>
            <p:ph type="body" idx="1"/>
          </p:nvPr>
        </p:nvSpPr>
        <p:spPr>
          <a:xfrm>
            <a:off x="685800" y="1447800"/>
            <a:ext cx="7620000" cy="4632325"/>
          </a:xfrm>
        </p:spPr>
        <p:txBody>
          <a:bodyPr/>
          <a:lstStyle/>
          <a:p>
            <a:pPr eaLnBrk="1" hangingPunct="1">
              <a:lnSpc>
                <a:spcPct val="80000"/>
              </a:lnSpc>
            </a:pPr>
            <a:r>
              <a:rPr lang="cs-CZ" altLang="cs-CZ" sz="2800" smtClean="0"/>
              <a:t>V globalizovaném světě stále častější</a:t>
            </a:r>
          </a:p>
          <a:p>
            <a:pPr eaLnBrk="1" hangingPunct="1">
              <a:lnSpc>
                <a:spcPct val="80000"/>
              </a:lnSpc>
            </a:pPr>
            <a:r>
              <a:rPr lang="cs-CZ" altLang="cs-CZ" sz="2800" smtClean="0"/>
              <a:t>Víceméně nutná pro opravdu velké organizace</a:t>
            </a:r>
          </a:p>
          <a:p>
            <a:pPr eaLnBrk="1" hangingPunct="1">
              <a:lnSpc>
                <a:spcPct val="80000"/>
              </a:lnSpc>
            </a:pPr>
            <a:r>
              <a:rPr lang="cs-CZ" altLang="cs-CZ" sz="2800" smtClean="0"/>
              <a:t>Centrum stanovuje rámcové podmínky a alokuje zdroje, o které divize fakticky bojují na základě svých výsledků, vizí a někdy i známostí. Divize si tedy mohou i tak trochu konkurovat  (viz VW a Škoda Mladá Boleslav)</a:t>
            </a: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číslo snímku 5"/>
          <p:cNvSpPr>
            <a:spLocks noGrp="1"/>
          </p:cNvSpPr>
          <p:nvPr>
            <p:ph type="sldNum" sz="quarter" idx="12"/>
          </p:nvPr>
        </p:nvSpPr>
        <p:spPr>
          <a:noFill/>
        </p:spPr>
        <p:txBody>
          <a:bodyPr/>
          <a:lstStyle/>
          <a:p>
            <a:fld id="{7F0E1F66-39CD-4294-BD98-FB6FCD56F5E1}" type="slidenum">
              <a:rPr lang="cs-CZ" altLang="cs-CZ"/>
              <a:pPr/>
              <a:t>91</a:t>
            </a:fld>
            <a:endParaRPr lang="cs-CZ" altLang="cs-CZ"/>
          </a:p>
        </p:txBody>
      </p:sp>
      <p:sp>
        <p:nvSpPr>
          <p:cNvPr id="97283" name="Rectangle 2"/>
          <p:cNvSpPr>
            <a:spLocks noGrp="1" noChangeArrowheads="1"/>
          </p:cNvSpPr>
          <p:nvPr>
            <p:ph type="title"/>
          </p:nvPr>
        </p:nvSpPr>
        <p:spPr>
          <a:xfrm>
            <a:off x="457200" y="274638"/>
            <a:ext cx="8229600" cy="850900"/>
          </a:xfrm>
        </p:spPr>
        <p:txBody>
          <a:bodyPr/>
          <a:lstStyle/>
          <a:p>
            <a:pPr eaLnBrk="1" hangingPunct="1"/>
            <a:r>
              <a:rPr lang="cs-CZ" altLang="cs-CZ" sz="4000" smtClean="0"/>
              <a:t>Divizní struktura (decentralizace)</a:t>
            </a:r>
          </a:p>
        </p:txBody>
      </p:sp>
      <p:sp>
        <p:nvSpPr>
          <p:cNvPr id="97284" name="Rectangle 3"/>
          <p:cNvSpPr>
            <a:spLocks noGrp="1" noChangeArrowheads="1"/>
          </p:cNvSpPr>
          <p:nvPr>
            <p:ph type="body" idx="1"/>
          </p:nvPr>
        </p:nvSpPr>
        <p:spPr>
          <a:xfrm>
            <a:off x="228600" y="1844675"/>
            <a:ext cx="8375650" cy="4235450"/>
          </a:xfrm>
        </p:spPr>
        <p:txBody>
          <a:bodyPr/>
          <a:lstStyle/>
          <a:p>
            <a:pPr eaLnBrk="1" hangingPunct="1">
              <a:lnSpc>
                <a:spcPct val="80000"/>
              </a:lnSpc>
            </a:pPr>
            <a:r>
              <a:rPr lang="cs-CZ" altLang="cs-CZ" smtClean="0"/>
              <a:t>Přechází až do neformální spolupráce skoro nezávislých (dceřiných) organizací</a:t>
            </a:r>
          </a:p>
          <a:p>
            <a:pPr eaLnBrk="1" hangingPunct="1">
              <a:lnSpc>
                <a:spcPct val="80000"/>
              </a:lnSpc>
            </a:pPr>
            <a:endParaRPr lang="cs-CZ" altLang="cs-CZ" smtClean="0"/>
          </a:p>
          <a:p>
            <a:pPr eaLnBrk="1" hangingPunct="1">
              <a:lnSpc>
                <a:spcPct val="80000"/>
              </a:lnSpc>
            </a:pPr>
            <a:r>
              <a:rPr lang="cs-CZ" altLang="cs-CZ" smtClean="0"/>
              <a:t>Šetří náklady, zvyšuje otevřenost, zvyšuje flexibilitu včetně outsourcingu a insourcingu, prodeje a nákupu částí</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Zástupný symbol pro číslo snímku 5"/>
          <p:cNvSpPr>
            <a:spLocks noGrp="1"/>
          </p:cNvSpPr>
          <p:nvPr>
            <p:ph type="sldNum" sz="quarter" idx="12"/>
          </p:nvPr>
        </p:nvSpPr>
        <p:spPr>
          <a:noFill/>
        </p:spPr>
        <p:txBody>
          <a:bodyPr/>
          <a:lstStyle/>
          <a:p>
            <a:fld id="{AF30A422-25B4-498D-A03A-1DF7F6213612}" type="slidenum">
              <a:rPr lang="cs-CZ" altLang="cs-CZ"/>
              <a:pPr/>
              <a:t>92</a:t>
            </a:fld>
            <a:endParaRPr lang="cs-CZ" altLang="cs-CZ"/>
          </a:p>
        </p:txBody>
      </p:sp>
      <p:sp>
        <p:nvSpPr>
          <p:cNvPr id="98307" name="Rectangle 2"/>
          <p:cNvSpPr>
            <a:spLocks noGrp="1" noChangeArrowheads="1"/>
          </p:cNvSpPr>
          <p:nvPr>
            <p:ph type="title"/>
          </p:nvPr>
        </p:nvSpPr>
        <p:spPr>
          <a:xfrm>
            <a:off x="457200" y="274638"/>
            <a:ext cx="8229600" cy="850900"/>
          </a:xfrm>
        </p:spPr>
        <p:txBody>
          <a:bodyPr/>
          <a:lstStyle/>
          <a:p>
            <a:pPr eaLnBrk="1" hangingPunct="1"/>
            <a:r>
              <a:rPr lang="cs-CZ" altLang="cs-CZ" sz="4000" smtClean="0"/>
              <a:t>Divizní struktura (decentralizace)</a:t>
            </a:r>
          </a:p>
        </p:txBody>
      </p:sp>
      <p:sp>
        <p:nvSpPr>
          <p:cNvPr id="98308" name="Rectangle 3"/>
          <p:cNvSpPr>
            <a:spLocks noGrp="1" noChangeArrowheads="1"/>
          </p:cNvSpPr>
          <p:nvPr>
            <p:ph type="body" idx="1"/>
          </p:nvPr>
        </p:nvSpPr>
        <p:spPr>
          <a:xfrm>
            <a:off x="323850" y="1916113"/>
            <a:ext cx="8375650" cy="4235450"/>
          </a:xfrm>
        </p:spPr>
        <p:txBody>
          <a:bodyPr/>
          <a:lstStyle/>
          <a:p>
            <a:pPr eaLnBrk="1" hangingPunct="1">
              <a:lnSpc>
                <a:spcPct val="80000"/>
              </a:lnSpc>
            </a:pPr>
            <a:r>
              <a:rPr lang="cs-CZ" altLang="cs-CZ" i="1" smtClean="0"/>
              <a:t>Divizní struktura je hlavní oblast uplatnění servisně orientovaných systémů</a:t>
            </a:r>
          </a:p>
          <a:p>
            <a:pPr lvl="1" eaLnBrk="1" hangingPunct="1">
              <a:lnSpc>
                <a:spcPct val="80000"/>
              </a:lnSpc>
            </a:pPr>
            <a:r>
              <a:rPr lang="cs-CZ" altLang="cs-CZ" sz="3200" i="1" smtClean="0"/>
              <a:t> takové IS jsou budovány často zdola metodou pokusů a někdy i omylů.</a:t>
            </a:r>
          </a:p>
          <a:p>
            <a:pPr lvl="1" eaLnBrk="1" hangingPunct="1">
              <a:lnSpc>
                <a:spcPct val="80000"/>
              </a:lnSpc>
            </a:pPr>
            <a:r>
              <a:rPr lang="cs-CZ" altLang="cs-CZ" sz="3200" i="1" smtClean="0"/>
              <a:t> Důležitost  existence vizí pro celý podnik. </a:t>
            </a:r>
          </a:p>
          <a:p>
            <a:pPr eaLnBrk="1" hangingPunct="1">
              <a:lnSpc>
                <a:spcPct val="80000"/>
              </a:lnSpc>
            </a:pPr>
            <a:r>
              <a:rPr lang="cs-CZ" altLang="cs-CZ" i="1" smtClean="0"/>
              <a:t>IS, zvláště se SOA usnadňují decentralizaci a organizační změny. </a:t>
            </a:r>
          </a:p>
          <a:p>
            <a:pPr eaLnBrk="1" hangingPunct="1">
              <a:lnSpc>
                <a:spcPct val="80000"/>
              </a:lnSpc>
            </a:pPr>
            <a:r>
              <a:rPr lang="cs-CZ" altLang="cs-CZ" i="1" smtClean="0"/>
              <a:t>Divizní struktura usnadňuje budování virtuálních sítí podniků</a:t>
            </a:r>
          </a:p>
          <a:p>
            <a:pPr eaLnBrk="1" hangingPunct="1">
              <a:lnSpc>
                <a:spcPct val="80000"/>
              </a:lnSpc>
            </a:pPr>
            <a:endParaRPr lang="cs-CZ" altLang="cs-CZ"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číslo snímku 5"/>
          <p:cNvSpPr>
            <a:spLocks noGrp="1"/>
          </p:cNvSpPr>
          <p:nvPr>
            <p:ph type="sldNum" sz="quarter" idx="12"/>
          </p:nvPr>
        </p:nvSpPr>
        <p:spPr>
          <a:noFill/>
        </p:spPr>
        <p:txBody>
          <a:bodyPr/>
          <a:lstStyle/>
          <a:p>
            <a:fld id="{468D452B-005D-4107-AF19-7BDABB0D1238}" type="slidenum">
              <a:rPr lang="cs-CZ" altLang="cs-CZ"/>
              <a:pPr/>
              <a:t>93</a:t>
            </a:fld>
            <a:endParaRPr lang="cs-CZ" altLang="cs-CZ"/>
          </a:p>
        </p:txBody>
      </p:sp>
      <p:sp>
        <p:nvSpPr>
          <p:cNvPr id="99331" name="Rectangle 2"/>
          <p:cNvSpPr>
            <a:spLocks noGrp="1" noChangeArrowheads="1"/>
          </p:cNvSpPr>
          <p:nvPr>
            <p:ph type="title"/>
          </p:nvPr>
        </p:nvSpPr>
        <p:spPr>
          <a:xfrm>
            <a:off x="468313" y="260350"/>
            <a:ext cx="8218487" cy="993775"/>
          </a:xfrm>
        </p:spPr>
        <p:txBody>
          <a:bodyPr/>
          <a:lstStyle/>
          <a:p>
            <a:pPr eaLnBrk="1" hangingPunct="1"/>
            <a:r>
              <a:rPr lang="cs-CZ" altLang="cs-CZ" sz="4000" smtClean="0"/>
              <a:t>Problém volby partnera SW firmy, co hodnotit,</a:t>
            </a:r>
            <a:r>
              <a:rPr lang="en-US" altLang="cs-CZ" sz="4000" smtClean="0"/>
              <a:t> </a:t>
            </a:r>
            <a:r>
              <a:rPr lang="cs-CZ" altLang="cs-CZ" sz="4000" smtClean="0"/>
              <a:t>opakování</a:t>
            </a:r>
            <a:r>
              <a:rPr lang="en-US" altLang="cs-CZ" sz="4000" smtClean="0"/>
              <a:t> a dopln</a:t>
            </a:r>
            <a:r>
              <a:rPr lang="cs-CZ" altLang="cs-CZ" sz="4000" smtClean="0"/>
              <a:t>ění</a:t>
            </a:r>
          </a:p>
        </p:txBody>
      </p:sp>
      <p:sp>
        <p:nvSpPr>
          <p:cNvPr id="99332" name="Rectangle 3"/>
          <p:cNvSpPr>
            <a:spLocks noGrp="1" noChangeArrowheads="1"/>
          </p:cNvSpPr>
          <p:nvPr>
            <p:ph type="body" idx="1"/>
          </p:nvPr>
        </p:nvSpPr>
        <p:spPr>
          <a:xfrm>
            <a:off x="250825" y="1676400"/>
            <a:ext cx="8642350" cy="4705350"/>
          </a:xfrm>
        </p:spPr>
        <p:txBody>
          <a:bodyPr/>
          <a:lstStyle/>
          <a:p>
            <a:pPr eaLnBrk="1" hangingPunct="1"/>
            <a:r>
              <a:rPr lang="cs-CZ" altLang="cs-CZ" smtClean="0"/>
              <a:t>Dojem, pocity </a:t>
            </a:r>
          </a:p>
          <a:p>
            <a:pPr lvl="1" eaLnBrk="1" hangingPunct="1"/>
            <a:r>
              <a:rPr lang="cs-CZ" altLang="cs-CZ" sz="2400" smtClean="0"/>
              <a:t>Pověst, </a:t>
            </a:r>
          </a:p>
          <a:p>
            <a:pPr lvl="1" eaLnBrk="1" hangingPunct="1"/>
            <a:r>
              <a:rPr lang="cs-CZ" altLang="cs-CZ" sz="2400" smtClean="0"/>
              <a:t>Pořádek na pracovištích, kvalita sociálních zařízení </a:t>
            </a:r>
          </a:p>
          <a:p>
            <a:pPr lvl="1" eaLnBrk="1" hangingPunct="1"/>
            <a:r>
              <a:rPr lang="cs-CZ" altLang="cs-CZ" sz="2400" smtClean="0"/>
              <a:t>Pracovní prostředí (především sociální zařízení)</a:t>
            </a:r>
          </a:p>
          <a:p>
            <a:pPr lvl="1" eaLnBrk="1" hangingPunct="1"/>
            <a:r>
              <a:rPr lang="cs-CZ" altLang="cs-CZ" sz="2400" smtClean="0"/>
              <a:t>Pracovní rytmus (nikdo nešílí, nikdo se nefláká, všichni mají co dělat, př. Cáchy)</a:t>
            </a:r>
          </a:p>
          <a:p>
            <a:pPr lvl="1" eaLnBrk="1" hangingPunct="1"/>
            <a:r>
              <a:rPr lang="cs-CZ" altLang="cs-CZ" sz="2400" smtClean="0"/>
              <a:t>Pocity z jednání s lidmi</a:t>
            </a:r>
          </a:p>
          <a:p>
            <a:pPr lvl="1" eaLnBrk="1" hangingPunct="1"/>
            <a:r>
              <a:rPr lang="cs-CZ" altLang="cs-CZ" sz="2400" smtClean="0"/>
              <a:t>Organizační a věcné zajištění jednání</a:t>
            </a:r>
          </a:p>
          <a:p>
            <a:pPr lvl="1" eaLnBrk="1" hangingPunct="1"/>
            <a:r>
              <a:rPr lang="cs-CZ" altLang="cs-CZ" sz="2400" smtClean="0"/>
              <a:t>Dodržování dohod</a:t>
            </a:r>
          </a:p>
          <a:p>
            <a:pPr lvl="1" eaLnBrk="1" hangingPunct="1"/>
            <a:r>
              <a:rPr lang="cs-CZ" altLang="cs-CZ" sz="2400" smtClean="0"/>
              <a:t>Jak se cítíme </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číslo snímku 5"/>
          <p:cNvSpPr>
            <a:spLocks noGrp="1"/>
          </p:cNvSpPr>
          <p:nvPr>
            <p:ph type="sldNum" sz="quarter" idx="12"/>
          </p:nvPr>
        </p:nvSpPr>
        <p:spPr>
          <a:noFill/>
        </p:spPr>
        <p:txBody>
          <a:bodyPr/>
          <a:lstStyle/>
          <a:p>
            <a:fld id="{0BF62CB6-7619-4A16-8E0C-63FB54823B85}" type="slidenum">
              <a:rPr lang="cs-CZ" altLang="cs-CZ"/>
              <a:pPr/>
              <a:t>94</a:t>
            </a:fld>
            <a:endParaRPr lang="cs-CZ" altLang="cs-CZ"/>
          </a:p>
        </p:txBody>
      </p:sp>
      <p:sp>
        <p:nvSpPr>
          <p:cNvPr id="100355" name="Rectangle 2"/>
          <p:cNvSpPr>
            <a:spLocks noGrp="1" noChangeArrowheads="1"/>
          </p:cNvSpPr>
          <p:nvPr>
            <p:ph type="title"/>
          </p:nvPr>
        </p:nvSpPr>
        <p:spPr>
          <a:xfrm>
            <a:off x="468313" y="260350"/>
            <a:ext cx="8218487" cy="993775"/>
          </a:xfrm>
        </p:spPr>
        <p:txBody>
          <a:bodyPr/>
          <a:lstStyle/>
          <a:p>
            <a:pPr eaLnBrk="1" hangingPunct="1"/>
            <a:r>
              <a:rPr lang="cs-CZ" altLang="cs-CZ" smtClean="0"/>
              <a:t>Problém volby partnera</a:t>
            </a:r>
          </a:p>
        </p:txBody>
      </p:sp>
      <p:sp>
        <p:nvSpPr>
          <p:cNvPr id="100356" name="Rectangle 3"/>
          <p:cNvSpPr>
            <a:spLocks noGrp="1" noChangeArrowheads="1"/>
          </p:cNvSpPr>
          <p:nvPr>
            <p:ph type="body" idx="1"/>
          </p:nvPr>
        </p:nvSpPr>
        <p:spPr>
          <a:xfrm>
            <a:off x="611188" y="1700213"/>
            <a:ext cx="7618412" cy="4425950"/>
          </a:xfrm>
        </p:spPr>
        <p:txBody>
          <a:bodyPr/>
          <a:lstStyle/>
          <a:p>
            <a:pPr eaLnBrk="1" hangingPunct="1">
              <a:lnSpc>
                <a:spcPct val="80000"/>
              </a:lnSpc>
            </a:pPr>
            <a:r>
              <a:rPr lang="cs-CZ" altLang="cs-CZ" sz="2800" smtClean="0"/>
              <a:t>Shoda na prioritách</a:t>
            </a:r>
          </a:p>
          <a:p>
            <a:pPr eaLnBrk="1" hangingPunct="1">
              <a:lnSpc>
                <a:spcPct val="80000"/>
              </a:lnSpc>
            </a:pPr>
            <a:r>
              <a:rPr lang="cs-CZ" altLang="cs-CZ" sz="2800" smtClean="0"/>
              <a:t>Porozumění pro skutečnost, že je vhodné vyvíjet z co nejmenšího ještě použitelného jádra</a:t>
            </a:r>
          </a:p>
          <a:p>
            <a:pPr eaLnBrk="1" hangingPunct="1">
              <a:lnSpc>
                <a:spcPct val="80000"/>
              </a:lnSpc>
            </a:pPr>
            <a:r>
              <a:rPr lang="cs-CZ" altLang="cs-CZ" sz="2800" smtClean="0"/>
              <a:t>Porozumění pro požadavek účasti koncových uživatelů (většinou vedoucí oddělení, někdy i šikovní ze dna hierarchie), top management nemá specifikovat, jak má pracovat skladník, ale musí říci, jaká data od skladu potřebuje a jaká kriteria má splňovat</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číslo snímku 5"/>
          <p:cNvSpPr>
            <a:spLocks noGrp="1"/>
          </p:cNvSpPr>
          <p:nvPr>
            <p:ph type="sldNum" sz="quarter" idx="12"/>
          </p:nvPr>
        </p:nvSpPr>
        <p:spPr>
          <a:noFill/>
        </p:spPr>
        <p:txBody>
          <a:bodyPr/>
          <a:lstStyle/>
          <a:p>
            <a:fld id="{4811FE95-1311-457E-A2CB-DB0D828B288C}" type="slidenum">
              <a:rPr lang="cs-CZ" altLang="cs-CZ"/>
              <a:pPr/>
              <a:t>95</a:t>
            </a:fld>
            <a:endParaRPr lang="cs-CZ" altLang="cs-CZ"/>
          </a:p>
        </p:txBody>
      </p:sp>
      <p:sp>
        <p:nvSpPr>
          <p:cNvPr id="101379" name="Rectangle 2"/>
          <p:cNvSpPr>
            <a:spLocks noGrp="1" noChangeArrowheads="1"/>
          </p:cNvSpPr>
          <p:nvPr>
            <p:ph type="title"/>
          </p:nvPr>
        </p:nvSpPr>
        <p:spPr>
          <a:xfrm>
            <a:off x="468313" y="260350"/>
            <a:ext cx="8218487" cy="993775"/>
          </a:xfrm>
        </p:spPr>
        <p:txBody>
          <a:bodyPr/>
          <a:lstStyle/>
          <a:p>
            <a:pPr eaLnBrk="1" hangingPunct="1"/>
            <a:r>
              <a:rPr lang="cs-CZ" altLang="cs-CZ" smtClean="0"/>
              <a:t>Problém volby partnera</a:t>
            </a:r>
          </a:p>
        </p:txBody>
      </p:sp>
      <p:sp>
        <p:nvSpPr>
          <p:cNvPr id="101380" name="Rectangle 3"/>
          <p:cNvSpPr>
            <a:spLocks noGrp="1" noChangeArrowheads="1"/>
          </p:cNvSpPr>
          <p:nvPr>
            <p:ph type="body" idx="1"/>
          </p:nvPr>
        </p:nvSpPr>
        <p:spPr>
          <a:xfrm>
            <a:off x="611188" y="1989138"/>
            <a:ext cx="7618412" cy="4137025"/>
          </a:xfrm>
        </p:spPr>
        <p:txBody>
          <a:bodyPr/>
          <a:lstStyle/>
          <a:p>
            <a:pPr eaLnBrk="1" hangingPunct="1">
              <a:lnSpc>
                <a:spcPct val="80000"/>
              </a:lnSpc>
            </a:pPr>
            <a:r>
              <a:rPr lang="cs-CZ" altLang="cs-CZ" sz="2800" smtClean="0"/>
              <a:t>Top management uživatele se musí účastnit vývoje jako standardní koncový uživatel pro funkce, které chce používat</a:t>
            </a:r>
          </a:p>
          <a:p>
            <a:pPr eaLnBrk="1" hangingPunct="1">
              <a:lnSpc>
                <a:spcPct val="80000"/>
              </a:lnSpc>
            </a:pPr>
            <a:r>
              <a:rPr lang="cs-CZ" altLang="cs-CZ" sz="2800" smtClean="0"/>
              <a:t>Vzájemná důvěra založená na porozumění potřeb a a schopnost porozumět znalostem uživatele (např. mikroekonomické kategorie)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číslo snímku 5"/>
          <p:cNvSpPr>
            <a:spLocks noGrp="1"/>
          </p:cNvSpPr>
          <p:nvPr>
            <p:ph type="sldNum" sz="quarter" idx="12"/>
          </p:nvPr>
        </p:nvSpPr>
        <p:spPr>
          <a:noFill/>
        </p:spPr>
        <p:txBody>
          <a:bodyPr/>
          <a:lstStyle/>
          <a:p>
            <a:fld id="{FB0CC05D-F45B-427B-95C3-C0DE84F45DC7}" type="slidenum">
              <a:rPr lang="cs-CZ" altLang="cs-CZ"/>
              <a:pPr/>
              <a:t>96</a:t>
            </a:fld>
            <a:endParaRPr lang="cs-CZ" altLang="cs-CZ"/>
          </a:p>
        </p:txBody>
      </p:sp>
      <p:sp>
        <p:nvSpPr>
          <p:cNvPr id="102403" name="Rectangle 2"/>
          <p:cNvSpPr>
            <a:spLocks noGrp="1" noChangeArrowheads="1"/>
          </p:cNvSpPr>
          <p:nvPr>
            <p:ph type="title"/>
          </p:nvPr>
        </p:nvSpPr>
        <p:spPr>
          <a:xfrm>
            <a:off x="468313" y="260350"/>
            <a:ext cx="8218487" cy="993775"/>
          </a:xfrm>
        </p:spPr>
        <p:txBody>
          <a:bodyPr/>
          <a:lstStyle/>
          <a:p>
            <a:pPr eaLnBrk="1" hangingPunct="1"/>
            <a:r>
              <a:rPr lang="cs-CZ" altLang="cs-CZ" smtClean="0"/>
              <a:t>Problém volby partnera</a:t>
            </a:r>
          </a:p>
        </p:txBody>
      </p:sp>
      <p:sp>
        <p:nvSpPr>
          <p:cNvPr id="102404" name="Rectangle 3"/>
          <p:cNvSpPr>
            <a:spLocks noGrp="1" noChangeArrowheads="1"/>
          </p:cNvSpPr>
          <p:nvPr>
            <p:ph type="body" idx="1"/>
          </p:nvPr>
        </p:nvSpPr>
        <p:spPr>
          <a:xfrm>
            <a:off x="611188" y="1268413"/>
            <a:ext cx="7618412" cy="4857750"/>
          </a:xfrm>
        </p:spPr>
        <p:txBody>
          <a:bodyPr/>
          <a:lstStyle/>
          <a:p>
            <a:pPr eaLnBrk="1" hangingPunct="1">
              <a:lnSpc>
                <a:spcPct val="80000"/>
              </a:lnSpc>
            </a:pPr>
            <a:r>
              <a:rPr lang="cs-CZ" altLang="cs-CZ" sz="2800" smtClean="0"/>
              <a:t>Pozor na změnu typu byrokracie a podnikovou kulturu</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číslo snímku 5"/>
          <p:cNvSpPr>
            <a:spLocks noGrp="1"/>
          </p:cNvSpPr>
          <p:nvPr>
            <p:ph type="sldNum" sz="quarter" idx="12"/>
          </p:nvPr>
        </p:nvSpPr>
        <p:spPr>
          <a:noFill/>
        </p:spPr>
        <p:txBody>
          <a:bodyPr/>
          <a:lstStyle/>
          <a:p>
            <a:fld id="{AA344771-F7DD-4122-84F6-8237F8E93EC2}" type="slidenum">
              <a:rPr lang="cs-CZ" altLang="cs-CZ"/>
              <a:pPr/>
              <a:t>97</a:t>
            </a:fld>
            <a:endParaRPr lang="cs-CZ" altLang="cs-CZ"/>
          </a:p>
        </p:txBody>
      </p:sp>
      <p:sp>
        <p:nvSpPr>
          <p:cNvPr id="103427" name="Rectangle 2"/>
          <p:cNvSpPr>
            <a:spLocks noGrp="1" noChangeArrowheads="1"/>
          </p:cNvSpPr>
          <p:nvPr>
            <p:ph type="title"/>
          </p:nvPr>
        </p:nvSpPr>
        <p:spPr>
          <a:xfrm>
            <a:off x="457200" y="274638"/>
            <a:ext cx="8229600" cy="792162"/>
          </a:xfrm>
        </p:spPr>
        <p:txBody>
          <a:bodyPr/>
          <a:lstStyle/>
          <a:p>
            <a:pPr eaLnBrk="1" hangingPunct="1"/>
            <a:r>
              <a:rPr lang="cs-CZ" altLang="cs-CZ" sz="3600" smtClean="0"/>
              <a:t>Porozumění pro strategické imperativy</a:t>
            </a:r>
            <a:endParaRPr lang="cs-CZ" altLang="cs-CZ" sz="4000" smtClean="0"/>
          </a:p>
        </p:txBody>
      </p:sp>
      <p:sp>
        <p:nvSpPr>
          <p:cNvPr id="103428" name="Rectangle 3"/>
          <p:cNvSpPr>
            <a:spLocks noGrp="1" noChangeArrowheads="1"/>
          </p:cNvSpPr>
          <p:nvPr>
            <p:ph type="body" idx="1"/>
          </p:nvPr>
        </p:nvSpPr>
        <p:spPr>
          <a:xfrm>
            <a:off x="250825" y="1219200"/>
            <a:ext cx="8207375" cy="5222875"/>
          </a:xfrm>
        </p:spPr>
        <p:txBody>
          <a:bodyPr/>
          <a:lstStyle/>
          <a:p>
            <a:pPr eaLnBrk="1" hangingPunct="1">
              <a:lnSpc>
                <a:spcPct val="80000"/>
              </a:lnSpc>
            </a:pPr>
            <a:r>
              <a:rPr lang="cs-CZ" altLang="cs-CZ" smtClean="0"/>
              <a:t>IS nemůže nahradit podnikatelský záměr a jen těžko odstraní nepořádek, je-li velký</a:t>
            </a:r>
            <a:r>
              <a:rPr lang="cs-CZ" altLang="cs-CZ" sz="2800" smtClean="0"/>
              <a:t>.</a:t>
            </a:r>
          </a:p>
          <a:p>
            <a:pPr lvl="1" eaLnBrk="1" hangingPunct="1">
              <a:lnSpc>
                <a:spcPct val="80000"/>
              </a:lnSpc>
            </a:pPr>
            <a:r>
              <a:rPr lang="cs-CZ" altLang="cs-CZ" sz="2400" smtClean="0"/>
              <a:t> </a:t>
            </a:r>
            <a:r>
              <a:rPr lang="cs-CZ" altLang="cs-CZ" smtClean="0"/>
              <a:t>Bývá dobře použít poradenskou firmu</a:t>
            </a:r>
            <a:r>
              <a:rPr lang="cs-CZ" altLang="cs-CZ" sz="2400" smtClean="0"/>
              <a:t>.</a:t>
            </a:r>
          </a:p>
          <a:p>
            <a:pPr lvl="2" eaLnBrk="1" hangingPunct="1">
              <a:lnSpc>
                <a:spcPct val="80000"/>
              </a:lnSpc>
            </a:pPr>
            <a:r>
              <a:rPr lang="cs-CZ" altLang="cs-CZ" smtClean="0"/>
              <a:t>Problémy často bývají v podnikové strategii a ve fungování koalice zúčastněných v podniku.</a:t>
            </a:r>
          </a:p>
          <a:p>
            <a:pPr lvl="1" eaLnBrk="1" hangingPunct="1">
              <a:lnSpc>
                <a:spcPct val="80000"/>
              </a:lnSpc>
            </a:pPr>
            <a:r>
              <a:rPr lang="cs-CZ" altLang="cs-CZ" smtClean="0"/>
              <a:t>Co dobře funguje bývá neradno měnit,</a:t>
            </a:r>
            <a:r>
              <a:rPr lang="cs-CZ" altLang="cs-CZ" sz="2400" smtClean="0"/>
              <a:t> </a:t>
            </a:r>
          </a:p>
          <a:p>
            <a:pPr lvl="2" eaLnBrk="1" hangingPunct="1">
              <a:lnSpc>
                <a:spcPct val="80000"/>
              </a:lnSpc>
            </a:pPr>
            <a:r>
              <a:rPr lang="cs-CZ" altLang="cs-CZ" smtClean="0"/>
              <a:t>Provést  analýzu procesů a uvážit, zda není lépe zjištěné nedostatky odstranit ještě před nebo během specifikace požadavků</a:t>
            </a:r>
          </a:p>
          <a:p>
            <a:pPr lvl="2" eaLnBrk="1" hangingPunct="1">
              <a:lnSpc>
                <a:spcPct val="80000"/>
              </a:lnSpc>
            </a:pPr>
            <a:r>
              <a:rPr lang="cs-CZ" altLang="cs-CZ" smtClean="0"/>
              <a:t>Jen po důkladné analýze měnit dobře fungující procesy, vyhýbat se situaci, kdy je nutná změna jen proto, že to vyžaduje instalovaný customizovaný informační systém   </a:t>
            </a: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Zástupný symbol pro číslo snímku 5"/>
          <p:cNvSpPr>
            <a:spLocks noGrp="1"/>
          </p:cNvSpPr>
          <p:nvPr>
            <p:ph type="sldNum" sz="quarter" idx="12"/>
          </p:nvPr>
        </p:nvSpPr>
        <p:spPr>
          <a:noFill/>
        </p:spPr>
        <p:txBody>
          <a:bodyPr/>
          <a:lstStyle/>
          <a:p>
            <a:fld id="{827B59D2-AD03-46D0-BE8C-509CE301B7E3}" type="slidenum">
              <a:rPr lang="cs-CZ" altLang="cs-CZ"/>
              <a:pPr/>
              <a:t>98</a:t>
            </a:fld>
            <a:endParaRPr lang="cs-CZ" altLang="cs-CZ"/>
          </a:p>
        </p:txBody>
      </p:sp>
      <p:sp>
        <p:nvSpPr>
          <p:cNvPr id="104451" name="Rectangle 2"/>
          <p:cNvSpPr>
            <a:spLocks noGrp="1" noChangeArrowheads="1"/>
          </p:cNvSpPr>
          <p:nvPr>
            <p:ph type="title"/>
          </p:nvPr>
        </p:nvSpPr>
        <p:spPr>
          <a:xfrm>
            <a:off x="457200" y="274638"/>
            <a:ext cx="8305800" cy="1249362"/>
          </a:xfrm>
        </p:spPr>
        <p:txBody>
          <a:bodyPr/>
          <a:lstStyle/>
          <a:p>
            <a:pPr eaLnBrk="1" hangingPunct="1"/>
            <a:r>
              <a:rPr lang="cs-CZ" altLang="cs-CZ" sz="4000" smtClean="0"/>
              <a:t>Porozumění pro strategické imperativy</a:t>
            </a:r>
          </a:p>
        </p:txBody>
      </p:sp>
      <p:sp>
        <p:nvSpPr>
          <p:cNvPr id="104452" name="Rectangle 3"/>
          <p:cNvSpPr>
            <a:spLocks noGrp="1" noChangeArrowheads="1"/>
          </p:cNvSpPr>
          <p:nvPr>
            <p:ph type="body" idx="1"/>
          </p:nvPr>
        </p:nvSpPr>
        <p:spPr>
          <a:xfrm>
            <a:off x="468313" y="2057400"/>
            <a:ext cx="8229600" cy="4384675"/>
          </a:xfrm>
        </p:spPr>
        <p:txBody>
          <a:bodyPr/>
          <a:lstStyle/>
          <a:p>
            <a:pPr eaLnBrk="1" hangingPunct="1">
              <a:lnSpc>
                <a:spcPct val="80000"/>
              </a:lnSpc>
            </a:pPr>
            <a:r>
              <a:rPr lang="cs-CZ" altLang="cs-CZ" sz="2800" smtClean="0"/>
              <a:t>Smlouvu uzavírat jako rámcovou, jinak nelze použít moderní procesy vývoje systému</a:t>
            </a:r>
          </a:p>
          <a:p>
            <a:pPr eaLnBrk="1" hangingPunct="1">
              <a:lnSpc>
                <a:spcPct val="80000"/>
              </a:lnSpc>
            </a:pPr>
            <a:r>
              <a:rPr lang="cs-CZ" altLang="cs-CZ" sz="2800" smtClean="0"/>
              <a:t>Domluvit se a angažovat IT oddělení uživatele, nesmí to ale nahradit jednání s koncovými uživateli, </a:t>
            </a:r>
          </a:p>
          <a:p>
            <a:pPr eaLnBrk="1" hangingPunct="1">
              <a:lnSpc>
                <a:spcPct val="80000"/>
              </a:lnSpc>
            </a:pPr>
            <a:r>
              <a:rPr lang="cs-CZ" altLang="cs-CZ" sz="2800" smtClean="0"/>
              <a:t>Oddělení IT by nemělo být odstaveno, nesmí ani mít takový dojem, nemělo by mít rozhodovací pravomoci, pokud to celé nedělá samo</a:t>
            </a:r>
          </a:p>
          <a:p>
            <a:pPr eaLnBrk="1" hangingPunct="1">
              <a:lnSpc>
                <a:spcPct val="80000"/>
              </a:lnSpc>
            </a:pPr>
            <a:r>
              <a:rPr lang="cs-CZ" altLang="cs-CZ" sz="2800" smtClean="0"/>
              <a:t>Je třeba se shodnout na důležitosti jednotlivých požadavků a cílů </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Zástupný symbol pro číslo snímku 5"/>
          <p:cNvSpPr>
            <a:spLocks noGrp="1"/>
          </p:cNvSpPr>
          <p:nvPr>
            <p:ph type="sldNum" sz="quarter" idx="12"/>
          </p:nvPr>
        </p:nvSpPr>
        <p:spPr>
          <a:noFill/>
        </p:spPr>
        <p:txBody>
          <a:bodyPr/>
          <a:lstStyle/>
          <a:p>
            <a:fld id="{FFA69168-B8C7-49BA-9D27-5DB3877460AE}" type="slidenum">
              <a:rPr lang="cs-CZ" altLang="cs-CZ"/>
              <a:pPr/>
              <a:t>99</a:t>
            </a:fld>
            <a:endParaRPr lang="cs-CZ" altLang="cs-CZ"/>
          </a:p>
        </p:txBody>
      </p:sp>
      <p:sp>
        <p:nvSpPr>
          <p:cNvPr id="105475" name="Rectangle 2"/>
          <p:cNvSpPr>
            <a:spLocks noGrp="1" noChangeArrowheads="1"/>
          </p:cNvSpPr>
          <p:nvPr>
            <p:ph type="title"/>
          </p:nvPr>
        </p:nvSpPr>
        <p:spPr/>
        <p:txBody>
          <a:bodyPr/>
          <a:lstStyle/>
          <a:p>
            <a:pPr eaLnBrk="1" hangingPunct="1"/>
            <a:r>
              <a:rPr lang="cs-CZ" altLang="cs-CZ" smtClean="0"/>
              <a:t>Existenční řešení a úzké místo</a:t>
            </a:r>
          </a:p>
        </p:txBody>
      </p:sp>
      <p:sp>
        <p:nvSpPr>
          <p:cNvPr id="105476" name="Rectangle 3"/>
          <p:cNvSpPr>
            <a:spLocks noGrp="1" noChangeArrowheads="1"/>
          </p:cNvSpPr>
          <p:nvPr>
            <p:ph type="body" idx="1"/>
          </p:nvPr>
        </p:nvSpPr>
        <p:spPr>
          <a:xfrm>
            <a:off x="457200" y="1600200"/>
            <a:ext cx="7924800" cy="4525963"/>
          </a:xfrm>
        </p:spPr>
        <p:txBody>
          <a:bodyPr/>
          <a:lstStyle/>
          <a:p>
            <a:pPr eaLnBrk="1" hangingPunct="1">
              <a:lnSpc>
                <a:spcPct val="80000"/>
              </a:lnSpc>
            </a:pPr>
            <a:r>
              <a:rPr lang="cs-CZ" altLang="cs-CZ" sz="2800" smtClean="0"/>
              <a:t>Je výhodné systém budovat postupně počínaje snadno implementovatelným jádrem, které je již ale rozumně použitelné. Takové jádro nazveme </a:t>
            </a:r>
            <a:r>
              <a:rPr lang="cs-CZ" altLang="cs-CZ" sz="2800" i="1" smtClean="0"/>
              <a:t>existenčním řešením</a:t>
            </a:r>
            <a:r>
              <a:rPr lang="cs-CZ" altLang="cs-CZ" sz="2800" smtClean="0"/>
              <a:t>. Podle zákona 80-20 může již malé úsilí a investice přinést velmi významný efekt. </a:t>
            </a:r>
          </a:p>
          <a:p>
            <a:pPr lvl="1" eaLnBrk="1" hangingPunct="1">
              <a:lnSpc>
                <a:spcPct val="80000"/>
              </a:lnSpc>
            </a:pPr>
            <a:r>
              <a:rPr lang="cs-CZ" altLang="cs-CZ" sz="2400" smtClean="0"/>
              <a:t>Je ale nutné dobře odhadnout, co je nejpotřebnější.</a:t>
            </a:r>
          </a:p>
          <a:p>
            <a:pPr lvl="1" eaLnBrk="1" hangingPunct="1">
              <a:lnSpc>
                <a:spcPct val="80000"/>
              </a:lnSpc>
            </a:pPr>
            <a:r>
              <a:rPr lang="cs-CZ" altLang="cs-CZ" sz="2400" smtClean="0"/>
              <a:t>Podmínkou je vhodná architektura systému, souhlas uživatele  a možnost uzavřít rámcovou smlouvu. Tento princip je vhodné využít i při zavádění customizovaných systémů.</a:t>
            </a:r>
          </a:p>
          <a:p>
            <a:pPr lvl="1" eaLnBrk="1" hangingPunct="1">
              <a:lnSpc>
                <a:spcPct val="80000"/>
              </a:lnSpc>
            </a:pPr>
            <a:r>
              <a:rPr lang="cs-CZ" altLang="cs-CZ" sz="2400" smtClean="0"/>
              <a:t>Jádro by mělo pokrývat nejkritičtější požadavky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6876</TotalTime>
  <Words>18914</Words>
  <Application>Microsoft Office PowerPoint</Application>
  <PresentationFormat>Předvádění na obrazovce (4:3)</PresentationFormat>
  <Paragraphs>2202</Paragraphs>
  <Slides>267</Slides>
  <Notes>1</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267</vt:i4>
      </vt:variant>
    </vt:vector>
  </HeadingPairs>
  <TitlesOfParts>
    <vt:vector size="276" baseType="lpstr">
      <vt:lpstr>Arial</vt:lpstr>
      <vt:lpstr>Comic Sans MS</vt:lpstr>
      <vt:lpstr>Arial Narrow</vt:lpstr>
      <vt:lpstr>MS Mincho</vt:lpstr>
      <vt:lpstr>Times New Roman</vt:lpstr>
      <vt:lpstr>Courier New</vt:lpstr>
      <vt:lpstr>Výchozí návrh</vt:lpstr>
      <vt:lpstr>Graf aplikace Microsoft Excel</vt:lpstr>
      <vt:lpstr>Microsoft Office Word Document</vt:lpstr>
      <vt:lpstr> Od vizí ke specifikacím  Základní technologie přemýšlení a formulace myšlenek a požadavků</vt:lpstr>
      <vt:lpstr>Co víme Hlavní zdroj problémů je ve specifikaci požadavků. Specifikace ale tvoří značnou část vývojových prací, měla by proto být kryta smlouvou Nevím-li co a proč něco chci, nemohu říci, jaké to má mít vlastnosti  Jak ale pak uzavírat smlouvu, jejíž předmět není jasný. </vt:lpstr>
      <vt:lpstr>Nejasné efekty ICT</vt:lpstr>
      <vt:lpstr>Nejasné efekty ICT</vt:lpstr>
      <vt:lpstr>Růst vlivu často skrytých sociálních aspektů  a tím i náročnosti vývoje</vt:lpstr>
      <vt:lpstr>Sociální a ekonomické aspekty se těžko analyzují</vt:lpstr>
      <vt:lpstr>Jak formulovat otázku PROČ</vt:lpstr>
      <vt:lpstr>Jak formulovat otázku PROČ</vt:lpstr>
      <vt:lpstr>Jak formulovat otázku PROČ</vt:lpstr>
      <vt:lpstr>Problém času</vt:lpstr>
      <vt:lpstr>Pranostika</vt:lpstr>
      <vt:lpstr>Problém formalizace</vt:lpstr>
      <vt:lpstr>Problém formalizace</vt:lpstr>
      <vt:lpstr>Role operativy</vt:lpstr>
      <vt:lpstr>Důvody zavádění IS,strategie</vt:lpstr>
      <vt:lpstr>Důvody zavádění IS,strategie</vt:lpstr>
      <vt:lpstr>Důvody zavádění IS, marketing</vt:lpstr>
      <vt:lpstr>Důvody zavádění IS, marketing</vt:lpstr>
      <vt:lpstr>Důvody zavádění IS, kvalita spolupráce s obchodními partnery</vt:lpstr>
      <vt:lpstr>Důvody zavádění IS, řízení byznys procesů</vt:lpstr>
      <vt:lpstr>Důvody zavádění IS</vt:lpstr>
      <vt:lpstr>Shrnutí hlavních požadavků</vt:lpstr>
      <vt:lpstr>Shrnutí hlavních požadavků</vt:lpstr>
      <vt:lpstr>Překážky přínosů IS 1</vt:lpstr>
      <vt:lpstr>Překážky 2</vt:lpstr>
      <vt:lpstr>Překážky 3</vt:lpstr>
      <vt:lpstr>IS ve státní správě</vt:lpstr>
      <vt:lpstr>IS ve státní správě</vt:lpstr>
      <vt:lpstr>IS ve státní správě, opakování</vt:lpstr>
      <vt:lpstr>Potřeba tvůrčích lidí</vt:lpstr>
      <vt:lpstr>Překážky tvůrčí práce (červeně souvisí s ergonomií)</vt:lpstr>
      <vt:lpstr>Stupně k uzavření smlouvy na straně uživatele</vt:lpstr>
      <vt:lpstr>Uvědomění si základních aspektů situace z pohledu dodavatele SW</vt:lpstr>
      <vt:lpstr>Uvědomění si základních aspektů situace na straně uživatele</vt:lpstr>
      <vt:lpstr>Tři dimenze projektu</vt:lpstr>
      <vt:lpstr>Nejčastější prohřešky</vt:lpstr>
      <vt:lpstr>Zákon 80-20 (někdy dokonce 90-10)</vt:lpstr>
      <vt:lpstr>Zákon 80-20 (někdy dokonce 90-10)</vt:lpstr>
      <vt:lpstr>Business processes</vt:lpstr>
      <vt:lpstr>Varianty byznys procesů</vt:lpstr>
      <vt:lpstr>Procesy velmi pečlivě a podrobně rozepsané na jednotlivé kroky, zajišťují kvalitní provedení ale jen tehdy, neobjeví-li se  skutečnosti, se kterými se nepočítalo</vt:lpstr>
      <vt:lpstr>Varianty podnikových procesů</vt:lpstr>
      <vt:lpstr>Varianty procesů</vt:lpstr>
      <vt:lpstr>Varianty procesů</vt:lpstr>
      <vt:lpstr>Restrukturalizace podnikových procesů</vt:lpstr>
      <vt:lpstr>Restrukturalizace podnikových procesů</vt:lpstr>
      <vt:lpstr>Restrukturalizace podnikových procesů</vt:lpstr>
      <vt:lpstr>Restrukturalizace podnikových procesů</vt:lpstr>
      <vt:lpstr>Důvody selhání restrukturalizace podnikových procesů</vt:lpstr>
      <vt:lpstr>Důvody selhání restrukturalizace podnikových procesů</vt:lpstr>
      <vt:lpstr>Měnit jen to, co je nezbytné</vt:lpstr>
      <vt:lpstr>Měnit jen to, co je nezbytné</vt:lpstr>
      <vt:lpstr>Postupná reorganizace a nový management</vt:lpstr>
      <vt:lpstr>Minimalizace rozsahu </vt:lpstr>
      <vt:lpstr>Minimalizace rozsahu </vt:lpstr>
      <vt:lpstr>Je rozumné začínat od co nejmenšího použitelného jádra?</vt:lpstr>
      <vt:lpstr>Vyloučit rizika ztráty znalostí</vt:lpstr>
      <vt:lpstr>Role operativy, opakování</vt:lpstr>
      <vt:lpstr>Čeho se vyvarovat, opakování</vt:lpstr>
      <vt:lpstr>Další zásady, opakování</vt:lpstr>
      <vt:lpstr>Kritický požadavek</vt:lpstr>
      <vt:lpstr>Zlepšení operativy může přinést zlepšení chování firmy na trhu</vt:lpstr>
      <vt:lpstr>Další zásady, opakování</vt:lpstr>
      <vt:lpstr>Psychologický kontrakt při uzavírání pracovní smlouvy, opakování</vt:lpstr>
      <vt:lpstr>Psychologický kontrakt, opakování</vt:lpstr>
      <vt:lpstr>Psychologický kontrakt při uzavírání smlouvy na IS, opakování</vt:lpstr>
      <vt:lpstr>Výběrová řízení</vt:lpstr>
      <vt:lpstr>Výběrová řízení</vt:lpstr>
      <vt:lpstr>Výběrová řízení</vt:lpstr>
      <vt:lpstr>Spolupráce s poradci a poradenskými firmami</vt:lpstr>
      <vt:lpstr>Spolupráce s poradci</vt:lpstr>
      <vt:lpstr>Průšvihy s poradci</vt:lpstr>
      <vt:lpstr>Problém volby partnera, podmínky:</vt:lpstr>
      <vt:lpstr>Problém volby partnera</vt:lpstr>
      <vt:lpstr>Problém volby partnera sw firmy, co hodnotit</vt:lpstr>
      <vt:lpstr>Problém volby partnera sw firmy, co hodnotit</vt:lpstr>
      <vt:lpstr>Problém volby partnera sw firmy, co hodnotit</vt:lpstr>
      <vt:lpstr>Organizační typy (teorie organizace), doplnění</vt:lpstr>
      <vt:lpstr>Ad-hoc-kracie Role se na jistou dobu dohodnou (demokratický tým)</vt:lpstr>
      <vt:lpstr>Ad-hoc-kracie role se na jistou dobu dohodnou (demokratický tým)</vt:lpstr>
      <vt:lpstr>Strojová byrokracie „vojenská organizace“</vt:lpstr>
      <vt:lpstr>Strojová byrokracie a IT „vojenská organizace“</vt:lpstr>
      <vt:lpstr>Strojová byrokracie a IT „vojenská organizace“</vt:lpstr>
      <vt:lpstr>Snímek 84</vt:lpstr>
      <vt:lpstr>Snímek 85</vt:lpstr>
      <vt:lpstr>Snímek 86</vt:lpstr>
      <vt:lpstr>Efekty IT a organizace, opakování</vt:lpstr>
      <vt:lpstr>Profesní byrokracie, opakování </vt:lpstr>
      <vt:lpstr>Profesní byrokracie </vt:lpstr>
      <vt:lpstr>Divizní struktura (decentralizace)</vt:lpstr>
      <vt:lpstr>Divizní struktura (decentralizace)</vt:lpstr>
      <vt:lpstr>Divizní struktura (decentralizace)</vt:lpstr>
      <vt:lpstr>Problém volby partnera SW firmy, co hodnotit, opakování a doplnění</vt:lpstr>
      <vt:lpstr>Problém volby partnera</vt:lpstr>
      <vt:lpstr>Problém volby partnera</vt:lpstr>
      <vt:lpstr>Problém volby partnera</vt:lpstr>
      <vt:lpstr>Porozumění pro strategické imperativy</vt:lpstr>
      <vt:lpstr>Porozumění pro strategické imperativy</vt:lpstr>
      <vt:lpstr>Existenční řešení a úzké místo</vt:lpstr>
      <vt:lpstr>Existenční řešení (jádro) a hlavní omezení</vt:lpstr>
      <vt:lpstr>Snímek 101</vt:lpstr>
      <vt:lpstr>Smlouva a agilní formy programování</vt:lpstr>
      <vt:lpstr>Rizika agilních forem, doplnění</vt:lpstr>
      <vt:lpstr>Průběžné testování myšlenkovými experimenty</vt:lpstr>
      <vt:lpstr>Zásady vyjednávání</vt:lpstr>
      <vt:lpstr>Zásady mezilidské komunikace Jsou nutné při vyjednávání</vt:lpstr>
      <vt:lpstr>Zásady mezilidské komunikace Je nutná při vyjednávání</vt:lpstr>
      <vt:lpstr>Zásady mezilidské komunikace</vt:lpstr>
      <vt:lpstr>Zásady mezilidské komunikace</vt:lpstr>
      <vt:lpstr>Zásady mezilidské komunikace</vt:lpstr>
      <vt:lpstr>Základy vyjednávání</vt:lpstr>
      <vt:lpstr>Základy vyjednávání v týmu</vt:lpstr>
      <vt:lpstr>Tvorba koláče a licitace</vt:lpstr>
      <vt:lpstr>Tvorba koláče a licitace</vt:lpstr>
      <vt:lpstr>Tvorba koláče a licitace</vt:lpstr>
      <vt:lpstr>Licitace</vt:lpstr>
      <vt:lpstr>Licitace</vt:lpstr>
      <vt:lpstr>Licitace</vt:lpstr>
      <vt:lpstr>Licitace a podmínky  u nás</vt:lpstr>
      <vt:lpstr>Licitace a podmínky  u nás</vt:lpstr>
      <vt:lpstr>Proč i jednostranný vítěz, i když přímo nekrade, ve schématu vítěz-poražený tratí </vt:lpstr>
      <vt:lpstr>Tvorba koláče a licitace u IS</vt:lpstr>
      <vt:lpstr>Tvorba koláče a licitace u IS</vt:lpstr>
      <vt:lpstr>Vyjednávání a společenské chování</vt:lpstr>
      <vt:lpstr>Většina zásad plati i pro jiné formy spolupráce</vt:lpstr>
      <vt:lpstr>Organizace vyjednávání </vt:lpstr>
      <vt:lpstr>Organizace vyjednávání </vt:lpstr>
      <vt:lpstr>Řeč těla</vt:lpstr>
      <vt:lpstr>Snímek 129</vt:lpstr>
      <vt:lpstr>Skupinové přemýšlení</vt:lpstr>
      <vt:lpstr>Porady</vt:lpstr>
      <vt:lpstr>Cíle a účel porad (daná porada může mít více cílů)</vt:lpstr>
      <vt:lpstr>Porady jako skupinové a řízené přemýšlení</vt:lpstr>
      <vt:lpstr>Obecné zásady vedení porad </vt:lpstr>
      <vt:lpstr>Obecné zásady vedení porad </vt:lpstr>
      <vt:lpstr>Obecné zásady vedení porad </vt:lpstr>
      <vt:lpstr>Obecné zásady vedení porad </vt:lpstr>
      <vt:lpstr>Obecné zásady vedení porad </vt:lpstr>
      <vt:lpstr>Obecné zásady vedení porad </vt:lpstr>
      <vt:lpstr>Nejčastější účely porad, zpřesnění</vt:lpstr>
      <vt:lpstr>Nejčastější druhy porad</vt:lpstr>
      <vt:lpstr>Použití porad při hledání nových cest</vt:lpstr>
      <vt:lpstr>Použití porad při hledání nových cest</vt:lpstr>
      <vt:lpstr>Jaká rizika jsou spojena s poradami</vt:lpstr>
      <vt:lpstr>Jaká rizika jsou spojena s poradami</vt:lpstr>
      <vt:lpstr>Úskalí porad</vt:lpstr>
      <vt:lpstr>Úskalí porad</vt:lpstr>
      <vt:lpstr>Úskalí porad</vt:lpstr>
      <vt:lpstr>Obrana proti zabijákům porady  </vt:lpstr>
      <vt:lpstr>Podmínkou kvalitních porad je dobrá mezilidská komunikace, opakování</vt:lpstr>
      <vt:lpstr>Podmínkou kvalitních porad je dobrá mezilidská komunikace, opakování</vt:lpstr>
      <vt:lpstr>Podmínkou kvalitních porad je dobrá mezilidská komunikace, opakování zásad</vt:lpstr>
      <vt:lpstr>Hodně lze zlepšit tím, že důležitější body komunikace porady zapisujeme, nejraději na tabuli/flipchart</vt:lpstr>
      <vt:lpstr>Obvyklá struktura porady </vt:lpstr>
      <vt:lpstr>Činnosti související s poradami</vt:lpstr>
      <vt:lpstr>Techniky porad</vt:lpstr>
      <vt:lpstr>Schůze </vt:lpstr>
      <vt:lpstr>Brainstorming</vt:lpstr>
      <vt:lpstr>Brainstorming - průběh</vt:lpstr>
      <vt:lpstr>Workshop</vt:lpstr>
      <vt:lpstr>Interview</vt:lpstr>
      <vt:lpstr>Audit</vt:lpstr>
      <vt:lpstr>Nástroje zjišťování, hodnocení  a řízeného přemýšlení </vt:lpstr>
      <vt:lpstr>Principy brinstormingu</vt:lpstr>
      <vt:lpstr>Paralelní brainstorming (vlaječky)</vt:lpstr>
      <vt:lpstr>Paralelní brainstorming (vlaječky)</vt:lpstr>
      <vt:lpstr>Paralelní brainstorming (vlaječky)</vt:lpstr>
      <vt:lpstr>Úhly pohledu (známé též jako klobouky)</vt:lpstr>
      <vt:lpstr>Úhly pohledu (známé též jako klobouky)</vt:lpstr>
      <vt:lpstr>Příklady obsahu úhlů pohledů</vt:lpstr>
      <vt:lpstr>Příklady obsahu úhlů pohledů</vt:lpstr>
      <vt:lpstr>Obsah úhlů pohledu</vt:lpstr>
      <vt:lpstr>Obsah úhlů pohledu</vt:lpstr>
      <vt:lpstr>Jak střídat úhly pohledu</vt:lpstr>
      <vt:lpstr>Jak střídat úhly pohledu</vt:lpstr>
      <vt:lpstr>Jak střídat úhly pohledu</vt:lpstr>
      <vt:lpstr>Jak střídat úhly pohledů</vt:lpstr>
      <vt:lpstr>SWOT tabulka</vt:lpstr>
      <vt:lpstr>SWOT tabulka</vt:lpstr>
      <vt:lpstr>Postup zaplňování</vt:lpstr>
      <vt:lpstr>SWOT tabulka</vt:lpstr>
      <vt:lpstr>SWOT tabulka</vt:lpstr>
      <vt:lpstr>SWOT tabulka</vt:lpstr>
      <vt:lpstr>Strategické plátno</vt:lpstr>
      <vt:lpstr>Strategické plátno</vt:lpstr>
      <vt:lpstr>Strategická matice</vt:lpstr>
      <vt:lpstr>Strategická matice</vt:lpstr>
      <vt:lpstr>Strategická mapa</vt:lpstr>
      <vt:lpstr>Uvědomění si základních potřeb</vt:lpstr>
      <vt:lpstr>Řeší se pomocí balanced score card (BSC) BSC se používá pro střednědobý výhled, méně pro volbu strategie</vt:lpstr>
      <vt:lpstr>Strategická mapa</vt:lpstr>
      <vt:lpstr>Uvědomění si základních potřeb</vt:lpstr>
      <vt:lpstr>Strategická mapa</vt:lpstr>
      <vt:lpstr>Strategická mapa</vt:lpstr>
      <vt:lpstr>Budování strategické mapy</vt:lpstr>
      <vt:lpstr>Od strategické mapy k Balanced Score Card (BSC)</vt:lpstr>
      <vt:lpstr>BSC - Strategická mapa s měřidly</vt:lpstr>
      <vt:lpstr>Balanced score card, textová zjednodušená notace, odkazy textově (O,a), ODMĚNY – VĚTŠÍ PŘÍJMY </vt:lpstr>
      <vt:lpstr>Balanced score card, textová zjednodušená notace</vt:lpstr>
      <vt:lpstr>BSC je orientováno spíše na operativu a střednědobé cíle</vt:lpstr>
      <vt:lpstr>BSC je orientováno spíše na operativu a střednědobé cíle</vt:lpstr>
      <vt:lpstr>Nejčastější účely porad, zpřesnění</vt:lpstr>
      <vt:lpstr>Nejčastější druhy porad</vt:lpstr>
      <vt:lpstr>Jak hledat rychle nápady do 5 minut </vt:lpstr>
      <vt:lpstr>Soutěž nápadů</vt:lpstr>
      <vt:lpstr>Vyvíjet nebo převzít</vt:lpstr>
      <vt:lpstr>Převzít?</vt:lpstr>
      <vt:lpstr>Převzít?</vt:lpstr>
      <vt:lpstr>Převzít?</vt:lpstr>
      <vt:lpstr>Kriteria pro volbu SW balíku, pohled uživatele i dealera</vt:lpstr>
      <vt:lpstr>Kriteria pro volbu SW balíku, pohled uživatele i dealera</vt:lpstr>
      <vt:lpstr>Výhody a nevýhody převzetí oproti vývoji pro zákazníka</vt:lpstr>
      <vt:lpstr>Optimální řešení</vt:lpstr>
      <vt:lpstr>Systémový integrátor</vt:lpstr>
      <vt:lpstr>Problémy systémové integrace</vt:lpstr>
      <vt:lpstr>Organizace spolupráce se SI</vt:lpstr>
      <vt:lpstr>Hlavní zádrhele na počátku projektu</vt:lpstr>
      <vt:lpstr>Hlavní zádrhele na počátku</vt:lpstr>
      <vt:lpstr>Jazyk dokumentů počátečních etap budování IS </vt:lpstr>
      <vt:lpstr>Jazyk dokumentů počátečních etap budování IS </vt:lpstr>
      <vt:lpstr>Řešení dilematu – principy dekompozice</vt:lpstr>
      <vt:lpstr>Jazyk dokumentů počátečních etap budování IS </vt:lpstr>
      <vt:lpstr>Jazyk dokumentů počátečních etap budování     IS </vt:lpstr>
      <vt:lpstr>Jazyk dokumentů počátečních etap budování IS</vt:lpstr>
      <vt:lpstr>Jazyk dokumentů počátečních etap budování IS</vt:lpstr>
      <vt:lpstr>Jazyk dokumentů počátečních etap budování IS</vt:lpstr>
      <vt:lpstr>Jazyk dokumentů</vt:lpstr>
      <vt:lpstr>Jazyk dokumentů</vt:lpstr>
      <vt:lpstr>Jazyk dokumentů počátečních etap budování IS </vt:lpstr>
      <vt:lpstr>Texty jsou výhodné</vt:lpstr>
      <vt:lpstr>Specifikační jazyky</vt:lpstr>
      <vt:lpstr>Specifikační jazyky</vt:lpstr>
      <vt:lpstr>Specifikační jazyky</vt:lpstr>
      <vt:lpstr>Specifikační jazyky, výhody</vt:lpstr>
      <vt:lpstr>Specifikační jazyky, nevýhody</vt:lpstr>
      <vt:lpstr>Proč nemůže specifikovat zákazník sám</vt:lpstr>
      <vt:lpstr>Proč nemůže specifikovat zákazník sám</vt:lpstr>
      <vt:lpstr>Proč nemůže specifikovat zákazník sám</vt:lpstr>
      <vt:lpstr>Proč nemůže specifikovat zákazník sám</vt:lpstr>
      <vt:lpstr>Proč nemůže specifikovat zákazník sám</vt:lpstr>
      <vt:lpstr>Základní vlastnosti specifikací požadavků Shrnutí</vt:lpstr>
      <vt:lpstr>Základní vlastnosti specifikací požadavků Shrnutí.</vt:lpstr>
      <vt:lpstr>Základní vlastnosti specifikací požadavků</vt:lpstr>
      <vt:lpstr>Základní vlastnosti specifikací požadavků při servisní orientaci </vt:lpstr>
      <vt:lpstr>Základní předpoklady spolupráce na specifikacích</vt:lpstr>
      <vt:lpstr>Náklady vývoje </vt:lpstr>
      <vt:lpstr>Standardy</vt:lpstr>
      <vt:lpstr>Standardy</vt:lpstr>
      <vt:lpstr>Co má stanovovat cíl: zformulovat proč se IS vyvíjí</vt:lpstr>
      <vt:lpstr>Překážky specifikace požadavků</vt:lpstr>
      <vt:lpstr>Problém času</vt:lpstr>
      <vt:lpstr>Pranostika, opakování</vt:lpstr>
      <vt:lpstr>Konec</vt:lpstr>
      <vt:lpstr>Snímek 254</vt:lpstr>
      <vt:lpstr>Smetí</vt:lpstr>
      <vt:lpstr>Indikátory průšvihů</vt:lpstr>
      <vt:lpstr>Atributy technické složitosti úkolu</vt:lpstr>
      <vt:lpstr>Atributy technické složitosti úkolu opakování</vt:lpstr>
      <vt:lpstr>Tabulka pro hodnocení rizika neúspěchu pro vůdčí aspekty složitosti, připomenutí  </vt:lpstr>
      <vt:lpstr>Hodnocení rizika, zjednodušený postup</vt:lpstr>
      <vt:lpstr>Hodnocení rizika 2. krok</vt:lpstr>
      <vt:lpstr>To vše je jen indikátor</vt:lpstr>
      <vt:lpstr>Kritický požadavek</vt:lpstr>
      <vt:lpstr>Existenční řešení a úzké místo</vt:lpstr>
      <vt:lpstr>Existenční řešení (jádro) a hlavní omezení</vt:lpstr>
      <vt:lpstr>Agile manifesto</vt:lpstr>
      <vt:lpstr>Agile manifesto</vt:lpstr>
    </vt:vector>
  </TitlesOfParts>
  <Company>MFF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 uzavřením smlouvy a formulací vizí</dc:title>
  <dc:creator>kral</dc:creator>
  <cp:lastModifiedBy>kral</cp:lastModifiedBy>
  <cp:revision>211</cp:revision>
  <dcterms:created xsi:type="dcterms:W3CDTF">2004-11-09T12:30:10Z</dcterms:created>
  <dcterms:modified xsi:type="dcterms:W3CDTF">2017-09-16T14:36:09Z</dcterms:modified>
</cp:coreProperties>
</file>