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1" r:id="rId4"/>
    <p:sldId id="262" r:id="rId5"/>
    <p:sldId id="259" r:id="rId6"/>
    <p:sldId id="263" r:id="rId7"/>
    <p:sldId id="258" r:id="rId8"/>
    <p:sldId id="265" r:id="rId9"/>
    <p:sldId id="264" r:id="rId10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CB960-06B8-4269-930A-E7440733B47A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DA4DE-8C2C-4308-AE4B-A3978C63C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47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DA4DE-8C2C-4308-AE4B-A3978C63CB5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814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EA3B0-083F-4A03-8414-7782B289F20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C282-C874-49E6-9189-7994D0F8121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se zabývat praxí v malých a středních firmách (SME)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SW firmy jsou často malé až </a:t>
            </a:r>
            <a:r>
              <a:rPr lang="cs-CZ" sz="2400" dirty="0" smtClean="0"/>
              <a:t>střední </a:t>
            </a:r>
            <a:r>
              <a:rPr lang="cs-CZ" sz="2400" dirty="0" smtClean="0"/>
              <a:t>a pracují často pro malé až střední zákazníky resp. jejich  autonomní části</a:t>
            </a:r>
          </a:p>
          <a:p>
            <a:pPr lvl="1"/>
            <a:r>
              <a:rPr lang="cs-CZ" sz="2400" dirty="0" smtClean="0"/>
              <a:t>Nemohou toho mnoho stihnout   vývoji  a při údržbě SW</a:t>
            </a:r>
          </a:p>
          <a:p>
            <a:pPr lvl="1"/>
            <a:r>
              <a:rPr lang="cs-CZ" sz="2400" dirty="0" smtClean="0"/>
              <a:t>Musí využívat existující  řešení, kombinovat je  a doplňovat řešení nová</a:t>
            </a:r>
          </a:p>
          <a:p>
            <a:pPr lvl="1"/>
            <a:r>
              <a:rPr lang="cs-CZ" sz="2400" dirty="0" smtClean="0"/>
              <a:t>Musí se vyrovnat s tempem změn prostředí  </a:t>
            </a:r>
          </a:p>
          <a:p>
            <a:pPr lvl="1"/>
            <a:r>
              <a:rPr lang="cs-CZ" sz="2400" dirty="0" smtClean="0"/>
              <a:t>Využívají malé týmy</a:t>
            </a:r>
          </a:p>
          <a:p>
            <a:pPr lvl="1"/>
            <a:r>
              <a:rPr lang="cs-CZ" sz="2400" dirty="0" smtClean="0"/>
              <a:t>Jsou nuceny s předstihem používat  i technologie a filosofie, které se postupně stávají aktuální pro celou oblast  IT, aktuálně to platí pro dokumentově orientovaná rozhraní a  řešení 4.0.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dirty="0" smtClean="0"/>
          </a:p>
          <a:p>
            <a:pPr lvl="1"/>
            <a:endParaRPr lang="cs-CZ" sz="2400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C17F7C-9A5A-4469-B4E8-8FB6FCEC0E6A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72707" name="Zástupný symbol pro číslo snímku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006D8AF-B593-4DA1-B459-D4FBF205118C}" type="slidenum">
              <a:rPr lang="cs-CZ" sz="1400"/>
              <a:pPr algn="r"/>
              <a:t>2</a:t>
            </a:fld>
            <a:endParaRPr lang="cs-CZ" sz="1400"/>
          </a:p>
        </p:txBody>
      </p:sp>
      <p:pic>
        <p:nvPicPr>
          <p:cNvPr id="7270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804703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1692275" y="333375"/>
            <a:ext cx="58324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50000"/>
              </a:spcBef>
            </a:pPr>
            <a:r>
              <a:rPr lang="cs-CZ" sz="2800" i="1">
                <a:cs typeface="Arial" charset="0"/>
              </a:rPr>
              <a:t>Některé starší výsledky pro SW projekty, zjištěno ex post pro  úspěšné projekty, před rokem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A329B-EA78-43E1-8728-2962B2B611EA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73731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2CFAA74-8146-4FDF-B975-8B398EDB5614}" type="slidenum">
              <a:rPr lang="cs-CZ" sz="1400"/>
              <a:pPr algn="r"/>
              <a:t>3</a:t>
            </a:fld>
            <a:endParaRPr lang="cs-CZ" sz="140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smtClean="0"/>
              <a:t>Pracnost projektu při zkracování termínů, nedosažitelné oblasti</a:t>
            </a:r>
          </a:p>
        </p:txBody>
      </p:sp>
      <p:pic>
        <p:nvPicPr>
          <p:cNvPr id="73733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340767"/>
            <a:ext cx="8229600" cy="3888433"/>
          </a:xfrm>
        </p:spPr>
      </p:pic>
      <p:sp>
        <p:nvSpPr>
          <p:cNvPr id="73734" name="Text Box 4"/>
          <p:cNvSpPr txBox="1">
            <a:spLocks noChangeArrowheads="1"/>
          </p:cNvSpPr>
          <p:nvPr/>
        </p:nvSpPr>
        <p:spPr bwMode="auto">
          <a:xfrm>
            <a:off x="2339975" y="19891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cs typeface="Arial" charset="0"/>
              </a:rPr>
              <a:t>cD</a:t>
            </a:r>
            <a:r>
              <a:rPr lang="en-US" sz="2800" baseline="30000">
                <a:cs typeface="Arial" charset="0"/>
              </a:rPr>
              <a:t>-4</a:t>
            </a:r>
            <a:endParaRPr lang="cs-CZ" sz="2800" baseline="30000">
              <a:cs typeface="Arial" charset="0"/>
            </a:endParaRPr>
          </a:p>
        </p:txBody>
      </p:sp>
      <p:sp>
        <p:nvSpPr>
          <p:cNvPr id="73737" name="Text Box 7"/>
          <p:cNvSpPr txBox="1">
            <a:spLocks noChangeArrowheads="1"/>
          </p:cNvSpPr>
          <p:nvPr/>
        </p:nvSpPr>
        <p:spPr bwMode="auto">
          <a:xfrm>
            <a:off x="5436096" y="4941168"/>
            <a:ext cx="938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 i="1" dirty="0">
                <a:cs typeface="Arial" charset="0"/>
              </a:rPr>
              <a:t>D</a:t>
            </a:r>
          </a:p>
        </p:txBody>
      </p:sp>
      <p:sp>
        <p:nvSpPr>
          <p:cNvPr id="73738" name="Text Box 8"/>
          <p:cNvSpPr txBox="1">
            <a:spLocks noChangeArrowheads="1"/>
          </p:cNvSpPr>
          <p:nvPr/>
        </p:nvSpPr>
        <p:spPr bwMode="auto">
          <a:xfrm>
            <a:off x="6084888" y="4365625"/>
            <a:ext cx="20875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50000"/>
              </a:spcBef>
            </a:pPr>
            <a:r>
              <a:rPr lang="cs-CZ" i="1">
                <a:cs typeface="Arial" charset="0"/>
              </a:rPr>
              <a:t>Efekt líného studenta</a:t>
            </a:r>
          </a:p>
        </p:txBody>
      </p:sp>
      <p:sp>
        <p:nvSpPr>
          <p:cNvPr id="73739" name="TextovéPole 9"/>
          <p:cNvSpPr txBox="1">
            <a:spLocks noChangeArrowheads="1"/>
          </p:cNvSpPr>
          <p:nvPr/>
        </p:nvSpPr>
        <p:spPr bwMode="auto">
          <a:xfrm rot="16200000">
            <a:off x="575469" y="3032919"/>
            <a:ext cx="288131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Ekonomicky nereálné </a:t>
            </a:r>
            <a:r>
              <a:rPr lang="cs-CZ" dirty="0" smtClean="0"/>
              <a:t>termíny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/>
          <a:lstStyle/>
          <a:p>
            <a:r>
              <a:rPr lang="cs-CZ" dirty="0" smtClean="0"/>
              <a:t>Řešení</a:t>
            </a:r>
            <a:br>
              <a:rPr lang="cs-CZ" dirty="0" smtClean="0"/>
            </a:br>
            <a:r>
              <a:rPr lang="cs-CZ" dirty="0" smtClean="0"/>
              <a:t>Hrubozrnná dekompozice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Nejlépe jako SOA, kde služby komunikují pomocí digitálních  byznys dokumentů putující přes inteligentní </a:t>
            </a:r>
            <a:r>
              <a:rPr lang="cs-CZ" dirty="0" err="1" smtClean="0"/>
              <a:t>middleware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16E8B-4846-4140-A770-73FC61248F8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se zabývat praxí v malých a středních firmách (SME)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Mnozí </a:t>
            </a:r>
            <a:r>
              <a:rPr lang="cs-CZ" dirty="0" err="1" smtClean="0"/>
              <a:t>ajťáci</a:t>
            </a:r>
            <a:r>
              <a:rPr lang="cs-CZ" dirty="0" smtClean="0"/>
              <a:t>  budou pracovat i pro SME</a:t>
            </a:r>
          </a:p>
          <a:p>
            <a:r>
              <a:rPr lang="cs-CZ" dirty="0" smtClean="0"/>
              <a:t>Používané postupy a zkušenosti jsou obecně  využitelné</a:t>
            </a:r>
          </a:p>
          <a:p>
            <a:pPr lvl="1"/>
            <a:r>
              <a:rPr lang="cs-CZ" dirty="0" smtClean="0"/>
              <a:t>Pohled na systém </a:t>
            </a:r>
            <a:r>
              <a:rPr lang="cs-CZ" dirty="0" err="1" smtClean="0"/>
              <a:t>jso</a:t>
            </a:r>
            <a:r>
              <a:rPr lang="cs-CZ" dirty="0" smtClean="0"/>
              <a:t> celek a současně možnost řešit části relativně nezávisle a využívat </a:t>
            </a:r>
            <a:r>
              <a:rPr lang="cs-CZ" dirty="0" err="1" smtClean="0"/>
              <a:t>stré</a:t>
            </a:r>
            <a:r>
              <a:rPr lang="cs-CZ" dirty="0" smtClean="0"/>
              <a:t> i nové</a:t>
            </a:r>
          </a:p>
          <a:p>
            <a:pPr lvl="1"/>
            <a:r>
              <a:rPr lang="cs-CZ" dirty="0" smtClean="0"/>
              <a:t>Vidět celek i části</a:t>
            </a:r>
          </a:p>
          <a:p>
            <a:pPr lvl="1"/>
            <a:r>
              <a:rPr lang="cs-CZ" dirty="0" smtClean="0"/>
              <a:t>Budovat intuici  - ctít IT jako průmyslový obor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B640F-CEE6-471D-97A6-A7451B49610B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8294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9D9C81-1DAE-407E-972B-55D1F45FD0B2}" type="slidenum">
              <a:rPr lang="cs-CZ" sz="1400"/>
              <a:pPr algn="r"/>
              <a:t>6</a:t>
            </a:fld>
            <a:endParaRPr lang="cs-CZ" sz="140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100" y="188913"/>
            <a:ext cx="89789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Vanová křivka. I SW se opotřebí</a:t>
            </a:r>
            <a:br>
              <a:rPr lang="cs-CZ" dirty="0" smtClean="0"/>
            </a:br>
            <a:r>
              <a:rPr lang="cs-CZ" sz="3600" dirty="0" smtClean="0"/>
              <a:t>platí zvláště pro IS a </a:t>
            </a:r>
            <a:r>
              <a:rPr lang="cs-CZ" sz="3600" dirty="0" err="1" smtClean="0"/>
              <a:t>human</a:t>
            </a:r>
            <a:r>
              <a:rPr lang="cs-CZ" sz="3600" dirty="0" smtClean="0"/>
              <a:t> </a:t>
            </a:r>
            <a:r>
              <a:rPr lang="cs-CZ" sz="3600" dirty="0" err="1" smtClean="0"/>
              <a:t>oriented</a:t>
            </a:r>
            <a:r>
              <a:rPr lang="cs-CZ" sz="3600" dirty="0" smtClean="0"/>
              <a:t> SW</a:t>
            </a:r>
            <a:endParaRPr lang="cs-CZ" dirty="0" smtClean="0"/>
          </a:p>
        </p:txBody>
      </p:sp>
      <p:pic>
        <p:nvPicPr>
          <p:cNvPr id="82949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628775"/>
            <a:ext cx="6480175" cy="4467225"/>
          </a:xfrm>
          <a:solidFill>
            <a:schemeClr val="tx1"/>
          </a:solidFill>
        </p:spPr>
      </p:pic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051050" y="47244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Záběh</a:t>
            </a:r>
          </a:p>
        </p:txBody>
      </p:sp>
      <p:sp>
        <p:nvSpPr>
          <p:cNvPr id="82951" name="Text Box 5"/>
          <p:cNvSpPr txBox="1">
            <a:spLocks noChangeArrowheads="1"/>
          </p:cNvSpPr>
          <p:nvPr/>
        </p:nvSpPr>
        <p:spPr bwMode="auto">
          <a:xfrm>
            <a:off x="5940425" y="47244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Opotřebeno</a:t>
            </a:r>
          </a:p>
        </p:txBody>
      </p:sp>
      <p:sp>
        <p:nvSpPr>
          <p:cNvPr id="82952" name="Flowchart: Connector 8"/>
          <p:cNvSpPr>
            <a:spLocks noChangeArrowheads="1"/>
          </p:cNvSpPr>
          <p:nvPr/>
        </p:nvSpPr>
        <p:spPr bwMode="auto">
          <a:xfrm>
            <a:off x="4140200" y="3141663"/>
            <a:ext cx="385763" cy="357187"/>
          </a:xfrm>
          <a:prstGeom prst="flowChartConnector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3" name="Flowchart: Connector 9"/>
          <p:cNvSpPr>
            <a:spLocks noChangeArrowheads="1"/>
          </p:cNvSpPr>
          <p:nvPr/>
        </p:nvSpPr>
        <p:spPr bwMode="auto">
          <a:xfrm>
            <a:off x="2500313" y="3929063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4" name="Flowchart: Connector 10"/>
          <p:cNvSpPr>
            <a:spLocks noChangeArrowheads="1"/>
          </p:cNvSpPr>
          <p:nvPr/>
        </p:nvSpPr>
        <p:spPr bwMode="auto">
          <a:xfrm>
            <a:off x="2000250" y="3286125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5" name="Flowchart: Connector 11"/>
          <p:cNvSpPr>
            <a:spLocks noChangeArrowheads="1"/>
          </p:cNvSpPr>
          <p:nvPr/>
        </p:nvSpPr>
        <p:spPr bwMode="auto">
          <a:xfrm>
            <a:off x="3000375" y="4286250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6" name="Flowchart: Connector 12"/>
          <p:cNvSpPr>
            <a:spLocks noChangeArrowheads="1"/>
          </p:cNvSpPr>
          <p:nvPr/>
        </p:nvSpPr>
        <p:spPr bwMode="auto">
          <a:xfrm>
            <a:off x="2043113" y="4000500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7" name="Flowchart: Connector 13"/>
          <p:cNvSpPr>
            <a:spLocks noChangeArrowheads="1"/>
          </p:cNvSpPr>
          <p:nvPr/>
        </p:nvSpPr>
        <p:spPr bwMode="auto">
          <a:xfrm>
            <a:off x="3357563" y="464343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8" name="Flowchart: Connector 14"/>
          <p:cNvSpPr>
            <a:spLocks noChangeArrowheads="1"/>
          </p:cNvSpPr>
          <p:nvPr/>
        </p:nvSpPr>
        <p:spPr bwMode="auto">
          <a:xfrm>
            <a:off x="3571875" y="435768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59" name="Flowchart: Connector 15"/>
          <p:cNvSpPr>
            <a:spLocks noChangeArrowheads="1"/>
          </p:cNvSpPr>
          <p:nvPr/>
        </p:nvSpPr>
        <p:spPr bwMode="auto">
          <a:xfrm>
            <a:off x="4286250" y="464343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0" name="Flowchart: Connector 16"/>
          <p:cNvSpPr>
            <a:spLocks noChangeArrowheads="1"/>
          </p:cNvSpPr>
          <p:nvPr/>
        </p:nvSpPr>
        <p:spPr bwMode="auto">
          <a:xfrm>
            <a:off x="3929063" y="4429125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1" name="Flowchart: Connector 17"/>
          <p:cNvSpPr>
            <a:spLocks noChangeArrowheads="1"/>
          </p:cNvSpPr>
          <p:nvPr/>
        </p:nvSpPr>
        <p:spPr bwMode="auto">
          <a:xfrm>
            <a:off x="4500563" y="435768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2" name="Flowchart: Connector 18"/>
          <p:cNvSpPr>
            <a:spLocks noChangeArrowheads="1"/>
          </p:cNvSpPr>
          <p:nvPr/>
        </p:nvSpPr>
        <p:spPr bwMode="auto">
          <a:xfrm>
            <a:off x="4786313" y="435768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3" name="Flowchart: Connector 19"/>
          <p:cNvSpPr>
            <a:spLocks noChangeArrowheads="1"/>
          </p:cNvSpPr>
          <p:nvPr/>
        </p:nvSpPr>
        <p:spPr bwMode="auto">
          <a:xfrm>
            <a:off x="5143500" y="4429125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4" name="Flowchart: Connector 20"/>
          <p:cNvSpPr>
            <a:spLocks noChangeArrowheads="1"/>
          </p:cNvSpPr>
          <p:nvPr/>
        </p:nvSpPr>
        <p:spPr bwMode="auto">
          <a:xfrm>
            <a:off x="4929188" y="464343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5" name="Flowchart: Connector 21"/>
          <p:cNvSpPr>
            <a:spLocks noChangeArrowheads="1"/>
          </p:cNvSpPr>
          <p:nvPr/>
        </p:nvSpPr>
        <p:spPr bwMode="auto">
          <a:xfrm>
            <a:off x="5643563" y="4572000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6" name="Flowchart: Connector 22"/>
          <p:cNvSpPr>
            <a:spLocks noChangeArrowheads="1"/>
          </p:cNvSpPr>
          <p:nvPr/>
        </p:nvSpPr>
        <p:spPr bwMode="auto">
          <a:xfrm>
            <a:off x="6072188" y="4429125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7" name="Flowchart: Connector 23"/>
          <p:cNvSpPr>
            <a:spLocks noChangeArrowheads="1"/>
          </p:cNvSpPr>
          <p:nvPr/>
        </p:nvSpPr>
        <p:spPr bwMode="auto">
          <a:xfrm>
            <a:off x="6143625" y="4000500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8" name="Flowchart: Connector 24"/>
          <p:cNvSpPr>
            <a:spLocks noChangeArrowheads="1"/>
          </p:cNvSpPr>
          <p:nvPr/>
        </p:nvSpPr>
        <p:spPr bwMode="auto">
          <a:xfrm>
            <a:off x="5357813" y="435768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69" name="Flowchart: Connector 25"/>
          <p:cNvSpPr>
            <a:spLocks noChangeArrowheads="1"/>
          </p:cNvSpPr>
          <p:nvPr/>
        </p:nvSpPr>
        <p:spPr bwMode="auto">
          <a:xfrm>
            <a:off x="6572250" y="4071938"/>
            <a:ext cx="114300" cy="171450"/>
          </a:xfrm>
          <a:prstGeom prst="flowChartConnector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cs-CZ" sz="2800" i="1"/>
          </a:p>
        </p:txBody>
      </p:sp>
      <p:sp>
        <p:nvSpPr>
          <p:cNvPr id="82970" name="Text Box 6"/>
          <p:cNvSpPr txBox="1">
            <a:spLocks noChangeArrowheads="1"/>
          </p:cNvSpPr>
          <p:nvPr/>
        </p:nvSpPr>
        <p:spPr bwMode="auto">
          <a:xfrm>
            <a:off x="3048000" y="4800600"/>
            <a:ext cx="28194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1600" i="1"/>
              <a:t>     Stálá úroveň selhání</a:t>
            </a:r>
          </a:p>
        </p:txBody>
      </p:sp>
      <p:sp>
        <p:nvSpPr>
          <p:cNvPr id="82971" name="Line 28"/>
          <p:cNvSpPr>
            <a:spLocks noChangeShapeType="1"/>
          </p:cNvSpPr>
          <p:nvPr/>
        </p:nvSpPr>
        <p:spPr bwMode="auto">
          <a:xfrm>
            <a:off x="3059113" y="4437063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2" name="Line 29"/>
          <p:cNvSpPr>
            <a:spLocks noChangeShapeType="1"/>
          </p:cNvSpPr>
          <p:nvPr/>
        </p:nvSpPr>
        <p:spPr bwMode="auto">
          <a:xfrm flipV="1">
            <a:off x="3419475" y="45085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3" name="Line 30"/>
          <p:cNvSpPr>
            <a:spLocks noChangeShapeType="1"/>
          </p:cNvSpPr>
          <p:nvPr/>
        </p:nvSpPr>
        <p:spPr bwMode="auto">
          <a:xfrm>
            <a:off x="3635375" y="45085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4" name="Line 31"/>
          <p:cNvSpPr>
            <a:spLocks noChangeShapeType="1"/>
          </p:cNvSpPr>
          <p:nvPr/>
        </p:nvSpPr>
        <p:spPr bwMode="auto">
          <a:xfrm>
            <a:off x="3995738" y="4508500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5" name="Line 32"/>
          <p:cNvSpPr>
            <a:spLocks noChangeShapeType="1"/>
          </p:cNvSpPr>
          <p:nvPr/>
        </p:nvSpPr>
        <p:spPr bwMode="auto">
          <a:xfrm flipV="1">
            <a:off x="4356100" y="45085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6" name="Line 33"/>
          <p:cNvSpPr>
            <a:spLocks noChangeShapeType="1"/>
          </p:cNvSpPr>
          <p:nvPr/>
        </p:nvSpPr>
        <p:spPr bwMode="auto">
          <a:xfrm flipV="1">
            <a:off x="4572000" y="4437063"/>
            <a:ext cx="2873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7" name="Line 34"/>
          <p:cNvSpPr>
            <a:spLocks noChangeShapeType="1"/>
          </p:cNvSpPr>
          <p:nvPr/>
        </p:nvSpPr>
        <p:spPr bwMode="auto">
          <a:xfrm>
            <a:off x="4859338" y="4437063"/>
            <a:ext cx="1444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8" name="Line 35"/>
          <p:cNvSpPr>
            <a:spLocks noChangeShapeType="1"/>
          </p:cNvSpPr>
          <p:nvPr/>
        </p:nvSpPr>
        <p:spPr bwMode="auto">
          <a:xfrm flipV="1">
            <a:off x="5003800" y="45085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79" name="Line 36"/>
          <p:cNvSpPr>
            <a:spLocks noChangeShapeType="1"/>
          </p:cNvSpPr>
          <p:nvPr/>
        </p:nvSpPr>
        <p:spPr bwMode="auto">
          <a:xfrm flipV="1">
            <a:off x="5219700" y="4437063"/>
            <a:ext cx="2159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0" name="Line 37"/>
          <p:cNvSpPr>
            <a:spLocks noChangeShapeType="1"/>
          </p:cNvSpPr>
          <p:nvPr/>
        </p:nvSpPr>
        <p:spPr bwMode="auto">
          <a:xfrm>
            <a:off x="5435600" y="4437063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1" name="Line 38"/>
          <p:cNvSpPr>
            <a:spLocks noChangeShapeType="1"/>
          </p:cNvSpPr>
          <p:nvPr/>
        </p:nvSpPr>
        <p:spPr bwMode="auto">
          <a:xfrm flipV="1">
            <a:off x="5724525" y="4508500"/>
            <a:ext cx="3603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2" name="Line 39"/>
          <p:cNvSpPr>
            <a:spLocks noChangeShapeType="1"/>
          </p:cNvSpPr>
          <p:nvPr/>
        </p:nvSpPr>
        <p:spPr bwMode="auto">
          <a:xfrm flipV="1">
            <a:off x="6156325" y="4076700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3" name="Line 40"/>
          <p:cNvSpPr>
            <a:spLocks noChangeShapeType="1"/>
          </p:cNvSpPr>
          <p:nvPr/>
        </p:nvSpPr>
        <p:spPr bwMode="auto">
          <a:xfrm>
            <a:off x="6227763" y="4076700"/>
            <a:ext cx="4318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4" name="Line 41"/>
          <p:cNvSpPr>
            <a:spLocks noChangeShapeType="1"/>
          </p:cNvSpPr>
          <p:nvPr/>
        </p:nvSpPr>
        <p:spPr bwMode="auto">
          <a:xfrm>
            <a:off x="2555875" y="4005263"/>
            <a:ext cx="5032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5" name="Line 42"/>
          <p:cNvSpPr>
            <a:spLocks noChangeShapeType="1"/>
          </p:cNvSpPr>
          <p:nvPr/>
        </p:nvSpPr>
        <p:spPr bwMode="auto">
          <a:xfrm flipV="1">
            <a:off x="2124075" y="4005263"/>
            <a:ext cx="4318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986" name="Line 43"/>
          <p:cNvSpPr>
            <a:spLocks noChangeShapeType="1"/>
          </p:cNvSpPr>
          <p:nvPr/>
        </p:nvSpPr>
        <p:spPr bwMode="auto">
          <a:xfrm>
            <a:off x="2051050" y="3429000"/>
            <a:ext cx="730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1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použijeme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Zkušenosti z projektů řešených v SME, včetně zkušeností přednášejícího</a:t>
            </a:r>
          </a:p>
          <a:p>
            <a:r>
              <a:rPr lang="cs-CZ" dirty="0" smtClean="0"/>
              <a:t>Výsledky výzkumu  dynamiky sítí autonomních SW komponent ,  SW služby,  dynamická rozhraní, služby v </a:t>
            </a:r>
            <a:r>
              <a:rPr lang="cs-CZ" dirty="0" err="1" smtClean="0"/>
              <a:t>middlewaru</a:t>
            </a:r>
            <a:endParaRPr lang="cs-CZ" dirty="0" smtClean="0"/>
          </a:p>
          <a:p>
            <a:r>
              <a:rPr lang="cs-CZ" dirty="0" smtClean="0"/>
              <a:t>Základní principy práce v malých týmech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 každý sudý týden</a:t>
            </a:r>
          </a:p>
          <a:p>
            <a:r>
              <a:rPr lang="cs-CZ" dirty="0" smtClean="0"/>
              <a:t>Testy , výběr alternativ, během semestru</a:t>
            </a:r>
          </a:p>
          <a:p>
            <a:r>
              <a:rPr lang="cs-CZ" dirty="0" smtClean="0"/>
              <a:t>Testy s otevřenými otázkami na závěr </a:t>
            </a:r>
            <a:r>
              <a:rPr lang="cs-CZ" smtClean="0"/>
              <a:t>větších  celků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cs-CZ" sz="2800" dirty="0" smtClean="0"/>
              <a:t>Posluchači  si  písemné připraví  svoje profesní profily  a stanoviska, jaké by mohlo být jejich uplatnění </a:t>
            </a:r>
          </a:p>
          <a:p>
            <a:pPr marL="514350" indent="-514350"/>
            <a:r>
              <a:rPr lang="cs-CZ" sz="2800" dirty="0" smtClean="0"/>
              <a:t>V budoucnu shrnou v podobné formě svoje zkušenosti a pokusí se o návrh možného uplatnění</a:t>
            </a:r>
          </a:p>
          <a:p>
            <a:pPr marL="0" indent="0">
              <a:buNone/>
            </a:pPr>
            <a:r>
              <a:rPr lang="cs-CZ" sz="2800" dirty="0" smtClean="0"/>
              <a:t>       </a:t>
            </a:r>
            <a:r>
              <a:rPr lang="cs-CZ" sz="2800" dirty="0" smtClean="0"/>
              <a:t>v malé firmě </a:t>
            </a:r>
          </a:p>
          <a:p>
            <a:pPr marL="514350" indent="-514350"/>
            <a:endParaRPr lang="cs-CZ" sz="2800" dirty="0"/>
          </a:p>
          <a:p>
            <a:pPr marL="514350" indent="-514350">
              <a:buNone/>
            </a:pPr>
            <a:r>
              <a:rPr lang="cs-CZ" sz="2800" dirty="0" smtClean="0"/>
              <a:t> 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312</Words>
  <Application>Microsoft Office PowerPoint</Application>
  <PresentationFormat>Předvádění na obrazovce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Proč se zabývat praxí v malých a středních firmách (SME)</vt:lpstr>
      <vt:lpstr>Prezentace aplikace PowerPoint</vt:lpstr>
      <vt:lpstr>Pracnost projektu při zkracování termínů, nedosažitelné oblasti</vt:lpstr>
      <vt:lpstr>Řešení Hrubozrnná dekompozice</vt:lpstr>
      <vt:lpstr>Proč se zabývat praxí v malých a středních firmách (SME)</vt:lpstr>
      <vt:lpstr>Vanová křivka. I SW se opotřebí platí zvláště pro IS a human oriented SW</vt:lpstr>
      <vt:lpstr>Co použijeme</vt:lpstr>
      <vt:lpstr>0rganizace</vt:lpstr>
      <vt:lpstr>Spolupráce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</dc:title>
  <dc:creator>kral</dc:creator>
  <cp:lastModifiedBy>kral</cp:lastModifiedBy>
  <cp:revision>21</cp:revision>
  <cp:lastPrinted>2017-09-19T09:28:36Z</cp:lastPrinted>
  <dcterms:created xsi:type="dcterms:W3CDTF">2017-09-18T04:43:38Z</dcterms:created>
  <dcterms:modified xsi:type="dcterms:W3CDTF">2017-09-19T09:37:07Z</dcterms:modified>
</cp:coreProperties>
</file>