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60" r:id="rId3"/>
    <p:sldId id="261" r:id="rId4"/>
    <p:sldId id="262" r:id="rId5"/>
    <p:sldId id="259" r:id="rId6"/>
    <p:sldId id="263" r:id="rId7"/>
    <p:sldId id="258" r:id="rId8"/>
    <p:sldId id="265" r:id="rId9"/>
    <p:sldId id="264" r:id="rId10"/>
  </p:sldIdLst>
  <p:sldSz cx="9144000" cy="6858000" type="screen4x3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3CB960-06B8-4269-930A-E7440733B47A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BDA4DE-8C2C-4308-AE4B-A3978C63CB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0470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BDA4DE-8C2C-4308-AE4B-A3978C63CB53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814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EA3B0-083F-4A03-8414-7782B289F205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5C282-C874-49E6-9189-7994D0F812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EA3B0-083F-4A03-8414-7782B289F205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5C282-C874-49E6-9189-7994D0F812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EA3B0-083F-4A03-8414-7782B289F205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5C282-C874-49E6-9189-7994D0F812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EA3B0-083F-4A03-8414-7782B289F205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5C282-C874-49E6-9189-7994D0F812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EA3B0-083F-4A03-8414-7782B289F205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5C282-C874-49E6-9189-7994D0F812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EA3B0-083F-4A03-8414-7782B289F205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5C282-C874-49E6-9189-7994D0F812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EA3B0-083F-4A03-8414-7782B289F205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5C282-C874-49E6-9189-7994D0F812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EA3B0-083F-4A03-8414-7782B289F205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5C282-C874-49E6-9189-7994D0F812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EA3B0-083F-4A03-8414-7782B289F205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5C282-C874-49E6-9189-7994D0F812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EA3B0-083F-4A03-8414-7782B289F205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5C282-C874-49E6-9189-7994D0F812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EA3B0-083F-4A03-8414-7782B289F205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5C282-C874-49E6-9189-7994D0F812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EA3B0-083F-4A03-8414-7782B289F205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5C282-C874-49E6-9189-7994D0F8121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Proč se zabývat praxí v malých a středních firmách (SME)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SW firmy jsou často malé až </a:t>
            </a:r>
            <a:r>
              <a:rPr lang="cs-CZ" sz="2400" dirty="0" smtClean="0"/>
              <a:t>střední </a:t>
            </a:r>
            <a:r>
              <a:rPr lang="cs-CZ" sz="2400" dirty="0" smtClean="0"/>
              <a:t>a pracují často pro malé až střední zákazníky resp. jejich  autonomní části</a:t>
            </a:r>
          </a:p>
          <a:p>
            <a:pPr lvl="1"/>
            <a:r>
              <a:rPr lang="cs-CZ" sz="2400" dirty="0" smtClean="0"/>
              <a:t>Nemohou toho mnoho stihnout   vývoji  a při údržbě SW</a:t>
            </a:r>
          </a:p>
          <a:p>
            <a:pPr lvl="1"/>
            <a:r>
              <a:rPr lang="cs-CZ" sz="2400" dirty="0" smtClean="0"/>
              <a:t>Musí využívat existující  řešení, kombinovat je  a doplňovat řešení nová</a:t>
            </a:r>
          </a:p>
          <a:p>
            <a:pPr lvl="1"/>
            <a:r>
              <a:rPr lang="cs-CZ" sz="2400" dirty="0" smtClean="0"/>
              <a:t>Musí se vyrovnat s tempem změn prostředí  </a:t>
            </a:r>
          </a:p>
          <a:p>
            <a:pPr lvl="1"/>
            <a:r>
              <a:rPr lang="cs-CZ" sz="2400" dirty="0" smtClean="0"/>
              <a:t>Využívají malé týmy</a:t>
            </a:r>
          </a:p>
          <a:p>
            <a:pPr lvl="1"/>
            <a:r>
              <a:rPr lang="cs-CZ" sz="2400" dirty="0" smtClean="0"/>
              <a:t>Jsou nuceny s předstihem používat  i technologie a filosofie, které se postupně stávají aktuální pro celou oblast  IT, aktuálně to platí pro dokumentově orientovaná rozhraní a  řešení 4.0.</a:t>
            </a:r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endParaRPr lang="cs-CZ" dirty="0" smtClean="0"/>
          </a:p>
          <a:p>
            <a:pPr lvl="1"/>
            <a:endParaRPr lang="cs-CZ" sz="2400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C17F7C-9A5A-4469-B4E8-8FB6FCEC0E6A}" type="slidenum">
              <a:rPr lang="cs-CZ" smtClean="0"/>
              <a:pPr/>
              <a:t>2</a:t>
            </a:fld>
            <a:endParaRPr lang="cs-CZ" smtClean="0"/>
          </a:p>
        </p:txBody>
      </p:sp>
      <p:sp>
        <p:nvSpPr>
          <p:cNvPr id="72707" name="Zástupný symbol pro číslo snímku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3006D8AF-B593-4DA1-B459-D4FBF205118C}" type="slidenum">
              <a:rPr lang="cs-CZ" sz="1400"/>
              <a:pPr algn="r"/>
              <a:t>2</a:t>
            </a:fld>
            <a:endParaRPr lang="cs-CZ" sz="1400"/>
          </a:p>
        </p:txBody>
      </p:sp>
      <p:pic>
        <p:nvPicPr>
          <p:cNvPr id="7270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620713"/>
            <a:ext cx="8047038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709" name="Text Box 4"/>
          <p:cNvSpPr txBox="1">
            <a:spLocks noChangeArrowheads="1"/>
          </p:cNvSpPr>
          <p:nvPr/>
        </p:nvSpPr>
        <p:spPr bwMode="auto">
          <a:xfrm>
            <a:off x="1692275" y="333375"/>
            <a:ext cx="5832475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285750">
              <a:lnSpc>
                <a:spcPct val="90000"/>
              </a:lnSpc>
              <a:spcBef>
                <a:spcPct val="50000"/>
              </a:spcBef>
            </a:pPr>
            <a:r>
              <a:rPr lang="cs-CZ" sz="2800" i="1">
                <a:cs typeface="Arial" charset="0"/>
              </a:rPr>
              <a:t>Některé starší výsledky pro SW projekty, zjištěno ex post pro  úspěšné projekty, před rokem 2000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0A329B-EA78-43E1-8728-2962B2B611EA}" type="slidenum">
              <a:rPr lang="cs-CZ" smtClean="0"/>
              <a:pPr/>
              <a:t>3</a:t>
            </a:fld>
            <a:endParaRPr lang="cs-CZ" smtClean="0"/>
          </a:p>
        </p:txBody>
      </p:sp>
      <p:sp>
        <p:nvSpPr>
          <p:cNvPr id="73731" name="Zástupný symbol pro číslo snímku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72CFAA74-8146-4FDF-B975-8B398EDB5614}" type="slidenum">
              <a:rPr lang="cs-CZ" sz="1400"/>
              <a:pPr algn="r"/>
              <a:t>3</a:t>
            </a:fld>
            <a:endParaRPr lang="cs-CZ" sz="1400"/>
          </a:p>
        </p:txBody>
      </p:sp>
      <p:sp>
        <p:nvSpPr>
          <p:cNvPr id="7373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260350"/>
            <a:ext cx="8229600" cy="7778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3200" smtClean="0"/>
              <a:t>Pracnost projektu při zkracování termínů, nedosažitelné oblasti</a:t>
            </a:r>
          </a:p>
        </p:txBody>
      </p:sp>
      <p:pic>
        <p:nvPicPr>
          <p:cNvPr id="73733" name="Picture 3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3400" y="1340767"/>
            <a:ext cx="8229600" cy="3888433"/>
          </a:xfrm>
        </p:spPr>
      </p:pic>
      <p:sp>
        <p:nvSpPr>
          <p:cNvPr id="73734" name="Text Box 4"/>
          <p:cNvSpPr txBox="1">
            <a:spLocks noChangeArrowheads="1"/>
          </p:cNvSpPr>
          <p:nvPr/>
        </p:nvSpPr>
        <p:spPr bwMode="auto">
          <a:xfrm>
            <a:off x="2339975" y="1989138"/>
            <a:ext cx="936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>
                <a:cs typeface="Arial" charset="0"/>
              </a:rPr>
              <a:t>cD</a:t>
            </a:r>
            <a:r>
              <a:rPr lang="en-US" sz="2800" baseline="30000">
                <a:cs typeface="Arial" charset="0"/>
              </a:rPr>
              <a:t>-4</a:t>
            </a:r>
            <a:endParaRPr lang="cs-CZ" sz="2800" baseline="30000">
              <a:cs typeface="Arial" charset="0"/>
            </a:endParaRPr>
          </a:p>
        </p:txBody>
      </p:sp>
      <p:sp>
        <p:nvSpPr>
          <p:cNvPr id="73737" name="Text Box 7"/>
          <p:cNvSpPr txBox="1">
            <a:spLocks noChangeArrowheads="1"/>
          </p:cNvSpPr>
          <p:nvPr/>
        </p:nvSpPr>
        <p:spPr bwMode="auto">
          <a:xfrm>
            <a:off x="5436096" y="4941168"/>
            <a:ext cx="9382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sz="2800" i="1" dirty="0">
                <a:cs typeface="Arial" charset="0"/>
              </a:rPr>
              <a:t>D</a:t>
            </a:r>
          </a:p>
        </p:txBody>
      </p:sp>
      <p:sp>
        <p:nvSpPr>
          <p:cNvPr id="73738" name="Text Box 8"/>
          <p:cNvSpPr txBox="1">
            <a:spLocks noChangeArrowheads="1"/>
          </p:cNvSpPr>
          <p:nvPr/>
        </p:nvSpPr>
        <p:spPr bwMode="auto">
          <a:xfrm>
            <a:off x="6084888" y="4365625"/>
            <a:ext cx="2087562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285750">
              <a:lnSpc>
                <a:spcPct val="90000"/>
              </a:lnSpc>
              <a:spcBef>
                <a:spcPct val="50000"/>
              </a:spcBef>
            </a:pPr>
            <a:r>
              <a:rPr lang="cs-CZ" i="1">
                <a:cs typeface="Arial" charset="0"/>
              </a:rPr>
              <a:t>Efekt líného studenta</a:t>
            </a:r>
          </a:p>
        </p:txBody>
      </p:sp>
      <p:sp>
        <p:nvSpPr>
          <p:cNvPr id="73739" name="TextovéPole 9"/>
          <p:cNvSpPr txBox="1">
            <a:spLocks noChangeArrowheads="1"/>
          </p:cNvSpPr>
          <p:nvPr/>
        </p:nvSpPr>
        <p:spPr bwMode="auto">
          <a:xfrm rot="16200000">
            <a:off x="575469" y="3032919"/>
            <a:ext cx="2881312" cy="6477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/>
              <a:t>Ekonomicky nereálné </a:t>
            </a:r>
            <a:r>
              <a:rPr lang="cs-CZ" dirty="0" smtClean="0"/>
              <a:t>termíny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2400" cy="2259682"/>
          </a:xfrm>
        </p:spPr>
        <p:txBody>
          <a:bodyPr/>
          <a:lstStyle/>
          <a:p>
            <a:r>
              <a:rPr lang="cs-CZ" dirty="0" smtClean="0"/>
              <a:t>Řešení</a:t>
            </a:r>
            <a:br>
              <a:rPr lang="cs-CZ" dirty="0" smtClean="0"/>
            </a:br>
            <a:r>
              <a:rPr lang="cs-CZ" dirty="0" smtClean="0"/>
              <a:t>Hrubozrnná dekompozice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Nejlépe jako SOA, kde služby komunikují pomocí digitálních  byznys dokumentů putující přes inteligentní </a:t>
            </a:r>
            <a:r>
              <a:rPr lang="cs-CZ" dirty="0" err="1" smtClean="0"/>
              <a:t>middleware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016E8B-4846-4140-A770-73FC61248F84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Proč se zabývat praxí v malých a středních firmách (SME)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Mnozí </a:t>
            </a:r>
            <a:r>
              <a:rPr lang="cs-CZ" dirty="0" err="1" smtClean="0"/>
              <a:t>ajťáci</a:t>
            </a:r>
            <a:r>
              <a:rPr lang="cs-CZ" dirty="0" smtClean="0"/>
              <a:t>  budou pracovat i pro SME</a:t>
            </a:r>
          </a:p>
          <a:p>
            <a:r>
              <a:rPr lang="cs-CZ" dirty="0" smtClean="0"/>
              <a:t>Používané postupy a zkušenosti jsou obecně  využitelné</a:t>
            </a:r>
          </a:p>
          <a:p>
            <a:pPr lvl="1"/>
            <a:r>
              <a:rPr lang="cs-CZ" dirty="0" smtClean="0"/>
              <a:t>Pohled na systém </a:t>
            </a:r>
            <a:r>
              <a:rPr lang="cs-CZ" dirty="0" err="1" smtClean="0"/>
              <a:t>jso</a:t>
            </a:r>
            <a:r>
              <a:rPr lang="cs-CZ" dirty="0" smtClean="0"/>
              <a:t> celek a současně možnost řešit části relativně nezávisle a využívat </a:t>
            </a:r>
            <a:r>
              <a:rPr lang="cs-CZ" dirty="0" err="1" smtClean="0"/>
              <a:t>stré</a:t>
            </a:r>
            <a:r>
              <a:rPr lang="cs-CZ" dirty="0" smtClean="0"/>
              <a:t> i nové</a:t>
            </a:r>
          </a:p>
          <a:p>
            <a:pPr lvl="1"/>
            <a:r>
              <a:rPr lang="cs-CZ" dirty="0" smtClean="0"/>
              <a:t>Vidět celek i části</a:t>
            </a:r>
          </a:p>
          <a:p>
            <a:pPr lvl="1"/>
            <a:r>
              <a:rPr lang="cs-CZ" dirty="0" smtClean="0"/>
              <a:t>Budovat intuici  - ctít IT jako průmyslový obor 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2B640F-CEE6-471D-97A6-A7451B49610B}" type="slidenum">
              <a:rPr lang="cs-CZ" smtClean="0"/>
              <a:pPr/>
              <a:t>6</a:t>
            </a:fld>
            <a:endParaRPr lang="cs-CZ" smtClean="0"/>
          </a:p>
        </p:txBody>
      </p:sp>
      <p:sp>
        <p:nvSpPr>
          <p:cNvPr id="82947" name="Zástupný symbol pro číslo snímku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DC9D9C81-1DAE-407E-972B-55D1F45FD0B2}" type="slidenum">
              <a:rPr lang="cs-CZ" sz="1400"/>
              <a:pPr algn="r"/>
              <a:t>6</a:t>
            </a:fld>
            <a:endParaRPr lang="cs-CZ" sz="1400"/>
          </a:p>
        </p:txBody>
      </p:sp>
      <p:sp>
        <p:nvSpPr>
          <p:cNvPr id="8294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5100" y="188913"/>
            <a:ext cx="89789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dirty="0" smtClean="0"/>
              <a:t>Vanová křivka. I SW se opotřebí</a:t>
            </a:r>
            <a:br>
              <a:rPr lang="cs-CZ" dirty="0" smtClean="0"/>
            </a:br>
            <a:r>
              <a:rPr lang="cs-CZ" sz="3600" dirty="0" smtClean="0"/>
              <a:t>platí zvláště pro IS a </a:t>
            </a:r>
            <a:r>
              <a:rPr lang="cs-CZ" sz="3600" dirty="0" err="1" smtClean="0"/>
              <a:t>human</a:t>
            </a:r>
            <a:r>
              <a:rPr lang="cs-CZ" sz="3600" dirty="0" smtClean="0"/>
              <a:t> </a:t>
            </a:r>
            <a:r>
              <a:rPr lang="cs-CZ" sz="3600" dirty="0" err="1" smtClean="0"/>
              <a:t>oriented</a:t>
            </a:r>
            <a:r>
              <a:rPr lang="cs-CZ" sz="3600" dirty="0" smtClean="0"/>
              <a:t> SW</a:t>
            </a:r>
            <a:endParaRPr lang="cs-CZ" dirty="0" smtClean="0"/>
          </a:p>
        </p:txBody>
      </p:sp>
      <p:pic>
        <p:nvPicPr>
          <p:cNvPr id="82949" name="Picture 3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258888" y="1628775"/>
            <a:ext cx="6480175" cy="4467225"/>
          </a:xfrm>
          <a:solidFill>
            <a:schemeClr val="tx1"/>
          </a:solidFill>
        </p:spPr>
      </p:pic>
      <p:sp>
        <p:nvSpPr>
          <p:cNvPr id="82950" name="Text Box 4"/>
          <p:cNvSpPr txBox="1">
            <a:spLocks noChangeArrowheads="1"/>
          </p:cNvSpPr>
          <p:nvPr/>
        </p:nvSpPr>
        <p:spPr bwMode="auto">
          <a:xfrm>
            <a:off x="2051050" y="4724400"/>
            <a:ext cx="1079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Záběh</a:t>
            </a:r>
          </a:p>
        </p:txBody>
      </p:sp>
      <p:sp>
        <p:nvSpPr>
          <p:cNvPr id="82951" name="Text Box 5"/>
          <p:cNvSpPr txBox="1">
            <a:spLocks noChangeArrowheads="1"/>
          </p:cNvSpPr>
          <p:nvPr/>
        </p:nvSpPr>
        <p:spPr bwMode="auto">
          <a:xfrm>
            <a:off x="5940425" y="4724400"/>
            <a:ext cx="1439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Opotřebeno</a:t>
            </a:r>
          </a:p>
        </p:txBody>
      </p:sp>
      <p:sp>
        <p:nvSpPr>
          <p:cNvPr id="82952" name="Flowchart: Connector 8"/>
          <p:cNvSpPr>
            <a:spLocks noChangeArrowheads="1"/>
          </p:cNvSpPr>
          <p:nvPr/>
        </p:nvSpPr>
        <p:spPr bwMode="auto">
          <a:xfrm>
            <a:off x="4140200" y="3141663"/>
            <a:ext cx="385763" cy="357187"/>
          </a:xfrm>
          <a:prstGeom prst="flowChartConnector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marL="742950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cs-CZ" sz="2800" i="1"/>
          </a:p>
        </p:txBody>
      </p:sp>
      <p:sp>
        <p:nvSpPr>
          <p:cNvPr id="82953" name="Flowchart: Connector 9"/>
          <p:cNvSpPr>
            <a:spLocks noChangeArrowheads="1"/>
          </p:cNvSpPr>
          <p:nvPr/>
        </p:nvSpPr>
        <p:spPr bwMode="auto">
          <a:xfrm>
            <a:off x="2500313" y="3929063"/>
            <a:ext cx="114300" cy="171450"/>
          </a:xfrm>
          <a:prstGeom prst="flowChartConnector">
            <a:avLst/>
          </a:prstGeom>
          <a:solidFill>
            <a:schemeClr val="tx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742950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cs-CZ" sz="2800" i="1"/>
          </a:p>
        </p:txBody>
      </p:sp>
      <p:sp>
        <p:nvSpPr>
          <p:cNvPr id="82954" name="Flowchart: Connector 10"/>
          <p:cNvSpPr>
            <a:spLocks noChangeArrowheads="1"/>
          </p:cNvSpPr>
          <p:nvPr/>
        </p:nvSpPr>
        <p:spPr bwMode="auto">
          <a:xfrm>
            <a:off x="2000250" y="3286125"/>
            <a:ext cx="114300" cy="171450"/>
          </a:xfrm>
          <a:prstGeom prst="flowChartConnector">
            <a:avLst/>
          </a:prstGeom>
          <a:solidFill>
            <a:schemeClr val="tx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742950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cs-CZ" sz="2800" i="1"/>
          </a:p>
        </p:txBody>
      </p:sp>
      <p:sp>
        <p:nvSpPr>
          <p:cNvPr id="82955" name="Flowchart: Connector 11"/>
          <p:cNvSpPr>
            <a:spLocks noChangeArrowheads="1"/>
          </p:cNvSpPr>
          <p:nvPr/>
        </p:nvSpPr>
        <p:spPr bwMode="auto">
          <a:xfrm>
            <a:off x="3000375" y="4286250"/>
            <a:ext cx="114300" cy="171450"/>
          </a:xfrm>
          <a:prstGeom prst="flowChartConnector">
            <a:avLst/>
          </a:prstGeom>
          <a:solidFill>
            <a:schemeClr val="tx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742950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cs-CZ" sz="2800" i="1"/>
          </a:p>
        </p:txBody>
      </p:sp>
      <p:sp>
        <p:nvSpPr>
          <p:cNvPr id="82956" name="Flowchart: Connector 12"/>
          <p:cNvSpPr>
            <a:spLocks noChangeArrowheads="1"/>
          </p:cNvSpPr>
          <p:nvPr/>
        </p:nvSpPr>
        <p:spPr bwMode="auto">
          <a:xfrm>
            <a:off x="2043113" y="4000500"/>
            <a:ext cx="114300" cy="171450"/>
          </a:xfrm>
          <a:prstGeom prst="flowChartConnector">
            <a:avLst/>
          </a:prstGeom>
          <a:solidFill>
            <a:schemeClr val="tx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742950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cs-CZ" sz="2800" i="1"/>
          </a:p>
        </p:txBody>
      </p:sp>
      <p:sp>
        <p:nvSpPr>
          <p:cNvPr id="82957" name="Flowchart: Connector 13"/>
          <p:cNvSpPr>
            <a:spLocks noChangeArrowheads="1"/>
          </p:cNvSpPr>
          <p:nvPr/>
        </p:nvSpPr>
        <p:spPr bwMode="auto">
          <a:xfrm>
            <a:off x="3357563" y="4643438"/>
            <a:ext cx="114300" cy="171450"/>
          </a:xfrm>
          <a:prstGeom prst="flowChartConnector">
            <a:avLst/>
          </a:prstGeom>
          <a:solidFill>
            <a:schemeClr val="tx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742950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cs-CZ" sz="2800" i="1"/>
          </a:p>
        </p:txBody>
      </p:sp>
      <p:sp>
        <p:nvSpPr>
          <p:cNvPr id="82958" name="Flowchart: Connector 14"/>
          <p:cNvSpPr>
            <a:spLocks noChangeArrowheads="1"/>
          </p:cNvSpPr>
          <p:nvPr/>
        </p:nvSpPr>
        <p:spPr bwMode="auto">
          <a:xfrm>
            <a:off x="3571875" y="4357688"/>
            <a:ext cx="114300" cy="171450"/>
          </a:xfrm>
          <a:prstGeom prst="flowChartConnector">
            <a:avLst/>
          </a:prstGeom>
          <a:solidFill>
            <a:schemeClr val="tx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742950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cs-CZ" sz="2800" i="1"/>
          </a:p>
        </p:txBody>
      </p:sp>
      <p:sp>
        <p:nvSpPr>
          <p:cNvPr id="82959" name="Flowchart: Connector 15"/>
          <p:cNvSpPr>
            <a:spLocks noChangeArrowheads="1"/>
          </p:cNvSpPr>
          <p:nvPr/>
        </p:nvSpPr>
        <p:spPr bwMode="auto">
          <a:xfrm>
            <a:off x="4286250" y="4643438"/>
            <a:ext cx="114300" cy="171450"/>
          </a:xfrm>
          <a:prstGeom prst="flowChartConnector">
            <a:avLst/>
          </a:prstGeom>
          <a:solidFill>
            <a:schemeClr val="tx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742950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cs-CZ" sz="2800" i="1"/>
          </a:p>
        </p:txBody>
      </p:sp>
      <p:sp>
        <p:nvSpPr>
          <p:cNvPr id="82960" name="Flowchart: Connector 16"/>
          <p:cNvSpPr>
            <a:spLocks noChangeArrowheads="1"/>
          </p:cNvSpPr>
          <p:nvPr/>
        </p:nvSpPr>
        <p:spPr bwMode="auto">
          <a:xfrm>
            <a:off x="3929063" y="4429125"/>
            <a:ext cx="114300" cy="171450"/>
          </a:xfrm>
          <a:prstGeom prst="flowChartConnector">
            <a:avLst/>
          </a:prstGeom>
          <a:solidFill>
            <a:schemeClr val="tx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742950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cs-CZ" sz="2800" i="1"/>
          </a:p>
        </p:txBody>
      </p:sp>
      <p:sp>
        <p:nvSpPr>
          <p:cNvPr id="82961" name="Flowchart: Connector 17"/>
          <p:cNvSpPr>
            <a:spLocks noChangeArrowheads="1"/>
          </p:cNvSpPr>
          <p:nvPr/>
        </p:nvSpPr>
        <p:spPr bwMode="auto">
          <a:xfrm>
            <a:off x="4500563" y="4357688"/>
            <a:ext cx="114300" cy="171450"/>
          </a:xfrm>
          <a:prstGeom prst="flowChartConnector">
            <a:avLst/>
          </a:prstGeom>
          <a:solidFill>
            <a:schemeClr val="tx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742950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cs-CZ" sz="2800" i="1"/>
          </a:p>
        </p:txBody>
      </p:sp>
      <p:sp>
        <p:nvSpPr>
          <p:cNvPr id="82962" name="Flowchart: Connector 18"/>
          <p:cNvSpPr>
            <a:spLocks noChangeArrowheads="1"/>
          </p:cNvSpPr>
          <p:nvPr/>
        </p:nvSpPr>
        <p:spPr bwMode="auto">
          <a:xfrm>
            <a:off x="4786313" y="4357688"/>
            <a:ext cx="114300" cy="171450"/>
          </a:xfrm>
          <a:prstGeom prst="flowChartConnector">
            <a:avLst/>
          </a:prstGeom>
          <a:solidFill>
            <a:schemeClr val="tx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742950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cs-CZ" sz="2800" i="1"/>
          </a:p>
        </p:txBody>
      </p:sp>
      <p:sp>
        <p:nvSpPr>
          <p:cNvPr id="82963" name="Flowchart: Connector 19"/>
          <p:cNvSpPr>
            <a:spLocks noChangeArrowheads="1"/>
          </p:cNvSpPr>
          <p:nvPr/>
        </p:nvSpPr>
        <p:spPr bwMode="auto">
          <a:xfrm>
            <a:off x="5143500" y="4429125"/>
            <a:ext cx="114300" cy="171450"/>
          </a:xfrm>
          <a:prstGeom prst="flowChartConnector">
            <a:avLst/>
          </a:prstGeom>
          <a:solidFill>
            <a:schemeClr val="tx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742950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cs-CZ" sz="2800" i="1"/>
          </a:p>
        </p:txBody>
      </p:sp>
      <p:sp>
        <p:nvSpPr>
          <p:cNvPr id="82964" name="Flowchart: Connector 20"/>
          <p:cNvSpPr>
            <a:spLocks noChangeArrowheads="1"/>
          </p:cNvSpPr>
          <p:nvPr/>
        </p:nvSpPr>
        <p:spPr bwMode="auto">
          <a:xfrm>
            <a:off x="4929188" y="4643438"/>
            <a:ext cx="114300" cy="171450"/>
          </a:xfrm>
          <a:prstGeom prst="flowChartConnector">
            <a:avLst/>
          </a:prstGeom>
          <a:solidFill>
            <a:schemeClr val="tx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742950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cs-CZ" sz="2800" i="1"/>
          </a:p>
        </p:txBody>
      </p:sp>
      <p:sp>
        <p:nvSpPr>
          <p:cNvPr id="82965" name="Flowchart: Connector 21"/>
          <p:cNvSpPr>
            <a:spLocks noChangeArrowheads="1"/>
          </p:cNvSpPr>
          <p:nvPr/>
        </p:nvSpPr>
        <p:spPr bwMode="auto">
          <a:xfrm>
            <a:off x="5643563" y="4572000"/>
            <a:ext cx="114300" cy="171450"/>
          </a:xfrm>
          <a:prstGeom prst="flowChartConnector">
            <a:avLst/>
          </a:prstGeom>
          <a:solidFill>
            <a:schemeClr val="tx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742950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cs-CZ" sz="2800" i="1"/>
          </a:p>
        </p:txBody>
      </p:sp>
      <p:sp>
        <p:nvSpPr>
          <p:cNvPr id="82966" name="Flowchart: Connector 22"/>
          <p:cNvSpPr>
            <a:spLocks noChangeArrowheads="1"/>
          </p:cNvSpPr>
          <p:nvPr/>
        </p:nvSpPr>
        <p:spPr bwMode="auto">
          <a:xfrm>
            <a:off x="6072188" y="4429125"/>
            <a:ext cx="114300" cy="171450"/>
          </a:xfrm>
          <a:prstGeom prst="flowChartConnector">
            <a:avLst/>
          </a:prstGeom>
          <a:solidFill>
            <a:schemeClr val="tx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742950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cs-CZ" sz="2800" i="1"/>
          </a:p>
        </p:txBody>
      </p:sp>
      <p:sp>
        <p:nvSpPr>
          <p:cNvPr id="82967" name="Flowchart: Connector 23"/>
          <p:cNvSpPr>
            <a:spLocks noChangeArrowheads="1"/>
          </p:cNvSpPr>
          <p:nvPr/>
        </p:nvSpPr>
        <p:spPr bwMode="auto">
          <a:xfrm>
            <a:off x="6143625" y="4000500"/>
            <a:ext cx="114300" cy="171450"/>
          </a:xfrm>
          <a:prstGeom prst="flowChartConnector">
            <a:avLst/>
          </a:prstGeom>
          <a:solidFill>
            <a:schemeClr val="tx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742950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cs-CZ" sz="2800" i="1"/>
          </a:p>
        </p:txBody>
      </p:sp>
      <p:sp>
        <p:nvSpPr>
          <p:cNvPr id="82968" name="Flowchart: Connector 24"/>
          <p:cNvSpPr>
            <a:spLocks noChangeArrowheads="1"/>
          </p:cNvSpPr>
          <p:nvPr/>
        </p:nvSpPr>
        <p:spPr bwMode="auto">
          <a:xfrm>
            <a:off x="5357813" y="4357688"/>
            <a:ext cx="114300" cy="171450"/>
          </a:xfrm>
          <a:prstGeom prst="flowChartConnector">
            <a:avLst/>
          </a:prstGeom>
          <a:solidFill>
            <a:schemeClr val="tx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742950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cs-CZ" sz="2800" i="1"/>
          </a:p>
        </p:txBody>
      </p:sp>
      <p:sp>
        <p:nvSpPr>
          <p:cNvPr id="82969" name="Flowchart: Connector 25"/>
          <p:cNvSpPr>
            <a:spLocks noChangeArrowheads="1"/>
          </p:cNvSpPr>
          <p:nvPr/>
        </p:nvSpPr>
        <p:spPr bwMode="auto">
          <a:xfrm>
            <a:off x="6572250" y="4071938"/>
            <a:ext cx="114300" cy="171450"/>
          </a:xfrm>
          <a:prstGeom prst="flowChartConnector">
            <a:avLst/>
          </a:prstGeom>
          <a:solidFill>
            <a:schemeClr val="tx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742950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cs-CZ" sz="2800" i="1"/>
          </a:p>
        </p:txBody>
      </p:sp>
      <p:sp>
        <p:nvSpPr>
          <p:cNvPr id="82970" name="Text Box 6"/>
          <p:cNvSpPr txBox="1">
            <a:spLocks noChangeArrowheads="1"/>
          </p:cNvSpPr>
          <p:nvPr/>
        </p:nvSpPr>
        <p:spPr bwMode="auto">
          <a:xfrm>
            <a:off x="3048000" y="4800600"/>
            <a:ext cx="28194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sz="1600" i="1"/>
              <a:t>     Stálá úroveň selhání</a:t>
            </a:r>
          </a:p>
        </p:txBody>
      </p:sp>
      <p:sp>
        <p:nvSpPr>
          <p:cNvPr id="82971" name="Line 28"/>
          <p:cNvSpPr>
            <a:spLocks noChangeShapeType="1"/>
          </p:cNvSpPr>
          <p:nvPr/>
        </p:nvSpPr>
        <p:spPr bwMode="auto">
          <a:xfrm>
            <a:off x="3059113" y="4437063"/>
            <a:ext cx="288925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972" name="Line 29"/>
          <p:cNvSpPr>
            <a:spLocks noChangeShapeType="1"/>
          </p:cNvSpPr>
          <p:nvPr/>
        </p:nvSpPr>
        <p:spPr bwMode="auto">
          <a:xfrm flipV="1">
            <a:off x="3419475" y="4508500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973" name="Line 30"/>
          <p:cNvSpPr>
            <a:spLocks noChangeShapeType="1"/>
          </p:cNvSpPr>
          <p:nvPr/>
        </p:nvSpPr>
        <p:spPr bwMode="auto">
          <a:xfrm>
            <a:off x="3635375" y="4508500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974" name="Line 31"/>
          <p:cNvSpPr>
            <a:spLocks noChangeShapeType="1"/>
          </p:cNvSpPr>
          <p:nvPr/>
        </p:nvSpPr>
        <p:spPr bwMode="auto">
          <a:xfrm>
            <a:off x="3995738" y="4508500"/>
            <a:ext cx="3603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975" name="Line 32"/>
          <p:cNvSpPr>
            <a:spLocks noChangeShapeType="1"/>
          </p:cNvSpPr>
          <p:nvPr/>
        </p:nvSpPr>
        <p:spPr bwMode="auto">
          <a:xfrm flipV="1">
            <a:off x="4356100" y="4508500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976" name="Line 33"/>
          <p:cNvSpPr>
            <a:spLocks noChangeShapeType="1"/>
          </p:cNvSpPr>
          <p:nvPr/>
        </p:nvSpPr>
        <p:spPr bwMode="auto">
          <a:xfrm flipV="1">
            <a:off x="4572000" y="4437063"/>
            <a:ext cx="287338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977" name="Line 34"/>
          <p:cNvSpPr>
            <a:spLocks noChangeShapeType="1"/>
          </p:cNvSpPr>
          <p:nvPr/>
        </p:nvSpPr>
        <p:spPr bwMode="auto">
          <a:xfrm>
            <a:off x="4859338" y="4437063"/>
            <a:ext cx="144462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978" name="Line 35"/>
          <p:cNvSpPr>
            <a:spLocks noChangeShapeType="1"/>
          </p:cNvSpPr>
          <p:nvPr/>
        </p:nvSpPr>
        <p:spPr bwMode="auto">
          <a:xfrm flipV="1">
            <a:off x="5003800" y="4508500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979" name="Line 36"/>
          <p:cNvSpPr>
            <a:spLocks noChangeShapeType="1"/>
          </p:cNvSpPr>
          <p:nvPr/>
        </p:nvSpPr>
        <p:spPr bwMode="auto">
          <a:xfrm flipV="1">
            <a:off x="5219700" y="4437063"/>
            <a:ext cx="21590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980" name="Line 37"/>
          <p:cNvSpPr>
            <a:spLocks noChangeShapeType="1"/>
          </p:cNvSpPr>
          <p:nvPr/>
        </p:nvSpPr>
        <p:spPr bwMode="auto">
          <a:xfrm>
            <a:off x="5435600" y="4437063"/>
            <a:ext cx="28892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981" name="Line 38"/>
          <p:cNvSpPr>
            <a:spLocks noChangeShapeType="1"/>
          </p:cNvSpPr>
          <p:nvPr/>
        </p:nvSpPr>
        <p:spPr bwMode="auto">
          <a:xfrm flipV="1">
            <a:off x="5724525" y="4508500"/>
            <a:ext cx="360363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982" name="Line 39"/>
          <p:cNvSpPr>
            <a:spLocks noChangeShapeType="1"/>
          </p:cNvSpPr>
          <p:nvPr/>
        </p:nvSpPr>
        <p:spPr bwMode="auto">
          <a:xfrm flipV="1">
            <a:off x="6156325" y="4076700"/>
            <a:ext cx="7143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983" name="Line 40"/>
          <p:cNvSpPr>
            <a:spLocks noChangeShapeType="1"/>
          </p:cNvSpPr>
          <p:nvPr/>
        </p:nvSpPr>
        <p:spPr bwMode="auto">
          <a:xfrm>
            <a:off x="6227763" y="4076700"/>
            <a:ext cx="431800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984" name="Line 41"/>
          <p:cNvSpPr>
            <a:spLocks noChangeShapeType="1"/>
          </p:cNvSpPr>
          <p:nvPr/>
        </p:nvSpPr>
        <p:spPr bwMode="auto">
          <a:xfrm>
            <a:off x="2555875" y="4005263"/>
            <a:ext cx="503238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985" name="Line 42"/>
          <p:cNvSpPr>
            <a:spLocks noChangeShapeType="1"/>
          </p:cNvSpPr>
          <p:nvPr/>
        </p:nvSpPr>
        <p:spPr bwMode="auto">
          <a:xfrm flipV="1">
            <a:off x="2124075" y="4005263"/>
            <a:ext cx="43180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986" name="Line 43"/>
          <p:cNvSpPr>
            <a:spLocks noChangeShapeType="1"/>
          </p:cNvSpPr>
          <p:nvPr/>
        </p:nvSpPr>
        <p:spPr bwMode="auto">
          <a:xfrm>
            <a:off x="2051050" y="3429000"/>
            <a:ext cx="73025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12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použijeme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Zkušenosti z projektů řešených v SME, včetně zkušeností přednášejícího</a:t>
            </a:r>
          </a:p>
          <a:p>
            <a:r>
              <a:rPr lang="cs-CZ" dirty="0" smtClean="0"/>
              <a:t>Výsledky výzkumu  dynamiky sítí autonomních SW komponent ,  SW služby,  dynamická rozhraní, služby v </a:t>
            </a:r>
            <a:r>
              <a:rPr lang="cs-CZ" dirty="0" err="1" smtClean="0"/>
              <a:t>middlewaru</a:t>
            </a:r>
            <a:endParaRPr lang="cs-CZ" dirty="0" smtClean="0"/>
          </a:p>
          <a:p>
            <a:r>
              <a:rPr lang="cs-CZ" dirty="0" smtClean="0"/>
              <a:t>Základní principy práce v malých týmech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0rganizace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Přednášky každý sudý týden</a:t>
            </a:r>
          </a:p>
          <a:p>
            <a:r>
              <a:rPr lang="cs-CZ" dirty="0" smtClean="0"/>
              <a:t>Testy , výběr alternativ, během semestru</a:t>
            </a:r>
          </a:p>
          <a:p>
            <a:r>
              <a:rPr lang="cs-CZ" dirty="0" smtClean="0"/>
              <a:t>Testy s otevřenými otázkami na závěr </a:t>
            </a:r>
            <a:r>
              <a:rPr lang="cs-CZ" smtClean="0"/>
              <a:t>větších  celků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Spolupráce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cs-CZ" sz="2800" dirty="0" smtClean="0"/>
              <a:t>Posluchači  si  písemné připraví  svoje profesní profily  a stanoviska, jaké by mohlo být jejich uplatnění </a:t>
            </a:r>
          </a:p>
          <a:p>
            <a:pPr marL="514350" indent="-514350"/>
            <a:r>
              <a:rPr lang="cs-CZ" sz="2800" dirty="0" smtClean="0"/>
              <a:t>V budoucnu shrnou v podobné formě svoje zkušenosti a pokusí se o návrh možného uplatnění</a:t>
            </a:r>
          </a:p>
          <a:p>
            <a:pPr marL="0" indent="0">
              <a:buNone/>
            </a:pPr>
            <a:r>
              <a:rPr lang="cs-CZ" sz="2800" dirty="0" smtClean="0"/>
              <a:t>       </a:t>
            </a:r>
            <a:r>
              <a:rPr lang="cs-CZ" sz="2800" dirty="0" smtClean="0"/>
              <a:t>v malé firmě </a:t>
            </a:r>
          </a:p>
          <a:p>
            <a:pPr marL="514350" indent="-514350"/>
            <a:endParaRPr lang="cs-CZ" sz="2800" dirty="0"/>
          </a:p>
          <a:p>
            <a:pPr marL="514350" indent="-514350">
              <a:buNone/>
            </a:pPr>
            <a:r>
              <a:rPr lang="cs-CZ" sz="2800" dirty="0" smtClean="0"/>
              <a:t> </a:t>
            </a:r>
          </a:p>
          <a:p>
            <a:pPr marL="514350" indent="-514350">
              <a:buNone/>
            </a:pPr>
            <a:endParaRPr lang="cs-CZ" sz="2800" dirty="0" smtClean="0"/>
          </a:p>
          <a:p>
            <a:pPr marL="514350" indent="-514350">
              <a:buNone/>
            </a:pPr>
            <a:endParaRPr lang="cs-CZ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312</Words>
  <Application>Microsoft Office PowerPoint</Application>
  <PresentationFormat>Předvádění na obrazovce (4:3)</PresentationFormat>
  <Paragraphs>51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Motiv sady Office</vt:lpstr>
      <vt:lpstr>Proč se zabývat praxí v malých a středních firmách (SME)</vt:lpstr>
      <vt:lpstr>Prezentace aplikace PowerPoint</vt:lpstr>
      <vt:lpstr>Pracnost projektu při zkracování termínů, nedosažitelné oblasti</vt:lpstr>
      <vt:lpstr>Řešení Hrubozrnná dekompozice</vt:lpstr>
      <vt:lpstr>Proč se zabývat praxí v malých a středních firmách (SME)</vt:lpstr>
      <vt:lpstr>Vanová křivka. I SW se opotřebí platí zvláště pro IS a human oriented SW</vt:lpstr>
      <vt:lpstr>Co použijeme</vt:lpstr>
      <vt:lpstr>0rganizace</vt:lpstr>
      <vt:lpstr>Spolupráce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Cíle</dc:title>
  <dc:creator>kral</dc:creator>
  <cp:lastModifiedBy>kral</cp:lastModifiedBy>
  <cp:revision>21</cp:revision>
  <cp:lastPrinted>2017-09-19T09:28:36Z</cp:lastPrinted>
  <dcterms:created xsi:type="dcterms:W3CDTF">2017-09-18T04:43:38Z</dcterms:created>
  <dcterms:modified xsi:type="dcterms:W3CDTF">2017-09-19T09:37:07Z</dcterms:modified>
</cp:coreProperties>
</file>