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x="685800" y="1583341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2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2pPr>
            <a:lvl3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3pPr>
            <a:lvl4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4pPr>
            <a:lvl5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5pPr>
            <a:lvl6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6pPr>
            <a:lvl7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7pPr>
            <a:lvl8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8pPr>
            <a:lvl9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457200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x="4692273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x="457200" y="4406308"/>
            <a:ext cx="8229600" cy="519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ctr">
              <a:spcBef>
                <a:spcPts val="36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indent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indent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indent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09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4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ctrTitle"/>
          </p:nvPr>
        </p:nvSpPr>
        <p:spPr>
          <a:xfrm>
            <a:off x="685800" y="1583341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Business Process Modelling and Notation</a:t>
            </a:r>
          </a:p>
        </p:txBody>
      </p:sp>
      <p:sp>
        <p:nvSpPr>
          <p:cNvPr id="27" name="Shape 27"/>
          <p:cNvSpPr txBox="1"/>
          <p:nvPr>
            <p:ph idx="1" type="subTitle"/>
          </p:nvPr>
        </p:nvSpPr>
        <p:spPr>
          <a:xfrm>
            <a:off x="685800" y="2840052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baseline="0" i="0" lang="c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DUM 09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Gateway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Gateway is represented by a diamond shape. It is used for splitting and joining of process flow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Internal notation indicates behavior of gateway</a:t>
            </a: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26725" y="3436450"/>
            <a:ext cx="1092750" cy="1147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Types of gateways</a:t>
            </a: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9025" y="1264375"/>
            <a:ext cx="3916173" cy="3576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 startAt="2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Connecting objects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 a BPD, flow objects are mutually connected in order to create basic structure (backbone) of a business process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There are 3 types of connecting objects: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Sequence Flow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Message Flow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Association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Sequence Flow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 sequence flow is represented by an arrow and its orientation defines the order of activities being performed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 BPMN, the concept “Control flow” is not used (in contrast to UML)</a:t>
            </a:r>
          </a:p>
        </p:txBody>
      </p:sp>
      <p:cxnSp>
        <p:nvCxnSpPr>
          <p:cNvPr id="103" name="Shape 103"/>
          <p:cNvCxnSpPr/>
          <p:nvPr/>
        </p:nvCxnSpPr>
        <p:spPr>
          <a:xfrm>
            <a:off x="2848250" y="3914400"/>
            <a:ext cx="25293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Message Flow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 message flow is represented by dashed line with hollow arrow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 is used for displaying a message flow between different participants (process roles) which send and receive messages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9675" y="3607675"/>
            <a:ext cx="1800225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Association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Association is represented by dotted line.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 is used for connecting an object with some additional information (data, text or other artifact)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Associations are used for displaying inputs and outputs of activities</a:t>
            </a:r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78475" y="3981200"/>
            <a:ext cx="2490998" cy="260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Connecting objects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175" y="1872250"/>
            <a:ext cx="7755924" cy="2454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Simple business process example</a:t>
            </a: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737" y="1179650"/>
            <a:ext cx="7886524" cy="389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 startAt="3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Swimlanes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Many process oriented models and methods use the concept of swimlanes for displaying different functional competences or responsibilities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Two types of BPD swimlanes are: 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Pool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Lane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Pool	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Pool represents the participants within the process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 also behaves as graphic container for differentiating sets of activities from other pools (processes), usually with relation to Business to Business (B2B) situation</a:t>
            </a:r>
          </a:p>
        </p:txBody>
      </p:sp>
      <p:pic>
        <p:nvPicPr>
          <p:cNvPr id="142" name="Shape 1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2225" y="3327500"/>
            <a:ext cx="5286375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is BPMN?</a:t>
            </a:r>
          </a:p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Business Process Modelling and Notation (BPMN) is a standard developed by Business Process Management Initiative (BMNI) in 2004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primary aim of BMPN is to provide a notation that would be easy to understand for all company users (analysts, developers, managers etc.)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BPMN provides a standardized bridge connecting the gap between process analysis and subsequent implementation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BPMN defines Busines Process Diagram (BPD)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Lane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Lane is a sublevel of pool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 takes place across the whole pool, either horizontally or vertically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Lanes are used for organization and categorization of activities</a:t>
            </a:r>
          </a:p>
        </p:txBody>
      </p:sp>
      <p:pic>
        <p:nvPicPr>
          <p:cNvPr id="149" name="Shape 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8975" y="3389750"/>
            <a:ext cx="5276849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 startAt="4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Artifacts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BPMN was designed to allow certain flexibility in extending the original notation and offer possibilities of adding further context for modelling specific situations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There can be any number of artifacts in BPD but only if it is suitable for given business process context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BPMN standard predefined these artifacts: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Data Object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Group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Annotation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Data Object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Data objects represent a mechanism for expressing that certain data are required or produced by certain activity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They are connected to activities by association link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6625" y="3055125"/>
            <a:ext cx="1139274" cy="1201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Group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 group is represented by dashed rectangle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Groups can be used during documentation or for object analysis but it has no effect on process flow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4225" y="3106575"/>
            <a:ext cx="2295524" cy="1819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3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Annotation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 annotation is a way how user can provide additional information for future reader of the process diagram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86100" y="3047375"/>
            <a:ext cx="2971799" cy="108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General use of BPMN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Modelling of busines processes is used during communication of various users with significantly different information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BPMN is designed to cover many ways of modelling and allow to create not only basic process part but also complex processes within a company at various levels of decomposition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There are two basic types of business processes that are distinguished in BPD:</a:t>
            </a:r>
          </a:p>
          <a:p>
            <a:pPr indent="-3429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Cooperating (Public) B2B Processes</a:t>
            </a:r>
          </a:p>
          <a:p>
            <a:pPr indent="-3429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Internal (Private) Business Processes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Cooperating B2B processes show interaction between two or more business entities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These diagrams display general point of view - the process is not described from PoV of any participant. It describes interaction between participants.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Interactions are expressed as seqences of activities and exchange of messages between participants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Activities used for cooperation between participants are considered as “contact points.” This way the process defines the interaction visible for any participant </a:t>
            </a:r>
          </a:p>
        </p:txBody>
      </p:sp>
      <p:sp>
        <p:nvSpPr>
          <p:cNvPr id="188" name="Shape 18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44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baseline="0" i="0" lang="c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Cooperating (Public) B2B Processes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Example of B2B process</a:t>
            </a:r>
          </a:p>
        </p:txBody>
      </p:sp>
      <p:pic>
        <p:nvPicPr>
          <p:cNvPr id="194" name="Shape 1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3962" y="1631000"/>
            <a:ext cx="6696074" cy="3286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Internal business processes</a:t>
            </a: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Models of internal business processes are focused on process just from the company point of view - these processes are not usually visible for public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If swimlanes are used, internal process is shown as a single pool. Sequence flows within process cannot cross the border of pool. Any interaction outside pool (with third party) is recorded by message flow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Internal business process example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7647" y="1509250"/>
            <a:ext cx="5170198" cy="32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Basics of BPMN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BPD is a set of graphic elements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These elements were chosen in order to be easily discernible from one another and used shapes are widely known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Aim of BPMN is to create a simple mechanism for designing business process model capable of capturing desired complexity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Various levels of decomposition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Modelling of business processes usually starts with recording activities at the top level. These are subsequently modelled with finer and finer level of detail in further diagrams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Based on a method used, there can be more levels of diagram. However BPMN is independent from any specific process method.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Basics of BPMN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BPMN consists of 4 basic categories of elements: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Flow objects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Connecting objects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Swimlanes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Artifacts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Flow objects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BPD has a small set of key elements that are Flow objects (3)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Therefore user does not need to learn how to distinguish between large number of different element shapes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Flow objects are: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Event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Activity</a:t>
            </a:r>
          </a:p>
          <a:p>
            <a:pPr indent="-3810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Gateway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Event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 event is represented by circle. It is something that “happened” during the business process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Events influence the flow of the process and usually have trigger and/or effect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Events are recorded as circles that can have internal notes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With regard to the process, we distinguish 3 types of events:</a:t>
            </a: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8725" y="4163850"/>
            <a:ext cx="22860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Types of events</a:t>
            </a:r>
          </a:p>
        </p:txBody>
      </p:sp>
      <p:pic>
        <p:nvPicPr>
          <p:cNvPr id="64" name="Shape 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6050" y="451350"/>
            <a:ext cx="4372798" cy="4565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Activity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Activity is represented by a rectangle with round corners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 is a general graphic element representing some work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Activity can be atomic or non-atomic (compound)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Activity types are: Task and Sub-Process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 Sub-process is noted with a small </a:t>
            </a:r>
            <a:r>
              <a:rPr b="1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+</a:t>
            </a:r>
            <a:r>
              <a:rPr b="0" baseline="0" i="0" lang="c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sign   </a:t>
            </a:r>
          </a:p>
        </p:txBody>
      </p:sp>
      <p:pic>
        <p:nvPicPr>
          <p:cNvPr id="71" name="Shape 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21675" y="3560975"/>
            <a:ext cx="3019424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c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Types of activities</a:t>
            </a:r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8425" y="1652650"/>
            <a:ext cx="2770400" cy="336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