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61" r:id="rId2"/>
    <p:sldId id="265" r:id="rId3"/>
    <p:sldId id="294" r:id="rId4"/>
    <p:sldId id="278" r:id="rId5"/>
    <p:sldId id="266" r:id="rId6"/>
    <p:sldId id="301" r:id="rId7"/>
    <p:sldId id="300" r:id="rId8"/>
    <p:sldId id="290" r:id="rId9"/>
    <p:sldId id="299" r:id="rId10"/>
    <p:sldId id="272" r:id="rId11"/>
    <p:sldId id="295" r:id="rId12"/>
    <p:sldId id="296" r:id="rId13"/>
    <p:sldId id="297" r:id="rId14"/>
    <p:sldId id="270" r:id="rId15"/>
    <p:sldId id="271" r:id="rId16"/>
    <p:sldId id="298" r:id="rId17"/>
  </p:sldIdLst>
  <p:sldSz cx="9144000" cy="6858000" type="screen4x3"/>
  <p:notesSz cx="6623050" cy="981075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4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70" autoAdjust="0"/>
  </p:normalViewPr>
  <p:slideViewPr>
    <p:cSldViewPr>
      <p:cViewPr varScale="1">
        <p:scale>
          <a:sx n="104" d="100"/>
          <a:sy n="104" d="100"/>
        </p:scale>
        <p:origin x="121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006" y="-10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46CD8D08-2275-4653-85EC-3546BA3CEC0E}" type="datetimeFigureOut">
              <a:rPr lang="cs-CZ" altLang="en-US"/>
              <a:pPr>
                <a:defRPr/>
              </a:pPr>
              <a:t>18.09.2017</a:t>
            </a:fld>
            <a:endParaRPr lang="cs-CZ" alt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 bwMode="auto">
          <a:xfrm>
            <a:off x="3751263" y="9340850"/>
            <a:ext cx="2870200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/>
            </a:lvl1pPr>
          </a:lstStyle>
          <a:p>
            <a:pPr>
              <a:defRPr/>
            </a:pPr>
            <a:fld id="{77FC38A1-BE74-4D0C-B4AA-61113A10771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2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 bwMode="auto">
          <a:xfrm>
            <a:off x="3751263" y="0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2FD05AC-19EB-461F-84DC-A87F1D69CB45}" type="datetimeFigureOut">
              <a:rPr lang="cs-CZ" altLang="en-US"/>
              <a:pPr>
                <a:defRPr/>
              </a:pPr>
              <a:t>18.09.2017</a:t>
            </a:fld>
            <a:endParaRPr lang="cs-CZ" alt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60425" y="736600"/>
            <a:ext cx="4903788" cy="36782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 bwMode="auto">
          <a:xfrm>
            <a:off x="661988" y="4659313"/>
            <a:ext cx="5299075" cy="441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 bwMode="auto">
          <a:xfrm>
            <a:off x="0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 bwMode="auto">
          <a:xfrm>
            <a:off x="3751263" y="9318625"/>
            <a:ext cx="2870200" cy="49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544" tIns="45272" rIns="90544" bIns="45272" numCol="1" anchor="b" anchorCtr="0" compatLnSpc="1">
            <a:prstTxWarp prst="textNoShape">
              <a:avLst/>
            </a:prstTxWarp>
          </a:bodyPr>
          <a:lstStyle>
            <a:lvl1pPr algn="r" defTabSz="904875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62FA8F2-8D9D-4C03-BEEF-CA283C71F9F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4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5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endParaRPr lang="en-US" altLang="en-US"/>
          </a:p>
        </p:txBody>
      </p:sp>
      <p:sp>
        <p:nvSpPr>
          <p:cNvPr id="5126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5013" indent="-28257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1888" indent="-227013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84325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36763" indent="-225425" defTabSz="9048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4939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511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083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65563" indent="-225425" defTabSz="9048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02099E2-183C-46BB-9C39-614E048A2805}" type="slidenum">
              <a:rPr lang="cs-CZ" altLang="en-US" smtClean="0"/>
              <a:pPr>
                <a:spcBef>
                  <a:spcPct val="0"/>
                </a:spcBef>
              </a:pPr>
              <a:t>1</a:t>
            </a:fld>
            <a:endParaRPr lang="cs-CZ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/>
          </a:p>
        </p:txBody>
      </p:sp>
      <p:sp>
        <p:nvSpPr>
          <p:cNvPr id="13316" name="Zástupný symbol pro záhlaví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7" name="Zástupný symbol pro zápatí 4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3318" name="Zástupný symbol pro číslo snímku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0487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048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BB6E8DE-35C5-4B06-8A75-39E7217DD500}" type="slidenum">
              <a:rPr lang="cs-CZ" altLang="en-US" smtClean="0">
                <a:latin typeface="Calibri" panose="020F0502020204030204" pitchFamily="34" charset="0"/>
              </a:rPr>
              <a:pPr/>
              <a:t>8</a:t>
            </a:fld>
            <a:endParaRPr lang="cs-CZ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A6F1D-9C9F-4D1E-A209-D8BED228420F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3720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908050"/>
            <a:ext cx="8229600" cy="7921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871663"/>
            <a:ext cx="8229600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2E2F6-53F4-4EB5-A066-1D2B3737FF6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5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A3753-B9E4-4CF1-B939-C7E59BA63E06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6907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07DB5-FE7F-4DCE-9361-094031025F9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3755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D86B-044F-47BF-A649-8D6E230F1F67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4714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45C74A-7D78-44C5-A4B7-4040129A46A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272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854A-F410-4C1A-A341-7FD458F531C4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040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2DB63-FDB1-4924-BCDA-8D548887C9BE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039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Kliknutím lze upravit styly předlohy textu.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FB299-5586-411A-AEC5-BA50EF676750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6123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4DCC3-B756-4962-918B-EF1B10716848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55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050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/>
              <a:t>Kliknutím lze upravit styly předlohy textu.</a:t>
            </a:r>
          </a:p>
          <a:p>
            <a:pPr lvl="1"/>
            <a:r>
              <a:rPr lang="cs-CZ" altLang="en-US"/>
              <a:t>Druhá úroveň</a:t>
            </a:r>
          </a:p>
          <a:p>
            <a:pPr lvl="2"/>
            <a:r>
              <a:rPr lang="cs-CZ" altLang="en-US"/>
              <a:t>Třetí úroveň</a:t>
            </a:r>
          </a:p>
          <a:p>
            <a:pPr lvl="3"/>
            <a:r>
              <a:rPr lang="cs-CZ" altLang="en-US"/>
              <a:t>Čtvrtá úroveň</a:t>
            </a:r>
          </a:p>
          <a:p>
            <a:pPr lvl="4"/>
            <a:r>
              <a:rPr lang="cs-CZ" altLang="en-US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vert="horz" wrap="square" lIns="0" tIns="0" rIns="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5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42CAC99-4600-4424-AC0C-A0366543EF95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900113" y="6572250"/>
            <a:ext cx="2895600" cy="285750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altLang="en-US"/>
              <a:t>I      PA193 - Introductory info</a:t>
            </a:r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E4485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0" fontAlgn="base" hangingPunct="0">
        <a:spcBef>
          <a:spcPct val="20000"/>
        </a:spcBef>
        <a:spcAft>
          <a:spcPct val="0"/>
        </a:spcAft>
        <a:buSzPct val="100000"/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7/PA193/" TargetMode="Externa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rocs.fi.muni.cz/people/svenda" TargetMode="External"/><Relationship Id="rId2" Type="http://schemas.openxmlformats.org/officeDocument/2006/relationships/hyperlink" Target="mailto:svenda@fi.muni.cz" TargetMode="External"/><Relationship Id="rId1" Type="http://schemas.openxmlformats.org/officeDocument/2006/relationships/slideLayout" Target="../slideLayouts/slideLayout10.xml"/><Relationship Id="rId4" Type="http://schemas.openxmlformats.org/officeDocument/2006/relationships/hyperlink" Target="mailto:xrockai@fi.muni.cz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cd/1433/podzim2017/PA193/" TargetMode="Externa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8" descr="titulk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" y="317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Nadpis 1"/>
          <p:cNvSpPr>
            <a:spLocks noGrp="1"/>
          </p:cNvSpPr>
          <p:nvPr>
            <p:ph type="ctrTitle" idx="4294967295"/>
          </p:nvPr>
        </p:nvSpPr>
        <p:spPr>
          <a:xfrm>
            <a:off x="503238" y="476250"/>
            <a:ext cx="5754687" cy="1873250"/>
          </a:xfrm>
        </p:spPr>
        <p:txBody>
          <a:bodyPr/>
          <a:lstStyle/>
          <a:p>
            <a:r>
              <a:rPr lang="en-US" altLang="en-US">
                <a:solidFill>
                  <a:schemeClr val="bg1"/>
                </a:solidFill>
              </a:rPr>
              <a:t>PA193 Secure coding principles and practices</a:t>
            </a:r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4100" name="Podnadpis 2"/>
          <p:cNvSpPr>
            <a:spLocks noGrp="1"/>
          </p:cNvSpPr>
          <p:nvPr>
            <p:ph type="subTitle" idx="4294967295"/>
          </p:nvPr>
        </p:nvSpPr>
        <p:spPr>
          <a:xfrm>
            <a:off x="503238" y="3284538"/>
            <a:ext cx="5724525" cy="1081087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b="1">
                <a:solidFill>
                  <a:srgbClr val="1E4485"/>
                </a:solidFill>
              </a:rPr>
              <a:t>Overview of the subject</a:t>
            </a:r>
            <a:endParaRPr lang="cs-CZ" altLang="en-US" sz="1800" b="1">
              <a:solidFill>
                <a:srgbClr val="1E4485"/>
              </a:solidFill>
            </a:endParaRPr>
          </a:p>
        </p:txBody>
      </p:sp>
      <p:sp>
        <p:nvSpPr>
          <p:cNvPr id="4101" name="Zástupný symbol pro text 3"/>
          <p:cNvSpPr>
            <a:spLocks noGrp="1"/>
          </p:cNvSpPr>
          <p:nvPr>
            <p:ph type="body" idx="4294967295"/>
          </p:nvPr>
        </p:nvSpPr>
        <p:spPr>
          <a:xfrm>
            <a:off x="503238" y="5254625"/>
            <a:ext cx="5724525" cy="863600"/>
          </a:xfrm>
        </p:spPr>
        <p:txBody>
          <a:bodyPr anchor="ctr"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1800" u="sng" dirty="0">
                <a:solidFill>
                  <a:srgbClr val="1E4485"/>
                </a:solidFill>
              </a:rPr>
              <a:t>Petr </a:t>
            </a:r>
            <a:r>
              <a:rPr lang="cs-CZ" altLang="en-US" sz="1800" u="sng" dirty="0" err="1">
                <a:solidFill>
                  <a:srgbClr val="1E4485"/>
                </a:solidFill>
              </a:rPr>
              <a:t>Švenda</a:t>
            </a:r>
            <a:r>
              <a:rPr lang="en-GB" altLang="en-US" sz="1800" dirty="0">
                <a:solidFill>
                  <a:srgbClr val="1E4485"/>
                </a:solidFill>
              </a:rPr>
              <a:t>, Petr Ro</a:t>
            </a:r>
            <a:r>
              <a:rPr lang="cs-CZ" altLang="en-US" sz="1800" dirty="0" err="1">
                <a:solidFill>
                  <a:srgbClr val="1E4485"/>
                </a:solidFill>
              </a:rPr>
              <a:t>čkai</a:t>
            </a:r>
            <a:r>
              <a:rPr lang="cs-CZ" altLang="en-US" sz="1800" dirty="0">
                <a:solidFill>
                  <a:srgbClr val="1E4485"/>
                </a:solidFill>
              </a:rPr>
              <a:t>,</a:t>
            </a:r>
            <a:r>
              <a:rPr lang="en-GB" altLang="en-US" sz="1800" dirty="0">
                <a:solidFill>
                  <a:srgbClr val="1E4485"/>
                </a:solidFill>
              </a:rPr>
              <a:t> </a:t>
            </a:r>
            <a:r>
              <a:rPr lang="cs-CZ" altLang="en-US" sz="1800" dirty="0">
                <a:solidFill>
                  <a:srgbClr val="1E4485"/>
                </a:solidFill>
              </a:rPr>
              <a:t>Marek </a:t>
            </a:r>
            <a:r>
              <a:rPr lang="cs-CZ" altLang="en-US" sz="1800" dirty="0" err="1">
                <a:solidFill>
                  <a:srgbClr val="1E4485"/>
                </a:solidFill>
              </a:rPr>
              <a:t>Sýs</a:t>
            </a:r>
            <a:r>
              <a:rPr lang="cs-CZ" altLang="en-US" sz="1800" dirty="0">
                <a:solidFill>
                  <a:srgbClr val="1E4485"/>
                </a:solidFill>
              </a:rPr>
              <a:t>, Kamil Dudka, Mirek Jaroš</a:t>
            </a:r>
            <a:r>
              <a:rPr lang="en-GB" altLang="en-US" sz="1800" dirty="0">
                <a:solidFill>
                  <a:srgbClr val="1E4485"/>
                </a:solidFill>
              </a:rPr>
              <a:t>, Martin </a:t>
            </a:r>
            <a:r>
              <a:rPr lang="en-GB" altLang="en-US" sz="1800" dirty="0" err="1">
                <a:solidFill>
                  <a:srgbClr val="1E4485"/>
                </a:solidFill>
              </a:rPr>
              <a:t>Ukrop</a:t>
            </a:r>
            <a:endParaRPr lang="cs-CZ" altLang="en-US" sz="1800" dirty="0">
              <a:solidFill>
                <a:srgbClr val="1E4485"/>
              </a:solidFill>
            </a:endParaRPr>
          </a:p>
        </p:txBody>
      </p:sp>
      <p:sp>
        <p:nvSpPr>
          <p:cNvPr id="410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410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E760E5C-05A4-4418-8FC1-96BABB8BE9D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Plagiarism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503238" y="1871663"/>
            <a:ext cx="8229600" cy="4437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Homeworks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independently</a:t>
            </a:r>
            <a:r>
              <a:rPr lang="cs-CZ" altLang="en-US" sz="2100" dirty="0"/>
              <a:t> by </a:t>
            </a:r>
            <a:r>
              <a:rPr lang="cs-CZ" altLang="en-US" sz="2100" dirty="0" err="1"/>
              <a:t>each</a:t>
            </a:r>
            <a:r>
              <a:rPr lang="cs-CZ" altLang="en-US" sz="2100" dirty="0"/>
              <a:t> student</a:t>
            </a:r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worked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out</a:t>
            </a:r>
            <a:r>
              <a:rPr lang="cs-CZ" altLang="en-US" sz="2100" dirty="0"/>
              <a:t> by a team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3 </a:t>
            </a:r>
            <a:r>
              <a:rPr lang="cs-CZ" altLang="en-US" sz="2100" dirty="0" err="1"/>
              <a:t>students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Every team member must show his/her contribution 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Plagiarism</a:t>
            </a:r>
            <a:r>
              <a:rPr lang="cs-CZ" altLang="en-US" sz="2300" dirty="0"/>
              <a:t>, </a:t>
            </a:r>
            <a:r>
              <a:rPr lang="cs-CZ" altLang="en-US" sz="2300" dirty="0" err="1"/>
              <a:t>cut</a:t>
            </a:r>
            <a:r>
              <a:rPr lang="en-US" altLang="en-US" sz="2300" dirty="0"/>
              <a:t>&amp;paste, etc. is not tolerated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Plagiarism is use of somebody else words/programs or ideas without proper citation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Automatic tools used to recognize plagiarism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If plagiarism is detected student is assigned -7 points</a:t>
            </a:r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More serious cases handled by the Disciplinary committee</a:t>
            </a:r>
            <a:endParaRPr lang="cs-CZ" altLang="en-US" sz="2100" dirty="0"/>
          </a:p>
        </p:txBody>
      </p:sp>
      <p:sp>
        <p:nvSpPr>
          <p:cNvPr id="15364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5365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B0236F-DA8E-44A2-B919-0FD60AE885C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cs-CZ" altLang="en-US" sz="1500">
              <a:solidFill>
                <a:schemeClr val="bg1"/>
              </a:solidFill>
            </a:endParaRPr>
          </a:p>
        </p:txBody>
      </p:sp>
      <p:pic>
        <p:nvPicPr>
          <p:cNvPr id="15366" name="Picture 4" descr="opisovani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EFC"/>
              </a:clrFrom>
              <a:clrTo>
                <a:srgbClr val="FCFE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88913"/>
            <a:ext cx="3857625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Reuse of existing code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Code reuse is generally great thing, but..</a:t>
            </a:r>
          </a:p>
          <a:p>
            <a:r>
              <a:rPr lang="en-GB" altLang="en-US" dirty="0"/>
              <a:t>NOT in homework or assignments!</a:t>
            </a:r>
          </a:p>
          <a:p>
            <a:r>
              <a:rPr lang="en-GB" altLang="en-US" dirty="0"/>
              <a:t>It is </a:t>
            </a:r>
            <a:r>
              <a:rPr lang="en-GB" altLang="en-US" dirty="0">
                <a:solidFill>
                  <a:srgbClr val="FF0000"/>
                </a:solidFill>
              </a:rPr>
              <a:t>NOTOK</a:t>
            </a:r>
            <a:r>
              <a:rPr lang="en-GB" altLang="en-US" dirty="0"/>
              <a:t>:</a:t>
            </a:r>
          </a:p>
          <a:p>
            <a:pPr lvl="1"/>
            <a:r>
              <a:rPr lang="en-GB" altLang="en-US" dirty="0"/>
              <a:t>Take any code from web when you should create code completely on your own (project - parser)</a:t>
            </a:r>
          </a:p>
          <a:p>
            <a:pPr lvl="1"/>
            <a:r>
              <a:rPr lang="en-GB" altLang="en-US" dirty="0"/>
              <a:t>Share code of your solution with others (homework)</a:t>
            </a:r>
          </a:p>
        </p:txBody>
      </p:sp>
      <p:sp>
        <p:nvSpPr>
          <p:cNvPr id="1638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BA681D49-A8FE-4784-9156-9616069B8D8D}" type="slidenum">
              <a:rPr lang="cs-CZ" altLang="en-US" sz="1200" b="0" smtClean="0">
                <a:solidFill>
                  <a:schemeClr val="bg1"/>
                </a:solidFill>
              </a:rPr>
              <a:pPr/>
              <a:t>11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pic>
        <p:nvPicPr>
          <p:cNvPr id="17411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6075" y="549275"/>
            <a:ext cx="8543925" cy="6024563"/>
          </a:xfrm>
        </p:spPr>
      </p:pic>
      <p:sp>
        <p:nvSpPr>
          <p:cNvPr id="1741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A150626-B12F-4604-8771-DE0A2E735486}" type="slidenum">
              <a:rPr lang="cs-CZ" altLang="en-US" sz="1200" b="0" smtClean="0">
                <a:solidFill>
                  <a:schemeClr val="bg1"/>
                </a:solidFill>
              </a:rPr>
              <a:pPr/>
              <a:t>12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xfrm>
            <a:off x="900113" y="6572250"/>
            <a:ext cx="289560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A24614A-B1F7-4C71-A18C-7C6BA4C6B749}" type="slidenum">
              <a:rPr lang="cs-CZ" altLang="en-US" sz="1200" b="0" smtClean="0">
                <a:solidFill>
                  <a:schemeClr val="bg1"/>
                </a:solidFill>
              </a:rPr>
              <a:pPr/>
              <a:t>13</a:t>
            </a:fld>
            <a:endParaRPr lang="cs-CZ" altLang="en-US" sz="1200" b="0">
              <a:solidFill>
                <a:schemeClr val="bg1"/>
              </a:solidFill>
            </a:endParaRPr>
          </a:p>
        </p:txBody>
      </p:sp>
      <p:sp>
        <p:nvSpPr>
          <p:cNvPr id="18436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>
            <a:off x="900113" y="6572250"/>
            <a:ext cx="5111750" cy="285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it-IT" altLang="en-US" sz="1400">
                <a:solidFill>
                  <a:schemeClr val="bg1"/>
                </a:solidFill>
              </a:rPr>
              <a:t>I      PA193 - Introductory info</a:t>
            </a:r>
            <a:endParaRPr lang="cs-CZ" altLang="en-US" sz="1400">
              <a:solidFill>
                <a:schemeClr val="bg1"/>
              </a:solidFill>
            </a:endParaRPr>
          </a:p>
        </p:txBody>
      </p:sp>
      <p:pic>
        <p:nvPicPr>
          <p:cNvPr id="1843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0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3068638"/>
            <a:ext cx="9217025" cy="3352800"/>
          </a:xfrm>
        </p:spPr>
      </p:pic>
      <p:sp>
        <p:nvSpPr>
          <p:cNvPr id="8" name="Obdélník 7"/>
          <p:cNvSpPr/>
          <p:nvPr/>
        </p:nvSpPr>
        <p:spPr>
          <a:xfrm rot="1182934">
            <a:off x="1306069" y="2924944"/>
            <a:ext cx="75713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GB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Example of Plagiarism</a:t>
            </a:r>
            <a:endParaRPr lang="cs-CZ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Course resources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(PDF)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IS = </a:t>
            </a:r>
            <a:r>
              <a:rPr lang="cs-CZ" altLang="en-US" dirty="0" err="1"/>
              <a:t>Information</a:t>
            </a:r>
            <a:r>
              <a:rPr lang="cs-CZ" altLang="en-US" dirty="0"/>
              <a:t> </a:t>
            </a:r>
            <a:r>
              <a:rPr lang="cs-CZ" altLang="en-US" dirty="0" err="1"/>
              <a:t>System</a:t>
            </a:r>
            <a:r>
              <a:rPr lang="cs-CZ" altLang="en-US" dirty="0"/>
              <a:t> </a:t>
            </a:r>
            <a:r>
              <a:rPr lang="cs-CZ" altLang="en-US" dirty="0" err="1"/>
              <a:t>of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Masaryk University</a:t>
            </a:r>
            <a:endParaRPr lang="en-GB" altLang="en-US" dirty="0"/>
          </a:p>
          <a:p>
            <a:pPr lvl="1"/>
            <a:r>
              <a:rPr lang="cs-CZ" altLang="en-US" dirty="0">
                <a:hlinkClick r:id="rId2"/>
              </a:rPr>
              <a:t>https://is.muni.cz/auth/el/1433/podzim201</a:t>
            </a:r>
            <a:r>
              <a:rPr lang="en-GB" altLang="en-US" dirty="0">
                <a:hlinkClick r:id="rId2"/>
              </a:rPr>
              <a:t>7</a:t>
            </a:r>
            <a:r>
              <a:rPr lang="cs-CZ" altLang="en-US" dirty="0">
                <a:hlinkClick r:id="rId2"/>
              </a:rPr>
              <a:t>/PA193/</a:t>
            </a:r>
            <a:endParaRPr lang="cs-CZ" altLang="en-US" dirty="0"/>
          </a:p>
          <a:p>
            <a:r>
              <a:rPr lang="cs-CZ" altLang="en-US" dirty="0" err="1"/>
              <a:t>Homeworks</a:t>
            </a:r>
            <a:r>
              <a:rPr lang="cs-CZ" altLang="en-US" dirty="0"/>
              <a:t>/</a:t>
            </a:r>
            <a:r>
              <a:rPr lang="cs-CZ" altLang="en-US" dirty="0" err="1"/>
              <a:t>assignments</a:t>
            </a:r>
            <a:r>
              <a:rPr lang="cs-CZ" altLang="en-US" dirty="0"/>
              <a:t> </a:t>
            </a:r>
            <a:r>
              <a:rPr lang="cs-CZ" altLang="en-US" dirty="0" err="1"/>
              <a:t>available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 err="1"/>
              <a:t>Submissions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done via IS</a:t>
            </a:r>
            <a:r>
              <a:rPr lang="en-GB" altLang="en-US" dirty="0"/>
              <a:t> (Homework vaults)</a:t>
            </a:r>
            <a:endParaRPr lang="cs-CZ" altLang="en-US" dirty="0"/>
          </a:p>
          <a:p>
            <a:r>
              <a:rPr lang="cs-CZ" altLang="en-US" dirty="0" err="1"/>
              <a:t>Additional</a:t>
            </a:r>
            <a:r>
              <a:rPr lang="cs-CZ" altLang="en-US" dirty="0"/>
              <a:t> </a:t>
            </a:r>
            <a:r>
              <a:rPr lang="cs-CZ" altLang="en-US" dirty="0" err="1"/>
              <a:t>tutorials</a:t>
            </a:r>
            <a:r>
              <a:rPr lang="cs-CZ" altLang="en-US" dirty="0"/>
              <a:t>/</a:t>
            </a:r>
            <a:r>
              <a:rPr lang="cs-CZ" altLang="en-US" dirty="0" err="1"/>
              <a:t>papers</a:t>
            </a:r>
            <a:r>
              <a:rPr lang="cs-CZ" altLang="en-US" dirty="0"/>
              <a:t>/</a:t>
            </a:r>
            <a:r>
              <a:rPr lang="cs-CZ" altLang="en-US" dirty="0" err="1"/>
              <a:t>materials</a:t>
            </a:r>
            <a:r>
              <a:rPr lang="cs-CZ" altLang="en-US" dirty="0"/>
              <a:t> </a:t>
            </a:r>
            <a:r>
              <a:rPr lang="cs-CZ" altLang="en-US" dirty="0" err="1"/>
              <a:t>from</a:t>
            </a:r>
            <a:r>
              <a:rPr lang="cs-CZ" altLang="en-US" dirty="0"/>
              <a:t> </a:t>
            </a:r>
            <a:r>
              <a:rPr lang="cs-CZ" altLang="en-US" dirty="0" err="1"/>
              <a:t>time</a:t>
            </a:r>
            <a:r>
              <a:rPr lang="cs-CZ" altLang="en-US" dirty="0"/>
              <a:t> to </a:t>
            </a:r>
            <a:r>
              <a:rPr lang="cs-CZ" altLang="en-US" dirty="0" err="1"/>
              <a:t>time</a:t>
            </a:r>
            <a:r>
              <a:rPr lang="cs-CZ" altLang="en-US" dirty="0"/>
              <a:t> </a:t>
            </a:r>
            <a:r>
              <a:rPr lang="cs-CZ" altLang="en-US" dirty="0" err="1"/>
              <a:t>will</a:t>
            </a:r>
            <a:r>
              <a:rPr lang="cs-CZ" altLang="en-US" dirty="0"/>
              <a:t> </a:t>
            </a:r>
            <a:r>
              <a:rPr lang="cs-CZ" altLang="en-US" dirty="0" err="1"/>
              <a:t>also</a:t>
            </a:r>
            <a:r>
              <a:rPr lang="cs-CZ" altLang="en-US" dirty="0"/>
              <a:t> </a:t>
            </a:r>
            <a:r>
              <a:rPr lang="en-US" altLang="en-US" dirty="0"/>
              <a:t>be </a:t>
            </a:r>
            <a:r>
              <a:rPr lang="cs-CZ" altLang="en-US" dirty="0" err="1"/>
              <a:t>provided</a:t>
            </a:r>
            <a:r>
              <a:rPr lang="cs-CZ" altLang="en-US" dirty="0"/>
              <a:t> in IS</a:t>
            </a:r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better</a:t>
            </a:r>
            <a:r>
              <a:rPr lang="cs-CZ" altLang="en-US" dirty="0"/>
              <a:t> </a:t>
            </a:r>
            <a:r>
              <a:rPr lang="cs-CZ" altLang="en-US" dirty="0" err="1"/>
              <a:t>understand</a:t>
            </a:r>
            <a:r>
              <a:rPr lang="cs-CZ" altLang="en-US" dirty="0"/>
              <a:t> </a:t>
            </a:r>
            <a:r>
              <a:rPr lang="cs-CZ" altLang="en-US" dirty="0" err="1"/>
              <a:t>the</a:t>
            </a:r>
            <a:r>
              <a:rPr lang="cs-CZ" altLang="en-US" dirty="0"/>
              <a:t> </a:t>
            </a:r>
            <a:r>
              <a:rPr lang="cs-CZ" altLang="en-US" dirty="0" err="1"/>
              <a:t>issues</a:t>
            </a:r>
            <a:r>
              <a:rPr lang="cs-CZ" altLang="en-US" dirty="0"/>
              <a:t> </a:t>
            </a:r>
            <a:r>
              <a:rPr lang="cs-CZ" altLang="en-US" dirty="0" err="1"/>
              <a:t>discussed</a:t>
            </a:r>
            <a:endParaRPr lang="cs-CZ" altLang="en-US" dirty="0"/>
          </a:p>
          <a:p>
            <a:r>
              <a:rPr lang="cs-CZ" altLang="en-US" dirty="0" err="1"/>
              <a:t>Recommended</a:t>
            </a:r>
            <a:r>
              <a:rPr lang="cs-CZ" altLang="en-US" dirty="0"/>
              <a:t> </a:t>
            </a:r>
            <a:r>
              <a:rPr lang="cs-CZ" altLang="en-US" dirty="0" err="1"/>
              <a:t>literatures</a:t>
            </a:r>
            <a:endParaRPr lang="cs-CZ" altLang="en-US" dirty="0"/>
          </a:p>
          <a:p>
            <a:pPr lvl="1"/>
            <a:r>
              <a:rPr lang="cs-CZ" altLang="en-US" dirty="0"/>
              <a:t>To </a:t>
            </a:r>
            <a:r>
              <a:rPr lang="cs-CZ" altLang="en-US" dirty="0" err="1"/>
              <a:t>learn</a:t>
            </a:r>
            <a:r>
              <a:rPr lang="cs-CZ" altLang="en-US" dirty="0"/>
              <a:t> more …</a:t>
            </a:r>
          </a:p>
        </p:txBody>
      </p:sp>
      <p:sp>
        <p:nvSpPr>
          <p:cNvPr id="1946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946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E70723-17DE-44F2-9BCB-DFCCFD409206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Recommended literature</a:t>
            </a:r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Ross Anderson</a:t>
            </a:r>
            <a:r>
              <a:rPr lang="cs-CZ" altLang="en-US"/>
              <a:t> - </a:t>
            </a:r>
            <a:r>
              <a:rPr lang="en-US" altLang="en-US"/>
              <a:t>Security </a:t>
            </a:r>
            <a:br>
              <a:rPr lang="cs-CZ" altLang="en-US"/>
            </a:br>
            <a:r>
              <a:rPr lang="en-US" altLang="en-US"/>
              <a:t>engineering</a:t>
            </a:r>
            <a:r>
              <a:rPr lang="cs-CZ" altLang="en-US"/>
              <a:t>, Wiley</a:t>
            </a:r>
          </a:p>
          <a:p>
            <a:r>
              <a:rPr lang="en-US" altLang="en-US"/>
              <a:t>Michael Howard, Steve Lipner - Secure Development Lifecycle</a:t>
            </a:r>
            <a:r>
              <a:rPr lang="cs-CZ" altLang="en-US"/>
              <a:t>, MS Press</a:t>
            </a:r>
          </a:p>
          <a:p>
            <a:r>
              <a:rPr lang="en-US" altLang="en-US"/>
              <a:t>John Viega, Matt Messier</a:t>
            </a:r>
            <a:r>
              <a:rPr lang="cs-CZ" altLang="en-US"/>
              <a:t> - </a:t>
            </a:r>
            <a:r>
              <a:rPr lang="en-US" altLang="en-US"/>
              <a:t>Secure </a:t>
            </a:r>
            <a:br>
              <a:rPr lang="cs-CZ" altLang="en-US"/>
            </a:br>
            <a:r>
              <a:rPr lang="en-US" altLang="en-US"/>
              <a:t>programming cookbook</a:t>
            </a:r>
            <a:r>
              <a:rPr lang="cs-CZ" altLang="en-US"/>
              <a:t>, O'Reilly </a:t>
            </a:r>
            <a:r>
              <a:rPr lang="en-US" altLang="en-US"/>
              <a:t> </a:t>
            </a:r>
            <a:endParaRPr lang="cs-CZ" altLang="en-US"/>
          </a:p>
          <a:p>
            <a:r>
              <a:rPr lang="en-US" altLang="en-US"/>
              <a:t>Michael Howard - Writing </a:t>
            </a:r>
            <a:br>
              <a:rPr lang="cs-CZ" altLang="en-US"/>
            </a:br>
            <a:r>
              <a:rPr lang="en-US" altLang="en-US"/>
              <a:t>secure code</a:t>
            </a:r>
            <a:r>
              <a:rPr lang="cs-CZ" altLang="en-US"/>
              <a:t>, MS Press</a:t>
            </a:r>
          </a:p>
          <a:p>
            <a:endParaRPr lang="cs-CZ" altLang="en-US"/>
          </a:p>
        </p:txBody>
      </p:sp>
      <p:pic>
        <p:nvPicPr>
          <p:cNvPr id="20484" name="Picture 4" descr="book2cover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765175"/>
            <a:ext cx="1552575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5" name="Picture 5" descr="073563747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513" y="1668463"/>
            <a:ext cx="1616075" cy="197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6" descr="ca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113" y="3860800"/>
            <a:ext cx="17145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7" name="Picture 7" descr="X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2113" y="4581525"/>
            <a:ext cx="1547812" cy="188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2048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ECBBF1-C945-4A06-A691-BD021DBE3C97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/>
          </a:p>
        </p:txBody>
      </p:sp>
      <p:sp>
        <p:nvSpPr>
          <p:cNvPr id="21508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8FEB71-B90B-4B0E-A38D-10A5FD3E6676}" type="slidenum">
              <a:rPr lang="cs-CZ" altLang="en-US" smtClean="0">
                <a:solidFill>
                  <a:schemeClr val="bg1"/>
                </a:solidFill>
              </a:rPr>
              <a:pPr/>
              <a:t>16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21509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  <p:pic>
        <p:nvPicPr>
          <p:cNvPr id="21510" name="Picture 3" descr="questio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924175"/>
            <a:ext cx="109537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5"/>
          <p:cNvSpPr txBox="1">
            <a:spLocks noChangeArrowheads="1"/>
          </p:cNvSpPr>
          <p:nvPr/>
        </p:nvSpPr>
        <p:spPr bwMode="auto">
          <a:xfrm>
            <a:off x="2932113" y="2984500"/>
            <a:ext cx="2241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/>
              <a:t>Questions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2800"/>
              <a:t>PA19</a:t>
            </a:r>
            <a:r>
              <a:rPr lang="en-US" altLang="en-US" sz="2800"/>
              <a:t>3</a:t>
            </a:r>
            <a:r>
              <a:rPr lang="cs-CZ" altLang="en-US" sz="2800"/>
              <a:t> </a:t>
            </a:r>
            <a:r>
              <a:rPr lang="en-GB" altLang="en-US" sz="2800"/>
              <a:t>Secure coding principles and practices</a:t>
            </a:r>
            <a:endParaRPr lang="cs-CZ" altLang="en-US" sz="2800"/>
          </a:p>
        </p:txBody>
      </p:sp>
      <p:sp>
        <p:nvSpPr>
          <p:cNvPr id="6147" name="Rectangle 3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dirty="0"/>
              <a:t>Secure coding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How to write code in a more secure way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So that the program is harder to be attacked/exploited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Selected basic building blocks of security applications </a:t>
            </a:r>
            <a:endParaRPr lang="en-GB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dirty="0"/>
              <a:t>2/2/2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Lecture: 2 hours weekly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Seminar: 2 hours weekly (2 seminar groups)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Homework: about 6-8 hours/each (6+1 bonus)</a:t>
            </a:r>
          </a:p>
          <a:p>
            <a:pPr lvl="1">
              <a:lnSpc>
                <a:spcPct val="90000"/>
              </a:lnSpc>
            </a:pPr>
            <a:r>
              <a:rPr lang="en-GB" altLang="en-US" dirty="0"/>
              <a:t>Project: about 30-40 hours/person</a:t>
            </a:r>
          </a:p>
        </p:txBody>
      </p:sp>
      <p:sp>
        <p:nvSpPr>
          <p:cNvPr id="6148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6149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7DD517D-8325-4B88-B60B-8A3393FB6A12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People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Main contact: Petr </a:t>
            </a:r>
            <a:r>
              <a:rPr lang="cs-CZ" altLang="en-US" dirty="0" err="1"/>
              <a:t>Švenda</a:t>
            </a:r>
            <a:r>
              <a:rPr lang="en-GB" altLang="en-US" dirty="0"/>
              <a:t> (</a:t>
            </a:r>
            <a:r>
              <a:rPr lang="en-GB" altLang="en-US" dirty="0" err="1"/>
              <a:t>CRoCS@FI</a:t>
            </a:r>
            <a:r>
              <a:rPr lang="en-GB" altLang="en-US" dirty="0"/>
              <a:t> MU)</a:t>
            </a:r>
          </a:p>
          <a:p>
            <a:pPr lvl="1"/>
            <a:r>
              <a:rPr lang="en-GB" altLang="en-US" dirty="0"/>
              <a:t>Office hours: Monday 13:00-13:50, A406</a:t>
            </a:r>
          </a:p>
          <a:p>
            <a:pPr lvl="1"/>
            <a:r>
              <a:rPr lang="en-GB" altLang="en-US" dirty="0">
                <a:hlinkClick r:id="rId2"/>
              </a:rPr>
              <a:t>svenda@fi.muni.cz</a:t>
            </a:r>
            <a:r>
              <a:rPr lang="en-GB" altLang="en-US" dirty="0"/>
              <a:t>, @</a:t>
            </a:r>
            <a:r>
              <a:rPr lang="en-GB" altLang="en-US" dirty="0" err="1"/>
              <a:t>rngsec</a:t>
            </a:r>
            <a:endParaRPr lang="en-GB" altLang="en-US" dirty="0"/>
          </a:p>
          <a:p>
            <a:pPr lvl="1"/>
            <a:r>
              <a:rPr lang="en-GB" altLang="en-US" dirty="0">
                <a:hlinkClick r:id="rId3"/>
              </a:rPr>
              <a:t>https://crocs.fi.muni.cz/people/svenda</a:t>
            </a:r>
            <a:endParaRPr lang="en-GB" altLang="en-US" dirty="0"/>
          </a:p>
          <a:p>
            <a:r>
              <a:rPr lang="en-GB" altLang="en-US" dirty="0"/>
              <a:t>Petr Ro</a:t>
            </a:r>
            <a:r>
              <a:rPr lang="cs-CZ" altLang="en-US" dirty="0" err="1"/>
              <a:t>čkai</a:t>
            </a:r>
            <a:r>
              <a:rPr lang="cs-CZ" altLang="en-US" dirty="0"/>
              <a:t> (FI MU)</a:t>
            </a:r>
          </a:p>
          <a:p>
            <a:pPr lvl="1"/>
            <a:r>
              <a:rPr lang="en-GB" altLang="en-US" dirty="0"/>
              <a:t>Office hours: Tuesday 12:00-12:50, A406</a:t>
            </a:r>
          </a:p>
          <a:p>
            <a:pPr lvl="1"/>
            <a:r>
              <a:rPr lang="en-GB" altLang="en-US" dirty="0">
                <a:hlinkClick r:id="rId4"/>
              </a:rPr>
              <a:t>xrockai@fi.muni.cz</a:t>
            </a:r>
            <a:endParaRPr lang="en-GB" altLang="en-US" dirty="0"/>
          </a:p>
          <a:p>
            <a:r>
              <a:rPr lang="en-GB" altLang="en-US" dirty="0"/>
              <a:t>Other lectures and seminars</a:t>
            </a:r>
          </a:p>
          <a:p>
            <a:pPr lvl="1"/>
            <a:r>
              <a:rPr lang="en-GB" altLang="en-US" dirty="0"/>
              <a:t>Marek S</a:t>
            </a:r>
            <a:r>
              <a:rPr lang="cs-CZ" altLang="en-US" dirty="0" err="1"/>
              <a:t>ýs</a:t>
            </a:r>
            <a:r>
              <a:rPr lang="en-GB" altLang="en-US" dirty="0"/>
              <a:t> (FI), </a:t>
            </a:r>
            <a:r>
              <a:rPr lang="cs-CZ" altLang="en-US" dirty="0"/>
              <a:t>Kamil Dudka (</a:t>
            </a:r>
            <a:r>
              <a:rPr lang="en-GB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</a:t>
            </a:r>
            <a:r>
              <a:rPr lang="en-GB" altLang="en-US" dirty="0" err="1"/>
              <a:t>Mirek</a:t>
            </a:r>
            <a:r>
              <a:rPr lang="en-GB" altLang="en-US" dirty="0"/>
              <a:t> </a:t>
            </a:r>
            <a:r>
              <a:rPr lang="en-GB" altLang="en-US" dirty="0" err="1"/>
              <a:t>Jaro</a:t>
            </a:r>
            <a:r>
              <a:rPr lang="cs-CZ" altLang="en-US" dirty="0"/>
              <a:t>š (</a:t>
            </a:r>
            <a:r>
              <a:rPr lang="cs-CZ" altLang="en-US" dirty="0" err="1"/>
              <a:t>RedHat</a:t>
            </a:r>
            <a:r>
              <a:rPr lang="cs-CZ" altLang="en-US" dirty="0"/>
              <a:t>)</a:t>
            </a:r>
            <a:r>
              <a:rPr lang="en-GB" altLang="en-US" dirty="0"/>
              <a:t>, Martin </a:t>
            </a:r>
            <a:r>
              <a:rPr lang="en-GB" altLang="en-US" dirty="0" err="1"/>
              <a:t>Ukrop</a:t>
            </a:r>
            <a:r>
              <a:rPr lang="en-GB" altLang="en-US" dirty="0"/>
              <a:t> (FI) </a:t>
            </a:r>
          </a:p>
          <a:p>
            <a:pPr lvl="1"/>
            <a:endParaRPr lang="en-GB" altLang="en-US" dirty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A516D1-9756-435B-B142-120764D9DFC2}" type="slidenum">
              <a:rPr lang="cs-CZ" altLang="en-US" smtClean="0">
                <a:solidFill>
                  <a:schemeClr val="bg1"/>
                </a:solidFill>
              </a:rPr>
              <a:pPr/>
              <a:t>3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7173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Aims of the subject</a:t>
            </a:r>
            <a:endParaRPr lang="cs-CZ" altLang="en-US"/>
          </a:p>
        </p:txBody>
      </p:sp>
      <p:sp>
        <p:nvSpPr>
          <p:cNvPr id="819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To learn how to program in a way that the resulting application is more secure</a:t>
            </a:r>
          </a:p>
          <a:p>
            <a:pPr lvl="1"/>
            <a:r>
              <a:rPr lang="en-US" altLang="en-US" dirty="0"/>
              <a:t>Decrease number of security related bugs</a:t>
            </a:r>
          </a:p>
          <a:p>
            <a:pPr lvl="1"/>
            <a:r>
              <a:rPr lang="en-US" altLang="en-US" dirty="0"/>
              <a:t>Increase difficulty of exploitation</a:t>
            </a:r>
          </a:p>
          <a:p>
            <a:r>
              <a:rPr lang="en-US" altLang="en-US" dirty="0"/>
              <a:t>To understand security consequences of decisions made by programmer</a:t>
            </a:r>
          </a:p>
          <a:p>
            <a:r>
              <a:rPr lang="en-US" altLang="en-US" dirty="0"/>
              <a:t>Most issues are independent on particular programming language</a:t>
            </a:r>
          </a:p>
          <a:p>
            <a:pPr lvl="1"/>
            <a:r>
              <a:rPr lang="en-US" altLang="en-US" dirty="0"/>
              <a:t>examples will be mostly based on C/C++ and Java</a:t>
            </a:r>
            <a:endParaRPr lang="cs-CZ" altLang="en-US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8197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43524C5-C795-4AE3-B05D-13584313D63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Previous knowledge requirements</a:t>
            </a:r>
            <a:endParaRPr lang="cs-CZ" altLang="en-US" dirty="0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300" dirty="0"/>
              <a:t>Basic knowledge of (applied) cryptography and IT security</a:t>
            </a:r>
            <a:endParaRPr lang="cs-CZ" altLang="en-US" sz="2300" dirty="0"/>
          </a:p>
          <a:p>
            <a:pPr lvl="1"/>
            <a:r>
              <a:rPr lang="en-US" altLang="en-US" sz="2100" dirty="0"/>
              <a:t>symmetric vs. asymmetric cryptography, PKI</a:t>
            </a:r>
            <a:endParaRPr lang="cs-CZ" altLang="en-US" sz="2100" dirty="0"/>
          </a:p>
          <a:p>
            <a:pPr lvl="1"/>
            <a:r>
              <a:rPr lang="en-US" altLang="en-US" sz="2100" dirty="0"/>
              <a:t>block vs. stream ciphers and usage modes</a:t>
            </a:r>
            <a:endParaRPr lang="cs-CZ" altLang="en-US" sz="2100" dirty="0"/>
          </a:p>
          <a:p>
            <a:pPr lvl="1"/>
            <a:r>
              <a:rPr lang="en-US" altLang="en-US" sz="2100" dirty="0"/>
              <a:t>hash functions</a:t>
            </a:r>
            <a:endParaRPr lang="cs-CZ" altLang="en-US" sz="2100" dirty="0"/>
          </a:p>
          <a:p>
            <a:pPr lvl="1"/>
            <a:r>
              <a:rPr lang="en-US" altLang="en-US" sz="2100" dirty="0"/>
              <a:t>random vs. pseudorandom numbers</a:t>
            </a:r>
            <a:endParaRPr lang="cs-CZ" altLang="en-US" sz="2100" dirty="0"/>
          </a:p>
          <a:p>
            <a:pPr lvl="1"/>
            <a:r>
              <a:rPr lang="en-US" altLang="en-US" sz="2100" dirty="0"/>
              <a:t>basic cryptographic algorithms (AES, DES, RSA, EC, DH)</a:t>
            </a:r>
            <a:endParaRPr lang="cs-CZ" altLang="en-US" sz="2100" dirty="0"/>
          </a:p>
          <a:p>
            <a:pPr lvl="1"/>
            <a:r>
              <a:rPr lang="en-US" altLang="en-US" sz="2100" dirty="0"/>
              <a:t>risk analysis</a:t>
            </a:r>
            <a:endParaRPr lang="cs-CZ" altLang="en-US" sz="2100" dirty="0"/>
          </a:p>
          <a:p>
            <a:r>
              <a:rPr lang="en-US" altLang="en-US" sz="2300" dirty="0"/>
              <a:t>Basic knowledge in formal languages and compilers</a:t>
            </a:r>
            <a:endParaRPr lang="cs-CZ" altLang="en-US" sz="2300" dirty="0"/>
          </a:p>
          <a:p>
            <a:r>
              <a:rPr lang="en-US" altLang="en-US" sz="2300" dirty="0"/>
              <a:t>User-level experience with Windows and Linux OS </a:t>
            </a:r>
          </a:p>
          <a:p>
            <a:r>
              <a:rPr lang="en-US" altLang="en-US" sz="2300" b="1" dirty="0"/>
              <a:t>Practical experience with C/C++/Java language</a:t>
            </a:r>
            <a:endParaRPr lang="cs-CZ" altLang="en-US" sz="2300" b="1" dirty="0"/>
          </a:p>
          <a:p>
            <a:endParaRPr lang="cs-CZ" altLang="en-US" sz="23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en-US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FDC5D5-53D3-4DEB-B9B8-11393B9789EB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Organization</a:t>
            </a:r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395288" y="1800225"/>
            <a:ext cx="8640762" cy="4149725"/>
          </a:xfrm>
        </p:spPr>
        <p:txBody>
          <a:bodyPr/>
          <a:lstStyle/>
          <a:p>
            <a:r>
              <a:rPr lang="cs-CZ" altLang="en-US" dirty="0" err="1"/>
              <a:t>Lectures</a:t>
            </a:r>
            <a:r>
              <a:rPr lang="cs-CZ" altLang="en-US" dirty="0"/>
              <a:t> + </a:t>
            </a:r>
            <a:r>
              <a:rPr lang="cs-CZ" altLang="en-US" dirty="0" err="1"/>
              <a:t>seminars</a:t>
            </a:r>
            <a:r>
              <a:rPr lang="cs-CZ" altLang="en-US" dirty="0"/>
              <a:t> + </a:t>
            </a:r>
            <a:r>
              <a:rPr lang="en-US" altLang="en-US" dirty="0"/>
              <a:t>assignments</a:t>
            </a:r>
            <a:r>
              <a:rPr lang="cs-CZ" altLang="en-US" dirty="0"/>
              <a:t> + </a:t>
            </a:r>
            <a:r>
              <a:rPr lang="cs-CZ" altLang="en-US" dirty="0" err="1"/>
              <a:t>project</a:t>
            </a:r>
            <a:r>
              <a:rPr lang="en-US" altLang="en-US" dirty="0"/>
              <a:t> + exam</a:t>
            </a:r>
            <a:endParaRPr lang="cs-CZ" altLang="en-US" dirty="0"/>
          </a:p>
          <a:p>
            <a:r>
              <a:rPr lang="en-US" altLang="en-US" dirty="0"/>
              <a:t>Assignments</a:t>
            </a:r>
            <a:endParaRPr lang="cs-CZ" altLang="en-US" dirty="0"/>
          </a:p>
          <a:p>
            <a:pPr lvl="1"/>
            <a:r>
              <a:rPr lang="en-GB" altLang="en-US" dirty="0"/>
              <a:t>6 homework assignments (+ 1 bonus)</a:t>
            </a:r>
            <a:endParaRPr lang="cs-CZ" altLang="en-US" dirty="0"/>
          </a:p>
          <a:p>
            <a:pPr lvl="1"/>
            <a:r>
              <a:rPr lang="en-US" altLang="en-US" b="1" dirty="0"/>
              <a:t>Individual work of each student</a:t>
            </a:r>
            <a:r>
              <a:rPr lang="en-US" altLang="en-US" dirty="0"/>
              <a:t>  </a:t>
            </a:r>
            <a:endParaRPr lang="cs-CZ" altLang="en-US" dirty="0"/>
          </a:p>
          <a:p>
            <a:pPr lvl="1"/>
            <a:r>
              <a:rPr lang="en-US" altLang="en-US" dirty="0"/>
              <a:t>Lab A403 available to students (except teaching hours)</a:t>
            </a:r>
          </a:p>
          <a:p>
            <a:r>
              <a:rPr lang="en-US" altLang="en-US" dirty="0"/>
              <a:t>Project</a:t>
            </a:r>
          </a:p>
          <a:p>
            <a:pPr lvl="1"/>
            <a:r>
              <a:rPr lang="en-US" altLang="en-US" b="1" dirty="0"/>
              <a:t>Team work </a:t>
            </a:r>
            <a:r>
              <a:rPr lang="en-US" altLang="en-US" dirty="0"/>
              <a:t>(2-3 members)</a:t>
            </a:r>
          </a:p>
          <a:p>
            <a:pPr lvl="1"/>
            <a:r>
              <a:rPr lang="en-US" altLang="en-US" dirty="0"/>
              <a:t>Details at seminars, parser for a cryptocurrency blockchain</a:t>
            </a:r>
          </a:p>
          <a:p>
            <a:r>
              <a:rPr lang="en-US" altLang="en-US" dirty="0"/>
              <a:t>Exam</a:t>
            </a:r>
          </a:p>
          <a:p>
            <a:pPr lvl="1"/>
            <a:r>
              <a:rPr lang="en-US" altLang="en-US" dirty="0"/>
              <a:t>Written exam, open questions, pencil-only</a:t>
            </a:r>
          </a:p>
          <a:p>
            <a:endParaRPr lang="cs-CZ" altLang="en-US" dirty="0"/>
          </a:p>
        </p:txBody>
      </p:sp>
      <p:sp>
        <p:nvSpPr>
          <p:cNvPr id="717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717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566CA96-5816-4BCB-9749-BB9543AD8DFA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14916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Grading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100" dirty="0"/>
              <a:t>Credits</a:t>
            </a:r>
          </a:p>
          <a:p>
            <a:pPr lvl="1">
              <a:lnSpc>
                <a:spcPct val="80000"/>
              </a:lnSpc>
            </a:pPr>
            <a:r>
              <a:rPr lang="en-GB" altLang="en-US" sz="2100" dirty="0"/>
              <a:t>2+2+2 credits, plus 2 for the final exams</a:t>
            </a:r>
            <a:endParaRPr lang="en-US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Points</a:t>
            </a:r>
            <a:r>
              <a:rPr lang="en-GB" altLang="en-US" sz="2100" dirty="0"/>
              <a:t> [</a:t>
            </a:r>
            <a:r>
              <a:rPr lang="en-GB" altLang="en-US" sz="2100" dirty="0">
                <a:solidFill>
                  <a:srgbClr val="0070C0"/>
                </a:solidFill>
              </a:rPr>
              <a:t>Notice minimal number of points required!</a:t>
            </a:r>
            <a:r>
              <a:rPr lang="en-GB" altLang="en-US" sz="2100" dirty="0"/>
              <a:t>]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Homework</a:t>
            </a:r>
            <a:r>
              <a:rPr lang="cs-CZ" altLang="en-US" sz="1900" dirty="0"/>
              <a:t> (</a:t>
            </a:r>
            <a:r>
              <a:rPr lang="en-US" altLang="en-US" sz="1900" dirty="0"/>
              <a:t>30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15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Project (</a:t>
            </a:r>
            <a:r>
              <a:rPr lang="en-GB" altLang="en-US" sz="1900" dirty="0"/>
              <a:t>2</a:t>
            </a:r>
            <a:r>
              <a:rPr lang="en-US" altLang="en-US" sz="1900" dirty="0"/>
              <a:t>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minimum 10 required</a:t>
            </a:r>
            <a:r>
              <a:rPr lang="en-GB" altLang="en-US" sz="1900" dirty="0"/>
              <a:t>]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 err="1"/>
              <a:t>Written</a:t>
            </a:r>
            <a:r>
              <a:rPr lang="cs-CZ" altLang="en-US" sz="1900" dirty="0"/>
              <a:t> </a:t>
            </a:r>
            <a:r>
              <a:rPr lang="cs-CZ" altLang="en-US" sz="1900" dirty="0" err="1"/>
              <a:t>exam</a:t>
            </a:r>
            <a:r>
              <a:rPr lang="cs-CZ" altLang="en-US" sz="1900" dirty="0"/>
              <a:t> </a:t>
            </a:r>
            <a:r>
              <a:rPr lang="en-US" altLang="en-US" sz="1900" dirty="0"/>
              <a:t>(50</a:t>
            </a:r>
            <a:r>
              <a:rPr lang="cs-CZ" altLang="en-US" sz="1900" dirty="0"/>
              <a:t>)</a:t>
            </a:r>
            <a:r>
              <a:rPr lang="en-GB" altLang="en-US" sz="1900" dirty="0"/>
              <a:t> – [</a:t>
            </a:r>
            <a:r>
              <a:rPr lang="en-GB" altLang="en-US" sz="1900" dirty="0">
                <a:solidFill>
                  <a:srgbClr val="0070C0"/>
                </a:solidFill>
              </a:rPr>
              <a:t>no minimum limit</a:t>
            </a:r>
            <a:r>
              <a:rPr lang="en-GB" altLang="en-US" sz="1900" dirty="0"/>
              <a:t>]</a:t>
            </a:r>
          </a:p>
          <a:p>
            <a:pPr lvl="1">
              <a:lnSpc>
                <a:spcPct val="80000"/>
              </a:lnSpc>
            </a:pPr>
            <a:r>
              <a:rPr lang="en-GB" altLang="en-US" sz="1900" dirty="0"/>
              <a:t>Occasional bonuses </a:t>
            </a:r>
            <a:r>
              <a:rPr lang="en-GB" altLang="en-US" sz="1900" dirty="0">
                <a:sym typeface="Wingdings" panose="05000000000000000000" pitchFamily="2" charset="2"/>
              </a:rPr>
              <a:t></a:t>
            </a:r>
            <a:endParaRPr lang="cs-CZ" altLang="en-US" sz="1900" dirty="0"/>
          </a:p>
          <a:p>
            <a:pPr>
              <a:lnSpc>
                <a:spcPct val="80000"/>
              </a:lnSpc>
            </a:pPr>
            <a:r>
              <a:rPr lang="cs-CZ" altLang="en-US" sz="2100" dirty="0" err="1"/>
              <a:t>Grading</a:t>
            </a:r>
            <a:endParaRPr lang="cs-CZ" altLang="en-US" sz="21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A </a:t>
            </a:r>
            <a:r>
              <a:rPr lang="cs-CZ" altLang="en-US" sz="1900" dirty="0">
                <a:cs typeface="Arial" panose="020B0604020202020204" pitchFamily="34" charset="0"/>
              </a:rPr>
              <a:t>≥ 90%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cs-CZ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B </a:t>
            </a:r>
            <a:r>
              <a:rPr lang="cs-CZ" altLang="en-US" sz="1900" dirty="0">
                <a:cs typeface="Arial" panose="020B0604020202020204" pitchFamily="34" charset="0"/>
              </a:rPr>
              <a:t>≥ 80%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C </a:t>
            </a:r>
            <a:r>
              <a:rPr lang="cs-CZ" altLang="en-US" sz="1900" dirty="0">
                <a:cs typeface="Arial" panose="020B0604020202020204" pitchFamily="34" charset="0"/>
              </a:rPr>
              <a:t>≥ 70%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D </a:t>
            </a:r>
            <a:r>
              <a:rPr lang="cs-CZ" altLang="en-US" sz="1900" dirty="0">
                <a:cs typeface="Arial" panose="020B0604020202020204" pitchFamily="34" charset="0"/>
              </a:rPr>
              <a:t>≥ 60%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E </a:t>
            </a:r>
            <a:r>
              <a:rPr lang="cs-CZ" altLang="en-US" sz="1900" dirty="0">
                <a:cs typeface="Arial" panose="020B0604020202020204" pitchFamily="34" charset="0"/>
              </a:rPr>
              <a:t>≥ 50%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cs-CZ" altLang="en-US" sz="1900" dirty="0"/>
          </a:p>
          <a:p>
            <a:pPr lvl="1">
              <a:lnSpc>
                <a:spcPct val="80000"/>
              </a:lnSpc>
            </a:pPr>
            <a:r>
              <a:rPr lang="cs-CZ" altLang="en-US" sz="1900" dirty="0"/>
              <a:t>F </a:t>
            </a:r>
            <a:r>
              <a:rPr lang="en-US" altLang="en-US" sz="1900" dirty="0"/>
              <a:t>&lt; </a:t>
            </a:r>
            <a:r>
              <a:rPr lang="cs-CZ" altLang="en-US" sz="1900" dirty="0">
                <a:cs typeface="Arial" panose="020B0604020202020204" pitchFamily="34" charset="0"/>
              </a:rPr>
              <a:t>50%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maximum </a:t>
            </a:r>
            <a:r>
              <a:rPr lang="cs-CZ" altLang="en-US" sz="1900" dirty="0" err="1">
                <a:cs typeface="Arial" panose="020B0604020202020204" pitchFamily="34" charset="0"/>
              </a:rPr>
              <a:t>number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of</a:t>
            </a:r>
            <a:r>
              <a:rPr lang="cs-CZ" altLang="en-US" sz="1900" dirty="0">
                <a:cs typeface="Arial" panose="020B0604020202020204" pitchFamily="34" charset="0"/>
              </a:rPr>
              <a:t> </a:t>
            </a:r>
            <a:r>
              <a:rPr lang="cs-CZ" altLang="en-US" sz="1900" dirty="0" err="1">
                <a:cs typeface="Arial" panose="020B0604020202020204" pitchFamily="34" charset="0"/>
              </a:rPr>
              <a:t>points</a:t>
            </a:r>
            <a:endParaRPr lang="en-GB" altLang="en-US" sz="1900" dirty="0">
              <a:cs typeface="Arial" panose="020B0604020202020204" pitchFamily="34" charset="0"/>
            </a:endParaRPr>
          </a:p>
          <a:p>
            <a:pPr lvl="1">
              <a:lnSpc>
                <a:spcPct val="80000"/>
              </a:lnSpc>
            </a:pPr>
            <a:endParaRPr lang="cs-CZ" altLang="en-US" sz="1900" dirty="0"/>
          </a:p>
          <a:p>
            <a:pPr>
              <a:lnSpc>
                <a:spcPct val="80000"/>
              </a:lnSpc>
            </a:pPr>
            <a:endParaRPr lang="cs-CZ" altLang="en-US" sz="2100" dirty="0"/>
          </a:p>
        </p:txBody>
      </p:sp>
      <p:sp>
        <p:nvSpPr>
          <p:cNvPr id="9220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9221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AD659DA-2CEA-4448-A752-BC9EB17E91D8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cs-CZ" altLang="en-US" sz="1500">
              <a:solidFill>
                <a:schemeClr val="bg1"/>
              </a:solidFill>
            </a:endParaRPr>
          </a:p>
        </p:txBody>
      </p:sp>
      <p:sp>
        <p:nvSpPr>
          <p:cNvPr id="9222" name="TextovéPole 2"/>
          <p:cNvSpPr txBox="1">
            <a:spLocks noChangeArrowheads="1"/>
          </p:cNvSpPr>
          <p:nvPr/>
        </p:nvSpPr>
        <p:spPr bwMode="auto">
          <a:xfrm>
            <a:off x="6372225" y="3903422"/>
            <a:ext cx="1336675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2000" dirty="0"/>
              <a:t>100 (max)</a:t>
            </a:r>
          </a:p>
          <a:p>
            <a:r>
              <a:rPr lang="en-GB" altLang="en-US" sz="2000" dirty="0"/>
              <a:t>90</a:t>
            </a:r>
          </a:p>
          <a:p>
            <a:r>
              <a:rPr lang="en-GB" altLang="en-US" sz="2000" dirty="0"/>
              <a:t>80</a:t>
            </a:r>
          </a:p>
          <a:p>
            <a:r>
              <a:rPr lang="en-GB" altLang="en-US" sz="2000" dirty="0"/>
              <a:t>70</a:t>
            </a:r>
          </a:p>
          <a:p>
            <a:r>
              <a:rPr lang="en-GB" altLang="en-US" sz="2000" dirty="0"/>
              <a:t>60</a:t>
            </a:r>
          </a:p>
          <a:p>
            <a:r>
              <a:rPr lang="en-GB" altLang="en-US" sz="2000" dirty="0"/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3409734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Attendance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300" dirty="0" err="1"/>
              <a:t>Lectures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Attendance</a:t>
            </a:r>
            <a:r>
              <a:rPr lang="cs-CZ" altLang="en-US" sz="2100" dirty="0"/>
              <a:t> not </a:t>
            </a:r>
            <a:r>
              <a:rPr lang="cs-CZ" altLang="en-US" sz="2100" dirty="0" err="1"/>
              <a:t>obligatory</a:t>
            </a:r>
            <a:r>
              <a:rPr lang="cs-CZ" altLang="en-US" sz="2100" dirty="0"/>
              <a:t>, but </a:t>
            </a:r>
            <a:r>
              <a:rPr lang="cs-CZ" altLang="en-US" sz="2100" dirty="0" err="1"/>
              <a:t>highly</a:t>
            </a:r>
            <a:r>
              <a:rPr lang="cs-CZ" altLang="en-US" sz="2100" dirty="0"/>
              <a:t> </a:t>
            </a:r>
            <a:r>
              <a:rPr lang="cs-CZ" altLang="en-US" sz="2100" dirty="0" err="1"/>
              <a:t>recommended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cs-CZ" altLang="en-US" sz="2300" dirty="0" err="1"/>
              <a:t>Seminars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Att</a:t>
            </a:r>
            <a:r>
              <a:rPr lang="en-US" altLang="en-US" sz="2100" dirty="0"/>
              <a:t>e</a:t>
            </a:r>
            <a:r>
              <a:rPr lang="cs-CZ" altLang="en-US" sz="2100" dirty="0" err="1"/>
              <a:t>nd</a:t>
            </a:r>
            <a:r>
              <a:rPr lang="en-US" altLang="en-US" sz="2100" dirty="0"/>
              <a:t>a</a:t>
            </a:r>
            <a:r>
              <a:rPr lang="cs-CZ" altLang="en-US" sz="2100" dirty="0" err="1"/>
              <a:t>nce</a:t>
            </a:r>
            <a:r>
              <a:rPr lang="cs-CZ" altLang="en-US" sz="2100" dirty="0"/>
              <a:t> </a:t>
            </a:r>
            <a:r>
              <a:rPr lang="cs-CZ" altLang="en-US" sz="2100" b="1" dirty="0" err="1"/>
              <a:t>obligatory</a:t>
            </a:r>
            <a:endParaRPr lang="cs-CZ" altLang="en-US" sz="2100" b="1" dirty="0"/>
          </a:p>
          <a:p>
            <a:pPr lvl="1">
              <a:lnSpc>
                <a:spcPct val="90000"/>
              </a:lnSpc>
            </a:pPr>
            <a:r>
              <a:rPr lang="cs-CZ" altLang="en-US" sz="2100" dirty="0" err="1"/>
              <a:t>Absences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must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be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excused</a:t>
            </a:r>
            <a:r>
              <a:rPr lang="cs-CZ" altLang="en-US" sz="2100" dirty="0"/>
              <a:t>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department </a:t>
            </a:r>
            <a:r>
              <a:rPr lang="cs-CZ" altLang="en-US" sz="2100" dirty="0" err="1"/>
              <a:t>of</a:t>
            </a:r>
            <a:r>
              <a:rPr lang="cs-CZ" altLang="en-US" sz="2100" dirty="0"/>
              <a:t> study </a:t>
            </a:r>
            <a:r>
              <a:rPr lang="cs-CZ" altLang="en-US" sz="2100" dirty="0" err="1"/>
              <a:t>affairs</a:t>
            </a:r>
            <a:endParaRPr lang="en-US" altLang="en-US" sz="2100" dirty="0"/>
          </a:p>
          <a:p>
            <a:pPr lvl="1">
              <a:lnSpc>
                <a:spcPct val="90000"/>
              </a:lnSpc>
            </a:pPr>
            <a:r>
              <a:rPr lang="en-US" altLang="en-US" sz="2100" dirty="0"/>
              <a:t>2 absences are OK (even without excuse)</a:t>
            </a:r>
            <a:endParaRPr lang="cs-CZ" altLang="en-US" sz="2100" dirty="0"/>
          </a:p>
          <a:p>
            <a:pPr>
              <a:lnSpc>
                <a:spcPct val="90000"/>
              </a:lnSpc>
            </a:pPr>
            <a:r>
              <a:rPr lang="en-US" altLang="en-US" sz="2300" dirty="0"/>
              <a:t>Assignments</a:t>
            </a:r>
            <a:r>
              <a:rPr lang="cs-CZ" altLang="en-US" sz="2300" dirty="0"/>
              <a:t> and </a:t>
            </a:r>
            <a:r>
              <a:rPr lang="cs-CZ" altLang="en-US" sz="2300" dirty="0" err="1"/>
              <a:t>projects</a:t>
            </a:r>
            <a:endParaRPr lang="cs-CZ" altLang="en-US" sz="2300" dirty="0"/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Done </a:t>
            </a:r>
            <a:r>
              <a:rPr lang="cs-CZ" altLang="en-US" sz="2100" dirty="0" err="1"/>
              <a:t>during</a:t>
            </a:r>
            <a:r>
              <a:rPr lang="cs-CZ" altLang="en-US" sz="2100" dirty="0"/>
              <a:t> </a:t>
            </a:r>
            <a:r>
              <a:rPr lang="cs-CZ" altLang="en-US" sz="2100" dirty="0" err="1"/>
              <a:t>students</a:t>
            </a:r>
            <a:r>
              <a:rPr lang="cs-CZ" altLang="en-US" sz="2100" dirty="0"/>
              <a:t> free </a:t>
            </a:r>
            <a:r>
              <a:rPr lang="cs-CZ" altLang="en-US" sz="2100" dirty="0" err="1"/>
              <a:t>time</a:t>
            </a:r>
            <a:r>
              <a:rPr lang="cs-CZ" altLang="en-US" sz="2100" dirty="0"/>
              <a:t> (</a:t>
            </a:r>
            <a:r>
              <a:rPr lang="cs-CZ" altLang="en-US" sz="2100" dirty="0" err="1"/>
              <a:t>e.g</a:t>
            </a:r>
            <a:r>
              <a:rPr lang="cs-CZ" altLang="en-US" sz="2100" dirty="0"/>
              <a:t>. </a:t>
            </a:r>
            <a:r>
              <a:rPr lang="cs-CZ" altLang="en-US" sz="2100" dirty="0" err="1"/>
              <a:t>at</a:t>
            </a:r>
            <a:r>
              <a:rPr lang="cs-CZ" altLang="en-US" sz="2100" dirty="0"/>
              <a:t> </a:t>
            </a:r>
            <a:r>
              <a:rPr lang="cs-CZ" altLang="en-US" sz="2100" dirty="0" err="1"/>
              <a:t>the</a:t>
            </a:r>
            <a:r>
              <a:rPr lang="cs-CZ" altLang="en-US" sz="2100" dirty="0"/>
              <a:t> </a:t>
            </a:r>
            <a:r>
              <a:rPr lang="cs-CZ" altLang="en-US" sz="2100" dirty="0" err="1"/>
              <a:t>dormitory</a:t>
            </a:r>
            <a:r>
              <a:rPr lang="cs-CZ" altLang="en-US" sz="21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en-US" sz="2100" dirty="0"/>
              <a:t>Access to</a:t>
            </a:r>
            <a:r>
              <a:rPr lang="en-US" altLang="en-US" sz="2100" dirty="0"/>
              <a:t> network lab and </a:t>
            </a:r>
            <a:r>
              <a:rPr lang="en-US" altLang="en-US" sz="2100" dirty="0" err="1"/>
              <a:t>CRoCS</a:t>
            </a:r>
            <a:r>
              <a:rPr lang="cs-CZ" altLang="en-US" sz="2100" dirty="0"/>
              <a:t> </a:t>
            </a:r>
            <a:r>
              <a:rPr lang="cs-CZ" altLang="en-US" sz="2100" dirty="0" err="1"/>
              <a:t>lab</a:t>
            </a:r>
            <a:r>
              <a:rPr lang="cs-CZ" altLang="en-US" sz="2100" dirty="0"/>
              <a:t> </a:t>
            </a:r>
            <a:r>
              <a:rPr lang="cs-CZ" altLang="en-US" sz="2100" dirty="0" err="1"/>
              <a:t>is</a:t>
            </a:r>
            <a:r>
              <a:rPr lang="cs-CZ" altLang="en-US" sz="2100" dirty="0"/>
              <a:t> </a:t>
            </a:r>
            <a:r>
              <a:rPr lang="en-US" altLang="en-US" sz="2100" dirty="0"/>
              <a:t>possible</a:t>
            </a:r>
            <a:endParaRPr lang="cs-CZ" altLang="en-US" sz="2100" dirty="0"/>
          </a:p>
        </p:txBody>
      </p:sp>
      <p:sp>
        <p:nvSpPr>
          <p:cNvPr id="12292" name="Footer Placeholder 1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200">
                <a:solidFill>
                  <a:schemeClr val="bg1"/>
                </a:solidFill>
              </a:rPr>
              <a:t>I      PA193 - Introductory info</a:t>
            </a:r>
          </a:p>
        </p:txBody>
      </p:sp>
      <p:sp>
        <p:nvSpPr>
          <p:cNvPr id="12293" name="Slide Number Placeholder 2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1E4485"/>
              </a:buClr>
              <a:buSzPct val="100000"/>
              <a:buFont typeface="Arial" panose="020B0604020202020204" pitchFamily="34" charset="0"/>
              <a:buChar char="•"/>
              <a:defRPr sz="27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SzPct val="100000"/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BC6606E-4756-4E32-A6A6-A6C7AC68ECFE}" type="slidenum">
              <a:rPr lang="cs-CZ" altLang="en-US" sz="1500" smtClean="0">
                <a:solidFill>
                  <a:schemeClr val="bg1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cs-CZ" altLang="en-US" sz="15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Discussion forum in Information System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/>
              <a:t>Discussion forum in Information System (IS)</a:t>
            </a:r>
          </a:p>
          <a:p>
            <a:pPr lvl="1"/>
            <a:r>
              <a:rPr lang="en-GB" altLang="en-US" sz="2400" dirty="0">
                <a:hlinkClick r:id="rId2"/>
              </a:rPr>
              <a:t>https://is.muni.cz/auth/cd/1433/podzim2017/PA193/</a:t>
            </a:r>
            <a:endParaRPr lang="en-GB" altLang="en-US" dirty="0"/>
          </a:p>
          <a:p>
            <a:r>
              <a:rPr lang="en-GB" altLang="en-US" dirty="0"/>
              <a:t>Mainly for discussion among the students</a:t>
            </a:r>
          </a:p>
          <a:p>
            <a:pPr lvl="1"/>
            <a:r>
              <a:rPr lang="en-GB" altLang="en-US" dirty="0"/>
              <a:t>Not observed by stuff all the time!</a:t>
            </a:r>
          </a:p>
          <a:p>
            <a:pPr lvl="1"/>
            <a:r>
              <a:rPr lang="en-GB" altLang="en-US" dirty="0"/>
              <a:t>Write us email if </a:t>
            </a:r>
            <a:r>
              <a:rPr lang="en-GB" altLang="en-US" dirty="0" err="1"/>
              <a:t>necessarry</a:t>
            </a:r>
            <a:endParaRPr lang="en-GB" altLang="en-US" dirty="0"/>
          </a:p>
          <a:p>
            <a:r>
              <a:rPr lang="en-GB" altLang="en-US" dirty="0"/>
              <a:t>What to ask? </a:t>
            </a:r>
          </a:p>
          <a:p>
            <a:pPr lvl="1"/>
            <a:r>
              <a:rPr lang="en-GB" altLang="en-US" dirty="0"/>
              <a:t>OK to ask about ambiguities in assignment</a:t>
            </a:r>
          </a:p>
          <a:p>
            <a:pPr lvl="1"/>
            <a:r>
              <a:rPr lang="en-GB" altLang="en-US" dirty="0"/>
              <a:t>NOT OK to ask for the solution </a:t>
            </a:r>
          </a:p>
          <a:p>
            <a:pPr lvl="1"/>
            <a:r>
              <a:rPr lang="en-GB" altLang="en-US" dirty="0"/>
              <a:t>NOT OK to post your own code and ask what is wrong 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3BEE01B-7E4F-4F1E-B6B4-178D45F777A0}" type="slidenum">
              <a:rPr lang="cs-CZ" altLang="en-US" smtClean="0">
                <a:solidFill>
                  <a:schemeClr val="bg1"/>
                </a:solidFill>
              </a:rPr>
              <a:pPr/>
              <a:t>9</a:t>
            </a:fld>
            <a:endParaRPr lang="cs-CZ" altLang="en-US">
              <a:solidFill>
                <a:schemeClr val="bg1"/>
              </a:solidFill>
            </a:endParaRPr>
          </a:p>
        </p:txBody>
      </p:sp>
      <p:sp>
        <p:nvSpPr>
          <p:cNvPr id="1434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cs-CZ" altLang="en-US">
                <a:solidFill>
                  <a:schemeClr val="bg1"/>
                </a:solidFill>
              </a:rPr>
              <a:t>I      PA193 - Introductory info</a:t>
            </a:r>
            <a:endParaRPr lang="en-US" alt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CS_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CRCS_prezentace</Template>
  <TotalTime>2703</TotalTime>
  <Words>959</Words>
  <Application>Microsoft Office PowerPoint</Application>
  <PresentationFormat>Předvádění na obrazovce (4:3)</PresentationFormat>
  <Paragraphs>162</Paragraphs>
  <Slides>16</Slides>
  <Notes>2</Notes>
  <HiddenSlides>1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Wingdings</vt:lpstr>
      <vt:lpstr>CRCS_prezentace</vt:lpstr>
      <vt:lpstr>PA193 Secure coding principles and practices</vt:lpstr>
      <vt:lpstr>PA193 Secure coding principles and practices</vt:lpstr>
      <vt:lpstr>People</vt:lpstr>
      <vt:lpstr>Aims of the subject</vt:lpstr>
      <vt:lpstr>Previous knowledge requirements</vt:lpstr>
      <vt:lpstr>Organization</vt:lpstr>
      <vt:lpstr>Grading</vt:lpstr>
      <vt:lpstr>Attendance</vt:lpstr>
      <vt:lpstr>Discussion forum in Information System</vt:lpstr>
      <vt:lpstr>Plagiarism</vt:lpstr>
      <vt:lpstr>Reuse of existing code</vt:lpstr>
      <vt:lpstr>Prezentace aplikace PowerPoint</vt:lpstr>
      <vt:lpstr>Prezentace aplikace PowerPoint</vt:lpstr>
      <vt:lpstr>Course resources</vt:lpstr>
      <vt:lpstr>Recommended literature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Jmeno uzivatele</dc:creator>
  <cp:lastModifiedBy>Petr Svenda</cp:lastModifiedBy>
  <cp:revision>202</cp:revision>
  <cp:lastPrinted>2012-09-10T13:56:59Z</cp:lastPrinted>
  <dcterms:created xsi:type="dcterms:W3CDTF">2013-08-19T12:15:33Z</dcterms:created>
  <dcterms:modified xsi:type="dcterms:W3CDTF">2017-09-18T06:07:54Z</dcterms:modified>
</cp:coreProperties>
</file>