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handoutMasterIdLst>
    <p:handoutMasterId r:id="rId93"/>
  </p:handoutMasterIdLst>
  <p:sldIdLst>
    <p:sldId id="261" r:id="rId2"/>
    <p:sldId id="515" r:id="rId3"/>
    <p:sldId id="357" r:id="rId4"/>
    <p:sldId id="359" r:id="rId5"/>
    <p:sldId id="501" r:id="rId6"/>
    <p:sldId id="439" r:id="rId7"/>
    <p:sldId id="440" r:id="rId8"/>
    <p:sldId id="441" r:id="rId9"/>
    <p:sldId id="454" r:id="rId10"/>
    <p:sldId id="365" r:id="rId11"/>
    <p:sldId id="476" r:id="rId12"/>
    <p:sldId id="471" r:id="rId13"/>
    <p:sldId id="472" r:id="rId14"/>
    <p:sldId id="473" r:id="rId15"/>
    <p:sldId id="474" r:id="rId16"/>
    <p:sldId id="475" r:id="rId17"/>
    <p:sldId id="489" r:id="rId18"/>
    <p:sldId id="367" r:id="rId19"/>
    <p:sldId id="368" r:id="rId20"/>
    <p:sldId id="486" r:id="rId21"/>
    <p:sldId id="350" r:id="rId22"/>
    <p:sldId id="506" r:id="rId23"/>
    <p:sldId id="510" r:id="rId24"/>
    <p:sldId id="507" r:id="rId25"/>
    <p:sldId id="512" r:id="rId26"/>
    <p:sldId id="504" r:id="rId27"/>
    <p:sldId id="511" r:id="rId28"/>
    <p:sldId id="509" r:id="rId29"/>
    <p:sldId id="427" r:id="rId30"/>
    <p:sldId id="500" r:id="rId31"/>
    <p:sldId id="502" r:id="rId32"/>
    <p:sldId id="409" r:id="rId33"/>
    <p:sldId id="355" r:id="rId34"/>
    <p:sldId id="407" r:id="rId35"/>
    <p:sldId id="410" r:id="rId36"/>
    <p:sldId id="412" r:id="rId37"/>
    <p:sldId id="469" r:id="rId38"/>
    <p:sldId id="411" r:id="rId39"/>
    <p:sldId id="436" r:id="rId40"/>
    <p:sldId id="387" r:id="rId41"/>
    <p:sldId id="361" r:id="rId42"/>
    <p:sldId id="418" r:id="rId43"/>
    <p:sldId id="398" r:id="rId44"/>
    <p:sldId id="432" r:id="rId45"/>
    <p:sldId id="397" r:id="rId46"/>
    <p:sldId id="414" r:id="rId47"/>
    <p:sldId id="415" r:id="rId48"/>
    <p:sldId id="466" r:id="rId49"/>
    <p:sldId id="513" r:id="rId50"/>
    <p:sldId id="371" r:id="rId51"/>
    <p:sldId id="442" r:id="rId52"/>
    <p:sldId id="503" r:id="rId53"/>
    <p:sldId id="379" r:id="rId54"/>
    <p:sldId id="376" r:id="rId55"/>
    <p:sldId id="380" r:id="rId56"/>
    <p:sldId id="470" r:id="rId57"/>
    <p:sldId id="381" r:id="rId58"/>
    <p:sldId id="425" r:id="rId59"/>
    <p:sldId id="386" r:id="rId60"/>
    <p:sldId id="422" r:id="rId61"/>
    <p:sldId id="443" r:id="rId62"/>
    <p:sldId id="444" r:id="rId63"/>
    <p:sldId id="419" r:id="rId64"/>
    <p:sldId id="482" r:id="rId65"/>
    <p:sldId id="514" r:id="rId66"/>
    <p:sldId id="391" r:id="rId67"/>
    <p:sldId id="400" r:id="rId68"/>
    <p:sldId id="399" r:id="rId69"/>
    <p:sldId id="428" r:id="rId70"/>
    <p:sldId id="429" r:id="rId71"/>
    <p:sldId id="481" r:id="rId72"/>
    <p:sldId id="392" r:id="rId73"/>
    <p:sldId id="402" r:id="rId74"/>
    <p:sldId id="404" r:id="rId75"/>
    <p:sldId id="401" r:id="rId76"/>
    <p:sldId id="405" r:id="rId77"/>
    <p:sldId id="388" r:id="rId78"/>
    <p:sldId id="457" r:id="rId79"/>
    <p:sldId id="403" r:id="rId80"/>
    <p:sldId id="406" r:id="rId81"/>
    <p:sldId id="477" r:id="rId82"/>
    <p:sldId id="458" r:id="rId83"/>
    <p:sldId id="487" r:id="rId84"/>
    <p:sldId id="492" r:id="rId85"/>
    <p:sldId id="499" r:id="rId86"/>
    <p:sldId id="493" r:id="rId87"/>
    <p:sldId id="497" r:id="rId88"/>
    <p:sldId id="496" r:id="rId89"/>
    <p:sldId id="494" r:id="rId90"/>
    <p:sldId id="495" r:id="rId91"/>
  </p:sldIdLst>
  <p:sldSz cx="9144000" cy="6858000" type="screen4x3"/>
  <p:notesSz cx="6797675" cy="987425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04" autoAdjust="0"/>
    <p:restoredTop sz="91367" autoAdjust="0"/>
  </p:normalViewPr>
  <p:slideViewPr>
    <p:cSldViewPr>
      <p:cViewPr varScale="1">
        <p:scale>
          <a:sx n="101" d="100"/>
          <a:sy n="101" d="100"/>
        </p:scale>
        <p:origin x="8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18.09.2017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02338"/>
            <a:ext cx="2946400" cy="4703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378871"/>
            <a:ext cx="2946400" cy="493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18.09.2017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1" y="4690229"/>
            <a:ext cx="5438775" cy="44441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8871"/>
            <a:ext cx="2946400" cy="493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378871"/>
            <a:ext cx="2946400" cy="493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378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510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Nejsou</a:t>
            </a:r>
            <a:r>
              <a:rPr lang="en-US" dirty="0">
                <a:solidFill>
                  <a:srgbClr val="FF0000"/>
                </a:solidFill>
              </a:rPr>
              <a:t> vid</a:t>
            </a:r>
            <a:r>
              <a:rPr lang="cs-CZ" dirty="0">
                <a:solidFill>
                  <a:srgbClr val="FF0000"/>
                </a:solidFill>
              </a:rPr>
              <a:t>et</a:t>
            </a:r>
            <a:r>
              <a:rPr lang="cs-CZ" baseline="0" dirty="0">
                <a:solidFill>
                  <a:srgbClr val="FF0000"/>
                </a:solidFill>
              </a:rPr>
              <a:t> detaily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999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920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523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Buffer overflow,string vulns,CFI,ROP,DEP,ASLR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6547D4-ABF8-41F4-ABEA-0886E8A16FD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899592" y="6572250"/>
            <a:ext cx="5112568" cy="2857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| PA193 - Buffer overflow,string vulns,CFI,ROP,DEP,ASLR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55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Buffer overflow,string vulns,CFI,ROP,DEP,ASLR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Buffer overflow,string vulns,CFI,ROP,DEP,ASLR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Buffer overflow,string vulns,CFI,ROP,DEP,ASLR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Buffer overflow,string vulns,CFI,ROP,DEP,ASLR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Buffer overflow,string vulns,CFI,ROP,DEP,ASLR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Buffer overflow,string vulns,CFI,ROP,DEP,ASLR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Buffer overflow,string vulns,CFI,ROP,DEP,ASLR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Buffer overflow,string vulns,CFI,ROP,DEP,ASLR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Buffer overflow,string vulns,CFI,ROP,DEP,ASLR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ckexplorer.com/tx/237fe8348fc77ace11049931058abb034c99698c7fe99b1cc022b1365a705d3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cointalk.org/index.php?topic=822.0" TargetMode="External"/><Relationship Id="rId2" Type="http://schemas.openxmlformats.org/officeDocument/2006/relationships/hyperlink" Target="https://en.bitcoin.it/wiki/Common_Vulnerabilities_and_Exposures#CVE-2010-5139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itcoin/bitcoin/commit/d4c6b90ca3f9b47adb1b2724a0c3514f80635c84#diff-118fcbaaba162ba17933c7893247df3aR1013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msdn.microsoft.com/en-us/library/dd570023.aspx" TargetMode="External"/><Relationship Id="rId2" Type="http://schemas.openxmlformats.org/officeDocument/2006/relationships/hyperlink" Target="https://gcc.gnu.org/onlinedocs/gcc/Integer-Overflow-Builtins.html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8ef0s5kh(v=vs.80).aspx" TargetMode="External"/><Relationship Id="rId2" Type="http://schemas.openxmlformats.org/officeDocument/2006/relationships/hyperlink" Target="http://docwiki.embarcadero.com/RADStudio/XE3/en/Secure_C_Library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hyperlink" Target="http://www.drdobbs.com/cpp/the-new-c-standard-explored/232901670" TargetMode="External"/><Relationship Id="rId4" Type="http://schemas.openxmlformats.org/officeDocument/2006/relationships/hyperlink" Target="http://msdn.microsoft.com/en-us/library/wd3wzwts(v=vs.80).aspx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urecoding.cert.org/confluence/pages/viewpage.action?pageId=637" TargetMode="External"/><Relationship Id="rId2" Type="http://schemas.openxmlformats.org/officeDocument/2006/relationships/hyperlink" Target="https://www.securecoding.cert.org/confluence/display/seccode/CERT+C+Coding+Standard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hyperlink" Target="https://paulmakowski.wordpress.com/2011/01/25/smashing-the-stack-in-2011/" TargetMode="External"/><Relationship Id="rId4" Type="http://schemas.openxmlformats.org/officeDocument/2006/relationships/hyperlink" Target="https://security.web.cern.ch/security/recommendations/en/codetools/c.shtml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bb430720.aspx" TargetMode="External"/><Relationship Id="rId2" Type="http://schemas.openxmlformats.org/officeDocument/2006/relationships/hyperlink" Target="http://msdn.microsoft.com/en-us/library/aa290051(v=vs.71).aspx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msdn.microsoft.com/en-us/library/8dbf701c.aspx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msdn.microsoft.com/en-us/library/ms235362.aspx" TargetMode="Externa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msdn.microsoft.com/en-us/library/8dbf701c.aspx" TargetMode="Externa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technet.com/b/srd/archive/2009/03/16/gs-cookie-protection-effectiveness-and-limitations.aspx" TargetMode="External"/><Relationship Id="rId2" Type="http://schemas.openxmlformats.org/officeDocument/2006/relationships/hyperlink" Target="http://msdn.microsoft.com/en-us/library/aa290051(v=vs.71).aspx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corelan.be/index.php/2009/09/21/exploit-writing-tutorial-part-6-bypassing-stack-cookies-safeseh-hw-dep-and-aslr/" TargetMode="External"/><Relationship Id="rId4" Type="http://schemas.openxmlformats.org/officeDocument/2006/relationships/hyperlink" Target="http://msdn.microsoft.com/en-us/library/bb430720.aspx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enix.org/system/files/conference/usenixsecurity15/sec15-paper-carlini.pdf" TargetMode="External"/><Relationship Id="rId2" Type="http://schemas.openxmlformats.org/officeDocument/2006/relationships/hyperlink" Target="https://class.coursera.org/softwaresec-002/lecture/view?lecture_id=49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eclists.org/bugtraq/1997/Aug/63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a8_fDdWB2-M" TargetMode="External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blackhat.com/bh-us-12/Briefings/M_Miller/BH_US_12_Miller_Exploit_Mitigation_Slides.pdf" TargetMode="External"/><Relationship Id="rId2" Type="http://schemas.openxmlformats.org/officeDocument/2006/relationships/hyperlink" Target="http://www.blackhat.com/presentations/bh-dc-07/Whitehouse/Presentation/bh-dc-07-Whitehouse.pdf" TargetMode="External"/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dn195771.aspx" TargetMode="External"/><Relationship Id="rId2" Type="http://schemas.openxmlformats.org/officeDocument/2006/relationships/hyperlink" Target="http://msdn.microsoft.com/en-us/library/bb384887.aspx" TargetMode="External"/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erkeley.edu/~dawnsong/papers/Oakland13-SoK-CR.pdf" TargetMode="External"/><Relationship Id="rId2" Type="http://schemas.openxmlformats.org/officeDocument/2006/relationships/hyperlink" Target="https://www.sans.org/reading-room/whitepapers/analyst/2016-state-application-security-skills-configurations-components-36917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slideshare.net/daniel_bilar/song-2013-so-k-eternal-war-in-memory" TargetMode="Externa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technet.com/b/srd/archive/2009/03/16/gs-cookie-protection-effectiveness-and-limitations.aspx" TargetMode="External"/><Relationship Id="rId2" Type="http://schemas.openxmlformats.org/officeDocument/2006/relationships/hyperlink" Target="http://msdn.microsoft.com/en-us/library/aa290051(v=vs.71).aspx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365.rsaconference.com/servlet/JiveServlet/previewBody/2573-102-1-3232/RR-304.pdf" TargetMode="External"/><Relationship Id="rId5" Type="http://schemas.openxmlformats.org/officeDocument/2006/relationships/hyperlink" Target="http://www-inst.cs.berkeley.edu/~cs161/fa08/papers/stack_smashing.pdf" TargetMode="External"/><Relationship Id="rId4" Type="http://schemas.openxmlformats.org/officeDocument/2006/relationships/hyperlink" Target="http://www.dwheeler.com/secure-programs/Secure-Programs-HOWTO/internals.html" TargetMode="Externa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nouk.com/Bufferoverflowc/bufferoverflowvulexploitdemo.html" TargetMode="External"/><Relationship Id="rId2" Type="http://schemas.openxmlformats.org/officeDocument/2006/relationships/hyperlink" Target="http://www.securitytube.net/groups?operation=view&amp;groupId=4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corelan.be/index.php/2009/07/19/exploit-writing-tutorial-part-1-stack-based-overflows/" TargetMode="External"/><Relationship Id="rId4" Type="http://schemas.openxmlformats.org/officeDocument/2006/relationships/hyperlink" Target="http://www.securitytube.net/groups?operation=view&amp;groupId=3" TargetMode="Externa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rack.org/issues.html?issue=66&amp;id=10#article" TargetMode="External"/><Relationship Id="rId2" Type="http://schemas.openxmlformats.org/officeDocument/2006/relationships/hyperlink" Target="http://www.h-online.com/security/features/A-Heap-of-Risk-747161.html?view=print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github.com/emeryberger/DieHard" TargetMode="External"/><Relationship Id="rId5" Type="http://schemas.openxmlformats.org/officeDocument/2006/relationships/hyperlink" Target="http://plasma.cs.umass.edu/emery/diehard.html" TargetMode="External"/><Relationship Id="rId4" Type="http://schemas.openxmlformats.org/officeDocument/2006/relationships/hyperlink" Target="http://www.ptsecurity.com/download/defeating-xpsp2-heap-protection.pdf" TargetMode="Externa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.stanford.edu/brop/" TargetMode="External"/><Relationship Id="rId2" Type="http://schemas.openxmlformats.org/officeDocument/2006/relationships/hyperlink" Target="https://www.usenix.org/legacy/event/sec11/tech/full_papers/Schwartz.pdf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github.com/0vercl0k/rp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erkeley.edu/~dawnsong/papers/Oakland13-SoK-CR.pdf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erkeley.edu/~dawnsong/papers/Oakland13-SoK-CR.pdf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503238" y="476250"/>
            <a:ext cx="5754687" cy="1873250"/>
          </a:xfrm>
        </p:spPr>
        <p:txBody>
          <a:bodyPr>
            <a:normAutofit/>
          </a:bodyPr>
          <a:lstStyle/>
          <a:p>
            <a:r>
              <a:rPr lang="en-GB" i="1" dirty="0"/>
              <a:t>PA193 - Secure coding principles and practices </a:t>
            </a:r>
            <a:br>
              <a:rPr lang="en-GB" i="1" dirty="0"/>
            </a:b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3238" y="3284538"/>
            <a:ext cx="5724525" cy="1081087"/>
          </a:xfrm>
        </p:spPr>
        <p:txBody>
          <a:bodyPr>
            <a:normAutofit/>
          </a:bodyPr>
          <a:lstStyle/>
          <a:p>
            <a:r>
              <a:rPr lang="en-GB" dirty="0"/>
              <a:t>Language level vulnerabilities: </a:t>
            </a:r>
          </a:p>
          <a:p>
            <a:r>
              <a:rPr lang="en-GB" dirty="0"/>
              <a:t>Buffer overflow, type overflow, strings</a:t>
            </a:r>
            <a:endParaRPr lang="cs-CZ" dirty="0"/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>
          <a:xfrm>
            <a:off x="503238" y="5254625"/>
            <a:ext cx="6229002" cy="863600"/>
          </a:xfrm>
        </p:spPr>
        <p:txBody>
          <a:bodyPr/>
          <a:lstStyle/>
          <a:p>
            <a:r>
              <a:rPr lang="en-US" dirty="0" err="1"/>
              <a:t>Petr</a:t>
            </a:r>
            <a:r>
              <a:rPr lang="en-US" dirty="0"/>
              <a:t> </a:t>
            </a:r>
            <a:r>
              <a:rPr lang="cs-CZ" dirty="0"/>
              <a:t>Švenda</a:t>
            </a:r>
            <a:r>
              <a:rPr lang="en-US" dirty="0"/>
              <a:t> </a:t>
            </a:r>
            <a:r>
              <a:rPr lang="cs-CZ" dirty="0"/>
              <a:t>svenda</a:t>
            </a:r>
            <a:r>
              <a:rPr lang="en-US" dirty="0"/>
              <a:t>@fi.muni.cz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95536" y="473987"/>
            <a:ext cx="5849678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Note: GCC and MSVC uses different memory alignment</a:t>
            </a:r>
          </a:p>
          <a:p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Try "12345678DevilEvecosia" as a password for 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gcc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 build</a:t>
            </a:r>
          </a:p>
          <a:p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Try "1234567812345678Devil I am. Ha 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Ha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" as a password for MSVC debug build</a:t>
            </a:r>
          </a:p>
          <a:p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demoBufferOverflowData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unused_variable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30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7F7F00"/>
                </a:solidFill>
                <a:latin typeface="Courier New" pitchFamily="49" charset="0"/>
                <a:cs typeface="Courier New" pitchFamily="49" charset="0"/>
              </a:rPr>
              <a:t>#define NORMAL_USER            'n'</a:t>
            </a:r>
          </a:p>
          <a:p>
            <a:r>
              <a:rPr lang="en-GB" sz="800" dirty="0">
                <a:solidFill>
                  <a:srgbClr val="7F7F00"/>
                </a:solidFill>
                <a:latin typeface="Courier New" pitchFamily="49" charset="0"/>
                <a:cs typeface="Courier New" pitchFamily="49" charset="0"/>
              </a:rPr>
              <a:t>#define ADMIN_USER             'a'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userRights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NORMAL_USER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7F7F00"/>
                </a:solidFill>
                <a:latin typeface="Courier New" pitchFamily="49" charset="0"/>
                <a:cs typeface="Courier New" pitchFamily="49" charset="0"/>
              </a:rPr>
              <a:t>#define USER_INPUT_MAX_LENGTH  8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USER_INPUT_MAX_LENGTH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passwd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USER_INPUT_MAX_LENGTH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print some info about variables</a:t>
            </a:r>
          </a:p>
          <a:p>
            <a:r>
              <a:rPr lang="pt-BR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pt-BR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t-BR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"userName"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pt-BR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pt-BR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t-BR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"passwd"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passwd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pt-BR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8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unused_variable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unused_variable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8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userRights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userRights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"\n"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Get user name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memset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USER_INPUT_MAX_LENGTH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memset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passwd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USER_INPUT_MAX_LENGTH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"login as: 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fflush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gets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Get password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"%s@vulnerable.machine.com: 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fflush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gets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passwd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Check user rights (set to NORMAL_USER and not changed in code)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userRights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==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NORMAL_USER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"\</a:t>
            </a:r>
            <a:r>
              <a:rPr lang="en-GB" sz="8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nWelcome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, normal user '%s', your rights are limited.\n\n"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fflush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userRights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==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ADMIN_USER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"\</a:t>
            </a:r>
            <a:r>
              <a:rPr lang="en-GB" sz="8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nWelcome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, all mighty admin user '%s'!\n"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fflush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How to FIX: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memset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0, USER_INPUT_MAX_LENGTH);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fgets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USER_INPUT_MAX_LENGTH - 1, 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stdin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memset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passwd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0, USER_INPUT_MAX_LENGTH);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fgets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passwd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USER_INPUT_MAX_LENGTH - 1, 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stdin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020272" y="0"/>
            <a:ext cx="2374246" cy="1916832"/>
            <a:chOff x="7020272" y="0"/>
            <a:chExt cx="2374246" cy="1916832"/>
          </a:xfrm>
        </p:grpSpPr>
        <p:sp>
          <p:nvSpPr>
            <p:cNvPr id="7" name="Diagonal Stripe 6"/>
            <p:cNvSpPr/>
            <p:nvPr/>
          </p:nvSpPr>
          <p:spPr>
            <a:xfrm rot="5400000">
              <a:off x="7123720" y="-103448"/>
              <a:ext cx="1916832" cy="2123728"/>
            </a:xfrm>
            <a:prstGeom prst="diagStri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2573214">
              <a:off x="7313371" y="555299"/>
              <a:ext cx="2081147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Try this at home!</a:t>
              </a:r>
            </a:p>
          </p:txBody>
        </p:sp>
      </p:grp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3868"/>
            <a:ext cx="422804" cy="42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91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</a:rPr>
              <a:t>| PA193 - Buffer overflow,string vulns,CFI,ROP,DEP,ASLR</a:t>
            </a:r>
            <a:endParaRPr lang="en-GB" altLang="en-US" sz="1400">
              <a:solidFill>
                <a:schemeClr val="bg1"/>
              </a:solidFill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457200" y="355600"/>
            <a:ext cx="7145338" cy="594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dirty="0">
                <a:solidFill>
                  <a:srgbClr val="00007F"/>
                </a:solidFill>
                <a:latin typeface="Verdana" pitchFamily="34" charset="0"/>
                <a:ea typeface="MS Mincho" pitchFamily="49" charset="-128"/>
              </a:rPr>
              <a:t>void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demoBufferOverflowData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()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{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dirty="0" err="1">
                <a:solidFill>
                  <a:srgbClr val="00007F"/>
                </a:solidFill>
                <a:latin typeface="Verdana" pitchFamily="34" charset="0"/>
                <a:ea typeface="MS Mincho" pitchFamily="49" charset="-128"/>
              </a:rPr>
              <a:t>int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     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unused_variable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=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b="0" dirty="0">
                <a:solidFill>
                  <a:srgbClr val="007F7F"/>
                </a:solidFill>
                <a:latin typeface="Verdana" pitchFamily="34" charset="0"/>
                <a:ea typeface="MS Mincho" pitchFamily="49" charset="-128"/>
              </a:rPr>
              <a:t>30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;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7F7F00"/>
                </a:solidFill>
                <a:latin typeface="Verdana" pitchFamily="34" charset="0"/>
                <a:ea typeface="MS Mincho" pitchFamily="49" charset="-128"/>
              </a:rPr>
              <a:t>#define NORMAL_USER           'n'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7F7F00"/>
                </a:solidFill>
                <a:latin typeface="Verdana" pitchFamily="34" charset="0"/>
                <a:ea typeface="MS Mincho" pitchFamily="49" charset="-128"/>
              </a:rPr>
              <a:t>#define ADMIN_USER             'a'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dirty="0" err="1">
                <a:solidFill>
                  <a:srgbClr val="00007F"/>
                </a:solidFill>
                <a:latin typeface="Verdana" pitchFamily="34" charset="0"/>
                <a:ea typeface="MS Mincho" pitchFamily="49" charset="-128"/>
              </a:rPr>
              <a:t>int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     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userRights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=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b="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NORMAL_USER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;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7F7F00"/>
                </a:solidFill>
                <a:latin typeface="Verdana" pitchFamily="34" charset="0"/>
                <a:ea typeface="MS Mincho" pitchFamily="49" charset="-128"/>
              </a:rPr>
              <a:t>#define USER_INPUT_MAX_LENGTH  8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dirty="0">
                <a:solidFill>
                  <a:srgbClr val="00007F"/>
                </a:solidFill>
                <a:latin typeface="Verdana" pitchFamily="34" charset="0"/>
                <a:ea typeface="MS Mincho" pitchFamily="49" charset="-128"/>
              </a:rPr>
              <a:t>char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    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userName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[</a:t>
            </a:r>
            <a:r>
              <a:rPr lang="en-US" altLang="ja-JP" sz="1200" b="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USER_INPUT_MAX_LENGTH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];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dirty="0">
                <a:solidFill>
                  <a:srgbClr val="00007F"/>
                </a:solidFill>
                <a:latin typeface="Verdana" pitchFamily="34" charset="0"/>
                <a:ea typeface="MS Mincho" pitchFamily="49" charset="-128"/>
              </a:rPr>
              <a:t>char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    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passwd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[</a:t>
            </a:r>
            <a:r>
              <a:rPr lang="en-US" altLang="ja-JP" sz="1200" b="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USER_INPUT_MAX_LENGTH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];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b="0" dirty="0">
                <a:solidFill>
                  <a:srgbClr val="007F00"/>
                </a:solidFill>
                <a:latin typeface="Comic Sans MS" pitchFamily="66" charset="0"/>
                <a:ea typeface="MS Mincho" pitchFamily="49" charset="-128"/>
              </a:rPr>
              <a:t>// print some info about variables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printf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(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"%-20s: %p\n"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,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</a:t>
            </a:r>
            <a:r>
              <a:rPr lang="en-US" altLang="ja-JP" sz="1200" b="0" dirty="0" err="1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userName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,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userName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);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pt-BR" altLang="ja-JP" sz="1200" b="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printf</a:t>
            </a:r>
            <a:r>
              <a:rPr lang="pt-BR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(</a:t>
            </a:r>
            <a:r>
              <a:rPr lang="pt-BR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"%-20s: %p\n"</a:t>
            </a:r>
            <a:r>
              <a:rPr lang="pt-BR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,</a:t>
            </a:r>
            <a:r>
              <a:rPr lang="pt-BR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pt-BR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"passwd"</a:t>
            </a:r>
            <a:r>
              <a:rPr lang="pt-BR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,</a:t>
            </a:r>
            <a:r>
              <a:rPr lang="pt-BR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pt-BR" altLang="ja-JP" sz="1200" b="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passwd</a:t>
            </a:r>
            <a:r>
              <a:rPr lang="pt-BR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);</a:t>
            </a:r>
            <a:endParaRPr lang="pt-BR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printf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(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"%-20s: %p\n"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,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</a:t>
            </a:r>
            <a:r>
              <a:rPr lang="en-US" altLang="ja-JP" sz="1200" b="0" dirty="0" err="1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unused_variable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,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&amp;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unused_variable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);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printf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(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"%-20s: %p\n"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,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</a:t>
            </a:r>
            <a:r>
              <a:rPr lang="en-US" altLang="ja-JP" sz="1200" b="0" dirty="0" err="1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userRights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,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&amp;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userRights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);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printf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(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"\n"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);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b="0" dirty="0">
                <a:solidFill>
                  <a:srgbClr val="007F00"/>
                </a:solidFill>
                <a:latin typeface="Comic Sans MS" pitchFamily="66" charset="0"/>
                <a:ea typeface="MS Mincho" pitchFamily="49" charset="-128"/>
              </a:rPr>
              <a:t>// Get user name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ja-JP" sz="1200" b="0" dirty="0">
                <a:solidFill>
                  <a:srgbClr val="000000"/>
                </a:solidFill>
                <a:latin typeface="Verdana" pitchFamily="34" charset="0"/>
                <a:ea typeface="Arial" charset="0"/>
              </a:rPr>
              <a:t>      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printf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(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"login as: "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);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ja-JP" sz="1200" b="0" dirty="0">
                <a:solidFill>
                  <a:srgbClr val="000000"/>
                </a:solidFill>
                <a:latin typeface="Verdana" pitchFamily="34" charset="0"/>
              </a:rPr>
              <a:t>       </a:t>
            </a:r>
            <a:r>
              <a:rPr lang="en-US" altLang="ja-JP" sz="1200" b="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gets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(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userName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);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b="0" dirty="0">
                <a:solidFill>
                  <a:srgbClr val="007F00"/>
                </a:solidFill>
                <a:latin typeface="Comic Sans MS" pitchFamily="66" charset="0"/>
                <a:ea typeface="MS Mincho" pitchFamily="49" charset="-128"/>
              </a:rPr>
              <a:t>// Get password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printf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(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"%s@vulnerable.machine.com: "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,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userName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);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ja-JP" sz="1200" b="0" dirty="0">
                <a:solidFill>
                  <a:srgbClr val="000000"/>
                </a:solidFill>
                <a:latin typeface="Verdana" pitchFamily="34" charset="0"/>
              </a:rPr>
              <a:t>       </a:t>
            </a:r>
            <a:r>
              <a:rPr lang="en-US" altLang="ja-JP" sz="1200" b="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gets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(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passwd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);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b="0" dirty="0">
                <a:solidFill>
                  <a:srgbClr val="007F00"/>
                </a:solidFill>
                <a:latin typeface="Comic Sans MS" pitchFamily="66" charset="0"/>
                <a:ea typeface="MS Mincho" pitchFamily="49" charset="-128"/>
              </a:rPr>
              <a:t>// Check user rights (set to NORMAL_USER and not changed in code)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dirty="0">
                <a:solidFill>
                  <a:srgbClr val="00007F"/>
                </a:solidFill>
                <a:latin typeface="Verdana" pitchFamily="34" charset="0"/>
                <a:ea typeface="MS Mincho" pitchFamily="49" charset="-128"/>
              </a:rPr>
              <a:t>if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(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userRights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==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b="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NORMAL_USER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)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{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       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printf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(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"\</a:t>
            </a:r>
            <a:r>
              <a:rPr lang="en-US" altLang="ja-JP" sz="1200" b="0" dirty="0" err="1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nWelcome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, normal user '%s', your rights are limited.\n\n"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,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userName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);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ja-JP" sz="1200" dirty="0">
                <a:solidFill>
                  <a:srgbClr val="000000"/>
                </a:solidFill>
                <a:latin typeface="Verdana" pitchFamily="34" charset="0"/>
              </a:rPr>
              <a:t>       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}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dirty="0">
                <a:solidFill>
                  <a:srgbClr val="00007F"/>
                </a:solidFill>
                <a:latin typeface="Verdana" pitchFamily="34" charset="0"/>
                <a:ea typeface="MS Mincho" pitchFamily="49" charset="-128"/>
              </a:rPr>
              <a:t>if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(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userRights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==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b="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ADMIN_USER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)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{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       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printf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(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"\</a:t>
            </a:r>
            <a:r>
              <a:rPr lang="en-US" altLang="ja-JP" sz="1200" b="0" dirty="0" err="1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nWelcome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, all mighty admin user '%s'!\n"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,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userName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);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ja-JP" sz="1200" dirty="0">
                <a:solidFill>
                  <a:srgbClr val="000000"/>
                </a:solidFill>
                <a:latin typeface="Verdana" pitchFamily="34" charset="0"/>
              </a:rPr>
              <a:t>       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}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}</a:t>
            </a:r>
            <a:endParaRPr lang="en-US" altLang="en-US" sz="1200" dirty="0"/>
          </a:p>
        </p:txBody>
      </p:sp>
      <p:sp>
        <p:nvSpPr>
          <p:cNvPr id="955397" name="AutoShape 5"/>
          <p:cNvSpPr>
            <a:spLocks/>
          </p:cNvSpPr>
          <p:nvPr/>
        </p:nvSpPr>
        <p:spPr bwMode="auto">
          <a:xfrm>
            <a:off x="6096000" y="3505200"/>
            <a:ext cx="2895600" cy="990600"/>
          </a:xfrm>
          <a:prstGeom prst="borderCallout2">
            <a:avLst>
              <a:gd name="adj1" fmla="val 11537"/>
              <a:gd name="adj2" fmla="val -2630"/>
              <a:gd name="adj3" fmla="val 11537"/>
              <a:gd name="adj4" fmla="val -50986"/>
              <a:gd name="adj5" fmla="val 11218"/>
              <a:gd name="adj6" fmla="val -100602"/>
            </a:avLst>
          </a:prstGeom>
          <a:solidFill>
            <a:srgbClr val="FF0000">
              <a:alpha val="36862"/>
            </a:srgbClr>
          </a:solidFill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Reading username and password (no length checking)</a:t>
            </a:r>
          </a:p>
        </p:txBody>
      </p:sp>
      <p:sp>
        <p:nvSpPr>
          <p:cNvPr id="955398" name="AutoShape 6"/>
          <p:cNvSpPr>
            <a:spLocks/>
          </p:cNvSpPr>
          <p:nvPr/>
        </p:nvSpPr>
        <p:spPr bwMode="auto">
          <a:xfrm>
            <a:off x="6096000" y="5486400"/>
            <a:ext cx="2895600" cy="685800"/>
          </a:xfrm>
          <a:prstGeom prst="borderCallout2">
            <a:avLst>
              <a:gd name="adj1" fmla="val 16667"/>
              <a:gd name="adj2" fmla="val -2630"/>
              <a:gd name="adj3" fmla="val 16667"/>
              <a:gd name="adj4" fmla="val -17213"/>
              <a:gd name="adj5" fmla="val -694"/>
              <a:gd name="adj6" fmla="val -32181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Print information about current user rights</a:t>
            </a:r>
          </a:p>
        </p:txBody>
      </p:sp>
      <p:sp>
        <p:nvSpPr>
          <p:cNvPr id="955399" name="AutoShape 7"/>
          <p:cNvSpPr>
            <a:spLocks/>
          </p:cNvSpPr>
          <p:nvPr/>
        </p:nvSpPr>
        <p:spPr bwMode="auto">
          <a:xfrm>
            <a:off x="6096000" y="1371600"/>
            <a:ext cx="2895600" cy="761256"/>
          </a:xfrm>
          <a:prstGeom prst="borderCallout2">
            <a:avLst>
              <a:gd name="adj1" fmla="val 11537"/>
              <a:gd name="adj2" fmla="val -2630"/>
              <a:gd name="adj3" fmla="val 11537"/>
              <a:gd name="adj4" fmla="val -16449"/>
              <a:gd name="adj5" fmla="val 17148"/>
              <a:gd name="adj6" fmla="val -30648"/>
            </a:avLst>
          </a:prstGeom>
          <a:solidFill>
            <a:srgbClr val="FF6600">
              <a:alpha val="36862"/>
            </a:srgbClr>
          </a:solidFill>
          <a:ln w="25400">
            <a:solidFill>
              <a:srgbClr val="FF66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Array with fixed length (will be overwritten)</a:t>
            </a:r>
          </a:p>
        </p:txBody>
      </p:sp>
      <p:sp>
        <p:nvSpPr>
          <p:cNvPr id="955400" name="AutoShape 8"/>
          <p:cNvSpPr>
            <a:spLocks/>
          </p:cNvSpPr>
          <p:nvPr/>
        </p:nvSpPr>
        <p:spPr bwMode="auto">
          <a:xfrm>
            <a:off x="6096000" y="304800"/>
            <a:ext cx="2895600" cy="990600"/>
          </a:xfrm>
          <a:prstGeom prst="borderCallout2">
            <a:avLst>
              <a:gd name="adj1" fmla="val 11537"/>
              <a:gd name="adj2" fmla="val -2630"/>
              <a:gd name="adj3" fmla="val 11537"/>
              <a:gd name="adj4" fmla="val -58551"/>
              <a:gd name="adj5" fmla="val 79329"/>
              <a:gd name="adj6" fmla="val -116009"/>
            </a:avLst>
          </a:prstGeom>
          <a:solidFill>
            <a:srgbClr val="3366FF">
              <a:alpha val="36862"/>
            </a:srgbClr>
          </a:solidFill>
          <a:ln w="25400">
            <a:solidFill>
              <a:srgbClr val="666699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Variable containing current access rights</a:t>
            </a:r>
          </a:p>
        </p:txBody>
      </p:sp>
      <p:sp>
        <p:nvSpPr>
          <p:cNvPr id="955401" name="AutoShape 9"/>
          <p:cNvSpPr>
            <a:spLocks/>
          </p:cNvSpPr>
          <p:nvPr/>
        </p:nvSpPr>
        <p:spPr bwMode="auto">
          <a:xfrm>
            <a:off x="6096000" y="2438400"/>
            <a:ext cx="2895600" cy="990600"/>
          </a:xfrm>
          <a:prstGeom prst="borderCallout2">
            <a:avLst>
              <a:gd name="adj1" fmla="val 11537"/>
              <a:gd name="adj2" fmla="val -2630"/>
              <a:gd name="adj3" fmla="val 11537"/>
              <a:gd name="adj4" fmla="val -22972"/>
              <a:gd name="adj5" fmla="val 162"/>
              <a:gd name="adj6" fmla="val -43917"/>
            </a:avLst>
          </a:prstGeom>
          <a:solidFill>
            <a:srgbClr val="3366FF">
              <a:alpha val="36862"/>
            </a:srgbClr>
          </a:solidFill>
          <a:ln w="25400">
            <a:solidFill>
              <a:srgbClr val="666699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Help output of address of local variables stored on the stack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3868"/>
            <a:ext cx="422804" cy="422804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10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7" grpId="0" animBg="1"/>
      <p:bldP spid="955398" grpId="0" animBg="1"/>
      <p:bldP spid="955399" grpId="0" animBg="1"/>
      <p:bldP spid="955400" grpId="0" animBg="1"/>
      <p:bldP spid="9554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3238" y="6573838"/>
            <a:ext cx="5292898" cy="284162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GB" sz="1400">
                <a:solidFill>
                  <a:schemeClr val="bg1"/>
                </a:solidFill>
              </a:rPr>
              <a:t>| PA193 - Buffer overflow,string vulns,CFI,ROP,DEP,ASLR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Data in memory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6325" name="Picture 4" descr="bufferOverflow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6421" name="AutoShape 5"/>
          <p:cNvSpPr>
            <a:spLocks/>
          </p:cNvSpPr>
          <p:nvPr/>
        </p:nvSpPr>
        <p:spPr bwMode="auto">
          <a:xfrm>
            <a:off x="5867400" y="838200"/>
            <a:ext cx="1752600" cy="457200"/>
          </a:xfrm>
          <a:prstGeom prst="borderCallout2">
            <a:avLst>
              <a:gd name="adj1" fmla="val 25000"/>
              <a:gd name="adj2" fmla="val -4347"/>
              <a:gd name="adj3" fmla="val 25000"/>
              <a:gd name="adj4" fmla="val -13407"/>
              <a:gd name="adj5" fmla="val 500694"/>
              <a:gd name="adj6" fmla="val -22824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/>
              <a:t>passwd</a:t>
            </a:r>
            <a:endParaRPr lang="en-US" altLang="en-US" sz="1800"/>
          </a:p>
        </p:txBody>
      </p:sp>
      <p:sp>
        <p:nvSpPr>
          <p:cNvPr id="956422" name="AutoShape 6"/>
          <p:cNvSpPr>
            <a:spLocks/>
          </p:cNvSpPr>
          <p:nvPr/>
        </p:nvSpPr>
        <p:spPr bwMode="auto">
          <a:xfrm>
            <a:off x="5715000" y="304800"/>
            <a:ext cx="1752600" cy="457200"/>
          </a:xfrm>
          <a:prstGeom prst="borderCallout2">
            <a:avLst>
              <a:gd name="adj1" fmla="val 25000"/>
              <a:gd name="adj2" fmla="val -4347"/>
              <a:gd name="adj3" fmla="val 25000"/>
              <a:gd name="adj4" fmla="val -16759"/>
              <a:gd name="adj5" fmla="val 651042"/>
              <a:gd name="adj6" fmla="val -29620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/>
              <a:t>userName</a:t>
            </a:r>
            <a:endParaRPr lang="en-US" altLang="en-US" sz="1800"/>
          </a:p>
        </p:txBody>
      </p:sp>
      <p:sp>
        <p:nvSpPr>
          <p:cNvPr id="956423" name="AutoShape 7"/>
          <p:cNvSpPr>
            <a:spLocks/>
          </p:cNvSpPr>
          <p:nvPr/>
        </p:nvSpPr>
        <p:spPr bwMode="auto">
          <a:xfrm>
            <a:off x="6019800" y="1371600"/>
            <a:ext cx="1752600" cy="457200"/>
          </a:xfrm>
          <a:prstGeom prst="borderCallout2">
            <a:avLst>
              <a:gd name="adj1" fmla="val 25000"/>
              <a:gd name="adj2" fmla="val 104347"/>
              <a:gd name="adj3" fmla="val 25000"/>
              <a:gd name="adj4" fmla="val 133514"/>
              <a:gd name="adj5" fmla="val 422917"/>
              <a:gd name="adj6" fmla="val 163856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/>
              <a:t>userRights</a:t>
            </a:r>
            <a:endParaRPr lang="en-US" altLang="en-US" sz="1800"/>
          </a:p>
        </p:txBody>
      </p:sp>
      <p:sp>
        <p:nvSpPr>
          <p:cNvPr id="956424" name="AutoShape 8"/>
          <p:cNvSpPr>
            <a:spLocks/>
          </p:cNvSpPr>
          <p:nvPr/>
        </p:nvSpPr>
        <p:spPr bwMode="auto">
          <a:xfrm>
            <a:off x="3810000" y="5638800"/>
            <a:ext cx="2133600" cy="457200"/>
          </a:xfrm>
          <a:prstGeom prst="borderCallout2">
            <a:avLst>
              <a:gd name="adj1" fmla="val 25000"/>
              <a:gd name="adj2" fmla="val 103569"/>
              <a:gd name="adj3" fmla="val 25000"/>
              <a:gd name="adj4" fmla="val 143750"/>
              <a:gd name="adj5" fmla="val -447917"/>
              <a:gd name="adj6" fmla="val 185565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/>
              <a:t>unused_variable</a:t>
            </a:r>
            <a:endParaRPr lang="en-US" altLang="en-US" sz="180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3868"/>
            <a:ext cx="422804" cy="422804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153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21" grpId="0" animBg="1"/>
      <p:bldP spid="956422" grpId="0" animBg="1"/>
      <p:bldP spid="956423" grpId="0" animBg="1"/>
      <p:bldP spid="9564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3238" y="6573838"/>
            <a:ext cx="4500810" cy="284162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GB" sz="1400">
                <a:solidFill>
                  <a:schemeClr val="bg1"/>
                </a:solidFill>
              </a:rPr>
              <a:t>| PA193 - Buffer overflow,string vulns,CFI,ROP,DEP,ASLR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548680"/>
            <a:ext cx="8229600" cy="792088"/>
          </a:xfrm>
        </p:spPr>
        <p:txBody>
          <a:bodyPr/>
          <a:lstStyle/>
          <a:p>
            <a:pPr eaLnBrk="1" hangingPunct="1"/>
            <a:r>
              <a:rPr lang="en-US" altLang="en-US" dirty="0"/>
              <a:t>Running without malicious input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7349" name="Picture 4" descr="bufferOverflow_corr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7445" name="AutoShape 5"/>
          <p:cNvSpPr>
            <a:spLocks/>
          </p:cNvSpPr>
          <p:nvPr/>
        </p:nvSpPr>
        <p:spPr bwMode="auto">
          <a:xfrm>
            <a:off x="381000" y="6172200"/>
            <a:ext cx="1752600" cy="457200"/>
          </a:xfrm>
          <a:prstGeom prst="borderCallout2">
            <a:avLst>
              <a:gd name="adj1" fmla="val 25000"/>
              <a:gd name="adj2" fmla="val 104347"/>
              <a:gd name="adj3" fmla="val 25000"/>
              <a:gd name="adj4" fmla="val 141759"/>
              <a:gd name="adj5" fmla="val -832639"/>
              <a:gd name="adj6" fmla="val 180616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/>
              <a:t>passwd</a:t>
            </a:r>
            <a:endParaRPr lang="en-US" altLang="en-US" sz="1800"/>
          </a:p>
        </p:txBody>
      </p:sp>
      <p:sp>
        <p:nvSpPr>
          <p:cNvPr id="957446" name="AutoShape 6"/>
          <p:cNvSpPr>
            <a:spLocks/>
          </p:cNvSpPr>
          <p:nvPr/>
        </p:nvSpPr>
        <p:spPr bwMode="auto">
          <a:xfrm>
            <a:off x="381000" y="5638800"/>
            <a:ext cx="1752600" cy="457200"/>
          </a:xfrm>
          <a:prstGeom prst="borderCallout2">
            <a:avLst>
              <a:gd name="adj1" fmla="val 25000"/>
              <a:gd name="adj2" fmla="val 104347"/>
              <a:gd name="adj3" fmla="val 25000"/>
              <a:gd name="adj4" fmla="val 136051"/>
              <a:gd name="adj5" fmla="val -672222"/>
              <a:gd name="adj6" fmla="val 168843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/>
              <a:t>userName</a:t>
            </a:r>
            <a:endParaRPr lang="en-US" altLang="en-US" sz="180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3868"/>
            <a:ext cx="422804" cy="422804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06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5" grpId="0" animBg="1"/>
      <p:bldP spid="9574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3238" y="6573838"/>
            <a:ext cx="4716834" cy="284162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GB" sz="1400">
                <a:solidFill>
                  <a:schemeClr val="bg1"/>
                </a:solidFill>
              </a:rPr>
              <a:t>| PA193 - Buffer overflow,string vulns,CFI,ROP,DEP,ASLR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Running with malicious input </a:t>
            </a:r>
            <a:r>
              <a:rPr lang="cs-CZ" altLang="en-US" dirty="0"/>
              <a:t>– </a:t>
            </a:r>
            <a:r>
              <a:rPr lang="cs-CZ" altLang="en-US" dirty="0" err="1"/>
              <a:t>userName</a:t>
            </a:r>
            <a:endParaRPr lang="en-US" altLang="en-US" dirty="0"/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8373" name="Picture 4" descr="bufferOverflo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4416"/>
            <a:ext cx="9110663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8469" name="AutoShape 5"/>
          <p:cNvSpPr>
            <a:spLocks/>
          </p:cNvSpPr>
          <p:nvPr/>
        </p:nvSpPr>
        <p:spPr bwMode="auto">
          <a:xfrm>
            <a:off x="5638800" y="1741016"/>
            <a:ext cx="3200400" cy="457200"/>
          </a:xfrm>
          <a:prstGeom prst="borderCallout2">
            <a:avLst>
              <a:gd name="adj1" fmla="val 25000"/>
              <a:gd name="adj2" fmla="val -2380"/>
              <a:gd name="adj3" fmla="val 25000"/>
              <a:gd name="adj4" fmla="val -19644"/>
              <a:gd name="adj5" fmla="val 383681"/>
              <a:gd name="adj6" fmla="val -37551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insert</a:t>
            </a:r>
            <a:r>
              <a:rPr lang="cs-CZ" altLang="en-US" sz="1800" dirty="0"/>
              <a:t> </a:t>
            </a:r>
            <a:r>
              <a:rPr lang="en-US" altLang="en-US" sz="1800" dirty="0"/>
              <a:t>‘evil’ into </a:t>
            </a:r>
            <a:r>
              <a:rPr lang="cs-CZ" altLang="en-US" sz="1800" dirty="0" err="1"/>
              <a:t>userName</a:t>
            </a:r>
            <a:endParaRPr lang="en-US" altLang="en-US" sz="18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3868"/>
            <a:ext cx="422804" cy="422804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22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84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3238" y="6573838"/>
            <a:ext cx="4716834" cy="284162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GB" sz="1400">
                <a:solidFill>
                  <a:schemeClr val="bg1"/>
                </a:solidFill>
              </a:rPr>
              <a:t>| PA193 - Buffer overflow,string vulns,CFI,ROP,DEP,ASLR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Running with malicious input </a:t>
            </a:r>
            <a:r>
              <a:rPr lang="cs-CZ" altLang="en-US" dirty="0"/>
              <a:t>- </a:t>
            </a:r>
            <a:r>
              <a:rPr lang="cs-CZ" altLang="en-US" dirty="0" err="1"/>
              <a:t>passwd</a:t>
            </a:r>
            <a:endParaRPr lang="en-US" altLang="en-US" dirty="0"/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52588"/>
            <a:ext cx="8424862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en-US" dirty="0"/>
          </a:p>
          <a:p>
            <a:pPr eaLnBrk="1" hangingPunct="1">
              <a:lnSpc>
                <a:spcPct val="90000"/>
              </a:lnSpc>
            </a:pPr>
            <a:endParaRPr lang="cs-CZ" altLang="en-US" dirty="0"/>
          </a:p>
          <a:p>
            <a:pPr eaLnBrk="1" hangingPunct="1">
              <a:lnSpc>
                <a:spcPct val="90000"/>
              </a:lnSpc>
            </a:pPr>
            <a:endParaRPr lang="cs-CZ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cs-CZ" altLang="en-US" dirty="0"/>
          </a:p>
          <a:p>
            <a:pPr eaLnBrk="1" hangingPunct="1">
              <a:lnSpc>
                <a:spcPct val="90000"/>
              </a:lnSpc>
            </a:pPr>
            <a:endParaRPr lang="cs-CZ" altLang="en-US" dirty="0"/>
          </a:p>
          <a:p>
            <a:pPr eaLnBrk="1" hangingPunct="1">
              <a:lnSpc>
                <a:spcPct val="90000"/>
              </a:lnSpc>
            </a:pPr>
            <a:endParaRPr lang="cs-CZ" altLang="en-US" dirty="0"/>
          </a:p>
          <a:p>
            <a:pPr eaLnBrk="1" hangingPunct="1">
              <a:lnSpc>
                <a:spcPct val="90000"/>
              </a:lnSpc>
            </a:pPr>
            <a:endParaRPr lang="cs-CZ" altLang="en-US" dirty="0"/>
          </a:p>
          <a:p>
            <a:pPr eaLnBrk="1" hangingPunct="1">
              <a:lnSpc>
                <a:spcPct val="90000"/>
              </a:lnSpc>
            </a:pPr>
            <a:endParaRPr lang="cs-CZ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Too long password overflow </a:t>
            </a:r>
            <a:r>
              <a:rPr lang="cs-CZ" altLang="en-US" b="1" dirty="0" err="1">
                <a:latin typeface="Courier New" pitchFamily="49" charset="0"/>
              </a:rPr>
              <a:t>userName</a:t>
            </a:r>
            <a:r>
              <a:rPr lang="cs-CZ" altLang="en-US" dirty="0"/>
              <a:t> </a:t>
            </a:r>
            <a:r>
              <a:rPr lang="en-US" altLang="en-US" dirty="0"/>
              <a:t>and</a:t>
            </a:r>
            <a:r>
              <a:rPr lang="cs-CZ" altLang="en-US" dirty="0"/>
              <a:t> </a:t>
            </a:r>
            <a:r>
              <a:rPr lang="cs-CZ" altLang="en-US" b="1" dirty="0" err="1">
                <a:latin typeface="Courier New" pitchFamily="49" charset="0"/>
              </a:rPr>
              <a:t>userRights</a:t>
            </a:r>
            <a:endParaRPr lang="en-US" altLang="en-US" b="1" dirty="0">
              <a:latin typeface="Courier New" pitchFamily="49" charset="0"/>
            </a:endParaRPr>
          </a:p>
        </p:txBody>
      </p:sp>
      <p:pic>
        <p:nvPicPr>
          <p:cNvPr id="59397" name="Picture 4" descr="bufferOverflow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0007"/>
            <a:ext cx="914400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9493" name="AutoShape 5"/>
          <p:cNvSpPr>
            <a:spLocks/>
          </p:cNvSpPr>
          <p:nvPr/>
        </p:nvSpPr>
        <p:spPr bwMode="auto">
          <a:xfrm>
            <a:off x="4648200" y="1291307"/>
            <a:ext cx="4343400" cy="990600"/>
          </a:xfrm>
          <a:prstGeom prst="borderCallout2">
            <a:avLst>
              <a:gd name="adj1" fmla="val 11537"/>
              <a:gd name="adj2" fmla="val -1755"/>
              <a:gd name="adj3" fmla="val 11537"/>
              <a:gd name="adj4" fmla="val -3986"/>
              <a:gd name="adj5" fmla="val 224361"/>
              <a:gd name="adj6" fmla="val -6250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Insert </a:t>
            </a:r>
            <a:r>
              <a:rPr lang="cs-CZ" altLang="en-US" sz="1800" dirty="0"/>
              <a:t> </a:t>
            </a:r>
            <a:endParaRPr lang="en-US" altLang="en-US" sz="1800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‘1234567812345678Devil I am. Ha </a:t>
            </a:r>
            <a:r>
              <a:rPr lang="en-US" altLang="en-US" sz="1800" dirty="0" err="1"/>
              <a:t>Ha</a:t>
            </a:r>
            <a:r>
              <a:rPr lang="en-US" altLang="en-US" sz="1800" dirty="0"/>
              <a:t>’ into </a:t>
            </a:r>
            <a:r>
              <a:rPr lang="en-US" altLang="en-US" sz="1800" dirty="0" err="1"/>
              <a:t>passwd</a:t>
            </a:r>
            <a:endParaRPr lang="en-US" altLang="en-US" sz="18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3868"/>
            <a:ext cx="422804" cy="422804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82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4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</a:rPr>
              <a:t>| PA193 - Buffer overflow,string vulns,CFI,ROP,DEP,ASLR</a:t>
            </a:r>
            <a:endParaRPr lang="en-GB" altLang="en-US" sz="1400">
              <a:solidFill>
                <a:schemeClr val="bg1"/>
              </a:solidFill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Running with attacker input - result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0421" name="Picture 4" descr="bufferOverflow_hack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6919913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3868"/>
            <a:ext cx="422804" cy="422804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950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stack overflow demos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Stack overflow – auth. privileges change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Adjacent memory overflow – reveal password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Smash function return address – attacker code exec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Type overflow – overflow integer causing BO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Buffer overflow - shell execution</a:t>
            </a:r>
          </a:p>
          <a:p>
            <a:endParaRPr lang="en-US" dirty="0"/>
          </a:p>
          <a:p>
            <a:r>
              <a:rPr lang="en-US" dirty="0"/>
              <a:t>Example with debugging with instruction-wise mode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sp>
        <p:nvSpPr>
          <p:cNvPr id="6" name="Diagonal Stripe 6"/>
          <p:cNvSpPr/>
          <p:nvPr/>
        </p:nvSpPr>
        <p:spPr>
          <a:xfrm rot="5400000">
            <a:off x="7123720" y="-103448"/>
            <a:ext cx="1916832" cy="2123728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 rot="2573214">
            <a:off x="7313371" y="555299"/>
            <a:ext cx="208114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Try this at home!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3868"/>
            <a:ext cx="422804" cy="42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59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0" y="476672"/>
            <a:ext cx="9190336" cy="6601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demoAdjacentMemoryOverflow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password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See more at http://www.awarenetwork.org/etc/alpha/?x=5</a:t>
            </a: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Once string is not null terminated, lot of functions will behave wrongly:</a:t>
            </a: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sprintf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fprintf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snprintf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strcpy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strcat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strlen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strstr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strchr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read...</a:t>
            </a: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memcpy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memmove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 - if length to copy is computed via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strlen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(string)</a:t>
            </a:r>
          </a:p>
          <a:p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message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11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100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realPassword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[]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"very secret password nbu123"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11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8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print some info about variables</a:t>
            </a:r>
          </a:p>
          <a:p>
            <a:r>
              <a:rPr lang="pt-BR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pt-BR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t-BR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"message"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message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pt-BR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pt-BR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t-BR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"userName"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pt-BR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nl-NL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nl-NL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nl-NL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nl-NL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nl-NL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nl-NL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nl-NL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"password"</a:t>
            </a:r>
            <a:r>
              <a:rPr lang="nl-NL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nl-NL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nl-NL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password</a:t>
            </a:r>
            <a:r>
              <a:rPr lang="nl-NL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nl-NL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11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realPassword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realPassword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pt-BR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t-BR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"buf"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pt-BR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pt-BR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"\n"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memset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memset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message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message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strncpy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1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11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));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We will copy only characters which fits into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buf</a:t>
            </a:r>
            <a:endParaRPr lang="en-GB" sz="1050" dirty="0">
              <a:solidFill>
                <a:srgbClr val="007F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Now print username to standard output - nothing sensitive, right?</a:t>
            </a: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sprintf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message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"Checking '%s' password\n"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"%s"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message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strcmp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password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realPassword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==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"Correct password.\n"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"Wrong password.\n"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FIX: Do not allow to have non-terminated string </a:t>
            </a: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Clear buffer for text with zeroes (terminating zero will be there)</a:t>
            </a: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strncpy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(buf,arg1,sizeof(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) - 1);</a:t>
            </a:r>
          </a:p>
          <a:p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Diagonal Stripe 6"/>
          <p:cNvSpPr/>
          <p:nvPr/>
        </p:nvSpPr>
        <p:spPr>
          <a:xfrm rot="5400000">
            <a:off x="7123720" y="-103448"/>
            <a:ext cx="1916832" cy="2123728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573214">
            <a:off x="7313371" y="555299"/>
            <a:ext cx="208114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Try this at home!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3868"/>
            <a:ext cx="422804" cy="42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08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07504" y="548680"/>
            <a:ext cx="10182596" cy="6478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vulnerable_function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input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1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11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memset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pt-BR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t-BR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%9p\n"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"buf"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pt-BR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pt-BR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pt-BR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t-BR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"My stack looks like:\n%9p\n%9p\n%9p\n%9p\n%9p\n%9p\n%9p\n%9p\n%9p\n%9p\n%9p\n%9p\n\n"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pt-BR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fflush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strcpy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input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pt-BR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t-BR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"Now the stack looks like:\n%9p\n%9p\n%9p\n%9p\n%9p\n%9p\n%9p\n%9p\n%9p\n%9p\n%9p\n%9p\n\n"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pt-BR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fflush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050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/**</a:t>
            </a:r>
          </a:p>
          <a:p>
            <a:r>
              <a:rPr lang="en-GB" sz="1050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 This function contains code that attacker likes to execute.</a:t>
            </a:r>
          </a:p>
          <a:p>
            <a:r>
              <a:rPr lang="en-GB" sz="1050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 It may be otherwise inaccessible privileged function (e.g., something like "</a:t>
            </a:r>
            <a:r>
              <a:rPr lang="en-GB" sz="1050" dirty="0" err="1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admin_createNewUser</a:t>
            </a:r>
            <a:r>
              <a:rPr lang="en-GB" sz="1050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()")</a:t>
            </a:r>
          </a:p>
          <a:p>
            <a:r>
              <a:rPr lang="en-GB" sz="1050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 or code not originally present in the program code, but inserted by an attacker into the memory</a:t>
            </a:r>
          </a:p>
          <a:p>
            <a:r>
              <a:rPr lang="en-GB" sz="1050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 (with starting address set at the begin of inserted code)</a:t>
            </a:r>
          </a:p>
          <a:p>
            <a:r>
              <a:rPr lang="en-GB" sz="1050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*/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attackers_code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11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Augh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! I've been hacked!\n"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system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"mmc.exe </a:t>
            </a:r>
            <a:r>
              <a:rPr lang="en-GB" sz="11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lusrmgr.msc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//system("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rm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 -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rf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");</a:t>
            </a:r>
          </a:p>
          <a:p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demoBufferOverunFunction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Example taken from Howard and LeBlanc, modified to run with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gcc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 compiler</a:t>
            </a: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This is a bit of cheating to make life easier - we will print the addresses of functions</a:t>
            </a: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In real scenario, attacker needs to find it by himself (e.g., multiple tests on test machine, dump)</a:t>
            </a: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"Address of </a:t>
            </a:r>
            <a:r>
              <a:rPr lang="en-GB" sz="11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vulnerable_function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() = %p\n"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vulnerable_function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"Address of </a:t>
            </a:r>
            <a:r>
              <a:rPr lang="en-GB" sz="11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attackers_code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() = %p\n"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attackers_code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"Address of </a:t>
            </a:r>
            <a:r>
              <a:rPr lang="en-GB" sz="11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demoBufferOverunFunction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 = %p\n"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demoBufferOverunFunction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fflush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vulnerable_function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"12345678"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  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No problem</a:t>
            </a: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vulnerable_function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"1234567812aaaaaaa"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Writing behind the array, but still nothing happens</a:t>
            </a: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vulnerable_function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"1234567812aaaaaaaa\x14\</a:t>
            </a:r>
            <a:r>
              <a:rPr lang="en-GB" sz="11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xff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\x22\x01\</a:t>
            </a:r>
            <a:r>
              <a:rPr lang="en-GB" sz="11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xde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\x16\x40"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But now its works  -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attackers_code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()!</a:t>
            </a:r>
          </a:p>
          <a:p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100" dirty="0">
              <a:solidFill>
                <a:srgbClr val="808080"/>
              </a:solidFill>
              <a:highlight>
                <a:srgbClr val="FFFFFF"/>
              </a:highligh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Diagonal Stripe 6"/>
          <p:cNvSpPr/>
          <p:nvPr/>
        </p:nvSpPr>
        <p:spPr>
          <a:xfrm rot="5400000">
            <a:off x="7123720" y="-103448"/>
            <a:ext cx="1916832" cy="2123728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573214">
            <a:off x="7313371" y="555299"/>
            <a:ext cx="208114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Try this at home!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3868"/>
            <a:ext cx="422804" cy="42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63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secure programming means?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Generic good security practices</a:t>
            </a:r>
          </a:p>
          <a:p>
            <a:pPr lvl="1"/>
            <a:r>
              <a:rPr lang="en-GB" dirty="0"/>
              <a:t>Education, testing, defence in depth, code review…</a:t>
            </a:r>
          </a:p>
          <a:p>
            <a:r>
              <a:rPr lang="en-GB" dirty="0"/>
              <a:t>Use of secure primitives</a:t>
            </a:r>
          </a:p>
          <a:p>
            <a:pPr lvl="1"/>
            <a:r>
              <a:rPr lang="en-GB" dirty="0"/>
              <a:t>Random numbers, password handling, secure channel…</a:t>
            </a:r>
          </a:p>
          <a:p>
            <a:r>
              <a:rPr lang="en-GB" dirty="0"/>
              <a:t>Deployment, maintenance, mitigation</a:t>
            </a:r>
          </a:p>
          <a:p>
            <a:pPr lvl="1"/>
            <a:r>
              <a:rPr lang="en-GB" dirty="0"/>
              <a:t>Update process, detection of issues in 3</a:t>
            </a:r>
            <a:r>
              <a:rPr lang="en-GB" baseline="30000" dirty="0"/>
              <a:t>rd</a:t>
            </a:r>
            <a:r>
              <a:rPr lang="en-GB" dirty="0"/>
              <a:t> party libs…</a:t>
            </a:r>
          </a:p>
          <a:p>
            <a:r>
              <a:rPr lang="en-GB" dirty="0"/>
              <a:t>Usability</a:t>
            </a:r>
          </a:p>
          <a:p>
            <a:pPr lvl="1"/>
            <a:r>
              <a:rPr lang="en-GB" dirty="0"/>
              <a:t>Hard for users to make a mistake, limit its impact…</a:t>
            </a:r>
          </a:p>
          <a:p>
            <a:r>
              <a:rPr lang="en-GB" dirty="0"/>
              <a:t>Language-specific issues and procedures</a:t>
            </a:r>
          </a:p>
          <a:p>
            <a:pPr lvl="1"/>
            <a:r>
              <a:rPr lang="en-GB" dirty="0"/>
              <a:t>Buffer overflow (C/C++), reflection (Java)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83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Type-overflow vulnerabilities - 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640762" cy="4149725"/>
          </a:xfrm>
        </p:spPr>
        <p:txBody>
          <a:bodyPr/>
          <a:lstStyle/>
          <a:p>
            <a:r>
              <a:rPr lang="en-US" dirty="0"/>
              <a:t>Quiz</a:t>
            </a:r>
            <a:r>
              <a:rPr lang="cs-CZ" dirty="0"/>
              <a:t> – what </a:t>
            </a:r>
            <a:r>
              <a:rPr lang="en-US" dirty="0"/>
              <a:t>is insecure in given program?</a:t>
            </a:r>
            <a:r>
              <a:rPr lang="cs-CZ" dirty="0"/>
              <a:t> </a:t>
            </a:r>
            <a:endParaRPr lang="en-US" dirty="0"/>
          </a:p>
          <a:p>
            <a:r>
              <a:rPr lang="en-US" dirty="0"/>
              <a:t>Can you come up with attack?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what about following variant?</a:t>
            </a:r>
          </a:p>
          <a:p>
            <a:pPr lvl="1"/>
            <a:r>
              <a:rPr lang="en-US" dirty="0"/>
              <a:t>Be aware: char can be both signed (x64) or unsigned (ARM)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568578" y="2852936"/>
            <a:ext cx="695575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1"/>
            <a:r>
              <a:rPr lang="en-GB" sz="20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unsigned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&gt;=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--)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/>
            <a:r>
              <a:rPr lang="en-GB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	/* ... */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1"/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1233492" y="5365665"/>
            <a:ext cx="557075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1"/>
            <a:r>
              <a:rPr lang="en-GB" sz="20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&gt;=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--)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/>
            <a:r>
              <a:rPr lang="en-GB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	/* ... */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1"/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3868"/>
            <a:ext cx="422804" cy="42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2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overflow – basic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US" dirty="0"/>
              <a:t>Types are having limited range for the values</a:t>
            </a:r>
          </a:p>
          <a:p>
            <a:pPr lvl="1"/>
            <a:r>
              <a:rPr lang="en-US" dirty="0"/>
              <a:t>char: 256 values, </a:t>
            </a:r>
            <a:r>
              <a:rPr lang="en-US" dirty="0" err="1"/>
              <a:t>int</a:t>
            </a:r>
            <a:r>
              <a:rPr lang="en-US" dirty="0"/>
              <a:t>: 2</a:t>
            </a:r>
            <a:r>
              <a:rPr lang="en-US" baseline="30000" dirty="0"/>
              <a:t>32 </a:t>
            </a:r>
            <a:r>
              <a:rPr lang="en-US" dirty="0"/>
              <a:t>values</a:t>
            </a:r>
          </a:p>
          <a:p>
            <a:pPr lvl="1"/>
            <a:r>
              <a:rPr lang="en-US" dirty="0"/>
              <a:t>add, multiplication can reach lower/upper limit</a:t>
            </a:r>
          </a:p>
          <a:p>
            <a:pPr lvl="1"/>
            <a:r>
              <a:rPr lang="en-GB" sz="24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2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value</a:t>
            </a:r>
            <a:r>
              <a:rPr lang="en-GB" sz="2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2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250</a:t>
            </a:r>
            <a:r>
              <a:rPr lang="en-GB" sz="2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GB" sz="2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GB" sz="2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== ?</a:t>
            </a:r>
          </a:p>
          <a:p>
            <a:r>
              <a:rPr lang="en-US" dirty="0"/>
              <a:t>Signed vs. unsigned types</a:t>
            </a:r>
          </a:p>
          <a:p>
            <a:pPr lvl="1"/>
            <a:r>
              <a:rPr lang="en-GB" sz="20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unsigned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&gt;=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--)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r>
              <a:rPr lang="en-GB" sz="1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/* ... */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Type value will underflow/overflow</a:t>
            </a:r>
          </a:p>
          <a:p>
            <a:pPr lvl="1"/>
            <a:r>
              <a:rPr lang="en-US" dirty="0"/>
              <a:t>CPU overflow flag is set</a:t>
            </a:r>
          </a:p>
          <a:p>
            <a:pPr lvl="1"/>
            <a:r>
              <a:rPr lang="en-US" dirty="0"/>
              <a:t>but without active checking not detected in program</a:t>
            </a:r>
          </a:p>
          <a:p>
            <a:r>
              <a:rPr lang="en-US" dirty="0"/>
              <a:t>Occurs also in higher level languages (Java…)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3868"/>
            <a:ext cx="422804" cy="42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0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3868"/>
            <a:ext cx="422804" cy="42280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Make HUGE money with type overflow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Bitcoin block 74638 (15</a:t>
            </a:r>
            <a:r>
              <a:rPr lang="en-GB" baseline="30000" dirty="0"/>
              <a:t>th</a:t>
            </a:r>
            <a:r>
              <a:rPr lang="en-GB" dirty="0"/>
              <a:t> August 2010)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79512" y="2387203"/>
            <a:ext cx="1262909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CBlock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hash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0000000000790ab3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ver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hashPrevBlock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0000000000606865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hashMerkleRoot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618eba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nTime</a:t>
            </a:r>
            <a:r>
              <a:rPr lang="fr-FR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fr-FR" dirty="0">
                <a:solidFill>
                  <a:srgbClr val="007F7F"/>
                </a:solidFill>
                <a:latin typeface="Verdana" panose="020B0604030504040204" pitchFamily="34" charset="0"/>
              </a:rPr>
              <a:t>1281891957</a:t>
            </a:r>
            <a:r>
              <a:rPr lang="fr-FR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fr-FR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nBits</a:t>
            </a:r>
            <a:r>
              <a:rPr lang="fr-FR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fr-FR" dirty="0">
                <a:solidFill>
                  <a:srgbClr val="007F7F"/>
                </a:solidFill>
                <a:latin typeface="Verdana" panose="020B0604030504040204" pitchFamily="34" charset="0"/>
              </a:rPr>
              <a:t>1c00800e</a:t>
            </a:r>
            <a:r>
              <a:rPr lang="fr-FR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fr-FR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nNonce</a:t>
            </a:r>
            <a:r>
              <a:rPr lang="fr-FR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fr-FR" dirty="0">
                <a:solidFill>
                  <a:srgbClr val="007F7F"/>
                </a:solidFill>
                <a:latin typeface="Verdana" panose="020B0604030504040204" pitchFamily="34" charset="0"/>
              </a:rPr>
              <a:t>28192719</a:t>
            </a:r>
            <a:r>
              <a:rPr lang="fr-FR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fr-FR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vtx</a:t>
            </a:r>
            <a:r>
              <a:rPr lang="fr-FR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fr-FR" dirty="0">
                <a:solidFill>
                  <a:srgbClr val="007F7F"/>
                </a:solidFill>
                <a:latin typeface="Verdana" panose="020B0604030504040204" pitchFamily="34" charset="0"/>
              </a:rPr>
              <a:t>2</a:t>
            </a:r>
            <a:r>
              <a:rPr lang="fr-FR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fr-FR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CTransaction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hash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012cd8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ver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vin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size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vout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size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nLockTime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fr-FR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CTxIn</a:t>
            </a:r>
            <a:r>
              <a:rPr lang="fr-FR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COutPoint</a:t>
            </a:r>
            <a:r>
              <a:rPr lang="fr-FR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fr-FR" dirty="0">
                <a:solidFill>
                  <a:srgbClr val="007F7F"/>
                </a:solidFill>
                <a:latin typeface="Verdana" panose="020B0604030504040204" pitchFamily="34" charset="0"/>
              </a:rPr>
              <a:t>000000</a:t>
            </a:r>
            <a:r>
              <a:rPr lang="fr-FR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fr-FR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fr-FR" dirty="0">
                <a:solidFill>
                  <a:srgbClr val="007F7F"/>
                </a:solidFill>
                <a:latin typeface="Verdana" panose="020B0604030504040204" pitchFamily="34" charset="0"/>
              </a:rPr>
              <a:t>1</a:t>
            </a:r>
            <a:r>
              <a:rPr lang="fr-FR" b="1" dirty="0">
                <a:solidFill>
                  <a:srgbClr val="000000"/>
                </a:solidFill>
                <a:latin typeface="Verdana" panose="020B0604030504040204" pitchFamily="34" charset="0"/>
              </a:rPr>
              <a:t>),</a:t>
            </a:r>
            <a:r>
              <a:rPr lang="fr-FR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coinbase</a:t>
            </a:r>
            <a:r>
              <a:rPr lang="fr-FR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fr-FR" dirty="0">
                <a:solidFill>
                  <a:srgbClr val="007F7F"/>
                </a:solidFill>
                <a:latin typeface="Verdana" panose="020B0604030504040204" pitchFamily="34" charset="0"/>
              </a:rPr>
              <a:t>040e80001c028f00</a:t>
            </a:r>
            <a:r>
              <a:rPr lang="fr-FR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fr-FR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CTxOut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nValue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 50.51000000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scriptPubKey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0x4F4BA55D1580F8C3A8A2C7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CTransaction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hash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1d5e51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ver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vin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size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vout</a:t>
            </a:r>
            <a:r>
              <a:rPr lang="en-GB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size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2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nLockTime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CTxIn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COutPoint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237fe8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),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scriptSig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0xA87C02384E1F184B79C6AC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CTxOut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nValue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b="1" dirty="0">
                <a:solidFill>
                  <a:srgbClr val="FF0000"/>
                </a:solidFill>
                <a:latin typeface="Verdana" panose="020B0604030504040204" pitchFamily="34" charset="0"/>
              </a:rPr>
              <a:t>92233720368.54275808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scriptPubKey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OP_DUP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OP_HASH160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0xB7A7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CTxOut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nValue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b="1" dirty="0">
                <a:solidFill>
                  <a:srgbClr val="FF0000"/>
                </a:solidFill>
                <a:latin typeface="Verdana" panose="020B0604030504040204" pitchFamily="34" charset="0"/>
              </a:rPr>
              <a:t>92233720368.54275808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scriptPubKey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OP_DUP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OP_HASH160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0x1512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vMerkleTree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012cd8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1d5e51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618eba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Block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hash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0000000000790ab3f22ec756ad43b6ab569abf0bddeb97c67a6f7b1470a7ec1c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Transaction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hash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1d5e512a9723cbef373b970eb52f1e9598ad67e7408077a82fdac194b65333c9</a:t>
            </a:r>
            <a:endParaRPr lang="en-GB" dirty="0"/>
          </a:p>
        </p:txBody>
      </p:sp>
      <p:sp>
        <p:nvSpPr>
          <p:cNvPr id="10" name="Obdélník 9"/>
          <p:cNvSpPr/>
          <p:nvPr/>
        </p:nvSpPr>
        <p:spPr>
          <a:xfrm>
            <a:off x="179512" y="2387203"/>
            <a:ext cx="9649072" cy="1389063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bdélník 10"/>
          <p:cNvSpPr/>
          <p:nvPr/>
        </p:nvSpPr>
        <p:spPr>
          <a:xfrm>
            <a:off x="146560" y="4920257"/>
            <a:ext cx="9649072" cy="1389063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: se zakulacenými rohy 8"/>
          <p:cNvSpPr/>
          <p:nvPr/>
        </p:nvSpPr>
        <p:spPr>
          <a:xfrm>
            <a:off x="107504" y="3802768"/>
            <a:ext cx="9145016" cy="122413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Bublinový popisek: čárový 6"/>
          <p:cNvSpPr/>
          <p:nvPr/>
        </p:nvSpPr>
        <p:spPr>
          <a:xfrm>
            <a:off x="4355976" y="2648077"/>
            <a:ext cx="4700588" cy="1008112"/>
          </a:xfrm>
          <a:prstGeom prst="borderCallout1">
            <a:avLst>
              <a:gd name="adj1" fmla="val 18750"/>
              <a:gd name="adj2" fmla="val -8333"/>
              <a:gd name="adj3" fmla="val 153644"/>
              <a:gd name="adj4" fmla="val -24226"/>
            </a:avLst>
          </a:prstGeom>
          <a:ln>
            <a:tailEnd type="triangle" w="lg" len="lg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Input transaction (with 0.5BTC) </a:t>
            </a:r>
          </a:p>
          <a:p>
            <a:pPr algn="ctr"/>
            <a:r>
              <a:rPr lang="en-GB" sz="1400" dirty="0">
                <a:hlinkClick r:id="rId3"/>
              </a:rPr>
              <a:t>https://blockexplorer.com/tx/237fe8348fc77ace11049931058abb034c99698c7fe99b1cc022b1365a705d39</a:t>
            </a:r>
            <a:endParaRPr lang="en-GB" sz="1400" dirty="0"/>
          </a:p>
        </p:txBody>
      </p:sp>
      <p:sp>
        <p:nvSpPr>
          <p:cNvPr id="8" name="Bublinový popisek: čárový 7"/>
          <p:cNvSpPr/>
          <p:nvPr/>
        </p:nvSpPr>
        <p:spPr>
          <a:xfrm>
            <a:off x="4355976" y="1552628"/>
            <a:ext cx="4700588" cy="1008112"/>
          </a:xfrm>
          <a:prstGeom prst="borderCallout1">
            <a:avLst>
              <a:gd name="adj1" fmla="val 18750"/>
              <a:gd name="adj2" fmla="val -8333"/>
              <a:gd name="adj3" fmla="val 204139"/>
              <a:gd name="adj4" fmla="val -34752"/>
            </a:avLst>
          </a:prstGeom>
          <a:ln>
            <a:tailEnd type="triangle" w="lg" len="lg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Mining block reward </a:t>
            </a:r>
          </a:p>
          <a:p>
            <a:pPr algn="ctr"/>
            <a:r>
              <a:rPr lang="en-GB" dirty="0"/>
              <a:t>(was 50BTC at 2010, is 12.50BTC now)</a:t>
            </a:r>
          </a:p>
        </p:txBody>
      </p:sp>
      <p:cxnSp>
        <p:nvCxnSpPr>
          <p:cNvPr id="13" name="Přímá spojnice 12"/>
          <p:cNvCxnSpPr/>
          <p:nvPr/>
        </p:nvCxnSpPr>
        <p:spPr>
          <a:xfrm>
            <a:off x="251520" y="3874776"/>
            <a:ext cx="0" cy="107198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251520" y="3082688"/>
            <a:ext cx="0" cy="7200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ublinový popisek: čárový 15"/>
          <p:cNvSpPr/>
          <p:nvPr/>
        </p:nvSpPr>
        <p:spPr>
          <a:xfrm>
            <a:off x="2555776" y="5098912"/>
            <a:ext cx="6529170" cy="603520"/>
          </a:xfrm>
          <a:prstGeom prst="borderCallout1">
            <a:avLst>
              <a:gd name="adj1" fmla="val 18750"/>
              <a:gd name="adj2" fmla="val -8333"/>
              <a:gd name="adj3" fmla="val -76956"/>
              <a:gd name="adj4" fmla="val -20592"/>
            </a:avLst>
          </a:prstGeom>
          <a:ln>
            <a:tailEnd type="triangle" w="lg" len="lg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 output transactions (each with 9*10</a:t>
            </a:r>
            <a:r>
              <a:rPr lang="en-GB" baseline="30000" dirty="0"/>
              <a:t>10</a:t>
            </a:r>
            <a:r>
              <a:rPr lang="en-GB" dirty="0"/>
              <a:t> BTC) !!!</a:t>
            </a:r>
          </a:p>
        </p:txBody>
      </p:sp>
      <p:sp>
        <p:nvSpPr>
          <p:cNvPr id="17" name="Zaoblený obdélník 9"/>
          <p:cNvSpPr/>
          <p:nvPr/>
        </p:nvSpPr>
        <p:spPr>
          <a:xfrm>
            <a:off x="3810146" y="5760712"/>
            <a:ext cx="5333854" cy="692624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Should have been rejected by miners as value(output) &gt;&gt; value(input), but was not!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17675" r="20962" b="20343"/>
          <a:stretch/>
        </p:blipFill>
        <p:spPr>
          <a:xfrm>
            <a:off x="7956375" y="332656"/>
            <a:ext cx="1080121" cy="114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0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9" grpId="0" animBg="1"/>
      <p:bldP spid="7" grpId="0" animBg="1"/>
      <p:bldP spid="8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details: Payment in Bitcoin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Payment example</a:t>
            </a:r>
          </a:p>
          <a:p>
            <a:pPr lvl="1"/>
            <a:r>
              <a:rPr lang="en-GB" dirty="0"/>
              <a:t>You can’t say “I pay 1 bitcoin to address A</a:t>
            </a:r>
            <a:r>
              <a:rPr lang="en-GB" baseline="-25000" dirty="0"/>
              <a:t>1</a:t>
            </a:r>
            <a:r>
              <a:rPr lang="en-GB" dirty="0"/>
              <a:t>”</a:t>
            </a:r>
          </a:p>
          <a:p>
            <a:pPr lvl="1"/>
            <a:r>
              <a:rPr lang="en-GB" dirty="0"/>
              <a:t>You must take previous valid block B with amount X</a:t>
            </a:r>
          </a:p>
          <a:p>
            <a:pPr lvl="1"/>
            <a:r>
              <a:rPr lang="en-GB" dirty="0"/>
              <a:t>Then create transaction which will split value from B into 1 send to A</a:t>
            </a:r>
            <a:r>
              <a:rPr lang="en-GB" baseline="-25000" dirty="0"/>
              <a:t>1</a:t>
            </a:r>
            <a:r>
              <a:rPr lang="en-GB" dirty="0"/>
              <a:t> and X-1 send to (your) A</a:t>
            </a:r>
            <a:r>
              <a:rPr lang="en-GB" baseline="-25000" dirty="0"/>
              <a:t>2</a:t>
            </a:r>
            <a:r>
              <a:rPr lang="en-GB" dirty="0"/>
              <a:t> </a:t>
            </a:r>
          </a:p>
          <a:p>
            <a:r>
              <a:rPr lang="en-GB" dirty="0"/>
              <a:t>Transaction fee – payed to miners as incentive to incorporate your transaction into block </a:t>
            </a:r>
          </a:p>
          <a:p>
            <a:pPr lvl="1"/>
            <a:r>
              <a:rPr lang="en-GB" dirty="0"/>
              <a:t>Was 0 or very small in 2010 (is significant now ~$2)</a:t>
            </a:r>
          </a:p>
          <a:p>
            <a:pPr lvl="1"/>
            <a:r>
              <a:rPr lang="en-GB" dirty="0"/>
              <a:t>Miners fee is difference (</a:t>
            </a:r>
            <a:r>
              <a:rPr lang="en-GB" dirty="0" err="1"/>
              <a:t>CTxIn</a:t>
            </a:r>
            <a:r>
              <a:rPr lang="en-GB" dirty="0"/>
              <a:t> – </a:t>
            </a:r>
            <a:r>
              <a:rPr lang="en-GB" dirty="0">
                <a:sym typeface="Symbol" panose="05050102010706020507" pitchFamily="18" charset="2"/>
              </a:rPr>
              <a:t></a:t>
            </a:r>
            <a:r>
              <a:rPr lang="en-GB" dirty="0"/>
              <a:t>(</a:t>
            </a:r>
            <a:r>
              <a:rPr lang="en-GB" dirty="0" err="1"/>
              <a:t>CTxOut</a:t>
            </a:r>
            <a:r>
              <a:rPr lang="en-GB" dirty="0"/>
              <a:t>))</a:t>
            </a:r>
            <a:endParaRPr lang="en-GB" baseline="-25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788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Bug dissection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GB" sz="2400" dirty="0">
                <a:latin typeface="Verdana" panose="020B0604030504040204" pitchFamily="34" charset="0"/>
              </a:rPr>
              <a:t>Bitcoin code uses integer encoding of numbers with fixed position of decimal point (INT64)</a:t>
            </a:r>
            <a:endParaRPr lang="en-GB" sz="2000" dirty="0">
              <a:latin typeface="Verdana" panose="020B0604030504040204" pitchFamily="34" charset="0"/>
            </a:endParaRPr>
          </a:p>
          <a:p>
            <a:pPr lvl="1"/>
            <a:r>
              <a:rPr lang="en-GB" sz="2000" dirty="0">
                <a:latin typeface="Verdana" panose="020B0604030504040204" pitchFamily="34" charset="0"/>
              </a:rPr>
              <a:t>Smallest fraction of BTC is one Satoshi (sat) = 1/10</a:t>
            </a:r>
            <a:r>
              <a:rPr lang="en-GB" sz="2000" baseline="30000" dirty="0">
                <a:latin typeface="Verdana" panose="020B0604030504040204" pitchFamily="34" charset="0"/>
              </a:rPr>
              <a:t>8 </a:t>
            </a:r>
            <a:r>
              <a:rPr lang="en-GB" sz="2000" dirty="0">
                <a:latin typeface="Verdana" panose="020B0604030504040204" pitchFamily="34" charset="0"/>
              </a:rPr>
              <a:t>BTC</a:t>
            </a:r>
          </a:p>
          <a:p>
            <a:pPr lvl="1"/>
            <a:r>
              <a:rPr lang="en-GB" sz="2000" dirty="0">
                <a:latin typeface="Verdana" panose="020B0604030504040204" pitchFamily="34" charset="0"/>
              </a:rPr>
              <a:t>33.54 BTC == 33.54 * 10</a:t>
            </a:r>
            <a:r>
              <a:rPr lang="en-GB" sz="2000" baseline="30000" dirty="0">
                <a:latin typeface="Verdana" panose="020B0604030504040204" pitchFamily="34" charset="0"/>
              </a:rPr>
              <a:t>8 </a:t>
            </a:r>
            <a:r>
              <a:rPr lang="en-GB" sz="2000" dirty="0">
                <a:latin typeface="Verdana" panose="020B0604030504040204" pitchFamily="34" charset="0"/>
              </a:rPr>
              <a:t>=&gt; 3354000000</a:t>
            </a: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</a:rPr>
              <a:t>BTW: Why using float numbers is not a good idea?</a:t>
            </a:r>
          </a:p>
          <a:p>
            <a:r>
              <a:rPr lang="en-GB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CTxOut</a:t>
            </a:r>
            <a:r>
              <a:rPr lang="en-GB" sz="2400" dirty="0">
                <a:solidFill>
                  <a:srgbClr val="000000"/>
                </a:solidFill>
                <a:latin typeface="Verdana" panose="020B0604030504040204" pitchFamily="34" charset="0"/>
              </a:rPr>
              <a:t> value</a:t>
            </a:r>
            <a:r>
              <a:rPr lang="en-GB" sz="2400" dirty="0">
                <a:latin typeface="Verdana" panose="020B0604030504040204" pitchFamily="34" charset="0"/>
              </a:rPr>
              <a:t>:92233720368</a:t>
            </a:r>
            <a:r>
              <a:rPr lang="en-GB" sz="2400" dirty="0">
                <a:solidFill>
                  <a:srgbClr val="FF0000"/>
                </a:solidFill>
                <a:latin typeface="Verdana" panose="020B0604030504040204" pitchFamily="34" charset="0"/>
              </a:rPr>
              <a:t>.</a:t>
            </a:r>
            <a:r>
              <a:rPr lang="en-GB" sz="2400" dirty="0">
                <a:latin typeface="Verdana" panose="020B0604030504040204" pitchFamily="34" charset="0"/>
              </a:rPr>
              <a:t>54275808 BTC       			       =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0x7ffffffffff</a:t>
            </a:r>
            <a:r>
              <a:rPr lang="en-GB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85ee0 </a:t>
            </a:r>
            <a:endParaRPr lang="en-GB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r>
              <a:rPr lang="en-GB" sz="2400" dirty="0">
                <a:latin typeface="Verdana" panose="020B0604030504040204" pitchFamily="34" charset="0"/>
              </a:rPr>
              <a:t>INT64_MAX    =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0x7fffffffffffffff</a:t>
            </a:r>
          </a:p>
          <a:p>
            <a:r>
              <a:rPr lang="en-GB" sz="2400" dirty="0">
                <a:latin typeface="Verdana" panose="020B0604030504040204" pitchFamily="34" charset="0"/>
              </a:rPr>
              <a:t>Sum of 2 </a:t>
            </a:r>
            <a:r>
              <a:rPr lang="en-GB" sz="2400" dirty="0" err="1">
                <a:latin typeface="Verdana" panose="020B0604030504040204" pitchFamily="34" charset="0"/>
              </a:rPr>
              <a:t>CTx</a:t>
            </a:r>
            <a:r>
              <a:rPr lang="en-GB" sz="2400" dirty="0">
                <a:latin typeface="Verdana" panose="020B0604030504040204" pitchFamily="34" charset="0"/>
              </a:rPr>
              <a:t> </a:t>
            </a:r>
            <a:r>
              <a:rPr lang="en-GB" sz="1000" dirty="0">
                <a:latin typeface="Verdana" panose="020B0604030504040204" pitchFamily="34" charset="0"/>
              </a:rPr>
              <a:t> </a:t>
            </a:r>
            <a:r>
              <a:rPr lang="en-GB" sz="2400" dirty="0">
                <a:latin typeface="Verdana" panose="020B0604030504040204" pitchFamily="34" charset="0"/>
              </a:rPr>
              <a:t>=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GB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ffffffffff</a:t>
            </a:r>
            <a:r>
              <a:rPr lang="en-GB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0bdc0 </a:t>
            </a:r>
            <a:r>
              <a:rPr lang="en-GB" dirty="0">
                <a:solidFill>
                  <a:srgbClr val="FF0000"/>
                </a:solidFill>
                <a:cs typeface="Courier New" panose="02070309020205020404" pitchFamily="49" charset="0"/>
              </a:rPr>
              <a:t>(overflow)</a:t>
            </a:r>
            <a:endParaRPr lang="en-GB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Verdana" panose="020B0604030504040204" pitchFamily="34" charset="0"/>
              </a:rPr>
              <a:t>                        = -1000000</a:t>
            </a:r>
            <a:r>
              <a:rPr lang="en-GB" sz="2400" baseline="-25000" dirty="0">
                <a:latin typeface="Verdana" panose="020B0604030504040204" pitchFamily="34" charset="0"/>
              </a:rPr>
              <a:t>10 </a:t>
            </a:r>
            <a:r>
              <a:rPr lang="en-GB" sz="2400" baseline="30000" dirty="0">
                <a:latin typeface="Verdana" panose="020B0604030504040204" pitchFamily="34" charset="0"/>
              </a:rPr>
              <a:t>= </a:t>
            </a:r>
            <a:r>
              <a:rPr lang="en-GB" sz="2400" dirty="0">
                <a:latin typeface="Verdana" panose="020B0604030504040204" pitchFamily="34" charset="0"/>
              </a:rPr>
              <a:t>-0.01BTC</a:t>
            </a:r>
          </a:p>
          <a:p>
            <a:pPr lvl="1"/>
            <a:r>
              <a:rPr lang="en-GB" dirty="0"/>
              <a:t>Difference between input and output is a miner fee</a:t>
            </a: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pic>
        <p:nvPicPr>
          <p:cNvPr id="8" name="Picture 3" descr="D:\Documents\Obrázky\questio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902917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3868"/>
            <a:ext cx="422804" cy="42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3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overflow – Bitcoin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79512" y="1556792"/>
            <a:ext cx="9139040" cy="526297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7F7F00"/>
                </a:solidFill>
                <a:latin typeface="Verdana" panose="020B0604030504040204" pitchFamily="34" charset="0"/>
              </a:rPr>
              <a:t>#include &lt;</a:t>
            </a:r>
            <a:r>
              <a:rPr lang="en-GB" sz="1600" dirty="0" err="1">
                <a:solidFill>
                  <a:srgbClr val="7F7F00"/>
                </a:solidFill>
                <a:latin typeface="Verdana" panose="020B0604030504040204" pitchFamily="34" charset="0"/>
              </a:rPr>
              <a:t>iostream</a:t>
            </a:r>
            <a:r>
              <a:rPr lang="en-GB" sz="1600" dirty="0">
                <a:solidFill>
                  <a:srgbClr val="7F7F00"/>
                </a:solidFill>
                <a:latin typeface="Verdana" panose="020B0604030504040204" pitchFamily="34" charset="0"/>
              </a:rPr>
              <a:t>&gt;</a:t>
            </a:r>
          </a:p>
          <a:p>
            <a:r>
              <a:rPr lang="en-GB" sz="1600" dirty="0">
                <a:solidFill>
                  <a:srgbClr val="7F7F00"/>
                </a:solidFill>
                <a:latin typeface="Verdana" panose="020B0604030504040204" pitchFamily="34" charset="0"/>
              </a:rPr>
              <a:t>#include &lt;</a:t>
            </a:r>
            <a:r>
              <a:rPr lang="en-GB" sz="1600" dirty="0" err="1">
                <a:solidFill>
                  <a:srgbClr val="7F7F00"/>
                </a:solidFill>
                <a:latin typeface="Verdana" panose="020B0604030504040204" pitchFamily="34" charset="0"/>
              </a:rPr>
              <a:t>iomanip</a:t>
            </a:r>
            <a:r>
              <a:rPr lang="en-GB" sz="1600" dirty="0">
                <a:solidFill>
                  <a:srgbClr val="7F7F00"/>
                </a:solidFill>
                <a:latin typeface="Verdana" panose="020B0604030504040204" pitchFamily="34" charset="0"/>
              </a:rPr>
              <a:t>&gt;</a:t>
            </a:r>
          </a:p>
          <a:p>
            <a:r>
              <a:rPr lang="en-GB" sz="1600" b="1" dirty="0">
                <a:solidFill>
                  <a:srgbClr val="00007F"/>
                </a:solidFill>
                <a:latin typeface="Verdana" panose="020B0604030504040204" pitchFamily="34" charset="0"/>
              </a:rPr>
              <a:t>using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 panose="020B0604030504040204" pitchFamily="34" charset="0"/>
              </a:rPr>
              <a:t>namespace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std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6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// Works for Visual Studio compiler, replace __int64 with int64 for other compilers</a:t>
            </a:r>
            <a:endParaRPr lang="en-GB" sz="16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600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</a:rPr>
              <a:t>main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()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6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      </a:t>
            </a:r>
            <a:r>
              <a:rPr lang="en-GB" sz="1600" b="1" dirty="0" err="1">
                <a:solidFill>
                  <a:srgbClr val="00007F"/>
                </a:solidFill>
                <a:latin typeface="Verdana" panose="020B0604030504040204" pitchFamily="34" charset="0"/>
              </a:rPr>
              <a:t>const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</a:rPr>
              <a:t>__int64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</a:rPr>
              <a:t>valueMaxInt64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 panose="020B0604030504040204" pitchFamily="34" charset="0"/>
              </a:rPr>
              <a:t>0x7fffffffffffffffLL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6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      </a:t>
            </a:r>
            <a:r>
              <a:rPr lang="en-GB" sz="1600" b="1" dirty="0" err="1">
                <a:solidFill>
                  <a:srgbClr val="00007F"/>
                </a:solidFill>
                <a:latin typeface="Verdana" panose="020B0604030504040204" pitchFamily="34" charset="0"/>
              </a:rPr>
              <a:t>const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 panose="020B0604030504040204" pitchFamily="34" charset="0"/>
              </a:rPr>
              <a:t>float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</a:rPr>
              <a:t>COIN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 panose="020B0604030504040204" pitchFamily="34" charset="0"/>
              </a:rPr>
              <a:t>100000000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mic Sans MS" panose="030F0702030302020204" pitchFamily="66" charset="0"/>
              </a:rPr>
              <a:t>// should be __int64 as well, made float for simple printing</a:t>
            </a:r>
          </a:p>
          <a:p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      </a:t>
            </a: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</a:rPr>
              <a:t>__int64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valueIn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 panose="020B0604030504040204" pitchFamily="34" charset="0"/>
              </a:rPr>
              <a:t>50000000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mic Sans MS" panose="030F0702030302020204" pitchFamily="66" charset="0"/>
              </a:rPr>
              <a:t>// value of input transaction </a:t>
            </a:r>
            <a:r>
              <a:rPr lang="en-GB" sz="1400" dirty="0" err="1">
                <a:solidFill>
                  <a:srgbClr val="007F00"/>
                </a:solidFill>
                <a:latin typeface="Comic Sans MS" panose="030F0702030302020204" pitchFamily="66" charset="0"/>
              </a:rPr>
              <a:t>CTxIn</a:t>
            </a:r>
            <a:endParaRPr lang="en-GB" sz="1400" dirty="0">
              <a:solidFill>
                <a:srgbClr val="007F00"/>
              </a:solidFill>
              <a:latin typeface="Comic Sans MS" panose="030F0702030302020204" pitchFamily="66" charset="0"/>
            </a:endParaRPr>
          </a:p>
          <a:p>
            <a:r>
              <a:rPr lang="fr-FR" sz="1600" dirty="0">
                <a:solidFill>
                  <a:srgbClr val="808080"/>
                </a:solidFill>
                <a:latin typeface="Verdana" panose="020B0604030504040204" pitchFamily="34" charset="0"/>
              </a:rPr>
              <a:t>       </a:t>
            </a:r>
            <a:r>
              <a:rPr lang="fr-FR" sz="1600" dirty="0">
                <a:solidFill>
                  <a:srgbClr val="000000"/>
                </a:solidFill>
                <a:latin typeface="Verdana" panose="020B0604030504040204" pitchFamily="34" charset="0"/>
              </a:rPr>
              <a:t>cout</a:t>
            </a:r>
            <a:r>
              <a:rPr lang="fr-FR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fr-FR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&lt;&lt;</a:t>
            </a:r>
            <a:r>
              <a:rPr lang="fr-FR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fr-FR" sz="1600" dirty="0">
                <a:solidFill>
                  <a:srgbClr val="7F007F"/>
                </a:solidFill>
                <a:latin typeface="Verdana" panose="020B0604030504040204" pitchFamily="34" charset="0"/>
              </a:rPr>
              <a:t>"CTxIn = "</a:t>
            </a:r>
            <a:r>
              <a:rPr lang="fr-FR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fr-FR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&lt;&lt;</a:t>
            </a:r>
            <a:r>
              <a:rPr lang="fr-FR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Verdana" panose="020B0604030504040204" pitchFamily="34" charset="0"/>
              </a:rPr>
              <a:t>valueIn</a:t>
            </a:r>
            <a:r>
              <a:rPr lang="fr-FR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fr-FR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/</a:t>
            </a:r>
            <a:r>
              <a:rPr lang="fr-FR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Verdana" panose="020B0604030504040204" pitchFamily="34" charset="0"/>
              </a:rPr>
              <a:t>COIN</a:t>
            </a:r>
            <a:r>
              <a:rPr lang="fr-FR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fr-FR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&lt;&lt;</a:t>
            </a:r>
            <a:r>
              <a:rPr lang="fr-FR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Verdana" panose="020B0604030504040204" pitchFamily="34" charset="0"/>
              </a:rPr>
              <a:t>endl</a:t>
            </a:r>
            <a:r>
              <a:rPr lang="fr-FR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fr-FR" sz="16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      </a:t>
            </a: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</a:rPr>
              <a:t>__int64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</a:rPr>
              <a:t>valueOut1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 panose="020B0604030504040204" pitchFamily="34" charset="0"/>
              </a:rPr>
              <a:t>9223372036854275808L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mic Sans MS" panose="030F0702030302020204" pitchFamily="66" charset="0"/>
              </a:rPr>
              <a:t>// first out</a:t>
            </a:r>
          </a:p>
          <a:p>
            <a:r>
              <a:rPr lang="fr-FR" sz="1600" dirty="0">
                <a:solidFill>
                  <a:srgbClr val="808080"/>
                </a:solidFill>
                <a:latin typeface="Verdana" panose="020B0604030504040204" pitchFamily="34" charset="0"/>
              </a:rPr>
              <a:t>       </a:t>
            </a:r>
            <a:r>
              <a:rPr lang="fr-FR" sz="1600" dirty="0">
                <a:solidFill>
                  <a:srgbClr val="000000"/>
                </a:solidFill>
                <a:latin typeface="Verdana" panose="020B0604030504040204" pitchFamily="34" charset="0"/>
              </a:rPr>
              <a:t>cout</a:t>
            </a:r>
            <a:r>
              <a:rPr lang="fr-FR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fr-FR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&lt;&lt;</a:t>
            </a:r>
            <a:r>
              <a:rPr lang="fr-FR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fr-FR" sz="1600" dirty="0">
                <a:solidFill>
                  <a:srgbClr val="7F007F"/>
                </a:solidFill>
                <a:latin typeface="Verdana" panose="020B0604030504040204" pitchFamily="34" charset="0"/>
              </a:rPr>
              <a:t>"CTxOut1 = "</a:t>
            </a:r>
            <a:r>
              <a:rPr lang="fr-FR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fr-FR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&lt;&lt;</a:t>
            </a:r>
            <a:r>
              <a:rPr lang="fr-FR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Verdana" panose="020B0604030504040204" pitchFamily="34" charset="0"/>
              </a:rPr>
              <a:t>valueOut1</a:t>
            </a:r>
            <a:r>
              <a:rPr lang="fr-FR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fr-FR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/</a:t>
            </a:r>
            <a:r>
              <a:rPr lang="fr-FR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Verdana" panose="020B0604030504040204" pitchFamily="34" charset="0"/>
              </a:rPr>
              <a:t>COIN</a:t>
            </a:r>
            <a:r>
              <a:rPr lang="fr-FR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fr-FR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&lt;&lt;</a:t>
            </a:r>
            <a:r>
              <a:rPr lang="fr-FR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Verdana" panose="020B0604030504040204" pitchFamily="34" charset="0"/>
              </a:rPr>
              <a:t>endl</a:t>
            </a:r>
            <a:r>
              <a:rPr lang="fr-FR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fr-FR" sz="16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      </a:t>
            </a: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</a:rPr>
              <a:t>__int64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</a:rPr>
              <a:t>valueOut2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 panose="020B0604030504040204" pitchFamily="34" charset="0"/>
              </a:rPr>
              <a:t>9223372036854275808L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mic Sans MS" panose="030F0702030302020204" pitchFamily="66" charset="0"/>
              </a:rPr>
              <a:t>// second out</a:t>
            </a:r>
          </a:p>
          <a:p>
            <a:r>
              <a:rPr lang="fr-FR" sz="1600" dirty="0">
                <a:solidFill>
                  <a:srgbClr val="808080"/>
                </a:solidFill>
                <a:latin typeface="Verdana" panose="020B0604030504040204" pitchFamily="34" charset="0"/>
              </a:rPr>
              <a:t>       </a:t>
            </a:r>
            <a:r>
              <a:rPr lang="fr-FR" sz="1600" dirty="0">
                <a:solidFill>
                  <a:srgbClr val="000000"/>
                </a:solidFill>
                <a:latin typeface="Verdana" panose="020B0604030504040204" pitchFamily="34" charset="0"/>
              </a:rPr>
              <a:t>cout</a:t>
            </a:r>
            <a:r>
              <a:rPr lang="fr-FR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fr-FR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&lt;&lt;</a:t>
            </a:r>
            <a:r>
              <a:rPr lang="fr-FR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fr-FR" sz="1600" dirty="0">
                <a:solidFill>
                  <a:srgbClr val="7F007F"/>
                </a:solidFill>
                <a:latin typeface="Verdana" panose="020B0604030504040204" pitchFamily="34" charset="0"/>
              </a:rPr>
              <a:t>"CTxOut2 = "</a:t>
            </a:r>
            <a:r>
              <a:rPr lang="fr-FR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fr-FR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&lt;&lt;</a:t>
            </a:r>
            <a:r>
              <a:rPr lang="fr-FR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Verdana" panose="020B0604030504040204" pitchFamily="34" charset="0"/>
              </a:rPr>
              <a:t>valueOut2</a:t>
            </a:r>
            <a:r>
              <a:rPr lang="fr-FR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fr-FR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/</a:t>
            </a:r>
            <a:r>
              <a:rPr lang="fr-FR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Verdana" panose="020B0604030504040204" pitchFamily="34" charset="0"/>
              </a:rPr>
              <a:t>COIN</a:t>
            </a:r>
            <a:r>
              <a:rPr lang="fr-FR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fr-FR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&lt;&lt;</a:t>
            </a:r>
            <a:r>
              <a:rPr lang="fr-FR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Verdana" panose="020B0604030504040204" pitchFamily="34" charset="0"/>
              </a:rPr>
              <a:t>endl</a:t>
            </a:r>
            <a:r>
              <a:rPr lang="fr-FR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fr-FR" sz="16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endParaRPr lang="en-GB" sz="16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      </a:t>
            </a: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</a:rPr>
              <a:t>__int64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valueOutSum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</a:rPr>
              <a:t>valueOut1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+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</a:rPr>
              <a:t>valueOut2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  </a:t>
            </a:r>
            <a:r>
              <a:rPr lang="en-GB" sz="1400" dirty="0">
                <a:solidFill>
                  <a:srgbClr val="007F00"/>
                </a:solidFill>
                <a:latin typeface="Comic Sans MS" panose="030F0702030302020204" pitchFamily="66" charset="0"/>
              </a:rPr>
              <a:t>// sum which overflow</a:t>
            </a:r>
          </a:p>
          <a:p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      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cout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&lt;&lt;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 panose="020B0604030504040204" pitchFamily="34" charset="0"/>
              </a:rPr>
              <a:t>"</a:t>
            </a:r>
            <a:r>
              <a:rPr lang="en-GB" sz="1600" dirty="0" err="1">
                <a:solidFill>
                  <a:srgbClr val="7F007F"/>
                </a:solidFill>
                <a:latin typeface="Verdana" panose="020B0604030504040204" pitchFamily="34" charset="0"/>
              </a:rPr>
              <a:t>CTxOut</a:t>
            </a:r>
            <a:r>
              <a:rPr lang="en-GB" sz="1600" dirty="0">
                <a:solidFill>
                  <a:srgbClr val="7F007F"/>
                </a:solidFill>
                <a:latin typeface="Verdana" panose="020B0604030504040204" pitchFamily="34" charset="0"/>
              </a:rPr>
              <a:t> sum = "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&lt;&lt;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valueOutSum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/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</a:rPr>
              <a:t>COIN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&lt;&lt;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endl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6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         // Difference between input and output is interpreted as fee for a miner (0.01 BTC)</a:t>
            </a:r>
          </a:p>
          <a:p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      </a:t>
            </a: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</a:rPr>
              <a:t>__int64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</a:rPr>
              <a:t>fee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valueIn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valueOutSum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</a:p>
          <a:p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</a:rPr>
              <a:t>       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cout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&lt;&lt;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 panose="020B0604030504040204" pitchFamily="34" charset="0"/>
              </a:rPr>
              <a:t>"Miner fee = "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&lt;&lt;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</a:rPr>
              <a:t>fee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/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</a:rPr>
              <a:t>COIN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&lt;&lt;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endl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6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      </a:t>
            </a:r>
            <a:r>
              <a:rPr lang="en-GB" sz="1600" b="1" dirty="0">
                <a:solidFill>
                  <a:srgbClr val="00007F"/>
                </a:solidFill>
                <a:latin typeface="Verdana" panose="020B0604030504040204" pitchFamily="34" charset="0"/>
              </a:rPr>
              <a:t>return</a:t>
            </a:r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6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GB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Diagonal Stripe 6"/>
          <p:cNvSpPr/>
          <p:nvPr/>
        </p:nvSpPr>
        <p:spPr>
          <a:xfrm rot="5400000">
            <a:off x="7123720" y="-103448"/>
            <a:ext cx="1916832" cy="2123728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573214">
            <a:off x="7313371" y="555299"/>
            <a:ext cx="208114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Try this at home!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3868"/>
            <a:ext cx="422804" cy="42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03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Bug impact (CVE-2010-5139)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latin typeface="Verdana" panose="020B0604030504040204" pitchFamily="34" charset="0"/>
              </a:rPr>
              <a:t>2 * 92233720368.54275808</a:t>
            </a:r>
            <a:r>
              <a:rPr lang="en-GB" dirty="0"/>
              <a:t> + 0.01 BTC artificially created in single transaction </a:t>
            </a:r>
          </a:p>
          <a:p>
            <a:r>
              <a:rPr lang="en-GB" dirty="0"/>
              <a:t>Detected 1.5 hours after the transaction occurred</a:t>
            </a:r>
          </a:p>
          <a:p>
            <a:r>
              <a:rPr lang="en-GB" dirty="0"/>
              <a:t>Code patched and blockchain hard forked to abandon branch with malicious transaction   </a:t>
            </a:r>
          </a:p>
          <a:p>
            <a:pPr lvl="1"/>
            <a:r>
              <a:rPr lang="en-GB" dirty="0"/>
              <a:t>Hard fork was possible in early days of Bitcoin, would be more difficult now</a:t>
            </a:r>
          </a:p>
          <a:p>
            <a:pPr lvl="1"/>
            <a:r>
              <a:rPr lang="en-GB" dirty="0"/>
              <a:t>BTW: </a:t>
            </a:r>
            <a:r>
              <a:rPr lang="en-GB" dirty="0" err="1"/>
              <a:t>Ethereum</a:t>
            </a:r>
            <a:r>
              <a:rPr lang="en-GB" dirty="0"/>
              <a:t> had hard fork after $60M DAO hack </a:t>
            </a:r>
          </a:p>
          <a:p>
            <a:r>
              <a:rPr lang="en-GB" sz="1600" dirty="0">
                <a:hlinkClick r:id="rId2"/>
              </a:rPr>
              <a:t>https://en.bitcoin.it/wiki/Common_Vulnerabilities_and_Exposures#CVE-2010-5139</a:t>
            </a:r>
            <a:endParaRPr lang="en-GB" sz="1600" dirty="0"/>
          </a:p>
          <a:p>
            <a:r>
              <a:rPr lang="en-GB" sz="1600" dirty="0">
                <a:hlinkClick r:id="rId3"/>
              </a:rPr>
              <a:t>https://bitcointalk.org/index.php?topic=822.0</a:t>
            </a:r>
            <a:endParaRPr lang="en-GB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3868"/>
            <a:ext cx="422804" cy="42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48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BugFix</a:t>
            </a:r>
            <a:r>
              <a:rPr lang="en-GB" dirty="0"/>
              <a:t> – proper checking for overflow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66" y="1867483"/>
            <a:ext cx="9188806" cy="4536504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138145" y="1566827"/>
            <a:ext cx="88953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hlinkClick r:id="rId3"/>
              </a:rPr>
              <a:t>https://github.com/bitcoin/bitcoin/commit/d4c6b90ca3f9b47adb1b2724a0c3514f80635c84#diff-118fcbaaba162ba17933c7893247df3aR1013</a:t>
            </a:r>
            <a:endParaRPr lang="en-GB" sz="11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4497"/>
            <a:ext cx="422175" cy="42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63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exactly overflow happens?</a:t>
            </a:r>
            <a:endParaRPr lang="en-GB" dirty="0">
              <a:solidFill>
                <a:srgbClr val="007F7F"/>
              </a:solidFill>
              <a:latin typeface="Verdana" panose="020B0604030504040204" pitchFamily="34" charset="0"/>
            </a:endParaRPr>
          </a:p>
          <a:p>
            <a:r>
              <a:rPr lang="en-GB" dirty="0"/>
              <a:t>Why mining reward was 50.51 and not exactly 50?</a:t>
            </a:r>
          </a:p>
          <a:p>
            <a:pPr lvl="1"/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CTxOut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nValue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 50.51000000</a:t>
            </a:r>
            <a:endParaRPr lang="en-GB" dirty="0"/>
          </a:p>
          <a:p>
            <a:r>
              <a:rPr lang="en-GB" dirty="0"/>
              <a:t>How to check for type overflow?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sp>
        <p:nvSpPr>
          <p:cNvPr id="7" name="Diagonal Stripe 6"/>
          <p:cNvSpPr/>
          <p:nvPr/>
        </p:nvSpPr>
        <p:spPr>
          <a:xfrm rot="5400000">
            <a:off x="7123720" y="-103448"/>
            <a:ext cx="1916832" cy="2123728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573214">
            <a:off x="7313371" y="555299"/>
            <a:ext cx="208114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Try this at home!</a:t>
            </a:r>
          </a:p>
        </p:txBody>
      </p:sp>
    </p:spTree>
    <p:extLst>
      <p:ext uri="{BB962C8B-B14F-4D97-AF65-F5344CB8AC3E}">
        <p14:creationId xmlns:p14="http://schemas.microsoft.com/office/powerpoint/2010/main" val="891610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overflow – example with </a:t>
            </a:r>
            <a:r>
              <a:rPr lang="en-US" dirty="0" err="1"/>
              <a:t>dynalloc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79512" y="1556792"/>
            <a:ext cx="8824852" cy="501675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6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someData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1000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demoDataTypeOverflow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totalItemsCount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pItem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GB" sz="16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           </a:t>
            </a:r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itemPosition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See http://blogs.msdn.com/oldnewthing/archive/2004/01/29/64389.aspx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data_copy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bytesToAllocation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totalItemsCount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"Bytes to allocation: %d\n"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bytesToAllocation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data_copy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*)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malloc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bytesToAllocation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itemPosition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&gt;=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&amp;&amp;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itemPosition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totalItemsCount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memcpy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(&amp;(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data_copy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itemPosition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]),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pItem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));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"Out of bound assignment"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6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free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data_copy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Diagonal Stripe 6"/>
          <p:cNvSpPr/>
          <p:nvPr/>
        </p:nvSpPr>
        <p:spPr>
          <a:xfrm rot="5400000">
            <a:off x="7123720" y="-103448"/>
            <a:ext cx="1916832" cy="2123728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573214">
            <a:off x="7313371" y="555299"/>
            <a:ext cx="208114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Try this at home!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3779912" y="4869160"/>
            <a:ext cx="5333854" cy="1728192"/>
          </a:xfrm>
          <a:prstGeom prst="roundRect">
            <a:avLst/>
          </a:prstGeom>
          <a:solidFill>
            <a:srgbClr val="00B050">
              <a:alpha val="43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Basic idea: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Data to be copied into newly allocated mem.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Computation of required size type-overflow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Too small memory chunk is allocated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Copy will write behind allocated memory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3868"/>
            <a:ext cx="422804" cy="42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88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Lecture: problems, prevention </a:t>
            </a:r>
          </a:p>
          <a:p>
            <a:pPr lvl="1"/>
            <a:r>
              <a:rPr lang="en-US" dirty="0"/>
              <a:t>buffer overflow (stack/heap/type)</a:t>
            </a:r>
          </a:p>
          <a:p>
            <a:pPr lvl="1"/>
            <a:r>
              <a:rPr lang="en-US" dirty="0"/>
              <a:t>string formatting problems</a:t>
            </a:r>
          </a:p>
          <a:p>
            <a:pPr lvl="1"/>
            <a:r>
              <a:rPr lang="en-US" dirty="0"/>
              <a:t>compiler protection</a:t>
            </a:r>
          </a:p>
          <a:p>
            <a:pPr lvl="1"/>
            <a:r>
              <a:rPr lang="en-US" dirty="0"/>
              <a:t>platform protections (DEP, ASLR)</a:t>
            </a:r>
          </a:p>
          <a:p>
            <a:r>
              <a:rPr lang="en-US" dirty="0"/>
              <a:t>Labs</a:t>
            </a:r>
          </a:p>
          <a:p>
            <a:pPr lvl="1"/>
            <a:r>
              <a:rPr lang="en-US" dirty="0"/>
              <a:t>compiler flags, buffer overflow exercises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3868"/>
            <a:ext cx="422804" cy="4228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281" y="54497"/>
            <a:ext cx="422175" cy="42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4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 add and </a:t>
            </a:r>
            <a:r>
              <a:rPr lang="en-GB" dirty="0" err="1"/>
              <a:t>mult</a:t>
            </a:r>
            <a:r>
              <a:rPr lang="en-GB" dirty="0"/>
              <a:t> operations in C/C++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Compiler-specific non-standard extensions of C/C++  </a:t>
            </a:r>
          </a:p>
          <a:p>
            <a:r>
              <a:rPr lang="en-GB" sz="2400" dirty="0"/>
              <a:t>GCC: </a:t>
            </a:r>
            <a:r>
              <a:rPr lang="en-GB" sz="2000" dirty="0"/>
              <a:t>__</a:t>
            </a:r>
            <a:r>
              <a:rPr lang="en-GB" sz="2000" dirty="0" err="1"/>
              <a:t>builtin_add_overflow</a:t>
            </a:r>
            <a:r>
              <a:rPr lang="en-GB" sz="2000" dirty="0"/>
              <a:t>, __</a:t>
            </a:r>
            <a:r>
              <a:rPr lang="en-GB" sz="2000" dirty="0" err="1"/>
              <a:t>builtin_mul_overflow</a:t>
            </a:r>
            <a:r>
              <a:rPr lang="en-GB" sz="2000" dirty="0"/>
              <a:t> …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Result returned as third (pointer passed) argument</a:t>
            </a:r>
          </a:p>
          <a:p>
            <a:pPr lvl="1"/>
            <a:r>
              <a:rPr lang="en-GB" sz="2000" dirty="0"/>
              <a:t>Returns true if overflow occurs</a:t>
            </a:r>
          </a:p>
          <a:p>
            <a:pPr lvl="1"/>
            <a:r>
              <a:rPr lang="en-GB" sz="2000" dirty="0">
                <a:hlinkClick r:id="rId2"/>
              </a:rPr>
              <a:t>https://gcc.gnu.org/onlinedocs/gcc/Integer-Overflow-Builtins.html</a:t>
            </a:r>
            <a:endParaRPr lang="en-GB" sz="2000" dirty="0"/>
          </a:p>
          <a:p>
            <a:r>
              <a:rPr lang="en-GB" sz="2400" dirty="0"/>
              <a:t>MSVC: </a:t>
            </a:r>
            <a:r>
              <a:rPr lang="en-GB" sz="2400" dirty="0" err="1"/>
              <a:t>SafeInt</a:t>
            </a:r>
            <a:r>
              <a:rPr lang="en-GB" sz="2400" dirty="0"/>
              <a:t> wrapper template (for </a:t>
            </a:r>
            <a:r>
              <a:rPr lang="en-GB" sz="2400" dirty="0" err="1"/>
              <a:t>int</a:t>
            </a:r>
            <a:r>
              <a:rPr lang="en-GB" sz="2400" dirty="0"/>
              <a:t>, char…)</a:t>
            </a:r>
            <a:endParaRPr lang="en-GB" sz="2000" dirty="0"/>
          </a:p>
          <a:p>
            <a:pPr lvl="1"/>
            <a:r>
              <a:rPr lang="en-GB" sz="2000" dirty="0"/>
              <a:t>Overloaded all common operations (drop in replacement)</a:t>
            </a:r>
          </a:p>
          <a:p>
            <a:pPr lvl="1"/>
            <a:r>
              <a:rPr lang="en-GB" sz="2000" dirty="0"/>
              <a:t>Returns </a:t>
            </a:r>
            <a:r>
              <a:rPr lang="en-GB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SafeIntException</a:t>
            </a:r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sz="2000" dirty="0"/>
              <a:t>if overflow/underflow</a:t>
            </a:r>
          </a:p>
          <a:p>
            <a:pPr lvl="1"/>
            <a:r>
              <a:rPr lang="en-GB" sz="2000" dirty="0">
                <a:hlinkClick r:id="rId3"/>
              </a:rPr>
              <a:t>https://msdn.microsoft.com/en-us/library/dd570023.aspx</a:t>
            </a:r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899592" y="2719435"/>
            <a:ext cx="7219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bool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__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builtin_add_overflow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type1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a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type2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b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type3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*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res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dirty="0"/>
          </a:p>
        </p:txBody>
      </p:sp>
      <p:sp>
        <p:nvSpPr>
          <p:cNvPr id="7" name="TextovéPole 6"/>
          <p:cNvSpPr txBox="1"/>
          <p:nvPr/>
        </p:nvSpPr>
        <p:spPr>
          <a:xfrm>
            <a:off x="899592" y="5657671"/>
            <a:ext cx="82525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F7F00"/>
                </a:solidFill>
                <a:latin typeface="Verdana" panose="020B0604030504040204" pitchFamily="34" charset="0"/>
              </a:rPr>
              <a:t>#include &lt;</a:t>
            </a:r>
            <a:r>
              <a:rPr lang="en-GB" dirty="0" err="1">
                <a:solidFill>
                  <a:srgbClr val="7F7F00"/>
                </a:solidFill>
                <a:latin typeface="Verdana" panose="020B0604030504040204" pitchFamily="34" charset="0"/>
              </a:rPr>
              <a:t>safeint.h</a:t>
            </a:r>
            <a:r>
              <a:rPr lang="en-GB" dirty="0">
                <a:solidFill>
                  <a:srgbClr val="7F7F00"/>
                </a:solidFill>
                <a:latin typeface="Verdana" panose="020B0604030504040204" pitchFamily="34" charset="0"/>
              </a:rPr>
              <a:t>&gt;</a:t>
            </a:r>
          </a:p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using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namespace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msl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::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utilities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;                             </a:t>
            </a:r>
            <a:r>
              <a:rPr lang="en-GB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Normal use </a:t>
            </a:r>
            <a:endParaRPr lang="en-GB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SafeInt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c1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;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SafeInt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c2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2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;            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c1 = c1 + c2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b="1" dirty="0"/>
          </a:p>
          <a:p>
            <a:endParaRPr lang="en-GB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4497"/>
            <a:ext cx="422175" cy="42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6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 add and </a:t>
            </a:r>
            <a:r>
              <a:rPr lang="en-GB" dirty="0" err="1"/>
              <a:t>mult</a:t>
            </a:r>
            <a:r>
              <a:rPr lang="en-GB" dirty="0"/>
              <a:t> operations in Java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Java SE 8 introduces extensions to </a:t>
            </a:r>
            <a:r>
              <a:rPr lang="en-GB" dirty="0" err="1"/>
              <a:t>java.lang.Math</a:t>
            </a:r>
            <a:endParaRPr lang="en-GB" dirty="0"/>
          </a:p>
          <a:p>
            <a:r>
              <a:rPr lang="en-GB" dirty="0" err="1"/>
              <a:t>ArithmeticException</a:t>
            </a:r>
            <a:r>
              <a:rPr lang="en-GB" dirty="0"/>
              <a:t> thrown if overflow/underflow</a:t>
            </a:r>
          </a:p>
          <a:p>
            <a:endParaRPr lang="en-GB" dirty="0"/>
          </a:p>
        </p:txBody>
      </p:sp>
      <p:sp>
        <p:nvSpPr>
          <p:cNvPr id="9" name="TextovéPole 8"/>
          <p:cNvSpPr txBox="1"/>
          <p:nvPr/>
        </p:nvSpPr>
        <p:spPr>
          <a:xfrm>
            <a:off x="503238" y="2869365"/>
            <a:ext cx="604922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static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addExact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y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static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long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addExact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long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long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y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static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decrementExact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a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static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long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decrementExact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long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a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static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incrementExact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a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static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long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incrementExact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long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a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static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multiplyExact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y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static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long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multiplyExact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long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long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y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static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negateExact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a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static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long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negateExact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long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a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static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subtractExact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y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static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long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subtractExact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long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long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y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static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toIntExact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long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value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4497"/>
            <a:ext cx="422175" cy="42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string vulnerabilities - 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Quiz</a:t>
            </a:r>
            <a:r>
              <a:rPr lang="cs-CZ" dirty="0"/>
              <a:t> – what </a:t>
            </a:r>
            <a:r>
              <a:rPr lang="en-US" dirty="0"/>
              <a:t>is insecure in given program?</a:t>
            </a:r>
            <a:r>
              <a:rPr lang="cs-CZ" dirty="0"/>
              <a:t> </a:t>
            </a:r>
            <a:endParaRPr lang="en-US" dirty="0"/>
          </a:p>
          <a:p>
            <a:r>
              <a:rPr lang="en-US" dirty="0"/>
              <a:t>Can you come up with attack?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619672" y="3356992"/>
            <a:ext cx="500970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argc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argv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[])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argv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]);</a:t>
            </a:r>
            <a:endParaRPr lang="en-GB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3868"/>
            <a:ext cx="422804" cy="42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694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string vulnerabilities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Wide class of functions accepting format string</a:t>
            </a:r>
          </a:p>
          <a:p>
            <a:pPr lvl="1"/>
            <a:r>
              <a:rPr lang="en-GB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printf</a:t>
            </a:r>
            <a:r>
              <a:rPr lang="en-GB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2400" dirty="0">
                <a:solidFill>
                  <a:srgbClr val="7F007F"/>
                </a:solidFill>
                <a:latin typeface="Verdana" panose="020B0604030504040204" pitchFamily="34" charset="0"/>
              </a:rPr>
              <a:t>"%s"</a:t>
            </a:r>
            <a:r>
              <a:rPr lang="en-GB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sz="2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endParaRPr lang="en-US" dirty="0"/>
          </a:p>
          <a:p>
            <a:pPr lvl="1"/>
            <a:r>
              <a:rPr lang="en-US" dirty="0"/>
              <a:t>resulting string is returned to user (= potential attacker)</a:t>
            </a:r>
          </a:p>
          <a:p>
            <a:pPr lvl="1"/>
            <a:r>
              <a:rPr lang="en-US" dirty="0"/>
              <a:t>formatting string can be under attackers control</a:t>
            </a:r>
          </a:p>
          <a:p>
            <a:pPr lvl="1"/>
            <a:r>
              <a:rPr lang="en-US" dirty="0"/>
              <a:t>variables formatted into string can be controlled</a:t>
            </a:r>
          </a:p>
          <a:p>
            <a:r>
              <a:rPr lang="en-US" dirty="0"/>
              <a:t>Resulting vulnerability</a:t>
            </a:r>
          </a:p>
          <a:p>
            <a:pPr lvl="1"/>
            <a:r>
              <a:rPr lang="en-US" dirty="0"/>
              <a:t>memory content from stack is formatted into string</a:t>
            </a:r>
          </a:p>
          <a:p>
            <a:pPr lvl="1"/>
            <a:r>
              <a:rPr lang="en-US" dirty="0"/>
              <a:t>possibly any memory if attacker control buffer pointer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3868"/>
            <a:ext cx="422804" cy="42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7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disclosure vulnerabilities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Exploitable memory vulnerability leading to read access (not write access)</a:t>
            </a:r>
          </a:p>
          <a:p>
            <a:pPr lvl="1"/>
            <a:r>
              <a:rPr lang="en-US" sz="2000" dirty="0"/>
              <a:t>attacker learns some information from the memory</a:t>
            </a:r>
          </a:p>
          <a:p>
            <a:r>
              <a:rPr lang="en-US" sz="2400" dirty="0"/>
              <a:t>Direct exploitation</a:t>
            </a:r>
          </a:p>
          <a:p>
            <a:pPr lvl="1"/>
            <a:r>
              <a:rPr lang="en-US" sz="2000" dirty="0"/>
              <a:t>secret information (cryptographic key, password...)</a:t>
            </a:r>
          </a:p>
          <a:p>
            <a:r>
              <a:rPr lang="en-US" sz="2400" dirty="0"/>
              <a:t>Precursor for next step (very important with DEP&amp;ASLR)</a:t>
            </a:r>
          </a:p>
          <a:p>
            <a:pPr lvl="1"/>
            <a:r>
              <a:rPr lang="en-US" sz="2000" dirty="0"/>
              <a:t>module version</a:t>
            </a:r>
          </a:p>
          <a:p>
            <a:pPr lvl="1"/>
            <a:r>
              <a:rPr lang="en-US" sz="2000" dirty="0"/>
              <a:t>current memory layout after ASLR (stack/heap pointers) </a:t>
            </a:r>
          </a:p>
          <a:p>
            <a:pPr lvl="1"/>
            <a:r>
              <a:rPr lang="en-US" sz="2000" dirty="0"/>
              <a:t>stack protection cookies (/GS)</a:t>
            </a:r>
          </a:p>
          <a:p>
            <a:pPr lvl="1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3868"/>
            <a:ext cx="422804" cy="42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7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string vulnerability -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retrieval of security cookie and return address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547664" y="2959784"/>
            <a:ext cx="43620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argc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argv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[])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{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buf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dirty="0">
                <a:solidFill>
                  <a:srgbClr val="007F7F"/>
                </a:solidFill>
                <a:latin typeface="Verdana"/>
              </a:rPr>
              <a:t>64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]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{};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sprintf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buf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argv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dirty="0">
                <a:solidFill>
                  <a:srgbClr val="007F7F"/>
                </a:solidFill>
                <a:latin typeface="Verdana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]);</a:t>
            </a:r>
          </a:p>
          <a:p>
            <a:r>
              <a:rPr lang="en-GB" dirty="0">
                <a:solidFill>
                  <a:srgbClr val="000000"/>
                </a:solidFill>
                <a:latin typeface="Verdana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printf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dirty="0">
                <a:solidFill>
                  <a:srgbClr val="7F007F"/>
                </a:solidFill>
                <a:latin typeface="Verdana"/>
              </a:rPr>
              <a:t>"%s\n"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buf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);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>
                <a:solidFill>
                  <a:srgbClr val="007F7F"/>
                </a:solidFill>
                <a:latin typeface="Verdana"/>
              </a:rPr>
              <a:t>0; 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b="1" dirty="0">
                <a:solidFill>
                  <a:srgbClr val="000000"/>
                </a:solidFill>
                <a:latin typeface="Verdana"/>
              </a:rPr>
              <a:t>}</a:t>
            </a:r>
            <a:endParaRPr lang="en-GB" dirty="0"/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4597695" y="4534632"/>
            <a:ext cx="4343400" cy="1486755"/>
          </a:xfrm>
          <a:prstGeom prst="borderCallout2">
            <a:avLst>
              <a:gd name="adj1" fmla="val 11537"/>
              <a:gd name="adj2" fmla="val -1755"/>
              <a:gd name="adj3" fmla="val 11537"/>
              <a:gd name="adj4" fmla="val -3986"/>
              <a:gd name="adj5" fmla="val -51219"/>
              <a:gd name="adj6" fmla="val -23897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err="1"/>
              <a:t>argv</a:t>
            </a:r>
            <a:r>
              <a:rPr lang="en-US" altLang="en-US" sz="2000" dirty="0"/>
              <a:t>[1] submitted by an attacker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E.g., %</a:t>
            </a:r>
            <a:r>
              <a:rPr lang="en-US" altLang="en-US" sz="2000" dirty="0" err="1"/>
              <a:t>x%x%x</a:t>
            </a:r>
            <a:r>
              <a:rPr lang="en-US" altLang="en-US" sz="2000" dirty="0"/>
              <a:t>….%x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Stack content is printed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Including security cookie and RA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3868"/>
            <a:ext cx="422804" cy="42280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4" y="5048551"/>
            <a:ext cx="977206" cy="977206"/>
          </a:xfrm>
          <a:prstGeom prst="rect">
            <a:avLst/>
          </a:prstGeom>
        </p:spPr>
      </p:pic>
      <p:sp>
        <p:nvSpPr>
          <p:cNvPr id="10" name="Ohnutý roh 7"/>
          <p:cNvSpPr/>
          <p:nvPr/>
        </p:nvSpPr>
        <p:spPr>
          <a:xfrm>
            <a:off x="998959" y="5048552"/>
            <a:ext cx="3390479" cy="1254098"/>
          </a:xfrm>
          <a:prstGeom prst="foldedCorner">
            <a:avLst/>
          </a:prstGeom>
          <a:solidFill>
            <a:schemeClr val="accent6">
              <a:alpha val="6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Don’t let user/attacker to provide own formatting strings</a:t>
            </a:r>
          </a:p>
        </p:txBody>
      </p:sp>
    </p:spTree>
    <p:extLst>
      <p:ext uri="{BB962C8B-B14F-4D97-AF65-F5344CB8AC3E}">
        <p14:creationId xmlns:p14="http://schemas.microsoft.com/office/powerpoint/2010/main" val="323435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Non-terminating functions - example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wrong with following code?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5B1D15-C9BD-4600-93F2-E833C6F24BAE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176464" cy="285750"/>
          </a:xfrm>
        </p:spPr>
        <p:txBody>
          <a:bodyPr/>
          <a:lstStyle/>
          <a:p>
            <a:r>
              <a:rPr lang="en-GB"/>
              <a:t>| PA193 - Buffer overflow,string vulns,CFI,ROP,DEP,ASLR</a:t>
            </a:r>
            <a:endParaRPr lang="cs-CZ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2780928"/>
            <a:ext cx="542328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argc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argv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[])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16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  <a:endParaRPr lang="en-GB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strncpy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argv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],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));</a:t>
            </a:r>
            <a:endParaRPr lang="en-GB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"%s\n"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3868"/>
            <a:ext cx="422804" cy="42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41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strncpy</a:t>
            </a:r>
            <a:r>
              <a:rPr lang="en-US" dirty="0"/>
              <a:t> - manual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5B1D15-C9BD-4600-93F2-E833C6F24BAE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464496" cy="285750"/>
          </a:xfrm>
        </p:spPr>
        <p:txBody>
          <a:bodyPr/>
          <a:lstStyle/>
          <a:p>
            <a:r>
              <a:rPr lang="en-GB"/>
              <a:t>| PA193 - Buffer overflow,string vulns,CFI,ROP,DEP,ASLR</a:t>
            </a:r>
            <a:endParaRPr lang="cs-CZ" dirty="0"/>
          </a:p>
        </p:txBody>
      </p:sp>
      <p:pic>
        <p:nvPicPr>
          <p:cNvPr id="1026" name="Picture 2" descr="D:\Documents\School\PA193_SecureProgramming\2014\strnc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81" y="1700808"/>
            <a:ext cx="7134225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87735" y="6052646"/>
            <a:ext cx="6718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http://www.cplusplus.com/reference/cstring/strncpy/?kw=strncpy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72081" y="3107060"/>
            <a:ext cx="5668071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34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Non-terminating functions for strings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8172456" cy="4281339"/>
          </a:xfrm>
        </p:spPr>
        <p:txBody>
          <a:bodyPr/>
          <a:lstStyle/>
          <a:p>
            <a:r>
              <a:rPr lang="en-GB" sz="2800" dirty="0" err="1"/>
              <a:t>strncpy</a:t>
            </a:r>
            <a:endParaRPr lang="en-GB" sz="2800" dirty="0"/>
          </a:p>
          <a:p>
            <a:r>
              <a:rPr lang="en-GB" sz="2800" dirty="0" err="1"/>
              <a:t>snprintf</a:t>
            </a:r>
            <a:endParaRPr lang="en-GB" sz="2800" dirty="0"/>
          </a:p>
          <a:p>
            <a:r>
              <a:rPr lang="en-GB" sz="2800" dirty="0" err="1"/>
              <a:t>vsnprintf</a:t>
            </a:r>
            <a:endParaRPr lang="en-GB" sz="2800" dirty="0"/>
          </a:p>
          <a:p>
            <a:r>
              <a:rPr lang="en-GB" sz="2800" dirty="0" err="1"/>
              <a:t>mbstowcs</a:t>
            </a:r>
            <a:endParaRPr lang="en-GB" sz="2800" dirty="0"/>
          </a:p>
          <a:p>
            <a:r>
              <a:rPr lang="en-GB" sz="2800" dirty="0" err="1"/>
              <a:t>MultiByteToWideChar</a:t>
            </a:r>
            <a:endParaRPr lang="en-GB" sz="2800" dirty="0"/>
          </a:p>
          <a:p>
            <a:endParaRPr lang="en-GB" sz="2400" dirty="0"/>
          </a:p>
          <a:p>
            <a:r>
              <a:rPr lang="en-GB" sz="2400" dirty="0"/>
              <a:t>Non-null terminated Unicode string more dangerous</a:t>
            </a:r>
          </a:p>
          <a:p>
            <a:pPr lvl="1"/>
            <a:r>
              <a:rPr lang="en-GB" sz="2000" dirty="0"/>
              <a:t>C-string processing stops on first zero </a:t>
            </a:r>
          </a:p>
          <a:p>
            <a:pPr lvl="1"/>
            <a:r>
              <a:rPr lang="en-GB" sz="2000" dirty="0"/>
              <a:t>any binary zero (ASCII) </a:t>
            </a:r>
          </a:p>
          <a:p>
            <a:pPr lvl="1"/>
            <a:r>
              <a:rPr lang="en-GB" sz="2000" dirty="0"/>
              <a:t>16-bit aligned wide zero character (UNICODE)</a:t>
            </a:r>
            <a:endParaRPr lang="en-GB" sz="1800" dirty="0"/>
          </a:p>
          <a:p>
            <a:endParaRPr lang="en-GB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844825"/>
            <a:ext cx="4038600" cy="2808312"/>
          </a:xfrm>
        </p:spPr>
        <p:txBody>
          <a:bodyPr/>
          <a:lstStyle/>
          <a:p>
            <a:r>
              <a:rPr lang="en-GB" sz="2800" dirty="0" err="1"/>
              <a:t>wcsncpy</a:t>
            </a:r>
            <a:endParaRPr lang="en-GB" sz="2800" dirty="0"/>
          </a:p>
          <a:p>
            <a:r>
              <a:rPr lang="en-GB" sz="2800" dirty="0" err="1"/>
              <a:t>snwprintf</a:t>
            </a:r>
            <a:endParaRPr lang="en-GB" sz="2800" dirty="0"/>
          </a:p>
          <a:p>
            <a:r>
              <a:rPr lang="en-GB" sz="2800" dirty="0" err="1"/>
              <a:t>vsnwprintf</a:t>
            </a:r>
            <a:endParaRPr lang="en-GB" sz="2800" dirty="0"/>
          </a:p>
          <a:p>
            <a:r>
              <a:rPr lang="en-GB" sz="2800" dirty="0" err="1"/>
              <a:t>wcstombs</a:t>
            </a:r>
            <a:endParaRPr lang="en-GB" sz="2800" dirty="0"/>
          </a:p>
          <a:p>
            <a:r>
              <a:rPr lang="en-GB" sz="2800" dirty="0" err="1"/>
              <a:t>WideCharToMultiByte</a:t>
            </a:r>
            <a:endParaRPr lang="en-GB" sz="28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608512" cy="285750"/>
          </a:xfrm>
        </p:spPr>
        <p:txBody>
          <a:bodyPr/>
          <a:lstStyle/>
          <a:p>
            <a:r>
              <a:rPr lang="en-GB"/>
              <a:t>| PA193 - Buffer overflow,string vulns,CFI,ROP,DEP,ASLR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740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overflow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pic>
        <p:nvPicPr>
          <p:cNvPr id="1028" name="Picture 4" descr="D:\Documents\Obrázky\Programming\hea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3" y="1844824"/>
            <a:ext cx="5080000" cy="41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uments\Obrázky\Programming\heap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80928"/>
            <a:ext cx="5080000" cy="3683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Callout 2 6"/>
          <p:cNvSpPr/>
          <p:nvPr/>
        </p:nvSpPr>
        <p:spPr>
          <a:xfrm>
            <a:off x="5796136" y="1556792"/>
            <a:ext cx="2520280" cy="108012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8904"/>
              <a:gd name="adj6" fmla="val -31292"/>
            </a:avLst>
          </a:prstGeom>
          <a:solidFill>
            <a:schemeClr val="accent6">
              <a:lumMod val="75000"/>
              <a:alpha val="41000"/>
            </a:schemeClr>
          </a:solidFill>
          <a:ln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Buffer overflow in </a:t>
            </a:r>
            <a:r>
              <a:rPr lang="en-US" i="1" dirty="0">
                <a:solidFill>
                  <a:schemeClr val="tx1"/>
                </a:solidFill>
              </a:rPr>
              <a:t>allocation 1</a:t>
            </a:r>
            <a:r>
              <a:rPr lang="en-US" dirty="0">
                <a:solidFill>
                  <a:schemeClr val="tx1"/>
                </a:solidFill>
              </a:rPr>
              <a:t> overwrites header for </a:t>
            </a:r>
            <a:r>
              <a:rPr lang="en-US" i="1" dirty="0">
                <a:solidFill>
                  <a:schemeClr val="tx1"/>
                </a:solidFill>
              </a:rPr>
              <a:t>allocation 2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(and possibly other)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5182593" y="3789040"/>
            <a:ext cx="576064" cy="360040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51520" y="5085184"/>
            <a:ext cx="3980577" cy="369332"/>
          </a:xfrm>
          <a:prstGeom prst="rect">
            <a:avLst/>
          </a:prstGeom>
          <a:solidFill>
            <a:srgbClr val="92D050">
              <a:alpha val="47000"/>
            </a:srgbClr>
          </a:solidFill>
          <a:ln w="2540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Linked list between allocated blocks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2593" y="6402814"/>
            <a:ext cx="896809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chemeClr val="bg1">
                    <a:lumMod val="65000"/>
                  </a:schemeClr>
                </a:solidFill>
              </a:rPr>
              <a:t>Felix "FX" Lindner, http://www.h-online.com/security/features/A-Heap-of-Risk-747220.html</a:t>
            </a:r>
          </a:p>
        </p:txBody>
      </p:sp>
      <p:sp>
        <p:nvSpPr>
          <p:cNvPr id="12" name="Line Callout 2 6"/>
          <p:cNvSpPr/>
          <p:nvPr/>
        </p:nvSpPr>
        <p:spPr>
          <a:xfrm>
            <a:off x="338754" y="5589982"/>
            <a:ext cx="3893343" cy="788349"/>
          </a:xfrm>
          <a:prstGeom prst="borderCallout2">
            <a:avLst>
              <a:gd name="adj1" fmla="val 20073"/>
              <a:gd name="adj2" fmla="val 102742"/>
              <a:gd name="adj3" fmla="val 19962"/>
              <a:gd name="adj4" fmla="val 107220"/>
              <a:gd name="adj5" fmla="val -198741"/>
              <a:gd name="adj6" fmla="val 126290"/>
            </a:avLst>
          </a:prstGeom>
          <a:solidFill>
            <a:schemeClr val="accent6">
              <a:lumMod val="75000"/>
              <a:alpha val="41000"/>
            </a:schemeClr>
          </a:solidFill>
          <a:ln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Corrupted </a:t>
            </a:r>
            <a:r>
              <a:rPr lang="en-US" i="1" dirty="0">
                <a:solidFill>
                  <a:schemeClr val="tx1"/>
                </a:solidFill>
              </a:rPr>
              <a:t>allocation 2</a:t>
            </a:r>
            <a:r>
              <a:rPr lang="en-US" dirty="0">
                <a:solidFill>
                  <a:schemeClr val="tx1"/>
                </a:solidFill>
              </a:rPr>
              <a:t> data are later processed by unlink() function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3868"/>
            <a:ext cx="422804" cy="42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5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87324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overflow – more details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Assumption: buffer overflow possible for buffer at heap</a:t>
            </a:r>
          </a:p>
          <a:p>
            <a:r>
              <a:rPr lang="en-US" sz="2400" dirty="0"/>
              <a:t>Problem:</a:t>
            </a:r>
          </a:p>
          <a:p>
            <a:pPr lvl="1"/>
            <a:r>
              <a:rPr lang="en-US" sz="2000" dirty="0"/>
              <a:t>attacker needs to write his pointer to memory later used as jump</a:t>
            </a:r>
          </a:p>
          <a:p>
            <a:pPr lvl="1"/>
            <a:r>
              <a:rPr lang="en-US" sz="2000" dirty="0"/>
              <a:t>no return pointer (jump) is stored on heap (as was for stack)</a:t>
            </a:r>
          </a:p>
          <a:p>
            <a:r>
              <a:rPr lang="en-US" sz="2400" dirty="0"/>
              <a:t>Different mechanism for misuse</a:t>
            </a:r>
          </a:p>
          <a:p>
            <a:pPr lvl="1"/>
            <a:r>
              <a:rPr lang="en-US" sz="2000" dirty="0"/>
              <a:t>overwrite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US" sz="2000" dirty="0"/>
              <a:t> metadata (few bytes before allocated block)</a:t>
            </a:r>
          </a:p>
          <a:p>
            <a:pPr lvl="2"/>
            <a:r>
              <a:rPr lang="en-US" sz="1800" dirty="0"/>
              <a:t>only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sz="1800" dirty="0"/>
              <a:t>,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prev</a:t>
            </a:r>
            <a:r>
              <a:rPr lang="en-US" sz="1800" dirty="0"/>
              <a:t>,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size</a:t>
            </a:r>
            <a:r>
              <a:rPr lang="en-US" sz="1800" dirty="0"/>
              <a:t> and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used</a:t>
            </a:r>
            <a:r>
              <a:rPr lang="en-US" sz="1800" dirty="0"/>
              <a:t> can be manipulated</a:t>
            </a:r>
          </a:p>
          <a:p>
            <a:pPr lvl="2"/>
            <a:r>
              <a:rPr lang="en-US" sz="1800" dirty="0"/>
              <a:t>fake header (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hdr</a:t>
            </a:r>
            <a:r>
              <a:rPr lang="en-US" sz="1800" dirty="0"/>
              <a:t>) for fake block is created</a:t>
            </a:r>
          </a:p>
          <a:p>
            <a:pPr lvl="1"/>
            <a:r>
              <a:rPr lang="en-GB" sz="2000" dirty="0"/>
              <a:t>let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unlink</a:t>
            </a:r>
            <a:r>
              <a:rPr lang="en-GB" sz="2000" dirty="0"/>
              <a:t> function to be called (</a:t>
            </a:r>
            <a:r>
              <a:rPr lang="en-US" sz="2000" dirty="0"/>
              <a:t>merge free blocks)</a:t>
            </a:r>
          </a:p>
          <a:p>
            <a:pPr lvl="2"/>
            <a:r>
              <a:rPr lang="en-US" sz="1800" dirty="0"/>
              <a:t>fake block is also merged during merge operation  </a:t>
            </a:r>
          </a:p>
          <a:p>
            <a:pPr lvl="2"/>
            <a:r>
              <a:rPr lang="en-GB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hdr</a:t>
            </a:r>
            <a:r>
              <a:rPr lang="en-GB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-&gt;next-&gt;next-&gt;</a:t>
            </a:r>
            <a:r>
              <a:rPr lang="en-GB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sz="18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18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hdr</a:t>
            </a:r>
            <a:r>
              <a:rPr lang="en-GB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-&gt;next-&gt;</a:t>
            </a:r>
            <a:r>
              <a:rPr lang="en-GB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sp>
        <p:nvSpPr>
          <p:cNvPr id="7" name="Line Callout 2 6"/>
          <p:cNvSpPr/>
          <p:nvPr/>
        </p:nvSpPr>
        <p:spPr>
          <a:xfrm>
            <a:off x="166589" y="5949280"/>
            <a:ext cx="3600400" cy="576064"/>
          </a:xfrm>
          <a:prstGeom prst="borderCallout2">
            <a:avLst>
              <a:gd name="adj1" fmla="val 20073"/>
              <a:gd name="adj2" fmla="val 102742"/>
              <a:gd name="adj3" fmla="val 19962"/>
              <a:gd name="adj4" fmla="val 107220"/>
              <a:gd name="adj5" fmla="val -18219"/>
              <a:gd name="adj6" fmla="val 110698"/>
            </a:avLst>
          </a:prstGeom>
          <a:solidFill>
            <a:schemeClr val="accent6">
              <a:lumMod val="75000"/>
              <a:alpha val="41000"/>
            </a:schemeClr>
          </a:solidFill>
          <a:ln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address in stack that will be interpreted later as jump pointer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6084168" y="6165304"/>
            <a:ext cx="2952328" cy="432048"/>
          </a:xfrm>
          <a:prstGeom prst="borderCallout2">
            <a:avLst>
              <a:gd name="adj1" fmla="val -18729"/>
              <a:gd name="adj2" fmla="val 16186"/>
              <a:gd name="adj3" fmla="val -58412"/>
              <a:gd name="adj4" fmla="val 15918"/>
              <a:gd name="adj5" fmla="val -91082"/>
              <a:gd name="adj6" fmla="val 15811"/>
            </a:avLst>
          </a:prstGeom>
          <a:solidFill>
            <a:schemeClr val="accent6">
              <a:lumMod val="75000"/>
              <a:alpha val="41000"/>
            </a:schemeClr>
          </a:solidFill>
          <a:ln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address of attacker’s code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3868"/>
            <a:ext cx="422804" cy="42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2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code protections</a:t>
            </a:r>
            <a:br>
              <a:rPr lang="en-US" dirty="0"/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Compiler protections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Platform protections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 dirty="0"/>
          </a:p>
        </p:txBody>
      </p:sp>
      <p:sp>
        <p:nvSpPr>
          <p:cNvPr id="6" name="Šipka: doprava se zářezem 5"/>
          <p:cNvSpPr/>
          <p:nvPr/>
        </p:nvSpPr>
        <p:spPr>
          <a:xfrm>
            <a:off x="179512" y="4293096"/>
            <a:ext cx="398785" cy="372021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0725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detect and prevent problems?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Protection on the 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</a:rPr>
              <a:t>source code level</a:t>
            </a:r>
          </a:p>
          <a:p>
            <a:pPr lvl="1"/>
            <a:r>
              <a:rPr lang="en-US" sz="1800" dirty="0"/>
              <a:t>languages with/without implicit protection </a:t>
            </a:r>
            <a:endParaRPr lang="en-GB" sz="1800" dirty="0"/>
          </a:p>
          <a:p>
            <a:pPr lvl="2"/>
            <a:r>
              <a:rPr lang="en-GB" sz="1800" dirty="0"/>
              <a:t>containers/languages with array boundary checking </a:t>
            </a:r>
          </a:p>
          <a:p>
            <a:pPr lvl="1"/>
            <a:r>
              <a:rPr lang="en-US" sz="1800" dirty="0"/>
              <a:t>usage of safe alternatives to vulnerable function </a:t>
            </a:r>
            <a:r>
              <a:rPr lang="en-US" sz="1800" i="1" dirty="0"/>
              <a:t>(this lecture)</a:t>
            </a:r>
            <a:endParaRPr lang="en-GB" sz="1800" i="1" dirty="0"/>
          </a:p>
          <a:p>
            <a:pPr lvl="2"/>
            <a:r>
              <a:rPr lang="en-GB" sz="1800" dirty="0"/>
              <a:t>vulnerable and safe functions for string manipulations </a:t>
            </a:r>
          </a:p>
          <a:p>
            <a:pPr lvl="1"/>
            <a:r>
              <a:rPr lang="en-US" sz="1800" dirty="0"/>
              <a:t>proper input checking (</a:t>
            </a:r>
            <a:r>
              <a:rPr lang="en-US" sz="1800" i="1" dirty="0"/>
              <a:t>next lectures</a:t>
            </a:r>
            <a:r>
              <a:rPr lang="en-US" sz="1800" dirty="0"/>
              <a:t>)</a:t>
            </a:r>
            <a:endParaRPr lang="en-GB" sz="1800" i="1" dirty="0"/>
          </a:p>
          <a:p>
            <a:pPr lvl="1"/>
            <a:r>
              <a:rPr lang="en-US" sz="1800" dirty="0"/>
              <a:t>automatic detection by static and dynamic checkers (</a:t>
            </a:r>
            <a:r>
              <a:rPr lang="en-US" sz="1800" i="1" dirty="0"/>
              <a:t>next lectures</a:t>
            </a:r>
            <a:r>
              <a:rPr lang="en-US" sz="1800" dirty="0"/>
              <a:t>)</a:t>
            </a:r>
            <a:endParaRPr lang="en-US" sz="1800" i="1" dirty="0"/>
          </a:p>
          <a:p>
            <a:pPr lvl="1"/>
            <a:r>
              <a:rPr lang="en-US" sz="1800" dirty="0"/>
              <a:t>Code review, security testing (</a:t>
            </a:r>
            <a:r>
              <a:rPr lang="en-US" sz="1800" i="1" dirty="0"/>
              <a:t>next lectures</a:t>
            </a:r>
            <a:r>
              <a:rPr lang="en-US" sz="1800" dirty="0"/>
              <a:t>)</a:t>
            </a:r>
            <a:endParaRPr lang="en-GB" sz="1800" i="1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Protection 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</a:rPr>
              <a:t>by compiler </a:t>
            </a:r>
            <a:r>
              <a:rPr lang="en-GB" sz="2000" dirty="0"/>
              <a:t>(+ compiler flags) </a:t>
            </a:r>
            <a:r>
              <a:rPr lang="en-US" sz="2000" i="1" dirty="0"/>
              <a:t>(this lecture)</a:t>
            </a:r>
            <a:endParaRPr lang="en-GB" sz="2000" i="1" dirty="0"/>
          </a:p>
          <a:p>
            <a:pPr lvl="1"/>
            <a:r>
              <a:rPr lang="en-GB" sz="1800" dirty="0"/>
              <a:t>runtime checks introduced by compiler (stack protection)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Protection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by execution environment </a:t>
            </a:r>
            <a:r>
              <a:rPr lang="en-US" sz="2000" i="1" dirty="0"/>
              <a:t>(this lecture)</a:t>
            </a:r>
          </a:p>
          <a:p>
            <a:pPr lvl="1"/>
            <a:r>
              <a:rPr lang="en-US" sz="1800" dirty="0"/>
              <a:t>DEP, ASLR...</a:t>
            </a:r>
            <a:endParaRPr lang="en-GB" sz="1800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1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How to write code securely (w.r.t. BO)</a:t>
            </a:r>
            <a:r>
              <a:rPr lang="en-US" dirty="0"/>
              <a:t> I.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Be aware of possibilities</a:t>
            </a:r>
            <a:r>
              <a:rPr lang="en-US" sz="2800" dirty="0"/>
              <a:t> and principles</a:t>
            </a:r>
            <a:endParaRPr lang="cs-CZ" sz="2800" dirty="0"/>
          </a:p>
          <a:p>
            <a:r>
              <a:rPr lang="en-GB" sz="2800" dirty="0"/>
              <a:t>Use language with array boundary checks </a:t>
            </a:r>
          </a:p>
          <a:p>
            <a:r>
              <a:rPr lang="cs-CZ" sz="2800" dirty="0" err="1"/>
              <a:t>Never</a:t>
            </a:r>
            <a:r>
              <a:rPr lang="cs-CZ" sz="2800" dirty="0"/>
              <a:t> trust user</a:t>
            </a:r>
            <a:r>
              <a:rPr lang="en-US" sz="2800" dirty="0"/>
              <a:t>’</a:t>
            </a:r>
            <a:r>
              <a:rPr lang="cs-CZ" sz="2800" dirty="0"/>
              <a:t>s input, always check defensively</a:t>
            </a:r>
          </a:p>
          <a:p>
            <a:r>
              <a:rPr lang="en-US" sz="2800" dirty="0"/>
              <a:t>Use safe versions of string/memory functions</a:t>
            </a:r>
          </a:p>
          <a:p>
            <a:r>
              <a:rPr lang="en-GB" sz="2800" dirty="0"/>
              <a:t>Always provide a format string argument</a:t>
            </a:r>
            <a:endParaRPr lang="en-US" sz="2800" dirty="0"/>
          </a:p>
          <a:p>
            <a:r>
              <a:rPr lang="en-US" sz="2800" dirty="0"/>
              <a:t>Use self-resizing strings (C++ 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::string</a:t>
            </a:r>
            <a:r>
              <a:rPr lang="en-US" sz="2800" dirty="0"/>
              <a:t>)</a:t>
            </a:r>
          </a:p>
          <a:p>
            <a:r>
              <a:rPr lang="en-US" sz="2800" dirty="0"/>
              <a:t>Use automatic bounds checking if possible</a:t>
            </a:r>
          </a:p>
          <a:p>
            <a:pPr lvl="1"/>
            <a:r>
              <a:rPr lang="en-US" sz="2400" dirty="0"/>
              <a:t>C++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::vector.at(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400" dirty="0"/>
              <a:t>instead of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vector[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4497"/>
            <a:ext cx="422175" cy="42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2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How to write code securely (w.r.t. BO)</a:t>
            </a:r>
            <a:r>
              <a:rPr lang="en-US" dirty="0"/>
              <a:t> II.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Run application with lowest possible privileges</a:t>
            </a:r>
            <a:endParaRPr lang="en-GB" sz="2800" dirty="0"/>
          </a:p>
          <a:p>
            <a:r>
              <a:rPr lang="cs-CZ" sz="2800" dirty="0"/>
              <a:t>Let your code to be reviewed</a:t>
            </a:r>
          </a:p>
          <a:p>
            <a:r>
              <a:rPr lang="cs-CZ" sz="2800" dirty="0"/>
              <a:t>Use compiler-added protection </a:t>
            </a:r>
            <a:endParaRPr lang="en-US" sz="2800" dirty="0"/>
          </a:p>
          <a:p>
            <a:r>
              <a:rPr lang="en-US" sz="2800" dirty="0"/>
              <a:t>Use protection offered by platform (privileges, DEP, ASLR, sandboxing...)</a:t>
            </a:r>
            <a:endParaRPr lang="cs-CZ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4497"/>
            <a:ext cx="422175" cy="42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317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Secure C library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cs-CZ" dirty="0"/>
              <a:t>ecure versions of </a:t>
            </a:r>
            <a:r>
              <a:rPr lang="en-US" dirty="0"/>
              <a:t>commonly misused</a:t>
            </a:r>
            <a:r>
              <a:rPr lang="cs-CZ" dirty="0"/>
              <a:t> functions</a:t>
            </a:r>
          </a:p>
          <a:p>
            <a:pPr lvl="1"/>
            <a:r>
              <a:rPr lang="en-GB" dirty="0"/>
              <a:t>bounds checking for string handling functions</a:t>
            </a:r>
          </a:p>
          <a:p>
            <a:pPr lvl="1"/>
            <a:r>
              <a:rPr lang="en-US" dirty="0"/>
              <a:t>better error handling</a:t>
            </a:r>
            <a:endParaRPr lang="cs-CZ" dirty="0"/>
          </a:p>
          <a:p>
            <a:r>
              <a:rPr lang="cs-CZ" dirty="0"/>
              <a:t>Also added to new C standard </a:t>
            </a:r>
            <a:r>
              <a:rPr lang="en-GB" dirty="0"/>
              <a:t>ISO/IEC 9899:2011</a:t>
            </a:r>
            <a:endParaRPr lang="en-US" sz="2000" dirty="0"/>
          </a:p>
          <a:p>
            <a:r>
              <a:rPr lang="en-US" sz="2400" dirty="0"/>
              <a:t>Microsoft </a:t>
            </a:r>
            <a:r>
              <a:rPr lang="en-GB" sz="2400" dirty="0"/>
              <a:t>Security-Enhanced Versions of CRT Functions</a:t>
            </a:r>
          </a:p>
          <a:p>
            <a:pPr lvl="1"/>
            <a:r>
              <a:rPr lang="en-US" sz="2000" dirty="0"/>
              <a:t>MSVC compiler issue warning </a:t>
            </a:r>
            <a:r>
              <a:rPr lang="en-GB" sz="2000" dirty="0"/>
              <a:t>C4996, </a:t>
            </a:r>
            <a:r>
              <a:rPr lang="en-US" sz="2000" dirty="0"/>
              <a:t>more functions then in C11</a:t>
            </a:r>
            <a:endParaRPr lang="en-US" dirty="0"/>
          </a:p>
          <a:p>
            <a:r>
              <a:rPr lang="cs-CZ" dirty="0"/>
              <a:t>Secure C Library</a:t>
            </a:r>
          </a:p>
          <a:p>
            <a:pPr lvl="1"/>
            <a:r>
              <a:rPr lang="cs-CZ" sz="1800" dirty="0">
                <a:hlinkClick r:id="rId2"/>
              </a:rPr>
              <a:t>http://docwiki.embarcadero.com/RADStudio/XE3/en/Secure_C_Library</a:t>
            </a:r>
            <a:endParaRPr lang="cs-CZ" sz="1800" dirty="0"/>
          </a:p>
          <a:p>
            <a:pPr lvl="1"/>
            <a:r>
              <a:rPr lang="cs-CZ" sz="1800" dirty="0">
                <a:hlinkClick r:id="rId3"/>
              </a:rPr>
              <a:t>http://msdn.microsoft.com/en-us/library/8ef0s5kh%28v=vs.80%29.aspx</a:t>
            </a:r>
            <a:endParaRPr lang="en-US" sz="1800" dirty="0"/>
          </a:p>
          <a:p>
            <a:pPr lvl="1"/>
            <a:r>
              <a:rPr lang="cs-CZ" sz="1800" dirty="0">
                <a:hlinkClick r:id="rId4"/>
              </a:rPr>
              <a:t>http://msdn.microsoft.com/en-us/library/wd3wzwts%28v=vs.80%29.aspx</a:t>
            </a:r>
            <a:endParaRPr lang="cs-CZ" sz="1800" dirty="0"/>
          </a:p>
          <a:p>
            <a:pPr lvl="1"/>
            <a:r>
              <a:rPr lang="cs-CZ" sz="1800" dirty="0">
                <a:hlinkClick r:id="rId5"/>
              </a:rPr>
              <a:t>http://www.drdobbs.com/cpp/the-new-c-standard-explored/232901670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4497"/>
            <a:ext cx="422175" cy="42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700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Secure C library</a:t>
            </a:r>
            <a:r>
              <a:rPr lang="en-US" dirty="0"/>
              <a:t> – selected functions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Formatted input/output functions</a:t>
            </a:r>
          </a:p>
          <a:p>
            <a:pPr lvl="1"/>
            <a:r>
              <a:rPr lang="en-GB" sz="2000" b="1" dirty="0" err="1"/>
              <a:t>gets_s</a:t>
            </a:r>
            <a:endParaRPr lang="en-US" sz="2000" b="1" dirty="0"/>
          </a:p>
          <a:p>
            <a:pPr lvl="1"/>
            <a:r>
              <a:rPr lang="en-US" sz="2000" b="1" dirty="0" err="1"/>
              <a:t>scanf_s</a:t>
            </a:r>
            <a:r>
              <a:rPr lang="en-US" sz="2000" dirty="0"/>
              <a:t>, </a:t>
            </a:r>
            <a:r>
              <a:rPr lang="en-US" sz="2000" dirty="0" err="1"/>
              <a:t>wscanf_s</a:t>
            </a:r>
            <a:r>
              <a:rPr lang="en-US" sz="2000" dirty="0"/>
              <a:t>, </a:t>
            </a:r>
            <a:r>
              <a:rPr lang="en-US" sz="2000" b="1" dirty="0" err="1"/>
              <a:t>fscanf_s</a:t>
            </a:r>
            <a:r>
              <a:rPr lang="en-US" sz="2000" dirty="0"/>
              <a:t>, </a:t>
            </a:r>
            <a:r>
              <a:rPr lang="en-US" sz="2000" dirty="0" err="1"/>
              <a:t>fwscanf_s</a:t>
            </a:r>
            <a:r>
              <a:rPr lang="en-US" sz="2000" dirty="0"/>
              <a:t>, </a:t>
            </a:r>
            <a:r>
              <a:rPr lang="en-US" sz="2000" dirty="0" err="1"/>
              <a:t>sscanf_s</a:t>
            </a:r>
            <a:r>
              <a:rPr lang="en-US" sz="2000" dirty="0"/>
              <a:t>, </a:t>
            </a:r>
            <a:r>
              <a:rPr lang="en-US" sz="2000" dirty="0" err="1"/>
              <a:t>swscanf_s</a:t>
            </a:r>
            <a:r>
              <a:rPr lang="en-US" sz="2000" dirty="0"/>
              <a:t>, </a:t>
            </a:r>
            <a:r>
              <a:rPr lang="en-US" sz="2000" dirty="0" err="1"/>
              <a:t>vfscanf_s</a:t>
            </a:r>
            <a:r>
              <a:rPr lang="en-US" sz="2000" dirty="0"/>
              <a:t>, </a:t>
            </a:r>
            <a:r>
              <a:rPr lang="en-US" sz="2000" dirty="0" err="1"/>
              <a:t>vfwscanf_s</a:t>
            </a:r>
            <a:r>
              <a:rPr lang="en-US" sz="2000" dirty="0"/>
              <a:t>, </a:t>
            </a:r>
            <a:r>
              <a:rPr lang="en-US" sz="2000" dirty="0" err="1"/>
              <a:t>vscanf_s</a:t>
            </a:r>
            <a:r>
              <a:rPr lang="en-US" sz="2000" dirty="0"/>
              <a:t>, </a:t>
            </a:r>
            <a:r>
              <a:rPr lang="en-US" sz="2000" dirty="0" err="1"/>
              <a:t>vwscanf_s</a:t>
            </a:r>
            <a:r>
              <a:rPr lang="en-US" sz="2000" dirty="0"/>
              <a:t>, </a:t>
            </a:r>
            <a:r>
              <a:rPr lang="en-US" sz="2000" dirty="0" err="1"/>
              <a:t>vsscanf_s</a:t>
            </a:r>
            <a:r>
              <a:rPr lang="en-US" sz="2000" dirty="0"/>
              <a:t>, </a:t>
            </a:r>
            <a:r>
              <a:rPr lang="en-US" sz="2000" dirty="0" err="1"/>
              <a:t>vswscanf_s</a:t>
            </a:r>
            <a:endParaRPr lang="en-US" sz="2000" dirty="0"/>
          </a:p>
          <a:p>
            <a:pPr lvl="1"/>
            <a:r>
              <a:rPr lang="en-US" sz="2000" b="1" dirty="0" err="1"/>
              <a:t>fprintf_s</a:t>
            </a:r>
            <a:r>
              <a:rPr lang="en-US" sz="2000" dirty="0"/>
              <a:t>, </a:t>
            </a:r>
            <a:r>
              <a:rPr lang="en-US" sz="2000" dirty="0" err="1"/>
              <a:t>fwprintf_s</a:t>
            </a:r>
            <a:r>
              <a:rPr lang="en-US" sz="2000" dirty="0"/>
              <a:t>, </a:t>
            </a:r>
            <a:r>
              <a:rPr lang="en-US" sz="2000" b="1" dirty="0" err="1"/>
              <a:t>printf_s</a:t>
            </a:r>
            <a:r>
              <a:rPr lang="en-US" sz="2000" dirty="0"/>
              <a:t>, </a:t>
            </a:r>
            <a:r>
              <a:rPr lang="en-US" sz="2000" dirty="0" err="1"/>
              <a:t>printf_s</a:t>
            </a:r>
            <a:r>
              <a:rPr lang="en-US" sz="2000" dirty="0"/>
              <a:t>, </a:t>
            </a:r>
            <a:r>
              <a:rPr lang="en-US" sz="2000" dirty="0" err="1"/>
              <a:t>snprintf_s</a:t>
            </a:r>
            <a:r>
              <a:rPr lang="en-US" sz="2000" dirty="0"/>
              <a:t>, </a:t>
            </a:r>
            <a:r>
              <a:rPr lang="en-US" sz="2000" dirty="0" err="1"/>
              <a:t>snwprintf_s</a:t>
            </a:r>
            <a:r>
              <a:rPr lang="en-US" sz="2000" dirty="0"/>
              <a:t>, </a:t>
            </a:r>
            <a:r>
              <a:rPr lang="en-US" sz="2000" b="1" dirty="0" err="1"/>
              <a:t>sprintf_s</a:t>
            </a:r>
            <a:r>
              <a:rPr lang="en-US" sz="2000" dirty="0"/>
              <a:t>, </a:t>
            </a:r>
            <a:r>
              <a:rPr lang="en-US" sz="2000" dirty="0" err="1"/>
              <a:t>swprintf_s</a:t>
            </a:r>
            <a:r>
              <a:rPr lang="en-US" sz="2000" dirty="0"/>
              <a:t>, </a:t>
            </a:r>
            <a:r>
              <a:rPr lang="en-US" sz="2000" dirty="0" err="1"/>
              <a:t>vfprintf_s</a:t>
            </a:r>
            <a:r>
              <a:rPr lang="en-US" sz="2000" dirty="0"/>
              <a:t>, </a:t>
            </a:r>
            <a:r>
              <a:rPr lang="en-US" sz="2000" dirty="0" err="1"/>
              <a:t>vfwprintf_s</a:t>
            </a:r>
            <a:r>
              <a:rPr lang="en-US" sz="2000" dirty="0"/>
              <a:t>, </a:t>
            </a:r>
            <a:r>
              <a:rPr lang="en-US" sz="2000" dirty="0" err="1"/>
              <a:t>vprintf_s</a:t>
            </a:r>
            <a:r>
              <a:rPr lang="en-US" sz="2000" dirty="0"/>
              <a:t>, </a:t>
            </a:r>
            <a:r>
              <a:rPr lang="en-US" sz="2000" dirty="0" err="1"/>
              <a:t>vwprintf_s</a:t>
            </a:r>
            <a:r>
              <a:rPr lang="en-US" sz="2000" dirty="0"/>
              <a:t>, </a:t>
            </a:r>
            <a:r>
              <a:rPr lang="en-US" sz="2000" dirty="0" err="1"/>
              <a:t>vsnprintf_s</a:t>
            </a:r>
            <a:r>
              <a:rPr lang="en-US" sz="2000" dirty="0"/>
              <a:t>, </a:t>
            </a:r>
            <a:r>
              <a:rPr lang="en-US" sz="2000" dirty="0" err="1"/>
              <a:t>vsnwprintf_s</a:t>
            </a:r>
            <a:r>
              <a:rPr lang="en-US" sz="2000" dirty="0"/>
              <a:t>, </a:t>
            </a:r>
            <a:r>
              <a:rPr lang="en-US" sz="2000" dirty="0" err="1"/>
              <a:t>vsprintf_s</a:t>
            </a:r>
            <a:r>
              <a:rPr lang="en-US" sz="2000" dirty="0"/>
              <a:t>, </a:t>
            </a:r>
            <a:r>
              <a:rPr lang="en-US" sz="2000" dirty="0" err="1"/>
              <a:t>vswprintf_s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functions take additional argument with buffer length   </a:t>
            </a:r>
          </a:p>
          <a:p>
            <a:r>
              <a:rPr lang="en-US" sz="2400" dirty="0"/>
              <a:t>File-related functions</a:t>
            </a:r>
          </a:p>
          <a:p>
            <a:pPr lvl="1"/>
            <a:r>
              <a:rPr lang="en-US" sz="2000" dirty="0" err="1"/>
              <a:t>tmpfile_s</a:t>
            </a:r>
            <a:r>
              <a:rPr lang="en-US" sz="2000" dirty="0"/>
              <a:t>, </a:t>
            </a:r>
            <a:r>
              <a:rPr lang="en-US" sz="2000" dirty="0" err="1"/>
              <a:t>tmpnam_s</a:t>
            </a:r>
            <a:r>
              <a:rPr lang="en-US" sz="2000" dirty="0"/>
              <a:t>, </a:t>
            </a:r>
            <a:r>
              <a:rPr lang="en-US" sz="2000" dirty="0" err="1"/>
              <a:t>fopen_s</a:t>
            </a:r>
            <a:r>
              <a:rPr lang="en-US" sz="2000" dirty="0"/>
              <a:t>, </a:t>
            </a:r>
            <a:r>
              <a:rPr lang="en-US" sz="2000" dirty="0" err="1"/>
              <a:t>freopen_s</a:t>
            </a:r>
            <a:endParaRPr lang="en-US" sz="2000" dirty="0"/>
          </a:p>
          <a:p>
            <a:pPr lvl="2"/>
            <a:r>
              <a:rPr lang="en-US" sz="2000" dirty="0"/>
              <a:t>takes pointer to resulting file handle as parameter</a:t>
            </a:r>
          </a:p>
          <a:p>
            <a:pPr lvl="2"/>
            <a:r>
              <a:rPr lang="en-US" sz="2000" dirty="0"/>
              <a:t>return error code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6131407" y="1613118"/>
            <a:ext cx="2977097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gets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gets_s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sizeInCharacters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4497"/>
            <a:ext cx="422175" cy="42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1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Secure C library</a:t>
            </a:r>
            <a:r>
              <a:rPr lang="en-US" dirty="0"/>
              <a:t> – selected functions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Environment, utilities</a:t>
            </a:r>
          </a:p>
          <a:p>
            <a:pPr lvl="1"/>
            <a:r>
              <a:rPr lang="en-US" sz="2000" dirty="0" err="1"/>
              <a:t>getenv_s</a:t>
            </a:r>
            <a:r>
              <a:rPr lang="en-US" sz="2000" dirty="0"/>
              <a:t>, </a:t>
            </a:r>
            <a:r>
              <a:rPr lang="en-US" sz="2000" dirty="0" err="1"/>
              <a:t>wgetenv_s</a:t>
            </a:r>
            <a:endParaRPr lang="en-US" sz="2000" dirty="0"/>
          </a:p>
          <a:p>
            <a:pPr lvl="1"/>
            <a:r>
              <a:rPr lang="en-US" sz="2000" dirty="0" err="1"/>
              <a:t>bsearch_s</a:t>
            </a:r>
            <a:r>
              <a:rPr lang="en-US" sz="2000" dirty="0"/>
              <a:t>, </a:t>
            </a:r>
            <a:r>
              <a:rPr lang="en-US" sz="2000" dirty="0" err="1"/>
              <a:t>qsort_s</a:t>
            </a:r>
            <a:endParaRPr lang="en-US" sz="2000" dirty="0"/>
          </a:p>
          <a:p>
            <a:r>
              <a:rPr lang="en-GB" sz="2400" dirty="0"/>
              <a:t> Memory copy functions</a:t>
            </a:r>
          </a:p>
          <a:p>
            <a:pPr lvl="1"/>
            <a:r>
              <a:rPr lang="en-GB" sz="2000" dirty="0" err="1"/>
              <a:t>memcpy_s</a:t>
            </a:r>
            <a:r>
              <a:rPr lang="en-GB" sz="2000" dirty="0"/>
              <a:t>, </a:t>
            </a:r>
            <a:r>
              <a:rPr lang="en-GB" sz="2000" dirty="0" err="1"/>
              <a:t>memmove_s</a:t>
            </a:r>
            <a:r>
              <a:rPr lang="en-GB" sz="2000" dirty="0"/>
              <a:t>, </a:t>
            </a:r>
            <a:r>
              <a:rPr lang="en-GB" sz="2000" dirty="0" err="1"/>
              <a:t>strcpy_s</a:t>
            </a:r>
            <a:r>
              <a:rPr lang="en-GB" sz="2000" dirty="0"/>
              <a:t>, </a:t>
            </a:r>
            <a:r>
              <a:rPr lang="en-GB" sz="2000" dirty="0" err="1"/>
              <a:t>wcscpy_s</a:t>
            </a:r>
            <a:r>
              <a:rPr lang="en-GB" sz="2000" dirty="0"/>
              <a:t>,     </a:t>
            </a:r>
            <a:r>
              <a:rPr lang="en-GB" sz="2000" dirty="0" err="1"/>
              <a:t>strncpy_s</a:t>
            </a:r>
            <a:r>
              <a:rPr lang="en-GB" sz="2000" dirty="0"/>
              <a:t>, </a:t>
            </a:r>
            <a:r>
              <a:rPr lang="en-GB" sz="2000" dirty="0" err="1"/>
              <a:t>wcsncpy_s</a:t>
            </a:r>
            <a:r>
              <a:rPr lang="en-GB" sz="2000" dirty="0"/>
              <a:t> </a:t>
            </a:r>
          </a:p>
          <a:p>
            <a:r>
              <a:rPr lang="en-US" sz="2400" dirty="0"/>
              <a:t>Concatenation functions</a:t>
            </a:r>
          </a:p>
          <a:p>
            <a:pPr lvl="1"/>
            <a:r>
              <a:rPr lang="en-US" sz="2000" dirty="0"/>
              <a:t> </a:t>
            </a:r>
            <a:r>
              <a:rPr lang="en-US" sz="2000" dirty="0" err="1"/>
              <a:t>strcat_s</a:t>
            </a:r>
            <a:r>
              <a:rPr lang="en-US" sz="2000" dirty="0"/>
              <a:t>, </a:t>
            </a:r>
            <a:r>
              <a:rPr lang="en-US" sz="2000" dirty="0" err="1"/>
              <a:t>wcscat_s</a:t>
            </a:r>
            <a:r>
              <a:rPr lang="en-US" sz="2000" dirty="0"/>
              <a:t>, </a:t>
            </a:r>
            <a:r>
              <a:rPr lang="en-US" sz="2000" dirty="0" err="1"/>
              <a:t>strncat_s</a:t>
            </a:r>
            <a:r>
              <a:rPr lang="en-US" sz="2000" dirty="0"/>
              <a:t>, </a:t>
            </a:r>
            <a:r>
              <a:rPr lang="en-US" sz="2000" dirty="0" err="1"/>
              <a:t>wcsncat_s</a:t>
            </a:r>
            <a:r>
              <a:rPr lang="en-US" sz="2000" dirty="0"/>
              <a:t> </a:t>
            </a:r>
          </a:p>
          <a:p>
            <a:r>
              <a:rPr lang="en-US" sz="2400" dirty="0"/>
              <a:t>Search functions</a:t>
            </a:r>
          </a:p>
          <a:p>
            <a:pPr lvl="1"/>
            <a:r>
              <a:rPr lang="en-US" sz="2000" dirty="0" err="1"/>
              <a:t>strtok_s</a:t>
            </a:r>
            <a:r>
              <a:rPr lang="en-US" sz="2000" dirty="0"/>
              <a:t>, </a:t>
            </a:r>
            <a:r>
              <a:rPr lang="en-US" sz="2000" dirty="0" err="1"/>
              <a:t>wcstok_s</a:t>
            </a:r>
            <a:endParaRPr lang="en-US" sz="2000" dirty="0"/>
          </a:p>
          <a:p>
            <a:r>
              <a:rPr lang="en-US" sz="2400" dirty="0"/>
              <a:t>Time manipulation functions...</a:t>
            </a: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4497"/>
            <a:ext cx="422175" cy="42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894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CERT C/C++ Coding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CERT C Coding Standard</a:t>
            </a:r>
          </a:p>
          <a:p>
            <a:pPr lvl="1"/>
            <a:r>
              <a:rPr lang="en-GB" sz="2000" dirty="0">
                <a:hlinkClick r:id="rId2"/>
              </a:rPr>
              <a:t>https://www.securecoding.cert.org/confluence/display/seccode/CERT+C+Coding+Standard</a:t>
            </a:r>
            <a:endParaRPr lang="en-GB" sz="2000" dirty="0"/>
          </a:p>
          <a:p>
            <a:r>
              <a:rPr lang="en-GB" sz="2400" dirty="0"/>
              <a:t>CERT C++ Coding Standard</a:t>
            </a:r>
          </a:p>
          <a:p>
            <a:pPr lvl="1"/>
            <a:r>
              <a:rPr lang="en-GB" sz="2000" dirty="0">
                <a:hlinkClick r:id="rId3"/>
              </a:rPr>
              <a:t>https://www.securecoding.cert.org/confluence/pages/viewpage.action?pageId=637</a:t>
            </a:r>
            <a:endParaRPr lang="en-GB" sz="2000" dirty="0"/>
          </a:p>
          <a:p>
            <a:r>
              <a:rPr lang="en-US" sz="2400" dirty="0" err="1"/>
              <a:t>Cern</a:t>
            </a:r>
            <a:r>
              <a:rPr lang="en-US" sz="2400" dirty="0"/>
              <a:t> secure coding recommendation for C</a:t>
            </a:r>
          </a:p>
          <a:p>
            <a:pPr lvl="1"/>
            <a:r>
              <a:rPr lang="en-US" sz="2000" dirty="0">
                <a:hlinkClick r:id="rId4"/>
              </a:rPr>
              <a:t>https://security.web.cern.ch/security/recommendations/en/codetools/c.shtml</a:t>
            </a:r>
            <a:endParaRPr lang="en-US" sz="2000" dirty="0"/>
          </a:p>
          <a:p>
            <a:r>
              <a:rPr lang="en-US" sz="2400" dirty="0"/>
              <a:t>Smashing the stack in 2011</a:t>
            </a:r>
          </a:p>
          <a:p>
            <a:pPr lvl="1"/>
            <a:r>
              <a:rPr lang="en-US" sz="2000" dirty="0">
                <a:hlinkClick r:id="rId5"/>
              </a:rPr>
              <a:t>https://paulmakowski.wordpress.com/2011/01/25/smashing-the-stack-in-2011/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4497"/>
            <a:ext cx="422175" cy="42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763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Source code protections</a:t>
            </a:r>
            <a:br>
              <a:rPr lang="en-US" dirty="0"/>
            </a:br>
            <a:r>
              <a:rPr lang="en-US" dirty="0">
                <a:solidFill>
                  <a:schemeClr val="tx2"/>
                </a:solidFill>
              </a:rPr>
              <a:t>Compiler protections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Platform protections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 dirty="0"/>
          </a:p>
        </p:txBody>
      </p:sp>
      <p:sp>
        <p:nvSpPr>
          <p:cNvPr id="6" name="Šipka: doprava se zářezem 5"/>
          <p:cNvSpPr/>
          <p:nvPr/>
        </p:nvSpPr>
        <p:spPr>
          <a:xfrm>
            <a:off x="179512" y="4901926"/>
            <a:ext cx="398785" cy="372021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471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640762" cy="4149725"/>
          </a:xfrm>
        </p:spPr>
        <p:txBody>
          <a:bodyPr/>
          <a:lstStyle/>
          <a:p>
            <a:r>
              <a:rPr lang="en-US" dirty="0"/>
              <a:t>Quiz</a:t>
            </a:r>
            <a:r>
              <a:rPr lang="cs-CZ" dirty="0"/>
              <a:t> – what </a:t>
            </a:r>
            <a:r>
              <a:rPr lang="en-US" dirty="0"/>
              <a:t>is insecure in given program?</a:t>
            </a:r>
            <a:r>
              <a:rPr lang="cs-CZ" dirty="0"/>
              <a:t> </a:t>
            </a:r>
            <a:endParaRPr lang="en-US" dirty="0"/>
          </a:p>
          <a:p>
            <a:r>
              <a:rPr lang="en-US" dirty="0"/>
              <a:t>Can you come up with attack?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Classic buffer overflow</a:t>
            </a:r>
          </a:p>
          <a:p>
            <a:r>
              <a:rPr lang="en-US" dirty="0"/>
              <a:t>Detailed exploitation demo during labs this week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187624" y="2996952"/>
            <a:ext cx="603242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F7F00"/>
                </a:solidFill>
                <a:latin typeface="Courier New" pitchFamily="49" charset="0"/>
                <a:cs typeface="Courier New" pitchFamily="49" charset="0"/>
              </a:rPr>
              <a:t>#define USER_INPUT_MAX_LENGTH  8</a:t>
            </a:r>
          </a:p>
          <a:p>
            <a:r>
              <a:rPr lang="en-GB" sz="20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2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USER_INPUT_MAX_LENGTH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  <a:endParaRPr lang="en-GB" sz="20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gets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20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3868"/>
            <a:ext cx="422804" cy="42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8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MSVC Compiler security flags - </a:t>
            </a:r>
            <a:r>
              <a:rPr lang="en-GB" dirty="0"/>
              <a:t>/RTC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Microsoft’s  MSVC in Visual Studio</a:t>
            </a:r>
          </a:p>
          <a:p>
            <a:pPr lvl="1"/>
            <a:r>
              <a:rPr lang="en-GB" sz="1600" dirty="0">
                <a:hlinkClick r:id="rId2"/>
              </a:rPr>
              <a:t>http://msdn.microsoft.com/en-us/library/aa290051%28v=vs.71%29.aspx</a:t>
            </a:r>
            <a:endParaRPr lang="en-GB" sz="1600" dirty="0"/>
          </a:p>
          <a:p>
            <a:r>
              <a:rPr lang="en-US" sz="2000" dirty="0"/>
              <a:t>Nice overview of available protections</a:t>
            </a:r>
          </a:p>
          <a:p>
            <a:pPr lvl="1"/>
            <a:r>
              <a:rPr lang="en-US" sz="1600" dirty="0">
                <a:hlinkClick r:id="rId3"/>
              </a:rPr>
              <a:t>http://msdn.microsoft.com/en-us/library/bb430720.aspx</a:t>
            </a:r>
            <a:endParaRPr lang="en-US" sz="1600" dirty="0"/>
          </a:p>
          <a:p>
            <a:r>
              <a:rPr lang="en-US" sz="2000" dirty="0"/>
              <a:t>Visual Studio </a:t>
            </a:r>
            <a:r>
              <a:rPr lang="en-US" sz="2000" dirty="0">
                <a:sym typeface="Symbol"/>
              </a:rPr>
              <a:t> Configuration properties  C/C++  All options</a:t>
            </a:r>
            <a:endParaRPr lang="en-US" sz="2000" dirty="0"/>
          </a:p>
          <a:p>
            <a:r>
              <a:rPr lang="en-US" sz="2000" dirty="0"/>
              <a:t>Run-time checks</a:t>
            </a:r>
            <a:endParaRPr lang="en-GB" sz="2000" dirty="0"/>
          </a:p>
          <a:p>
            <a:pPr lvl="1"/>
            <a:r>
              <a:rPr lang="en-GB" sz="1800" dirty="0"/>
              <a:t>/</a:t>
            </a:r>
            <a:r>
              <a:rPr lang="en-GB" sz="1800" dirty="0" err="1"/>
              <a:t>RTCu</a:t>
            </a:r>
            <a:r>
              <a:rPr lang="en-GB" sz="1800" dirty="0"/>
              <a:t> switch</a:t>
            </a:r>
          </a:p>
          <a:p>
            <a:pPr lvl="2"/>
            <a:r>
              <a:rPr lang="en-US" sz="1800" dirty="0"/>
              <a:t>uninitialized variables check</a:t>
            </a:r>
          </a:p>
          <a:p>
            <a:pPr lvl="1"/>
            <a:r>
              <a:rPr lang="en-GB" sz="1800" dirty="0"/>
              <a:t>/RTCs switch</a:t>
            </a:r>
          </a:p>
          <a:p>
            <a:pPr lvl="2"/>
            <a:r>
              <a:rPr lang="en-US" sz="1800" dirty="0"/>
              <a:t>stack protection (</a:t>
            </a:r>
            <a:r>
              <a:rPr lang="en-GB" sz="1800" dirty="0"/>
              <a:t>stack pointer verification</a:t>
            </a:r>
            <a:r>
              <a:rPr lang="en-US" sz="1800" dirty="0"/>
              <a:t>)</a:t>
            </a:r>
          </a:p>
          <a:p>
            <a:pPr lvl="2"/>
            <a:r>
              <a:rPr lang="en-GB" sz="1800" dirty="0"/>
              <a:t>initialization of local variables to a nonzero value</a:t>
            </a:r>
          </a:p>
          <a:p>
            <a:pPr lvl="2"/>
            <a:r>
              <a:rPr lang="en-GB" sz="1800" dirty="0"/>
              <a:t>detect overruns and underruns of local variables such as arrays</a:t>
            </a:r>
          </a:p>
          <a:p>
            <a:pPr lvl="1"/>
            <a:r>
              <a:rPr lang="en-GB" sz="1800" dirty="0"/>
              <a:t>/RTC1 == /</a:t>
            </a:r>
            <a:r>
              <a:rPr lang="en-GB" sz="1800" dirty="0" err="1"/>
              <a:t>RTCsu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94" y="3687070"/>
            <a:ext cx="977206" cy="977206"/>
          </a:xfrm>
          <a:prstGeom prst="rect">
            <a:avLst/>
          </a:prstGeom>
        </p:spPr>
      </p:pic>
      <p:sp>
        <p:nvSpPr>
          <p:cNvPr id="8" name="Ohnutý roh 7"/>
          <p:cNvSpPr/>
          <p:nvPr/>
        </p:nvSpPr>
        <p:spPr>
          <a:xfrm>
            <a:off x="5612100" y="3687071"/>
            <a:ext cx="3496404" cy="1254098"/>
          </a:xfrm>
          <a:prstGeom prst="foldedCorner">
            <a:avLst/>
          </a:prstGeom>
          <a:solidFill>
            <a:schemeClr val="accent6">
              <a:alpha val="6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/RTC is intended for DEBUG mode, unused for RELEASE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4497"/>
            <a:ext cx="422175" cy="42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104" y="1871663"/>
            <a:ext cx="3384376" cy="4149725"/>
          </a:xfrm>
        </p:spPr>
        <p:txBody>
          <a:bodyPr/>
          <a:lstStyle/>
          <a:p>
            <a:pPr lvl="1"/>
            <a:endParaRPr lang="en-US" sz="2000" dirty="0"/>
          </a:p>
          <a:p>
            <a:pPr lvl="1"/>
            <a:r>
              <a:rPr lang="en-US" sz="2000" dirty="0"/>
              <a:t>randomized cookie between local variables and return address</a:t>
            </a:r>
          </a:p>
          <a:p>
            <a:pPr lvl="1"/>
            <a:r>
              <a:rPr lang="en-US" sz="2000" dirty="0"/>
              <a:t>function prolog (add security cookie) </a:t>
            </a:r>
          </a:p>
          <a:p>
            <a:pPr lvl="1"/>
            <a:r>
              <a:rPr lang="en-US" sz="2000" dirty="0"/>
              <a:t>and epilog (check cookie)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pic>
        <p:nvPicPr>
          <p:cNvPr id="5122" name="Picture 2" descr="D:\Documents\Obrázky\Programming\stack5_canary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792088"/>
            <a:ext cx="7211894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ocuments\Obrázky\Programming\stack4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2" r="21301" b="79101"/>
          <a:stretch/>
        </p:blipFill>
        <p:spPr bwMode="auto">
          <a:xfrm>
            <a:off x="35496" y="44624"/>
            <a:ext cx="558707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Callout 2 6"/>
          <p:cNvSpPr/>
          <p:nvPr/>
        </p:nvSpPr>
        <p:spPr>
          <a:xfrm>
            <a:off x="5796136" y="78585"/>
            <a:ext cx="3018213" cy="585419"/>
          </a:xfrm>
          <a:prstGeom prst="borderCallout2">
            <a:avLst>
              <a:gd name="adj1" fmla="val 42017"/>
              <a:gd name="adj2" fmla="val -2629"/>
              <a:gd name="adj3" fmla="val 41906"/>
              <a:gd name="adj4" fmla="val -8624"/>
              <a:gd name="adj5" fmla="val 42766"/>
              <a:gd name="adj6" fmla="val -12050"/>
            </a:avLst>
          </a:prstGeom>
          <a:solidFill>
            <a:schemeClr val="accent6">
              <a:lumMod val="75000"/>
              <a:alpha val="41000"/>
            </a:schemeClr>
          </a:solidFill>
          <a:ln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Stack without canary word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-14809" y="3625067"/>
            <a:ext cx="5637383" cy="2947183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19672" y="6406207"/>
            <a:ext cx="7264874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http://www.drdobbs.com/security/anatomy-of-a-stack-smashing-attack-and-h/240001832#</a:t>
            </a:r>
          </a:p>
        </p:txBody>
      </p:sp>
      <p:sp>
        <p:nvSpPr>
          <p:cNvPr id="11" name="AutoShape 5"/>
          <p:cNvSpPr>
            <a:spLocks/>
          </p:cNvSpPr>
          <p:nvPr/>
        </p:nvSpPr>
        <p:spPr bwMode="auto">
          <a:xfrm>
            <a:off x="4058401" y="817520"/>
            <a:ext cx="2385807" cy="451239"/>
          </a:xfrm>
          <a:prstGeom prst="borderCallout2">
            <a:avLst>
              <a:gd name="adj1" fmla="val 11537"/>
              <a:gd name="adj2" fmla="val -1755"/>
              <a:gd name="adj3" fmla="val 11537"/>
              <a:gd name="adj4" fmla="val -3986"/>
              <a:gd name="adj5" fmla="val 190497"/>
              <a:gd name="adj6" fmla="val -49013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Canary word (CY)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4497"/>
            <a:ext cx="422175" cy="42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5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MSVC Compiler security flags - </a:t>
            </a:r>
            <a:r>
              <a:rPr lang="en-GB" dirty="0"/>
              <a:t>/GS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US" sz="2400" dirty="0"/>
              <a:t>/GS switch (added from 2003, evolves in time)</a:t>
            </a:r>
          </a:p>
          <a:p>
            <a:pPr lvl="1"/>
            <a:r>
              <a:rPr lang="en-US" sz="2000" dirty="0">
                <a:hlinkClick r:id="rId2"/>
              </a:rPr>
              <a:t>http://msdn.microsoft.com/en-us/library/8dbf701c.aspx</a:t>
            </a:r>
            <a:endParaRPr lang="en-US" sz="2000" dirty="0"/>
          </a:p>
          <a:p>
            <a:pPr lvl="1"/>
            <a:r>
              <a:rPr lang="en-US" sz="2000" dirty="0"/>
              <a:t>multiple different protections against buffer overflow</a:t>
            </a:r>
          </a:p>
          <a:p>
            <a:pPr lvl="1"/>
            <a:r>
              <a:rPr lang="en-US" sz="2000" dirty="0"/>
              <a:t>mostly focused on stack protection </a:t>
            </a:r>
          </a:p>
          <a:p>
            <a:r>
              <a:rPr lang="en-US" sz="2400" dirty="0"/>
              <a:t>/GS protects:</a:t>
            </a:r>
          </a:p>
          <a:p>
            <a:pPr lvl="1"/>
            <a:r>
              <a:rPr lang="en-US" sz="2000" dirty="0"/>
              <a:t>return address of function</a:t>
            </a:r>
          </a:p>
          <a:p>
            <a:pPr lvl="1"/>
            <a:r>
              <a:rPr lang="en-US" sz="2000" dirty="0"/>
              <a:t>address of exception handler</a:t>
            </a:r>
          </a:p>
          <a:p>
            <a:pPr lvl="1"/>
            <a:r>
              <a:rPr lang="en-US" sz="2000" dirty="0"/>
              <a:t>vulnerable function parameters (arguments)</a:t>
            </a:r>
          </a:p>
          <a:p>
            <a:pPr lvl="1"/>
            <a:r>
              <a:rPr lang="en-US" sz="2000" dirty="0"/>
              <a:t>some of the local buffers (GS buffers)</a:t>
            </a:r>
          </a:p>
          <a:p>
            <a:r>
              <a:rPr lang="en-US" sz="2400" dirty="0"/>
              <a:t>/GS protection is (automatically) added only when needed</a:t>
            </a:r>
          </a:p>
          <a:p>
            <a:pPr lvl="1"/>
            <a:r>
              <a:rPr lang="en-US" sz="2000" dirty="0"/>
              <a:t>to limit performance impact, decided by compiler (/GS rules)</a:t>
            </a:r>
          </a:p>
          <a:p>
            <a:pPr lvl="1"/>
            <a:r>
              <a:rPr lang="en-GB" sz="2000" b="1" dirty="0">
                <a:solidFill>
                  <a:srgbClr val="7F7F00"/>
                </a:solidFill>
                <a:latin typeface="Courier New" pitchFamily="49" charset="0"/>
                <a:cs typeface="Courier New" pitchFamily="49" charset="0"/>
              </a:rPr>
              <a:t>#pragma </a:t>
            </a:r>
            <a:r>
              <a:rPr lang="en-GB" sz="2000" b="1" dirty="0" err="1">
                <a:solidFill>
                  <a:srgbClr val="7F7F00"/>
                </a:solidFill>
                <a:latin typeface="Courier New" pitchFamily="49" charset="0"/>
                <a:cs typeface="Courier New" pitchFamily="49" charset="0"/>
              </a:rPr>
              <a:t>strict_gs_check</a:t>
            </a:r>
            <a:r>
              <a:rPr lang="en-GB" sz="2000" b="1" dirty="0">
                <a:solidFill>
                  <a:srgbClr val="7F7F00"/>
                </a:solidFill>
                <a:latin typeface="Courier New" pitchFamily="49" charset="0"/>
                <a:cs typeface="Courier New" pitchFamily="49" charset="0"/>
              </a:rPr>
              <a:t>(on) </a:t>
            </a:r>
            <a:r>
              <a:rPr lang="en-US" sz="2000" dirty="0"/>
              <a:t>- enforce strict rules application 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56992"/>
            <a:ext cx="977206" cy="977206"/>
          </a:xfrm>
          <a:prstGeom prst="rect">
            <a:avLst/>
          </a:prstGeom>
        </p:spPr>
      </p:pic>
      <p:sp>
        <p:nvSpPr>
          <p:cNvPr id="7" name="Ohnutý roh 6"/>
          <p:cNvSpPr/>
          <p:nvPr/>
        </p:nvSpPr>
        <p:spPr>
          <a:xfrm>
            <a:off x="5621214" y="3356993"/>
            <a:ext cx="3496404" cy="1254098"/>
          </a:xfrm>
          <a:prstGeom prst="foldedCorner">
            <a:avLst/>
          </a:prstGeom>
          <a:solidFill>
            <a:srgbClr val="92D050">
              <a:alpha val="6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/GS is applied in both DEBUG and RELEASE modes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4497"/>
            <a:ext cx="422175" cy="42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1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/GS Security cookie (‘canary’) - details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/GS Security cookie</a:t>
            </a:r>
          </a:p>
          <a:p>
            <a:pPr lvl="1"/>
            <a:r>
              <a:rPr lang="en-US" sz="1800" dirty="0"/>
              <a:t>random DWORD number generated at program start</a:t>
            </a:r>
          </a:p>
          <a:p>
            <a:pPr lvl="1"/>
            <a:r>
              <a:rPr lang="en-US" sz="1800" dirty="0"/>
              <a:t>master cookie stored in </a:t>
            </a:r>
            <a:r>
              <a:rPr lang="en-GB" sz="1800" dirty="0"/>
              <a:t>.data section of loaded module</a:t>
            </a:r>
            <a:endParaRPr lang="en-US" sz="1800" dirty="0"/>
          </a:p>
          <a:p>
            <a:pPr lvl="1"/>
            <a:r>
              <a:rPr lang="en-US" sz="1800" dirty="0" err="1"/>
              <a:t>xored</a:t>
            </a:r>
            <a:r>
              <a:rPr lang="en-US" sz="1800" dirty="0"/>
              <a:t> with function return address (pointer encoding)</a:t>
            </a:r>
          </a:p>
          <a:p>
            <a:pPr lvl="1"/>
            <a:r>
              <a:rPr lang="en-US" sz="1800" dirty="0"/>
              <a:t>corruption results in jump to undefined value</a:t>
            </a:r>
          </a:p>
          <a:p>
            <a:r>
              <a:rPr lang="en-GB" sz="2000" dirty="0"/>
              <a:t>__</a:t>
            </a:r>
            <a:r>
              <a:rPr lang="en-GB" sz="2000" dirty="0" err="1"/>
              <a:t>security_init_cookie</a:t>
            </a:r>
            <a:endParaRPr lang="en-GB" sz="2000" dirty="0"/>
          </a:p>
          <a:p>
            <a:pPr lvl="1"/>
            <a:r>
              <a:rPr lang="en-GB" sz="1800" dirty="0">
                <a:hlinkClick r:id="rId2"/>
              </a:rPr>
              <a:t>http://msdn.microsoft.com/en-us/library/ms235362.aspx</a:t>
            </a:r>
            <a:endParaRPr lang="en-US" sz="1800" dirty="0"/>
          </a:p>
          <a:p>
            <a:pPr lvl="1"/>
            <a:endParaRPr lang="en-GB" sz="1800" dirty="0"/>
          </a:p>
          <a:p>
            <a:pPr lvl="1"/>
            <a:endParaRPr lang="en-US" sz="1800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5189115" y="4401686"/>
            <a:ext cx="362631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Stack after /GS</a:t>
            </a:r>
            <a:endParaRPr lang="en-GB" b="1" dirty="0"/>
          </a:p>
          <a:p>
            <a:r>
              <a:rPr lang="en-GB" sz="1600" i="1" dirty="0"/>
              <a:t>Function parameters</a:t>
            </a:r>
          </a:p>
          <a:p>
            <a:r>
              <a:rPr lang="en-GB" sz="1600" i="1" dirty="0"/>
              <a:t>Function return address</a:t>
            </a:r>
          </a:p>
          <a:p>
            <a:r>
              <a:rPr lang="en-GB" sz="1600" i="1" dirty="0"/>
              <a:t>Frame pointer</a:t>
            </a:r>
          </a:p>
          <a:p>
            <a:r>
              <a:rPr lang="en-GB" sz="1600" i="1" dirty="0">
                <a:solidFill>
                  <a:srgbClr val="FF0000"/>
                </a:solidFill>
              </a:rPr>
              <a:t>Cookie</a:t>
            </a:r>
          </a:p>
          <a:p>
            <a:r>
              <a:rPr lang="en-GB" sz="1600" i="1" dirty="0"/>
              <a:t>Exception Handler frame</a:t>
            </a:r>
          </a:p>
          <a:p>
            <a:r>
              <a:rPr lang="en-GB" sz="1600" i="1" dirty="0"/>
              <a:t>Locally declared variables and buffers</a:t>
            </a:r>
          </a:p>
          <a:p>
            <a:r>
              <a:rPr lang="en-GB" sz="1600" i="1" dirty="0" err="1"/>
              <a:t>Callee</a:t>
            </a:r>
            <a:r>
              <a:rPr lang="en-GB" sz="1600" i="1" dirty="0"/>
              <a:t> save registers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0316" y="4473694"/>
            <a:ext cx="362631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Stack without /GS</a:t>
            </a:r>
            <a:endParaRPr lang="en-GB" b="1" dirty="0"/>
          </a:p>
          <a:p>
            <a:r>
              <a:rPr lang="en-GB" sz="1600" i="1" dirty="0"/>
              <a:t>Function parameters</a:t>
            </a:r>
          </a:p>
          <a:p>
            <a:r>
              <a:rPr lang="en-GB" sz="1600" i="1" dirty="0"/>
              <a:t>Function return address</a:t>
            </a:r>
          </a:p>
          <a:p>
            <a:r>
              <a:rPr lang="en-GB" sz="1600" i="1" dirty="0"/>
              <a:t>Frame pointer</a:t>
            </a:r>
          </a:p>
          <a:p>
            <a:r>
              <a:rPr lang="en-GB" sz="1600" i="1" dirty="0"/>
              <a:t>Exception Handler frame</a:t>
            </a:r>
          </a:p>
          <a:p>
            <a:r>
              <a:rPr lang="en-GB" sz="1600" i="1" dirty="0"/>
              <a:t>Locally declared variables and buffers</a:t>
            </a:r>
          </a:p>
          <a:p>
            <a:r>
              <a:rPr lang="en-GB" sz="1600" i="1" dirty="0" err="1"/>
              <a:t>Callee</a:t>
            </a:r>
            <a:r>
              <a:rPr lang="en-GB" sz="1600" i="1" dirty="0"/>
              <a:t> save registers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4497"/>
            <a:ext cx="422175" cy="42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8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/GS buffers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Buffers with special protection added</a:t>
            </a:r>
            <a:endParaRPr lang="en-GB" dirty="0"/>
          </a:p>
          <a:p>
            <a:pPr lvl="1"/>
            <a:r>
              <a:rPr lang="en-US" dirty="0">
                <a:hlinkClick r:id="rId2"/>
              </a:rPr>
              <a:t>http://msdn.microsoft.com/en-us/library/8dbf701c.aspx</a:t>
            </a:r>
            <a:endParaRPr lang="en-US" dirty="0"/>
          </a:p>
          <a:p>
            <a:pPr lvl="1"/>
            <a:r>
              <a:rPr lang="en-US" dirty="0"/>
              <a:t>automatically and heuristically selected by compiler</a:t>
            </a:r>
          </a:p>
          <a:p>
            <a:r>
              <a:rPr lang="en-US" dirty="0"/>
              <a:t>Applies to:</a:t>
            </a:r>
            <a:endParaRPr lang="en-GB" dirty="0"/>
          </a:p>
          <a:p>
            <a:pPr lvl="1"/>
            <a:r>
              <a:rPr lang="en-GB" dirty="0"/>
              <a:t>array larger than 4 bytes, more than two elements, element type is not pointer type</a:t>
            </a:r>
          </a:p>
          <a:p>
            <a:pPr lvl="1"/>
            <a:r>
              <a:rPr lang="en-GB" dirty="0"/>
              <a:t>data structure with size more than 8 bytes with no pointers</a:t>
            </a:r>
          </a:p>
          <a:p>
            <a:pPr lvl="1"/>
            <a:r>
              <a:rPr lang="en-GB" dirty="0"/>
              <a:t>buffer allocated by using the _</a:t>
            </a:r>
            <a:r>
              <a:rPr lang="en-GB" dirty="0" err="1"/>
              <a:t>alloca</a:t>
            </a:r>
            <a:r>
              <a:rPr lang="en-GB" dirty="0"/>
              <a:t> function</a:t>
            </a:r>
          </a:p>
          <a:p>
            <a:pPr lvl="2"/>
            <a:r>
              <a:rPr lang="en-US" dirty="0"/>
              <a:t>stack-based dynamic allocation</a:t>
            </a:r>
            <a:endParaRPr lang="en-GB" dirty="0"/>
          </a:p>
          <a:p>
            <a:pPr lvl="1"/>
            <a:r>
              <a:rPr lang="en-GB" dirty="0"/>
              <a:t>any class or structure with GS buffer</a:t>
            </a:r>
            <a:endParaRPr lang="en-US" sz="20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4497"/>
            <a:ext cx="422175" cy="42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0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/GS – vulnerable parameters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Protection of function’s vulnerable parameters</a:t>
            </a:r>
          </a:p>
          <a:p>
            <a:pPr lvl="1"/>
            <a:r>
              <a:rPr lang="en-GB" sz="2000" dirty="0"/>
              <a:t>parameters passed into function</a:t>
            </a:r>
          </a:p>
          <a:p>
            <a:pPr lvl="1"/>
            <a:r>
              <a:rPr lang="en-GB" sz="2000" dirty="0"/>
              <a:t>copy of vulnerable parameters (during </a:t>
            </a:r>
            <a:r>
              <a:rPr lang="en-GB" sz="2000" dirty="0" err="1"/>
              <a:t>fnc’s</a:t>
            </a:r>
            <a:r>
              <a:rPr lang="en-GB" sz="2000" dirty="0"/>
              <a:t> </a:t>
            </a:r>
            <a:r>
              <a:rPr lang="en-GB" sz="2000" dirty="0" err="1"/>
              <a:t>prolog</a:t>
            </a:r>
            <a:r>
              <a:rPr lang="en-GB" sz="2000" dirty="0"/>
              <a:t>) placed below the storage area for any other buffers</a:t>
            </a:r>
          </a:p>
          <a:p>
            <a:pPr lvl="1"/>
            <a:r>
              <a:rPr lang="en-US" sz="2000" dirty="0"/>
              <a:t>variables prone to buffer overflow are put on higher address so their overflow will not overwrite other local variables</a:t>
            </a:r>
            <a:endParaRPr lang="en-GB" sz="2000" dirty="0"/>
          </a:p>
          <a:p>
            <a:r>
              <a:rPr lang="en-US" sz="2400" dirty="0"/>
              <a:t>Applies to:</a:t>
            </a:r>
            <a:endParaRPr lang="en-GB" sz="2400" dirty="0"/>
          </a:p>
          <a:p>
            <a:pPr lvl="1"/>
            <a:r>
              <a:rPr lang="en-GB" sz="2000" dirty="0"/>
              <a:t>pointer</a:t>
            </a:r>
          </a:p>
          <a:p>
            <a:pPr lvl="1"/>
            <a:r>
              <a:rPr lang="en-GB" sz="2000" dirty="0"/>
              <a:t>C++ reference</a:t>
            </a:r>
          </a:p>
          <a:p>
            <a:pPr lvl="1"/>
            <a:r>
              <a:rPr lang="en-GB" sz="2000" dirty="0"/>
              <a:t>C-structure containing pointer</a:t>
            </a:r>
          </a:p>
          <a:p>
            <a:pPr lvl="1"/>
            <a:r>
              <a:rPr lang="en-GB" sz="2000" dirty="0"/>
              <a:t>GS buffer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4497"/>
            <a:ext cx="422175" cy="42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/GS protection bulletproof?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Return address of X can be overwritten inside Y</a:t>
            </a:r>
          </a:p>
          <a:p>
            <a:r>
              <a:rPr lang="en-US" dirty="0"/>
              <a:t>Incorrect jump is executed only later after X ends</a:t>
            </a:r>
          </a:p>
          <a:p>
            <a:r>
              <a:rPr lang="en-US" dirty="0"/>
              <a:t>…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320480" cy="285750"/>
          </a:xfrm>
        </p:spPr>
        <p:txBody>
          <a:bodyPr/>
          <a:lstStyle/>
          <a:p>
            <a:r>
              <a:rPr lang="en-GB"/>
              <a:t>| PA193 - Buffer overflow,string vulns,CFI,ROP,DEP,ASLR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772816"/>
            <a:ext cx="362631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/>
              <a:t>Function parameters</a:t>
            </a:r>
          </a:p>
          <a:p>
            <a:r>
              <a:rPr lang="en-GB" sz="1600" i="1" dirty="0"/>
              <a:t>Function return address (of Y == X)</a:t>
            </a:r>
          </a:p>
          <a:p>
            <a:r>
              <a:rPr lang="en-GB" sz="1600" i="1" dirty="0"/>
              <a:t>Frame pointer</a:t>
            </a:r>
          </a:p>
          <a:p>
            <a:r>
              <a:rPr lang="en-GB" sz="1600" i="1" dirty="0">
                <a:solidFill>
                  <a:srgbClr val="FF0000"/>
                </a:solidFill>
              </a:rPr>
              <a:t>Cookie</a:t>
            </a:r>
          </a:p>
          <a:p>
            <a:r>
              <a:rPr lang="en-GB" sz="1600" i="1" dirty="0"/>
              <a:t>Exception Handler frame</a:t>
            </a:r>
          </a:p>
          <a:p>
            <a:r>
              <a:rPr lang="en-GB" sz="1600" i="1" dirty="0"/>
              <a:t>Locally declared variables and buffers</a:t>
            </a:r>
          </a:p>
          <a:p>
            <a:r>
              <a:rPr lang="en-GB" sz="1600" i="1" dirty="0" err="1"/>
              <a:t>Callee</a:t>
            </a:r>
            <a:r>
              <a:rPr lang="en-GB" sz="1600" i="1" dirty="0"/>
              <a:t> save registers</a:t>
            </a:r>
          </a:p>
        </p:txBody>
      </p:sp>
      <p:pic>
        <p:nvPicPr>
          <p:cNvPr id="7" name="Picture 3" descr="D:\Documents\Obrázky\questio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2656"/>
            <a:ext cx="1589088" cy="158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5"/>
          <p:cNvSpPr txBox="1"/>
          <p:nvPr/>
        </p:nvSpPr>
        <p:spPr>
          <a:xfrm>
            <a:off x="611560" y="3717032"/>
            <a:ext cx="362631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/>
              <a:t>Function parameters</a:t>
            </a:r>
          </a:p>
          <a:p>
            <a:r>
              <a:rPr lang="en-GB" sz="1600" i="1" dirty="0"/>
              <a:t>Function return address (of X)</a:t>
            </a:r>
          </a:p>
          <a:p>
            <a:r>
              <a:rPr lang="en-GB" sz="1600" i="1" dirty="0"/>
              <a:t>Frame pointer</a:t>
            </a:r>
          </a:p>
          <a:p>
            <a:r>
              <a:rPr lang="en-GB" sz="1600" i="1" dirty="0">
                <a:solidFill>
                  <a:srgbClr val="FF0000"/>
                </a:solidFill>
              </a:rPr>
              <a:t>Cookie</a:t>
            </a:r>
          </a:p>
          <a:p>
            <a:r>
              <a:rPr lang="en-GB" sz="1600" i="1" dirty="0"/>
              <a:t>Exception Handler frame</a:t>
            </a:r>
          </a:p>
          <a:p>
            <a:r>
              <a:rPr lang="en-GB" sz="1600" i="1" dirty="0"/>
              <a:t>Locally declared variables and buffers</a:t>
            </a:r>
          </a:p>
          <a:p>
            <a:r>
              <a:rPr lang="en-GB" sz="1600" i="1" dirty="0" err="1"/>
              <a:t>Callee</a:t>
            </a:r>
            <a:r>
              <a:rPr lang="en-GB" sz="1600" i="1" dirty="0"/>
              <a:t> save registers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84673" y="2419147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Y</a:t>
            </a:r>
            <a:endParaRPr lang="cs-CZ" sz="28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93951" y="4363363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X</a:t>
            </a:r>
            <a:endParaRPr lang="cs-CZ" sz="2800" b="1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3868"/>
            <a:ext cx="422804" cy="42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6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6" grpId="0"/>
      <p:bldP spid="9" grpId="0"/>
      <p:bldP spid="12" grpId="0"/>
      <p:bldP spid="1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/GS – what is NOT protected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/GS compiler option does not protect against all buffer overrun security attacks</a:t>
            </a:r>
          </a:p>
          <a:p>
            <a:r>
              <a:rPr lang="en-US" dirty="0"/>
              <a:t>Corruption of address in </a:t>
            </a:r>
            <a:r>
              <a:rPr lang="en-US" dirty="0" err="1"/>
              <a:t>vtable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(table of addresses for virtual methods)</a:t>
            </a:r>
            <a:endParaRPr lang="en-GB" dirty="0"/>
          </a:p>
          <a:p>
            <a:r>
              <a:rPr lang="en-GB" dirty="0"/>
              <a:t>Example: buffer and a </a:t>
            </a:r>
            <a:r>
              <a:rPr lang="en-GB" dirty="0" err="1"/>
              <a:t>vtable</a:t>
            </a:r>
            <a:r>
              <a:rPr lang="en-GB" dirty="0"/>
              <a:t> in an object, a buffer overrun could corrupt the </a:t>
            </a:r>
            <a:r>
              <a:rPr lang="en-GB" dirty="0" err="1"/>
              <a:t>vtable</a:t>
            </a:r>
            <a:endParaRPr lang="en-GB" dirty="0"/>
          </a:p>
          <a:p>
            <a:r>
              <a:rPr lang="en-US" dirty="0"/>
              <a:t>Functions with variable arguments list (...)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3868"/>
            <a:ext cx="422804" cy="42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129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/GS – more 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Compiler Security Checks In Depth (MS)</a:t>
            </a:r>
          </a:p>
          <a:p>
            <a:pPr lvl="1"/>
            <a:r>
              <a:rPr lang="en-GB" sz="2000" dirty="0">
                <a:hlinkClick r:id="rId2"/>
              </a:rPr>
              <a:t>http://msdn.microsoft.com/en-us/library/aa290051%28v=vs.71%29.aspx</a:t>
            </a:r>
            <a:endParaRPr lang="en-GB" sz="2000" dirty="0"/>
          </a:p>
          <a:p>
            <a:r>
              <a:rPr lang="en-US" sz="2400" dirty="0"/>
              <a:t>/GS cookie effectiveness (MS)</a:t>
            </a:r>
            <a:endParaRPr lang="en-GB" sz="2400" dirty="0"/>
          </a:p>
          <a:p>
            <a:pPr lvl="1"/>
            <a:r>
              <a:rPr lang="en-GB" sz="2000" dirty="0">
                <a:hlinkClick r:id="rId3"/>
              </a:rPr>
              <a:t>http://blogs.technet.com/b/srd/archive/2009/03/16/gs-cookie-protection-effectiveness-and-limitations.aspx</a:t>
            </a:r>
            <a:endParaRPr lang="en-GB" sz="2000" dirty="0"/>
          </a:p>
          <a:p>
            <a:r>
              <a:rPr lang="en-GB" sz="2400" dirty="0"/>
              <a:t>Windows ISV Software Security </a:t>
            </a:r>
            <a:r>
              <a:rPr lang="en-GB" sz="2400" dirty="0" err="1"/>
              <a:t>Defenses</a:t>
            </a:r>
            <a:endParaRPr lang="en-GB" sz="2400" dirty="0"/>
          </a:p>
          <a:p>
            <a:pPr lvl="1"/>
            <a:r>
              <a:rPr lang="en-GB" sz="2000" dirty="0">
                <a:hlinkClick r:id="rId4"/>
              </a:rPr>
              <a:t>http://msdn.microsoft.com/en-us/library/bb430720.aspx</a:t>
            </a:r>
            <a:endParaRPr lang="en-GB" sz="2000" dirty="0"/>
          </a:p>
          <a:p>
            <a:r>
              <a:rPr lang="en-US" sz="2400" dirty="0"/>
              <a:t>How to bypass /GS cookie</a:t>
            </a:r>
          </a:p>
          <a:p>
            <a:pPr lvl="1"/>
            <a:r>
              <a:rPr lang="en-US" sz="2000" dirty="0">
                <a:hlinkClick r:id="rId5"/>
              </a:rPr>
              <a:t>https://www.corelan.be/index.php/2009/09/21/exploit-writing-tutorial-part-6-bypassing-stack-cookies-safeseh-hw-dep-and-aslr/</a:t>
            </a:r>
            <a:endParaRPr lang="en-US" sz="2000" dirty="0"/>
          </a:p>
          <a:p>
            <a:pPr lvl="1"/>
            <a:endParaRPr lang="en-GB" sz="20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827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GCC compiler - </a:t>
            </a:r>
            <a:r>
              <a:rPr lang="en-US" dirty="0" err="1"/>
              <a:t>StackGuard</a:t>
            </a:r>
            <a:r>
              <a:rPr lang="en-US" dirty="0"/>
              <a:t> &amp; </a:t>
            </a:r>
            <a:r>
              <a:rPr lang="en-GB" dirty="0" err="1"/>
              <a:t>ProPolice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StackGuard</a:t>
            </a:r>
            <a:r>
              <a:rPr lang="en-US" dirty="0"/>
              <a:t> released in 1997 as extension to GCC</a:t>
            </a:r>
          </a:p>
          <a:p>
            <a:pPr lvl="1"/>
            <a:r>
              <a:rPr lang="en-US" dirty="0"/>
              <a:t>but never included as official buffer overflow protection</a:t>
            </a:r>
          </a:p>
          <a:p>
            <a:r>
              <a:rPr lang="en-GB" dirty="0"/>
              <a:t>GCC Stack-Smashing Protector (</a:t>
            </a:r>
            <a:r>
              <a:rPr lang="en-GB" dirty="0" err="1"/>
              <a:t>ProPolice</a:t>
            </a:r>
            <a:r>
              <a:rPr lang="en-GB" dirty="0"/>
              <a:t>)</a:t>
            </a:r>
          </a:p>
          <a:p>
            <a:pPr lvl="1"/>
            <a:r>
              <a:rPr lang="en-US" dirty="0"/>
              <a:t>patch to GCC 3.x</a:t>
            </a:r>
          </a:p>
          <a:p>
            <a:pPr lvl="1"/>
            <a:r>
              <a:rPr lang="en-US" dirty="0"/>
              <a:t>included in GCC 4.1 release</a:t>
            </a:r>
          </a:p>
          <a:p>
            <a:pPr lvl="1"/>
            <a:r>
              <a:rPr lang="en-GB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fstack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-protector </a:t>
            </a:r>
            <a:r>
              <a:rPr lang="en-GB" dirty="0"/>
              <a:t>(string protection only)</a:t>
            </a:r>
          </a:p>
          <a:p>
            <a:pPr lvl="1"/>
            <a:r>
              <a:rPr lang="en-GB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fstack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-protector-all </a:t>
            </a:r>
            <a:r>
              <a:rPr lang="en-GB" dirty="0"/>
              <a:t>(protection of all types)</a:t>
            </a:r>
          </a:p>
          <a:p>
            <a:pPr lvl="1"/>
            <a:r>
              <a:rPr lang="en-US" dirty="0"/>
              <a:t>on some systems enabled by default (</a:t>
            </a:r>
            <a:r>
              <a:rPr lang="en-US" dirty="0" err="1"/>
              <a:t>OpenBSD</a:t>
            </a:r>
            <a:r>
              <a:rPr lang="en-US" dirty="0"/>
              <a:t>)</a:t>
            </a:r>
          </a:p>
          <a:p>
            <a:pPr lvl="2"/>
            <a:r>
              <a:rPr lang="en-GB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fno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-stack-protector </a:t>
            </a:r>
            <a:r>
              <a:rPr lang="en-GB" dirty="0"/>
              <a:t>(disable protection)</a:t>
            </a:r>
          </a:p>
          <a:p>
            <a:pPr lvl="2"/>
            <a:endParaRPr lang="en-GB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4497"/>
            <a:ext cx="422175" cy="42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6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7306"/>
            <a:ext cx="8229600" cy="792088"/>
          </a:xfrm>
        </p:spPr>
        <p:txBody>
          <a:bodyPr/>
          <a:lstStyle/>
          <a:p>
            <a:r>
              <a:rPr lang="en-US" dirty="0"/>
              <a:t>Process memory layout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pic>
        <p:nvPicPr>
          <p:cNvPr id="2050" name="Picture 2" descr="D:\Documents\Obrázky\Programming\stack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86804"/>
            <a:ext cx="6840760" cy="555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3688" y="6309320"/>
            <a:ext cx="7264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http://www.drdobbs.com/security/anatomy-of-a-stack-smashing-attack-and-h/240001832#</a:t>
            </a:r>
          </a:p>
        </p:txBody>
      </p:sp>
    </p:spTree>
    <p:extLst>
      <p:ext uri="{BB962C8B-B14F-4D97-AF65-F5344CB8AC3E}">
        <p14:creationId xmlns:p14="http://schemas.microsoft.com/office/powerpoint/2010/main" val="29596736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GCC compiler &amp; </a:t>
            </a:r>
            <a:r>
              <a:rPr lang="en-GB" dirty="0" err="1"/>
              <a:t>ProPolice</a:t>
            </a:r>
            <a:r>
              <a:rPr lang="en-GB" dirty="0"/>
              <a:t> -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pic>
        <p:nvPicPr>
          <p:cNvPr id="6146" name="Picture 2" descr="D:\Documents\School\PX_SecureProgramming\01_BufferOverflow\gcc_ssp_co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916832"/>
            <a:ext cx="7631113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3648" y="4869160"/>
            <a:ext cx="7264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http://www.drdobbs.com/security/anatomy-of-a-stack-smashing-attack-and-h/240001832#</a:t>
            </a:r>
          </a:p>
        </p:txBody>
      </p:sp>
    </p:spTree>
    <p:extLst>
      <p:ext uri="{BB962C8B-B14F-4D97-AF65-F5344CB8AC3E}">
        <p14:creationId xmlns:p14="http://schemas.microsoft.com/office/powerpoint/2010/main" val="29678098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GCC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fno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-stack-protector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pic>
        <p:nvPicPr>
          <p:cNvPr id="7170" name="Picture 2" descr="D:\Documents\School\PX_SecureProgramming\01_BufferOverflow\gcc_ssp_noprote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6465789" cy="423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ocuments\School\PX_SecureProgramming\01_BufferOverflow\gcc_ssp_cod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29"/>
          <a:stretch/>
        </p:blipFill>
        <p:spPr bwMode="auto">
          <a:xfrm>
            <a:off x="5940152" y="4509120"/>
            <a:ext cx="3036143" cy="19580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9030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171092" y="2827276"/>
            <a:ext cx="6069360" cy="792088"/>
          </a:xfrm>
        </p:spPr>
        <p:txBody>
          <a:bodyPr/>
          <a:lstStyle/>
          <a:p>
            <a:r>
              <a:rPr lang="en-US" sz="2800" dirty="0"/>
              <a:t>GCC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GB" sz="2800" dirty="0" err="1">
                <a:latin typeface="Courier New" pitchFamily="49" charset="0"/>
                <a:cs typeface="Courier New" pitchFamily="49" charset="0"/>
              </a:rPr>
              <a:t>fstack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-protector-all 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pic>
        <p:nvPicPr>
          <p:cNvPr id="8194" name="Picture 2" descr="D:\Documents\School\PX_SecureProgramming\01_BufferOverflow\gcc_ssp_prote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7620000" cy="639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ocuments\School\PX_SecureProgramming\01_BufferOverflow\gcc_ssp_cod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29"/>
          <a:stretch/>
        </p:blipFill>
        <p:spPr bwMode="auto">
          <a:xfrm>
            <a:off x="6864449" y="2420888"/>
            <a:ext cx="2244055" cy="144724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23728" y="2348880"/>
            <a:ext cx="4740721" cy="7956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051720" y="4653136"/>
            <a:ext cx="6264696" cy="129614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4497"/>
            <a:ext cx="422175" cy="42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3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bypass stack protection cookie?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Scenario: </a:t>
            </a:r>
          </a:p>
          <a:p>
            <a:pPr lvl="1"/>
            <a:r>
              <a:rPr lang="en-US" dirty="0"/>
              <a:t>long-term running of daemon on server </a:t>
            </a:r>
          </a:p>
          <a:p>
            <a:pPr lvl="1"/>
            <a:r>
              <a:rPr lang="en-US" dirty="0"/>
              <a:t>no exchange of cookie between calls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Obtain security cookie by one call</a:t>
            </a:r>
          </a:p>
          <a:p>
            <a:pPr lvl="1"/>
            <a:r>
              <a:rPr lang="en-US" dirty="0"/>
              <a:t>cookie is now known and can be incorporated into stack-smashing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second call to change only the return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3868"/>
            <a:ext cx="422804" cy="42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2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integrity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Promising technique with low overhead</a:t>
            </a:r>
          </a:p>
          <a:p>
            <a:r>
              <a:rPr lang="en-US" sz="2400" dirty="0"/>
              <a:t>Classic CFI (2005), Modular CFI (2014)</a:t>
            </a:r>
          </a:p>
          <a:p>
            <a:pPr lvl="1"/>
            <a:r>
              <a:rPr lang="en-US" sz="2000" dirty="0" err="1"/>
              <a:t>avg</a:t>
            </a:r>
            <a:r>
              <a:rPr lang="en-US" sz="2000" dirty="0"/>
              <a:t> 5% impact, 12% in worst case</a:t>
            </a:r>
          </a:p>
          <a:p>
            <a:pPr lvl="1"/>
            <a:r>
              <a:rPr lang="en-US" sz="2000" dirty="0"/>
              <a:t>part of LLVM C compiler (CFI usable for other languages as well)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Analysis of source code to establish control-flow graph (which function can call what other functions)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Assign shared labels between valid caller X and </a:t>
            </a:r>
            <a:r>
              <a:rPr lang="en-US" sz="2400" dirty="0" err="1"/>
              <a:t>callee</a:t>
            </a:r>
            <a:r>
              <a:rPr lang="en-US" sz="2400" dirty="0"/>
              <a:t> 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When returning into function X, shared label is checked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Return to other function is not permitted</a:t>
            </a:r>
          </a:p>
          <a:p>
            <a:pPr marL="0" indent="0">
              <a:buNone/>
            </a:pPr>
            <a:endParaRPr lang="en-US" sz="2000" dirty="0">
              <a:hlinkClick r:id="rId2"/>
            </a:endParaRPr>
          </a:p>
          <a:p>
            <a:pPr marL="0" indent="0">
              <a:buNone/>
            </a:pPr>
            <a:r>
              <a:rPr lang="cs-CZ" sz="1600" dirty="0">
                <a:hlinkClick r:id="rId2"/>
              </a:rPr>
              <a:t>https://class.coursera.org/softwaresec-002/lecture/view?lecture_id=49</a:t>
            </a:r>
            <a:endParaRPr lang="en-GB" sz="1600" dirty="0"/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https://www.usenix.org/system/files/conference/usenixsecurity15/sec15-paper-carlini.pdf</a:t>
            </a:r>
            <a:endParaRPr lang="en-US" sz="16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304" y="476672"/>
            <a:ext cx="3892327" cy="147097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4497"/>
            <a:ext cx="422175" cy="42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2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Source code protections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Compiler protections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Platform protections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 dirty="0"/>
          </a:p>
        </p:txBody>
      </p:sp>
      <p:sp>
        <p:nvSpPr>
          <p:cNvPr id="6" name="Šipka: doprava se zářezem 5"/>
          <p:cNvSpPr/>
          <p:nvPr/>
        </p:nvSpPr>
        <p:spPr>
          <a:xfrm>
            <a:off x="128200" y="5517232"/>
            <a:ext cx="398785" cy="372021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9492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Execution Prevention (DEP)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rgbClr val="1E4485"/>
              </a:buClr>
              <a:buFont typeface="Arial" charset="0"/>
              <a:buChar char="•"/>
            </a:pPr>
            <a:r>
              <a:rPr lang="en-US" sz="2800" i="1" dirty="0"/>
              <a:t>Motto: When boundary between code and data blurs (buffer overflow, SQL injection…) then exploitation might be possible</a:t>
            </a:r>
          </a:p>
          <a:p>
            <a:r>
              <a:rPr lang="en-GB" dirty="0"/>
              <a:t>Data Execution Prevention (DEP) </a:t>
            </a:r>
          </a:p>
          <a:p>
            <a:pPr lvl="1"/>
            <a:r>
              <a:rPr lang="en-US" dirty="0"/>
              <a:t>prevents application to execute code from non-executable memory region</a:t>
            </a:r>
          </a:p>
          <a:p>
            <a:pPr lvl="1"/>
            <a:r>
              <a:rPr lang="en-US" dirty="0"/>
              <a:t>available in modern operating systems </a:t>
            </a:r>
          </a:p>
          <a:p>
            <a:pPr lvl="2"/>
            <a:r>
              <a:rPr lang="en-US" dirty="0"/>
              <a:t>Linux &gt; </a:t>
            </a:r>
            <a:r>
              <a:rPr lang="en-GB" dirty="0"/>
              <a:t>2.6.8</a:t>
            </a:r>
            <a:r>
              <a:rPr lang="en-US" dirty="0"/>
              <a:t>, WinXPSP2, Mac OSX, iOS, Android…</a:t>
            </a:r>
          </a:p>
          <a:p>
            <a:pPr lvl="1"/>
            <a:r>
              <a:rPr lang="en-GB" dirty="0"/>
              <a:t>difference between ‘hardware’ and ‘software’ based DEP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4497"/>
            <a:ext cx="422175" cy="42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7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DEP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Supported from AMD64 and Intel Pentium 4</a:t>
            </a:r>
          </a:p>
          <a:p>
            <a:pPr lvl="1"/>
            <a:r>
              <a:rPr lang="en-US" sz="2000" dirty="0"/>
              <a:t>OS must add support of this feature (around 2004)</a:t>
            </a:r>
          </a:p>
          <a:p>
            <a:r>
              <a:rPr lang="en-US" sz="2400" dirty="0"/>
              <a:t>CPU marks memory page as non-executable </a:t>
            </a:r>
          </a:p>
          <a:p>
            <a:pPr lvl="1"/>
            <a:r>
              <a:rPr lang="en-US" sz="2000" dirty="0"/>
              <a:t>most significant bit (63th) in page table entry (NX bit)</a:t>
            </a:r>
          </a:p>
          <a:p>
            <a:pPr lvl="1"/>
            <a:r>
              <a:rPr lang="en-US" sz="2000" dirty="0"/>
              <a:t>0 == execute, 1 == data-only (non-executable)</a:t>
            </a:r>
          </a:p>
          <a:p>
            <a:r>
              <a:rPr lang="en-US" sz="2400" dirty="0"/>
              <a:t>Protection typically against buffer overflows</a:t>
            </a:r>
          </a:p>
          <a:p>
            <a:r>
              <a:rPr lang="en-US" sz="2400" dirty="0"/>
              <a:t>Cannot protect against all attacks!</a:t>
            </a:r>
          </a:p>
          <a:p>
            <a:pPr lvl="1"/>
            <a:r>
              <a:rPr lang="en-US" sz="2000" dirty="0"/>
              <a:t>e.g., code </a:t>
            </a:r>
            <a:r>
              <a:rPr lang="en-GB" sz="2000" dirty="0"/>
              <a:t>compiled at runtime (produced by JIT compiler) must have both instructions and data in executable page</a:t>
            </a:r>
          </a:p>
          <a:p>
            <a:pPr lvl="1"/>
            <a:r>
              <a:rPr lang="en-US" sz="2000" dirty="0"/>
              <a:t>attacker redirect execution to generated code (JIT spray)</a:t>
            </a:r>
          </a:p>
          <a:p>
            <a:pPr lvl="1"/>
            <a:r>
              <a:rPr lang="en-US" sz="2000" dirty="0"/>
              <a:t>used to bypass Adobe PDF and Flash security features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4497"/>
            <a:ext cx="422175" cy="42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“DEP”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Unrelated to NX bit (no CPU support required)</a:t>
            </a:r>
            <a:endParaRPr lang="en-GB" dirty="0"/>
          </a:p>
          <a:p>
            <a:r>
              <a:rPr lang="en-US" dirty="0"/>
              <a:t>When exception is raised, OS checks if exception handling routine pointer is in executable area</a:t>
            </a:r>
          </a:p>
          <a:p>
            <a:pPr lvl="1"/>
            <a:r>
              <a:rPr lang="en-GB" dirty="0"/>
              <a:t>Microsoft’s Safe Structured Exception Handling</a:t>
            </a:r>
            <a:endParaRPr lang="en-US" dirty="0"/>
          </a:p>
          <a:p>
            <a:r>
              <a:rPr lang="en-US" dirty="0"/>
              <a:t>Software DEP is not preventing general execution in non-executable pages</a:t>
            </a:r>
          </a:p>
          <a:p>
            <a:pPr lvl="1"/>
            <a:r>
              <a:rPr lang="en-US" dirty="0"/>
              <a:t>different form of protection than hardware DEP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4497"/>
            <a:ext cx="422175" cy="42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052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Return-oriented programming (ROP) I.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Return-into-library technique (Solar Designer, 1997)</a:t>
            </a:r>
          </a:p>
          <a:p>
            <a:pPr lvl="1"/>
            <a:r>
              <a:rPr lang="en-US" sz="2000" dirty="0">
                <a:hlinkClick r:id="rId2"/>
              </a:rPr>
              <a:t>http://seclists.org/bugtraq/1997/Aug/63</a:t>
            </a:r>
            <a:endParaRPr lang="en-US" sz="2000" dirty="0"/>
          </a:p>
          <a:p>
            <a:pPr lvl="1"/>
            <a:r>
              <a:rPr lang="en-US" sz="2000" dirty="0"/>
              <a:t>method for bypassing DEP</a:t>
            </a:r>
          </a:p>
          <a:p>
            <a:pPr lvl="1"/>
            <a:r>
              <a:rPr lang="en-US" sz="2000" dirty="0"/>
              <a:t>no write of attacker’s code to stack (as is prevented by DEP)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function return address is replaced by pointer of selected standard library function instead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library function arguments are also replaced according to attackers needs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function return will result in execution of library function with given arguments </a:t>
            </a:r>
          </a:p>
          <a:p>
            <a:r>
              <a:rPr lang="en-US" sz="2400" dirty="0"/>
              <a:t>Example: system call wrappers like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system()</a:t>
            </a:r>
          </a:p>
          <a:p>
            <a:pPr lvl="1"/>
            <a:endParaRPr lang="en-GB" sz="2000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3868"/>
            <a:ext cx="422804" cy="42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5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074" y="385474"/>
            <a:ext cx="8229600" cy="792088"/>
          </a:xfrm>
        </p:spPr>
        <p:txBody>
          <a:bodyPr/>
          <a:lstStyle/>
          <a:p>
            <a:r>
              <a:rPr lang="en-US" dirty="0"/>
              <a:t>Stack memory layout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pic>
        <p:nvPicPr>
          <p:cNvPr id="3074" name="Picture 2" descr="D:\Documents\Obrázky\Programming\stack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9" y="1298456"/>
            <a:ext cx="887009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63688" y="6165304"/>
            <a:ext cx="7264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http://www.drdobbs.com/security/anatomy-of-a-stack-smashing-attack-and-h/240001832#</a:t>
            </a:r>
          </a:p>
        </p:txBody>
      </p:sp>
    </p:spTree>
    <p:extLst>
      <p:ext uri="{BB962C8B-B14F-4D97-AF65-F5344CB8AC3E}">
        <p14:creationId xmlns:p14="http://schemas.microsoft.com/office/powerpoint/2010/main" val="104241466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Return-oriented programming (ROP) II.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US" sz="2000" dirty="0"/>
              <a:t>But 64-bit hardware introduced different calling convention</a:t>
            </a:r>
          </a:p>
          <a:p>
            <a:pPr lvl="1"/>
            <a:r>
              <a:rPr lang="en-US" sz="1800" dirty="0"/>
              <a:t>first arguments to function are passed in CPU registers instead of via stack</a:t>
            </a:r>
          </a:p>
          <a:p>
            <a:pPr lvl="1"/>
            <a:r>
              <a:rPr lang="en-US" sz="1800" dirty="0"/>
              <a:t>harder to mount </a:t>
            </a:r>
            <a:r>
              <a:rPr lang="en-GB" sz="1800" dirty="0"/>
              <a:t>return-into-library attack</a:t>
            </a:r>
          </a:p>
          <a:p>
            <a:r>
              <a:rPr lang="en-GB" sz="2000" dirty="0"/>
              <a:t>Borrowed code chunks</a:t>
            </a:r>
          </a:p>
          <a:p>
            <a:pPr lvl="1"/>
            <a:r>
              <a:rPr lang="en-GB" sz="1800" dirty="0"/>
              <a:t>attacker tries to find instruction sequences from any function that pop values from the stack into registers</a:t>
            </a:r>
          </a:p>
          <a:p>
            <a:pPr lvl="1"/>
            <a:r>
              <a:rPr lang="en-US" sz="1800" dirty="0"/>
              <a:t>necessary arguments are inserted into registers</a:t>
            </a:r>
          </a:p>
          <a:p>
            <a:pPr lvl="1"/>
            <a:r>
              <a:rPr lang="en-GB" sz="1800" dirty="0"/>
              <a:t>return-into-library attack is then executed as before</a:t>
            </a:r>
          </a:p>
          <a:p>
            <a:r>
              <a:rPr lang="en-US" sz="2000" dirty="0"/>
              <a:t>Return-oriented programming extends previous technique</a:t>
            </a:r>
          </a:p>
          <a:p>
            <a:pPr lvl="1"/>
            <a:r>
              <a:rPr lang="en-US" sz="1800" dirty="0"/>
              <a:t>multiple borrowed code chunks (gadgets) connected to execute Turing-complete functionality (</a:t>
            </a:r>
            <a:r>
              <a:rPr lang="en-GB" sz="1800" dirty="0" err="1"/>
              <a:t>Shacham</a:t>
            </a:r>
            <a:r>
              <a:rPr lang="en-GB" sz="1800" dirty="0"/>
              <a:t>, 2007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automated search for gadgets possible by </a:t>
            </a:r>
            <a:r>
              <a:rPr lang="en-GB" sz="1800" dirty="0" err="1"/>
              <a:t>ROPgadget</a:t>
            </a:r>
            <a:r>
              <a:rPr lang="en-GB" sz="1800" dirty="0"/>
              <a:t> </a:t>
            </a:r>
            <a:endParaRPr lang="en-GB" sz="1800" dirty="0">
              <a:hlinkClick r:id="rId2"/>
            </a:endParaRPr>
          </a:p>
          <a:p>
            <a:pPr lvl="1"/>
            <a:r>
              <a:rPr lang="en-GB" sz="1800" dirty="0">
                <a:hlinkClick r:id="rId2"/>
              </a:rPr>
              <a:t>https://www.youtube.com/watch?v=a8_fDdWB2-M</a:t>
            </a:r>
            <a:endParaRPr lang="en-GB" sz="1800" dirty="0"/>
          </a:p>
          <a:p>
            <a:pPr lvl="1"/>
            <a:r>
              <a:rPr lang="en-US" sz="1800" dirty="0"/>
              <a:t>partially defended by ASLR (but information leakage)</a:t>
            </a:r>
            <a:endParaRPr lang="en-GB" sz="1800" dirty="0"/>
          </a:p>
          <a:p>
            <a:pPr lvl="1"/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3868"/>
            <a:ext cx="422804" cy="42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7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Blind ROP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Recent technique (IEEE S&amp;P 2015)</a:t>
            </a:r>
          </a:p>
          <a:p>
            <a:pPr lvl="1"/>
            <a:r>
              <a:rPr lang="en-US" dirty="0"/>
              <a:t>Randomization assumed</a:t>
            </a:r>
          </a:p>
          <a:p>
            <a:pPr lvl="1"/>
            <a:r>
              <a:rPr lang="en-US" dirty="0"/>
              <a:t>But no re-randomization on restart if server crash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Information leak for reading the stack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gadgets at runtime to affect write()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Dump binary to find gadgets (same as before)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3868"/>
            <a:ext cx="422804" cy="42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0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908720"/>
            <a:ext cx="8749282" cy="792088"/>
          </a:xfrm>
        </p:spPr>
        <p:txBody>
          <a:bodyPr/>
          <a:lstStyle/>
          <a:p>
            <a:r>
              <a:rPr lang="en-GB" sz="2800" dirty="0"/>
              <a:t>Address Space Layout Randomization (ASLR)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US" sz="2400" dirty="0"/>
              <a:t>Random reposition of executable base, stack, heap and libraries address in process’s address space </a:t>
            </a:r>
          </a:p>
          <a:p>
            <a:pPr lvl="1"/>
            <a:r>
              <a:rPr lang="en-US" sz="2000" dirty="0"/>
              <a:t>aim is to prevent exploit to reliably jump to required address</a:t>
            </a:r>
          </a:p>
          <a:p>
            <a:r>
              <a:rPr lang="en-US" sz="2400" dirty="0"/>
              <a:t>Performed every time a process is loaded into memory</a:t>
            </a:r>
          </a:p>
          <a:p>
            <a:pPr lvl="1"/>
            <a:r>
              <a:rPr lang="en-US" sz="2000" dirty="0"/>
              <a:t>random offset added to otherwise fixed address</a:t>
            </a:r>
          </a:p>
          <a:p>
            <a:pPr lvl="1"/>
            <a:r>
              <a:rPr lang="en-US" sz="2000" dirty="0"/>
              <a:t>applies to program and also dynamic libraries </a:t>
            </a:r>
          </a:p>
          <a:p>
            <a:pPr lvl="1"/>
            <a:r>
              <a:rPr lang="en-US" sz="2000" dirty="0"/>
              <a:t>entropy of random offset is important (</a:t>
            </a:r>
            <a:r>
              <a:rPr lang="en-US" sz="2000" dirty="0" err="1"/>
              <a:t>bruteforce</a:t>
            </a:r>
            <a:r>
              <a:rPr lang="en-US" sz="2000" dirty="0"/>
              <a:t>)</a:t>
            </a:r>
          </a:p>
          <a:p>
            <a:r>
              <a:rPr lang="en-US" sz="2400" dirty="0"/>
              <a:t>Operating System kernel ASLR (</a:t>
            </a:r>
            <a:r>
              <a:rPr lang="en-US" sz="2400" dirty="0" err="1"/>
              <a:t>kASLR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more problematic as long-running (random, but fixed until reboot)</a:t>
            </a:r>
          </a:p>
          <a:p>
            <a:r>
              <a:rPr lang="en-US" sz="2400" dirty="0"/>
              <a:t>Introduced by </a:t>
            </a:r>
            <a:r>
              <a:rPr lang="en-US" sz="2400" dirty="0" err="1"/>
              <a:t>Memco</a:t>
            </a:r>
            <a:r>
              <a:rPr lang="en-US" sz="2400" dirty="0"/>
              <a:t> software (1997)</a:t>
            </a:r>
          </a:p>
          <a:p>
            <a:pPr lvl="1"/>
            <a:r>
              <a:rPr lang="en-US" sz="2000" dirty="0"/>
              <a:t>fully implemented in Linux </a:t>
            </a:r>
            <a:r>
              <a:rPr lang="en-US" sz="2000" dirty="0" err="1"/>
              <a:t>PaX</a:t>
            </a:r>
            <a:r>
              <a:rPr lang="en-US" sz="2000" dirty="0"/>
              <a:t> patch (2001)</a:t>
            </a:r>
          </a:p>
          <a:p>
            <a:pPr lvl="1"/>
            <a:r>
              <a:rPr lang="en-US" sz="2000" dirty="0"/>
              <a:t>MS Vista, enabled by default (2007), MS Win 8 more entropy (2012)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4497"/>
            <a:ext cx="422175" cy="42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7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ASLR – how much entropy?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US" sz="2000" dirty="0"/>
              <a:t>Usually depends on available memory</a:t>
            </a:r>
          </a:p>
          <a:p>
            <a:pPr lvl="1"/>
            <a:r>
              <a:rPr lang="en-US" sz="1800" dirty="0"/>
              <a:t>possible attack combination with enforced low-memory situation</a:t>
            </a:r>
          </a:p>
          <a:p>
            <a:r>
              <a:rPr lang="en-US" sz="2000" dirty="0"/>
              <a:t>Linux </a:t>
            </a:r>
            <a:r>
              <a:rPr lang="en-US" sz="2000" dirty="0" err="1"/>
              <a:t>PaX</a:t>
            </a:r>
            <a:r>
              <a:rPr lang="en-US" sz="2000" dirty="0"/>
              <a:t> patch (2001)</a:t>
            </a:r>
            <a:endParaRPr lang="en-US" sz="2400" dirty="0"/>
          </a:p>
          <a:p>
            <a:pPr lvl="1"/>
            <a:r>
              <a:rPr lang="en-US" sz="1800" dirty="0"/>
              <a:t>around 24 bits entropy</a:t>
            </a:r>
          </a:p>
          <a:p>
            <a:r>
              <a:rPr lang="en-US" sz="2000" dirty="0"/>
              <a:t>MS Windows Vista (2007)</a:t>
            </a:r>
          </a:p>
          <a:p>
            <a:pPr lvl="1"/>
            <a:r>
              <a:rPr lang="en-US" sz="1800" dirty="0"/>
              <a:t>heap only around 5-7 bits entropy</a:t>
            </a:r>
          </a:p>
          <a:p>
            <a:pPr lvl="1"/>
            <a:r>
              <a:rPr lang="en-US" sz="1800" dirty="0"/>
              <a:t>stack 13-14 bits entropy </a:t>
            </a:r>
          </a:p>
          <a:p>
            <a:pPr lvl="1"/>
            <a:r>
              <a:rPr lang="en-US" sz="1800" dirty="0"/>
              <a:t>code 8 bits entropy</a:t>
            </a:r>
          </a:p>
          <a:p>
            <a:pPr lvl="1"/>
            <a:r>
              <a:rPr lang="en-GB" sz="1400" dirty="0">
                <a:hlinkClick r:id="rId2"/>
              </a:rPr>
              <a:t>http://www.blackhat.com/presentations/bh-dc-07/Whitehouse/Presentation/bh-dc-07-Whitehouse.pdf</a:t>
            </a:r>
            <a:endParaRPr lang="en-US" sz="1800" dirty="0"/>
          </a:p>
          <a:p>
            <a:r>
              <a:rPr lang="en-US" sz="2000" dirty="0"/>
              <a:t>MS Windows  8 (2012)</a:t>
            </a:r>
          </a:p>
          <a:p>
            <a:pPr lvl="1"/>
            <a:r>
              <a:rPr lang="en-US" sz="1800" dirty="0"/>
              <a:t>additional entropy, </a:t>
            </a:r>
            <a:r>
              <a:rPr lang="en-GB" sz="1800" dirty="0"/>
              <a:t>Lagged Fibonacci Generator, registry keys, TPM, Time, ACPI, new </a:t>
            </a:r>
            <a:r>
              <a:rPr lang="en-GB" sz="1800" dirty="0" err="1"/>
              <a:t>rdrand</a:t>
            </a:r>
            <a:r>
              <a:rPr lang="en-GB" sz="1800" dirty="0"/>
              <a:t> CPU instruction</a:t>
            </a:r>
          </a:p>
          <a:p>
            <a:pPr lvl="1"/>
            <a:r>
              <a:rPr lang="en-US" sz="1400" dirty="0">
                <a:hlinkClick r:id="rId3"/>
              </a:rPr>
              <a:t>http://media.blackhat.com/bh-us-12/Briefings/M_Miller/BH_US_12_Miller_Exploit_Mitigation_Slides.pdf</a:t>
            </a:r>
            <a:endParaRPr lang="en-US" sz="1400" dirty="0"/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31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ASLR entropy in MS Windows  7&amp;8 (2012)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pic>
        <p:nvPicPr>
          <p:cNvPr id="2050" name="Picture 2" descr="D:\Documents\School\PX_SecureProgramming\01_BufferOverflow\ASRL_entropy_win7and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427845" cy="490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206" y="6265477"/>
                <a:ext cx="8973290" cy="5391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𝑇𝑎𝑘𝑒𝑛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</a:rPr>
                      <m:t>𝑓𝑟𝑜𝑚</m:t>
                    </m:r>
                    <m:r>
                      <m:rPr>
                        <m:nor/>
                      </m:rP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GB" sz="1400" i="1">
                        <a:latin typeface="Cambria Math" pitchFamily="18" charset="0"/>
                        <a:ea typeface="Cambria Math" pitchFamily="18" charset="0"/>
                      </a:rPr>
                      <m:t>Ken</m:t>
                    </m:r>
                    <m:r>
                      <m:rPr>
                        <m:nor/>
                      </m:rPr>
                      <a:rPr lang="en-GB" sz="1400" i="1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1400" i="1">
                        <a:latin typeface="Cambria Math" pitchFamily="18" charset="0"/>
                        <a:ea typeface="Cambria Math" pitchFamily="18" charset="0"/>
                      </a:rPr>
                      <m:t>Johnson</m:t>
                    </m:r>
                    <m:r>
                      <m:rPr>
                        <m:nor/>
                      </m:rPr>
                      <a:rPr lang="en-GB" sz="1400" i="1">
                        <a:latin typeface="Cambria Math" pitchFamily="18" charset="0"/>
                        <a:ea typeface="Cambria Math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GB" sz="1400" i="1">
                        <a:latin typeface="Cambria Math" pitchFamily="18" charset="0"/>
                        <a:ea typeface="Cambria Math" pitchFamily="18" charset="0"/>
                      </a:rPr>
                      <m:t>Ma</m:t>
                    </m:r>
                    <m:r>
                      <m:rPr>
                        <m:nor/>
                      </m:rPr>
                      <a:rPr lang="en-US" sz="1400" b="0" i="1" smtClean="0">
                        <a:latin typeface="Cambria Math" pitchFamily="18" charset="0"/>
                        <a:ea typeface="Cambria Math" pitchFamily="18" charset="0"/>
                      </a:rPr>
                      <m:t>tt</m:t>
                    </m:r>
                    <m:r>
                      <m:rPr>
                        <m:nor/>
                      </m:rPr>
                      <a:rPr lang="en-GB" sz="1400" i="1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1400" i="1">
                        <a:latin typeface="Cambria Math" pitchFamily="18" charset="0"/>
                        <a:ea typeface="Cambria Math" pitchFamily="18" charset="0"/>
                      </a:rPr>
                      <m:t>Mille</m:t>
                    </m:r>
                    <m:r>
                      <m:rPr>
                        <m:nor/>
                      </m:rPr>
                      <a:rPr lang="en-US" sz="1400" b="0" i="1" smtClean="0">
                        <a:latin typeface="Cambria Math" pitchFamily="18" charset="0"/>
                        <a:ea typeface="Cambria Math" pitchFamily="18" charset="0"/>
                      </a:rPr>
                      <m:t>r</m:t>
                    </m:r>
                  </m:oMath>
                </a14:m>
                <a:r>
                  <a:rPr lang="en-US" sz="1400" b="0" i="1" dirty="0">
                    <a:latin typeface="Cambria Math" pitchFamily="18" charset="0"/>
                    <a:ea typeface="Cambria Math" pitchFamily="18" charset="0"/>
                  </a:rPr>
                  <a:t> (Microsoft Security Engineering Center), </a:t>
                </a:r>
                <a:r>
                  <a:rPr lang="en-US" sz="1400" b="0" i="1" dirty="0" err="1">
                    <a:latin typeface="Cambria Math" pitchFamily="18" charset="0"/>
                    <a:ea typeface="Cambria Math" pitchFamily="18" charset="0"/>
                  </a:rPr>
                  <a:t>BlackHat</a:t>
                </a:r>
                <a:r>
                  <a:rPr lang="en-US" sz="1400" b="0" i="1" dirty="0">
                    <a:latin typeface="Cambria Math" pitchFamily="18" charset="0"/>
                    <a:ea typeface="Cambria Math" pitchFamily="18" charset="0"/>
                  </a:rPr>
                  <a:t> USA 2012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h𝑡𝑡𝑝</m:t>
                      </m:r>
                      <m:r>
                        <a:rPr lang="en-GB" sz="1400" i="1" smtClean="0">
                          <a:latin typeface="Cambria Math"/>
                        </a:rPr>
                        <m:t>://</m:t>
                      </m:r>
                      <m:r>
                        <a:rPr lang="en-GB" sz="1400" i="1" smtClean="0">
                          <a:latin typeface="Cambria Math"/>
                        </a:rPr>
                        <m:t>𝑚𝑒𝑑𝑖𝑎</m:t>
                      </m:r>
                      <m:r>
                        <a:rPr lang="en-GB" sz="1400" i="1" smtClean="0">
                          <a:latin typeface="Cambria Math"/>
                        </a:rPr>
                        <m:t>.</m:t>
                      </m:r>
                      <m:r>
                        <a:rPr lang="en-GB" sz="1400" i="1" smtClean="0">
                          <a:latin typeface="Cambria Math"/>
                        </a:rPr>
                        <m:t>𝑏𝑙𝑎𝑐𝑘h𝑎𝑡</m:t>
                      </m:r>
                      <m:r>
                        <a:rPr lang="en-GB" sz="1400" i="1" smtClean="0">
                          <a:latin typeface="Cambria Math"/>
                        </a:rPr>
                        <m:t>.</m:t>
                      </m:r>
                      <m:r>
                        <a:rPr lang="en-GB" sz="1400" i="1" smtClean="0">
                          <a:latin typeface="Cambria Math"/>
                        </a:rPr>
                        <m:t>𝑐𝑜𝑚</m:t>
                      </m:r>
                      <m:r>
                        <a:rPr lang="en-GB" sz="1400" i="1" smtClean="0">
                          <a:latin typeface="Cambria Math"/>
                        </a:rPr>
                        <m:t>/</m:t>
                      </m:r>
                      <m:r>
                        <a:rPr lang="en-GB" sz="1400" i="1" smtClean="0">
                          <a:latin typeface="Cambria Math"/>
                        </a:rPr>
                        <m:t>𝑏h</m:t>
                      </m:r>
                      <m:r>
                        <a:rPr lang="en-GB" sz="1400" i="1" smtClean="0">
                          <a:latin typeface="Cambria Math"/>
                        </a:rPr>
                        <m:t>−</m:t>
                      </m:r>
                      <m:r>
                        <a:rPr lang="en-GB" sz="1400" i="1" smtClean="0">
                          <a:latin typeface="Cambria Math"/>
                        </a:rPr>
                        <m:t>𝑢𝑠</m:t>
                      </m:r>
                      <m:r>
                        <a:rPr lang="en-GB" sz="1400" i="1" smtClean="0">
                          <a:latin typeface="Cambria Math"/>
                        </a:rPr>
                        <m:t>−12/</m:t>
                      </m:r>
                      <m:r>
                        <a:rPr lang="en-GB" sz="1400" i="1" smtClean="0">
                          <a:latin typeface="Cambria Math"/>
                        </a:rPr>
                        <m:t>𝐵𝑟𝑖𝑒𝑓𝑖𝑛𝑔𝑠</m:t>
                      </m:r>
                      <m:r>
                        <a:rPr lang="en-GB" sz="1400" i="1" smtClean="0">
                          <a:latin typeface="Cambria Math"/>
                        </a:rPr>
                        <m:t>/</m:t>
                      </m:r>
                      <m:r>
                        <a:rPr lang="en-GB" sz="1400" i="1" smtClean="0">
                          <a:latin typeface="Cambria Math"/>
                        </a:rPr>
                        <m:t>𝑀</m:t>
                      </m:r>
                      <m:r>
                        <a:rPr lang="en-GB" sz="1400" i="1" smtClean="0">
                          <a:latin typeface="Cambria Math"/>
                        </a:rPr>
                        <m:t>_</m:t>
                      </m:r>
                      <m:r>
                        <a:rPr lang="en-GB" sz="1400" i="1" smtClean="0">
                          <a:latin typeface="Cambria Math"/>
                        </a:rPr>
                        <m:t>𝑀𝑖𝑙𝑙𝑒𝑟</m:t>
                      </m:r>
                      <m:r>
                        <a:rPr lang="en-GB" sz="1400" i="1" smtClean="0">
                          <a:latin typeface="Cambria Math"/>
                        </a:rPr>
                        <m:t>/</m:t>
                      </m:r>
                      <m:r>
                        <a:rPr lang="en-GB" sz="1400" i="1" smtClean="0">
                          <a:latin typeface="Cambria Math"/>
                        </a:rPr>
                        <m:t>𝐵𝐻</m:t>
                      </m:r>
                      <m:r>
                        <a:rPr lang="en-GB" sz="1400" i="1" smtClean="0">
                          <a:latin typeface="Cambria Math"/>
                        </a:rPr>
                        <m:t>_</m:t>
                      </m:r>
                      <m:r>
                        <a:rPr lang="en-GB" sz="1400" i="1" smtClean="0">
                          <a:latin typeface="Cambria Math"/>
                        </a:rPr>
                        <m:t>𝑈𝑆</m:t>
                      </m:r>
                      <m:r>
                        <a:rPr lang="en-GB" sz="1400" i="1" smtClean="0">
                          <a:latin typeface="Cambria Math"/>
                        </a:rPr>
                        <m:t>_12_</m:t>
                      </m:r>
                      <m:r>
                        <a:rPr lang="en-GB" sz="1400" i="1" smtClean="0">
                          <a:latin typeface="Cambria Math"/>
                        </a:rPr>
                        <m:t>𝑀𝑖𝑙𝑙𝑒𝑟</m:t>
                      </m:r>
                      <m:r>
                        <a:rPr lang="en-GB" sz="1400" i="1" smtClean="0">
                          <a:latin typeface="Cambria Math"/>
                        </a:rPr>
                        <m:t>_</m:t>
                      </m:r>
                      <m:r>
                        <a:rPr lang="en-GB" sz="1400" i="1" smtClean="0">
                          <a:latin typeface="Cambria Math"/>
                        </a:rPr>
                        <m:t>𝐸𝑥𝑝𝑙𝑜𝑖𝑡</m:t>
                      </m:r>
                      <m:r>
                        <a:rPr lang="en-GB" sz="1400" i="1" smtClean="0">
                          <a:latin typeface="Cambria Math"/>
                        </a:rPr>
                        <m:t>_</m:t>
                      </m:r>
                      <m:r>
                        <a:rPr lang="en-GB" sz="1400" i="1" smtClean="0">
                          <a:latin typeface="Cambria Math"/>
                        </a:rPr>
                        <m:t>𝑀𝑖𝑡𝑖𝑔𝑎𝑡𝑖𝑜𝑛</m:t>
                      </m:r>
                      <m:r>
                        <a:rPr lang="en-GB" sz="1400" i="1" smtClean="0">
                          <a:latin typeface="Cambria Math"/>
                        </a:rPr>
                        <m:t>_</m:t>
                      </m:r>
                      <m:r>
                        <a:rPr lang="en-GB" sz="1400" i="1" smtClean="0">
                          <a:latin typeface="Cambria Math"/>
                        </a:rPr>
                        <m:t>𝑆𝑙𝑖𝑑𝑒𝑠</m:t>
                      </m:r>
                      <m:r>
                        <a:rPr lang="en-GB" sz="1400" i="1" smtClean="0">
                          <a:latin typeface="Cambria Math"/>
                        </a:rPr>
                        <m:t>.</m:t>
                      </m:r>
                      <m:r>
                        <a:rPr lang="en-GB" sz="1400" i="1" smtClean="0">
                          <a:latin typeface="Cambria Math"/>
                        </a:rPr>
                        <m:t>𝑝𝑑𝑓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6" y="6265477"/>
                <a:ext cx="8973290" cy="539187"/>
              </a:xfrm>
              <a:prstGeom prst="rect">
                <a:avLst/>
              </a:prstGeom>
              <a:blipFill rotWithShape="1">
                <a:blip r:embed="rId3"/>
                <a:stretch>
                  <a:fillRect t="-2273" r="-1766" b="-2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660330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DEP&amp;ASLR – MSVC compilation flags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245226" cy="4149725"/>
          </a:xfrm>
        </p:spPr>
        <p:txBody>
          <a:bodyPr/>
          <a:lstStyle/>
          <a:p>
            <a:pPr marL="342900" lvl="1" indent="-342900">
              <a:buClr>
                <a:srgbClr val="1E4485"/>
              </a:buClr>
              <a:buFont typeface="Arial" charset="0"/>
              <a:buChar char="•"/>
            </a:pPr>
            <a:r>
              <a:rPr lang="en-GB" sz="2400" dirty="0"/>
              <a:t>/NXCOMPAT (on by default)</a:t>
            </a:r>
          </a:p>
          <a:p>
            <a:pPr lvl="1"/>
            <a:r>
              <a:rPr lang="en-US" sz="2000" dirty="0"/>
              <a:t>program is compatible with hardware DEP</a:t>
            </a:r>
          </a:p>
          <a:p>
            <a:pPr marL="342900" lvl="1" indent="-342900">
              <a:buClr>
                <a:srgbClr val="1E4485"/>
              </a:buClr>
              <a:buFont typeface="Arial" charset="0"/>
              <a:buChar char="•"/>
            </a:pPr>
            <a:r>
              <a:rPr lang="en-GB" sz="2400" dirty="0"/>
              <a:t>/SAFESEH (on by default, only 32bit programs)</a:t>
            </a:r>
          </a:p>
          <a:p>
            <a:pPr marL="704850" lvl="2" indent="-342900">
              <a:buClr>
                <a:srgbClr val="1E4485"/>
              </a:buClr>
            </a:pPr>
            <a:r>
              <a:rPr lang="en-US" sz="2000" dirty="0"/>
              <a:t>software DEP</a:t>
            </a:r>
            <a:endParaRPr lang="en-GB" sz="2000" dirty="0"/>
          </a:p>
          <a:p>
            <a:pPr marL="342900" lvl="1" indent="-342900">
              <a:buClr>
                <a:srgbClr val="1E4485"/>
              </a:buClr>
              <a:buFont typeface="Arial" charset="0"/>
              <a:buChar char="•"/>
            </a:pPr>
            <a:r>
              <a:rPr lang="en-GB" sz="2400" dirty="0"/>
              <a:t>/DYNAMICBASE (on by default)</a:t>
            </a:r>
          </a:p>
          <a:p>
            <a:pPr lvl="1"/>
            <a:r>
              <a:rPr lang="en-US" sz="2000" dirty="0"/>
              <a:t>basic ASLR</a:t>
            </a:r>
            <a:endParaRPr lang="en-GB" sz="2000" dirty="0"/>
          </a:p>
          <a:p>
            <a:pPr lvl="1"/>
            <a:r>
              <a:rPr lang="en-GB" sz="2000" dirty="0"/>
              <a:t>Property Pages </a:t>
            </a:r>
            <a:r>
              <a:rPr lang="en-GB" sz="2000" dirty="0">
                <a:sym typeface="Symbol"/>
              </a:rPr>
              <a:t> </a:t>
            </a:r>
            <a:r>
              <a:rPr lang="en-GB" sz="2000" dirty="0"/>
              <a:t>Configuration Properties </a:t>
            </a:r>
            <a:r>
              <a:rPr lang="en-GB" sz="2000" dirty="0">
                <a:sym typeface="Symbol"/>
              </a:rPr>
              <a:t> </a:t>
            </a:r>
            <a:r>
              <a:rPr lang="en-GB" sz="2000" dirty="0"/>
              <a:t>Linker </a:t>
            </a:r>
            <a:r>
              <a:rPr lang="en-GB" sz="2000" dirty="0">
                <a:sym typeface="Symbol"/>
              </a:rPr>
              <a:t></a:t>
            </a:r>
            <a:r>
              <a:rPr lang="en-GB" sz="2000" dirty="0"/>
              <a:t> Advanced </a:t>
            </a:r>
            <a:r>
              <a:rPr lang="en-GB" sz="2000" dirty="0">
                <a:sym typeface="Symbol"/>
              </a:rPr>
              <a:t> </a:t>
            </a:r>
            <a:r>
              <a:rPr lang="en-GB" sz="2000" dirty="0"/>
              <a:t>Randomized Base Address </a:t>
            </a:r>
          </a:p>
          <a:p>
            <a:pPr lvl="1"/>
            <a:r>
              <a:rPr lang="en-GB" sz="2000" dirty="0">
                <a:hlinkClick r:id="rId2"/>
              </a:rPr>
              <a:t>http://msdn.microsoft.com/en-us/library/bb384887.aspx</a:t>
            </a:r>
            <a:endParaRPr lang="en-GB" sz="2000" dirty="0"/>
          </a:p>
          <a:p>
            <a:pPr marL="342900" lvl="1" indent="-342900">
              <a:buClr>
                <a:srgbClr val="1E4485"/>
              </a:buClr>
              <a:buFont typeface="Arial" charset="0"/>
              <a:buChar char="•"/>
            </a:pPr>
            <a:r>
              <a:rPr lang="en-GB" sz="2400" dirty="0"/>
              <a:t>/HIGHENTROPYVA (on by default, only 64bit programs)</a:t>
            </a:r>
          </a:p>
          <a:p>
            <a:pPr lvl="1"/>
            <a:r>
              <a:rPr lang="en-US" sz="2000" dirty="0"/>
              <a:t>ASLR with higher entropy </a:t>
            </a:r>
          </a:p>
          <a:p>
            <a:pPr lvl="1"/>
            <a:r>
              <a:rPr lang="en-GB" sz="2000" dirty="0">
                <a:hlinkClick r:id="rId3"/>
              </a:rPr>
              <a:t>http://msdn.microsoft.com/en-us/library/dn195771.aspx</a:t>
            </a:r>
            <a:endParaRPr lang="en-GB" sz="20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| PA193 - Buffer </a:t>
            </a:r>
            <a:r>
              <a:rPr lang="en-GB" dirty="0" err="1"/>
              <a:t>overflow,string</a:t>
            </a:r>
            <a:r>
              <a:rPr lang="en-GB" dirty="0"/>
              <a:t> </a:t>
            </a:r>
            <a:r>
              <a:rPr lang="en-GB" dirty="0" err="1"/>
              <a:t>vulns,CFI,ROP,DEP,ASLR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463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ASLR – impact on attacks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ASLR introduced big shift in attacker mentality</a:t>
            </a:r>
          </a:p>
          <a:p>
            <a:r>
              <a:rPr lang="en-US" dirty="0"/>
              <a:t>Attacks are now based on gaps in ASLR</a:t>
            </a:r>
          </a:p>
          <a:p>
            <a:pPr lvl="1"/>
            <a:r>
              <a:rPr lang="en-US" dirty="0"/>
              <a:t>legacy programs/libraries/functions without ASLR support </a:t>
            </a:r>
          </a:p>
          <a:p>
            <a:pPr lvl="2"/>
            <a:r>
              <a:rPr lang="en-US" dirty="0"/>
              <a:t>! /DYNAMICBASE</a:t>
            </a:r>
          </a:p>
          <a:p>
            <a:pPr lvl="1"/>
            <a:r>
              <a:rPr lang="en-US" dirty="0"/>
              <a:t>address space spraying (heap/JIT)</a:t>
            </a:r>
          </a:p>
          <a:p>
            <a:pPr lvl="1"/>
            <a:r>
              <a:rPr lang="en-US" dirty="0"/>
              <a:t>predictable memory regions, insufficient entropy</a:t>
            </a:r>
          </a:p>
          <a:p>
            <a:pPr lvl="1"/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04021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 and ASLR should be combined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US" sz="2400" i="1" dirty="0"/>
              <a:t>“For ASLR to be effective, DEP/NX must be enabled by default too.” </a:t>
            </a:r>
            <a:r>
              <a:rPr lang="en-US" sz="2400" dirty="0"/>
              <a:t>M. Howard, Microsoft</a:t>
            </a:r>
          </a:p>
          <a:p>
            <a:r>
              <a:rPr lang="en-US" sz="2400" dirty="0"/>
              <a:t>/GS combined with </a:t>
            </a:r>
            <a:r>
              <a:rPr lang="en-GB" sz="2400" dirty="0"/>
              <a:t>/DYNAMICBASE and /NXCOMPAT</a:t>
            </a:r>
            <a:endParaRPr lang="en-US" sz="2400" dirty="0"/>
          </a:p>
          <a:p>
            <a:pPr lvl="1"/>
            <a:r>
              <a:rPr lang="en-GB" sz="2000" dirty="0"/>
              <a:t>/NXCOMPAT (==DEP)</a:t>
            </a:r>
          </a:p>
          <a:p>
            <a:pPr lvl="1"/>
            <a:r>
              <a:rPr lang="en-GB" sz="2000" dirty="0"/>
              <a:t>prevents insertion of new attackers code and forces ROP </a:t>
            </a:r>
          </a:p>
          <a:p>
            <a:pPr lvl="1"/>
            <a:r>
              <a:rPr lang="en-GB" sz="2000" dirty="0"/>
              <a:t>/DYNAMICBASE (==ASLR) randomizes code chunks utilized by ROP</a:t>
            </a:r>
          </a:p>
          <a:p>
            <a:pPr lvl="1"/>
            <a:r>
              <a:rPr lang="en-US" sz="2000" dirty="0"/>
              <a:t>/GS prevents modification of return pointer used later for ROP</a:t>
            </a:r>
          </a:p>
          <a:p>
            <a:pPr lvl="1"/>
            <a:r>
              <a:rPr lang="en-GB" sz="2000" dirty="0"/>
              <a:t>/DYNAMICBASE </a:t>
            </a:r>
            <a:r>
              <a:rPr lang="en-US" sz="2000" dirty="0"/>
              <a:t>randomizes position of master cookie for /GS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Visual Studio </a:t>
            </a:r>
            <a:r>
              <a:rPr lang="en-US" sz="2400" dirty="0">
                <a:solidFill>
                  <a:srgbClr val="0070C0"/>
                </a:solidFill>
                <a:sym typeface="Symbol"/>
              </a:rPr>
              <a:t> Configuration properties  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  <a:sym typeface="Symbol"/>
              </a:rPr>
              <a:t>Linker  All options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  <a:sym typeface="Symbol"/>
              </a:rPr>
              <a:t>C/C++  All options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4497"/>
            <a:ext cx="422175" cy="42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9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602921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pic>
        <p:nvPicPr>
          <p:cNvPr id="1026" name="Picture 2" descr="D:\Documents\School\PX_SecureProgramming\01_BufferOverflow\MS_memoryattacks_state_2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458200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983" y="6202181"/>
                <a:ext cx="8973290" cy="5391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𝑇𝑎𝑘𝑒𝑛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</a:rPr>
                      <m:t>𝑓𝑟𝑜𝑚</m:t>
                    </m:r>
                    <m:r>
                      <m:rPr>
                        <m:nor/>
                      </m:rP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GB" sz="1400" i="1">
                        <a:latin typeface="Cambria Math" pitchFamily="18" charset="0"/>
                        <a:ea typeface="Cambria Math" pitchFamily="18" charset="0"/>
                      </a:rPr>
                      <m:t>Ken</m:t>
                    </m:r>
                    <m:r>
                      <m:rPr>
                        <m:nor/>
                      </m:rPr>
                      <a:rPr lang="en-GB" sz="1400" i="1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1400" i="1">
                        <a:latin typeface="Cambria Math" pitchFamily="18" charset="0"/>
                        <a:ea typeface="Cambria Math" pitchFamily="18" charset="0"/>
                      </a:rPr>
                      <m:t>Johnson</m:t>
                    </m:r>
                    <m:r>
                      <m:rPr>
                        <m:nor/>
                      </m:rPr>
                      <a:rPr lang="en-GB" sz="1400" i="1">
                        <a:latin typeface="Cambria Math" pitchFamily="18" charset="0"/>
                        <a:ea typeface="Cambria Math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GB" sz="1400" i="1">
                        <a:latin typeface="Cambria Math" pitchFamily="18" charset="0"/>
                        <a:ea typeface="Cambria Math" pitchFamily="18" charset="0"/>
                      </a:rPr>
                      <m:t>Ma</m:t>
                    </m:r>
                    <m:r>
                      <m:rPr>
                        <m:nor/>
                      </m:rPr>
                      <a:rPr lang="en-US" sz="1400" b="0" i="1" smtClean="0">
                        <a:latin typeface="Cambria Math" pitchFamily="18" charset="0"/>
                        <a:ea typeface="Cambria Math" pitchFamily="18" charset="0"/>
                      </a:rPr>
                      <m:t>tt</m:t>
                    </m:r>
                    <m:r>
                      <m:rPr>
                        <m:nor/>
                      </m:rPr>
                      <a:rPr lang="en-GB" sz="1400" i="1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1400" i="1">
                        <a:latin typeface="Cambria Math" pitchFamily="18" charset="0"/>
                        <a:ea typeface="Cambria Math" pitchFamily="18" charset="0"/>
                      </a:rPr>
                      <m:t>Mille</m:t>
                    </m:r>
                    <m:r>
                      <m:rPr>
                        <m:nor/>
                      </m:rPr>
                      <a:rPr lang="en-US" sz="1400" b="0" i="1" smtClean="0">
                        <a:latin typeface="Cambria Math" pitchFamily="18" charset="0"/>
                        <a:ea typeface="Cambria Math" pitchFamily="18" charset="0"/>
                      </a:rPr>
                      <m:t>r</m:t>
                    </m:r>
                  </m:oMath>
                </a14:m>
                <a:r>
                  <a:rPr lang="en-US" sz="1400" b="0" i="1" dirty="0">
                    <a:latin typeface="Cambria Math" pitchFamily="18" charset="0"/>
                    <a:ea typeface="Cambria Math" pitchFamily="18" charset="0"/>
                  </a:rPr>
                  <a:t> (Microsoft Security Engineering Center), </a:t>
                </a:r>
                <a:r>
                  <a:rPr lang="en-US" sz="1400" b="0" i="1" dirty="0" err="1">
                    <a:latin typeface="Cambria Math" pitchFamily="18" charset="0"/>
                    <a:ea typeface="Cambria Math" pitchFamily="18" charset="0"/>
                  </a:rPr>
                  <a:t>BlackHat</a:t>
                </a:r>
                <a:r>
                  <a:rPr lang="en-US" sz="1400" b="0" i="1" dirty="0">
                    <a:latin typeface="Cambria Math" pitchFamily="18" charset="0"/>
                    <a:ea typeface="Cambria Math" pitchFamily="18" charset="0"/>
                  </a:rPr>
                  <a:t> USA 2012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h𝑡𝑡𝑝</m:t>
                      </m:r>
                      <m:r>
                        <a:rPr lang="en-GB" sz="1400" i="1" smtClean="0">
                          <a:latin typeface="Cambria Math"/>
                        </a:rPr>
                        <m:t>://</m:t>
                      </m:r>
                      <m:r>
                        <a:rPr lang="en-GB" sz="1400" i="1" smtClean="0">
                          <a:latin typeface="Cambria Math"/>
                        </a:rPr>
                        <m:t>𝑚𝑒𝑑𝑖𝑎</m:t>
                      </m:r>
                      <m:r>
                        <a:rPr lang="en-GB" sz="1400" i="1" smtClean="0">
                          <a:latin typeface="Cambria Math"/>
                        </a:rPr>
                        <m:t>.</m:t>
                      </m:r>
                      <m:r>
                        <a:rPr lang="en-GB" sz="1400" i="1" smtClean="0">
                          <a:latin typeface="Cambria Math"/>
                        </a:rPr>
                        <m:t>𝑏𝑙𝑎𝑐𝑘h𝑎𝑡</m:t>
                      </m:r>
                      <m:r>
                        <a:rPr lang="en-GB" sz="1400" i="1" smtClean="0">
                          <a:latin typeface="Cambria Math"/>
                        </a:rPr>
                        <m:t>.</m:t>
                      </m:r>
                      <m:r>
                        <a:rPr lang="en-GB" sz="1400" i="1" smtClean="0">
                          <a:latin typeface="Cambria Math"/>
                        </a:rPr>
                        <m:t>𝑐𝑜𝑚</m:t>
                      </m:r>
                      <m:r>
                        <a:rPr lang="en-GB" sz="1400" i="1" smtClean="0">
                          <a:latin typeface="Cambria Math"/>
                        </a:rPr>
                        <m:t>/</m:t>
                      </m:r>
                      <m:r>
                        <a:rPr lang="en-GB" sz="1400" i="1" smtClean="0">
                          <a:latin typeface="Cambria Math"/>
                        </a:rPr>
                        <m:t>𝑏h</m:t>
                      </m:r>
                      <m:r>
                        <a:rPr lang="en-GB" sz="1400" i="1" smtClean="0">
                          <a:latin typeface="Cambria Math"/>
                        </a:rPr>
                        <m:t>−</m:t>
                      </m:r>
                      <m:r>
                        <a:rPr lang="en-GB" sz="1400" i="1" smtClean="0">
                          <a:latin typeface="Cambria Math"/>
                        </a:rPr>
                        <m:t>𝑢𝑠</m:t>
                      </m:r>
                      <m:r>
                        <a:rPr lang="en-GB" sz="1400" i="1" smtClean="0">
                          <a:latin typeface="Cambria Math"/>
                        </a:rPr>
                        <m:t>−12/</m:t>
                      </m:r>
                      <m:r>
                        <a:rPr lang="en-GB" sz="1400" i="1" smtClean="0">
                          <a:latin typeface="Cambria Math"/>
                        </a:rPr>
                        <m:t>𝐵𝑟𝑖𝑒𝑓𝑖𝑛𝑔𝑠</m:t>
                      </m:r>
                      <m:r>
                        <a:rPr lang="en-GB" sz="1400" i="1" smtClean="0">
                          <a:latin typeface="Cambria Math"/>
                        </a:rPr>
                        <m:t>/</m:t>
                      </m:r>
                      <m:r>
                        <a:rPr lang="en-GB" sz="1400" i="1" smtClean="0">
                          <a:latin typeface="Cambria Math"/>
                        </a:rPr>
                        <m:t>𝑀</m:t>
                      </m:r>
                      <m:r>
                        <a:rPr lang="en-GB" sz="1400" i="1" smtClean="0">
                          <a:latin typeface="Cambria Math"/>
                        </a:rPr>
                        <m:t>_</m:t>
                      </m:r>
                      <m:r>
                        <a:rPr lang="en-GB" sz="1400" i="1" smtClean="0">
                          <a:latin typeface="Cambria Math"/>
                        </a:rPr>
                        <m:t>𝑀𝑖𝑙𝑙𝑒𝑟</m:t>
                      </m:r>
                      <m:r>
                        <a:rPr lang="en-GB" sz="1400" i="1" smtClean="0">
                          <a:latin typeface="Cambria Math"/>
                        </a:rPr>
                        <m:t>/</m:t>
                      </m:r>
                      <m:r>
                        <a:rPr lang="en-GB" sz="1400" i="1" smtClean="0">
                          <a:latin typeface="Cambria Math"/>
                        </a:rPr>
                        <m:t>𝐵𝐻</m:t>
                      </m:r>
                      <m:r>
                        <a:rPr lang="en-GB" sz="1400" i="1" smtClean="0">
                          <a:latin typeface="Cambria Math"/>
                        </a:rPr>
                        <m:t>_</m:t>
                      </m:r>
                      <m:r>
                        <a:rPr lang="en-GB" sz="1400" i="1" smtClean="0">
                          <a:latin typeface="Cambria Math"/>
                        </a:rPr>
                        <m:t>𝑈𝑆</m:t>
                      </m:r>
                      <m:r>
                        <a:rPr lang="en-GB" sz="1400" i="1" smtClean="0">
                          <a:latin typeface="Cambria Math"/>
                        </a:rPr>
                        <m:t>_12_</m:t>
                      </m:r>
                      <m:r>
                        <a:rPr lang="en-GB" sz="1400" i="1" smtClean="0">
                          <a:latin typeface="Cambria Math"/>
                        </a:rPr>
                        <m:t>𝑀𝑖𝑙𝑙𝑒𝑟</m:t>
                      </m:r>
                      <m:r>
                        <a:rPr lang="en-GB" sz="1400" i="1" smtClean="0">
                          <a:latin typeface="Cambria Math"/>
                        </a:rPr>
                        <m:t>_</m:t>
                      </m:r>
                      <m:r>
                        <a:rPr lang="en-GB" sz="1400" i="1" smtClean="0">
                          <a:latin typeface="Cambria Math"/>
                        </a:rPr>
                        <m:t>𝐸𝑥𝑝𝑙𝑜𝑖𝑡</m:t>
                      </m:r>
                      <m:r>
                        <a:rPr lang="en-GB" sz="1400" i="1" smtClean="0">
                          <a:latin typeface="Cambria Math"/>
                        </a:rPr>
                        <m:t>_</m:t>
                      </m:r>
                      <m:r>
                        <a:rPr lang="en-GB" sz="1400" i="1" smtClean="0">
                          <a:latin typeface="Cambria Math"/>
                        </a:rPr>
                        <m:t>𝑀𝑖𝑡𝑖𝑔𝑎𝑡𝑖𝑜𝑛</m:t>
                      </m:r>
                      <m:r>
                        <a:rPr lang="en-GB" sz="1400" i="1" smtClean="0">
                          <a:latin typeface="Cambria Math"/>
                        </a:rPr>
                        <m:t>_</m:t>
                      </m:r>
                      <m:r>
                        <a:rPr lang="en-GB" sz="1400" i="1" smtClean="0">
                          <a:latin typeface="Cambria Math"/>
                        </a:rPr>
                        <m:t>𝑆𝑙𝑖𝑑𝑒𝑠</m:t>
                      </m:r>
                      <m:r>
                        <a:rPr lang="en-GB" sz="1400" i="1" smtClean="0">
                          <a:latin typeface="Cambria Math"/>
                        </a:rPr>
                        <m:t>.</m:t>
                      </m:r>
                      <m:r>
                        <a:rPr lang="en-GB" sz="1400" i="1" smtClean="0">
                          <a:latin typeface="Cambria Math"/>
                        </a:rPr>
                        <m:t>𝑝𝑑𝑓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3" y="6202181"/>
                <a:ext cx="8973290" cy="539187"/>
              </a:xfrm>
              <a:prstGeom prst="rect">
                <a:avLst/>
              </a:prstGeom>
              <a:blipFill rotWithShape="1">
                <a:blip r:embed="rId3"/>
                <a:stretch>
                  <a:fillRect t="-2247" r="-1698" b="-11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361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795"/>
            <a:ext cx="8229600" cy="792088"/>
          </a:xfrm>
        </p:spPr>
        <p:txBody>
          <a:bodyPr/>
          <a:lstStyle/>
          <a:p>
            <a:r>
              <a:rPr lang="en-US" dirty="0"/>
              <a:t>Stack overflow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pic>
        <p:nvPicPr>
          <p:cNvPr id="4098" name="Picture 2" descr="D:\Documents\Obrázky\Programming\stack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50" y="1135373"/>
            <a:ext cx="7099245" cy="546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9672" y="6165304"/>
            <a:ext cx="7264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http://www.drdobbs.com/security/anatomy-of-a-stack-smashing-attack-and-h/240001832#</a:t>
            </a:r>
          </a:p>
        </p:txBody>
      </p:sp>
      <p:sp>
        <p:nvSpPr>
          <p:cNvPr id="7" name="Obdélník 6"/>
          <p:cNvSpPr/>
          <p:nvPr/>
        </p:nvSpPr>
        <p:spPr>
          <a:xfrm>
            <a:off x="-14809" y="3625067"/>
            <a:ext cx="7251103" cy="261224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3868"/>
            <a:ext cx="422804" cy="42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checklist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Be aware of possible problems and attacks</a:t>
            </a:r>
          </a:p>
          <a:p>
            <a:pPr lvl="1"/>
            <a:r>
              <a:rPr lang="en-US" sz="1800" dirty="0"/>
              <a:t>Don’t make exploitable errors at the first place!</a:t>
            </a:r>
          </a:p>
          <a:p>
            <a:pPr lvl="1"/>
            <a:r>
              <a:rPr lang="en-US" sz="1800" dirty="0"/>
              <a:t>Automated protections cannot fully defend everything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Use safe versions of vulnerable functions </a:t>
            </a:r>
          </a:p>
          <a:p>
            <a:pPr lvl="1"/>
            <a:r>
              <a:rPr lang="en-US" sz="1800" dirty="0"/>
              <a:t>Secure C library (</a:t>
            </a:r>
            <a:r>
              <a:rPr lang="en-US" sz="1800" dirty="0" err="1"/>
              <a:t>xxx_s</a:t>
            </a:r>
            <a:r>
              <a:rPr lang="en-US" sz="1800" dirty="0"/>
              <a:t> functions)</a:t>
            </a:r>
          </a:p>
          <a:p>
            <a:pPr lvl="1"/>
            <a:r>
              <a:rPr lang="en-US" sz="1800" dirty="0"/>
              <a:t>Self-resizing strings/containers for C++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Compile with all protection flags </a:t>
            </a:r>
          </a:p>
          <a:p>
            <a:pPr lvl="1"/>
            <a:r>
              <a:rPr lang="en-US" sz="1800" dirty="0"/>
              <a:t>MSVC: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/RTC1,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/DYNAMICBASE,/GS,/NXCOMPAT</a:t>
            </a:r>
          </a:p>
          <a:p>
            <a:pPr lvl="1"/>
            <a:r>
              <a:rPr lang="en-US" sz="1800" dirty="0"/>
              <a:t>GCC: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fstack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-protector-all </a:t>
            </a:r>
            <a:endParaRPr lang="en-US" sz="18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Apply automated tools</a:t>
            </a:r>
          </a:p>
          <a:p>
            <a:pPr lvl="1"/>
            <a:r>
              <a:rPr lang="en-US" sz="1800" dirty="0" err="1"/>
              <a:t>BinScope</a:t>
            </a:r>
            <a:r>
              <a:rPr lang="en-US" sz="1800" dirty="0"/>
              <a:t> Binary Analyzer, static and dynamic analyzers, </a:t>
            </a:r>
            <a:r>
              <a:rPr lang="en-US" sz="1800" dirty="0" err="1"/>
              <a:t>vulns</a:t>
            </a:r>
            <a:r>
              <a:rPr lang="en-US" sz="1800" dirty="0"/>
              <a:t>. scanners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Take advantage of protection in the modern </a:t>
            </a:r>
            <a:r>
              <a:rPr lang="en-US" sz="2000" dirty="0" err="1"/>
              <a:t>OSes</a:t>
            </a:r>
            <a:r>
              <a:rPr lang="en-US" sz="2000" dirty="0"/>
              <a:t> </a:t>
            </a:r>
          </a:p>
          <a:p>
            <a:pPr lvl="1"/>
            <a:r>
              <a:rPr lang="en-US" sz="1800" dirty="0"/>
              <a:t>and follow news in improvements in DEP</a:t>
            </a:r>
            <a:r>
              <a:rPr lang="en-US" sz="1800"/>
              <a:t>, ASLR...</a:t>
            </a:r>
            <a:endParaRPr lang="en-US" sz="1800" dirty="0"/>
          </a:p>
          <a:p>
            <a:pPr lvl="1"/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3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Mandatory reading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229600" cy="4149725"/>
          </a:xfrm>
        </p:spPr>
        <p:txBody>
          <a:bodyPr/>
          <a:lstStyle/>
          <a:p>
            <a:r>
              <a:rPr lang="en-US" sz="2400" dirty="0"/>
              <a:t>SANS: 2016 State of Application Security</a:t>
            </a:r>
          </a:p>
          <a:p>
            <a:pPr lvl="1"/>
            <a:r>
              <a:rPr lang="en-US" sz="2000" dirty="0">
                <a:hlinkClick r:id="rId2"/>
              </a:rPr>
              <a:t>https://www.sans.org/reading-room/whitepapers/analyst/2016-state-application-security-skills-configurations-components-36917</a:t>
            </a:r>
            <a:endParaRPr lang="en-US" sz="2000" dirty="0"/>
          </a:p>
          <a:p>
            <a:pPr lvl="1"/>
            <a:r>
              <a:rPr lang="en-US" sz="2000" dirty="0"/>
              <a:t>How mature is </a:t>
            </a:r>
            <a:r>
              <a:rPr lang="en-US" sz="2000" dirty="0" err="1"/>
              <a:t>AppSec</a:t>
            </a:r>
            <a:r>
              <a:rPr lang="en-US" sz="2000" dirty="0"/>
              <a:t> in companies? Which industry leads?</a:t>
            </a:r>
          </a:p>
          <a:p>
            <a:pPr lvl="1"/>
            <a:r>
              <a:rPr lang="en-US" sz="2000" dirty="0"/>
              <a:t>Which applications are of main security concern?</a:t>
            </a:r>
          </a:p>
          <a:p>
            <a:pPr lvl="1"/>
            <a:r>
              <a:rPr lang="en-US" sz="2000" dirty="0"/>
              <a:t>What is expected time to deploy patch for security vulnerability?</a:t>
            </a:r>
          </a:p>
          <a:p>
            <a:pPr lvl="1"/>
            <a:r>
              <a:rPr lang="en-US" sz="2000" dirty="0"/>
              <a:t>What about third-party components?</a:t>
            </a:r>
          </a:p>
          <a:p>
            <a:r>
              <a:rPr lang="en-US" sz="2400" dirty="0" err="1"/>
              <a:t>SoK</a:t>
            </a:r>
            <a:r>
              <a:rPr lang="en-US" sz="2400" dirty="0"/>
              <a:t>: Eternal War in Memory</a:t>
            </a:r>
          </a:p>
          <a:p>
            <a:pPr lvl="1"/>
            <a:r>
              <a:rPr lang="cs-CZ" sz="1800" dirty="0">
                <a:hlinkClick r:id="rId3"/>
              </a:rPr>
              <a:t>http://www.cs.berkeley.edu/~dawnsong/papers/Oakland13-SoK-CR.pdf</a:t>
            </a:r>
            <a:endParaRPr lang="en-US" sz="1800" dirty="0"/>
          </a:p>
          <a:p>
            <a:pPr lvl="1"/>
            <a:r>
              <a:rPr lang="en-US" sz="1800" dirty="0">
                <a:hlinkClick r:id="rId4"/>
              </a:rPr>
              <a:t>http://www.slideshare.net/daniel_bilar/song-2013-so-k-eternal-war-in-memory</a:t>
            </a:r>
            <a:endParaRPr lang="en-US" sz="1800" dirty="0"/>
          </a:p>
          <a:p>
            <a:pPr lvl="1"/>
            <a:r>
              <a:rPr lang="en-US" sz="2000" dirty="0"/>
              <a:t>What are techniques to ensure memory safety?</a:t>
            </a:r>
          </a:p>
          <a:p>
            <a:pPr lvl="1"/>
            <a:r>
              <a:rPr lang="en-US" sz="2000" dirty="0"/>
              <a:t>What is performance penalty for memory protection techniques?</a:t>
            </a:r>
          </a:p>
          <a:p>
            <a:pPr lvl="1"/>
            <a:endParaRPr lang="en-US" sz="2000" dirty="0"/>
          </a:p>
          <a:p>
            <a:endParaRPr lang="en-US" sz="2400" dirty="0"/>
          </a:p>
          <a:p>
            <a:pPr lvl="1"/>
            <a:endParaRPr lang="en-US" sz="2000" dirty="0"/>
          </a:p>
          <a:p>
            <a:endParaRPr lang="cs-CZ" sz="2400" dirty="0"/>
          </a:p>
          <a:p>
            <a:pPr lvl="1"/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9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185766" cy="285750"/>
          </a:xfrm>
        </p:spPr>
        <p:txBody>
          <a:bodyPr/>
          <a:lstStyle/>
          <a:p>
            <a:r>
              <a:rPr lang="en-GB"/>
              <a:t>| PA193 - Buffer overflow,string vulns,CFI,ROP,DEP,ASLR</a:t>
            </a:r>
            <a:endParaRPr lang="cs-CZ" dirty="0"/>
          </a:p>
        </p:txBody>
      </p:sp>
      <p:pic>
        <p:nvPicPr>
          <p:cNvPr id="6" name="Picture 3" descr="ques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58" y="3137495"/>
            <a:ext cx="10953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43808" y="3197820"/>
            <a:ext cx="224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79344743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145657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GB" sz="2000" dirty="0"/>
              <a:t>Compiler Security Checks In Depth (MS)</a:t>
            </a:r>
          </a:p>
          <a:p>
            <a:pPr lvl="1"/>
            <a:r>
              <a:rPr lang="en-GB" sz="1600" dirty="0">
                <a:hlinkClick r:id="rId2"/>
              </a:rPr>
              <a:t>http://msdn.microsoft.com/en-us/library/aa290051%28v=vs.71%29.aspx</a:t>
            </a:r>
            <a:endParaRPr lang="en-GB" sz="1600" dirty="0"/>
          </a:p>
          <a:p>
            <a:r>
              <a:rPr lang="en-US" sz="2000" dirty="0"/>
              <a:t>GS cookie effectiveness (MS)</a:t>
            </a:r>
            <a:endParaRPr lang="en-GB" sz="2000" dirty="0"/>
          </a:p>
          <a:p>
            <a:pPr lvl="1"/>
            <a:r>
              <a:rPr lang="en-GB" sz="1800" dirty="0">
                <a:hlinkClick r:id="rId3"/>
              </a:rPr>
              <a:t>http://blogs.technet.com/b/srd/archive/2009/03/16/gs-cookie-protection-effectiveness-and-limitations.aspx</a:t>
            </a:r>
            <a:endParaRPr lang="en-GB" sz="1800" dirty="0"/>
          </a:p>
          <a:p>
            <a:r>
              <a:rPr lang="en-US" sz="2000" dirty="0"/>
              <a:t>Design Your Program for Security</a:t>
            </a:r>
          </a:p>
          <a:p>
            <a:pPr lvl="1"/>
            <a:r>
              <a:rPr lang="en-US" sz="1600">
                <a:hlinkClick r:id="rId4"/>
              </a:rPr>
              <a:t>http://www.dwheeler.com/secure-programs/Secure-Programs-HOWTO/internals.html</a:t>
            </a:r>
            <a:endParaRPr lang="en-US" sz="1600" dirty="0"/>
          </a:p>
          <a:p>
            <a:r>
              <a:rPr lang="en-US" sz="2000" dirty="0"/>
              <a:t>Smashing The Stack For Fun And Profit</a:t>
            </a:r>
          </a:p>
          <a:p>
            <a:pPr lvl="1"/>
            <a:r>
              <a:rPr lang="en-GB" sz="1600" dirty="0">
                <a:hlinkClick r:id="rId5"/>
              </a:rPr>
              <a:t>http://www-inst.cs.berkeley.edu/~cs161/fa08/papers/stack_smashing.pdf</a:t>
            </a:r>
            <a:endParaRPr lang="en-GB" sz="1600" dirty="0"/>
          </a:p>
          <a:p>
            <a:r>
              <a:rPr lang="en-US" sz="2000" dirty="0"/>
              <a:t>Practical return oriented programming</a:t>
            </a:r>
          </a:p>
          <a:p>
            <a:pPr lvl="1"/>
            <a:r>
              <a:rPr lang="en-GB" sz="1400" dirty="0">
                <a:hlinkClick r:id="rId6"/>
              </a:rPr>
              <a:t>http://365.rsaconference.com/servlet/JiveServlet/previewBody/2573-102-1-3232/RR-304.pdf</a:t>
            </a:r>
            <a:endParaRPr lang="en-GB" sz="1400" dirty="0"/>
          </a:p>
          <a:p>
            <a:pPr lvl="1"/>
            <a:endParaRPr lang="en-GB" sz="1400" dirty="0"/>
          </a:p>
          <a:p>
            <a:pPr lvl="1"/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23394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Books - optional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Writing secure code, chap. 5</a:t>
            </a:r>
            <a:endParaRPr lang="en-GB" sz="2800" dirty="0"/>
          </a:p>
          <a:p>
            <a:r>
              <a:rPr lang="en-US" sz="2800" dirty="0"/>
              <a:t>Security Development Lifecycle, chap. 11 </a:t>
            </a:r>
          </a:p>
          <a:p>
            <a:r>
              <a:rPr lang="en-US" sz="2800" dirty="0"/>
              <a:t>Embedded Systems Security, D., M. </a:t>
            </a:r>
            <a:r>
              <a:rPr lang="en-US" sz="2800" dirty="0" err="1"/>
              <a:t>Kleidermacher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06524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Tutorials - optional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Buffer Overflow Exploitation </a:t>
            </a:r>
            <a:r>
              <a:rPr lang="en-GB" sz="2400" dirty="0" err="1"/>
              <a:t>Megaprimer</a:t>
            </a:r>
            <a:r>
              <a:rPr lang="en-GB" sz="2400" dirty="0"/>
              <a:t> (Linux)</a:t>
            </a:r>
            <a:endParaRPr lang="en-GB" sz="2000" dirty="0"/>
          </a:p>
          <a:p>
            <a:pPr lvl="1"/>
            <a:r>
              <a:rPr lang="en-GB" sz="2000" dirty="0">
                <a:hlinkClick r:id="rId2"/>
              </a:rPr>
              <a:t>http://www.securitytube.net/groups?operation=view&amp;groupId=4</a:t>
            </a:r>
            <a:endParaRPr lang="en-GB" sz="2000" dirty="0"/>
          </a:p>
          <a:p>
            <a:r>
              <a:rPr lang="en-GB" sz="2400" dirty="0" err="1"/>
              <a:t>Tenouk</a:t>
            </a:r>
            <a:r>
              <a:rPr lang="en-GB" sz="2400" dirty="0"/>
              <a:t> Buffer Overflow tutorial (Linux)</a:t>
            </a:r>
          </a:p>
          <a:p>
            <a:pPr lvl="1"/>
            <a:r>
              <a:rPr lang="en-GB" sz="2000" dirty="0">
                <a:hlinkClick r:id="rId3" tooltip="http://www.tenouk.com/Bufferoverflowc/bufferoverflowvulexploitdemo.html"/>
              </a:rPr>
              <a:t>http://www.tenouk.com/Bufferoverflowc/bufferoverflowvulexploitdemo.html</a:t>
            </a:r>
            <a:endParaRPr lang="en-GB" sz="2000" dirty="0"/>
          </a:p>
          <a:p>
            <a:r>
              <a:rPr lang="en-GB" sz="2400" dirty="0"/>
              <a:t>Format string vulnerabilities primer (Linux)</a:t>
            </a:r>
          </a:p>
          <a:p>
            <a:pPr lvl="1"/>
            <a:r>
              <a:rPr lang="en-GB" sz="2000" dirty="0">
                <a:hlinkClick r:id="rId4" tooltip="http://www.securitytube.net/groups?operation=view&amp;groupId=3"/>
              </a:rPr>
              <a:t>http://www.securitytube.net/groups?operation=view&amp;groupId=3</a:t>
            </a:r>
            <a:endParaRPr lang="en-GB" sz="2000" dirty="0"/>
          </a:p>
          <a:p>
            <a:r>
              <a:rPr lang="en-US" sz="2400" dirty="0"/>
              <a:t>Buffer overflow in Easy RM to MP3 utility (Windows)</a:t>
            </a:r>
          </a:p>
          <a:p>
            <a:pPr lvl="1"/>
            <a:r>
              <a:rPr lang="en-GB" sz="2000" dirty="0">
                <a:hlinkClick r:id="rId5"/>
              </a:rPr>
              <a:t>https://www.corelan.be/index.php/2009/07/19/exploit-writing-tutorial-part-1-stack-based-overflows/</a:t>
            </a:r>
            <a:endParaRPr lang="en-GB" sz="2000" dirty="0"/>
          </a:p>
          <a:p>
            <a:pPr lvl="1"/>
            <a:endParaRPr lang="en-GB" sz="2000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79182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overflow - 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Detailed explanation (</a:t>
            </a:r>
            <a:r>
              <a:rPr lang="en-GB" sz="2400" dirty="0"/>
              <a:t>Felix "FX" Lindner, 2006</a:t>
            </a:r>
            <a:r>
              <a:rPr lang="en-US" sz="2400" dirty="0"/>
              <a:t>)</a:t>
            </a:r>
            <a:endParaRPr lang="en-GB" sz="2400" dirty="0"/>
          </a:p>
          <a:p>
            <a:pPr lvl="1"/>
            <a:r>
              <a:rPr lang="en-US" sz="2000" dirty="0">
                <a:hlinkClick r:id="rId2"/>
              </a:rPr>
              <a:t>http://www.h-online.com/security/features/A-Heap-of-Risk-747161.html?view=print</a:t>
            </a:r>
            <a:endParaRPr lang="en-US" sz="2000" dirty="0"/>
          </a:p>
          <a:p>
            <a:r>
              <a:rPr lang="en-US" sz="2400" dirty="0"/>
              <a:t>Explanation in </a:t>
            </a:r>
            <a:r>
              <a:rPr lang="en-US" sz="2400" dirty="0" err="1"/>
              <a:t>Phrack</a:t>
            </a:r>
            <a:r>
              <a:rPr lang="en-US" sz="2400" dirty="0"/>
              <a:t> magazine (</a:t>
            </a:r>
            <a:r>
              <a:rPr lang="en-GB" sz="2400" dirty="0" err="1"/>
              <a:t>blackngel</a:t>
            </a:r>
            <a:r>
              <a:rPr lang="en-GB" sz="2400" dirty="0"/>
              <a:t>, 2009</a:t>
            </a:r>
            <a:r>
              <a:rPr lang="en-US" sz="2400" dirty="0"/>
              <a:t>)</a:t>
            </a:r>
          </a:p>
          <a:p>
            <a:pPr lvl="1"/>
            <a:r>
              <a:rPr lang="en-US" sz="2000" dirty="0">
                <a:hlinkClick r:id="rId3"/>
              </a:rPr>
              <a:t>http://www.phrack.org/issues.html?issue=66&amp;id=10#article</a:t>
            </a:r>
            <a:endParaRPr lang="en-US" sz="2000" dirty="0"/>
          </a:p>
          <a:p>
            <a:r>
              <a:rPr lang="en-US" sz="2400" dirty="0"/>
              <a:t>Defeating heap protection (</a:t>
            </a:r>
            <a:r>
              <a:rPr lang="en-GB" sz="2400" dirty="0"/>
              <a:t>Alexander </a:t>
            </a:r>
            <a:r>
              <a:rPr lang="en-GB" sz="2400" dirty="0" err="1"/>
              <a:t>Anisimov</a:t>
            </a:r>
            <a:r>
              <a:rPr lang="en-US" sz="2400" dirty="0"/>
              <a:t>)</a:t>
            </a:r>
          </a:p>
          <a:p>
            <a:pPr lvl="1"/>
            <a:r>
              <a:rPr lang="en-US" sz="2000" dirty="0">
                <a:hlinkClick r:id="rId4"/>
              </a:rPr>
              <a:t>http://www.ptsecurity.com/download/defeating-xpsp2-heap-protection.pdf</a:t>
            </a:r>
            <a:endParaRPr lang="en-US" sz="2000" dirty="0"/>
          </a:p>
          <a:p>
            <a:r>
              <a:rPr lang="en-US" sz="2400" dirty="0"/>
              <a:t>Diehard – drop-in replacement for </a:t>
            </a:r>
            <a:r>
              <a:rPr lang="en-US" sz="2400" dirty="0" err="1"/>
              <a:t>malloc</a:t>
            </a:r>
            <a:r>
              <a:rPr lang="en-US" sz="2400" dirty="0"/>
              <a:t> with memory randomization</a:t>
            </a:r>
          </a:p>
          <a:p>
            <a:pPr lvl="1"/>
            <a:r>
              <a:rPr lang="en-GB" sz="2000" dirty="0">
                <a:hlinkClick r:id="rId5"/>
              </a:rPr>
              <a:t>http://plasma.cs.umass.edu/emery/diehard.html</a:t>
            </a:r>
            <a:endParaRPr lang="en-GB" sz="2000" dirty="0"/>
          </a:p>
          <a:p>
            <a:pPr lvl="1"/>
            <a:r>
              <a:rPr lang="en-GB" sz="2000" dirty="0">
                <a:hlinkClick r:id="rId6"/>
              </a:rPr>
              <a:t>https://github.com/emeryberger/DieHard</a:t>
            </a:r>
            <a:endParaRPr lang="en-GB" sz="20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22454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 - references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Explanation of ROP</a:t>
            </a:r>
          </a:p>
          <a:p>
            <a:pPr lvl="1"/>
            <a:r>
              <a:rPr lang="cs-CZ" dirty="0">
                <a:hlinkClick r:id="rId2"/>
              </a:rPr>
              <a:t>https://www.usenix.org/legacy/event/sec11/tech/full_papers/Schwartz.pdf</a:t>
            </a:r>
            <a:endParaRPr lang="en-US" dirty="0"/>
          </a:p>
          <a:p>
            <a:r>
              <a:rPr lang="en-US" dirty="0"/>
              <a:t>Blind ROP</a:t>
            </a:r>
          </a:p>
          <a:p>
            <a:pPr lvl="1"/>
            <a:r>
              <a:rPr lang="en-US" dirty="0"/>
              <a:t>Return-oriented programming without source code </a:t>
            </a:r>
          </a:p>
          <a:p>
            <a:pPr lvl="1"/>
            <a:r>
              <a:rPr lang="cs-CZ" dirty="0">
                <a:hlinkClick r:id="rId3"/>
              </a:rPr>
              <a:t>http://www.scs.stanford.edu/brop/</a:t>
            </a:r>
            <a:endParaRPr lang="en-US" dirty="0"/>
          </a:p>
          <a:p>
            <a:r>
              <a:rPr lang="en-US" dirty="0"/>
              <a:t>Automatic search for ROP gadgets</a:t>
            </a:r>
          </a:p>
          <a:p>
            <a:pPr lvl="1"/>
            <a:r>
              <a:rPr lang="en-US" dirty="0">
                <a:hlinkClick r:id="rId4"/>
              </a:rPr>
              <a:t>https://github.com/0vercl0k/rp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18803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Obrázky\eternalmemorywa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484784"/>
            <a:ext cx="8479109" cy="508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SoK</a:t>
            </a:r>
            <a:r>
              <a:rPr lang="en-US" dirty="0"/>
              <a:t>: Eternal War in Memory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>
              <a:hlinkClick r:id="rId3"/>
            </a:endParaRPr>
          </a:p>
          <a:p>
            <a:endParaRPr lang="en-US" sz="2400" dirty="0">
              <a:hlinkClick r:id="rId3"/>
            </a:endParaRPr>
          </a:p>
          <a:p>
            <a:endParaRPr lang="en-US" sz="2400" dirty="0">
              <a:hlinkClick r:id="rId3"/>
            </a:endParaRPr>
          </a:p>
          <a:p>
            <a:endParaRPr lang="en-US" sz="2400" dirty="0">
              <a:hlinkClick r:id="rId3"/>
            </a:endParaRPr>
          </a:p>
          <a:p>
            <a:endParaRPr lang="en-US" sz="2400" dirty="0">
              <a:hlinkClick r:id="rId3"/>
            </a:endParaRPr>
          </a:p>
          <a:p>
            <a:endParaRPr lang="en-US" sz="2400" dirty="0">
              <a:hlinkClick r:id="rId3"/>
            </a:endParaRPr>
          </a:p>
          <a:p>
            <a:endParaRPr lang="en-US" sz="2400" dirty="0">
              <a:hlinkClick r:id="rId3"/>
            </a:endParaRPr>
          </a:p>
          <a:p>
            <a:endParaRPr lang="en-US" sz="2400" dirty="0">
              <a:hlinkClick r:id="rId3"/>
            </a:endParaRPr>
          </a:p>
          <a:p>
            <a:endParaRPr lang="en-US" sz="2400" dirty="0">
              <a:hlinkClick r:id="rId3"/>
            </a:endParaRPr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760917" y="650558"/>
            <a:ext cx="7419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3"/>
              </a:rPr>
              <a:t>http://www.cs.berkeley.edu/~dawnsong/papers/Oakland13-SoK-CR.pdf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1037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overflow - taxonomy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Buffer overflows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Stack overflows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Format strings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Heap overflows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.data/.</a:t>
            </a:r>
            <a:r>
              <a:rPr lang="en-US" dirty="0" err="1"/>
              <a:t>bss</a:t>
            </a:r>
            <a:r>
              <a:rPr lang="en-US" dirty="0"/>
              <a:t> segment overflows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3868"/>
            <a:ext cx="422804" cy="42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760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SoK</a:t>
            </a:r>
            <a:r>
              <a:rPr lang="en-US"/>
              <a:t>: Eternal War in Memory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90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Buffer overflow,string vulns,CFI,ROP,DEP,ASLR</a:t>
            </a:r>
            <a:endParaRPr lang="cs-CZ"/>
          </a:p>
        </p:txBody>
      </p:sp>
      <p:pic>
        <p:nvPicPr>
          <p:cNvPr id="2050" name="Picture 2" descr="D:\Documents\Obrázky\memorywars_compari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8942909" cy="282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763688" y="4725144"/>
            <a:ext cx="7419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3"/>
              </a:rPr>
              <a:t>http://www.cs.berkeley.edu/~dawnsong/papers/Oakland13-SoK-CR.pdf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14107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10485</TotalTime>
  <Words>8982</Words>
  <Application>Microsoft Office PowerPoint</Application>
  <PresentationFormat>Předvádění na obrazovce (4:3)</PresentationFormat>
  <Paragraphs>1103</Paragraphs>
  <Slides>90</Slides>
  <Notes>5</Notes>
  <HiddenSlides>19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90</vt:i4>
      </vt:variant>
    </vt:vector>
  </HeadingPairs>
  <TitlesOfParts>
    <vt:vector size="101" baseType="lpstr">
      <vt:lpstr>ＭＳ Ｐゴシック</vt:lpstr>
      <vt:lpstr>Arial</vt:lpstr>
      <vt:lpstr>Calibri</vt:lpstr>
      <vt:lpstr>Cambria Math</vt:lpstr>
      <vt:lpstr>Comic Sans MS</vt:lpstr>
      <vt:lpstr>Courier New</vt:lpstr>
      <vt:lpstr>MS Mincho</vt:lpstr>
      <vt:lpstr>Symbol</vt:lpstr>
      <vt:lpstr>Verdana</vt:lpstr>
      <vt:lpstr>Wingdings</vt:lpstr>
      <vt:lpstr>Motiv systému Office</vt:lpstr>
      <vt:lpstr>PA193 - Secure coding principles and practices  </vt:lpstr>
      <vt:lpstr>What secure programming means?</vt:lpstr>
      <vt:lpstr>Overview</vt:lpstr>
      <vt:lpstr>Problem?</vt:lpstr>
      <vt:lpstr>Motivation problem</vt:lpstr>
      <vt:lpstr>Process memory layout</vt:lpstr>
      <vt:lpstr>Stack memory layout</vt:lpstr>
      <vt:lpstr>Stack overflow</vt:lpstr>
      <vt:lpstr>Memory overflow - taxonomy</vt:lpstr>
      <vt:lpstr>Prezentace aplikace PowerPoint</vt:lpstr>
      <vt:lpstr>Prezentace aplikace PowerPoint</vt:lpstr>
      <vt:lpstr>Data in memory</vt:lpstr>
      <vt:lpstr>Running without malicious input</vt:lpstr>
      <vt:lpstr>Running with malicious input – userName</vt:lpstr>
      <vt:lpstr>Running with malicious input - passwd</vt:lpstr>
      <vt:lpstr>Running with attacker input - result</vt:lpstr>
      <vt:lpstr>Other stack overflow demos</vt:lpstr>
      <vt:lpstr>Prezentace aplikace PowerPoint</vt:lpstr>
      <vt:lpstr>Prezentace aplikace PowerPoint</vt:lpstr>
      <vt:lpstr>Type-overflow vulnerabilities - motivation</vt:lpstr>
      <vt:lpstr>Type overflow – basic problem</vt:lpstr>
      <vt:lpstr>Make HUGE money with type overflow</vt:lpstr>
      <vt:lpstr>More details: Payment in Bitcoin</vt:lpstr>
      <vt:lpstr>Bug dissection</vt:lpstr>
      <vt:lpstr>Type overflow – Bitcoin</vt:lpstr>
      <vt:lpstr>Bug impact (CVE-2010-5139)</vt:lpstr>
      <vt:lpstr>BugFix – proper checking for overflow</vt:lpstr>
      <vt:lpstr>Questions</vt:lpstr>
      <vt:lpstr>Type overflow – example with dynalloc</vt:lpstr>
      <vt:lpstr>Safe add and mult operations in C/C++</vt:lpstr>
      <vt:lpstr>Safe add and mult operations in Java</vt:lpstr>
      <vt:lpstr>Format string vulnerabilities - motivation</vt:lpstr>
      <vt:lpstr>Format string vulnerabilities</vt:lpstr>
      <vt:lpstr>Information disclosure vulnerabilities</vt:lpstr>
      <vt:lpstr>Format string vulnerability - example</vt:lpstr>
      <vt:lpstr>Non-terminating functions - example</vt:lpstr>
      <vt:lpstr>strncpy - manual</vt:lpstr>
      <vt:lpstr>Non-terminating functions for strings</vt:lpstr>
      <vt:lpstr>Heap overflow</vt:lpstr>
      <vt:lpstr>Heap overflow – more details</vt:lpstr>
      <vt:lpstr>Source code protections Compiler protections Platform protections</vt:lpstr>
      <vt:lpstr>How to detect and prevent problems?</vt:lpstr>
      <vt:lpstr>How to write code securely (w.r.t. BO) I.</vt:lpstr>
      <vt:lpstr>How to write code securely (w.r.t. BO) II.</vt:lpstr>
      <vt:lpstr>Secure C library</vt:lpstr>
      <vt:lpstr>Secure C library – selected functions</vt:lpstr>
      <vt:lpstr>Secure C library – selected functions</vt:lpstr>
      <vt:lpstr>CERT C/C++ Coding Standard</vt:lpstr>
      <vt:lpstr>Source code protections Compiler protections Platform protections</vt:lpstr>
      <vt:lpstr>MSVC Compiler security flags - /RTC</vt:lpstr>
      <vt:lpstr>Prezentace aplikace PowerPoint</vt:lpstr>
      <vt:lpstr>MSVC Compiler security flags - /GS</vt:lpstr>
      <vt:lpstr>/GS Security cookie (‘canary’) - details</vt:lpstr>
      <vt:lpstr>/GS buffers</vt:lpstr>
      <vt:lpstr>/GS – vulnerable parameters</vt:lpstr>
      <vt:lpstr>Is /GS protection bulletproof?</vt:lpstr>
      <vt:lpstr>/GS – what is NOT protected</vt:lpstr>
      <vt:lpstr>/GS – more references</vt:lpstr>
      <vt:lpstr>GCC compiler - StackGuard &amp; ProPolice</vt:lpstr>
      <vt:lpstr>GCC compiler &amp; ProPolice - example</vt:lpstr>
      <vt:lpstr>GCC -fno-stack-protector </vt:lpstr>
      <vt:lpstr>GCC -fstack-protector-all </vt:lpstr>
      <vt:lpstr>How to bypass stack protection cookie?</vt:lpstr>
      <vt:lpstr>Control flow integrity</vt:lpstr>
      <vt:lpstr>Source code protections Compiler protections Platform protections</vt:lpstr>
      <vt:lpstr>Data Execution Prevention (DEP)</vt:lpstr>
      <vt:lpstr>Hardware DEP</vt:lpstr>
      <vt:lpstr>Software “DEP”</vt:lpstr>
      <vt:lpstr>Return-oriented programming (ROP) I.</vt:lpstr>
      <vt:lpstr>Return-oriented programming (ROP) II.</vt:lpstr>
      <vt:lpstr>Blind ROP</vt:lpstr>
      <vt:lpstr>Address Space Layout Randomization (ASLR)</vt:lpstr>
      <vt:lpstr>ASLR – how much entropy?</vt:lpstr>
      <vt:lpstr>ASLR entropy in MS Windows  7&amp;8 (2012)</vt:lpstr>
      <vt:lpstr>DEP&amp;ASLR – MSVC compilation flags</vt:lpstr>
      <vt:lpstr>ASLR – impact on attacks</vt:lpstr>
      <vt:lpstr>DEP and ASLR should be combined</vt:lpstr>
      <vt:lpstr>Summary</vt:lpstr>
      <vt:lpstr>Prezentace aplikace PowerPoint</vt:lpstr>
      <vt:lpstr>Final checklist</vt:lpstr>
      <vt:lpstr>Mandatory reading</vt:lpstr>
      <vt:lpstr>Prezentace aplikace PowerPoint</vt:lpstr>
      <vt:lpstr>Prezentace aplikace PowerPoint</vt:lpstr>
      <vt:lpstr>Additional reading</vt:lpstr>
      <vt:lpstr>Books - optional</vt:lpstr>
      <vt:lpstr>Tutorials - optional</vt:lpstr>
      <vt:lpstr>Heap overflow - references</vt:lpstr>
      <vt:lpstr>ROP - references</vt:lpstr>
      <vt:lpstr>SoK: Eternal War in Memory</vt:lpstr>
      <vt:lpstr>SoK: Eternal War in Memory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1868</cp:revision>
  <cp:lastPrinted>2013-09-25T08:54:18Z</cp:lastPrinted>
  <dcterms:created xsi:type="dcterms:W3CDTF">2012-06-27T07:21:19Z</dcterms:created>
  <dcterms:modified xsi:type="dcterms:W3CDTF">2017-09-18T10:29:02Z</dcterms:modified>
</cp:coreProperties>
</file>