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61" r:id="rId2"/>
    <p:sldId id="262" r:id="rId3"/>
    <p:sldId id="263" r:id="rId4"/>
    <p:sldId id="264" r:id="rId5"/>
    <p:sldId id="265" r:id="rId6"/>
    <p:sldId id="266" r:id="rId7"/>
    <p:sldId id="294" r:id="rId8"/>
    <p:sldId id="267" r:id="rId9"/>
    <p:sldId id="268" r:id="rId10"/>
    <p:sldId id="272" r:id="rId11"/>
    <p:sldId id="324" r:id="rId12"/>
    <p:sldId id="275" r:id="rId13"/>
    <p:sldId id="276" r:id="rId14"/>
    <p:sldId id="277" r:id="rId15"/>
    <p:sldId id="278" r:id="rId16"/>
    <p:sldId id="279" r:id="rId17"/>
    <p:sldId id="296" r:id="rId18"/>
    <p:sldId id="295" r:id="rId19"/>
    <p:sldId id="280" r:id="rId20"/>
    <p:sldId id="281" r:id="rId21"/>
    <p:sldId id="300" r:id="rId22"/>
    <p:sldId id="301" r:id="rId23"/>
    <p:sldId id="302" r:id="rId24"/>
    <p:sldId id="282" r:id="rId25"/>
    <p:sldId id="306" r:id="rId26"/>
    <p:sldId id="307" r:id="rId27"/>
    <p:sldId id="283" r:id="rId28"/>
    <p:sldId id="285" r:id="rId29"/>
    <p:sldId id="290" r:id="rId30"/>
    <p:sldId id="321" r:id="rId31"/>
    <p:sldId id="303" r:id="rId32"/>
    <p:sldId id="304" r:id="rId33"/>
    <p:sldId id="289" r:id="rId34"/>
    <p:sldId id="305" r:id="rId35"/>
    <p:sldId id="292" r:id="rId36"/>
    <p:sldId id="308" r:id="rId37"/>
    <p:sldId id="309" r:id="rId38"/>
    <p:sldId id="269" r:id="rId39"/>
    <p:sldId id="284" r:id="rId40"/>
    <p:sldId id="287" r:id="rId41"/>
    <p:sldId id="310" r:id="rId42"/>
    <p:sldId id="288" r:id="rId43"/>
    <p:sldId id="311" r:id="rId44"/>
    <p:sldId id="286" r:id="rId45"/>
    <p:sldId id="312" r:id="rId46"/>
    <p:sldId id="315" r:id="rId47"/>
    <p:sldId id="316" r:id="rId48"/>
    <p:sldId id="270" r:id="rId49"/>
    <p:sldId id="314" r:id="rId50"/>
    <p:sldId id="273" r:id="rId51"/>
    <p:sldId id="297" r:id="rId52"/>
    <p:sldId id="313" r:id="rId53"/>
    <p:sldId id="298" r:id="rId54"/>
    <p:sldId id="320" r:id="rId55"/>
    <p:sldId id="299" r:id="rId56"/>
    <p:sldId id="322" r:id="rId57"/>
    <p:sldId id="293" r:id="rId58"/>
  </p:sldIdLst>
  <p:sldSz cx="9144000" cy="6858000" type="screen4x3"/>
  <p:notesSz cx="6669088" cy="9926638"/>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1E448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autoAdjust="0"/>
    <p:restoredTop sz="81690" autoAdjust="0"/>
  </p:normalViewPr>
  <p:slideViewPr>
    <p:cSldViewPr>
      <p:cViewPr varScale="1">
        <p:scale>
          <a:sx n="66" d="100"/>
          <a:sy n="66" d="100"/>
        </p:scale>
        <p:origin x="201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B02B82E3-2129-4B45-A719-B7F0604D56D7}"/>
              </a:ext>
            </a:extLst>
          </p:cNvPr>
          <p:cNvSpPr>
            <a:spLocks noGrp="1"/>
          </p:cNvSpPr>
          <p:nvPr>
            <p:ph type="hdr" sz="quarter"/>
          </p:nvPr>
        </p:nvSpPr>
        <p:spPr>
          <a:xfrm>
            <a:off x="0" y="0"/>
            <a:ext cx="2890838"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cs-CZ"/>
          </a:p>
        </p:txBody>
      </p:sp>
      <p:sp>
        <p:nvSpPr>
          <p:cNvPr id="3" name="Zástupný symbol pro datum 2">
            <a:extLst>
              <a:ext uri="{FF2B5EF4-FFF2-40B4-BE49-F238E27FC236}">
                <a16:creationId xmlns:a16="http://schemas.microsoft.com/office/drawing/2014/main" id="{CE8B0A03-3116-44BF-8F8F-06936CBBD7B0}"/>
              </a:ext>
            </a:extLst>
          </p:cNvPr>
          <p:cNvSpPr>
            <a:spLocks noGrp="1"/>
          </p:cNvSpPr>
          <p:nvPr>
            <p:ph type="dt" sz="quarter" idx="1"/>
          </p:nvPr>
        </p:nvSpPr>
        <p:spPr>
          <a:xfrm>
            <a:off x="3776663" y="0"/>
            <a:ext cx="2890837" cy="496888"/>
          </a:xfrm>
          <a:prstGeom prst="rect">
            <a:avLst/>
          </a:prstGeom>
        </p:spPr>
        <p:txBody>
          <a:bodyPr vert="horz" lIns="91440" tIns="45720" rIns="91440" bIns="45720" rtlCol="0"/>
          <a:lstStyle>
            <a:lvl1pPr algn="r" eaLnBrk="1" hangingPunct="1">
              <a:defRPr sz="1200">
                <a:latin typeface="Arial" charset="0"/>
              </a:defRPr>
            </a:lvl1pPr>
          </a:lstStyle>
          <a:p>
            <a:pPr>
              <a:defRPr/>
            </a:pPr>
            <a:fld id="{92FB4003-700F-4FC2-970E-A5A06A19926D}" type="datetimeFigureOut">
              <a:rPr lang="cs-CZ"/>
              <a:pPr>
                <a:defRPr/>
              </a:pPr>
              <a:t>22.10.2017</a:t>
            </a:fld>
            <a:endParaRPr lang="cs-CZ"/>
          </a:p>
        </p:txBody>
      </p:sp>
      <p:sp>
        <p:nvSpPr>
          <p:cNvPr id="5" name="Zástupný symbol pro číslo snímku 4">
            <a:extLst>
              <a:ext uri="{FF2B5EF4-FFF2-40B4-BE49-F238E27FC236}">
                <a16:creationId xmlns:a16="http://schemas.microsoft.com/office/drawing/2014/main" id="{206CB073-0A64-4D32-AAFF-34565719085D}"/>
              </a:ext>
            </a:extLst>
          </p:cNvPr>
          <p:cNvSpPr>
            <a:spLocks noGrp="1"/>
          </p:cNvSpPr>
          <p:nvPr>
            <p:ph type="sldNum" sz="quarter" idx="3"/>
          </p:nvPr>
        </p:nvSpPr>
        <p:spPr>
          <a:xfrm>
            <a:off x="3776663" y="9451975"/>
            <a:ext cx="2890837" cy="473075"/>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743481-48D5-4A0C-8144-109BF2623C9F}" type="slidenum">
              <a:rPr lang="cs-CZ" altLang="cs-CZ"/>
              <a:pPr>
                <a:defRPr/>
              </a:pPr>
              <a:t>‹#›</a:t>
            </a:fld>
            <a:endParaRPr lang="cs-CZ" altLang="cs-CZ"/>
          </a:p>
        </p:txBody>
      </p:sp>
      <p:sp>
        <p:nvSpPr>
          <p:cNvPr id="7" name="Zástupný symbol pro zápatí 6">
            <a:extLst>
              <a:ext uri="{FF2B5EF4-FFF2-40B4-BE49-F238E27FC236}">
                <a16:creationId xmlns:a16="http://schemas.microsoft.com/office/drawing/2014/main" id="{C4E003DF-07C1-409F-8BDD-6363BFCADC3C}"/>
              </a:ext>
            </a:extLst>
          </p:cNvPr>
          <p:cNvSpPr>
            <a:spLocks noGrp="1"/>
          </p:cNvSpPr>
          <p:nvPr>
            <p:ph type="ftr" sz="quarter" idx="2"/>
          </p:nvPr>
        </p:nvSpPr>
        <p:spPr>
          <a:xfrm>
            <a:off x="0" y="9428163"/>
            <a:ext cx="2890838"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cs-CZ"/>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F785669C-EBEE-4730-9397-B41BBFAE580D}"/>
              </a:ext>
            </a:extLst>
          </p:cNvPr>
          <p:cNvSpPr>
            <a:spLocks noGrp="1"/>
          </p:cNvSpPr>
          <p:nvPr>
            <p:ph type="hdr" sz="quarter"/>
          </p:nvPr>
        </p:nvSpPr>
        <p:spPr>
          <a:xfrm>
            <a:off x="0" y="0"/>
            <a:ext cx="2890838"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a:extLst>
              <a:ext uri="{FF2B5EF4-FFF2-40B4-BE49-F238E27FC236}">
                <a16:creationId xmlns:a16="http://schemas.microsoft.com/office/drawing/2014/main" id="{0978A5DD-110B-4E58-8D29-D34F93A0C63B}"/>
              </a:ext>
            </a:extLst>
          </p:cNvPr>
          <p:cNvSpPr>
            <a:spLocks noGrp="1"/>
          </p:cNvSpPr>
          <p:nvPr>
            <p:ph type="dt" idx="1"/>
          </p:nvPr>
        </p:nvSpPr>
        <p:spPr>
          <a:xfrm>
            <a:off x="3776663" y="0"/>
            <a:ext cx="2890837"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EC4EE65-8E8B-45AA-B7C0-6135345F3F1A}" type="datetimeFigureOut">
              <a:rPr lang="cs-CZ"/>
              <a:pPr>
                <a:defRPr/>
              </a:pPr>
              <a:t>22.10.2017</a:t>
            </a:fld>
            <a:endParaRPr lang="cs-CZ"/>
          </a:p>
        </p:txBody>
      </p:sp>
      <p:sp>
        <p:nvSpPr>
          <p:cNvPr id="4" name="Zástupný symbol pro obrázek snímku 3">
            <a:extLst>
              <a:ext uri="{FF2B5EF4-FFF2-40B4-BE49-F238E27FC236}">
                <a16:creationId xmlns:a16="http://schemas.microsoft.com/office/drawing/2014/main" id="{535DB7B1-CF7F-4148-9E75-0E68DFA76B7E}"/>
              </a:ext>
            </a:extLst>
          </p:cNvPr>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a:extLst>
              <a:ext uri="{FF2B5EF4-FFF2-40B4-BE49-F238E27FC236}">
                <a16:creationId xmlns:a16="http://schemas.microsoft.com/office/drawing/2014/main" id="{303DD433-010F-4920-8588-ED5B2FD9A93D}"/>
              </a:ext>
            </a:extLst>
          </p:cNvPr>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a:extLst>
              <a:ext uri="{FF2B5EF4-FFF2-40B4-BE49-F238E27FC236}">
                <a16:creationId xmlns:a16="http://schemas.microsoft.com/office/drawing/2014/main" id="{FD49C3C1-3876-45EE-9A94-52E9D7796A14}"/>
              </a:ext>
            </a:extLst>
          </p:cNvPr>
          <p:cNvSpPr>
            <a:spLocks noGrp="1"/>
          </p:cNvSpPr>
          <p:nvPr>
            <p:ph type="ftr" sz="quarter" idx="4"/>
          </p:nvPr>
        </p:nvSpPr>
        <p:spPr>
          <a:xfrm>
            <a:off x="0" y="9428163"/>
            <a:ext cx="2890838"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7" name="Zástupný symbol pro číslo snímku 6">
            <a:extLst>
              <a:ext uri="{FF2B5EF4-FFF2-40B4-BE49-F238E27FC236}">
                <a16:creationId xmlns:a16="http://schemas.microsoft.com/office/drawing/2014/main" id="{2DA9461E-1346-4CE6-A1BD-DA8D7A369785}"/>
              </a:ext>
            </a:extLst>
          </p:cNvPr>
          <p:cNvSpPr>
            <a:spLocks noGrp="1"/>
          </p:cNvSpPr>
          <p:nvPr>
            <p:ph type="sldNum" sz="quarter" idx="5"/>
          </p:nvPr>
        </p:nvSpPr>
        <p:spPr>
          <a:xfrm>
            <a:off x="3776663" y="9428163"/>
            <a:ext cx="2890837"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772574F3-3436-473F-AFC0-7D0B86DC6591}"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obrázek snímku 1">
            <a:extLst>
              <a:ext uri="{FF2B5EF4-FFF2-40B4-BE49-F238E27FC236}">
                <a16:creationId xmlns:a16="http://schemas.microsoft.com/office/drawing/2014/main" id="{6D7E9BE3-C31E-43B0-92D2-4FC88865B0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Zástupný symbol pro poznámky 2">
            <a:extLst>
              <a:ext uri="{FF2B5EF4-FFF2-40B4-BE49-F238E27FC236}">
                <a16:creationId xmlns:a16="http://schemas.microsoft.com/office/drawing/2014/main" id="{2709E229-766D-4CCB-95B9-6AB1FCBBE5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cs-CZ" altLang="cs-CZ"/>
          </a:p>
        </p:txBody>
      </p:sp>
      <p:sp>
        <p:nvSpPr>
          <p:cNvPr id="4" name="Zástupný symbol pro záhlaví 3">
            <a:extLst>
              <a:ext uri="{FF2B5EF4-FFF2-40B4-BE49-F238E27FC236}">
                <a16:creationId xmlns:a16="http://schemas.microsoft.com/office/drawing/2014/main" id="{8A19386E-ED74-41A1-A1C0-3CC8A66BD213}"/>
              </a:ext>
            </a:extLst>
          </p:cNvPr>
          <p:cNvSpPr>
            <a:spLocks noGrp="1"/>
          </p:cNvSpPr>
          <p:nvPr>
            <p:ph type="hdr" sz="quarter"/>
          </p:nvPr>
        </p:nvSpPr>
        <p:spPr/>
        <p:txBody>
          <a:bodyPr/>
          <a:lstStyle/>
          <a:p>
            <a:pPr>
              <a:defRPr/>
            </a:pPr>
            <a:endParaRPr lang="cs-CZ"/>
          </a:p>
        </p:txBody>
      </p:sp>
      <p:sp>
        <p:nvSpPr>
          <p:cNvPr id="5" name="Zástupný symbol pro zápatí 4">
            <a:extLst>
              <a:ext uri="{FF2B5EF4-FFF2-40B4-BE49-F238E27FC236}">
                <a16:creationId xmlns:a16="http://schemas.microsoft.com/office/drawing/2014/main" id="{F5005163-5971-448D-816A-F59D4A4492B4}"/>
              </a:ext>
            </a:extLst>
          </p:cNvPr>
          <p:cNvSpPr>
            <a:spLocks noGrp="1"/>
          </p:cNvSpPr>
          <p:nvPr>
            <p:ph type="ftr" sz="quarter" idx="4"/>
          </p:nvPr>
        </p:nvSpPr>
        <p:spPr/>
        <p:txBody>
          <a:bodyPr/>
          <a:lstStyle/>
          <a:p>
            <a:pPr>
              <a:defRPr/>
            </a:pPr>
            <a:endParaRPr lang="cs-CZ"/>
          </a:p>
        </p:txBody>
      </p:sp>
      <p:sp>
        <p:nvSpPr>
          <p:cNvPr id="5126" name="Zástupný symbol pro číslo snímku 5">
            <a:extLst>
              <a:ext uri="{FF2B5EF4-FFF2-40B4-BE49-F238E27FC236}">
                <a16:creationId xmlns:a16="http://schemas.microsoft.com/office/drawing/2014/main" id="{8CC2E697-74BD-4AFE-BF54-D36816E530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A1D48F3-DE65-49E9-9320-94D514BCEADD}" type="slidenum">
              <a:rPr lang="cs-CZ" altLang="cs-CZ"/>
              <a:pPr>
                <a:spcBef>
                  <a:spcPct val="0"/>
                </a:spcBef>
              </a:pPr>
              <a:t>1</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Decreases key space</a:t>
            </a:r>
          </a:p>
        </p:txBody>
      </p:sp>
      <p:sp>
        <p:nvSpPr>
          <p:cNvPr id="4" name="Zástupný objekt pre hlavičku 3"/>
          <p:cNvSpPr>
            <a:spLocks noGrp="1"/>
          </p:cNvSpPr>
          <p:nvPr>
            <p:ph type="hdr" sz="quarter" idx="10"/>
          </p:nvPr>
        </p:nvSpPr>
        <p:spPr/>
        <p:txBody>
          <a:bodyPr/>
          <a:lstStyle/>
          <a:p>
            <a:pPr>
              <a:defRPr/>
            </a:pPr>
            <a:endParaRPr lang="cs-CZ"/>
          </a:p>
        </p:txBody>
      </p:sp>
      <p:sp>
        <p:nvSpPr>
          <p:cNvPr id="5" name="Zástupný objekt pre pätu 4"/>
          <p:cNvSpPr>
            <a:spLocks noGrp="1"/>
          </p:cNvSpPr>
          <p:nvPr>
            <p:ph type="ftr" sz="quarter" idx="11"/>
          </p:nvPr>
        </p:nvSpPr>
        <p:spPr/>
        <p:txBody>
          <a:bodyPr/>
          <a:lstStyle/>
          <a:p>
            <a:pPr>
              <a:defRPr/>
            </a:pPr>
            <a:endParaRPr lang="cs-CZ"/>
          </a:p>
        </p:txBody>
      </p:sp>
      <p:sp>
        <p:nvSpPr>
          <p:cNvPr id="6" name="Zástupný objekt pre číslo snímky 5"/>
          <p:cNvSpPr>
            <a:spLocks noGrp="1"/>
          </p:cNvSpPr>
          <p:nvPr>
            <p:ph type="sldNum" sz="quarter" idx="12"/>
          </p:nvPr>
        </p:nvSpPr>
        <p:spPr/>
        <p:txBody>
          <a:bodyPr/>
          <a:lstStyle/>
          <a:p>
            <a:pPr>
              <a:defRPr/>
            </a:pPr>
            <a:fld id="{772574F3-3436-473F-AFC0-7D0B86DC6591}" type="slidenum">
              <a:rPr lang="cs-CZ" altLang="cs-CZ" smtClean="0"/>
              <a:pPr>
                <a:defRPr/>
              </a:pPr>
              <a:t>5</a:t>
            </a:fld>
            <a:endParaRPr lang="cs-CZ" altLang="cs-CZ"/>
          </a:p>
        </p:txBody>
      </p:sp>
    </p:spTree>
    <p:extLst>
      <p:ext uri="{BB962C8B-B14F-4D97-AF65-F5344CB8AC3E}">
        <p14:creationId xmlns:p14="http://schemas.microsoft.com/office/powerpoint/2010/main" val="111487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Linear congruential</a:t>
            </a:r>
          </a:p>
        </p:txBody>
      </p:sp>
      <p:sp>
        <p:nvSpPr>
          <p:cNvPr id="4" name="Zástupný objekt pre hlavičku 3"/>
          <p:cNvSpPr>
            <a:spLocks noGrp="1"/>
          </p:cNvSpPr>
          <p:nvPr>
            <p:ph type="hdr" sz="quarter" idx="10"/>
          </p:nvPr>
        </p:nvSpPr>
        <p:spPr/>
        <p:txBody>
          <a:bodyPr/>
          <a:lstStyle/>
          <a:p>
            <a:pPr>
              <a:defRPr/>
            </a:pPr>
            <a:endParaRPr lang="cs-CZ"/>
          </a:p>
        </p:txBody>
      </p:sp>
      <p:sp>
        <p:nvSpPr>
          <p:cNvPr id="5" name="Zástupný objekt pre pätu 4"/>
          <p:cNvSpPr>
            <a:spLocks noGrp="1"/>
          </p:cNvSpPr>
          <p:nvPr>
            <p:ph type="ftr" sz="quarter" idx="11"/>
          </p:nvPr>
        </p:nvSpPr>
        <p:spPr/>
        <p:txBody>
          <a:bodyPr/>
          <a:lstStyle/>
          <a:p>
            <a:pPr>
              <a:defRPr/>
            </a:pPr>
            <a:endParaRPr lang="cs-CZ"/>
          </a:p>
        </p:txBody>
      </p:sp>
      <p:sp>
        <p:nvSpPr>
          <p:cNvPr id="6" name="Zástupný objekt pre číslo snímky 5"/>
          <p:cNvSpPr>
            <a:spLocks noGrp="1"/>
          </p:cNvSpPr>
          <p:nvPr>
            <p:ph type="sldNum" sz="quarter" idx="12"/>
          </p:nvPr>
        </p:nvSpPr>
        <p:spPr/>
        <p:txBody>
          <a:bodyPr/>
          <a:lstStyle/>
          <a:p>
            <a:pPr>
              <a:defRPr/>
            </a:pPr>
            <a:fld id="{772574F3-3436-473F-AFC0-7D0B86DC6591}" type="slidenum">
              <a:rPr lang="cs-CZ" altLang="cs-CZ" smtClean="0"/>
              <a:pPr>
                <a:defRPr/>
              </a:pPr>
              <a:t>7</a:t>
            </a:fld>
            <a:endParaRPr lang="cs-CZ" altLang="cs-CZ"/>
          </a:p>
        </p:txBody>
      </p:sp>
    </p:spTree>
    <p:extLst>
      <p:ext uri="{BB962C8B-B14F-4D97-AF65-F5344CB8AC3E}">
        <p14:creationId xmlns:p14="http://schemas.microsoft.com/office/powerpoint/2010/main" val="1763087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Seed = add for full entropy</a:t>
            </a:r>
          </a:p>
        </p:txBody>
      </p:sp>
      <p:sp>
        <p:nvSpPr>
          <p:cNvPr id="4" name="Zástupný objekt pre hlavičku 3"/>
          <p:cNvSpPr>
            <a:spLocks noGrp="1"/>
          </p:cNvSpPr>
          <p:nvPr>
            <p:ph type="hdr" sz="quarter" idx="10"/>
          </p:nvPr>
        </p:nvSpPr>
        <p:spPr/>
        <p:txBody>
          <a:bodyPr/>
          <a:lstStyle/>
          <a:p>
            <a:pPr>
              <a:defRPr/>
            </a:pPr>
            <a:endParaRPr lang="cs-CZ"/>
          </a:p>
        </p:txBody>
      </p:sp>
      <p:sp>
        <p:nvSpPr>
          <p:cNvPr id="5" name="Zástupný objekt pre pätu 4"/>
          <p:cNvSpPr>
            <a:spLocks noGrp="1"/>
          </p:cNvSpPr>
          <p:nvPr>
            <p:ph type="ftr" sz="quarter" idx="11"/>
          </p:nvPr>
        </p:nvSpPr>
        <p:spPr/>
        <p:txBody>
          <a:bodyPr/>
          <a:lstStyle/>
          <a:p>
            <a:pPr>
              <a:defRPr/>
            </a:pPr>
            <a:endParaRPr lang="cs-CZ"/>
          </a:p>
        </p:txBody>
      </p:sp>
      <p:sp>
        <p:nvSpPr>
          <p:cNvPr id="6" name="Zástupný objekt pre číslo snímky 5"/>
          <p:cNvSpPr>
            <a:spLocks noGrp="1"/>
          </p:cNvSpPr>
          <p:nvPr>
            <p:ph type="sldNum" sz="quarter" idx="12"/>
          </p:nvPr>
        </p:nvSpPr>
        <p:spPr/>
        <p:txBody>
          <a:bodyPr/>
          <a:lstStyle/>
          <a:p>
            <a:pPr>
              <a:defRPr/>
            </a:pPr>
            <a:fld id="{772574F3-3436-473F-AFC0-7D0B86DC6591}" type="slidenum">
              <a:rPr lang="cs-CZ" altLang="cs-CZ" smtClean="0"/>
              <a:pPr>
                <a:defRPr/>
              </a:pPr>
              <a:t>27</a:t>
            </a:fld>
            <a:endParaRPr lang="cs-CZ" altLang="cs-CZ"/>
          </a:p>
        </p:txBody>
      </p:sp>
    </p:spTree>
    <p:extLst>
      <p:ext uri="{BB962C8B-B14F-4D97-AF65-F5344CB8AC3E}">
        <p14:creationId xmlns:p14="http://schemas.microsoft.com/office/powerpoint/2010/main" val="1855562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backdoor</a:t>
            </a:r>
          </a:p>
        </p:txBody>
      </p:sp>
      <p:sp>
        <p:nvSpPr>
          <p:cNvPr id="4" name="Zástupný objekt pre hlavičku 3"/>
          <p:cNvSpPr>
            <a:spLocks noGrp="1"/>
          </p:cNvSpPr>
          <p:nvPr>
            <p:ph type="hdr" sz="quarter" idx="10"/>
          </p:nvPr>
        </p:nvSpPr>
        <p:spPr/>
        <p:txBody>
          <a:bodyPr/>
          <a:lstStyle/>
          <a:p>
            <a:pPr>
              <a:defRPr/>
            </a:pPr>
            <a:endParaRPr lang="cs-CZ"/>
          </a:p>
        </p:txBody>
      </p:sp>
      <p:sp>
        <p:nvSpPr>
          <p:cNvPr id="5" name="Zástupný objekt pre pätu 4"/>
          <p:cNvSpPr>
            <a:spLocks noGrp="1"/>
          </p:cNvSpPr>
          <p:nvPr>
            <p:ph type="ftr" sz="quarter" idx="11"/>
          </p:nvPr>
        </p:nvSpPr>
        <p:spPr/>
        <p:txBody>
          <a:bodyPr/>
          <a:lstStyle/>
          <a:p>
            <a:pPr>
              <a:defRPr/>
            </a:pPr>
            <a:endParaRPr lang="cs-CZ"/>
          </a:p>
        </p:txBody>
      </p:sp>
      <p:sp>
        <p:nvSpPr>
          <p:cNvPr id="6" name="Zástupný objekt pre číslo snímky 5"/>
          <p:cNvSpPr>
            <a:spLocks noGrp="1"/>
          </p:cNvSpPr>
          <p:nvPr>
            <p:ph type="sldNum" sz="quarter" idx="12"/>
          </p:nvPr>
        </p:nvSpPr>
        <p:spPr/>
        <p:txBody>
          <a:bodyPr/>
          <a:lstStyle/>
          <a:p>
            <a:pPr>
              <a:defRPr/>
            </a:pPr>
            <a:fld id="{772574F3-3436-473F-AFC0-7D0B86DC6591}" type="slidenum">
              <a:rPr lang="cs-CZ" altLang="cs-CZ" smtClean="0"/>
              <a:pPr>
                <a:defRPr/>
              </a:pPr>
              <a:t>38</a:t>
            </a:fld>
            <a:endParaRPr lang="cs-CZ" altLang="cs-CZ"/>
          </a:p>
        </p:txBody>
      </p:sp>
    </p:spTree>
    <p:extLst>
      <p:ext uri="{BB962C8B-B14F-4D97-AF65-F5344CB8AC3E}">
        <p14:creationId xmlns:p14="http://schemas.microsoft.com/office/powerpoint/2010/main" val="38310953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en-US" dirty="0"/>
              <a:t>Process ID 33 000 – no mixing just ID </a:t>
            </a:r>
          </a:p>
        </p:txBody>
      </p:sp>
      <p:sp>
        <p:nvSpPr>
          <p:cNvPr id="4" name="Zástupný objekt pre hlavičku 3"/>
          <p:cNvSpPr>
            <a:spLocks noGrp="1"/>
          </p:cNvSpPr>
          <p:nvPr>
            <p:ph type="hdr" sz="quarter" idx="10"/>
          </p:nvPr>
        </p:nvSpPr>
        <p:spPr/>
        <p:txBody>
          <a:bodyPr/>
          <a:lstStyle/>
          <a:p>
            <a:pPr>
              <a:defRPr/>
            </a:pPr>
            <a:endParaRPr lang="cs-CZ"/>
          </a:p>
        </p:txBody>
      </p:sp>
      <p:sp>
        <p:nvSpPr>
          <p:cNvPr id="5" name="Zástupný objekt pre pätu 4"/>
          <p:cNvSpPr>
            <a:spLocks noGrp="1"/>
          </p:cNvSpPr>
          <p:nvPr>
            <p:ph type="ftr" sz="quarter" idx="11"/>
          </p:nvPr>
        </p:nvSpPr>
        <p:spPr/>
        <p:txBody>
          <a:bodyPr/>
          <a:lstStyle/>
          <a:p>
            <a:pPr>
              <a:defRPr/>
            </a:pPr>
            <a:endParaRPr lang="cs-CZ"/>
          </a:p>
        </p:txBody>
      </p:sp>
      <p:sp>
        <p:nvSpPr>
          <p:cNvPr id="6" name="Zástupný objekt pre číslo snímky 5"/>
          <p:cNvSpPr>
            <a:spLocks noGrp="1"/>
          </p:cNvSpPr>
          <p:nvPr>
            <p:ph type="sldNum" sz="quarter" idx="12"/>
          </p:nvPr>
        </p:nvSpPr>
        <p:spPr/>
        <p:txBody>
          <a:bodyPr/>
          <a:lstStyle/>
          <a:p>
            <a:pPr>
              <a:defRPr/>
            </a:pPr>
            <a:fld id="{772574F3-3436-473F-AFC0-7D0B86DC6591}" type="slidenum">
              <a:rPr lang="cs-CZ" altLang="cs-CZ" smtClean="0"/>
              <a:pPr>
                <a:defRPr/>
              </a:pPr>
              <a:t>48</a:t>
            </a:fld>
            <a:endParaRPr lang="cs-CZ" altLang="cs-CZ"/>
          </a:p>
        </p:txBody>
      </p:sp>
    </p:spTree>
    <p:extLst>
      <p:ext uri="{BB962C8B-B14F-4D97-AF65-F5344CB8AC3E}">
        <p14:creationId xmlns:p14="http://schemas.microsoft.com/office/powerpoint/2010/main" val="3979527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SzPct val="100000"/>
              <a:buFont typeface="Arial" pitchFamily="34" charset="0"/>
              <a:buChar char="•"/>
              <a:defRPr sz="2700"/>
            </a:lvl1pPr>
            <a:lvl2pPr marL="628650" indent="-266700">
              <a:buClrTx/>
              <a:buSzPct val="100000"/>
              <a:buFont typeface="Arial" pitchFamily="34" charset="0"/>
              <a:buChar char="–"/>
              <a:defRPr sz="2300"/>
            </a:lvl2pPr>
            <a:lvl3pPr>
              <a:buClrTx/>
              <a:buSzPct val="100000"/>
              <a:defRPr sz="2300"/>
            </a:lvl3pPr>
            <a:lvl4pPr marL="1343025" indent="-266700">
              <a:defRPr sz="2300"/>
            </a:lvl4pPr>
            <a:lvl5pPr marL="1704975" indent="-266700">
              <a:buFont typeface="Arial" pitchFamily="34" charset="0"/>
              <a:buChar char="•"/>
              <a:defRPr sz="2300"/>
            </a:lvl5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a:extLst>
              <a:ext uri="{FF2B5EF4-FFF2-40B4-BE49-F238E27FC236}">
                <a16:creationId xmlns:a16="http://schemas.microsoft.com/office/drawing/2014/main" id="{1E0FC8FB-EA91-4F91-8BF5-F14A8D543FCC}"/>
              </a:ext>
            </a:extLst>
          </p:cNvPr>
          <p:cNvSpPr>
            <a:spLocks noGrp="1"/>
          </p:cNvSpPr>
          <p:nvPr>
            <p:ph type="sldNum" sz="quarter" idx="10"/>
          </p:nvPr>
        </p:nvSpPr>
        <p:spPr/>
        <p:txBody>
          <a:bodyPr/>
          <a:lstStyle>
            <a:lvl1pPr>
              <a:defRPr/>
            </a:lvl1pPr>
          </a:lstStyle>
          <a:p>
            <a:pPr>
              <a:defRPr/>
            </a:pPr>
            <a:fld id="{6EB91718-6F42-470F-8E0A-26D0574D1118}" type="slidenum">
              <a:rPr lang="cs-CZ" altLang="cs-CZ"/>
              <a:pPr>
                <a:defRPr/>
              </a:pPr>
              <a:t>‹#›</a:t>
            </a:fld>
            <a:endParaRPr lang="cs-CZ" altLang="cs-CZ"/>
          </a:p>
        </p:txBody>
      </p:sp>
      <p:sp>
        <p:nvSpPr>
          <p:cNvPr id="5" name="Zástupný symbol pro zápatí 4">
            <a:extLst>
              <a:ext uri="{FF2B5EF4-FFF2-40B4-BE49-F238E27FC236}">
                <a16:creationId xmlns:a16="http://schemas.microsoft.com/office/drawing/2014/main" id="{0F839A8E-1681-4105-BA82-C06393E3CB36}"/>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1267388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03238" y="908050"/>
            <a:ext cx="8229600" cy="792163"/>
          </a:xfrm>
        </p:spPr>
        <p:txBody>
          <a:bodyPr/>
          <a:lstStyle/>
          <a:p>
            <a:r>
              <a:rPr lang="cs-CZ"/>
              <a:t>Kliknutím lze upravit styl.</a:t>
            </a:r>
          </a:p>
        </p:txBody>
      </p:sp>
      <p:sp>
        <p:nvSpPr>
          <p:cNvPr id="3" name="Zástupný symbol pro obsah 2"/>
          <p:cNvSpPr>
            <a:spLocks noGrp="1"/>
          </p:cNvSpPr>
          <p:nvPr>
            <p:ph idx="1"/>
          </p:nvPr>
        </p:nvSpPr>
        <p:spPr>
          <a:xfrm>
            <a:off x="503238" y="1871663"/>
            <a:ext cx="8229600" cy="414972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číslo snímku 5">
            <a:extLst>
              <a:ext uri="{FF2B5EF4-FFF2-40B4-BE49-F238E27FC236}">
                <a16:creationId xmlns:a16="http://schemas.microsoft.com/office/drawing/2014/main" id="{D7E6F86C-388C-40CF-A874-451E1CCF7585}"/>
              </a:ext>
            </a:extLst>
          </p:cNvPr>
          <p:cNvSpPr>
            <a:spLocks noGrp="1"/>
          </p:cNvSpPr>
          <p:nvPr>
            <p:ph type="sldNum" sz="quarter" idx="10"/>
          </p:nvPr>
        </p:nvSpPr>
        <p:spPr/>
        <p:txBody>
          <a:bodyPr/>
          <a:lstStyle>
            <a:lvl1pPr>
              <a:defRPr/>
            </a:lvl1pPr>
          </a:lstStyle>
          <a:p>
            <a:pPr>
              <a:defRPr/>
            </a:pPr>
            <a:fld id="{E4E9B12C-BB84-4604-AE5D-31E956CAC1C5}" type="slidenum">
              <a:rPr lang="cs-CZ" altLang="cs-CZ"/>
              <a:pPr>
                <a:defRPr/>
              </a:pPr>
              <a:t>‹#›</a:t>
            </a:fld>
            <a:endParaRPr lang="cs-CZ" altLang="cs-CZ"/>
          </a:p>
        </p:txBody>
      </p:sp>
      <p:sp>
        <p:nvSpPr>
          <p:cNvPr id="5" name="Zástupný symbol pro zápatí 4">
            <a:extLst>
              <a:ext uri="{FF2B5EF4-FFF2-40B4-BE49-F238E27FC236}">
                <a16:creationId xmlns:a16="http://schemas.microsoft.com/office/drawing/2014/main" id="{F3219ACF-AED0-4341-BE57-1A0FFE0CF71F}"/>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2759993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dirty="0"/>
              <a:t>Kliknutím lze upravit styl.</a:t>
            </a:r>
          </a:p>
        </p:txBody>
      </p:sp>
      <p:sp>
        <p:nvSpPr>
          <p:cNvPr id="3" name="Zástupný symbol pro text 2"/>
          <p:cNvSpPr>
            <a:spLocks noGrp="1"/>
          </p:cNvSpPr>
          <p:nvPr>
            <p:ph type="body" idx="1"/>
          </p:nvPr>
        </p:nvSpPr>
        <p:spPr>
          <a:xfrm>
            <a:off x="722313" y="2636912"/>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dirty="0"/>
              <a:t>Kliknutím lze upravit styly předlohy textu.</a:t>
            </a:r>
          </a:p>
        </p:txBody>
      </p:sp>
      <p:sp>
        <p:nvSpPr>
          <p:cNvPr id="4" name="Zástupný symbol pro číslo snímku 5">
            <a:extLst>
              <a:ext uri="{FF2B5EF4-FFF2-40B4-BE49-F238E27FC236}">
                <a16:creationId xmlns:a16="http://schemas.microsoft.com/office/drawing/2014/main" id="{7C4D4C25-6E91-4320-97A1-3A1E19B8EC37}"/>
              </a:ext>
            </a:extLst>
          </p:cNvPr>
          <p:cNvSpPr>
            <a:spLocks noGrp="1"/>
          </p:cNvSpPr>
          <p:nvPr>
            <p:ph type="sldNum" sz="quarter" idx="10"/>
          </p:nvPr>
        </p:nvSpPr>
        <p:spPr/>
        <p:txBody>
          <a:bodyPr/>
          <a:lstStyle>
            <a:lvl1pPr>
              <a:defRPr/>
            </a:lvl1pPr>
          </a:lstStyle>
          <a:p>
            <a:pPr>
              <a:defRPr/>
            </a:pPr>
            <a:fld id="{662C6486-120E-49CA-996C-80C98675A30B}" type="slidenum">
              <a:rPr lang="cs-CZ" altLang="cs-CZ"/>
              <a:pPr>
                <a:defRPr/>
              </a:pPr>
              <a:t>‹#›</a:t>
            </a:fld>
            <a:endParaRPr lang="cs-CZ" altLang="cs-CZ"/>
          </a:p>
        </p:txBody>
      </p:sp>
      <p:sp>
        <p:nvSpPr>
          <p:cNvPr id="5" name="Zástupný symbol pro zápatí 4">
            <a:extLst>
              <a:ext uri="{FF2B5EF4-FFF2-40B4-BE49-F238E27FC236}">
                <a16:creationId xmlns:a16="http://schemas.microsoft.com/office/drawing/2014/main" id="{E909A81B-6515-4110-BB86-8D5BF39F01D2}"/>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2006378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obsah 2"/>
          <p:cNvSpPr>
            <a:spLocks noGrp="1"/>
          </p:cNvSpPr>
          <p:nvPr>
            <p:ph sz="half" idx="1"/>
          </p:nvPr>
        </p:nvSpPr>
        <p:spPr>
          <a:xfrm>
            <a:off x="504000" y="1844824"/>
            <a:ext cx="3956248"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obsah 3"/>
          <p:cNvSpPr>
            <a:spLocks noGrp="1"/>
          </p:cNvSpPr>
          <p:nvPr>
            <p:ph sz="half" idx="2"/>
          </p:nvPr>
        </p:nvSpPr>
        <p:spPr>
          <a:xfrm>
            <a:off x="4648200" y="1844824"/>
            <a:ext cx="4038600" cy="4281339"/>
          </a:xfrm>
        </p:spPr>
        <p:txBody>
          <a:bodyPr/>
          <a:lstStyle>
            <a:lvl1pPr>
              <a:defRPr sz="2700"/>
            </a:lvl1pPr>
            <a:lvl2pPr>
              <a:defRPr sz="2300"/>
            </a:lvl2pPr>
            <a:lvl3pPr>
              <a:defRPr sz="2300"/>
            </a:lvl3pPr>
            <a:lvl4pPr>
              <a:defRPr sz="2300"/>
            </a:lvl4pPr>
            <a:lvl5pPr>
              <a:defRPr sz="2300"/>
            </a:lvl5pPr>
            <a:lvl6pPr>
              <a:defRPr sz="1800"/>
            </a:lvl6pPr>
            <a:lvl7pPr>
              <a:defRPr sz="1800"/>
            </a:lvl7pPr>
            <a:lvl8pPr>
              <a:defRPr sz="1800"/>
            </a:lvl8pPr>
            <a:lvl9pPr>
              <a:defRPr sz="18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číslo snímku 5">
            <a:extLst>
              <a:ext uri="{FF2B5EF4-FFF2-40B4-BE49-F238E27FC236}">
                <a16:creationId xmlns:a16="http://schemas.microsoft.com/office/drawing/2014/main" id="{D89B6C8A-90DF-445B-BDF5-B15C46034C66}"/>
              </a:ext>
            </a:extLst>
          </p:cNvPr>
          <p:cNvSpPr>
            <a:spLocks noGrp="1"/>
          </p:cNvSpPr>
          <p:nvPr>
            <p:ph type="sldNum" sz="quarter" idx="10"/>
          </p:nvPr>
        </p:nvSpPr>
        <p:spPr/>
        <p:txBody>
          <a:bodyPr/>
          <a:lstStyle>
            <a:lvl1pPr>
              <a:defRPr/>
            </a:lvl1pPr>
          </a:lstStyle>
          <a:p>
            <a:pPr>
              <a:defRPr/>
            </a:pPr>
            <a:fld id="{3FB94FD5-3A91-4596-A806-A38B13388F81}" type="slidenum">
              <a:rPr lang="cs-CZ" altLang="cs-CZ"/>
              <a:pPr>
                <a:defRPr/>
              </a:pPr>
              <a:t>‹#›</a:t>
            </a:fld>
            <a:endParaRPr lang="cs-CZ" altLang="cs-CZ"/>
          </a:p>
        </p:txBody>
      </p:sp>
      <p:sp>
        <p:nvSpPr>
          <p:cNvPr id="6" name="Zástupný symbol pro zápatí 4">
            <a:extLst>
              <a:ext uri="{FF2B5EF4-FFF2-40B4-BE49-F238E27FC236}">
                <a16:creationId xmlns:a16="http://schemas.microsoft.com/office/drawing/2014/main" id="{C5AA187F-BC2B-4E9C-AE29-F27C65900B09}"/>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4038712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dirty="0"/>
              <a:t>Kliknutím lze upravit styl.</a:t>
            </a:r>
          </a:p>
        </p:txBody>
      </p:sp>
      <p:sp>
        <p:nvSpPr>
          <p:cNvPr id="3" name="Zástupný symbol pro text 2"/>
          <p:cNvSpPr>
            <a:spLocks noGrp="1"/>
          </p:cNvSpPr>
          <p:nvPr>
            <p:ph type="body" idx="1"/>
          </p:nvPr>
        </p:nvSpPr>
        <p:spPr>
          <a:xfrm>
            <a:off x="518864" y="1916832"/>
            <a:ext cx="4040188"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4" name="Zástupný symbol pro obsah 3"/>
          <p:cNvSpPr>
            <a:spLocks noGrp="1"/>
          </p:cNvSpPr>
          <p:nvPr>
            <p:ph sz="half" idx="2"/>
          </p:nvPr>
        </p:nvSpPr>
        <p:spPr>
          <a:xfrm>
            <a:off x="518864" y="2556594"/>
            <a:ext cx="4040188"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text 4"/>
          <p:cNvSpPr>
            <a:spLocks noGrp="1"/>
          </p:cNvSpPr>
          <p:nvPr>
            <p:ph type="body" sz="quarter" idx="3"/>
          </p:nvPr>
        </p:nvSpPr>
        <p:spPr>
          <a:xfrm>
            <a:off x="4706689" y="1916832"/>
            <a:ext cx="4041775" cy="595953"/>
          </a:xfrm>
        </p:spPr>
        <p:txBody>
          <a:bodyPr anchor="b"/>
          <a:lstStyle>
            <a:lvl1pPr marL="0" indent="0">
              <a:buNone/>
              <a:defRPr sz="27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a:t>Kliknutím lze upravit styly předlohy textu.</a:t>
            </a:r>
          </a:p>
        </p:txBody>
      </p:sp>
      <p:sp>
        <p:nvSpPr>
          <p:cNvPr id="6" name="Zástupný symbol pro obsah 5"/>
          <p:cNvSpPr>
            <a:spLocks noGrp="1"/>
          </p:cNvSpPr>
          <p:nvPr>
            <p:ph sz="quarter" idx="4"/>
          </p:nvPr>
        </p:nvSpPr>
        <p:spPr>
          <a:xfrm>
            <a:off x="4706689" y="2556594"/>
            <a:ext cx="4041775" cy="3680718"/>
          </a:xfrm>
        </p:spPr>
        <p:txBody>
          <a:bodyPr/>
          <a:lstStyle>
            <a:lvl1pPr>
              <a:defRPr sz="2700"/>
            </a:lvl1pPr>
            <a:lvl2pPr>
              <a:defRPr sz="2300"/>
            </a:lvl2pPr>
            <a:lvl3pPr>
              <a:defRPr sz="2300"/>
            </a:lvl3pPr>
            <a:lvl4pPr>
              <a:defRPr sz="2300"/>
            </a:lvl4pPr>
            <a:lvl5pPr>
              <a:defRPr sz="2300"/>
            </a:lvl5pPr>
            <a:lvl6pPr>
              <a:defRPr sz="1600"/>
            </a:lvl6pPr>
            <a:lvl7pPr>
              <a:defRPr sz="1600"/>
            </a:lvl7pPr>
            <a:lvl8pPr>
              <a:defRPr sz="1600"/>
            </a:lvl8pPr>
            <a:lvl9pPr>
              <a:defRPr sz="16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Zástupný symbol pro číslo snímku 5">
            <a:extLst>
              <a:ext uri="{FF2B5EF4-FFF2-40B4-BE49-F238E27FC236}">
                <a16:creationId xmlns:a16="http://schemas.microsoft.com/office/drawing/2014/main" id="{5A9AD549-57E9-4C39-959C-0B3B92AC020F}"/>
              </a:ext>
            </a:extLst>
          </p:cNvPr>
          <p:cNvSpPr>
            <a:spLocks noGrp="1"/>
          </p:cNvSpPr>
          <p:nvPr>
            <p:ph type="sldNum" sz="quarter" idx="10"/>
          </p:nvPr>
        </p:nvSpPr>
        <p:spPr/>
        <p:txBody>
          <a:bodyPr/>
          <a:lstStyle>
            <a:lvl1pPr>
              <a:defRPr/>
            </a:lvl1pPr>
          </a:lstStyle>
          <a:p>
            <a:pPr>
              <a:defRPr/>
            </a:pPr>
            <a:fld id="{5172CA66-E234-459F-917C-D884DAD520F1}" type="slidenum">
              <a:rPr lang="cs-CZ" altLang="cs-CZ"/>
              <a:pPr>
                <a:defRPr/>
              </a:pPr>
              <a:t>‹#›</a:t>
            </a:fld>
            <a:endParaRPr lang="cs-CZ" altLang="cs-CZ"/>
          </a:p>
        </p:txBody>
      </p:sp>
      <p:sp>
        <p:nvSpPr>
          <p:cNvPr id="8" name="Zástupný symbol pro zápatí 4">
            <a:extLst>
              <a:ext uri="{FF2B5EF4-FFF2-40B4-BE49-F238E27FC236}">
                <a16:creationId xmlns:a16="http://schemas.microsoft.com/office/drawing/2014/main" id="{9F5BB109-5EBF-4580-A991-782EC20D7F7F}"/>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3387223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číslo snímku 5">
            <a:extLst>
              <a:ext uri="{FF2B5EF4-FFF2-40B4-BE49-F238E27FC236}">
                <a16:creationId xmlns:a16="http://schemas.microsoft.com/office/drawing/2014/main" id="{6A53F4C0-15EB-47A3-B9B2-9040DFA1A881}"/>
              </a:ext>
            </a:extLst>
          </p:cNvPr>
          <p:cNvSpPr>
            <a:spLocks noGrp="1"/>
          </p:cNvSpPr>
          <p:nvPr>
            <p:ph type="sldNum" sz="quarter" idx="10"/>
          </p:nvPr>
        </p:nvSpPr>
        <p:spPr/>
        <p:txBody>
          <a:bodyPr/>
          <a:lstStyle>
            <a:lvl1pPr>
              <a:defRPr/>
            </a:lvl1pPr>
          </a:lstStyle>
          <a:p>
            <a:pPr>
              <a:defRPr/>
            </a:pPr>
            <a:fld id="{F613F22B-437B-4420-968B-92305D3C2B00}" type="slidenum">
              <a:rPr lang="cs-CZ" altLang="cs-CZ"/>
              <a:pPr>
                <a:defRPr/>
              </a:pPr>
              <a:t>‹#›</a:t>
            </a:fld>
            <a:endParaRPr lang="cs-CZ" altLang="cs-CZ"/>
          </a:p>
        </p:txBody>
      </p:sp>
      <p:sp>
        <p:nvSpPr>
          <p:cNvPr id="4" name="Zástupný symbol pro zápatí 4">
            <a:extLst>
              <a:ext uri="{FF2B5EF4-FFF2-40B4-BE49-F238E27FC236}">
                <a16:creationId xmlns:a16="http://schemas.microsoft.com/office/drawing/2014/main" id="{CE8C7B96-21EC-41B2-8E5B-8E9E1F3F2B42}"/>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3379145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číslo snímku 5">
            <a:extLst>
              <a:ext uri="{FF2B5EF4-FFF2-40B4-BE49-F238E27FC236}">
                <a16:creationId xmlns:a16="http://schemas.microsoft.com/office/drawing/2014/main" id="{F4121423-82A8-458F-BBFD-A138E63C4023}"/>
              </a:ext>
            </a:extLst>
          </p:cNvPr>
          <p:cNvSpPr>
            <a:spLocks noGrp="1"/>
          </p:cNvSpPr>
          <p:nvPr>
            <p:ph type="sldNum" sz="quarter" idx="10"/>
          </p:nvPr>
        </p:nvSpPr>
        <p:spPr/>
        <p:txBody>
          <a:bodyPr/>
          <a:lstStyle>
            <a:lvl1pPr>
              <a:defRPr/>
            </a:lvl1pPr>
          </a:lstStyle>
          <a:p>
            <a:pPr>
              <a:defRPr/>
            </a:pPr>
            <a:fld id="{9F24D5EB-2DDB-4BE9-8C92-55AA68469BC6}" type="slidenum">
              <a:rPr lang="cs-CZ" altLang="cs-CZ"/>
              <a:pPr>
                <a:defRPr/>
              </a:pPr>
              <a:t>‹#›</a:t>
            </a:fld>
            <a:endParaRPr lang="cs-CZ" altLang="cs-CZ"/>
          </a:p>
        </p:txBody>
      </p:sp>
      <p:sp>
        <p:nvSpPr>
          <p:cNvPr id="3" name="Zástupný symbol pro zápatí 4">
            <a:extLst>
              <a:ext uri="{FF2B5EF4-FFF2-40B4-BE49-F238E27FC236}">
                <a16:creationId xmlns:a16="http://schemas.microsoft.com/office/drawing/2014/main" id="{E981FFB6-04AE-42DB-A7CE-C5DBEC55F64E}"/>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72039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764704"/>
            <a:ext cx="3008313" cy="984577"/>
          </a:xfrm>
        </p:spPr>
        <p:txBody>
          <a:bodyPr anchor="t"/>
          <a:lstStyle>
            <a:lvl1pPr algn="l">
              <a:defRPr sz="3200" b="1"/>
            </a:lvl1pPr>
          </a:lstStyle>
          <a:p>
            <a:r>
              <a:rPr lang="cs-CZ" dirty="0"/>
              <a:t>Kliknutím lze upravit styl.</a:t>
            </a:r>
          </a:p>
        </p:txBody>
      </p:sp>
      <p:sp>
        <p:nvSpPr>
          <p:cNvPr id="3" name="Zástupný symbol pro obsah 2"/>
          <p:cNvSpPr>
            <a:spLocks noGrp="1"/>
          </p:cNvSpPr>
          <p:nvPr>
            <p:ph idx="1"/>
          </p:nvPr>
        </p:nvSpPr>
        <p:spPr>
          <a:xfrm>
            <a:off x="3575050" y="764704"/>
            <a:ext cx="5111750" cy="5400601"/>
          </a:xfrm>
        </p:spPr>
        <p:txBody>
          <a:bodyPr/>
          <a:lstStyle>
            <a:lvl1pPr>
              <a:defRPr sz="2700"/>
            </a:lvl1pPr>
            <a:lvl2pPr>
              <a:defRPr sz="2300"/>
            </a:lvl2pPr>
            <a:lvl3pPr>
              <a:defRPr sz="2300"/>
            </a:lvl3pPr>
            <a:lvl4pPr>
              <a:defRPr sz="2300"/>
            </a:lvl4pPr>
            <a:lvl5pPr>
              <a:defRPr sz="2300"/>
            </a:lvl5pPr>
            <a:lvl6pPr>
              <a:defRPr sz="2000"/>
            </a:lvl6pPr>
            <a:lvl7pPr>
              <a:defRPr sz="2000"/>
            </a:lvl7pPr>
            <a:lvl8pPr>
              <a:defRPr sz="2000"/>
            </a:lvl8pPr>
            <a:lvl9pPr>
              <a:defRPr sz="2000"/>
            </a:lvl9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text 3"/>
          <p:cNvSpPr>
            <a:spLocks noGrp="1"/>
          </p:cNvSpPr>
          <p:nvPr>
            <p:ph type="body" sz="half" idx="2"/>
          </p:nvPr>
        </p:nvSpPr>
        <p:spPr>
          <a:xfrm>
            <a:off x="457200" y="1916831"/>
            <a:ext cx="3008313" cy="424847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a:extLst>
              <a:ext uri="{FF2B5EF4-FFF2-40B4-BE49-F238E27FC236}">
                <a16:creationId xmlns:a16="http://schemas.microsoft.com/office/drawing/2014/main" id="{9859A9C4-86F8-4FE8-A2F5-15959AD8614C}"/>
              </a:ext>
            </a:extLst>
          </p:cNvPr>
          <p:cNvSpPr>
            <a:spLocks noGrp="1"/>
          </p:cNvSpPr>
          <p:nvPr>
            <p:ph type="sldNum" sz="quarter" idx="10"/>
          </p:nvPr>
        </p:nvSpPr>
        <p:spPr/>
        <p:txBody>
          <a:bodyPr/>
          <a:lstStyle>
            <a:lvl1pPr>
              <a:defRPr/>
            </a:lvl1pPr>
          </a:lstStyle>
          <a:p>
            <a:pPr>
              <a:defRPr/>
            </a:pPr>
            <a:fld id="{AB87CD94-2945-4C96-9C40-90976E431098}" type="slidenum">
              <a:rPr lang="cs-CZ" altLang="cs-CZ"/>
              <a:pPr>
                <a:defRPr/>
              </a:pPr>
              <a:t>‹#›</a:t>
            </a:fld>
            <a:endParaRPr lang="cs-CZ" altLang="cs-CZ"/>
          </a:p>
        </p:txBody>
      </p:sp>
      <p:sp>
        <p:nvSpPr>
          <p:cNvPr id="6" name="Zástupný symbol pro zápatí 4">
            <a:extLst>
              <a:ext uri="{FF2B5EF4-FFF2-40B4-BE49-F238E27FC236}">
                <a16:creationId xmlns:a16="http://schemas.microsoft.com/office/drawing/2014/main" id="{751C48E0-4EA9-44F4-B8FA-D53D1402B60E}"/>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123556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dirty="0"/>
              <a:t>Kliknutím lze upravit styl.</a:t>
            </a:r>
          </a:p>
        </p:txBody>
      </p:sp>
      <p:sp>
        <p:nvSpPr>
          <p:cNvPr id="3" name="Zástupný symbol pro obrázek 2"/>
          <p:cNvSpPr>
            <a:spLocks noGrp="1"/>
          </p:cNvSpPr>
          <p:nvPr>
            <p:ph type="pic" idx="1"/>
          </p:nvPr>
        </p:nvSpPr>
        <p:spPr>
          <a:xfrm>
            <a:off x="1792288" y="1052735"/>
            <a:ext cx="5486400" cy="367483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dirty="0"/>
              <a:t>Kliknutím lze upravit styly předlohy textu.</a:t>
            </a:r>
          </a:p>
        </p:txBody>
      </p:sp>
      <p:sp>
        <p:nvSpPr>
          <p:cNvPr id="5" name="Zástupný symbol pro číslo snímku 5">
            <a:extLst>
              <a:ext uri="{FF2B5EF4-FFF2-40B4-BE49-F238E27FC236}">
                <a16:creationId xmlns:a16="http://schemas.microsoft.com/office/drawing/2014/main" id="{560FA570-AF90-49F8-AA1B-AEF5EC923848}"/>
              </a:ext>
            </a:extLst>
          </p:cNvPr>
          <p:cNvSpPr>
            <a:spLocks noGrp="1"/>
          </p:cNvSpPr>
          <p:nvPr>
            <p:ph type="sldNum" sz="quarter" idx="10"/>
          </p:nvPr>
        </p:nvSpPr>
        <p:spPr/>
        <p:txBody>
          <a:bodyPr/>
          <a:lstStyle>
            <a:lvl1pPr>
              <a:defRPr/>
            </a:lvl1pPr>
          </a:lstStyle>
          <a:p>
            <a:pPr>
              <a:defRPr/>
            </a:pPr>
            <a:fld id="{1DAC8628-2FF9-41A8-BB35-1356EFA1074D}" type="slidenum">
              <a:rPr lang="cs-CZ" altLang="cs-CZ"/>
              <a:pPr>
                <a:defRPr/>
              </a:pPr>
              <a:t>‹#›</a:t>
            </a:fld>
            <a:endParaRPr lang="cs-CZ" altLang="cs-CZ"/>
          </a:p>
        </p:txBody>
      </p:sp>
      <p:sp>
        <p:nvSpPr>
          <p:cNvPr id="6" name="Zástupný symbol pro zápatí 4">
            <a:extLst>
              <a:ext uri="{FF2B5EF4-FFF2-40B4-BE49-F238E27FC236}">
                <a16:creationId xmlns:a16="http://schemas.microsoft.com/office/drawing/2014/main" id="{2731002E-0EB7-48F2-9B17-AA90C4DAF68E}"/>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1856610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Kliknutím lze upravit styl.</a:t>
            </a:r>
          </a:p>
        </p:txBody>
      </p:sp>
      <p:sp>
        <p:nvSpPr>
          <p:cNvPr id="3" name="Zástupný symbol pro svislý text 2"/>
          <p:cNvSpPr>
            <a:spLocks noGrp="1"/>
          </p:cNvSpPr>
          <p:nvPr>
            <p:ph type="body" orient="vert" idx="1"/>
          </p:nvPr>
        </p:nvSpPr>
        <p:spPr/>
        <p:txBody>
          <a:bodyPr vert="eaVert"/>
          <a:lstStyle>
            <a:lvl1pPr>
              <a:defRPr sz="2700"/>
            </a:lvl1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číslo snímku 5">
            <a:extLst>
              <a:ext uri="{FF2B5EF4-FFF2-40B4-BE49-F238E27FC236}">
                <a16:creationId xmlns:a16="http://schemas.microsoft.com/office/drawing/2014/main" id="{4770FED8-37BC-49C3-8DE5-546066523279}"/>
              </a:ext>
            </a:extLst>
          </p:cNvPr>
          <p:cNvSpPr>
            <a:spLocks noGrp="1"/>
          </p:cNvSpPr>
          <p:nvPr>
            <p:ph type="sldNum" sz="quarter" idx="10"/>
          </p:nvPr>
        </p:nvSpPr>
        <p:spPr/>
        <p:txBody>
          <a:bodyPr/>
          <a:lstStyle>
            <a:lvl1pPr>
              <a:defRPr/>
            </a:lvl1pPr>
          </a:lstStyle>
          <a:p>
            <a:pPr>
              <a:defRPr/>
            </a:pPr>
            <a:fld id="{525329C9-1063-4A5E-800A-0DDF4319CC2A}" type="slidenum">
              <a:rPr lang="cs-CZ" altLang="cs-CZ"/>
              <a:pPr>
                <a:defRPr/>
              </a:pPr>
              <a:t>‹#›</a:t>
            </a:fld>
            <a:endParaRPr lang="cs-CZ" altLang="cs-CZ"/>
          </a:p>
        </p:txBody>
      </p:sp>
      <p:sp>
        <p:nvSpPr>
          <p:cNvPr id="5" name="Zástupný symbol pro zápatí 4">
            <a:extLst>
              <a:ext uri="{FF2B5EF4-FFF2-40B4-BE49-F238E27FC236}">
                <a16:creationId xmlns:a16="http://schemas.microsoft.com/office/drawing/2014/main" id="{BDAA8DEF-4A33-4CA0-BCBA-BC8223F8FD60}"/>
              </a:ext>
            </a:extLst>
          </p:cNvPr>
          <p:cNvSpPr>
            <a:spLocks noGrp="1"/>
          </p:cNvSpPr>
          <p:nvPr>
            <p:ph type="ftr" sz="quarter" idx="11"/>
          </p:nvPr>
        </p:nvSpPr>
        <p:spPr/>
        <p:txBody>
          <a:bodyPr/>
          <a:lstStyle>
            <a:lvl1pPr>
              <a:defRPr/>
            </a:lvl1pPr>
          </a:lstStyle>
          <a:p>
            <a:pPr>
              <a:defRPr/>
            </a:pPr>
            <a:r>
              <a:rPr lang="cs-CZ" altLang="cs-CZ"/>
              <a:t>I      </a:t>
            </a:r>
          </a:p>
        </p:txBody>
      </p:sp>
    </p:spTree>
    <p:extLst>
      <p:ext uri="{BB962C8B-B14F-4D97-AF65-F5344CB8AC3E}">
        <p14:creationId xmlns:p14="http://schemas.microsoft.com/office/powerpoint/2010/main" val="92383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CRCS\2012_0178_Redesign_loga_a_JVS\PPT_prezentace\sablona\pracovni\normalni.jpg">
            <a:extLst>
              <a:ext uri="{FF2B5EF4-FFF2-40B4-BE49-F238E27FC236}">
                <a16:creationId xmlns:a16="http://schemas.microsoft.com/office/drawing/2014/main" id="{3EFD0318-4A74-4D01-87E4-0FAFA875CD55}"/>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Zástupný symbol pro nadpis 1">
            <a:extLst>
              <a:ext uri="{FF2B5EF4-FFF2-40B4-BE49-F238E27FC236}">
                <a16:creationId xmlns:a16="http://schemas.microsoft.com/office/drawing/2014/main" id="{EFABD00E-D5F2-4B93-BA2B-63D51E429EA5}"/>
              </a:ext>
            </a:extLst>
          </p:cNvPr>
          <p:cNvSpPr>
            <a:spLocks noGrp="1"/>
          </p:cNvSpPr>
          <p:nvPr>
            <p:ph type="title"/>
          </p:nvPr>
        </p:nvSpPr>
        <p:spPr bwMode="auto">
          <a:xfrm>
            <a:off x="503238" y="908050"/>
            <a:ext cx="82296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cs-CZ" altLang="cs-CZ"/>
              <a:t>Kliknutím lze upravit styl</a:t>
            </a:r>
          </a:p>
        </p:txBody>
      </p:sp>
      <p:sp>
        <p:nvSpPr>
          <p:cNvPr id="1028" name="Zástupný symbol pro text 2">
            <a:extLst>
              <a:ext uri="{FF2B5EF4-FFF2-40B4-BE49-F238E27FC236}">
                <a16:creationId xmlns:a16="http://schemas.microsoft.com/office/drawing/2014/main" id="{189AC1CB-FC9D-4955-A268-291E8D7587F2}"/>
              </a:ext>
            </a:extLst>
          </p:cNvPr>
          <p:cNvSpPr>
            <a:spLocks noGrp="1"/>
          </p:cNvSpPr>
          <p:nvPr>
            <p:ph type="body" idx="1"/>
          </p:nvPr>
        </p:nvSpPr>
        <p:spPr bwMode="auto">
          <a:xfrm>
            <a:off x="503238" y="1871663"/>
            <a:ext cx="8229600" cy="414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8" name="Zástupný symbol pro číslo snímku 5">
            <a:extLst>
              <a:ext uri="{FF2B5EF4-FFF2-40B4-BE49-F238E27FC236}">
                <a16:creationId xmlns:a16="http://schemas.microsoft.com/office/drawing/2014/main" id="{D3D4BA2F-E90B-41CC-94E9-FDC00B67CBCB}"/>
              </a:ext>
            </a:extLst>
          </p:cNvPr>
          <p:cNvSpPr>
            <a:spLocks noGrp="1"/>
          </p:cNvSpPr>
          <p:nvPr>
            <p:ph type="sldNum" sz="quarter" idx="4"/>
          </p:nvPr>
        </p:nvSpPr>
        <p:spPr>
          <a:xfrm>
            <a:off x="503238" y="6573838"/>
            <a:ext cx="396875" cy="284162"/>
          </a:xfrm>
          <a:prstGeom prst="rect">
            <a:avLst/>
          </a:prstGeom>
        </p:spPr>
        <p:txBody>
          <a:bodyPr vert="horz" wrap="square" lIns="0" tIns="0" rIns="0" bIns="45720" numCol="1" anchor="ctr" anchorCtr="0" compatLnSpc="1">
            <a:prstTxWarp prst="textNoShape">
              <a:avLst/>
            </a:prstTxWarp>
          </a:bodyPr>
          <a:lstStyle>
            <a:lvl1pPr eaLnBrk="1" hangingPunct="1">
              <a:defRPr sz="1500" b="1" smtClean="0">
                <a:solidFill>
                  <a:schemeClr val="bg1"/>
                </a:solidFill>
              </a:defRPr>
            </a:lvl1pPr>
          </a:lstStyle>
          <a:p>
            <a:pPr>
              <a:defRPr/>
            </a:pPr>
            <a:fld id="{9174C7B2-6874-409E-8023-7F9901BBA072}" type="slidenum">
              <a:rPr lang="cs-CZ" altLang="cs-CZ"/>
              <a:pPr>
                <a:defRPr/>
              </a:pPr>
              <a:t>‹#›</a:t>
            </a:fld>
            <a:endParaRPr lang="cs-CZ" altLang="cs-CZ"/>
          </a:p>
        </p:txBody>
      </p:sp>
      <p:sp>
        <p:nvSpPr>
          <p:cNvPr id="9" name="Zástupný symbol pro zápatí 4">
            <a:extLst>
              <a:ext uri="{FF2B5EF4-FFF2-40B4-BE49-F238E27FC236}">
                <a16:creationId xmlns:a16="http://schemas.microsoft.com/office/drawing/2014/main" id="{58C893F0-ACF9-4485-9D97-3993BE8F4772}"/>
              </a:ext>
            </a:extLst>
          </p:cNvPr>
          <p:cNvSpPr>
            <a:spLocks noGrp="1"/>
          </p:cNvSpPr>
          <p:nvPr>
            <p:ph type="ftr" sz="quarter" idx="3"/>
          </p:nvPr>
        </p:nvSpPr>
        <p:spPr>
          <a:xfrm>
            <a:off x="900113" y="6572250"/>
            <a:ext cx="2895600" cy="285750"/>
          </a:xfrm>
          <a:prstGeom prst="rect">
            <a:avLst/>
          </a:prstGeom>
        </p:spPr>
        <p:txBody>
          <a:bodyPr vert="horz" wrap="square" lIns="0" tIns="0" rIns="0" bIns="0" numCol="1" anchor="ctr" anchorCtr="0" compatLnSpc="1">
            <a:prstTxWarp prst="textNoShape">
              <a:avLst/>
            </a:prstTxWarp>
          </a:bodyPr>
          <a:lstStyle>
            <a:lvl1pPr eaLnBrk="1" hangingPunct="1">
              <a:defRPr sz="1200" smtClean="0">
                <a:solidFill>
                  <a:schemeClr val="bg1"/>
                </a:solidFill>
              </a:defRPr>
            </a:lvl1pPr>
          </a:lstStyle>
          <a:p>
            <a:pPr>
              <a:defRPr/>
            </a:pPr>
            <a:r>
              <a:rPr lang="cs-CZ" altLang="cs-CZ"/>
              <a:t>I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lvl1pPr algn="l" rtl="0" eaLnBrk="0" fontAlgn="base" hangingPunct="0">
        <a:spcBef>
          <a:spcPct val="0"/>
        </a:spcBef>
        <a:spcAft>
          <a:spcPct val="0"/>
        </a:spcAft>
        <a:defRPr sz="3200" b="1" kern="1200">
          <a:solidFill>
            <a:srgbClr val="1E4485"/>
          </a:solidFill>
          <a:latin typeface="+mj-lt"/>
          <a:ea typeface="+mj-ea"/>
          <a:cs typeface="+mj-cs"/>
        </a:defRPr>
      </a:lvl1pPr>
      <a:lvl2pPr algn="l" rtl="0" eaLnBrk="0" fontAlgn="base" hangingPunct="0">
        <a:spcBef>
          <a:spcPct val="0"/>
        </a:spcBef>
        <a:spcAft>
          <a:spcPct val="0"/>
        </a:spcAft>
        <a:defRPr sz="3200" b="1">
          <a:solidFill>
            <a:srgbClr val="1E4485"/>
          </a:solidFill>
          <a:latin typeface="Arial" charset="0"/>
        </a:defRPr>
      </a:lvl2pPr>
      <a:lvl3pPr algn="l" rtl="0" eaLnBrk="0" fontAlgn="base" hangingPunct="0">
        <a:spcBef>
          <a:spcPct val="0"/>
        </a:spcBef>
        <a:spcAft>
          <a:spcPct val="0"/>
        </a:spcAft>
        <a:defRPr sz="3200" b="1">
          <a:solidFill>
            <a:srgbClr val="1E4485"/>
          </a:solidFill>
          <a:latin typeface="Arial" charset="0"/>
        </a:defRPr>
      </a:lvl3pPr>
      <a:lvl4pPr algn="l" rtl="0" eaLnBrk="0" fontAlgn="base" hangingPunct="0">
        <a:spcBef>
          <a:spcPct val="0"/>
        </a:spcBef>
        <a:spcAft>
          <a:spcPct val="0"/>
        </a:spcAft>
        <a:defRPr sz="3200" b="1">
          <a:solidFill>
            <a:srgbClr val="1E4485"/>
          </a:solidFill>
          <a:latin typeface="Arial" charset="0"/>
        </a:defRPr>
      </a:lvl4pPr>
      <a:lvl5pPr algn="l" rtl="0" eaLnBrk="0" fontAlgn="base" hangingPunct="0">
        <a:spcBef>
          <a:spcPct val="0"/>
        </a:spcBef>
        <a:spcAft>
          <a:spcPct val="0"/>
        </a:spcAft>
        <a:defRPr sz="3200" b="1">
          <a:solidFill>
            <a:srgbClr val="1E4485"/>
          </a:solidFill>
          <a:latin typeface="Arial" charset="0"/>
        </a:defRPr>
      </a:lvl5pPr>
      <a:lvl6pPr marL="457200" algn="l" rtl="0" fontAlgn="base">
        <a:spcBef>
          <a:spcPct val="0"/>
        </a:spcBef>
        <a:spcAft>
          <a:spcPct val="0"/>
        </a:spcAft>
        <a:defRPr sz="2800" b="1">
          <a:solidFill>
            <a:srgbClr val="1E4485"/>
          </a:solidFill>
          <a:latin typeface="Arial" charset="0"/>
        </a:defRPr>
      </a:lvl6pPr>
      <a:lvl7pPr marL="914400" algn="l" rtl="0" fontAlgn="base">
        <a:spcBef>
          <a:spcPct val="0"/>
        </a:spcBef>
        <a:spcAft>
          <a:spcPct val="0"/>
        </a:spcAft>
        <a:defRPr sz="2800" b="1">
          <a:solidFill>
            <a:srgbClr val="1E4485"/>
          </a:solidFill>
          <a:latin typeface="Arial" charset="0"/>
        </a:defRPr>
      </a:lvl7pPr>
      <a:lvl8pPr marL="1371600" algn="l" rtl="0" fontAlgn="base">
        <a:spcBef>
          <a:spcPct val="0"/>
        </a:spcBef>
        <a:spcAft>
          <a:spcPct val="0"/>
        </a:spcAft>
        <a:defRPr sz="2800" b="1">
          <a:solidFill>
            <a:srgbClr val="1E4485"/>
          </a:solidFill>
          <a:latin typeface="Arial" charset="0"/>
        </a:defRPr>
      </a:lvl8pPr>
      <a:lvl9pPr marL="1828800" algn="l" rtl="0" fontAlgn="base">
        <a:spcBef>
          <a:spcPct val="0"/>
        </a:spcBef>
        <a:spcAft>
          <a:spcPct val="0"/>
        </a:spcAft>
        <a:defRPr sz="2800" b="1">
          <a:solidFill>
            <a:srgbClr val="1E4485"/>
          </a:solidFill>
          <a:latin typeface="Arial" charset="0"/>
        </a:defRPr>
      </a:lvl9pPr>
    </p:titleStyle>
    <p:bodyStyle>
      <a:lvl1pPr marL="342900" indent="-342900" algn="l" rtl="0" eaLnBrk="0" fontAlgn="base" hangingPunct="0">
        <a:spcBef>
          <a:spcPct val="20000"/>
        </a:spcBef>
        <a:spcAft>
          <a:spcPct val="0"/>
        </a:spcAft>
        <a:buClr>
          <a:srgbClr val="1E4485"/>
        </a:buClr>
        <a:buSzPct val="100000"/>
        <a:buFont typeface="Arial" panose="020B0604020202020204" pitchFamily="34"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anose="020B0604020202020204"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0.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8" descr="titulka">
            <a:extLst>
              <a:ext uri="{FF2B5EF4-FFF2-40B4-BE49-F238E27FC236}">
                <a16:creationId xmlns:a16="http://schemas.microsoft.com/office/drawing/2014/main" id="{7ECC0911-9DB8-4545-BABB-F2B344801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3175"/>
            <a:ext cx="9140825" cy="685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Nadpis 1">
            <a:extLst>
              <a:ext uri="{FF2B5EF4-FFF2-40B4-BE49-F238E27FC236}">
                <a16:creationId xmlns:a16="http://schemas.microsoft.com/office/drawing/2014/main" id="{2BB1B479-7480-4425-841E-DFFDD7EB76EC}"/>
              </a:ext>
            </a:extLst>
          </p:cNvPr>
          <p:cNvSpPr>
            <a:spLocks noGrp="1"/>
          </p:cNvSpPr>
          <p:nvPr>
            <p:ph type="ctrTitle" idx="4294967295"/>
          </p:nvPr>
        </p:nvSpPr>
        <p:spPr>
          <a:xfrm>
            <a:off x="503238" y="476250"/>
            <a:ext cx="5754687" cy="1873250"/>
          </a:xfrm>
        </p:spPr>
        <p:txBody>
          <a:bodyPr/>
          <a:lstStyle/>
          <a:p>
            <a:r>
              <a:rPr lang="en-US" altLang="cs-CZ">
                <a:solidFill>
                  <a:schemeClr val="bg1"/>
                </a:solidFill>
              </a:rPr>
              <a:t>(Pseudo)Random Data</a:t>
            </a:r>
            <a:endParaRPr lang="cs-CZ" altLang="cs-CZ">
              <a:solidFill>
                <a:schemeClr val="bg1"/>
              </a:solidFill>
            </a:endParaRPr>
          </a:p>
        </p:txBody>
      </p:sp>
      <p:sp>
        <p:nvSpPr>
          <p:cNvPr id="4100" name="Podnadpis 2">
            <a:extLst>
              <a:ext uri="{FF2B5EF4-FFF2-40B4-BE49-F238E27FC236}">
                <a16:creationId xmlns:a16="http://schemas.microsoft.com/office/drawing/2014/main" id="{AD287D4C-031F-494A-A89B-17BD62573686}"/>
              </a:ext>
            </a:extLst>
          </p:cNvPr>
          <p:cNvSpPr>
            <a:spLocks noGrp="1"/>
          </p:cNvSpPr>
          <p:nvPr>
            <p:ph type="subTitle" idx="4294967295"/>
          </p:nvPr>
        </p:nvSpPr>
        <p:spPr>
          <a:xfrm>
            <a:off x="503238" y="3284538"/>
            <a:ext cx="5724525" cy="1081087"/>
          </a:xfrm>
        </p:spPr>
        <p:txBody>
          <a:bodyPr anchor="ctr"/>
          <a:lstStyle/>
          <a:p>
            <a:pPr marL="0" indent="0">
              <a:buFont typeface="Arial" panose="020B0604020202020204" pitchFamily="34" charset="0"/>
              <a:buNone/>
            </a:pPr>
            <a:r>
              <a:rPr lang="en-US" altLang="cs-CZ" sz="1800" b="1">
                <a:solidFill>
                  <a:srgbClr val="1E4485"/>
                </a:solidFill>
              </a:rPr>
              <a:t>PA193 – Secure coding</a:t>
            </a:r>
            <a:endParaRPr lang="cs-CZ" altLang="cs-CZ" sz="1800" b="1">
              <a:solidFill>
                <a:srgbClr val="1E4485"/>
              </a:solidFill>
            </a:endParaRPr>
          </a:p>
        </p:txBody>
      </p:sp>
      <p:sp>
        <p:nvSpPr>
          <p:cNvPr id="4101" name="Zástupný symbol pro text 3">
            <a:extLst>
              <a:ext uri="{FF2B5EF4-FFF2-40B4-BE49-F238E27FC236}">
                <a16:creationId xmlns:a16="http://schemas.microsoft.com/office/drawing/2014/main" id="{72CEAE3B-1882-4F02-A0BA-321452E12B3B}"/>
              </a:ext>
            </a:extLst>
          </p:cNvPr>
          <p:cNvSpPr>
            <a:spLocks noGrp="1"/>
          </p:cNvSpPr>
          <p:nvPr>
            <p:ph type="body" idx="4294967295"/>
          </p:nvPr>
        </p:nvSpPr>
        <p:spPr>
          <a:xfrm>
            <a:off x="503238" y="5254625"/>
            <a:ext cx="5724525" cy="863600"/>
          </a:xfrm>
        </p:spPr>
        <p:txBody>
          <a:bodyPr anchor="ctr"/>
          <a:lstStyle/>
          <a:p>
            <a:pPr marL="0" indent="0">
              <a:lnSpc>
                <a:spcPct val="90000"/>
              </a:lnSpc>
              <a:buFont typeface="Arial" panose="020B0604020202020204" pitchFamily="34" charset="0"/>
              <a:buNone/>
            </a:pPr>
            <a:r>
              <a:rPr lang="en-US" altLang="cs-CZ" sz="1800">
                <a:solidFill>
                  <a:srgbClr val="1E4485"/>
                </a:solidFill>
              </a:rPr>
              <a:t>Petr </a:t>
            </a:r>
            <a:r>
              <a:rPr lang="cs-CZ" altLang="cs-CZ" sz="1800">
                <a:solidFill>
                  <a:srgbClr val="1E4485"/>
                </a:solidFill>
              </a:rPr>
              <a:t>Švenda</a:t>
            </a:r>
          </a:p>
          <a:p>
            <a:pPr marL="0" indent="0">
              <a:lnSpc>
                <a:spcPct val="90000"/>
              </a:lnSpc>
              <a:buFont typeface="Arial" panose="020B0604020202020204" pitchFamily="34" charset="0"/>
              <a:buNone/>
            </a:pPr>
            <a:r>
              <a:rPr lang="cs-CZ" altLang="cs-CZ" sz="1800">
                <a:solidFill>
                  <a:srgbClr val="1E4485"/>
                </a:solidFill>
              </a:rPr>
              <a:t>Zdeněk Říha</a:t>
            </a:r>
          </a:p>
          <a:p>
            <a:pPr marL="0" indent="0">
              <a:lnSpc>
                <a:spcPct val="90000"/>
              </a:lnSpc>
              <a:buFont typeface="Arial" panose="020B0604020202020204" pitchFamily="34" charset="0"/>
              <a:buNone/>
            </a:pPr>
            <a:r>
              <a:rPr lang="cs-CZ" altLang="cs-CZ" sz="1800">
                <a:solidFill>
                  <a:srgbClr val="1E4485"/>
                </a:solidFill>
              </a:rPr>
              <a:t>Faculty of Informatics, Masaryk University, Brno, CZ</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C73B81D3-8BD5-4CC8-8072-3B62C95F02EC}"/>
              </a:ext>
            </a:extLst>
          </p:cNvPr>
          <p:cNvSpPr>
            <a:spLocks noGrp="1"/>
          </p:cNvSpPr>
          <p:nvPr>
            <p:ph type="title"/>
          </p:nvPr>
        </p:nvSpPr>
        <p:spPr/>
        <p:txBody>
          <a:bodyPr/>
          <a:lstStyle/>
          <a:p>
            <a:r>
              <a:rPr lang="en-US" altLang="cs-CZ"/>
              <a:t>Entropy estimates</a:t>
            </a:r>
            <a:endParaRPr lang="cs-CZ" altLang="cs-CZ"/>
          </a:p>
        </p:txBody>
      </p:sp>
      <p:sp>
        <p:nvSpPr>
          <p:cNvPr id="14339" name="Rectangle 3">
            <a:extLst>
              <a:ext uri="{FF2B5EF4-FFF2-40B4-BE49-F238E27FC236}">
                <a16:creationId xmlns:a16="http://schemas.microsoft.com/office/drawing/2014/main" id="{533AF896-9AD7-4B90-B977-62E36D05DA99}"/>
              </a:ext>
            </a:extLst>
          </p:cNvPr>
          <p:cNvSpPr>
            <a:spLocks noGrp="1"/>
          </p:cNvSpPr>
          <p:nvPr>
            <p:ph type="body" idx="1"/>
          </p:nvPr>
        </p:nvSpPr>
        <p:spPr/>
        <p:txBody>
          <a:bodyPr/>
          <a:lstStyle/>
          <a:p>
            <a:r>
              <a:rPr lang="en-US" altLang="cs-CZ"/>
              <a:t>Entropy</a:t>
            </a:r>
          </a:p>
          <a:p>
            <a:pPr lvl="1"/>
            <a:r>
              <a:rPr lang="en-US" altLang="cs-CZ"/>
              <a:t>Definition Shannon</a:t>
            </a:r>
          </a:p>
          <a:p>
            <a:pPr lvl="1"/>
            <a:r>
              <a:rPr lang="en-US" altLang="cs-CZ"/>
              <a:t>Definition Min-entropy</a:t>
            </a:r>
          </a:p>
          <a:p>
            <a:r>
              <a:rPr lang="en-US" altLang="cs-CZ"/>
              <a:t>Difficulty of measurement/estimates</a:t>
            </a:r>
          </a:p>
          <a:p>
            <a:pPr lvl="1"/>
            <a:r>
              <a:rPr lang="en-US" altLang="cs-CZ"/>
              <a:t>For example, the digits of π appear to be a completely random sequence that should pass any statistical test for randomness. Yet they are also completely predictable.</a:t>
            </a:r>
            <a:endParaRPr lang="cs-CZ" altLang="cs-CZ"/>
          </a:p>
        </p:txBody>
      </p:sp>
      <p:pic>
        <p:nvPicPr>
          <p:cNvPr id="14340" name="Picture 5">
            <a:extLst>
              <a:ext uri="{FF2B5EF4-FFF2-40B4-BE49-F238E27FC236}">
                <a16:creationId xmlns:a16="http://schemas.microsoft.com/office/drawing/2014/main" id="{AE8FB588-95CE-4AC0-B1AC-B9F27071C6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9075" y="2060575"/>
            <a:ext cx="2657475" cy="571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4341" name="Picture 6">
            <a:extLst>
              <a:ext uri="{FF2B5EF4-FFF2-40B4-BE49-F238E27FC236}">
                <a16:creationId xmlns:a16="http://schemas.microsoft.com/office/drawing/2014/main" id="{981BDF1C-64DA-4CF9-AD86-15B42A598F3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0688" y="2774950"/>
            <a:ext cx="4733925" cy="438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F20F5AA-FFBC-4C11-A95A-FB7FB28AEBA3}"/>
              </a:ext>
            </a:extLst>
          </p:cNvPr>
          <p:cNvSpPr>
            <a:spLocks noGrp="1"/>
          </p:cNvSpPr>
          <p:nvPr>
            <p:ph type="title"/>
          </p:nvPr>
        </p:nvSpPr>
        <p:spPr/>
        <p:txBody>
          <a:bodyPr/>
          <a:lstStyle/>
          <a:p>
            <a:r>
              <a:rPr lang="en-US" altLang="cs-CZ" dirty="0"/>
              <a:t>Entropy estimates</a:t>
            </a:r>
            <a:endParaRPr lang="cs-CZ" altLang="cs-CZ" dirty="0"/>
          </a:p>
        </p:txBody>
      </p:sp>
      <mc:AlternateContent xmlns:mc="http://schemas.openxmlformats.org/markup-compatibility/2006" xmlns:a14="http://schemas.microsoft.com/office/drawing/2010/main">
        <mc:Choice Requires="a14">
          <p:sp>
            <p:nvSpPr>
              <p:cNvPr id="15363" name="Rectangle 3">
                <a:extLst>
                  <a:ext uri="{FF2B5EF4-FFF2-40B4-BE49-F238E27FC236}">
                    <a16:creationId xmlns:a16="http://schemas.microsoft.com/office/drawing/2014/main" id="{E77F141B-712D-498A-BA53-B99936C2A16B}"/>
                  </a:ext>
                </a:extLst>
              </p:cNvPr>
              <p:cNvSpPr>
                <a:spLocks noGrp="1"/>
              </p:cNvSpPr>
              <p:nvPr>
                <p:ph type="body" idx="1"/>
              </p:nvPr>
            </p:nvSpPr>
            <p:spPr/>
            <p:txBody>
              <a:bodyPr/>
              <a:lstStyle/>
              <a:p>
                <a:pPr>
                  <a:lnSpc>
                    <a:spcPct val="80000"/>
                  </a:lnSpc>
                </a:pPr>
                <a:endParaRPr lang="en-US" altLang="cs-CZ" sz="2300" dirty="0"/>
              </a:p>
              <a:p>
                <a:pPr>
                  <a:lnSpc>
                    <a:spcPct val="80000"/>
                  </a:lnSpc>
                </a:pPr>
                <a:endParaRPr lang="en-US" altLang="cs-CZ" sz="2300" dirty="0"/>
              </a:p>
              <a:p>
                <a:pPr>
                  <a:lnSpc>
                    <a:spcPct val="80000"/>
                  </a:lnSpc>
                </a:pPr>
                <a:r>
                  <a:rPr lang="en-US" altLang="cs-CZ" sz="2300" dirty="0"/>
                  <a:t>32 x “0”    </a:t>
                </a:r>
                <a14:m>
                  <m:oMath xmlns:m="http://schemas.openxmlformats.org/officeDocument/2006/math">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m:rPr>
                            <m:nor/>
                          </m:rPr>
                          <a:rPr lang="en-US" altLang="cs-CZ" sz="2300" b="0" i="0" smtClean="0">
                            <a:latin typeface="Cambria Math" panose="02040503050406030204" pitchFamily="18" charset="0"/>
                          </a:rPr>
                          <m:t>0</m:t>
                        </m:r>
                      </m:e>
                    </m:d>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4 </m:t>
                    </m:r>
                  </m:oMath>
                </a14:m>
                <a:endParaRPr lang="en-US" altLang="cs-CZ" sz="2300" dirty="0"/>
              </a:p>
              <a:p>
                <a:pPr>
                  <a:lnSpc>
                    <a:spcPct val="80000"/>
                  </a:lnSpc>
                </a:pPr>
                <a:r>
                  <a:rPr lang="en-US" altLang="cs-CZ" sz="2300" dirty="0"/>
                  <a:t>48 x “1”    </a:t>
                </a:r>
                <a14:m>
                  <m:oMath xmlns:m="http://schemas.openxmlformats.org/officeDocument/2006/math">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1</m:t>
                        </m:r>
                      </m:e>
                    </m:d>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6 </m:t>
                    </m:r>
                  </m:oMath>
                </a14:m>
                <a:br>
                  <a:rPr lang="en-US" altLang="cs-CZ" sz="2300" b="0" i="0" dirty="0">
                    <a:latin typeface="Cambria Math" panose="02040503050406030204" pitchFamily="18" charset="0"/>
                  </a:rPr>
                </a:br>
                <a:br>
                  <a:rPr lang="en-US" altLang="cs-CZ" sz="2300" b="0" i="0" dirty="0">
                    <a:latin typeface="Cambria Math" panose="02040503050406030204" pitchFamily="18" charset="0"/>
                  </a:rPr>
                </a:br>
                <a14:m>
                  <m:oMath xmlns:m="http://schemas.openxmlformats.org/officeDocument/2006/math">
                    <m:r>
                      <m:rPr>
                        <m:sty m:val="p"/>
                      </m:rPr>
                      <a:rPr lang="en-US" altLang="cs-CZ" sz="2300" b="0" i="0" smtClean="0">
                        <a:latin typeface="Cambria Math" panose="02040503050406030204" pitchFamily="18" charset="0"/>
                      </a:rPr>
                      <m:t>H</m:t>
                    </m:r>
                    <m:d>
                      <m:dPr>
                        <m:ctrlPr>
                          <a:rPr lang="en-US" altLang="cs-CZ" sz="2300" b="0" i="1" smtClean="0">
                            <a:latin typeface="Cambria Math" panose="02040503050406030204" pitchFamily="18" charset="0"/>
                          </a:rPr>
                        </m:ctrlPr>
                      </m:dPr>
                      <m:e>
                        <m:r>
                          <m:rPr>
                            <m:sty m:val="p"/>
                          </m:rPr>
                          <a:rPr lang="en-US" altLang="cs-CZ" sz="2300" b="0" i="0" smtClean="0">
                            <a:latin typeface="Cambria Math" panose="02040503050406030204" pitchFamily="18" charset="0"/>
                          </a:rPr>
                          <m:t>X</m:t>
                        </m:r>
                      </m:e>
                    </m:d>
                    <m:r>
                      <a:rPr lang="en-US" altLang="cs-CZ" sz="2300" b="0" i="0" smtClean="0">
                        <a:latin typeface="Cambria Math" panose="02040503050406030204" pitchFamily="18" charset="0"/>
                      </a:rPr>
                      <m:t>=−0.6∗</m:t>
                    </m:r>
                    <m:sSub>
                      <m:sSubPr>
                        <m:ctrlPr>
                          <a:rPr lang="en-US" altLang="cs-CZ" sz="2300" i="1" smtClean="0">
                            <a:latin typeface="Cambria Math" panose="02040503050406030204" pitchFamily="18" charset="0"/>
                          </a:rPr>
                        </m:ctrlPr>
                      </m:sSubPr>
                      <m:e>
                        <m:r>
                          <a:rPr lang="en-US" altLang="cs-CZ" sz="2300" b="0" i="1" smtClean="0">
                            <a:latin typeface="Cambria Math" panose="02040503050406030204" pitchFamily="18" charset="0"/>
                          </a:rPr>
                          <m:t>𝑙𝑜𝑔</m:t>
                        </m:r>
                      </m:e>
                      <m:sub>
                        <m:r>
                          <a:rPr lang="en-US" altLang="cs-CZ" sz="2300" b="0" i="1" smtClean="0">
                            <a:latin typeface="Cambria Math" panose="02040503050406030204" pitchFamily="18" charset="0"/>
                          </a:rPr>
                          <m:t>2</m:t>
                        </m:r>
                      </m:sub>
                    </m:sSub>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0.6</m:t>
                        </m:r>
                      </m:e>
                    </m:d>
                    <m:r>
                      <a:rPr lang="en-US" altLang="cs-CZ" sz="2300" b="0" i="1" smtClean="0">
                        <a:latin typeface="Cambria Math" panose="02040503050406030204" pitchFamily="18" charset="0"/>
                      </a:rPr>
                      <m:t>−</m:t>
                    </m:r>
                    <m:r>
                      <a:rPr lang="en-US" altLang="cs-CZ" sz="2300" b="0" i="0" smtClean="0">
                        <a:latin typeface="Cambria Math" panose="02040503050406030204" pitchFamily="18" charset="0"/>
                      </a:rPr>
                      <m:t>0.4∗</m:t>
                    </m:r>
                    <m:sSub>
                      <m:sSubPr>
                        <m:ctrlPr>
                          <a:rPr lang="en-US" altLang="cs-CZ" sz="2300" i="1" smtClean="0">
                            <a:latin typeface="Cambria Math" panose="02040503050406030204" pitchFamily="18" charset="0"/>
                          </a:rPr>
                        </m:ctrlPr>
                      </m:sSubPr>
                      <m:e>
                        <m:r>
                          <a:rPr lang="en-US" altLang="cs-CZ" sz="2300" b="0" i="1" smtClean="0">
                            <a:latin typeface="Cambria Math" panose="02040503050406030204" pitchFamily="18" charset="0"/>
                          </a:rPr>
                          <m:t>𝑙𝑜𝑔</m:t>
                        </m:r>
                      </m:e>
                      <m:sub>
                        <m:r>
                          <a:rPr lang="en-US" altLang="cs-CZ" sz="2300" b="0" i="1" smtClean="0">
                            <a:latin typeface="Cambria Math" panose="02040503050406030204" pitchFamily="18" charset="0"/>
                          </a:rPr>
                          <m:t>2</m:t>
                        </m:r>
                      </m:sub>
                    </m:sSub>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0.4</m:t>
                        </m:r>
                      </m:e>
                    </m:d>
                    <m:r>
                      <a:rPr lang="en-US" altLang="cs-CZ" sz="2300" b="0" i="1" smtClean="0">
                        <a:latin typeface="Cambria Math" panose="02040503050406030204" pitchFamily="18" charset="0"/>
                      </a:rPr>
                      <m:t>=0.97</m:t>
                    </m:r>
                  </m:oMath>
                </a14:m>
                <a:r>
                  <a:rPr lang="en-US" altLang="cs-CZ" sz="2300" dirty="0"/>
                  <a:t> </a:t>
                </a:r>
                <a:r>
                  <a:rPr lang="en-US" altLang="cs-CZ" sz="2300" b="1" dirty="0"/>
                  <a:t>per symbol</a:t>
                </a:r>
              </a:p>
              <a:p>
                <a:pPr>
                  <a:lnSpc>
                    <a:spcPct val="80000"/>
                  </a:lnSpc>
                </a:pPr>
                <a:r>
                  <a:rPr lang="en-US" altLang="cs-CZ" sz="2300" dirty="0"/>
                  <a:t>6x“00”, 8x “01”, 12x “10”, 14x“10”</a:t>
                </a:r>
              </a:p>
              <a:p>
                <a:pPr>
                  <a:lnSpc>
                    <a:spcPct val="80000"/>
                  </a:lnSpc>
                </a:pPr>
                <a14:m>
                  <m:oMath xmlns:m="http://schemas.openxmlformats.org/officeDocument/2006/math">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0</m:t>
                        </m:r>
                        <m:r>
                          <m:rPr>
                            <m:nor/>
                          </m:rPr>
                          <a:rPr lang="en-US" altLang="cs-CZ" sz="2300" b="0" i="0" smtClean="0">
                            <a:latin typeface="Cambria Math" panose="02040503050406030204" pitchFamily="18" charset="0"/>
                          </a:rPr>
                          <m:t>0</m:t>
                        </m:r>
                      </m:e>
                    </m:d>
                    <m:r>
                      <a:rPr lang="en-US" altLang="cs-CZ" sz="2300" b="0" i="0" smtClean="0">
                        <a:latin typeface="Cambria Math" panose="02040503050406030204" pitchFamily="18" charset="0"/>
                      </a:rPr>
                      <m:t>=</m:t>
                    </m:r>
                    <m:f>
                      <m:fPr>
                        <m:ctrlPr>
                          <a:rPr lang="en-US" altLang="cs-CZ" sz="2300" b="0" i="1" smtClean="0">
                            <a:latin typeface="Cambria Math" panose="02040503050406030204" pitchFamily="18" charset="0"/>
                          </a:rPr>
                        </m:ctrlPr>
                      </m:fPr>
                      <m:num>
                        <m:r>
                          <a:rPr lang="en-US" altLang="cs-CZ" sz="2300" b="0" i="0" smtClean="0">
                            <a:latin typeface="Cambria Math" panose="02040503050406030204" pitchFamily="18" charset="0"/>
                          </a:rPr>
                          <m:t>6</m:t>
                        </m:r>
                      </m:num>
                      <m:den>
                        <m:r>
                          <a:rPr lang="en-US" altLang="cs-CZ" sz="2300" b="0" i="0" smtClean="0">
                            <a:latin typeface="Cambria Math" panose="02040503050406030204" pitchFamily="18" charset="0"/>
                          </a:rPr>
                          <m:t>40</m:t>
                        </m:r>
                      </m:den>
                    </m:f>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15 ,  </m:t>
                    </m:r>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01</m:t>
                        </m:r>
                      </m:e>
                    </m:d>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2,  </m:t>
                    </m:r>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1</m:t>
                        </m:r>
                        <m:r>
                          <m:rPr>
                            <m:nor/>
                          </m:rPr>
                          <a:rPr lang="en-US" altLang="cs-CZ" sz="2300" b="0" i="0" smtClean="0">
                            <a:latin typeface="Cambria Math" panose="02040503050406030204" pitchFamily="18" charset="0"/>
                          </a:rPr>
                          <m:t>0</m:t>
                        </m:r>
                      </m:e>
                    </m:d>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3,  </m:t>
                    </m:r>
                    <m:r>
                      <a:rPr lang="en-US" altLang="cs-CZ" sz="2300" b="0" i="1" smtClean="0">
                        <a:latin typeface="Cambria Math" panose="02040503050406030204" pitchFamily="18" charset="0"/>
                      </a:rPr>
                      <m:t>𝑝</m:t>
                    </m:r>
                    <m:d>
                      <m:dPr>
                        <m:ctrlPr>
                          <a:rPr lang="en-US" altLang="cs-CZ" sz="2300" b="0" i="1" smtClean="0">
                            <a:latin typeface="Cambria Math" panose="02040503050406030204" pitchFamily="18" charset="0"/>
                          </a:rPr>
                        </m:ctrlPr>
                      </m:dPr>
                      <m:e>
                        <m:r>
                          <a:rPr lang="en-US" altLang="cs-CZ" sz="2300" b="0" i="1" smtClean="0">
                            <a:latin typeface="Cambria Math" panose="02040503050406030204" pitchFamily="18" charset="0"/>
                          </a:rPr>
                          <m:t>11</m:t>
                        </m:r>
                      </m:e>
                    </m:d>
                    <m:r>
                      <a:rPr lang="en-US" altLang="cs-CZ" sz="2300" b="0" i="0" smtClean="0">
                        <a:latin typeface="Cambria Math" panose="02040503050406030204" pitchFamily="18" charset="0"/>
                      </a:rPr>
                      <m:t>=0.</m:t>
                    </m:r>
                    <m:r>
                      <a:rPr lang="en-US" altLang="cs-CZ" sz="2300" b="0" i="1" smtClean="0">
                        <a:latin typeface="Cambria Math" panose="02040503050406030204" pitchFamily="18" charset="0"/>
                      </a:rPr>
                      <m:t>35 </m:t>
                    </m:r>
                  </m:oMath>
                </a14:m>
                <a:endParaRPr lang="en-US" altLang="cs-CZ" sz="2300" dirty="0"/>
              </a:p>
              <a:p>
                <a:pPr marL="0" indent="0">
                  <a:lnSpc>
                    <a:spcPct val="80000"/>
                  </a:lnSpc>
                  <a:buNone/>
                </a:pPr>
                <a:r>
                  <a:rPr lang="en-US" altLang="cs-CZ" sz="2300" dirty="0"/>
                  <a:t>     </a:t>
                </a:r>
                <a14:m>
                  <m:oMath xmlns:m="http://schemas.openxmlformats.org/officeDocument/2006/math">
                    <m:r>
                      <m:rPr>
                        <m:sty m:val="p"/>
                      </m:rPr>
                      <a:rPr lang="en-US" altLang="cs-CZ" sz="2300" b="0" i="0" smtClean="0">
                        <a:latin typeface="Cambria Math" panose="02040503050406030204" pitchFamily="18" charset="0"/>
                      </a:rPr>
                      <m:t>H</m:t>
                    </m:r>
                    <m:d>
                      <m:dPr>
                        <m:ctrlPr>
                          <a:rPr lang="en-US" altLang="cs-CZ" sz="2300" b="0" i="1" smtClean="0">
                            <a:latin typeface="Cambria Math" panose="02040503050406030204" pitchFamily="18" charset="0"/>
                          </a:rPr>
                        </m:ctrlPr>
                      </m:dPr>
                      <m:e>
                        <m:r>
                          <m:rPr>
                            <m:sty m:val="p"/>
                          </m:rPr>
                          <a:rPr lang="en-US" altLang="cs-CZ" sz="2300" b="0" i="0" smtClean="0">
                            <a:latin typeface="Cambria Math" panose="02040503050406030204" pitchFamily="18" charset="0"/>
                          </a:rPr>
                          <m:t>X</m:t>
                        </m:r>
                      </m:e>
                    </m:d>
                    <m:r>
                      <a:rPr lang="en-US" altLang="cs-CZ" sz="2300" b="0" i="0" smtClean="0">
                        <a:latin typeface="Cambria Math" panose="02040503050406030204" pitchFamily="18" charset="0"/>
                      </a:rPr>
                      <m:t>=</m:t>
                    </m:r>
                    <m:r>
                      <a:rPr lang="en-US" altLang="cs-CZ" sz="2300" b="0" i="1" smtClean="0">
                        <a:latin typeface="Cambria Math" panose="02040503050406030204" pitchFamily="18" charset="0"/>
                      </a:rPr>
                      <m:t>1.92</m:t>
                    </m:r>
                  </m:oMath>
                </a14:m>
                <a:r>
                  <a:rPr lang="en-US" altLang="cs-CZ" sz="2300" dirty="0"/>
                  <a:t> </a:t>
                </a:r>
                <a:r>
                  <a:rPr lang="en-US" altLang="cs-CZ" sz="2300" b="1" dirty="0"/>
                  <a:t>per symbol</a:t>
                </a:r>
              </a:p>
              <a:p>
                <a:pPr>
                  <a:lnSpc>
                    <a:spcPct val="80000"/>
                  </a:lnSpc>
                </a:pPr>
                <a:r>
                  <a:rPr lang="en-US" altLang="cs-CZ" sz="2300" dirty="0"/>
                  <a:t>Entropy in data:</a:t>
                </a:r>
              </a:p>
              <a:p>
                <a:pPr lvl="1">
                  <a:lnSpc>
                    <a:spcPct val="80000"/>
                  </a:lnSpc>
                </a:pPr>
                <a14:m>
                  <m:oMath xmlns:m="http://schemas.openxmlformats.org/officeDocument/2006/math">
                    <m:r>
                      <m:rPr>
                        <m:sty m:val="p"/>
                      </m:rPr>
                      <a:rPr lang="en-US" altLang="cs-CZ" sz="1900" b="0" i="0" smtClean="0">
                        <a:latin typeface="Cambria Math" panose="02040503050406030204" pitchFamily="18" charset="0"/>
                      </a:rPr>
                      <m:t>H</m:t>
                    </m:r>
                    <m:d>
                      <m:dPr>
                        <m:ctrlPr>
                          <a:rPr lang="en-US" altLang="cs-CZ" sz="1900" b="0" i="1" smtClean="0">
                            <a:latin typeface="Cambria Math" panose="02040503050406030204" pitchFamily="18" charset="0"/>
                          </a:rPr>
                        </m:ctrlPr>
                      </m:dPr>
                      <m:e>
                        <m:r>
                          <m:rPr>
                            <m:sty m:val="p"/>
                          </m:rPr>
                          <a:rPr lang="en-US" altLang="cs-CZ" sz="1900" b="0" i="0" smtClean="0">
                            <a:latin typeface="Cambria Math" panose="02040503050406030204" pitchFamily="18" charset="0"/>
                          </a:rPr>
                          <m:t>sequence</m:t>
                        </m:r>
                      </m:e>
                    </m:d>
                    <m:r>
                      <a:rPr lang="en-US" altLang="cs-CZ" sz="1900" b="0" i="1" smtClean="0">
                        <a:latin typeface="Cambria Math" panose="02040503050406030204" pitchFamily="18" charset="0"/>
                      </a:rPr>
                      <m:t>=0.97∗80=77.</m:t>
                    </m:r>
                    <m:r>
                      <a:rPr lang="en-US" altLang="cs-CZ" sz="1900" b="0" i="0" smtClean="0">
                        <a:latin typeface="Cambria Math" panose="02040503050406030204" pitchFamily="18" charset="0"/>
                      </a:rPr>
                      <m:t>6</m:t>
                    </m:r>
                  </m:oMath>
                </a14:m>
                <a:r>
                  <a:rPr lang="en-US" altLang="cs-CZ" sz="1900" b="0" i="0" dirty="0">
                    <a:latin typeface="Cambria Math" panose="02040503050406030204" pitchFamily="18" charset="0"/>
                  </a:rPr>
                  <a:t> bits</a:t>
                </a:r>
              </a:p>
              <a:p>
                <a:pPr lvl="1">
                  <a:lnSpc>
                    <a:spcPct val="80000"/>
                  </a:lnSpc>
                </a:pPr>
                <a14:m>
                  <m:oMath xmlns:m="http://schemas.openxmlformats.org/officeDocument/2006/math">
                    <m:r>
                      <m:rPr>
                        <m:sty m:val="p"/>
                      </m:rPr>
                      <a:rPr lang="en-US" altLang="cs-CZ" sz="1900" b="0" i="0" smtClean="0">
                        <a:latin typeface="Cambria Math" panose="02040503050406030204" pitchFamily="18" charset="0"/>
                      </a:rPr>
                      <m:t>H</m:t>
                    </m:r>
                    <m:d>
                      <m:dPr>
                        <m:ctrlPr>
                          <a:rPr lang="en-US" altLang="cs-CZ" sz="1900" b="0" i="1" smtClean="0">
                            <a:latin typeface="Cambria Math" panose="02040503050406030204" pitchFamily="18" charset="0"/>
                          </a:rPr>
                        </m:ctrlPr>
                      </m:dPr>
                      <m:e>
                        <m:r>
                          <m:rPr>
                            <m:sty m:val="p"/>
                          </m:rPr>
                          <a:rPr lang="en-US" altLang="cs-CZ" sz="1900" b="0" i="0" smtClean="0">
                            <a:latin typeface="Cambria Math" panose="02040503050406030204" pitchFamily="18" charset="0"/>
                          </a:rPr>
                          <m:t>seqeunce</m:t>
                        </m:r>
                      </m:e>
                    </m:d>
                    <m:r>
                      <a:rPr lang="en-US" altLang="cs-CZ" sz="1900" b="0" i="1" smtClean="0">
                        <a:latin typeface="Cambria Math" panose="02040503050406030204" pitchFamily="18" charset="0"/>
                      </a:rPr>
                      <m:t>=1.92∗40=76.</m:t>
                    </m:r>
                  </m:oMath>
                </a14:m>
                <a:r>
                  <a:rPr lang="en-US" altLang="cs-CZ" sz="1900" b="0" i="0" dirty="0">
                    <a:latin typeface="Cambria Math" panose="02040503050406030204" pitchFamily="18" charset="0"/>
                  </a:rPr>
                  <a:t>8  </a:t>
                </a:r>
                <a:r>
                  <a:rPr lang="en-US" altLang="cs-CZ" sz="1900" dirty="0">
                    <a:latin typeface="Cambria Math" panose="02040503050406030204" pitchFamily="18" charset="0"/>
                  </a:rPr>
                  <a:t>bits</a:t>
                </a:r>
                <a:r>
                  <a:rPr lang="en-US" altLang="cs-CZ" sz="1900" b="0" i="0" dirty="0">
                    <a:latin typeface="Cambria Math" panose="02040503050406030204" pitchFamily="18" charset="0"/>
                  </a:rPr>
                  <a:t> </a:t>
                </a:r>
              </a:p>
              <a:p>
                <a:pPr marL="361950" lvl="1" indent="0">
                  <a:lnSpc>
                    <a:spcPct val="80000"/>
                  </a:lnSpc>
                  <a:buNone/>
                </a:pPr>
                <a:r>
                  <a:rPr lang="en-US" altLang="cs-CZ" dirty="0"/>
                  <a:t> </a:t>
                </a:r>
                <a:br>
                  <a:rPr lang="en-US" altLang="cs-CZ" dirty="0"/>
                </a:br>
                <a:r>
                  <a:rPr lang="en-US" altLang="cs-CZ" dirty="0"/>
                  <a:t>	         </a:t>
                </a:r>
              </a:p>
              <a:p>
                <a:pPr>
                  <a:lnSpc>
                    <a:spcPct val="80000"/>
                  </a:lnSpc>
                </a:pPr>
                <a:endParaRPr lang="en-US" altLang="cs-CZ" sz="2300" dirty="0"/>
              </a:p>
              <a:p>
                <a:pPr>
                  <a:lnSpc>
                    <a:spcPct val="80000"/>
                  </a:lnSpc>
                </a:pPr>
                <a:endParaRPr lang="en-US" altLang="cs-CZ" sz="2300" dirty="0"/>
              </a:p>
              <a:p>
                <a:pPr>
                  <a:lnSpc>
                    <a:spcPct val="80000"/>
                  </a:lnSpc>
                </a:pPr>
                <a:endParaRPr lang="en-US" altLang="cs-CZ" sz="2300" dirty="0"/>
              </a:p>
              <a:p>
                <a:pPr>
                  <a:lnSpc>
                    <a:spcPct val="80000"/>
                  </a:lnSpc>
                </a:pPr>
                <a:endParaRPr lang="en-US" altLang="cs-CZ" sz="2300" dirty="0"/>
              </a:p>
              <a:p>
                <a:pPr>
                  <a:lnSpc>
                    <a:spcPct val="80000"/>
                  </a:lnSpc>
                </a:pPr>
                <a:endParaRPr lang="cs-CZ" altLang="cs-CZ" sz="2300" dirty="0"/>
              </a:p>
            </p:txBody>
          </p:sp>
        </mc:Choice>
        <mc:Fallback xmlns="">
          <p:sp>
            <p:nvSpPr>
              <p:cNvPr id="15363" name="Rectangle 3">
                <a:extLst>
                  <a:ext uri="{FF2B5EF4-FFF2-40B4-BE49-F238E27FC236}">
                    <a16:creationId xmlns:a16="http://schemas.microsoft.com/office/drawing/2014/main" id="{E77F141B-712D-498A-BA53-B99936C2A16B}"/>
                  </a:ext>
                </a:extLst>
              </p:cNvPr>
              <p:cNvSpPr>
                <a:spLocks noGrp="1" noRot="1" noChangeAspect="1" noMove="1" noResize="1" noEditPoints="1" noAdjustHandles="1" noChangeArrowheads="1" noChangeShapeType="1" noTextEdit="1"/>
              </p:cNvSpPr>
              <p:nvPr>
                <p:ph type="body" idx="1"/>
              </p:nvPr>
            </p:nvSpPr>
            <p:spPr>
              <a:blipFill>
                <a:blip r:embed="rId2"/>
                <a:stretch>
                  <a:fillRect l="-2000" r="-963" b="-587"/>
                </a:stretch>
              </a:blipFill>
            </p:spPr>
            <p:txBody>
              <a:bodyPr/>
              <a:lstStyle/>
              <a:p>
                <a:r>
                  <a:rPr lang="en-US">
                    <a:noFill/>
                  </a:rPr>
                  <a:t> </a:t>
                </a:r>
              </a:p>
            </p:txBody>
          </p:sp>
        </mc:Fallback>
      </mc:AlternateContent>
      <p:sp>
        <p:nvSpPr>
          <p:cNvPr id="4" name="Rectangle 1">
            <a:extLst>
              <a:ext uri="{FF2B5EF4-FFF2-40B4-BE49-F238E27FC236}">
                <a16:creationId xmlns:a16="http://schemas.microsoft.com/office/drawing/2014/main" id="{E9A9A22A-0697-4FD1-B34C-0D1B2229E4E5}"/>
              </a:ext>
            </a:extLst>
          </p:cNvPr>
          <p:cNvSpPr txBox="1">
            <a:spLocks noChangeArrowheads="1"/>
          </p:cNvSpPr>
          <p:nvPr/>
        </p:nvSpPr>
        <p:spPr bwMode="auto">
          <a:xfrm>
            <a:off x="503238" y="1783439"/>
            <a:ext cx="8229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marL="342900" indent="-342900" algn="l" rtl="0" eaLnBrk="0" fontAlgn="base" hangingPunct="0">
              <a:spcBef>
                <a:spcPct val="20000"/>
              </a:spcBef>
              <a:spcAft>
                <a:spcPct val="0"/>
              </a:spcAft>
              <a:buClr>
                <a:srgbClr val="1E4485"/>
              </a:buClr>
              <a:buSzPct val="100000"/>
              <a:buFont typeface="Arial" panose="020B0604020202020204" pitchFamily="34" charset="0"/>
              <a:buChar char="•"/>
              <a:defRPr sz="2700" kern="1200">
                <a:solidFill>
                  <a:schemeClr val="tx1"/>
                </a:solidFill>
                <a:latin typeface="+mn-lt"/>
                <a:ea typeface="+mn-ea"/>
                <a:cs typeface="+mn-cs"/>
              </a:defRPr>
            </a:lvl1pPr>
            <a:lvl2pPr marL="628650" indent="-266700" algn="l" rtl="0" eaLnBrk="0" fontAlgn="base" hangingPunct="0">
              <a:spcBef>
                <a:spcPct val="20000"/>
              </a:spcBef>
              <a:spcAft>
                <a:spcPct val="0"/>
              </a:spcAft>
              <a:buSzPct val="100000"/>
              <a:buFont typeface="Arial" panose="020B0604020202020204" pitchFamily="34" charset="0"/>
              <a:buChar char="–"/>
              <a:defRPr sz="2300" kern="1200">
                <a:solidFill>
                  <a:schemeClr val="tx1"/>
                </a:solidFill>
                <a:latin typeface="+mn-lt"/>
                <a:ea typeface="+mn-ea"/>
                <a:cs typeface="+mn-cs"/>
              </a:defRPr>
            </a:lvl2pPr>
            <a:lvl3pPr marL="990600" indent="-276225"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3pPr>
            <a:lvl4pPr marL="134302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4pPr>
            <a:lvl5pPr marL="1704975" indent="-266700" algn="l" rtl="0" eaLnBrk="0" fontAlgn="base" hangingPunct="0">
              <a:spcBef>
                <a:spcPct val="20000"/>
              </a:spcBef>
              <a:spcAft>
                <a:spcPct val="0"/>
              </a:spcAft>
              <a:buFont typeface="Arial" panose="020B0604020202020204" pitchFamily="34" charset="0"/>
              <a:buChar char="•"/>
              <a:defRPr sz="23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ct val="0"/>
              </a:spcBef>
              <a:buClrTx/>
              <a:buSzTx/>
              <a:buFont typeface="Arial" panose="020B0604020202020204" pitchFamily="34" charset="0"/>
              <a:buNone/>
            </a:pPr>
            <a:r>
              <a:rPr lang="en-US" altLang="en-US" sz="1800" dirty="0">
                <a:solidFill>
                  <a:srgbClr val="000000"/>
                </a:solidFill>
                <a:latin typeface="Arial Unicode MS"/>
              </a:rPr>
              <a:t>sequence=</a:t>
            </a:r>
            <a:r>
              <a:rPr lang="cs-CZ" altLang="en-US" sz="1800" dirty="0">
                <a:solidFill>
                  <a:srgbClr val="000000"/>
                </a:solidFill>
                <a:latin typeface="Arial Unicode MS"/>
              </a:rPr>
              <a:t>11001011111010010011001110100111111000101011110100101001001111100101100111011111</a:t>
            </a:r>
            <a:r>
              <a:rPr lang="en-US" altLang="en-US" sz="1800" dirty="0">
                <a:solidFill>
                  <a:srgbClr val="000000"/>
                </a:solidFill>
                <a:latin typeface="Arial Unicode MS"/>
              </a:rPr>
              <a:t> (80 bits)</a:t>
            </a:r>
            <a:endParaRPr lang="cs-CZ" altLang="en-US" sz="1800" dirty="0">
              <a:latin typeface="Arial" panose="020B0604020202020204" pitchFamily="34" charset="0"/>
            </a:endParaRPr>
          </a:p>
        </p:txBody>
      </p:sp>
      <p:pic>
        <p:nvPicPr>
          <p:cNvPr id="5" name="Picture 5">
            <a:extLst>
              <a:ext uri="{FF2B5EF4-FFF2-40B4-BE49-F238E27FC236}">
                <a16:creationId xmlns:a16="http://schemas.microsoft.com/office/drawing/2014/main" id="{D80CE785-8032-4353-9EB1-4BE71B6264E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512996"/>
            <a:ext cx="2657475" cy="5715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642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F20F5AA-FFBC-4C11-A95A-FB7FB28AEBA3}"/>
              </a:ext>
            </a:extLst>
          </p:cNvPr>
          <p:cNvSpPr>
            <a:spLocks noGrp="1"/>
          </p:cNvSpPr>
          <p:nvPr>
            <p:ph type="title"/>
          </p:nvPr>
        </p:nvSpPr>
        <p:spPr/>
        <p:txBody>
          <a:bodyPr/>
          <a:lstStyle/>
          <a:p>
            <a:r>
              <a:rPr lang="en-US" altLang="cs-CZ"/>
              <a:t>Entropy estimates</a:t>
            </a:r>
            <a:endParaRPr lang="cs-CZ" altLang="cs-CZ"/>
          </a:p>
        </p:txBody>
      </p:sp>
      <p:sp>
        <p:nvSpPr>
          <p:cNvPr id="15363" name="Rectangle 3">
            <a:extLst>
              <a:ext uri="{FF2B5EF4-FFF2-40B4-BE49-F238E27FC236}">
                <a16:creationId xmlns:a16="http://schemas.microsoft.com/office/drawing/2014/main" id="{E77F141B-712D-498A-BA53-B99936C2A16B}"/>
              </a:ext>
            </a:extLst>
          </p:cNvPr>
          <p:cNvSpPr>
            <a:spLocks noGrp="1"/>
          </p:cNvSpPr>
          <p:nvPr>
            <p:ph type="body" idx="1"/>
          </p:nvPr>
        </p:nvSpPr>
        <p:spPr/>
        <p:txBody>
          <a:bodyPr/>
          <a:lstStyle/>
          <a:p>
            <a:pPr>
              <a:lnSpc>
                <a:spcPct val="80000"/>
              </a:lnSpc>
            </a:pPr>
            <a:r>
              <a:rPr lang="en-US" altLang="cs-CZ" sz="2300" dirty="0"/>
              <a:t>After</a:t>
            </a:r>
            <a:r>
              <a:rPr lang="cs-CZ" altLang="cs-CZ" sz="2300" dirty="0"/>
              <a:t> figur</a:t>
            </a:r>
            <a:r>
              <a:rPr lang="en-US" altLang="cs-CZ" sz="2300" dirty="0" err="1"/>
              <a:t>ing</a:t>
            </a:r>
            <a:r>
              <a:rPr lang="cs-CZ" altLang="cs-CZ" sz="2300" dirty="0"/>
              <a:t> </a:t>
            </a:r>
            <a:r>
              <a:rPr lang="cs-CZ" altLang="cs-CZ" sz="2300" dirty="0" err="1"/>
              <a:t>out</a:t>
            </a:r>
            <a:r>
              <a:rPr lang="cs-CZ" altLang="cs-CZ" sz="2300" dirty="0"/>
              <a:t> </a:t>
            </a:r>
            <a:r>
              <a:rPr lang="cs-CZ" altLang="cs-CZ" sz="2300" dirty="0" err="1"/>
              <a:t>how</a:t>
            </a:r>
            <a:r>
              <a:rPr lang="cs-CZ" altLang="cs-CZ" sz="2300" dirty="0"/>
              <a:t> much </a:t>
            </a:r>
            <a:r>
              <a:rPr lang="cs-CZ" altLang="cs-CZ" sz="2300" dirty="0" err="1"/>
              <a:t>entropy</a:t>
            </a:r>
            <a:r>
              <a:rPr lang="en-US" altLang="cs-CZ" sz="2300" dirty="0"/>
              <a:t> </a:t>
            </a:r>
            <a:r>
              <a:rPr lang="cs-CZ" altLang="cs-CZ" sz="2300" dirty="0" err="1"/>
              <a:t>is</a:t>
            </a:r>
            <a:r>
              <a:rPr lang="cs-CZ" altLang="cs-CZ" sz="2300" dirty="0"/>
              <a:t> in a </a:t>
            </a:r>
            <a:r>
              <a:rPr lang="cs-CZ" altLang="cs-CZ" sz="2300" dirty="0" err="1"/>
              <a:t>piece</a:t>
            </a:r>
            <a:r>
              <a:rPr lang="cs-CZ" altLang="cs-CZ" sz="2300" dirty="0"/>
              <a:t> </a:t>
            </a:r>
            <a:r>
              <a:rPr lang="cs-CZ" altLang="cs-CZ" sz="2300" dirty="0" err="1"/>
              <a:t>of</a:t>
            </a:r>
            <a:r>
              <a:rPr lang="cs-CZ" altLang="cs-CZ" sz="2300" dirty="0"/>
              <a:t> data</a:t>
            </a:r>
            <a:r>
              <a:rPr lang="en-US" altLang="cs-CZ" sz="2300" dirty="0"/>
              <a:t> (e.g. expected entropy is </a:t>
            </a:r>
            <a:r>
              <a:rPr lang="cs-CZ" altLang="cs-CZ" sz="2300" dirty="0"/>
              <a:t>160 </a:t>
            </a:r>
            <a:r>
              <a:rPr lang="cs-CZ" altLang="cs-CZ" sz="2300" dirty="0" err="1"/>
              <a:t>bits</a:t>
            </a:r>
            <a:r>
              <a:rPr lang="en-US" altLang="cs-CZ" sz="2300" dirty="0"/>
              <a:t>),</a:t>
            </a:r>
            <a:r>
              <a:rPr lang="cs-CZ" altLang="cs-CZ" sz="2300" dirty="0"/>
              <a:t> </a:t>
            </a:r>
            <a:r>
              <a:rPr lang="en-US" altLang="cs-CZ" sz="2300" dirty="0"/>
              <a:t>it is wise </a:t>
            </a:r>
            <a:r>
              <a:rPr lang="cs-CZ" altLang="cs-CZ" sz="2300" dirty="0"/>
              <a:t>to </a:t>
            </a:r>
            <a:r>
              <a:rPr lang="cs-CZ" altLang="cs-CZ" sz="2300" dirty="0" err="1"/>
              <a:t>divide</a:t>
            </a:r>
            <a:r>
              <a:rPr lang="cs-CZ" altLang="cs-CZ" sz="2300" dirty="0"/>
              <a:t> </a:t>
            </a:r>
            <a:r>
              <a:rPr lang="en-US" altLang="cs-CZ" sz="2300" dirty="0"/>
              <a:t>the</a:t>
            </a:r>
            <a:r>
              <a:rPr lang="cs-CZ" altLang="cs-CZ" sz="2300" dirty="0"/>
              <a:t> </a:t>
            </a:r>
            <a:r>
              <a:rPr lang="cs-CZ" altLang="cs-CZ" sz="2300" dirty="0" err="1"/>
              <a:t>estimate</a:t>
            </a:r>
            <a:r>
              <a:rPr lang="cs-CZ" altLang="cs-CZ" sz="2300" dirty="0"/>
              <a:t> by a </a:t>
            </a:r>
            <a:r>
              <a:rPr lang="cs-CZ" altLang="cs-CZ" sz="2300" dirty="0" err="1"/>
              <a:t>factor</a:t>
            </a:r>
            <a:r>
              <a:rPr lang="cs-CZ" altLang="cs-CZ" sz="2300" dirty="0"/>
              <a:t> </a:t>
            </a:r>
            <a:r>
              <a:rPr lang="cs-CZ" altLang="cs-CZ" sz="2300" dirty="0" err="1"/>
              <a:t>of</a:t>
            </a:r>
            <a:r>
              <a:rPr lang="cs-CZ" altLang="cs-CZ" sz="2300" dirty="0"/>
              <a:t> 4 to 8 to </a:t>
            </a:r>
            <a:r>
              <a:rPr lang="cs-CZ" altLang="cs-CZ" sz="2300" dirty="0" err="1"/>
              <a:t>be</a:t>
            </a:r>
            <a:r>
              <a:rPr lang="cs-CZ" altLang="cs-CZ" sz="2300" dirty="0"/>
              <a:t> </a:t>
            </a:r>
            <a:r>
              <a:rPr lang="cs-CZ" altLang="cs-CZ" sz="2300" dirty="0" err="1"/>
              <a:t>conservative</a:t>
            </a:r>
            <a:r>
              <a:rPr lang="cs-CZ" altLang="cs-CZ" sz="2300" dirty="0"/>
              <a:t>.</a:t>
            </a:r>
          </a:p>
          <a:p>
            <a:pPr>
              <a:lnSpc>
                <a:spcPct val="80000"/>
              </a:lnSpc>
            </a:pPr>
            <a:r>
              <a:rPr lang="cs-CZ" altLang="cs-CZ" sz="2300" dirty="0" err="1"/>
              <a:t>Because</a:t>
            </a:r>
            <a:r>
              <a:rPr lang="cs-CZ" altLang="cs-CZ" sz="2300" dirty="0"/>
              <a:t> </a:t>
            </a:r>
            <a:r>
              <a:rPr lang="cs-CZ" altLang="cs-CZ" sz="2300" dirty="0" err="1"/>
              <a:t>entropy</a:t>
            </a:r>
            <a:r>
              <a:rPr lang="cs-CZ" altLang="cs-CZ" sz="2300" dirty="0"/>
              <a:t> </a:t>
            </a:r>
            <a:r>
              <a:rPr lang="cs-CZ" altLang="cs-CZ" sz="2300" dirty="0" err="1"/>
              <a:t>is</a:t>
            </a:r>
            <a:r>
              <a:rPr lang="cs-CZ" altLang="cs-CZ" sz="2300" dirty="0"/>
              <a:t> </a:t>
            </a:r>
            <a:r>
              <a:rPr lang="cs-CZ" altLang="cs-CZ" sz="2300" dirty="0" err="1"/>
              <a:t>easy</a:t>
            </a:r>
            <a:r>
              <a:rPr lang="cs-CZ" altLang="cs-CZ" sz="2300" dirty="0"/>
              <a:t> to </a:t>
            </a:r>
            <a:r>
              <a:rPr lang="cs-CZ" altLang="cs-CZ" sz="2300" dirty="0" err="1"/>
              <a:t>overestimate</a:t>
            </a:r>
            <a:r>
              <a:rPr lang="cs-CZ" altLang="cs-CZ" sz="2300" dirty="0"/>
              <a:t>, </a:t>
            </a:r>
            <a:r>
              <a:rPr lang="cs-CZ" altLang="cs-CZ" sz="2300" dirty="0" err="1"/>
              <a:t>you</a:t>
            </a:r>
            <a:r>
              <a:rPr lang="cs-CZ" altLang="cs-CZ" sz="2300" dirty="0"/>
              <a:t> </a:t>
            </a:r>
            <a:r>
              <a:rPr lang="cs-CZ" altLang="cs-CZ" sz="2300" dirty="0" err="1"/>
              <a:t>should</a:t>
            </a:r>
            <a:r>
              <a:rPr lang="cs-CZ" altLang="cs-CZ" sz="2300" dirty="0"/>
              <a:t> </a:t>
            </a:r>
            <a:r>
              <a:rPr lang="cs-CZ" altLang="cs-CZ" sz="2300" dirty="0" err="1"/>
              <a:t>generally</a:t>
            </a:r>
            <a:r>
              <a:rPr lang="cs-CZ" altLang="cs-CZ" sz="2300" dirty="0"/>
              <a:t> </a:t>
            </a:r>
            <a:r>
              <a:rPr lang="cs-CZ" altLang="cs-CZ" sz="2300" dirty="0" err="1"/>
              <a:t>cryptographically</a:t>
            </a:r>
            <a:r>
              <a:rPr lang="en-US" altLang="cs-CZ" sz="2300" dirty="0"/>
              <a:t> </a:t>
            </a:r>
            <a:r>
              <a:rPr lang="cs-CZ" altLang="cs-CZ" sz="2300" dirty="0" err="1"/>
              <a:t>postprocess</a:t>
            </a:r>
            <a:r>
              <a:rPr lang="cs-CZ" altLang="cs-CZ" sz="2300" dirty="0"/>
              <a:t> any </a:t>
            </a:r>
            <a:r>
              <a:rPr lang="cs-CZ" altLang="cs-CZ" sz="2300" dirty="0" err="1"/>
              <a:t>entropy</a:t>
            </a:r>
            <a:r>
              <a:rPr lang="cs-CZ" altLang="cs-CZ" sz="2300" dirty="0"/>
              <a:t> </a:t>
            </a:r>
            <a:r>
              <a:rPr lang="cs-CZ" altLang="cs-CZ" sz="2300" dirty="0" err="1"/>
              <a:t>collected</a:t>
            </a:r>
            <a:r>
              <a:rPr lang="cs-CZ" altLang="cs-CZ" sz="2300" dirty="0"/>
              <a:t> (a </a:t>
            </a:r>
            <a:r>
              <a:rPr lang="cs-CZ" altLang="cs-CZ" sz="2300" dirty="0" err="1"/>
              <a:t>process</a:t>
            </a:r>
            <a:r>
              <a:rPr lang="cs-CZ" altLang="cs-CZ" sz="2300" dirty="0"/>
              <a:t> </a:t>
            </a:r>
            <a:r>
              <a:rPr lang="cs-CZ" altLang="cs-CZ" sz="2300" dirty="0" err="1"/>
              <a:t>known</a:t>
            </a:r>
            <a:r>
              <a:rPr lang="cs-CZ" altLang="cs-CZ" sz="2300" dirty="0"/>
              <a:t> as </a:t>
            </a:r>
            <a:r>
              <a:rPr lang="cs-CZ" altLang="cs-CZ" sz="2300" i="1" dirty="0" err="1"/>
              <a:t>whitening</a:t>
            </a:r>
            <a:r>
              <a:rPr lang="cs-CZ" altLang="cs-CZ" sz="2300" dirty="0"/>
              <a:t>) </a:t>
            </a:r>
            <a:r>
              <a:rPr lang="cs-CZ" altLang="cs-CZ" sz="2300" dirty="0" err="1"/>
              <a:t>before</a:t>
            </a:r>
            <a:r>
              <a:rPr lang="cs-CZ" altLang="cs-CZ" sz="2300" dirty="0"/>
              <a:t> </a:t>
            </a:r>
            <a:r>
              <a:rPr lang="cs-CZ" altLang="cs-CZ" sz="2300" dirty="0" err="1"/>
              <a:t>using</a:t>
            </a:r>
            <a:r>
              <a:rPr lang="cs-CZ" altLang="cs-CZ" sz="2300" dirty="0"/>
              <a:t> </a:t>
            </a:r>
            <a:r>
              <a:rPr lang="cs-CZ" altLang="cs-CZ" sz="2300" dirty="0" err="1"/>
              <a:t>it</a:t>
            </a:r>
            <a:r>
              <a:rPr lang="cs-CZ" altLang="cs-CZ" sz="2300" dirty="0"/>
              <a:t>.</a:t>
            </a:r>
            <a:endParaRPr lang="en-US" altLang="cs-CZ" sz="2300" dirty="0"/>
          </a:p>
          <a:p>
            <a:pPr lvl="1">
              <a:lnSpc>
                <a:spcPct val="80000"/>
              </a:lnSpc>
            </a:pPr>
            <a:r>
              <a:rPr lang="en-US" altLang="cs-CZ" sz="2100" dirty="0"/>
              <a:t>E.g. use hash functions (SHA2)</a:t>
            </a:r>
            <a:endParaRPr lang="cs-CZ" altLang="cs-CZ" sz="2100" dirty="0"/>
          </a:p>
          <a:p>
            <a:pPr>
              <a:lnSpc>
                <a:spcPct val="80000"/>
              </a:lnSpc>
            </a:pPr>
            <a:r>
              <a:rPr lang="en-US" altLang="cs-CZ" sz="2300" dirty="0"/>
              <a:t>As most</a:t>
            </a:r>
            <a:r>
              <a:rPr lang="cs-CZ" altLang="cs-CZ" sz="2300" dirty="0"/>
              <a:t> </a:t>
            </a:r>
            <a:r>
              <a:rPr lang="en-US" altLang="cs-CZ" sz="2300" dirty="0"/>
              <a:t>PRNG</a:t>
            </a:r>
            <a:r>
              <a:rPr lang="cs-CZ" altLang="cs-CZ" sz="2300" dirty="0"/>
              <a:t> </a:t>
            </a:r>
            <a:r>
              <a:rPr lang="cs-CZ" altLang="cs-CZ" sz="2300" dirty="0" err="1"/>
              <a:t>take</a:t>
            </a:r>
            <a:r>
              <a:rPr lang="cs-CZ" altLang="cs-CZ" sz="2300" dirty="0"/>
              <a:t> a </a:t>
            </a:r>
            <a:r>
              <a:rPr lang="cs-CZ" altLang="cs-CZ" sz="2300" dirty="0" err="1"/>
              <a:t>fixed-size</a:t>
            </a:r>
            <a:r>
              <a:rPr lang="en-US" altLang="cs-CZ" sz="2300" dirty="0"/>
              <a:t> </a:t>
            </a:r>
            <a:r>
              <a:rPr lang="cs-CZ" altLang="cs-CZ" sz="2300" dirty="0" err="1"/>
              <a:t>seed</a:t>
            </a:r>
            <a:r>
              <a:rPr lang="cs-CZ" altLang="cs-CZ" sz="2300" dirty="0"/>
              <a:t>, and </a:t>
            </a:r>
            <a:r>
              <a:rPr lang="cs-CZ" altLang="cs-CZ" sz="2300" dirty="0" err="1"/>
              <a:t>you</a:t>
            </a:r>
            <a:r>
              <a:rPr lang="cs-CZ" altLang="cs-CZ" sz="2300" dirty="0"/>
              <a:t> </a:t>
            </a:r>
            <a:r>
              <a:rPr lang="cs-CZ" altLang="cs-CZ" sz="2300" dirty="0" err="1"/>
              <a:t>want</a:t>
            </a:r>
            <a:r>
              <a:rPr lang="cs-CZ" altLang="cs-CZ" sz="2300" dirty="0"/>
              <a:t> to </a:t>
            </a:r>
            <a:r>
              <a:rPr lang="cs-CZ" altLang="cs-CZ" sz="2300" dirty="0" err="1"/>
              <a:t>maximize</a:t>
            </a:r>
            <a:r>
              <a:rPr lang="cs-CZ" altLang="cs-CZ" sz="2300" dirty="0"/>
              <a:t> </a:t>
            </a:r>
            <a:r>
              <a:rPr lang="cs-CZ" altLang="cs-CZ" sz="2300" dirty="0" err="1"/>
              <a:t>the</a:t>
            </a:r>
            <a:r>
              <a:rPr lang="cs-CZ" altLang="cs-CZ" sz="2300" dirty="0"/>
              <a:t> </a:t>
            </a:r>
            <a:r>
              <a:rPr lang="cs-CZ" altLang="cs-CZ" sz="2300" dirty="0" err="1"/>
              <a:t>entropy</a:t>
            </a:r>
            <a:r>
              <a:rPr lang="cs-CZ" altLang="cs-CZ" sz="2300" dirty="0"/>
              <a:t> in </a:t>
            </a:r>
            <a:r>
              <a:rPr lang="cs-CZ" altLang="cs-CZ" sz="2300" dirty="0" err="1"/>
              <a:t>that</a:t>
            </a:r>
            <a:r>
              <a:rPr lang="cs-CZ" altLang="cs-CZ" sz="2300" dirty="0"/>
              <a:t> </a:t>
            </a:r>
            <a:r>
              <a:rPr lang="cs-CZ" altLang="cs-CZ" sz="2300" dirty="0" err="1"/>
              <a:t>seed</a:t>
            </a:r>
            <a:r>
              <a:rPr lang="cs-CZ" altLang="cs-CZ" sz="2300" dirty="0"/>
              <a:t>. </a:t>
            </a:r>
            <a:r>
              <a:rPr lang="cs-CZ" altLang="cs-CZ" sz="2300" dirty="0" err="1"/>
              <a:t>However</a:t>
            </a:r>
            <a:r>
              <a:rPr lang="cs-CZ" altLang="cs-CZ" sz="2300" dirty="0"/>
              <a:t>, </a:t>
            </a:r>
            <a:r>
              <a:rPr lang="cs-CZ" altLang="cs-CZ" sz="2300" dirty="0" err="1"/>
              <a:t>when</a:t>
            </a:r>
            <a:r>
              <a:rPr lang="cs-CZ" altLang="cs-CZ" sz="2300" dirty="0"/>
              <a:t> </a:t>
            </a:r>
            <a:r>
              <a:rPr lang="cs-CZ" altLang="cs-CZ" sz="2300" dirty="0" err="1"/>
              <a:t>collecting</a:t>
            </a:r>
            <a:r>
              <a:rPr lang="en-US" altLang="cs-CZ" sz="2300" dirty="0"/>
              <a:t> </a:t>
            </a:r>
            <a:r>
              <a:rPr lang="cs-CZ" altLang="cs-CZ" sz="2300" dirty="0" err="1"/>
              <a:t>entropy</a:t>
            </a:r>
            <a:r>
              <a:rPr lang="cs-CZ" altLang="cs-CZ" sz="2300" dirty="0"/>
              <a:t>, </a:t>
            </a:r>
            <a:r>
              <a:rPr lang="cs-CZ" altLang="cs-CZ" sz="2300" dirty="0" err="1"/>
              <a:t>it</a:t>
            </a:r>
            <a:r>
              <a:rPr lang="cs-CZ" altLang="cs-CZ" sz="2300" dirty="0"/>
              <a:t> </a:t>
            </a:r>
            <a:r>
              <a:rPr lang="cs-CZ" altLang="cs-CZ" sz="2300" dirty="0" err="1"/>
              <a:t>is</a:t>
            </a:r>
            <a:r>
              <a:rPr lang="cs-CZ" altLang="cs-CZ" sz="2300" dirty="0"/>
              <a:t> </a:t>
            </a:r>
            <a:r>
              <a:rPr lang="cs-CZ" altLang="cs-CZ" sz="2300" dirty="0" err="1"/>
              <a:t>usually</a:t>
            </a:r>
            <a:r>
              <a:rPr lang="cs-CZ" altLang="cs-CZ" sz="2300" dirty="0"/>
              <a:t> </a:t>
            </a:r>
            <a:r>
              <a:rPr lang="cs-CZ" altLang="cs-CZ" sz="2300" dirty="0" err="1"/>
              <a:t>distributed</a:t>
            </a:r>
            <a:r>
              <a:rPr lang="cs-CZ" altLang="cs-CZ" sz="2300" dirty="0"/>
              <a:t> </a:t>
            </a:r>
            <a:r>
              <a:rPr lang="cs-CZ" altLang="cs-CZ" sz="2300" dirty="0" err="1"/>
              <a:t>sparsely</a:t>
            </a:r>
            <a:r>
              <a:rPr lang="cs-CZ" altLang="cs-CZ" sz="2300" dirty="0"/>
              <a:t> </a:t>
            </a:r>
            <a:r>
              <a:rPr lang="cs-CZ" altLang="cs-CZ" sz="2300" dirty="0" err="1"/>
              <a:t>through</a:t>
            </a:r>
            <a:r>
              <a:rPr lang="cs-CZ" altLang="cs-CZ" sz="2300" dirty="0"/>
              <a:t> a </a:t>
            </a:r>
            <a:r>
              <a:rPr lang="cs-CZ" altLang="cs-CZ" sz="2300" dirty="0" err="1"/>
              <a:t>large</a:t>
            </a:r>
            <a:r>
              <a:rPr lang="cs-CZ" altLang="cs-CZ" sz="2300" dirty="0"/>
              <a:t> </a:t>
            </a:r>
            <a:r>
              <a:rPr lang="cs-CZ" altLang="cs-CZ" sz="2300" dirty="0" err="1"/>
              <a:t>amount</a:t>
            </a:r>
            <a:r>
              <a:rPr lang="cs-CZ" altLang="cs-CZ" sz="2300" dirty="0"/>
              <a:t> </a:t>
            </a:r>
            <a:r>
              <a:rPr lang="cs-CZ" altLang="cs-CZ" sz="2300" dirty="0" err="1"/>
              <a:t>of</a:t>
            </a:r>
            <a:r>
              <a:rPr lang="cs-CZ" altLang="cs-CZ" sz="2300" dirty="0"/>
              <a:t> data.</a:t>
            </a:r>
            <a:r>
              <a:rPr lang="en-US" altLang="cs-CZ" sz="2300" dirty="0"/>
              <a:t> </a:t>
            </a:r>
          </a:p>
          <a:p>
            <a:pPr lvl="1">
              <a:lnSpc>
                <a:spcPct val="80000"/>
              </a:lnSpc>
            </a:pPr>
            <a:r>
              <a:rPr lang="en-US" altLang="cs-CZ" sz="2100" dirty="0"/>
              <a:t>E.g. use hash functions (SHA2)</a:t>
            </a:r>
            <a:endParaRPr lang="cs-CZ" altLang="cs-CZ" sz="21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86B9552-3754-480C-9AF8-6B1E5C90F04C}"/>
              </a:ext>
            </a:extLst>
          </p:cNvPr>
          <p:cNvSpPr>
            <a:spLocks noGrp="1"/>
          </p:cNvSpPr>
          <p:nvPr>
            <p:ph type="title"/>
          </p:nvPr>
        </p:nvSpPr>
        <p:spPr/>
        <p:txBody>
          <a:bodyPr/>
          <a:lstStyle/>
          <a:p>
            <a:r>
              <a:rPr lang="en-US" altLang="cs-CZ"/>
              <a:t>Tips on collecting entropy</a:t>
            </a:r>
            <a:endParaRPr lang="cs-CZ" altLang="cs-CZ"/>
          </a:p>
        </p:txBody>
      </p:sp>
      <p:sp>
        <p:nvSpPr>
          <p:cNvPr id="16387" name="Rectangle 3">
            <a:extLst>
              <a:ext uri="{FF2B5EF4-FFF2-40B4-BE49-F238E27FC236}">
                <a16:creationId xmlns:a16="http://schemas.microsoft.com/office/drawing/2014/main" id="{9571B526-9CF2-4A85-A48F-8B4503866308}"/>
              </a:ext>
            </a:extLst>
          </p:cNvPr>
          <p:cNvSpPr>
            <a:spLocks noGrp="1"/>
          </p:cNvSpPr>
          <p:nvPr>
            <p:ph type="body" idx="1"/>
          </p:nvPr>
        </p:nvSpPr>
        <p:spPr>
          <a:xfrm>
            <a:off x="446088" y="1844675"/>
            <a:ext cx="8229600" cy="4608513"/>
          </a:xfrm>
        </p:spPr>
        <p:txBody>
          <a:bodyPr/>
          <a:lstStyle/>
          <a:p>
            <a:pPr>
              <a:lnSpc>
                <a:spcPct val="80000"/>
              </a:lnSpc>
            </a:pPr>
            <a:r>
              <a:rPr lang="en-US" altLang="cs-CZ" sz="1600"/>
              <a:t>Make sure that any data coming from an entropy-producing source is </a:t>
            </a:r>
            <a:r>
              <a:rPr lang="en-US" altLang="cs-CZ" sz="1600" b="1"/>
              <a:t>postprocessed with cryptography</a:t>
            </a:r>
            <a:r>
              <a:rPr lang="en-US" altLang="cs-CZ" sz="1600"/>
              <a:t> to remove any lingering statistical bias and to help ensure that your data has at least as many bits of entropy input as bits you want to output. </a:t>
            </a:r>
          </a:p>
          <a:p>
            <a:pPr>
              <a:lnSpc>
                <a:spcPct val="80000"/>
              </a:lnSpc>
            </a:pPr>
            <a:endParaRPr lang="en-US" altLang="cs-CZ" sz="1600"/>
          </a:p>
          <a:p>
            <a:pPr>
              <a:lnSpc>
                <a:spcPct val="80000"/>
              </a:lnSpc>
            </a:pPr>
            <a:r>
              <a:rPr lang="en-US" altLang="cs-CZ" sz="1600"/>
              <a:t>Make sure you use </a:t>
            </a:r>
            <a:r>
              <a:rPr lang="en-US" altLang="cs-CZ" sz="1600" b="1"/>
              <a:t>enough entropy to seed</a:t>
            </a:r>
            <a:r>
              <a:rPr lang="en-US" altLang="cs-CZ" sz="1600"/>
              <a:t> any pseudo-random number generator securely. Try not to use less than 128 bits.</a:t>
            </a:r>
          </a:p>
          <a:p>
            <a:pPr>
              <a:lnSpc>
                <a:spcPct val="80000"/>
              </a:lnSpc>
            </a:pPr>
            <a:endParaRPr lang="en-US" altLang="cs-CZ" sz="1600"/>
          </a:p>
          <a:p>
            <a:pPr>
              <a:lnSpc>
                <a:spcPct val="80000"/>
              </a:lnSpc>
            </a:pPr>
            <a:r>
              <a:rPr lang="en-US" altLang="cs-CZ" sz="1600"/>
              <a:t> When choosing a pseudo-random number generator, make sure to pick one that explicitly advertises that it is </a:t>
            </a:r>
            <a:r>
              <a:rPr lang="en-US" altLang="cs-CZ" sz="1600" b="1"/>
              <a:t>cryptographically strong</a:t>
            </a:r>
            <a:r>
              <a:rPr lang="en-US" altLang="cs-CZ" sz="1600"/>
              <a:t>. If you do not see the word “cryptographic” anywhere in association with the algorithm, it is probably not good for security purposes, only for statistical purposes.</a:t>
            </a:r>
          </a:p>
          <a:p>
            <a:pPr>
              <a:lnSpc>
                <a:spcPct val="80000"/>
              </a:lnSpc>
            </a:pPr>
            <a:endParaRPr lang="en-US" altLang="cs-CZ" sz="1600"/>
          </a:p>
          <a:p>
            <a:pPr>
              <a:lnSpc>
                <a:spcPct val="80000"/>
              </a:lnSpc>
            </a:pPr>
            <a:r>
              <a:rPr lang="en-US" altLang="cs-CZ" sz="1600"/>
              <a:t>When selecting a PRNG, prefer solutions with a refereed </a:t>
            </a:r>
            <a:r>
              <a:rPr lang="en-US" altLang="cs-CZ" sz="1600" b="1"/>
              <a:t>proof of security</a:t>
            </a:r>
            <a:r>
              <a:rPr lang="en-US" altLang="cs-CZ" sz="1600"/>
              <a:t> bounds. Counter mode, in particular, comes with such a proof, saying that if you use a block cipher bit with 128-bit keys and 128-bit blocks seeded with 128 bits of pure entropy, and if the cipher is a pseudo-random permutation, the generator should lose a bit of entropy after 264 blocks of output.</a:t>
            </a:r>
          </a:p>
          <a:p>
            <a:pPr>
              <a:lnSpc>
                <a:spcPct val="80000"/>
              </a:lnSpc>
            </a:pPr>
            <a:endParaRPr lang="en-US" altLang="cs-CZ" sz="1600"/>
          </a:p>
          <a:p>
            <a:pPr>
              <a:lnSpc>
                <a:spcPct val="80000"/>
              </a:lnSpc>
            </a:pPr>
            <a:r>
              <a:rPr lang="en-US" altLang="cs-CZ" sz="1600"/>
              <a:t>Use postprocessed </a:t>
            </a:r>
            <a:r>
              <a:rPr lang="en-US" altLang="cs-CZ" sz="1600" b="1"/>
              <a:t>entropy for seeding pseudo-random number generators</a:t>
            </a:r>
            <a:r>
              <a:rPr lang="en-US" altLang="cs-CZ" sz="1600"/>
              <a:t> or, if available, for picking highly important cryptographic keys. For everything else, use </a:t>
            </a:r>
            <a:r>
              <a:rPr lang="en-US" altLang="cs-CZ" sz="1600" b="1"/>
              <a:t>pseudo-randomness, as it is much, much faster</a:t>
            </a:r>
            <a:r>
              <a:rPr lang="en-US" altLang="cs-CZ" sz="1600"/>
              <a:t>.</a:t>
            </a:r>
          </a:p>
        </p:txBody>
      </p:sp>
      <p:sp>
        <p:nvSpPr>
          <p:cNvPr id="16388" name="Text Box 4">
            <a:extLst>
              <a:ext uri="{FF2B5EF4-FFF2-40B4-BE49-F238E27FC236}">
                <a16:creationId xmlns:a16="http://schemas.microsoft.com/office/drawing/2014/main" id="{F7811461-53F4-41BC-B37C-E2443DF5FF76}"/>
              </a:ext>
            </a:extLst>
          </p:cNvPr>
          <p:cNvSpPr txBox="1">
            <a:spLocks noChangeArrowheads="1"/>
          </p:cNvSpPr>
          <p:nvPr/>
        </p:nvSpPr>
        <p:spPr bwMode="auto">
          <a:xfrm>
            <a:off x="6215063" y="6308725"/>
            <a:ext cx="28940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a:t>Source: Secure programming Cookbook</a:t>
            </a:r>
            <a:endParaRPr lang="cs-CZ" altLang="cs-CZ" sz="1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83F7236-BD5B-4857-9226-45F7274CE985}"/>
              </a:ext>
            </a:extLst>
          </p:cNvPr>
          <p:cNvSpPr>
            <a:spLocks noGrp="1"/>
          </p:cNvSpPr>
          <p:nvPr>
            <p:ph type="title"/>
          </p:nvPr>
        </p:nvSpPr>
        <p:spPr/>
        <p:txBody>
          <a:bodyPr/>
          <a:lstStyle/>
          <a:p>
            <a:r>
              <a:rPr lang="en-US" altLang="cs-CZ"/>
              <a:t>Unix Infrastructure</a:t>
            </a:r>
            <a:endParaRPr lang="cs-CZ" altLang="cs-CZ"/>
          </a:p>
        </p:txBody>
      </p:sp>
      <p:sp>
        <p:nvSpPr>
          <p:cNvPr id="17411" name="Rectangle 3">
            <a:extLst>
              <a:ext uri="{FF2B5EF4-FFF2-40B4-BE49-F238E27FC236}">
                <a16:creationId xmlns:a16="http://schemas.microsoft.com/office/drawing/2014/main" id="{8CFF4A3D-DFCE-44CC-88D3-6D67DF6014C4}"/>
              </a:ext>
            </a:extLst>
          </p:cNvPr>
          <p:cNvSpPr>
            <a:spLocks noGrp="1"/>
          </p:cNvSpPr>
          <p:nvPr>
            <p:ph type="body" idx="1"/>
          </p:nvPr>
        </p:nvSpPr>
        <p:spPr/>
        <p:txBody>
          <a:bodyPr/>
          <a:lstStyle/>
          <a:p>
            <a:pPr>
              <a:lnSpc>
                <a:spcPct val="90000"/>
              </a:lnSpc>
            </a:pPr>
            <a:r>
              <a:rPr lang="en-US" altLang="cs-CZ"/>
              <a:t>Special files – reading files provides (pseudo)random data</a:t>
            </a:r>
          </a:p>
          <a:p>
            <a:pPr lvl="1">
              <a:lnSpc>
                <a:spcPct val="90000"/>
              </a:lnSpc>
            </a:pPr>
            <a:r>
              <a:rPr lang="en-US" altLang="cs-CZ"/>
              <a:t>/dev/random</a:t>
            </a:r>
          </a:p>
          <a:p>
            <a:pPr lvl="2">
              <a:lnSpc>
                <a:spcPct val="90000"/>
              </a:lnSpc>
            </a:pPr>
            <a:r>
              <a:rPr lang="en-US" altLang="cs-CZ"/>
              <a:t>Always produces entropy</a:t>
            </a:r>
          </a:p>
          <a:p>
            <a:pPr lvl="2">
              <a:lnSpc>
                <a:spcPct val="90000"/>
              </a:lnSpc>
            </a:pPr>
            <a:r>
              <a:rPr lang="en-US" altLang="cs-CZ"/>
              <a:t>Provides random data</a:t>
            </a:r>
          </a:p>
          <a:p>
            <a:pPr lvl="2">
              <a:lnSpc>
                <a:spcPct val="90000"/>
              </a:lnSpc>
            </a:pPr>
            <a:r>
              <a:rPr lang="en-US" altLang="cs-CZ"/>
              <a:t>Can block the caller until entropy available (blocking)</a:t>
            </a:r>
          </a:p>
          <a:p>
            <a:pPr lvl="1">
              <a:lnSpc>
                <a:spcPct val="90000"/>
              </a:lnSpc>
            </a:pPr>
            <a:r>
              <a:rPr lang="en-US" altLang="cs-CZ"/>
              <a:t>/dev/urandom</a:t>
            </a:r>
          </a:p>
          <a:p>
            <a:pPr lvl="2">
              <a:lnSpc>
                <a:spcPct val="90000"/>
              </a:lnSpc>
            </a:pPr>
            <a:r>
              <a:rPr lang="en-US" altLang="cs-CZ"/>
              <a:t>Based on cryptographic pseudorandom generator</a:t>
            </a:r>
          </a:p>
          <a:p>
            <a:pPr lvl="2">
              <a:lnSpc>
                <a:spcPct val="90000"/>
              </a:lnSpc>
            </a:pPr>
            <a:r>
              <a:rPr lang="en-US" altLang="cs-CZ"/>
              <a:t>Amount of entropy not quaranteed</a:t>
            </a:r>
          </a:p>
          <a:p>
            <a:pPr lvl="2">
              <a:lnSpc>
                <a:spcPct val="90000"/>
              </a:lnSpc>
            </a:pPr>
            <a:r>
              <a:rPr lang="en-US" altLang="cs-CZ"/>
              <a:t>Always returns quickly (non-blocking)</a:t>
            </a:r>
          </a:p>
          <a:p>
            <a:pPr lvl="2">
              <a:lnSpc>
                <a:spcPct val="90000"/>
              </a:lnSpc>
            </a:pPr>
            <a:endParaRPr lang="cs-CZ" alt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28A6679-B193-404F-B47B-54A9889C168B}"/>
              </a:ext>
            </a:extLst>
          </p:cNvPr>
          <p:cNvSpPr>
            <a:spLocks noGrp="1"/>
          </p:cNvSpPr>
          <p:nvPr>
            <p:ph type="title"/>
          </p:nvPr>
        </p:nvSpPr>
        <p:spPr/>
        <p:txBody>
          <a:bodyPr/>
          <a:lstStyle/>
          <a:p>
            <a:r>
              <a:rPr lang="en-US" altLang="cs-CZ"/>
              <a:t>Unix Infrastructure</a:t>
            </a:r>
            <a:endParaRPr lang="cs-CZ" altLang="cs-CZ"/>
          </a:p>
        </p:txBody>
      </p:sp>
      <p:sp>
        <p:nvSpPr>
          <p:cNvPr id="18435" name="Rectangle 3">
            <a:extLst>
              <a:ext uri="{FF2B5EF4-FFF2-40B4-BE49-F238E27FC236}">
                <a16:creationId xmlns:a16="http://schemas.microsoft.com/office/drawing/2014/main" id="{2011C390-CB53-4FC0-A83C-FC375EEC28BD}"/>
              </a:ext>
            </a:extLst>
          </p:cNvPr>
          <p:cNvSpPr>
            <a:spLocks noGrp="1"/>
          </p:cNvSpPr>
          <p:nvPr>
            <p:ph type="body" idx="1"/>
          </p:nvPr>
        </p:nvSpPr>
        <p:spPr/>
        <p:txBody>
          <a:bodyPr/>
          <a:lstStyle/>
          <a:p>
            <a:pPr>
              <a:lnSpc>
                <a:spcPct val="90000"/>
              </a:lnSpc>
            </a:pPr>
            <a:r>
              <a:rPr lang="en-US" altLang="cs-CZ"/>
              <a:t>Available on most modern Unix-like OS</a:t>
            </a:r>
          </a:p>
          <a:p>
            <a:pPr lvl="1">
              <a:lnSpc>
                <a:spcPct val="90000"/>
              </a:lnSpc>
            </a:pPr>
            <a:r>
              <a:rPr lang="en-US" altLang="cs-CZ"/>
              <a:t>Including Linux, *BSD, etc.</a:t>
            </a:r>
          </a:p>
          <a:p>
            <a:pPr>
              <a:lnSpc>
                <a:spcPct val="90000"/>
              </a:lnSpc>
            </a:pPr>
            <a:r>
              <a:rPr lang="en-US" altLang="cs-CZ"/>
              <a:t>Each OS implements the functionality independently</a:t>
            </a:r>
          </a:p>
          <a:p>
            <a:pPr lvl="1">
              <a:lnSpc>
                <a:spcPct val="90000"/>
              </a:lnSpc>
            </a:pPr>
            <a:r>
              <a:rPr lang="en-US" altLang="cs-CZ"/>
              <a:t>Quality of the implementation can vary from OS to OS</a:t>
            </a:r>
          </a:p>
          <a:p>
            <a:pPr>
              <a:lnSpc>
                <a:spcPct val="90000"/>
              </a:lnSpc>
            </a:pPr>
            <a:r>
              <a:rPr lang="en-US" altLang="cs-CZ"/>
              <a:t>Usually no need to worry</a:t>
            </a:r>
          </a:p>
          <a:p>
            <a:pPr>
              <a:lnSpc>
                <a:spcPct val="90000"/>
              </a:lnSpc>
            </a:pPr>
            <a:r>
              <a:rPr lang="en-US" altLang="cs-CZ"/>
              <a:t>The core of the system is the seed of PRNG</a:t>
            </a:r>
          </a:p>
          <a:p>
            <a:pPr lvl="1">
              <a:lnSpc>
                <a:spcPct val="90000"/>
              </a:lnSpc>
            </a:pPr>
            <a:r>
              <a:rPr lang="en-US" altLang="cs-CZ"/>
              <a:t>The entropy of the seed may be low during/just after booting (in particular at diskless stations, virtual HW etc.)</a:t>
            </a:r>
          </a:p>
          <a:p>
            <a:pPr lvl="1">
              <a:lnSpc>
                <a:spcPct val="90000"/>
              </a:lnSpc>
            </a:pPr>
            <a:r>
              <a:rPr lang="en-US" altLang="cs-CZ"/>
              <a:t>The seed is often saved at shutdown</a:t>
            </a:r>
            <a:endParaRPr lang="cs-CZ" alt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C35CF32-02E5-4E27-BA58-3CE1744917E0}"/>
              </a:ext>
            </a:extLst>
          </p:cNvPr>
          <p:cNvSpPr>
            <a:spLocks noGrp="1"/>
          </p:cNvSpPr>
          <p:nvPr>
            <p:ph type="title"/>
          </p:nvPr>
        </p:nvSpPr>
        <p:spPr/>
        <p:txBody>
          <a:bodyPr/>
          <a:lstStyle/>
          <a:p>
            <a:r>
              <a:rPr lang="en-US" altLang="cs-CZ"/>
              <a:t>Unix infrastructure</a:t>
            </a:r>
            <a:endParaRPr lang="cs-CZ" altLang="cs-CZ"/>
          </a:p>
        </p:txBody>
      </p:sp>
      <p:sp>
        <p:nvSpPr>
          <p:cNvPr id="19459" name="Rectangle 3">
            <a:extLst>
              <a:ext uri="{FF2B5EF4-FFF2-40B4-BE49-F238E27FC236}">
                <a16:creationId xmlns:a16="http://schemas.microsoft.com/office/drawing/2014/main" id="{A6ABE544-1A7F-4997-AE35-37A9CD7C2936}"/>
              </a:ext>
            </a:extLst>
          </p:cNvPr>
          <p:cNvSpPr>
            <a:spLocks noGrp="1"/>
          </p:cNvSpPr>
          <p:nvPr>
            <p:ph type="body" idx="1"/>
          </p:nvPr>
        </p:nvSpPr>
        <p:spPr/>
        <p:txBody>
          <a:bodyPr/>
          <a:lstStyle/>
          <a:p>
            <a:pPr>
              <a:lnSpc>
                <a:spcPct val="90000"/>
              </a:lnSpc>
            </a:pPr>
            <a:r>
              <a:rPr lang="en-US" altLang="cs-CZ" sz="2300"/>
              <a:t>Operation on files</a:t>
            </a:r>
          </a:p>
          <a:p>
            <a:pPr lvl="1">
              <a:lnSpc>
                <a:spcPct val="90000"/>
              </a:lnSpc>
            </a:pPr>
            <a:r>
              <a:rPr lang="en-US" altLang="cs-CZ" sz="2100"/>
              <a:t>To get entropy use open the file and read it</a:t>
            </a:r>
          </a:p>
          <a:p>
            <a:pPr lvl="2">
              <a:lnSpc>
                <a:spcPct val="90000"/>
              </a:lnSpc>
            </a:pPr>
            <a:r>
              <a:rPr lang="en-US" altLang="cs-CZ" sz="2100"/>
              <a:t>use read(2) </a:t>
            </a:r>
          </a:p>
          <a:p>
            <a:pPr lvl="2">
              <a:lnSpc>
                <a:spcPct val="90000"/>
              </a:lnSpc>
            </a:pPr>
            <a:r>
              <a:rPr lang="en-US" altLang="cs-CZ" sz="2100"/>
              <a:t>it returns number of bytes read</a:t>
            </a:r>
          </a:p>
          <a:p>
            <a:pPr lvl="2">
              <a:lnSpc>
                <a:spcPct val="90000"/>
              </a:lnSpc>
            </a:pPr>
            <a:r>
              <a:rPr lang="en-US" altLang="cs-CZ" sz="2100"/>
              <a:t>short read (even 0 if interrupted by a signal)</a:t>
            </a:r>
          </a:p>
          <a:p>
            <a:pPr>
              <a:lnSpc>
                <a:spcPct val="90000"/>
              </a:lnSpc>
            </a:pPr>
            <a:r>
              <a:rPr lang="cs-CZ" altLang="cs-CZ" sz="2300"/>
              <a:t>It is also possible to write to /dev/random. </a:t>
            </a:r>
            <a:endParaRPr lang="en-US" altLang="cs-CZ" sz="2300"/>
          </a:p>
          <a:p>
            <a:pPr lvl="1">
              <a:lnSpc>
                <a:spcPct val="90000"/>
              </a:lnSpc>
            </a:pPr>
            <a:r>
              <a:rPr lang="cs-CZ" altLang="cs-CZ" sz="2100"/>
              <a:t>This allows any user to mix random data into the pool. </a:t>
            </a:r>
            <a:endParaRPr lang="en-US" altLang="cs-CZ" sz="2100"/>
          </a:p>
          <a:p>
            <a:pPr lvl="1">
              <a:lnSpc>
                <a:spcPct val="90000"/>
              </a:lnSpc>
            </a:pPr>
            <a:r>
              <a:rPr lang="cs-CZ" altLang="cs-CZ" sz="2100"/>
              <a:t>Non-random data is harmless, because only a privileged user can issue the</a:t>
            </a:r>
            <a:r>
              <a:rPr lang="en-US" altLang="cs-CZ" sz="2100"/>
              <a:t> ioctl</a:t>
            </a:r>
            <a:r>
              <a:rPr lang="cs-CZ" altLang="cs-CZ" sz="2100"/>
              <a:t> needed to increase the entropy estimate. </a:t>
            </a:r>
            <a:endParaRPr lang="en-US" altLang="cs-CZ" sz="2100"/>
          </a:p>
          <a:p>
            <a:pPr>
              <a:lnSpc>
                <a:spcPct val="90000"/>
              </a:lnSpc>
            </a:pPr>
            <a:r>
              <a:rPr lang="en-US" altLang="cs-CZ" sz="2300"/>
              <a:t>Linux</a:t>
            </a:r>
          </a:p>
          <a:p>
            <a:pPr lvl="1">
              <a:lnSpc>
                <a:spcPct val="90000"/>
              </a:lnSpc>
            </a:pPr>
            <a:r>
              <a:rPr lang="cs-CZ" altLang="cs-CZ" sz="2100"/>
              <a:t>The current amount of entropy and the size of the Linux kernel entropy pool are available in /proc/sys/kernel/random/.</a:t>
            </a:r>
            <a:endParaRPr lang="en-US" altLang="cs-CZ" sz="2100"/>
          </a:p>
          <a:p>
            <a:pPr lvl="1">
              <a:lnSpc>
                <a:spcPct val="90000"/>
              </a:lnSpc>
            </a:pPr>
            <a:endParaRPr lang="cs-CZ" altLang="cs-CZ" sz="21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7194E261-994D-443B-9B3A-A48F81C48692}"/>
              </a:ext>
            </a:extLst>
          </p:cNvPr>
          <p:cNvSpPr>
            <a:spLocks noGrp="1"/>
          </p:cNvSpPr>
          <p:nvPr>
            <p:ph type="title"/>
          </p:nvPr>
        </p:nvSpPr>
        <p:spPr/>
        <p:txBody>
          <a:bodyPr/>
          <a:lstStyle/>
          <a:p>
            <a:r>
              <a:rPr lang="en-US" altLang="cs-CZ"/>
              <a:t>Example: Linux</a:t>
            </a:r>
            <a:endParaRPr lang="cs-CZ" altLang="cs-CZ"/>
          </a:p>
        </p:txBody>
      </p:sp>
      <p:pic>
        <p:nvPicPr>
          <p:cNvPr id="20483" name="Picture 5">
            <a:extLst>
              <a:ext uri="{FF2B5EF4-FFF2-40B4-BE49-F238E27FC236}">
                <a16:creationId xmlns:a16="http://schemas.microsoft.com/office/drawing/2014/main" id="{8136A55E-2EA7-4087-A8C1-DF1DD1BECA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060575"/>
            <a:ext cx="8256587" cy="392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0A12A9FC-56B4-46D1-B321-2CA93E23BE09}"/>
              </a:ext>
            </a:extLst>
          </p:cNvPr>
          <p:cNvSpPr>
            <a:spLocks noGrp="1"/>
          </p:cNvSpPr>
          <p:nvPr>
            <p:ph type="title"/>
          </p:nvPr>
        </p:nvSpPr>
        <p:spPr/>
        <p:txBody>
          <a:bodyPr/>
          <a:lstStyle/>
          <a:p>
            <a:r>
              <a:rPr lang="en-US" altLang="cs-CZ"/>
              <a:t>Example: Linux</a:t>
            </a:r>
            <a:endParaRPr lang="cs-CZ" altLang="cs-CZ"/>
          </a:p>
        </p:txBody>
      </p:sp>
      <p:pic>
        <p:nvPicPr>
          <p:cNvPr id="21507" name="Picture 5">
            <a:extLst>
              <a:ext uri="{FF2B5EF4-FFF2-40B4-BE49-F238E27FC236}">
                <a16:creationId xmlns:a16="http://schemas.microsoft.com/office/drawing/2014/main" id="{F79442C5-B0F6-4497-B8DC-CD1103AA38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844675"/>
            <a:ext cx="5184775" cy="463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66D285D-C104-473C-81AE-628D6152AD91}"/>
              </a:ext>
            </a:extLst>
          </p:cNvPr>
          <p:cNvSpPr>
            <a:spLocks noGrp="1"/>
          </p:cNvSpPr>
          <p:nvPr>
            <p:ph type="title"/>
          </p:nvPr>
        </p:nvSpPr>
        <p:spPr/>
        <p:txBody>
          <a:bodyPr/>
          <a:lstStyle/>
          <a:p>
            <a:r>
              <a:rPr lang="en-US" altLang="cs-CZ"/>
              <a:t>Example: FreeBSD</a:t>
            </a:r>
            <a:endParaRPr lang="cs-CZ" altLang="cs-CZ"/>
          </a:p>
        </p:txBody>
      </p:sp>
      <p:sp>
        <p:nvSpPr>
          <p:cNvPr id="22531" name="Rectangle 3">
            <a:extLst>
              <a:ext uri="{FF2B5EF4-FFF2-40B4-BE49-F238E27FC236}">
                <a16:creationId xmlns:a16="http://schemas.microsoft.com/office/drawing/2014/main" id="{118054EA-FAB2-4327-BC0C-4456F60258E7}"/>
              </a:ext>
            </a:extLst>
          </p:cNvPr>
          <p:cNvSpPr>
            <a:spLocks noGrp="1"/>
          </p:cNvSpPr>
          <p:nvPr>
            <p:ph type="body" idx="1"/>
          </p:nvPr>
        </p:nvSpPr>
        <p:spPr/>
        <p:txBody>
          <a:bodyPr/>
          <a:lstStyle/>
          <a:p>
            <a:r>
              <a:rPr lang="en-US" altLang="cs-CZ" sz="1600"/>
              <a:t>FreeBSD implements a 256-bit variant of the Yarrow algorithm, intended to provide a cryptographically secure pseudorandom stream—this replaced a previous Linux style random device. Unlike the Linux /dev/random, the FreeBSD /dev/random device never blocks. Its behavior is similar to the Linux /dev/urandom, and /dev/urandom on FreeBSD is linked to /dev/random.</a:t>
            </a:r>
          </a:p>
          <a:p>
            <a:endParaRPr lang="en-US" altLang="cs-CZ" sz="1600"/>
          </a:p>
          <a:p>
            <a:r>
              <a:rPr lang="en-US" altLang="cs-CZ" sz="1600"/>
              <a:t>Yarrow is based on the assumptions that modern PRNGs are very secure if their internal state is unknown to an attacker, and that they are better understood than the estimation of entropy. Whilst entropy pool based methods are completely secure if implemented correctly, if they overestimate their entropy they may become less secure than well-seeded PRNGs. In some cases an attacker may have a considerable amount of control over the entropy, for example a diskless server may get almost all of it from the network—rendering it potentially vulnerable to man-in-the-middle attacks. Yarrow places a lot of emphasis on avoiding any pool compromise and on recovering from it as quickly as possible. It is regularly reseeded; on a system with small amount of network and disk activity, this is done after a fraction of a second.</a:t>
            </a:r>
          </a:p>
        </p:txBody>
      </p:sp>
      <p:sp>
        <p:nvSpPr>
          <p:cNvPr id="22532" name="Text Box 4">
            <a:extLst>
              <a:ext uri="{FF2B5EF4-FFF2-40B4-BE49-F238E27FC236}">
                <a16:creationId xmlns:a16="http://schemas.microsoft.com/office/drawing/2014/main" id="{5FDD83A0-FEBE-4A92-B5B0-63FC4F507418}"/>
              </a:ext>
            </a:extLst>
          </p:cNvPr>
          <p:cNvSpPr txBox="1">
            <a:spLocks noChangeArrowheads="1"/>
          </p:cNvSpPr>
          <p:nvPr/>
        </p:nvSpPr>
        <p:spPr bwMode="auto">
          <a:xfrm>
            <a:off x="7627938" y="6186488"/>
            <a:ext cx="14081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a:t>Source: Wikipedia</a:t>
            </a:r>
            <a:endParaRPr lang="cs-CZ" altLang="cs-CZ" sz="12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72693FF-6DD3-48B6-BB9A-E5D0BA8EB23D}"/>
              </a:ext>
            </a:extLst>
          </p:cNvPr>
          <p:cNvSpPr>
            <a:spLocks noGrp="1"/>
          </p:cNvSpPr>
          <p:nvPr>
            <p:ph type="title"/>
          </p:nvPr>
        </p:nvSpPr>
        <p:spPr/>
        <p:txBody>
          <a:bodyPr/>
          <a:lstStyle/>
          <a:p>
            <a:r>
              <a:rPr lang="en-US" altLang="cs-CZ"/>
              <a:t>Need for “random” data</a:t>
            </a:r>
            <a:endParaRPr lang="cs-CZ" altLang="cs-CZ"/>
          </a:p>
        </p:txBody>
      </p:sp>
      <p:sp>
        <p:nvSpPr>
          <p:cNvPr id="6147" name="Rectangle 3">
            <a:extLst>
              <a:ext uri="{FF2B5EF4-FFF2-40B4-BE49-F238E27FC236}">
                <a16:creationId xmlns:a16="http://schemas.microsoft.com/office/drawing/2014/main" id="{26A63619-149E-4FC4-BB8E-0FD986465E66}"/>
              </a:ext>
            </a:extLst>
          </p:cNvPr>
          <p:cNvSpPr>
            <a:spLocks noGrp="1"/>
          </p:cNvSpPr>
          <p:nvPr>
            <p:ph type="body" idx="1"/>
          </p:nvPr>
        </p:nvSpPr>
        <p:spPr/>
        <p:txBody>
          <a:bodyPr/>
          <a:lstStyle/>
          <a:p>
            <a:r>
              <a:rPr lang="en-US" altLang="cs-CZ"/>
              <a:t>Games </a:t>
            </a:r>
          </a:p>
          <a:p>
            <a:r>
              <a:rPr lang="en-US" altLang="cs-CZ"/>
              <a:t>Simulations, …</a:t>
            </a:r>
          </a:p>
          <a:p>
            <a:r>
              <a:rPr lang="en-US" altLang="cs-CZ"/>
              <a:t>Crypto</a:t>
            </a:r>
          </a:p>
          <a:p>
            <a:pPr lvl="1"/>
            <a:r>
              <a:rPr lang="en-US" altLang="cs-CZ"/>
              <a:t>Symmetric keys</a:t>
            </a:r>
          </a:p>
          <a:p>
            <a:pPr lvl="1"/>
            <a:r>
              <a:rPr lang="en-US" altLang="cs-CZ"/>
              <a:t>Asymmetric keys</a:t>
            </a:r>
          </a:p>
          <a:p>
            <a:pPr lvl="1"/>
            <a:r>
              <a:rPr lang="en-US" altLang="cs-CZ"/>
              <a:t>Padding/salt</a:t>
            </a:r>
          </a:p>
          <a:p>
            <a:pPr lvl="1"/>
            <a:r>
              <a:rPr lang="en-US" altLang="cs-CZ"/>
              <a:t>Initialization vectors</a:t>
            </a:r>
          </a:p>
          <a:p>
            <a:pPr lvl="1"/>
            <a:r>
              <a:rPr lang="en-US" altLang="cs-CZ"/>
              <a:t>Challenges (for challenge – response protocols)</a:t>
            </a:r>
          </a:p>
          <a:p>
            <a:pPr lvl="1"/>
            <a:r>
              <a:rPr lang="en-US" altLang="cs-CZ"/>
              <a:t>…</a:t>
            </a:r>
          </a:p>
          <a:p>
            <a:pPr lvl="1"/>
            <a:endParaRPr lang="cs-CZ" alt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48300BE-3926-4F61-BFAB-6C46FF5A1BA3}"/>
              </a:ext>
            </a:extLst>
          </p:cNvPr>
          <p:cNvSpPr>
            <a:spLocks noGrp="1"/>
          </p:cNvSpPr>
          <p:nvPr>
            <p:ph type="title"/>
          </p:nvPr>
        </p:nvSpPr>
        <p:spPr/>
        <p:txBody>
          <a:bodyPr/>
          <a:lstStyle/>
          <a:p>
            <a:r>
              <a:rPr lang="en-US" altLang="cs-CZ"/>
              <a:t>MS Windows – (pseudo)random data</a:t>
            </a:r>
            <a:endParaRPr lang="cs-CZ" altLang="cs-CZ"/>
          </a:p>
        </p:txBody>
      </p:sp>
      <p:sp>
        <p:nvSpPr>
          <p:cNvPr id="23555" name="Rectangle 3">
            <a:extLst>
              <a:ext uri="{FF2B5EF4-FFF2-40B4-BE49-F238E27FC236}">
                <a16:creationId xmlns:a16="http://schemas.microsoft.com/office/drawing/2014/main" id="{40A90344-8CB5-4917-A23E-2452F86189B6}"/>
              </a:ext>
            </a:extLst>
          </p:cNvPr>
          <p:cNvSpPr>
            <a:spLocks noGrp="1"/>
          </p:cNvSpPr>
          <p:nvPr>
            <p:ph type="body" idx="1"/>
          </p:nvPr>
        </p:nvSpPr>
        <p:spPr/>
        <p:txBody>
          <a:bodyPr/>
          <a:lstStyle/>
          <a:p>
            <a:r>
              <a:rPr lang="en-US" altLang="cs-CZ"/>
              <a:t>Function </a:t>
            </a:r>
            <a:r>
              <a:rPr lang="cs-CZ" altLang="cs-CZ"/>
              <a:t>CryptGenRandom</a:t>
            </a:r>
            <a:r>
              <a:rPr lang="en-US" altLang="cs-CZ"/>
              <a:t>()</a:t>
            </a:r>
          </a:p>
          <a:p>
            <a:pPr lvl="1"/>
            <a:r>
              <a:rPr lang="en-US" altLang="cs-CZ"/>
              <a:t>Part of MS CryptoAPI</a:t>
            </a:r>
          </a:p>
          <a:p>
            <a:pPr lvl="2"/>
            <a:r>
              <a:rPr lang="en-US" altLang="cs-CZ"/>
              <a:t>First use CryptAcquireContext( )</a:t>
            </a:r>
          </a:p>
          <a:p>
            <a:pPr lvl="2"/>
            <a:r>
              <a:rPr lang="en-US" altLang="cs-CZ"/>
              <a:t>and then </a:t>
            </a:r>
            <a:r>
              <a:rPr lang="cs-CZ" altLang="cs-CZ"/>
              <a:t>CryptGenRandom</a:t>
            </a:r>
            <a:r>
              <a:rPr lang="en-US" altLang="cs-CZ"/>
              <a:t>()</a:t>
            </a:r>
          </a:p>
          <a:p>
            <a:pPr lvl="1"/>
            <a:r>
              <a:rPr lang="en-US" altLang="cs-CZ"/>
              <a:t>Based on PRNG</a:t>
            </a:r>
          </a:p>
          <a:p>
            <a:r>
              <a:rPr lang="en-US" altLang="cs-CZ"/>
              <a:t>Internally </a:t>
            </a:r>
            <a:r>
              <a:rPr lang="cs-CZ" altLang="cs-CZ"/>
              <a:t>CryptGenRandom</a:t>
            </a:r>
            <a:r>
              <a:rPr lang="en-US" altLang="cs-CZ"/>
              <a:t>() is using </a:t>
            </a:r>
            <a:r>
              <a:rPr lang="cs-CZ" altLang="cs-CZ"/>
              <a:t>RtlGenRandom</a:t>
            </a:r>
            <a:r>
              <a:rPr lang="en-US" altLang="cs-CZ"/>
              <a:t>()</a:t>
            </a:r>
          </a:p>
          <a:p>
            <a:pPr lvl="1"/>
            <a:r>
              <a:rPr lang="en-US" altLang="cs-CZ"/>
              <a:t>Direct call of </a:t>
            </a:r>
            <a:r>
              <a:rPr lang="cs-CZ" altLang="cs-CZ"/>
              <a:t>RtlGenRandom</a:t>
            </a:r>
            <a:r>
              <a:rPr lang="en-US" altLang="cs-CZ"/>
              <a:t>() possible</a:t>
            </a:r>
          </a:p>
          <a:p>
            <a:pPr lvl="1"/>
            <a:r>
              <a:rPr lang="en-US" altLang="cs-CZ"/>
              <a:t>Does not require loading Crypto API</a:t>
            </a:r>
            <a:endParaRPr lang="cs-CZ" altLang="cs-CZ"/>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D715833-FE01-4A89-9EF2-04753C67C479}"/>
              </a:ext>
            </a:extLst>
          </p:cNvPr>
          <p:cNvSpPr>
            <a:spLocks noGrp="1"/>
          </p:cNvSpPr>
          <p:nvPr>
            <p:ph type="title"/>
          </p:nvPr>
        </p:nvSpPr>
        <p:spPr/>
        <p:txBody>
          <a:bodyPr/>
          <a:lstStyle/>
          <a:p>
            <a:r>
              <a:rPr lang="en-US" altLang="cs-CZ"/>
              <a:t>MSDN: CryptGenRandom()</a:t>
            </a:r>
            <a:endParaRPr lang="cs-CZ" altLang="cs-CZ"/>
          </a:p>
        </p:txBody>
      </p:sp>
      <p:pic>
        <p:nvPicPr>
          <p:cNvPr id="24579" name="Picture 4">
            <a:extLst>
              <a:ext uri="{FF2B5EF4-FFF2-40B4-BE49-F238E27FC236}">
                <a16:creationId xmlns:a16="http://schemas.microsoft.com/office/drawing/2014/main" id="{1FCE7333-0C59-4023-B923-B717EE76DC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875" y="1989138"/>
            <a:ext cx="8893175" cy="344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Text Box 5">
            <a:extLst>
              <a:ext uri="{FF2B5EF4-FFF2-40B4-BE49-F238E27FC236}">
                <a16:creationId xmlns:a16="http://schemas.microsoft.com/office/drawing/2014/main" id="{D1B1736E-E510-464D-9528-AAB107EC3425}"/>
              </a:ext>
            </a:extLst>
          </p:cNvPr>
          <p:cNvSpPr txBox="1">
            <a:spLocks noChangeArrowheads="1"/>
          </p:cNvSpPr>
          <p:nvPr/>
        </p:nvSpPr>
        <p:spPr bwMode="auto">
          <a:xfrm>
            <a:off x="7667625" y="6219825"/>
            <a:ext cx="1368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MSDN</a:t>
            </a:r>
            <a:endParaRPr lang="cs-CZ" altLang="cs-CZ"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BB95F517-8072-4A82-A405-402337A57AC1}"/>
              </a:ext>
            </a:extLst>
          </p:cNvPr>
          <p:cNvSpPr>
            <a:spLocks noGrp="1"/>
          </p:cNvSpPr>
          <p:nvPr>
            <p:ph type="title"/>
          </p:nvPr>
        </p:nvSpPr>
        <p:spPr>
          <a:xfrm>
            <a:off x="503238" y="836613"/>
            <a:ext cx="8229600" cy="792162"/>
          </a:xfrm>
        </p:spPr>
        <p:txBody>
          <a:bodyPr/>
          <a:lstStyle/>
          <a:p>
            <a:r>
              <a:rPr lang="en-US" altLang="cs-CZ"/>
              <a:t>MSDN: RtlGenRandom()</a:t>
            </a:r>
            <a:endParaRPr lang="cs-CZ" altLang="cs-CZ"/>
          </a:p>
        </p:txBody>
      </p:sp>
      <p:pic>
        <p:nvPicPr>
          <p:cNvPr id="25603" name="Picture 4">
            <a:extLst>
              <a:ext uri="{FF2B5EF4-FFF2-40B4-BE49-F238E27FC236}">
                <a16:creationId xmlns:a16="http://schemas.microsoft.com/office/drawing/2014/main" id="{CD4DC19D-5E73-46B5-B56D-D6D743C73D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5579"/>
          <a:stretch>
            <a:fillRect/>
          </a:stretch>
        </p:blipFill>
        <p:spPr bwMode="auto">
          <a:xfrm>
            <a:off x="1116013" y="1679575"/>
            <a:ext cx="6900862"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 Box 5">
            <a:extLst>
              <a:ext uri="{FF2B5EF4-FFF2-40B4-BE49-F238E27FC236}">
                <a16:creationId xmlns:a16="http://schemas.microsoft.com/office/drawing/2014/main" id="{8916BC01-C96D-4A0B-AE9B-108DAE2C3758}"/>
              </a:ext>
            </a:extLst>
          </p:cNvPr>
          <p:cNvSpPr txBox="1">
            <a:spLocks noChangeArrowheads="1"/>
          </p:cNvSpPr>
          <p:nvPr/>
        </p:nvSpPr>
        <p:spPr bwMode="auto">
          <a:xfrm>
            <a:off x="7667625" y="6219825"/>
            <a:ext cx="1368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MSDN</a:t>
            </a:r>
            <a:endParaRPr lang="cs-CZ" altLang="cs-CZ"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B55A271-EEDC-4251-A3BB-EABCCE85FE6C}"/>
              </a:ext>
            </a:extLst>
          </p:cNvPr>
          <p:cNvSpPr>
            <a:spLocks noGrp="1"/>
          </p:cNvSpPr>
          <p:nvPr>
            <p:ph type="title"/>
          </p:nvPr>
        </p:nvSpPr>
        <p:spPr/>
        <p:txBody>
          <a:bodyPr/>
          <a:lstStyle/>
          <a:p>
            <a:r>
              <a:rPr lang="en-US" altLang="cs-CZ"/>
              <a:t>CryptGenRandom() vs. RtlGenRandom()</a:t>
            </a:r>
            <a:endParaRPr lang="cs-CZ" altLang="cs-CZ"/>
          </a:p>
        </p:txBody>
      </p:sp>
      <p:sp>
        <p:nvSpPr>
          <p:cNvPr id="26627" name="Text Box 4">
            <a:extLst>
              <a:ext uri="{FF2B5EF4-FFF2-40B4-BE49-F238E27FC236}">
                <a16:creationId xmlns:a16="http://schemas.microsoft.com/office/drawing/2014/main" id="{11A0E94E-9A74-4114-B567-EAD670D4F887}"/>
              </a:ext>
            </a:extLst>
          </p:cNvPr>
          <p:cNvSpPr txBox="1">
            <a:spLocks noChangeArrowheads="1"/>
          </p:cNvSpPr>
          <p:nvPr/>
        </p:nvSpPr>
        <p:spPr bwMode="auto">
          <a:xfrm>
            <a:off x="519113" y="1873250"/>
            <a:ext cx="8013700" cy="32099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cs-CZ" sz="1200">
              <a:latin typeface="Arial Narrow" panose="020B0606020202030204" pitchFamily="34" charset="0"/>
            </a:endParaRPr>
          </a:p>
          <a:p>
            <a:pPr eaLnBrk="1" hangingPunct="1"/>
            <a:r>
              <a:rPr lang="en-US" altLang="cs-CZ" sz="2000">
                <a:latin typeface="Arial Narrow" panose="020B0606020202030204" pitchFamily="34" charset="0"/>
              </a:rPr>
              <a:t>"Historically, we always told developers not to use functions such as rand to generate keys, nonces and passwords, rather they should use functions like CryptGenRandom, which creates cryptographically secure random numbers. The problem with CryptGenRandom is you need to pull in CryptoAPI (CryptAcquireContext and such) which is fine if you're using other crypto functions.</a:t>
            </a:r>
          </a:p>
          <a:p>
            <a:pPr eaLnBrk="1" hangingPunct="1"/>
            <a:endParaRPr lang="en-US" altLang="cs-CZ" sz="2000">
              <a:latin typeface="Arial Narrow" panose="020B0606020202030204" pitchFamily="34" charset="0"/>
            </a:endParaRPr>
          </a:p>
          <a:p>
            <a:pPr eaLnBrk="1" hangingPunct="1"/>
            <a:r>
              <a:rPr lang="en-US" altLang="cs-CZ" sz="2000">
                <a:latin typeface="Arial Narrow" panose="020B0606020202030204" pitchFamily="34" charset="0"/>
              </a:rPr>
              <a:t>On a default Windows XP and later install, CryptGenRandom calls into a function named ADVAPI32!RtlGenRandom, which does not require you load all the CryptAPI stuff. In fact, the new Whidbey CRT function, rand_s calls RtlGenRandom".</a:t>
            </a:r>
          </a:p>
          <a:p>
            <a:pPr eaLnBrk="1" hangingPunct="1"/>
            <a:endParaRPr lang="cs-CZ" altLang="cs-CZ" sz="1200">
              <a:latin typeface="Arial Narrow" panose="020B0606020202030204" pitchFamily="34" charset="0"/>
            </a:endParaRPr>
          </a:p>
        </p:txBody>
      </p:sp>
      <p:sp>
        <p:nvSpPr>
          <p:cNvPr id="26628" name="Text Box 5">
            <a:extLst>
              <a:ext uri="{FF2B5EF4-FFF2-40B4-BE49-F238E27FC236}">
                <a16:creationId xmlns:a16="http://schemas.microsoft.com/office/drawing/2014/main" id="{7BD30885-8482-41C5-9D7D-E0EFF892B2ED}"/>
              </a:ext>
            </a:extLst>
          </p:cNvPr>
          <p:cNvSpPr txBox="1">
            <a:spLocks noChangeArrowheads="1"/>
          </p:cNvSpPr>
          <p:nvPr/>
        </p:nvSpPr>
        <p:spPr bwMode="auto">
          <a:xfrm>
            <a:off x="3321050" y="6165850"/>
            <a:ext cx="5715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a:t>Source:</a:t>
            </a:r>
            <a:r>
              <a:rPr lang="cs-CZ" altLang="cs-CZ" sz="1200"/>
              <a:t>http://blogs.msdn.com/b/michael_howard/archive/2005/01/14/353379.aspx</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29B22659-BFE7-4161-B467-752B7A1D4F58}"/>
              </a:ext>
            </a:extLst>
          </p:cNvPr>
          <p:cNvSpPr>
            <a:spLocks noGrp="1"/>
          </p:cNvSpPr>
          <p:nvPr>
            <p:ph type="title"/>
          </p:nvPr>
        </p:nvSpPr>
        <p:spPr/>
        <p:txBody>
          <a:bodyPr/>
          <a:lstStyle/>
          <a:p>
            <a:r>
              <a:rPr lang="en-US" altLang="cs-CZ"/>
              <a:t>CryptGenRandom() documentation</a:t>
            </a:r>
            <a:endParaRPr lang="cs-CZ" altLang="cs-CZ"/>
          </a:p>
        </p:txBody>
      </p:sp>
      <p:sp>
        <p:nvSpPr>
          <p:cNvPr id="27651" name="Text Box 4">
            <a:extLst>
              <a:ext uri="{FF2B5EF4-FFF2-40B4-BE49-F238E27FC236}">
                <a16:creationId xmlns:a16="http://schemas.microsoft.com/office/drawing/2014/main" id="{46F3CD1D-129E-4742-BB3D-5B1FE161891E}"/>
              </a:ext>
            </a:extLst>
          </p:cNvPr>
          <p:cNvSpPr txBox="1">
            <a:spLocks noChangeArrowheads="1"/>
          </p:cNvSpPr>
          <p:nvPr/>
        </p:nvSpPr>
        <p:spPr bwMode="auto">
          <a:xfrm>
            <a:off x="142875" y="1868488"/>
            <a:ext cx="8893175" cy="4191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cs-CZ" sz="800">
              <a:latin typeface="Arial Narrow" panose="020B0606020202030204" pitchFamily="34" charset="0"/>
            </a:endParaRPr>
          </a:p>
          <a:p>
            <a:pPr eaLnBrk="1" hangingPunct="1"/>
            <a:r>
              <a:rPr lang="cs-CZ" altLang="cs-CZ">
                <a:latin typeface="Arial Narrow" panose="020B0606020202030204" pitchFamily="34" charset="0"/>
              </a:rPr>
              <a:t>With Microsoft CSPs, </a:t>
            </a:r>
            <a:r>
              <a:rPr lang="cs-CZ" altLang="cs-CZ" b="1">
                <a:latin typeface="Arial Narrow" panose="020B0606020202030204" pitchFamily="34" charset="0"/>
              </a:rPr>
              <a:t>CryptGenRandom</a:t>
            </a:r>
            <a:r>
              <a:rPr lang="en-US" altLang="cs-CZ" b="1">
                <a:latin typeface="Arial Narrow" panose="020B0606020202030204" pitchFamily="34" charset="0"/>
              </a:rPr>
              <a:t>()</a:t>
            </a:r>
            <a:r>
              <a:rPr lang="cs-CZ" altLang="cs-CZ">
                <a:latin typeface="Arial Narrow" panose="020B0606020202030204" pitchFamily="34" charset="0"/>
              </a:rPr>
              <a:t> uses the same random number generator used by other security components. This allows numerous processes to contribute to a system-wide seed. CryptoAPI stores an intermediate random seed with every user. To form the seed for the random number generator, a calling application supplies bits it might have—for instance, mouse or keyboard timing input—that are then combined with both the stored seed and various system data and user data such as the </a:t>
            </a:r>
            <a:r>
              <a:rPr lang="cs-CZ" altLang="cs-CZ">
                <a:solidFill>
                  <a:srgbClr val="1E4485"/>
                </a:solidFill>
                <a:latin typeface="Arial Narrow" panose="020B0606020202030204" pitchFamily="34" charset="0"/>
              </a:rPr>
              <a:t>process ID and thread ID, the system clock, the system time, the system counter, memory status, free disk clusters, the hashed user environment block</a:t>
            </a:r>
            <a:r>
              <a:rPr lang="cs-CZ" altLang="cs-CZ">
                <a:latin typeface="Arial Narrow" panose="020B0606020202030204" pitchFamily="34" charset="0"/>
              </a:rPr>
              <a:t>. This result is used to seed the pseudorandom number generator (PRNG). In Windows Vista with Service Pack 1 (SP1) and later, an implementation of the AES counter-mode based PRNG specified in NIST Special Publication 800-90 is used. In Windows Vista, Windows Storage Server 2003, and Windows XP, the PRNG specified in Federal Information Processing Standard (FIPS) 186-2 is used. </a:t>
            </a:r>
            <a:r>
              <a:rPr lang="cs-CZ" altLang="cs-CZ">
                <a:solidFill>
                  <a:srgbClr val="009900"/>
                </a:solidFill>
                <a:latin typeface="Arial Narrow" panose="020B0606020202030204" pitchFamily="34" charset="0"/>
              </a:rPr>
              <a:t>If an application has access to a good random source, it can fill the </a:t>
            </a:r>
            <a:r>
              <a:rPr lang="cs-CZ" altLang="cs-CZ" i="1">
                <a:solidFill>
                  <a:srgbClr val="009900"/>
                </a:solidFill>
                <a:latin typeface="Arial Narrow" panose="020B0606020202030204" pitchFamily="34" charset="0"/>
              </a:rPr>
              <a:t>pbBuffer</a:t>
            </a:r>
            <a:r>
              <a:rPr lang="cs-CZ" altLang="cs-CZ">
                <a:solidFill>
                  <a:srgbClr val="009900"/>
                </a:solidFill>
                <a:latin typeface="Arial Narrow" panose="020B0606020202030204" pitchFamily="34" charset="0"/>
              </a:rPr>
              <a:t> buffer with some random data before calling</a:t>
            </a:r>
            <a:r>
              <a:rPr lang="en-US" altLang="cs-CZ">
                <a:solidFill>
                  <a:srgbClr val="009900"/>
                </a:solidFill>
                <a:latin typeface="Arial Narrow" panose="020B0606020202030204" pitchFamily="34" charset="0"/>
              </a:rPr>
              <a:t> </a:t>
            </a:r>
            <a:r>
              <a:rPr lang="cs-CZ" altLang="cs-CZ" b="1">
                <a:solidFill>
                  <a:srgbClr val="009900"/>
                </a:solidFill>
                <a:latin typeface="Arial Narrow" panose="020B0606020202030204" pitchFamily="34" charset="0"/>
              </a:rPr>
              <a:t>CryptGenRandom</a:t>
            </a:r>
            <a:r>
              <a:rPr lang="en-US" altLang="cs-CZ" b="1">
                <a:solidFill>
                  <a:srgbClr val="009900"/>
                </a:solidFill>
                <a:latin typeface="Arial Narrow" panose="020B0606020202030204" pitchFamily="34" charset="0"/>
              </a:rPr>
              <a:t>()</a:t>
            </a:r>
            <a:r>
              <a:rPr lang="cs-CZ" altLang="cs-CZ">
                <a:solidFill>
                  <a:srgbClr val="009900"/>
                </a:solidFill>
                <a:latin typeface="Arial Narrow" panose="020B0606020202030204" pitchFamily="34" charset="0"/>
              </a:rPr>
              <a:t>.</a:t>
            </a:r>
            <a:r>
              <a:rPr lang="cs-CZ" altLang="cs-CZ">
                <a:latin typeface="Arial Narrow" panose="020B0606020202030204" pitchFamily="34" charset="0"/>
              </a:rPr>
              <a:t> The CSP then uses this data to further randomize its internal seed. It is acceptable to omit the step of initializing the </a:t>
            </a:r>
            <a:r>
              <a:rPr lang="cs-CZ" altLang="cs-CZ" i="1">
                <a:latin typeface="Arial Narrow" panose="020B0606020202030204" pitchFamily="34" charset="0"/>
              </a:rPr>
              <a:t>pbBuffer</a:t>
            </a:r>
            <a:r>
              <a:rPr lang="cs-CZ" altLang="cs-CZ">
                <a:latin typeface="Arial Narrow" panose="020B0606020202030204" pitchFamily="34" charset="0"/>
              </a:rPr>
              <a:t> buffer before calling </a:t>
            </a:r>
            <a:r>
              <a:rPr lang="cs-CZ" altLang="cs-CZ" b="1">
                <a:latin typeface="Arial Narrow" panose="020B0606020202030204" pitchFamily="34" charset="0"/>
              </a:rPr>
              <a:t>CryptGenRandom</a:t>
            </a:r>
            <a:r>
              <a:rPr lang="en-US" altLang="cs-CZ" b="1">
                <a:latin typeface="Arial Narrow" panose="020B0606020202030204" pitchFamily="34" charset="0"/>
              </a:rPr>
              <a:t>()</a:t>
            </a:r>
            <a:r>
              <a:rPr lang="cs-CZ" altLang="cs-CZ">
                <a:latin typeface="Arial Narrow" panose="020B0606020202030204" pitchFamily="34" charset="0"/>
              </a:rPr>
              <a:t>.</a:t>
            </a:r>
            <a:endParaRPr lang="en-US" altLang="cs-CZ">
              <a:latin typeface="Arial Narrow" panose="020B0606020202030204" pitchFamily="34" charset="0"/>
            </a:endParaRPr>
          </a:p>
          <a:p>
            <a:pPr eaLnBrk="1" hangingPunct="1"/>
            <a:endParaRPr lang="cs-CZ" altLang="cs-CZ" sz="800">
              <a:latin typeface="Arial Narrow" panose="020B0606020202030204" pitchFamily="34" charset="0"/>
            </a:endParaRPr>
          </a:p>
        </p:txBody>
      </p:sp>
      <p:sp>
        <p:nvSpPr>
          <p:cNvPr id="27652" name="Text Box 5">
            <a:extLst>
              <a:ext uri="{FF2B5EF4-FFF2-40B4-BE49-F238E27FC236}">
                <a16:creationId xmlns:a16="http://schemas.microsoft.com/office/drawing/2014/main" id="{2CAE6CC1-E5AE-4F68-9DCA-DEC89001C330}"/>
              </a:ext>
            </a:extLst>
          </p:cNvPr>
          <p:cNvSpPr txBox="1">
            <a:spLocks noChangeArrowheads="1"/>
          </p:cNvSpPr>
          <p:nvPr/>
        </p:nvSpPr>
        <p:spPr bwMode="auto">
          <a:xfrm>
            <a:off x="7667625" y="6219825"/>
            <a:ext cx="1368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MSDN</a:t>
            </a:r>
            <a:endParaRPr lang="cs-CZ" altLang="cs-CZ"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3C5AB09D-A261-4B4A-9696-8C48B81D91F5}"/>
              </a:ext>
            </a:extLst>
          </p:cNvPr>
          <p:cNvSpPr>
            <a:spLocks noGrp="1"/>
          </p:cNvSpPr>
          <p:nvPr>
            <p:ph type="title"/>
          </p:nvPr>
        </p:nvSpPr>
        <p:spPr/>
        <p:txBody>
          <a:bodyPr/>
          <a:lstStyle/>
          <a:p>
            <a:r>
              <a:rPr lang="en-US" altLang="cs-CZ" sz="2800"/>
              <a:t>Design of the old Windows PRNG (up to Vista)</a:t>
            </a:r>
            <a:endParaRPr lang="cs-CZ" altLang="cs-CZ" sz="2800"/>
          </a:p>
        </p:txBody>
      </p:sp>
      <p:pic>
        <p:nvPicPr>
          <p:cNvPr id="28675" name="Picture 4">
            <a:extLst>
              <a:ext uri="{FF2B5EF4-FFF2-40B4-BE49-F238E27FC236}">
                <a16:creationId xmlns:a16="http://schemas.microsoft.com/office/drawing/2014/main" id="{7B7537AB-D261-4668-815F-3A0FD0B151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1881188"/>
            <a:ext cx="5472113" cy="465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6" name="Text Box 5">
            <a:extLst>
              <a:ext uri="{FF2B5EF4-FFF2-40B4-BE49-F238E27FC236}">
                <a16:creationId xmlns:a16="http://schemas.microsoft.com/office/drawing/2014/main" id="{6DB8698A-0588-444B-B517-F81AE4D7ADDF}"/>
              </a:ext>
            </a:extLst>
          </p:cNvPr>
          <p:cNvSpPr txBox="1">
            <a:spLocks noChangeArrowheads="1"/>
          </p:cNvSpPr>
          <p:nvPr/>
        </p:nvSpPr>
        <p:spPr bwMode="auto">
          <a:xfrm>
            <a:off x="6908800" y="6275388"/>
            <a:ext cx="22002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900"/>
              <a:t>Source: Writing secure code, 2</a:t>
            </a:r>
            <a:r>
              <a:rPr lang="en-US" altLang="cs-CZ" sz="900" baseline="30000"/>
              <a:t>nd</a:t>
            </a:r>
            <a:r>
              <a:rPr lang="en-US" altLang="cs-CZ" sz="900"/>
              <a:t> edition</a:t>
            </a:r>
            <a:endParaRPr lang="cs-CZ" altLang="cs-CZ" sz="9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0D7891F-2886-48AE-86EA-110F08457A15}"/>
              </a:ext>
            </a:extLst>
          </p:cNvPr>
          <p:cNvSpPr>
            <a:spLocks noGrp="1"/>
          </p:cNvSpPr>
          <p:nvPr>
            <p:ph type="title"/>
          </p:nvPr>
        </p:nvSpPr>
        <p:spPr/>
        <p:txBody>
          <a:bodyPr/>
          <a:lstStyle/>
          <a:p>
            <a:r>
              <a:rPr lang="en-US" altLang="cs-CZ"/>
              <a:t>The entropy in Windows comes from …</a:t>
            </a:r>
            <a:endParaRPr lang="cs-CZ" altLang="cs-CZ"/>
          </a:p>
        </p:txBody>
      </p:sp>
      <p:pic>
        <p:nvPicPr>
          <p:cNvPr id="29699" name="Picture 4">
            <a:extLst>
              <a:ext uri="{FF2B5EF4-FFF2-40B4-BE49-F238E27FC236}">
                <a16:creationId xmlns:a16="http://schemas.microsoft.com/office/drawing/2014/main" id="{94A4601B-9A94-4A36-A749-37F73334ED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844675"/>
            <a:ext cx="4321175" cy="421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5">
            <a:extLst>
              <a:ext uri="{FF2B5EF4-FFF2-40B4-BE49-F238E27FC236}">
                <a16:creationId xmlns:a16="http://schemas.microsoft.com/office/drawing/2014/main" id="{A1F532AE-E76C-47EE-98C8-83B62C6B69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563" y="2276475"/>
            <a:ext cx="4440237" cy="303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6">
            <a:extLst>
              <a:ext uri="{FF2B5EF4-FFF2-40B4-BE49-F238E27FC236}">
                <a16:creationId xmlns:a16="http://schemas.microsoft.com/office/drawing/2014/main" id="{FC5CB9BE-D031-43DF-8304-DD4CE7DAE7C4}"/>
              </a:ext>
            </a:extLst>
          </p:cNvPr>
          <p:cNvSpPr>
            <a:spLocks noChangeArrowheads="1"/>
          </p:cNvSpPr>
          <p:nvPr/>
        </p:nvSpPr>
        <p:spPr bwMode="auto">
          <a:xfrm>
            <a:off x="6578600" y="6191250"/>
            <a:ext cx="24574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000"/>
              <a:t>Source: Writing secure code, 2nd edition</a:t>
            </a:r>
            <a:endParaRPr lang="cs-CZ" altLang="cs-CZ" sz="10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85B76A5C-9706-440C-8426-802605CD1CB1}"/>
              </a:ext>
            </a:extLst>
          </p:cNvPr>
          <p:cNvSpPr>
            <a:spLocks noGrp="1"/>
          </p:cNvSpPr>
          <p:nvPr>
            <p:ph type="title"/>
          </p:nvPr>
        </p:nvSpPr>
        <p:spPr/>
        <p:txBody>
          <a:bodyPr/>
          <a:lstStyle/>
          <a:p>
            <a:r>
              <a:rPr lang="en-US" altLang="cs-CZ"/>
              <a:t>Random data in openSSL</a:t>
            </a:r>
            <a:endParaRPr lang="cs-CZ" altLang="cs-CZ"/>
          </a:p>
        </p:txBody>
      </p:sp>
      <p:sp>
        <p:nvSpPr>
          <p:cNvPr id="30723" name="Rectangle 3">
            <a:extLst>
              <a:ext uri="{FF2B5EF4-FFF2-40B4-BE49-F238E27FC236}">
                <a16:creationId xmlns:a16="http://schemas.microsoft.com/office/drawing/2014/main" id="{0A0AD738-C3AF-4214-9F7E-D05A7FB04D6C}"/>
              </a:ext>
            </a:extLst>
          </p:cNvPr>
          <p:cNvSpPr>
            <a:spLocks noGrp="1"/>
          </p:cNvSpPr>
          <p:nvPr>
            <p:ph type="body" idx="1"/>
          </p:nvPr>
        </p:nvSpPr>
        <p:spPr/>
        <p:txBody>
          <a:bodyPr/>
          <a:lstStyle/>
          <a:p>
            <a:pPr>
              <a:lnSpc>
                <a:spcPct val="90000"/>
              </a:lnSpc>
            </a:pPr>
            <a:r>
              <a:rPr lang="cs-CZ" altLang="cs-CZ" sz="2000"/>
              <a:t>OpenSSL exports its own API for manipulating random numbers</a:t>
            </a:r>
            <a:r>
              <a:rPr lang="en-US" altLang="cs-CZ" sz="2000"/>
              <a:t>. </a:t>
            </a:r>
            <a:r>
              <a:rPr lang="cs-CZ" altLang="cs-CZ" sz="2000"/>
              <a:t>It has its own cryptographic PRNG, which must be securely</a:t>
            </a:r>
            <a:r>
              <a:rPr lang="en-US" altLang="cs-CZ" sz="2000"/>
              <a:t> </a:t>
            </a:r>
            <a:r>
              <a:rPr lang="cs-CZ" altLang="cs-CZ" sz="2000"/>
              <a:t>seeded.</a:t>
            </a:r>
          </a:p>
          <a:p>
            <a:pPr>
              <a:lnSpc>
                <a:spcPct val="90000"/>
              </a:lnSpc>
            </a:pPr>
            <a:r>
              <a:rPr lang="cs-CZ" altLang="cs-CZ" sz="2000"/>
              <a:t>To use the OpenSSL randomness API, you must include </a:t>
            </a:r>
            <a:r>
              <a:rPr lang="cs-CZ" altLang="cs-CZ" sz="2000" i="1"/>
              <a:t>openssl/rand.h </a:t>
            </a:r>
            <a:r>
              <a:rPr lang="cs-CZ" altLang="cs-CZ" sz="2000"/>
              <a:t>in your code</a:t>
            </a:r>
            <a:r>
              <a:rPr lang="en-US" altLang="cs-CZ" sz="2000"/>
              <a:t> </a:t>
            </a:r>
            <a:r>
              <a:rPr lang="cs-CZ" altLang="cs-CZ" sz="2000"/>
              <a:t>and link against the OpenSSL crypto library.</a:t>
            </a:r>
            <a:endParaRPr lang="en-US" altLang="cs-CZ" sz="2000"/>
          </a:p>
          <a:p>
            <a:pPr>
              <a:lnSpc>
                <a:spcPct val="90000"/>
              </a:lnSpc>
            </a:pPr>
            <a:r>
              <a:rPr lang="cs-CZ" altLang="cs-CZ" sz="2000"/>
              <a:t>void RAND_seed(const void *buf, int num);</a:t>
            </a:r>
            <a:endParaRPr lang="en-US" altLang="cs-CZ" sz="2000"/>
          </a:p>
          <a:p>
            <a:pPr>
              <a:lnSpc>
                <a:spcPct val="90000"/>
              </a:lnSpc>
            </a:pPr>
            <a:r>
              <a:rPr lang="cs-CZ" altLang="cs-CZ" sz="2000"/>
              <a:t>void RAND_add(const void *buf, int num, double entropy);</a:t>
            </a:r>
            <a:endParaRPr lang="en-US" altLang="cs-CZ" sz="2000"/>
          </a:p>
          <a:p>
            <a:pPr>
              <a:lnSpc>
                <a:spcPct val="90000"/>
              </a:lnSpc>
            </a:pPr>
            <a:r>
              <a:rPr lang="cs-CZ" altLang="cs-CZ" sz="2000"/>
              <a:t>int RAND_load_file(const char *filename, long max_bytes);</a:t>
            </a:r>
            <a:endParaRPr lang="en-US" altLang="cs-CZ" sz="2000"/>
          </a:p>
          <a:p>
            <a:pPr lvl="1">
              <a:lnSpc>
                <a:spcPct val="90000"/>
              </a:lnSpc>
            </a:pPr>
            <a:r>
              <a:rPr lang="en-US" altLang="cs-CZ" sz="1800"/>
              <a:t>Pure entropy expected</a:t>
            </a:r>
          </a:p>
          <a:p>
            <a:pPr>
              <a:lnSpc>
                <a:spcPct val="90000"/>
              </a:lnSpc>
            </a:pPr>
            <a:r>
              <a:rPr lang="cs-CZ" altLang="cs-CZ" sz="2000"/>
              <a:t>int RAND_write_file(const char *filename);</a:t>
            </a:r>
            <a:endParaRPr lang="en-US" altLang="cs-CZ" sz="2000"/>
          </a:p>
          <a:p>
            <a:pPr lvl="1">
              <a:lnSpc>
                <a:spcPct val="90000"/>
              </a:lnSpc>
            </a:pPr>
            <a:r>
              <a:rPr lang="en-US" altLang="cs-CZ" sz="1800"/>
              <a:t>To save the state of PRNG</a:t>
            </a:r>
          </a:p>
          <a:p>
            <a:pPr>
              <a:lnSpc>
                <a:spcPct val="90000"/>
              </a:lnSpc>
            </a:pPr>
            <a:r>
              <a:rPr lang="cs-CZ" altLang="cs-CZ" sz="2000"/>
              <a:t>int RAND_bytes(unsigned char *buf, int num);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3083A28-F4FB-4782-B651-7356B34068EB}"/>
              </a:ext>
            </a:extLst>
          </p:cNvPr>
          <p:cNvSpPr>
            <a:spLocks noGrp="1"/>
          </p:cNvSpPr>
          <p:nvPr>
            <p:ph type="title"/>
          </p:nvPr>
        </p:nvSpPr>
        <p:spPr/>
        <p:txBody>
          <a:bodyPr/>
          <a:lstStyle/>
          <a:p>
            <a:r>
              <a:rPr lang="en-US" altLang="cs-CZ"/>
              <a:t>HW random number generators</a:t>
            </a:r>
            <a:endParaRPr lang="cs-CZ" altLang="cs-CZ"/>
          </a:p>
        </p:txBody>
      </p:sp>
      <p:sp>
        <p:nvSpPr>
          <p:cNvPr id="31747" name="Rectangle 3">
            <a:extLst>
              <a:ext uri="{FF2B5EF4-FFF2-40B4-BE49-F238E27FC236}">
                <a16:creationId xmlns:a16="http://schemas.microsoft.com/office/drawing/2014/main" id="{0FFDCA71-DE72-4334-BFC7-30857B0CD93C}"/>
              </a:ext>
            </a:extLst>
          </p:cNvPr>
          <p:cNvSpPr>
            <a:spLocks noGrp="1"/>
          </p:cNvSpPr>
          <p:nvPr>
            <p:ph type="body" idx="1"/>
          </p:nvPr>
        </p:nvSpPr>
        <p:spPr/>
        <p:txBody>
          <a:bodyPr/>
          <a:lstStyle/>
          <a:p>
            <a:pPr>
              <a:lnSpc>
                <a:spcPct val="90000"/>
              </a:lnSpc>
            </a:pPr>
            <a:r>
              <a:rPr lang="en-US" altLang="cs-CZ"/>
              <a:t>Require specific devices</a:t>
            </a:r>
          </a:p>
          <a:p>
            <a:pPr lvl="1">
              <a:lnSpc>
                <a:spcPct val="90000"/>
              </a:lnSpc>
            </a:pPr>
            <a:r>
              <a:rPr lang="en-US" altLang="cs-CZ"/>
              <a:t>More or less common</a:t>
            </a:r>
          </a:p>
          <a:p>
            <a:pPr lvl="1">
              <a:lnSpc>
                <a:spcPct val="90000"/>
              </a:lnSpc>
            </a:pPr>
            <a:r>
              <a:rPr lang="en-US" altLang="cs-CZ"/>
              <a:t>Price</a:t>
            </a:r>
          </a:p>
          <a:p>
            <a:pPr>
              <a:lnSpc>
                <a:spcPct val="90000"/>
              </a:lnSpc>
            </a:pPr>
            <a:r>
              <a:rPr lang="en-US" altLang="cs-CZ"/>
              <a:t>LavaRnd (Lava Lamp)</a:t>
            </a:r>
          </a:p>
          <a:p>
            <a:pPr>
              <a:lnSpc>
                <a:spcPct val="90000"/>
              </a:lnSpc>
            </a:pPr>
            <a:r>
              <a:rPr lang="en-US" altLang="cs-CZ"/>
              <a:t>Random.org</a:t>
            </a:r>
          </a:p>
          <a:p>
            <a:pPr>
              <a:lnSpc>
                <a:spcPct val="90000"/>
              </a:lnSpc>
            </a:pPr>
            <a:r>
              <a:rPr lang="en-US" altLang="cs-CZ"/>
              <a:t>Special devices</a:t>
            </a:r>
          </a:p>
          <a:p>
            <a:pPr>
              <a:lnSpc>
                <a:spcPct val="90000"/>
              </a:lnSpc>
            </a:pPr>
            <a:r>
              <a:rPr lang="en-US" altLang="cs-CZ"/>
              <a:t>Crypto devices</a:t>
            </a:r>
          </a:p>
          <a:p>
            <a:pPr lvl="1">
              <a:lnSpc>
                <a:spcPct val="90000"/>
              </a:lnSpc>
            </a:pPr>
            <a:r>
              <a:rPr lang="en-US" altLang="cs-CZ"/>
              <a:t>Smartcard</a:t>
            </a:r>
          </a:p>
          <a:p>
            <a:pPr lvl="1">
              <a:lnSpc>
                <a:spcPct val="90000"/>
              </a:lnSpc>
            </a:pPr>
            <a:r>
              <a:rPr lang="en-US" altLang="cs-CZ"/>
              <a:t>HSM</a:t>
            </a:r>
          </a:p>
          <a:p>
            <a:pPr lvl="1">
              <a:lnSpc>
                <a:spcPct val="90000"/>
              </a:lnSpc>
            </a:pPr>
            <a:r>
              <a:rPr lang="en-US" altLang="cs-CZ"/>
              <a:t>SSL cards </a:t>
            </a:r>
            <a:endParaRPr lang="cs-CZ" altLang="cs-CZ"/>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7DE6F44D-94A3-41B8-BEF2-AECBAA7FE288}"/>
              </a:ext>
            </a:extLst>
          </p:cNvPr>
          <p:cNvSpPr>
            <a:spLocks noGrp="1"/>
          </p:cNvSpPr>
          <p:nvPr>
            <p:ph type="title"/>
          </p:nvPr>
        </p:nvSpPr>
        <p:spPr/>
        <p:txBody>
          <a:bodyPr/>
          <a:lstStyle/>
          <a:p>
            <a:r>
              <a:rPr lang="en-US" altLang="cs-CZ"/>
              <a:t>PRNG Standards</a:t>
            </a:r>
            <a:endParaRPr lang="cs-CZ" altLang="cs-CZ"/>
          </a:p>
        </p:txBody>
      </p:sp>
      <p:sp>
        <p:nvSpPr>
          <p:cNvPr id="32771" name="Rectangle 3">
            <a:extLst>
              <a:ext uri="{FF2B5EF4-FFF2-40B4-BE49-F238E27FC236}">
                <a16:creationId xmlns:a16="http://schemas.microsoft.com/office/drawing/2014/main" id="{E4A798FF-9661-49D1-B6CE-6CD8389DB8A1}"/>
              </a:ext>
            </a:extLst>
          </p:cNvPr>
          <p:cNvSpPr>
            <a:spLocks noGrp="1"/>
          </p:cNvSpPr>
          <p:nvPr>
            <p:ph type="body" idx="1"/>
          </p:nvPr>
        </p:nvSpPr>
        <p:spPr>
          <a:xfrm>
            <a:off x="468313" y="1844675"/>
            <a:ext cx="8640762" cy="4437063"/>
          </a:xfrm>
        </p:spPr>
        <p:txBody>
          <a:bodyPr/>
          <a:lstStyle/>
          <a:p>
            <a:pPr>
              <a:lnSpc>
                <a:spcPct val="80000"/>
              </a:lnSpc>
            </a:pPr>
            <a:r>
              <a:rPr lang="cs-CZ" altLang="cs-CZ" sz="2500"/>
              <a:t>FIPS 186-2</a:t>
            </a:r>
            <a:r>
              <a:rPr lang="en-US" altLang="cs-CZ" sz="2500"/>
              <a:t> (replaced later by -3 and -4)</a:t>
            </a:r>
            <a:endParaRPr lang="cs-CZ" altLang="cs-CZ" sz="2500"/>
          </a:p>
          <a:p>
            <a:pPr>
              <a:lnSpc>
                <a:spcPct val="80000"/>
              </a:lnSpc>
            </a:pPr>
            <a:r>
              <a:rPr lang="cs-CZ" altLang="cs-CZ" sz="2500"/>
              <a:t>NIST SP 800-90A</a:t>
            </a:r>
            <a:r>
              <a:rPr lang="en-US" altLang="cs-CZ" sz="2500"/>
              <a:t> </a:t>
            </a:r>
          </a:p>
          <a:p>
            <a:pPr lvl="1">
              <a:lnSpc>
                <a:spcPct val="80000"/>
              </a:lnSpc>
            </a:pPr>
            <a:r>
              <a:rPr lang="en-US" altLang="cs-CZ" sz="2200"/>
              <a:t>Recommendation for Random Number Generation Using Deterministic Random Bit Generators</a:t>
            </a:r>
          </a:p>
          <a:p>
            <a:pPr lvl="1">
              <a:lnSpc>
                <a:spcPct val="80000"/>
              </a:lnSpc>
            </a:pPr>
            <a:r>
              <a:rPr lang="cs-CZ" altLang="cs-CZ"/>
              <a:t>Hash_DRBG</a:t>
            </a:r>
            <a:endParaRPr lang="en-US" altLang="cs-CZ"/>
          </a:p>
          <a:p>
            <a:pPr lvl="1">
              <a:lnSpc>
                <a:spcPct val="80000"/>
              </a:lnSpc>
            </a:pPr>
            <a:r>
              <a:rPr lang="cs-CZ" altLang="cs-CZ"/>
              <a:t>HMAC_DRBG</a:t>
            </a:r>
            <a:endParaRPr lang="en-US" altLang="cs-CZ"/>
          </a:p>
          <a:p>
            <a:pPr lvl="1">
              <a:lnSpc>
                <a:spcPct val="80000"/>
              </a:lnSpc>
            </a:pPr>
            <a:r>
              <a:rPr lang="cs-CZ" altLang="cs-CZ"/>
              <a:t>CTR_DRBG</a:t>
            </a:r>
            <a:endParaRPr lang="en-US" altLang="cs-CZ"/>
          </a:p>
          <a:p>
            <a:pPr lvl="1">
              <a:lnSpc>
                <a:spcPct val="80000"/>
              </a:lnSpc>
            </a:pPr>
            <a:r>
              <a:rPr lang="cs-CZ" altLang="cs-CZ"/>
              <a:t>Dual EC DRBG</a:t>
            </a:r>
            <a:r>
              <a:rPr lang="en-US" altLang="cs-CZ"/>
              <a:t> (problematic)</a:t>
            </a:r>
          </a:p>
          <a:p>
            <a:pPr>
              <a:lnSpc>
                <a:spcPct val="80000"/>
              </a:lnSpc>
            </a:pPr>
            <a:r>
              <a:rPr lang="en-US" altLang="cs-CZ" sz="2500"/>
              <a:t>Fortuna</a:t>
            </a:r>
          </a:p>
          <a:p>
            <a:pPr>
              <a:lnSpc>
                <a:spcPct val="80000"/>
              </a:lnSpc>
            </a:pPr>
            <a:r>
              <a:rPr lang="fr-FR" altLang="cs-CZ" sz="2500"/>
              <a:t>ANSI X9.17-1985, Appendix C</a:t>
            </a:r>
          </a:p>
          <a:p>
            <a:pPr>
              <a:lnSpc>
                <a:spcPct val="80000"/>
              </a:lnSpc>
            </a:pPr>
            <a:r>
              <a:rPr lang="fr-FR" altLang="cs-CZ" sz="2500"/>
              <a:t>ANSI X9.31-1998, Appendix A.2.4</a:t>
            </a:r>
          </a:p>
          <a:p>
            <a:pPr>
              <a:lnSpc>
                <a:spcPct val="80000"/>
              </a:lnSpc>
            </a:pPr>
            <a:r>
              <a:rPr lang="fr-FR" altLang="cs-CZ" sz="2500"/>
              <a:t>ANSI X9.62-2005, Annex D</a:t>
            </a:r>
            <a:endParaRPr lang="cs-CZ" altLang="cs-CZ" sz="2500"/>
          </a:p>
          <a:p>
            <a:pPr>
              <a:lnSpc>
                <a:spcPct val="80000"/>
              </a:lnSpc>
            </a:pPr>
            <a:endParaRPr lang="cs-CZ" altLang="cs-CZ" sz="25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6A5D1B5-F377-4BC9-A0BA-461BCEB36F47}"/>
              </a:ext>
            </a:extLst>
          </p:cNvPr>
          <p:cNvSpPr>
            <a:spLocks noGrp="1"/>
          </p:cNvSpPr>
          <p:nvPr>
            <p:ph type="title"/>
          </p:nvPr>
        </p:nvSpPr>
        <p:spPr/>
        <p:txBody>
          <a:bodyPr/>
          <a:lstStyle/>
          <a:p>
            <a:r>
              <a:rPr lang="en-US" altLang="cs-CZ"/>
              <a:t>“Random” data</a:t>
            </a:r>
            <a:endParaRPr lang="cs-CZ" altLang="cs-CZ"/>
          </a:p>
        </p:txBody>
      </p:sp>
      <p:sp>
        <p:nvSpPr>
          <p:cNvPr id="7171" name="Rectangle 3">
            <a:extLst>
              <a:ext uri="{FF2B5EF4-FFF2-40B4-BE49-F238E27FC236}">
                <a16:creationId xmlns:a16="http://schemas.microsoft.com/office/drawing/2014/main" id="{F37AA193-09B3-4AEC-A7C1-24CDCFAC8054}"/>
              </a:ext>
            </a:extLst>
          </p:cNvPr>
          <p:cNvSpPr>
            <a:spLocks noGrp="1"/>
          </p:cNvSpPr>
          <p:nvPr>
            <p:ph type="body" idx="1"/>
          </p:nvPr>
        </p:nvSpPr>
        <p:spPr/>
        <p:txBody>
          <a:bodyPr/>
          <a:lstStyle/>
          <a:p>
            <a:r>
              <a:rPr lang="en-US" altLang="cs-CZ"/>
              <a:t>Sometimes (games, simulations) we only need data with some statistical properties</a:t>
            </a:r>
          </a:p>
          <a:p>
            <a:pPr lvl="1"/>
            <a:r>
              <a:rPr lang="en-US" altLang="cs-CZ"/>
              <a:t>Evenly distributed numbers (from an interval)</a:t>
            </a:r>
          </a:p>
          <a:p>
            <a:pPr lvl="1"/>
            <a:r>
              <a:rPr lang="en-US" altLang="cs-CZ"/>
              <a:t>Long and complete cycle</a:t>
            </a:r>
          </a:p>
          <a:p>
            <a:pPr lvl="2"/>
            <a:r>
              <a:rPr lang="en-US" altLang="cs-CZ"/>
              <a:t>Large number of different values</a:t>
            </a:r>
          </a:p>
          <a:p>
            <a:pPr lvl="2"/>
            <a:r>
              <a:rPr lang="en-US" altLang="cs-CZ"/>
              <a:t>All values can be generated</a:t>
            </a:r>
          </a:p>
          <a:p>
            <a:r>
              <a:rPr lang="en-US" altLang="cs-CZ"/>
              <a:t>In crypto we also need unpredictability</a:t>
            </a:r>
          </a:p>
          <a:p>
            <a:pPr lvl="1"/>
            <a:r>
              <a:rPr lang="en-US" altLang="cs-CZ"/>
              <a:t>Even if you have seen all the “random” data generated until now you have no idea what will be the random data generated next</a:t>
            </a:r>
            <a:endParaRPr lang="cs-CZ" alt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7E4B15A-8EAA-435E-B687-BA6B2B4D7EEB}"/>
              </a:ext>
            </a:extLst>
          </p:cNvPr>
          <p:cNvSpPr>
            <a:spLocks noGrp="1"/>
          </p:cNvSpPr>
          <p:nvPr>
            <p:ph type="title"/>
          </p:nvPr>
        </p:nvSpPr>
        <p:spPr/>
        <p:txBody>
          <a:bodyPr/>
          <a:lstStyle/>
          <a:p>
            <a:r>
              <a:rPr lang="en-US" altLang="cs-CZ"/>
              <a:t>(P)RNG Standards</a:t>
            </a:r>
            <a:endParaRPr lang="cs-CZ" altLang="cs-CZ"/>
          </a:p>
        </p:txBody>
      </p:sp>
      <p:sp>
        <p:nvSpPr>
          <p:cNvPr id="33795" name="Rectangle 3">
            <a:extLst>
              <a:ext uri="{FF2B5EF4-FFF2-40B4-BE49-F238E27FC236}">
                <a16:creationId xmlns:a16="http://schemas.microsoft.com/office/drawing/2014/main" id="{476E2DA6-9602-4190-BA2C-A2EDED4326E9}"/>
              </a:ext>
            </a:extLst>
          </p:cNvPr>
          <p:cNvSpPr>
            <a:spLocks noGrp="1"/>
          </p:cNvSpPr>
          <p:nvPr>
            <p:ph type="body" idx="1"/>
          </p:nvPr>
        </p:nvSpPr>
        <p:spPr/>
        <p:txBody>
          <a:bodyPr/>
          <a:lstStyle/>
          <a:p>
            <a:r>
              <a:rPr lang="en-US" altLang="cs-CZ"/>
              <a:t>NIST SP 800-90B</a:t>
            </a:r>
          </a:p>
          <a:p>
            <a:pPr lvl="1"/>
            <a:r>
              <a:rPr lang="en-US" altLang="cs-CZ"/>
              <a:t>Recommendation for the Entropy Sources Used for Random Bit Generation</a:t>
            </a:r>
          </a:p>
          <a:p>
            <a:r>
              <a:rPr lang="en-US" altLang="cs-CZ"/>
              <a:t>NIST SP 800-90C</a:t>
            </a:r>
          </a:p>
          <a:p>
            <a:pPr lvl="1"/>
            <a:r>
              <a:rPr lang="en-US" altLang="cs-CZ"/>
              <a:t>Recommendation for Random Bit Generator (RBG) Constructions</a:t>
            </a:r>
            <a:endParaRPr lang="cs-CZ" altLang="cs-CZ"/>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B6FCD968-63A7-4276-A82B-82D966A7D41D}"/>
              </a:ext>
            </a:extLst>
          </p:cNvPr>
          <p:cNvSpPr>
            <a:spLocks noGrp="1"/>
          </p:cNvSpPr>
          <p:nvPr>
            <p:ph type="title"/>
          </p:nvPr>
        </p:nvSpPr>
        <p:spPr/>
        <p:txBody>
          <a:bodyPr/>
          <a:lstStyle/>
          <a:p>
            <a:r>
              <a:rPr lang="en-US" altLang="cs-CZ"/>
              <a:t>ANSI X9.17</a:t>
            </a:r>
            <a:endParaRPr lang="cs-CZ" altLang="cs-CZ"/>
          </a:p>
        </p:txBody>
      </p:sp>
      <p:sp>
        <p:nvSpPr>
          <p:cNvPr id="34819" name="Rectangle 3">
            <a:extLst>
              <a:ext uri="{FF2B5EF4-FFF2-40B4-BE49-F238E27FC236}">
                <a16:creationId xmlns:a16="http://schemas.microsoft.com/office/drawing/2014/main" id="{CF1237BC-F3AC-482E-8488-2E0C8F84F41F}"/>
              </a:ext>
            </a:extLst>
          </p:cNvPr>
          <p:cNvSpPr>
            <a:spLocks noGrp="1"/>
          </p:cNvSpPr>
          <p:nvPr>
            <p:ph type="body" idx="1"/>
          </p:nvPr>
        </p:nvSpPr>
        <p:spPr/>
        <p:txBody>
          <a:bodyPr/>
          <a:lstStyle/>
          <a:p>
            <a:pPr>
              <a:lnSpc>
                <a:spcPct val="90000"/>
              </a:lnSpc>
            </a:pPr>
            <a:r>
              <a:rPr lang="en-US" altLang="cs-CZ" sz="2300"/>
              <a:t>ANSI X9.17 standard </a:t>
            </a:r>
          </a:p>
          <a:p>
            <a:pPr lvl="1">
              <a:lnSpc>
                <a:spcPct val="90000"/>
              </a:lnSpc>
            </a:pPr>
            <a:r>
              <a:rPr lang="en-US" altLang="cs-CZ" sz="2100"/>
              <a:t>It takes as input a TDEA (with 2 DES keys) key bundle k and (the initial value of) a 64 bit random seed s. Each time a random number is required it: </a:t>
            </a:r>
          </a:p>
          <a:p>
            <a:pPr lvl="2">
              <a:lnSpc>
                <a:spcPct val="90000"/>
              </a:lnSpc>
            </a:pPr>
            <a:r>
              <a:rPr lang="en-US" altLang="cs-CZ" sz="2100"/>
              <a:t>Obtains the current date/time D to the maximum resolution possible.</a:t>
            </a:r>
          </a:p>
          <a:p>
            <a:pPr lvl="2">
              <a:lnSpc>
                <a:spcPct val="90000"/>
              </a:lnSpc>
            </a:pPr>
            <a:r>
              <a:rPr lang="en-US" altLang="cs-CZ" sz="2100"/>
              <a:t>Computes a temporary value t = TDEA</a:t>
            </a:r>
            <a:r>
              <a:rPr lang="en-US" altLang="cs-CZ" sz="2100" baseline="-25000"/>
              <a:t>k</a:t>
            </a:r>
            <a:r>
              <a:rPr lang="en-US" altLang="cs-CZ" sz="2100"/>
              <a:t>(D)</a:t>
            </a:r>
          </a:p>
          <a:p>
            <a:pPr lvl="2">
              <a:lnSpc>
                <a:spcPct val="90000"/>
              </a:lnSpc>
            </a:pPr>
            <a:r>
              <a:rPr lang="en-US" altLang="cs-CZ" sz="2100"/>
              <a:t>Computes the random value x = TDEA</a:t>
            </a:r>
            <a:r>
              <a:rPr lang="en-US" altLang="cs-CZ" sz="2100" baseline="-25000"/>
              <a:t>k</a:t>
            </a:r>
            <a:r>
              <a:rPr lang="en-US" altLang="cs-CZ" sz="2100"/>
              <a:t>(s </a:t>
            </a:r>
            <a:r>
              <a:rPr lang="en-US" altLang="cs-CZ" sz="2100">
                <a:sym typeface="Symbol" panose="05050102010706020507" pitchFamily="18" charset="2"/>
              </a:rPr>
              <a:t></a:t>
            </a:r>
            <a:r>
              <a:rPr lang="en-US" altLang="cs-CZ" sz="2100"/>
              <a:t> t) </a:t>
            </a:r>
          </a:p>
          <a:p>
            <a:pPr lvl="2">
              <a:lnSpc>
                <a:spcPct val="90000"/>
              </a:lnSpc>
            </a:pPr>
            <a:r>
              <a:rPr lang="en-US" altLang="cs-CZ" sz="2100"/>
              <a:t>Updates the seed s = TDEA</a:t>
            </a:r>
            <a:r>
              <a:rPr lang="en-US" altLang="cs-CZ" sz="2100" baseline="-25000"/>
              <a:t>k</a:t>
            </a:r>
            <a:r>
              <a:rPr lang="en-US" altLang="cs-CZ" sz="2100"/>
              <a:t>(x </a:t>
            </a:r>
            <a:r>
              <a:rPr lang="en-US" altLang="cs-CZ" sz="2100">
                <a:sym typeface="Symbol" panose="05050102010706020507" pitchFamily="18" charset="2"/>
              </a:rPr>
              <a:t></a:t>
            </a:r>
            <a:r>
              <a:rPr lang="en-US" altLang="cs-CZ" sz="2100"/>
              <a:t> t)</a:t>
            </a:r>
          </a:p>
          <a:p>
            <a:pPr lvl="1">
              <a:lnSpc>
                <a:spcPct val="90000"/>
              </a:lnSpc>
            </a:pPr>
            <a:r>
              <a:rPr lang="en-US" altLang="cs-CZ" sz="2100"/>
              <a:t>Obviously, the technique is easily generalized to any block cipher </a:t>
            </a:r>
          </a:p>
          <a:p>
            <a:pPr lvl="2">
              <a:lnSpc>
                <a:spcPct val="90000"/>
              </a:lnSpc>
            </a:pPr>
            <a:r>
              <a:rPr lang="en-US" altLang="cs-CZ" sz="2100"/>
              <a:t>AES has been suggested…</a:t>
            </a:r>
            <a:endParaRPr lang="cs-CZ" altLang="cs-CZ"/>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D7D2183-F3C0-4A37-80EF-05A0A731ED04}"/>
              </a:ext>
            </a:extLst>
          </p:cNvPr>
          <p:cNvSpPr>
            <a:spLocks noGrp="1"/>
          </p:cNvSpPr>
          <p:nvPr>
            <p:ph type="title"/>
          </p:nvPr>
        </p:nvSpPr>
        <p:spPr/>
        <p:txBody>
          <a:bodyPr/>
          <a:lstStyle/>
          <a:p>
            <a:r>
              <a:rPr lang="en-US" altLang="cs-CZ"/>
              <a:t>ANSI X9.17</a:t>
            </a:r>
            <a:endParaRPr lang="cs-CZ" altLang="cs-CZ"/>
          </a:p>
        </p:txBody>
      </p:sp>
      <p:pic>
        <p:nvPicPr>
          <p:cNvPr id="35843" name="Picture 4" descr="ANSIX9">
            <a:extLst>
              <a:ext uri="{FF2B5EF4-FFF2-40B4-BE49-F238E27FC236}">
                <a16:creationId xmlns:a16="http://schemas.microsoft.com/office/drawing/2014/main" id="{D958F8BC-4C0B-4B20-91EE-CE13AC4E72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1816100"/>
            <a:ext cx="67691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FD3570F-398B-4DEA-868A-6EDE7171CF9E}"/>
              </a:ext>
            </a:extLst>
          </p:cNvPr>
          <p:cNvSpPr>
            <a:spLocks noGrp="1"/>
          </p:cNvSpPr>
          <p:nvPr>
            <p:ph type="title"/>
          </p:nvPr>
        </p:nvSpPr>
        <p:spPr/>
        <p:txBody>
          <a:bodyPr/>
          <a:lstStyle/>
          <a:p>
            <a:r>
              <a:rPr lang="en-US" altLang="cs-CZ"/>
              <a:t>ANSI X9.31 </a:t>
            </a:r>
            <a:endParaRPr lang="cs-CZ" altLang="cs-CZ"/>
          </a:p>
        </p:txBody>
      </p:sp>
      <p:pic>
        <p:nvPicPr>
          <p:cNvPr id="36867" name="Picture 5">
            <a:extLst>
              <a:ext uri="{FF2B5EF4-FFF2-40B4-BE49-F238E27FC236}">
                <a16:creationId xmlns:a16="http://schemas.microsoft.com/office/drawing/2014/main" id="{A01A9731-360D-4843-BD3B-DC54F55A8C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8175" y="1773238"/>
            <a:ext cx="5210175" cy="469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Text Box 6">
            <a:extLst>
              <a:ext uri="{FF2B5EF4-FFF2-40B4-BE49-F238E27FC236}">
                <a16:creationId xmlns:a16="http://schemas.microsoft.com/office/drawing/2014/main" id="{A936D48B-BEEE-446C-8D9B-F125730B7807}"/>
              </a:ext>
            </a:extLst>
          </p:cNvPr>
          <p:cNvSpPr txBox="1">
            <a:spLocks noChangeArrowheads="1"/>
          </p:cNvSpPr>
          <p:nvPr/>
        </p:nvSpPr>
        <p:spPr bwMode="auto">
          <a:xfrm>
            <a:off x="5003800" y="5876925"/>
            <a:ext cx="16779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a:latin typeface="Arial Narrow" panose="020B0606020202030204" pitchFamily="34" charset="0"/>
              </a:rPr>
              <a:t>Pseudorandom data</a:t>
            </a:r>
            <a:endParaRPr lang="cs-CZ" altLang="cs-CZ" sz="1600">
              <a:latin typeface="Arial Narrow" panose="020B0606020202030204" pitchFamily="34" charset="0"/>
            </a:endParaRPr>
          </a:p>
        </p:txBody>
      </p:sp>
      <p:sp>
        <p:nvSpPr>
          <p:cNvPr id="36869" name="Text Box 7">
            <a:extLst>
              <a:ext uri="{FF2B5EF4-FFF2-40B4-BE49-F238E27FC236}">
                <a16:creationId xmlns:a16="http://schemas.microsoft.com/office/drawing/2014/main" id="{943FFD07-2159-4186-82F8-E7D51CF92812}"/>
              </a:ext>
            </a:extLst>
          </p:cNvPr>
          <p:cNvSpPr txBox="1">
            <a:spLocks noChangeArrowheads="1"/>
          </p:cNvSpPr>
          <p:nvPr/>
        </p:nvSpPr>
        <p:spPr bwMode="auto">
          <a:xfrm>
            <a:off x="3228975" y="2039938"/>
            <a:ext cx="10302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solidFill>
                  <a:schemeClr val="bg1"/>
                </a:solidFill>
                <a:latin typeface="Arial Narrow" panose="020B0606020202030204" pitchFamily="34" charset="0"/>
              </a:rPr>
              <a:t>Internal state</a:t>
            </a:r>
            <a:endParaRPr lang="cs-CZ" altLang="cs-CZ" sz="1400">
              <a:solidFill>
                <a:schemeClr val="bg1"/>
              </a:solidFill>
              <a:latin typeface="Arial Narrow" panose="020B0606020202030204" pitchFamily="34" charset="0"/>
            </a:endParaRPr>
          </a:p>
        </p:txBody>
      </p:sp>
      <p:sp>
        <p:nvSpPr>
          <p:cNvPr id="36870" name="Text Box 8">
            <a:extLst>
              <a:ext uri="{FF2B5EF4-FFF2-40B4-BE49-F238E27FC236}">
                <a16:creationId xmlns:a16="http://schemas.microsoft.com/office/drawing/2014/main" id="{9EE18F50-0200-4269-922F-3C6672EF0CBA}"/>
              </a:ext>
            </a:extLst>
          </p:cNvPr>
          <p:cNvSpPr txBox="1">
            <a:spLocks noChangeArrowheads="1"/>
          </p:cNvSpPr>
          <p:nvPr/>
        </p:nvSpPr>
        <p:spPr bwMode="auto">
          <a:xfrm>
            <a:off x="5376863" y="2032000"/>
            <a:ext cx="10048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a:solidFill>
                  <a:schemeClr val="bg1"/>
                </a:solidFill>
                <a:latin typeface="Arial Narrow" panose="020B0606020202030204" pitchFamily="34" charset="0"/>
              </a:rPr>
              <a:t>Timestamp</a:t>
            </a:r>
            <a:endParaRPr lang="cs-CZ" altLang="cs-CZ" sz="1600">
              <a:solidFill>
                <a:schemeClr val="bg1"/>
              </a:solidFill>
              <a:latin typeface="Arial Narrow" panose="020B0606020202030204"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3E43650-08FD-4458-9E68-6BAFCA76B48E}"/>
              </a:ext>
            </a:extLst>
          </p:cNvPr>
          <p:cNvSpPr>
            <a:spLocks noGrp="1"/>
          </p:cNvSpPr>
          <p:nvPr>
            <p:ph type="title"/>
          </p:nvPr>
        </p:nvSpPr>
        <p:spPr/>
        <p:txBody>
          <a:bodyPr/>
          <a:lstStyle/>
          <a:p>
            <a:r>
              <a:rPr lang="en-US" altLang="cs-CZ"/>
              <a:t>ANSI X9.31</a:t>
            </a:r>
            <a:endParaRPr lang="cs-CZ" altLang="cs-CZ"/>
          </a:p>
        </p:txBody>
      </p:sp>
      <p:sp>
        <p:nvSpPr>
          <p:cNvPr id="37891" name="Rectangle 3">
            <a:extLst>
              <a:ext uri="{FF2B5EF4-FFF2-40B4-BE49-F238E27FC236}">
                <a16:creationId xmlns:a16="http://schemas.microsoft.com/office/drawing/2014/main" id="{E0582B49-FCE8-4759-B11D-F523907AFD83}"/>
              </a:ext>
            </a:extLst>
          </p:cNvPr>
          <p:cNvSpPr>
            <a:spLocks noGrp="1"/>
          </p:cNvSpPr>
          <p:nvPr>
            <p:ph type="body" idx="1"/>
          </p:nvPr>
        </p:nvSpPr>
        <p:spPr/>
        <p:txBody>
          <a:bodyPr/>
          <a:lstStyle/>
          <a:p>
            <a:r>
              <a:rPr lang="en-US" altLang="cs-CZ"/>
              <a:t>Security of X9.31 is not considered sufficient</a:t>
            </a:r>
          </a:p>
          <a:p>
            <a:r>
              <a:rPr lang="en-US" altLang="cs-CZ"/>
              <a:t>Bad recovery after internal state compromise</a:t>
            </a:r>
          </a:p>
          <a:p>
            <a:r>
              <a:rPr lang="en-US" altLang="cs-CZ"/>
              <a:t>The only entropy added later are the timestamps</a:t>
            </a:r>
          </a:p>
          <a:p>
            <a:r>
              <a:rPr lang="en-US" altLang="cs-CZ"/>
              <a:t>The entropy of timestamps is problematic</a:t>
            </a:r>
          </a:p>
          <a:p>
            <a:r>
              <a:rPr lang="en-US" altLang="cs-CZ"/>
              <a:t>Too much dependent on the entropy of initial values of</a:t>
            </a:r>
          </a:p>
          <a:p>
            <a:pPr lvl="1"/>
            <a:r>
              <a:rPr lang="en-US" altLang="cs-CZ"/>
              <a:t>The seed</a:t>
            </a:r>
          </a:p>
          <a:p>
            <a:pPr lvl="1"/>
            <a:r>
              <a:rPr lang="en-US" altLang="cs-CZ"/>
              <a:t>The symmetric encryption keys (3DES or AES)</a:t>
            </a:r>
            <a:endParaRPr lang="cs-CZ" altLang="cs-CZ"/>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959D29F3-12D3-4182-BFC3-6D0CC08EAA32}"/>
              </a:ext>
            </a:extLst>
          </p:cNvPr>
          <p:cNvSpPr>
            <a:spLocks noGrp="1"/>
          </p:cNvSpPr>
          <p:nvPr>
            <p:ph type="title"/>
          </p:nvPr>
        </p:nvSpPr>
        <p:spPr/>
        <p:txBody>
          <a:bodyPr/>
          <a:lstStyle/>
          <a:p>
            <a:r>
              <a:rPr lang="en-US" altLang="cs-CZ"/>
              <a:t>Fortuna</a:t>
            </a:r>
            <a:endParaRPr lang="cs-CZ" altLang="cs-CZ"/>
          </a:p>
        </p:txBody>
      </p:sp>
      <p:sp>
        <p:nvSpPr>
          <p:cNvPr id="38915" name="Rectangle 3">
            <a:extLst>
              <a:ext uri="{FF2B5EF4-FFF2-40B4-BE49-F238E27FC236}">
                <a16:creationId xmlns:a16="http://schemas.microsoft.com/office/drawing/2014/main" id="{44D5B8AE-12BD-4B59-B24E-11868B508DBE}"/>
              </a:ext>
            </a:extLst>
          </p:cNvPr>
          <p:cNvSpPr>
            <a:spLocks noGrp="1"/>
          </p:cNvSpPr>
          <p:nvPr>
            <p:ph type="body" idx="1"/>
          </p:nvPr>
        </p:nvSpPr>
        <p:spPr/>
        <p:txBody>
          <a:bodyPr/>
          <a:lstStyle/>
          <a:p>
            <a:r>
              <a:rPr lang="en-US" altLang="cs-CZ"/>
              <a:t>Designed by </a:t>
            </a:r>
            <a:r>
              <a:rPr lang="de-DE" altLang="cs-CZ"/>
              <a:t>Bruce Schneier and Niels Ferguson</a:t>
            </a:r>
            <a:endParaRPr lang="en-US" altLang="cs-CZ"/>
          </a:p>
          <a:p>
            <a:r>
              <a:rPr lang="en-US" altLang="cs-CZ"/>
              <a:t>Follower of the Yarrow algorithm</a:t>
            </a:r>
          </a:p>
          <a:p>
            <a:r>
              <a:rPr lang="en-US" altLang="cs-CZ"/>
              <a:t>Efforts to recover quickly from the internal state compromise</a:t>
            </a:r>
          </a:p>
          <a:p>
            <a:r>
              <a:rPr lang="en-US" altLang="cs-CZ"/>
              <a:t>Adding entropy frequently</a:t>
            </a:r>
          </a:p>
          <a:p>
            <a:r>
              <a:rPr lang="en-US" altLang="cs-CZ"/>
              <a:t>Fortuna is state of the art</a:t>
            </a:r>
            <a:endParaRPr lang="cs-CZ" altLang="cs-CZ"/>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C1960E99-199C-4956-86C5-3D2E3768EA9A}"/>
              </a:ext>
            </a:extLst>
          </p:cNvPr>
          <p:cNvSpPr>
            <a:spLocks noGrp="1"/>
          </p:cNvSpPr>
          <p:nvPr>
            <p:ph type="title"/>
          </p:nvPr>
        </p:nvSpPr>
        <p:spPr/>
        <p:txBody>
          <a:bodyPr/>
          <a:lstStyle/>
          <a:p>
            <a:r>
              <a:rPr lang="en-US" altLang="cs-CZ"/>
              <a:t>Fortuna</a:t>
            </a:r>
            <a:endParaRPr lang="cs-CZ" altLang="cs-CZ"/>
          </a:p>
        </p:txBody>
      </p:sp>
      <p:sp>
        <p:nvSpPr>
          <p:cNvPr id="39939" name="Rectangle 3">
            <a:extLst>
              <a:ext uri="{FF2B5EF4-FFF2-40B4-BE49-F238E27FC236}">
                <a16:creationId xmlns:a16="http://schemas.microsoft.com/office/drawing/2014/main" id="{2754D1CA-6721-41DE-8E22-47C42655D15A}"/>
              </a:ext>
            </a:extLst>
          </p:cNvPr>
          <p:cNvSpPr>
            <a:spLocks noGrp="1"/>
          </p:cNvSpPr>
          <p:nvPr>
            <p:ph type="body" idx="1"/>
          </p:nvPr>
        </p:nvSpPr>
        <p:spPr>
          <a:xfrm>
            <a:off x="468313" y="1871663"/>
            <a:ext cx="8229600" cy="4149725"/>
          </a:xfrm>
        </p:spPr>
        <p:txBody>
          <a:bodyPr/>
          <a:lstStyle/>
          <a:p>
            <a:r>
              <a:rPr lang="cs-CZ" altLang="cs-CZ" sz="2000"/>
              <a:t>It is composed of :</a:t>
            </a:r>
            <a:endParaRPr lang="en-US" altLang="cs-CZ" sz="2000"/>
          </a:p>
          <a:p>
            <a:pPr lvl="1"/>
            <a:r>
              <a:rPr lang="en-US" altLang="cs-CZ" sz="1800"/>
              <a:t>G</a:t>
            </a:r>
            <a:r>
              <a:rPr lang="cs-CZ" altLang="cs-CZ" sz="1800"/>
              <a:t>enerator</a:t>
            </a:r>
            <a:r>
              <a:rPr lang="en-US" altLang="cs-CZ" sz="1800"/>
              <a:t>: produces </a:t>
            </a:r>
            <a:r>
              <a:rPr lang="cs-CZ" altLang="cs-CZ" sz="1800"/>
              <a:t>pseudo-random data</a:t>
            </a:r>
            <a:r>
              <a:rPr lang="en-US" altLang="cs-CZ" sz="1800"/>
              <a:t>.</a:t>
            </a:r>
          </a:p>
          <a:p>
            <a:pPr lvl="2"/>
            <a:r>
              <a:rPr lang="en-US" altLang="cs-CZ" sz="1800"/>
              <a:t>Based on any good block cipher (e.g. AES, Serpent,Twofish). Cipher is running in counter mode, encrypting successive values of an incrementing counter. Key is changed periodically (no more than 1 MB of data + key changed after every data request).</a:t>
            </a:r>
          </a:p>
          <a:p>
            <a:pPr lvl="1"/>
            <a:r>
              <a:rPr lang="en-US" altLang="cs-CZ" sz="1800"/>
              <a:t>E</a:t>
            </a:r>
            <a:r>
              <a:rPr lang="cs-CZ" altLang="cs-CZ" sz="1800"/>
              <a:t>ntropy accumulator</a:t>
            </a:r>
            <a:r>
              <a:rPr lang="en-US" altLang="cs-CZ" sz="1800"/>
              <a:t>:</a:t>
            </a:r>
            <a:r>
              <a:rPr lang="cs-CZ" altLang="cs-CZ" sz="1800"/>
              <a:t> collects genuinely random data</a:t>
            </a:r>
            <a:r>
              <a:rPr lang="en-US" altLang="cs-CZ" sz="1800"/>
              <a:t> and </a:t>
            </a:r>
            <a:r>
              <a:rPr lang="cs-CZ" altLang="cs-CZ" sz="1800"/>
              <a:t> reseed</a:t>
            </a:r>
            <a:r>
              <a:rPr lang="en-US" altLang="cs-CZ" sz="1800"/>
              <a:t>s</a:t>
            </a:r>
            <a:r>
              <a:rPr lang="cs-CZ" altLang="cs-CZ" sz="1800"/>
              <a:t> the generator</a:t>
            </a:r>
            <a:r>
              <a:rPr lang="en-US" altLang="cs-CZ" sz="1800"/>
              <a:t>.</a:t>
            </a:r>
          </a:p>
          <a:p>
            <a:pPr lvl="2"/>
            <a:r>
              <a:rPr lang="en-US" altLang="cs-CZ" sz="1800"/>
              <a:t>The entropy accumulator is designed to be resistant against injection attacks thanks to the use of 32 pools of entropy (at the n</a:t>
            </a:r>
            <a:r>
              <a:rPr lang="en-US" altLang="cs-CZ" sz="1800" baseline="30000"/>
              <a:t>th</a:t>
            </a:r>
            <a:r>
              <a:rPr lang="en-US" altLang="cs-CZ" sz="1800"/>
              <a:t> reseeding of the generator, pool k is used only if 2</a:t>
            </a:r>
            <a:r>
              <a:rPr lang="en-US" altLang="cs-CZ" sz="1800" baseline="30000"/>
              <a:t>k</a:t>
            </a:r>
            <a:r>
              <a:rPr lang="en-US" altLang="cs-CZ" sz="1800"/>
              <a:t> divides n).</a:t>
            </a:r>
          </a:p>
          <a:p>
            <a:pPr lvl="1"/>
            <a:r>
              <a:rPr lang="en-US" altLang="cs-CZ" sz="1800"/>
              <a:t>S</a:t>
            </a:r>
            <a:r>
              <a:rPr lang="cs-CZ" altLang="cs-CZ" sz="1800"/>
              <a:t>eed file</a:t>
            </a:r>
            <a:r>
              <a:rPr lang="en-US" altLang="cs-CZ" sz="1800"/>
              <a:t>:</a:t>
            </a:r>
            <a:r>
              <a:rPr lang="cs-CZ" altLang="cs-CZ" sz="1800"/>
              <a:t> stores state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79F104FA-DE41-4ED5-BB1D-D2C5FF6CB5C4}"/>
              </a:ext>
            </a:extLst>
          </p:cNvPr>
          <p:cNvSpPr>
            <a:spLocks noGrp="1"/>
          </p:cNvSpPr>
          <p:nvPr>
            <p:ph type="title"/>
          </p:nvPr>
        </p:nvSpPr>
        <p:spPr/>
        <p:txBody>
          <a:bodyPr/>
          <a:lstStyle/>
          <a:p>
            <a:r>
              <a:rPr lang="cs-CZ" altLang="cs-CZ"/>
              <a:t>NIST SP 800-90A</a:t>
            </a:r>
          </a:p>
        </p:txBody>
      </p:sp>
      <p:sp>
        <p:nvSpPr>
          <p:cNvPr id="40963" name="Rectangle 3">
            <a:extLst>
              <a:ext uri="{FF2B5EF4-FFF2-40B4-BE49-F238E27FC236}">
                <a16:creationId xmlns:a16="http://schemas.microsoft.com/office/drawing/2014/main" id="{CC0207B4-30B4-44E8-8DD6-E38193A47A2F}"/>
              </a:ext>
            </a:extLst>
          </p:cNvPr>
          <p:cNvSpPr>
            <a:spLocks noGrp="1"/>
          </p:cNvSpPr>
          <p:nvPr>
            <p:ph type="body" idx="1"/>
          </p:nvPr>
        </p:nvSpPr>
        <p:spPr>
          <a:xfrm>
            <a:off x="503238" y="1871663"/>
            <a:ext cx="8316912" cy="4437062"/>
          </a:xfrm>
        </p:spPr>
        <p:txBody>
          <a:bodyPr/>
          <a:lstStyle/>
          <a:p>
            <a:r>
              <a:rPr lang="cs-CZ" altLang="cs-CZ" sz="2500"/>
              <a:t>NIST Special Publication 800-90A</a:t>
            </a:r>
            <a:endParaRPr lang="en-US" altLang="cs-CZ" sz="2500"/>
          </a:p>
          <a:p>
            <a:pPr lvl="1"/>
            <a:r>
              <a:rPr lang="en-US" altLang="cs-CZ"/>
              <a:t>Recommendation for Random Number Generation Using Deterministic Random Bit Generators</a:t>
            </a:r>
          </a:p>
          <a:p>
            <a:r>
              <a:rPr lang="en-US" altLang="cs-CZ" sz="2500"/>
              <a:t>Mechanisms based on hash functions</a:t>
            </a:r>
          </a:p>
          <a:p>
            <a:pPr lvl="1"/>
            <a:r>
              <a:rPr lang="en-US" altLang="cs-CZ"/>
              <a:t>Hash_DRBG</a:t>
            </a:r>
          </a:p>
          <a:p>
            <a:pPr lvl="1"/>
            <a:r>
              <a:rPr lang="en-US" altLang="cs-CZ"/>
              <a:t>HMAC_DRBG</a:t>
            </a:r>
          </a:p>
          <a:p>
            <a:r>
              <a:rPr lang="en-US" altLang="cs-CZ" sz="2500"/>
              <a:t>Mechanisms based on block ciphers</a:t>
            </a:r>
          </a:p>
          <a:p>
            <a:pPr lvl="1"/>
            <a:r>
              <a:rPr lang="en-US" altLang="cs-CZ" sz="2100"/>
              <a:t>CTR_DRBG</a:t>
            </a:r>
          </a:p>
          <a:p>
            <a:r>
              <a:rPr lang="en-US" altLang="cs-CZ" sz="2500"/>
              <a:t>Mechanisms Based on Number Theoretic Problems</a:t>
            </a:r>
          </a:p>
          <a:p>
            <a:pPr lvl="1"/>
            <a:r>
              <a:rPr lang="en-US" altLang="cs-CZ"/>
              <a:t>Dual Elliptic Curve Deterministic RBG (Dual_EC_DRBG)</a:t>
            </a:r>
            <a:endParaRPr lang="cs-CZ" altLang="cs-CZ"/>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4B539F60-3836-4592-86D8-DCA35DD10BDC}"/>
              </a:ext>
            </a:extLst>
          </p:cNvPr>
          <p:cNvSpPr>
            <a:spLocks noGrp="1"/>
          </p:cNvSpPr>
          <p:nvPr>
            <p:ph type="title"/>
          </p:nvPr>
        </p:nvSpPr>
        <p:spPr/>
        <p:txBody>
          <a:bodyPr/>
          <a:lstStyle/>
          <a:p>
            <a:r>
              <a:rPr lang="en-US" altLang="cs-CZ" sz="2800"/>
              <a:t>ECC NIST random number generator (</a:t>
            </a:r>
            <a:r>
              <a:rPr lang="en-US" altLang="cs-CZ" sz="3100"/>
              <a:t>Dual_EC_DRBG</a:t>
            </a:r>
            <a:r>
              <a:rPr lang="en-US" altLang="cs-CZ" sz="2800"/>
              <a:t>)</a:t>
            </a:r>
            <a:endParaRPr lang="cs-CZ" altLang="cs-CZ" sz="2800"/>
          </a:p>
        </p:txBody>
      </p:sp>
      <p:sp>
        <p:nvSpPr>
          <p:cNvPr id="41987" name="Rectangle 3">
            <a:extLst>
              <a:ext uri="{FF2B5EF4-FFF2-40B4-BE49-F238E27FC236}">
                <a16:creationId xmlns:a16="http://schemas.microsoft.com/office/drawing/2014/main" id="{E44833E1-3009-463D-B491-6781DF053EC5}"/>
              </a:ext>
            </a:extLst>
          </p:cNvPr>
          <p:cNvSpPr>
            <a:spLocks noGrp="1"/>
          </p:cNvSpPr>
          <p:nvPr>
            <p:ph type="body" idx="1"/>
          </p:nvPr>
        </p:nvSpPr>
        <p:spPr/>
        <p:txBody>
          <a:bodyPr/>
          <a:lstStyle/>
          <a:p>
            <a:r>
              <a:rPr lang="en-US" altLang="cs-CZ"/>
              <a:t>Problematic</a:t>
            </a:r>
          </a:p>
          <a:p>
            <a:r>
              <a:rPr lang="en-US" altLang="cs-CZ"/>
              <a:t>Even more problematic after Snowden</a:t>
            </a:r>
            <a:endParaRPr lang="cs-CZ" altLang="cs-CZ"/>
          </a:p>
        </p:txBody>
      </p:sp>
      <p:sp>
        <p:nvSpPr>
          <p:cNvPr id="41988" name="Text Box 4">
            <a:extLst>
              <a:ext uri="{FF2B5EF4-FFF2-40B4-BE49-F238E27FC236}">
                <a16:creationId xmlns:a16="http://schemas.microsoft.com/office/drawing/2014/main" id="{08C03C2B-660C-4D9E-AB21-AB3AB3A13EB2}"/>
              </a:ext>
            </a:extLst>
          </p:cNvPr>
          <p:cNvSpPr txBox="1">
            <a:spLocks noChangeArrowheads="1"/>
          </p:cNvSpPr>
          <p:nvPr/>
        </p:nvSpPr>
        <p:spPr bwMode="auto">
          <a:xfrm>
            <a:off x="231775" y="3068638"/>
            <a:ext cx="8732838" cy="30607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cs-CZ" sz="700">
              <a:latin typeface="Arial Narrow" panose="020B0606020202030204" pitchFamily="34" charset="0"/>
            </a:endParaRPr>
          </a:p>
          <a:p>
            <a:pPr eaLnBrk="1" hangingPunct="1"/>
            <a:r>
              <a:rPr lang="en-US" altLang="cs-CZ">
                <a:latin typeface="Arial Narrow" panose="020B0606020202030204" pitchFamily="34" charset="0"/>
              </a:rPr>
              <a:t>The Guardian and The New York Times have reported that the National Security Agency (NSA) inserted a CSPRNG into NIST SP 800-90 that had a backdoor which allows the NSA to readily decrypt material that was encrypted with the aid of Dual_EC_DRBG. Both papers report that, as independent security experts long suspected, the NSA has been introducing weaknesses into CSPRNG standard 800-90; this being confirmed for the first time by one of the top secret documents leaked to the Guardian by Edward Snowden. The NSA worked covertly to get its own version of the NIST draft security standard approved for worldwide use in 2006. The leaked document states that "eventually, NSA became the sole editor.“In spite of the known potential for a backdoor and other known significant deficiencies with Dual_EC_DRBG, several companies such as RSA Security continued using Dual_EC_DRBG until the backdoor was confirmed in 2013.</a:t>
            </a:r>
          </a:p>
          <a:p>
            <a:pPr eaLnBrk="1" hangingPunct="1"/>
            <a:endParaRPr lang="cs-CZ" altLang="cs-CZ" sz="700">
              <a:latin typeface="Arial Narrow" panose="020B0606020202030204" pitchFamily="34" charset="0"/>
            </a:endParaRPr>
          </a:p>
        </p:txBody>
      </p:sp>
      <p:sp>
        <p:nvSpPr>
          <p:cNvPr id="41989" name="Text Box 5">
            <a:extLst>
              <a:ext uri="{FF2B5EF4-FFF2-40B4-BE49-F238E27FC236}">
                <a16:creationId xmlns:a16="http://schemas.microsoft.com/office/drawing/2014/main" id="{CD53670D-968B-48C8-A36F-F1E4E4504168}"/>
              </a:ext>
            </a:extLst>
          </p:cNvPr>
          <p:cNvSpPr txBox="1">
            <a:spLocks noChangeArrowheads="1"/>
          </p:cNvSpPr>
          <p:nvPr/>
        </p:nvSpPr>
        <p:spPr bwMode="auto">
          <a:xfrm>
            <a:off x="679450" y="6280150"/>
            <a:ext cx="83566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000"/>
              <a:t>Source:</a:t>
            </a:r>
            <a:r>
              <a:rPr lang="cs-CZ" altLang="cs-CZ" sz="1000"/>
              <a:t>http://en.wikipedia.org/wiki/Cryptographically_secure_pseudorandom_number_generator#NSA_backdoor_in_the_Dual_EC_DRBG_PRNG</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D2691FB2-78A5-4831-947A-ED067A09ED72}"/>
              </a:ext>
            </a:extLst>
          </p:cNvPr>
          <p:cNvSpPr>
            <a:spLocks noGrp="1"/>
          </p:cNvSpPr>
          <p:nvPr>
            <p:ph type="title"/>
          </p:nvPr>
        </p:nvSpPr>
        <p:spPr/>
        <p:txBody>
          <a:bodyPr/>
          <a:lstStyle/>
          <a:p>
            <a:r>
              <a:rPr lang="en-US" altLang="cs-CZ"/>
              <a:t>Testing randomness</a:t>
            </a:r>
            <a:endParaRPr lang="cs-CZ" altLang="cs-CZ"/>
          </a:p>
        </p:txBody>
      </p:sp>
      <p:sp>
        <p:nvSpPr>
          <p:cNvPr id="43011" name="Rectangle 3">
            <a:extLst>
              <a:ext uri="{FF2B5EF4-FFF2-40B4-BE49-F238E27FC236}">
                <a16:creationId xmlns:a16="http://schemas.microsoft.com/office/drawing/2014/main" id="{CFDAB0B0-CD76-49A6-9004-CCA1CDC47E04}"/>
              </a:ext>
            </a:extLst>
          </p:cNvPr>
          <p:cNvSpPr>
            <a:spLocks noGrp="1"/>
          </p:cNvSpPr>
          <p:nvPr>
            <p:ph type="body" idx="1"/>
          </p:nvPr>
        </p:nvSpPr>
        <p:spPr/>
        <p:txBody>
          <a:bodyPr/>
          <a:lstStyle/>
          <a:p>
            <a:r>
              <a:rPr lang="en-US" altLang="cs-CZ"/>
              <a:t>Testing whether the generated sequence of bits “looks random”, i.e. has got some statistical properties</a:t>
            </a:r>
          </a:p>
          <a:p>
            <a:pPr lvl="1"/>
            <a:r>
              <a:rPr lang="en-US" altLang="cs-CZ"/>
              <a:t>E.g. the number of 0s versus the number of 1s in the sequence of bits.</a:t>
            </a:r>
          </a:p>
          <a:p>
            <a:r>
              <a:rPr lang="en-US" altLang="cs-CZ"/>
              <a:t>2 important test suits</a:t>
            </a:r>
          </a:p>
          <a:p>
            <a:pPr lvl="1"/>
            <a:r>
              <a:rPr lang="en-US" altLang="cs-CZ"/>
              <a:t>NIST</a:t>
            </a:r>
          </a:p>
          <a:p>
            <a:pPr lvl="1"/>
            <a:r>
              <a:rPr lang="en-US" altLang="cs-CZ"/>
              <a:t>Diehard</a:t>
            </a:r>
            <a:endParaRPr lang="cs-CZ" alt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87DF451-1210-4CB3-B3B8-62345A3CFF41}"/>
              </a:ext>
            </a:extLst>
          </p:cNvPr>
          <p:cNvSpPr>
            <a:spLocks noGrp="1"/>
          </p:cNvSpPr>
          <p:nvPr>
            <p:ph type="title"/>
          </p:nvPr>
        </p:nvSpPr>
        <p:spPr/>
        <p:txBody>
          <a:bodyPr/>
          <a:lstStyle/>
          <a:p>
            <a:r>
              <a:rPr lang="en-US" altLang="cs-CZ"/>
              <a:t>“Random” data generators</a:t>
            </a:r>
            <a:endParaRPr lang="cs-CZ" altLang="cs-CZ"/>
          </a:p>
        </p:txBody>
      </p:sp>
      <p:sp>
        <p:nvSpPr>
          <p:cNvPr id="8195" name="Rectangle 3">
            <a:extLst>
              <a:ext uri="{FF2B5EF4-FFF2-40B4-BE49-F238E27FC236}">
                <a16:creationId xmlns:a16="http://schemas.microsoft.com/office/drawing/2014/main" id="{42498EAA-CEFA-4F0B-9FEF-F7CD40910DD5}"/>
              </a:ext>
            </a:extLst>
          </p:cNvPr>
          <p:cNvSpPr>
            <a:spLocks noGrp="1"/>
          </p:cNvSpPr>
          <p:nvPr>
            <p:ph type="body" idx="1"/>
          </p:nvPr>
        </p:nvSpPr>
        <p:spPr/>
        <p:txBody>
          <a:bodyPr/>
          <a:lstStyle/>
          <a:p>
            <a:r>
              <a:rPr lang="cs-CZ" altLang="cs-CZ" sz="2300" dirty="0" err="1"/>
              <a:t>Insecure</a:t>
            </a:r>
            <a:r>
              <a:rPr lang="cs-CZ" altLang="cs-CZ" sz="2300" dirty="0"/>
              <a:t> </a:t>
            </a:r>
            <a:r>
              <a:rPr lang="cs-CZ" altLang="cs-CZ" sz="2300" dirty="0" err="1"/>
              <a:t>random</a:t>
            </a:r>
            <a:r>
              <a:rPr lang="cs-CZ" altLang="cs-CZ" sz="2300" dirty="0"/>
              <a:t> </a:t>
            </a:r>
            <a:r>
              <a:rPr lang="cs-CZ" altLang="cs-CZ" sz="2300" dirty="0" err="1"/>
              <a:t>number</a:t>
            </a:r>
            <a:r>
              <a:rPr lang="cs-CZ" altLang="cs-CZ" sz="2300" dirty="0"/>
              <a:t> </a:t>
            </a:r>
            <a:r>
              <a:rPr lang="cs-CZ" altLang="cs-CZ" sz="2300" dirty="0" err="1"/>
              <a:t>generators</a:t>
            </a:r>
            <a:endParaRPr lang="en-US" altLang="cs-CZ" sz="2300" dirty="0"/>
          </a:p>
          <a:p>
            <a:pPr lvl="1"/>
            <a:r>
              <a:rPr lang="cs-CZ" altLang="cs-CZ" sz="2100" dirty="0" err="1"/>
              <a:t>noncryptographic</a:t>
            </a:r>
            <a:r>
              <a:rPr lang="cs-CZ" altLang="cs-CZ" sz="2100" dirty="0"/>
              <a:t> </a:t>
            </a:r>
            <a:r>
              <a:rPr lang="cs-CZ" altLang="cs-CZ" sz="2100" dirty="0" err="1"/>
              <a:t>pseudo-random</a:t>
            </a:r>
            <a:r>
              <a:rPr lang="cs-CZ" altLang="cs-CZ" sz="2100" dirty="0"/>
              <a:t> </a:t>
            </a:r>
            <a:r>
              <a:rPr lang="cs-CZ" altLang="cs-CZ" sz="2100" dirty="0" err="1"/>
              <a:t>number</a:t>
            </a:r>
            <a:r>
              <a:rPr lang="cs-CZ" altLang="cs-CZ" sz="2100" dirty="0"/>
              <a:t> </a:t>
            </a:r>
            <a:r>
              <a:rPr lang="cs-CZ" altLang="cs-CZ" sz="2100" dirty="0" err="1"/>
              <a:t>generators</a:t>
            </a:r>
            <a:endParaRPr lang="en-US" altLang="cs-CZ" sz="2100" dirty="0"/>
          </a:p>
          <a:p>
            <a:pPr lvl="1"/>
            <a:r>
              <a:rPr lang="en-US" altLang="cs-CZ" sz="2100" dirty="0"/>
              <a:t>Often leak information about their internal state with each output</a:t>
            </a:r>
          </a:p>
          <a:p>
            <a:r>
              <a:rPr lang="cs-CZ" altLang="cs-CZ" sz="2300" dirty="0" err="1"/>
              <a:t>Cryptographic</a:t>
            </a:r>
            <a:r>
              <a:rPr lang="cs-CZ" altLang="cs-CZ" sz="2300" dirty="0"/>
              <a:t> </a:t>
            </a:r>
            <a:r>
              <a:rPr lang="cs-CZ" altLang="cs-CZ" sz="2300" dirty="0" err="1"/>
              <a:t>pseudo-random</a:t>
            </a:r>
            <a:r>
              <a:rPr lang="cs-CZ" altLang="cs-CZ" sz="2300" dirty="0"/>
              <a:t> </a:t>
            </a:r>
            <a:r>
              <a:rPr lang="cs-CZ" altLang="cs-CZ" sz="2300" dirty="0" err="1"/>
              <a:t>number</a:t>
            </a:r>
            <a:r>
              <a:rPr lang="cs-CZ" altLang="cs-CZ" sz="2300" dirty="0"/>
              <a:t> </a:t>
            </a:r>
            <a:r>
              <a:rPr lang="cs-CZ" altLang="cs-CZ" sz="2300" dirty="0" err="1"/>
              <a:t>generators</a:t>
            </a:r>
            <a:r>
              <a:rPr lang="cs-CZ" altLang="cs-CZ" sz="2300" dirty="0"/>
              <a:t> (</a:t>
            </a:r>
            <a:r>
              <a:rPr lang="cs-CZ" altLang="cs-CZ" sz="2300" dirty="0" err="1"/>
              <a:t>PRNGs</a:t>
            </a:r>
            <a:r>
              <a:rPr lang="cs-CZ" altLang="cs-CZ" sz="2300" dirty="0"/>
              <a:t>)</a:t>
            </a:r>
            <a:endParaRPr lang="en-US" altLang="cs-CZ" sz="2300" dirty="0"/>
          </a:p>
          <a:p>
            <a:pPr lvl="1"/>
            <a:r>
              <a:rPr lang="en-US" altLang="cs-CZ" sz="2100" dirty="0"/>
              <a:t>Based on seed deterministically generate pseudorandom data</a:t>
            </a:r>
          </a:p>
          <a:p>
            <a:r>
              <a:rPr lang="en-US" altLang="cs-CZ" sz="2300" dirty="0"/>
              <a:t>“True” random data generators</a:t>
            </a:r>
          </a:p>
          <a:p>
            <a:pPr lvl="1"/>
            <a:r>
              <a:rPr lang="en-US" altLang="cs-CZ" sz="2100" dirty="0"/>
              <a:t>Entropy harvesters</a:t>
            </a:r>
          </a:p>
          <a:p>
            <a:pPr lvl="1"/>
            <a:r>
              <a:rPr lang="cs-CZ" altLang="cs-CZ" sz="2100" dirty="0" err="1"/>
              <a:t>gather</a:t>
            </a:r>
            <a:r>
              <a:rPr lang="cs-CZ" altLang="cs-CZ" sz="2100" dirty="0"/>
              <a:t> </a:t>
            </a:r>
            <a:r>
              <a:rPr lang="cs-CZ" altLang="cs-CZ" sz="2100" dirty="0" err="1"/>
              <a:t>entropy</a:t>
            </a:r>
            <a:r>
              <a:rPr lang="cs-CZ" altLang="cs-CZ" sz="2100" dirty="0"/>
              <a:t> </a:t>
            </a:r>
            <a:r>
              <a:rPr lang="cs-CZ" altLang="cs-CZ" sz="2100" dirty="0" err="1"/>
              <a:t>from</a:t>
            </a:r>
            <a:r>
              <a:rPr lang="cs-CZ" altLang="cs-CZ" sz="2100" dirty="0"/>
              <a:t> </a:t>
            </a:r>
            <a:r>
              <a:rPr lang="cs-CZ" altLang="cs-CZ" sz="2100" dirty="0" err="1"/>
              <a:t>other</a:t>
            </a:r>
            <a:r>
              <a:rPr lang="cs-CZ" altLang="cs-CZ" sz="2100" dirty="0"/>
              <a:t> </a:t>
            </a:r>
            <a:r>
              <a:rPr lang="cs-CZ" altLang="cs-CZ" sz="2100" dirty="0" err="1"/>
              <a:t>sources</a:t>
            </a:r>
            <a:r>
              <a:rPr lang="cs-CZ" altLang="cs-CZ" sz="2100" dirty="0"/>
              <a:t> and </a:t>
            </a:r>
            <a:r>
              <a:rPr lang="cs-CZ" altLang="cs-CZ" sz="2100" dirty="0" err="1"/>
              <a:t>present</a:t>
            </a:r>
            <a:r>
              <a:rPr lang="cs-CZ" altLang="cs-CZ" sz="2100" dirty="0"/>
              <a:t> </a:t>
            </a:r>
            <a:r>
              <a:rPr lang="cs-CZ" altLang="cs-CZ" sz="2100" dirty="0" err="1"/>
              <a:t>it</a:t>
            </a:r>
            <a:r>
              <a:rPr lang="cs-CZ" altLang="cs-CZ" sz="2100" dirty="0"/>
              <a:t> </a:t>
            </a:r>
            <a:r>
              <a:rPr lang="cs-CZ" altLang="cs-CZ" sz="2100"/>
              <a:t>directly</a:t>
            </a:r>
            <a:endParaRPr lang="en-US" altLang="cs-CZ" sz="21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7A1A13F-9F18-47FC-9C46-B9945B81DB8F}"/>
              </a:ext>
            </a:extLst>
          </p:cNvPr>
          <p:cNvSpPr>
            <a:spLocks noGrp="1"/>
          </p:cNvSpPr>
          <p:nvPr>
            <p:ph type="title"/>
          </p:nvPr>
        </p:nvSpPr>
        <p:spPr/>
        <p:txBody>
          <a:bodyPr/>
          <a:lstStyle/>
          <a:p>
            <a:r>
              <a:rPr lang="en-US" altLang="cs-CZ"/>
              <a:t>NIST tests</a:t>
            </a:r>
            <a:endParaRPr lang="cs-CZ" altLang="cs-CZ"/>
          </a:p>
        </p:txBody>
      </p:sp>
      <p:sp>
        <p:nvSpPr>
          <p:cNvPr id="44035" name="Rectangle 3">
            <a:extLst>
              <a:ext uri="{FF2B5EF4-FFF2-40B4-BE49-F238E27FC236}">
                <a16:creationId xmlns:a16="http://schemas.microsoft.com/office/drawing/2014/main" id="{D03014A7-3938-47CE-BA0B-0A5D9C8F9DF2}"/>
              </a:ext>
            </a:extLst>
          </p:cNvPr>
          <p:cNvSpPr>
            <a:spLocks noGrp="1"/>
          </p:cNvSpPr>
          <p:nvPr>
            <p:ph type="body" idx="1"/>
          </p:nvPr>
        </p:nvSpPr>
        <p:spPr/>
        <p:txBody>
          <a:bodyPr/>
          <a:lstStyle/>
          <a:p>
            <a:r>
              <a:rPr lang="cs-CZ" altLang="cs-CZ"/>
              <a:t>NIST Special Publication 800-22rev1a </a:t>
            </a:r>
            <a:endParaRPr lang="en-US" altLang="cs-CZ"/>
          </a:p>
          <a:p>
            <a:pPr lvl="1"/>
            <a:r>
              <a:rPr lang="en-US" altLang="cs-CZ"/>
              <a:t>“</a:t>
            </a:r>
            <a:r>
              <a:rPr lang="cs-CZ" altLang="cs-CZ"/>
              <a:t>A Statistical Test Suite for the Validation of Random Number Generators and Pseudo Random Number Generators for Cryptographic Applications</a:t>
            </a:r>
            <a:r>
              <a:rPr lang="en-US" altLang="cs-CZ"/>
              <a:t>”</a:t>
            </a:r>
          </a:p>
          <a:p>
            <a:pPr lvl="1"/>
            <a:r>
              <a:rPr lang="en-US" altLang="cs-CZ"/>
              <a:t>Revised in</a:t>
            </a:r>
            <a:r>
              <a:rPr lang="cs-CZ" altLang="cs-CZ"/>
              <a:t> April 2010</a:t>
            </a:r>
            <a:endParaRPr lang="en-US" altLang="cs-CZ"/>
          </a:p>
          <a:p>
            <a:pPr lvl="1"/>
            <a:r>
              <a:rPr lang="en-US" altLang="cs-CZ"/>
              <a:t>Textual description of the tests (+ mathematics/statistics behind)</a:t>
            </a:r>
          </a:p>
          <a:p>
            <a:pPr lvl="1"/>
            <a:r>
              <a:rPr lang="en-US" altLang="cs-CZ"/>
              <a:t>Software implementation</a:t>
            </a:r>
          </a:p>
          <a:p>
            <a:pPr lvl="2"/>
            <a:r>
              <a:rPr lang="en-US" altLang="cs-CZ"/>
              <a:t>STS-2.1.2</a:t>
            </a:r>
            <a:endParaRPr lang="cs-CZ" altLang="cs-CZ"/>
          </a:p>
        </p:txBody>
      </p:sp>
      <p:sp>
        <p:nvSpPr>
          <p:cNvPr id="44036" name="Text Box 4">
            <a:extLst>
              <a:ext uri="{FF2B5EF4-FFF2-40B4-BE49-F238E27FC236}">
                <a16:creationId xmlns:a16="http://schemas.microsoft.com/office/drawing/2014/main" id="{9745A014-EB6B-4EED-9DB6-F1B87338C797}"/>
              </a:ext>
            </a:extLst>
          </p:cNvPr>
          <p:cNvSpPr txBox="1">
            <a:spLocks noChangeArrowheads="1"/>
          </p:cNvSpPr>
          <p:nvPr/>
        </p:nvSpPr>
        <p:spPr bwMode="auto">
          <a:xfrm>
            <a:off x="6464300" y="6296025"/>
            <a:ext cx="25717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900"/>
              <a:t>Source: </a:t>
            </a:r>
            <a:r>
              <a:rPr lang="cs-CZ" altLang="cs-CZ" sz="900"/>
              <a:t>NIST Special Publication 800-22rev1a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371040A5-8F4A-4EC0-95A0-7BF48081F674}"/>
              </a:ext>
            </a:extLst>
          </p:cNvPr>
          <p:cNvSpPr>
            <a:spLocks noGrp="1"/>
          </p:cNvSpPr>
          <p:nvPr>
            <p:ph type="title"/>
          </p:nvPr>
        </p:nvSpPr>
        <p:spPr/>
        <p:txBody>
          <a:bodyPr/>
          <a:lstStyle/>
          <a:p>
            <a:r>
              <a:rPr lang="en-US" altLang="cs-CZ"/>
              <a:t>NIST tests</a:t>
            </a:r>
            <a:endParaRPr lang="cs-CZ" altLang="cs-CZ"/>
          </a:p>
        </p:txBody>
      </p:sp>
      <p:sp>
        <p:nvSpPr>
          <p:cNvPr id="45059" name="Rectangle 3">
            <a:extLst>
              <a:ext uri="{FF2B5EF4-FFF2-40B4-BE49-F238E27FC236}">
                <a16:creationId xmlns:a16="http://schemas.microsoft.com/office/drawing/2014/main" id="{D6176A9E-A6CA-4F8F-B5B5-8D9B0F295A3B}"/>
              </a:ext>
            </a:extLst>
          </p:cNvPr>
          <p:cNvSpPr>
            <a:spLocks noGrp="1"/>
          </p:cNvSpPr>
          <p:nvPr>
            <p:ph type="body" idx="1"/>
          </p:nvPr>
        </p:nvSpPr>
        <p:spPr>
          <a:xfrm>
            <a:off x="503238" y="1871663"/>
            <a:ext cx="8316912" cy="4510087"/>
          </a:xfrm>
        </p:spPr>
        <p:txBody>
          <a:bodyPr/>
          <a:lstStyle/>
          <a:p>
            <a:r>
              <a:rPr lang="en-US" altLang="cs-CZ" sz="1600"/>
              <a:t>The 15 tests are:</a:t>
            </a:r>
          </a:p>
          <a:p>
            <a:pPr lvl="1"/>
            <a:r>
              <a:rPr lang="en-US" altLang="cs-CZ" sz="1400"/>
              <a:t>The Frequency (Monobit) Test,</a:t>
            </a:r>
          </a:p>
          <a:p>
            <a:pPr lvl="1"/>
            <a:r>
              <a:rPr lang="en-US" altLang="cs-CZ" sz="1400"/>
              <a:t>Frequency Test within a Block,</a:t>
            </a:r>
          </a:p>
          <a:p>
            <a:pPr lvl="1"/>
            <a:r>
              <a:rPr lang="en-US" altLang="cs-CZ" sz="1400"/>
              <a:t>The Runs Test,</a:t>
            </a:r>
          </a:p>
          <a:p>
            <a:pPr lvl="1"/>
            <a:r>
              <a:rPr lang="en-US" altLang="cs-CZ" sz="1400"/>
              <a:t>Tests for the Longest-Run-of-Ones in a Block,</a:t>
            </a:r>
          </a:p>
          <a:p>
            <a:pPr lvl="1"/>
            <a:r>
              <a:rPr lang="en-US" altLang="cs-CZ" sz="1400"/>
              <a:t>The Binary Matrix Rank Test,</a:t>
            </a:r>
          </a:p>
          <a:p>
            <a:pPr lvl="1"/>
            <a:r>
              <a:rPr lang="en-US" altLang="cs-CZ" sz="1400"/>
              <a:t>The Discrete Fourier Transform (Spectral) Test,</a:t>
            </a:r>
          </a:p>
          <a:p>
            <a:pPr lvl="1"/>
            <a:r>
              <a:rPr lang="en-US" altLang="cs-CZ" sz="1400"/>
              <a:t>The Non-overlapping Template Matching Test,</a:t>
            </a:r>
          </a:p>
          <a:p>
            <a:pPr lvl="1"/>
            <a:r>
              <a:rPr lang="en-US" altLang="cs-CZ" sz="1400"/>
              <a:t>The Overlapping Template Matching Test,</a:t>
            </a:r>
          </a:p>
          <a:p>
            <a:pPr lvl="1"/>
            <a:r>
              <a:rPr lang="en-US" altLang="cs-CZ" sz="1400"/>
              <a:t>Maurer's "Universal Statistical" Test,</a:t>
            </a:r>
          </a:p>
          <a:p>
            <a:pPr lvl="1"/>
            <a:r>
              <a:rPr lang="en-US" altLang="cs-CZ" sz="1400"/>
              <a:t>The Linear Complexity Test,</a:t>
            </a:r>
          </a:p>
          <a:p>
            <a:pPr lvl="1"/>
            <a:r>
              <a:rPr lang="en-US" altLang="cs-CZ" sz="1400"/>
              <a:t>The Serial Test,</a:t>
            </a:r>
          </a:p>
          <a:p>
            <a:pPr lvl="1"/>
            <a:r>
              <a:rPr lang="en-US" altLang="cs-CZ" sz="1400"/>
              <a:t>The Approximate Entropy Test,</a:t>
            </a:r>
          </a:p>
          <a:p>
            <a:pPr lvl="1"/>
            <a:r>
              <a:rPr lang="en-US" altLang="cs-CZ" sz="1400"/>
              <a:t>The Cumulative Sums (Cusums) Test,</a:t>
            </a:r>
          </a:p>
          <a:p>
            <a:pPr lvl="1"/>
            <a:r>
              <a:rPr lang="en-US" altLang="cs-CZ" sz="1400"/>
              <a:t>The Random Excursions Test, and</a:t>
            </a:r>
          </a:p>
          <a:p>
            <a:pPr lvl="1"/>
            <a:r>
              <a:rPr lang="en-US" altLang="cs-CZ" sz="1400"/>
              <a:t>The Random Excursions Variant Test.</a:t>
            </a:r>
          </a:p>
          <a:p>
            <a:endParaRPr lang="cs-CZ" altLang="cs-CZ" sz="1600"/>
          </a:p>
        </p:txBody>
      </p:sp>
      <p:sp>
        <p:nvSpPr>
          <p:cNvPr id="45060" name="Text Box 4">
            <a:extLst>
              <a:ext uri="{FF2B5EF4-FFF2-40B4-BE49-F238E27FC236}">
                <a16:creationId xmlns:a16="http://schemas.microsoft.com/office/drawing/2014/main" id="{FD1A1EB1-AE6A-4F7B-A8CA-FA8239A42DC1}"/>
              </a:ext>
            </a:extLst>
          </p:cNvPr>
          <p:cNvSpPr txBox="1">
            <a:spLocks noChangeArrowheads="1"/>
          </p:cNvSpPr>
          <p:nvPr/>
        </p:nvSpPr>
        <p:spPr bwMode="auto">
          <a:xfrm>
            <a:off x="6464300" y="6296025"/>
            <a:ext cx="25717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900"/>
              <a:t>Source: </a:t>
            </a:r>
            <a:r>
              <a:rPr lang="cs-CZ" altLang="cs-CZ" sz="900"/>
              <a:t>NIST Special Publication 800-22rev1a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4E071ECE-D71B-407F-9C54-D87A92689652}"/>
              </a:ext>
            </a:extLst>
          </p:cNvPr>
          <p:cNvSpPr>
            <a:spLocks noGrp="1"/>
          </p:cNvSpPr>
          <p:nvPr>
            <p:ph type="title"/>
          </p:nvPr>
        </p:nvSpPr>
        <p:spPr/>
        <p:txBody>
          <a:bodyPr/>
          <a:lstStyle/>
          <a:p>
            <a:r>
              <a:rPr lang="en-US" altLang="cs-CZ"/>
              <a:t>NIST test – examples of tests</a:t>
            </a:r>
            <a:endParaRPr lang="cs-CZ" altLang="cs-CZ"/>
          </a:p>
        </p:txBody>
      </p:sp>
      <p:pic>
        <p:nvPicPr>
          <p:cNvPr id="46083" name="Picture 5">
            <a:extLst>
              <a:ext uri="{FF2B5EF4-FFF2-40B4-BE49-F238E27FC236}">
                <a16:creationId xmlns:a16="http://schemas.microsoft.com/office/drawing/2014/main" id="{B9621677-8935-4A20-9E59-1B5DCF19E3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844675"/>
            <a:ext cx="6172200" cy="1847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46084" name="Picture 6">
            <a:extLst>
              <a:ext uri="{FF2B5EF4-FFF2-40B4-BE49-F238E27FC236}">
                <a16:creationId xmlns:a16="http://schemas.microsoft.com/office/drawing/2014/main" id="{592C779F-3F1D-4AAA-8224-ABE3479064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3933825"/>
            <a:ext cx="6153150" cy="16859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6085" name="Text Box 7">
            <a:extLst>
              <a:ext uri="{FF2B5EF4-FFF2-40B4-BE49-F238E27FC236}">
                <a16:creationId xmlns:a16="http://schemas.microsoft.com/office/drawing/2014/main" id="{5F64470B-9B78-4FE6-83E7-58558F230AC1}"/>
              </a:ext>
            </a:extLst>
          </p:cNvPr>
          <p:cNvSpPr txBox="1">
            <a:spLocks noChangeArrowheads="1"/>
          </p:cNvSpPr>
          <p:nvPr/>
        </p:nvSpPr>
        <p:spPr bwMode="auto">
          <a:xfrm>
            <a:off x="6464300" y="6296025"/>
            <a:ext cx="25717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900"/>
              <a:t>Source: </a:t>
            </a:r>
            <a:r>
              <a:rPr lang="cs-CZ" altLang="cs-CZ" sz="900"/>
              <a:t>NIST Special Publication 800-22rev1a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01D24BCF-0423-4C61-8925-AA0298AD435A}"/>
              </a:ext>
            </a:extLst>
          </p:cNvPr>
          <p:cNvSpPr>
            <a:spLocks noGrp="1"/>
          </p:cNvSpPr>
          <p:nvPr>
            <p:ph type="title"/>
          </p:nvPr>
        </p:nvSpPr>
        <p:spPr/>
        <p:txBody>
          <a:bodyPr/>
          <a:lstStyle/>
          <a:p>
            <a:r>
              <a:rPr lang="en-US" altLang="cs-CZ"/>
              <a:t>Diehard tests</a:t>
            </a:r>
            <a:endParaRPr lang="cs-CZ" altLang="cs-CZ"/>
          </a:p>
        </p:txBody>
      </p:sp>
      <p:sp>
        <p:nvSpPr>
          <p:cNvPr id="47107" name="Rectangle 3">
            <a:extLst>
              <a:ext uri="{FF2B5EF4-FFF2-40B4-BE49-F238E27FC236}">
                <a16:creationId xmlns:a16="http://schemas.microsoft.com/office/drawing/2014/main" id="{2F273453-6EC4-45F8-8F7C-45466B9D3630}"/>
              </a:ext>
            </a:extLst>
          </p:cNvPr>
          <p:cNvSpPr>
            <a:spLocks noGrp="1"/>
          </p:cNvSpPr>
          <p:nvPr>
            <p:ph type="body" idx="1"/>
          </p:nvPr>
        </p:nvSpPr>
        <p:spPr/>
        <p:txBody>
          <a:bodyPr/>
          <a:lstStyle/>
          <a:p>
            <a:r>
              <a:rPr lang="en-US" altLang="cs-CZ"/>
              <a:t>Set of statistical tests to verify the quality of random number generators.</a:t>
            </a:r>
          </a:p>
          <a:p>
            <a:r>
              <a:rPr lang="en-US" altLang="cs-CZ"/>
              <a:t>D</a:t>
            </a:r>
            <a:r>
              <a:rPr lang="cs-CZ" altLang="cs-CZ"/>
              <a:t>eveloped by George Marsaglia</a:t>
            </a:r>
            <a:r>
              <a:rPr lang="en-US" altLang="cs-CZ"/>
              <a:t>.</a:t>
            </a:r>
          </a:p>
          <a:p>
            <a:r>
              <a:rPr lang="en-US" altLang="cs-CZ"/>
              <a:t>Description of the test and implemetation</a:t>
            </a:r>
          </a:p>
          <a:p>
            <a:r>
              <a:rPr lang="en-US" altLang="cs-CZ"/>
              <a:t>Alternative GPL implemetation “Dieharder”</a:t>
            </a:r>
          </a:p>
          <a:p>
            <a:pPr lvl="1"/>
            <a:r>
              <a:rPr lang="en-US" altLang="cs-CZ"/>
              <a:t>Contains also implementation of NIST STS tests</a:t>
            </a:r>
            <a:endParaRPr lang="cs-CZ" altLang="cs-CZ"/>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C193F580-9CA9-4F6F-B47B-747B75A7B5BB}"/>
              </a:ext>
            </a:extLst>
          </p:cNvPr>
          <p:cNvSpPr>
            <a:spLocks noGrp="1"/>
          </p:cNvSpPr>
          <p:nvPr>
            <p:ph type="title"/>
          </p:nvPr>
        </p:nvSpPr>
        <p:spPr/>
        <p:txBody>
          <a:bodyPr/>
          <a:lstStyle/>
          <a:p>
            <a:r>
              <a:rPr lang="en-US" altLang="cs-CZ"/>
              <a:t>Diehard tests</a:t>
            </a:r>
            <a:endParaRPr lang="cs-CZ" altLang="cs-CZ"/>
          </a:p>
        </p:txBody>
      </p:sp>
      <p:sp>
        <p:nvSpPr>
          <p:cNvPr id="48131" name="Rectangle 3">
            <a:extLst>
              <a:ext uri="{FF2B5EF4-FFF2-40B4-BE49-F238E27FC236}">
                <a16:creationId xmlns:a16="http://schemas.microsoft.com/office/drawing/2014/main" id="{233EA324-8FB6-498B-8FAF-7122C1BE08A9}"/>
              </a:ext>
            </a:extLst>
          </p:cNvPr>
          <p:cNvSpPr>
            <a:spLocks noGrp="1"/>
          </p:cNvSpPr>
          <p:nvPr>
            <p:ph type="body" idx="1"/>
          </p:nvPr>
        </p:nvSpPr>
        <p:spPr/>
        <p:txBody>
          <a:bodyPr/>
          <a:lstStyle/>
          <a:p>
            <a:pPr>
              <a:lnSpc>
                <a:spcPct val="80000"/>
              </a:lnSpc>
            </a:pPr>
            <a:r>
              <a:rPr lang="en-US" altLang="cs-CZ" sz="1100"/>
              <a:t>Birthday spacings: Choose random points on a large interval. The spacings between the points should be asymptotically exponentially distributed. The name is based on the birthday paradox.</a:t>
            </a:r>
          </a:p>
          <a:p>
            <a:pPr>
              <a:lnSpc>
                <a:spcPct val="80000"/>
              </a:lnSpc>
            </a:pPr>
            <a:r>
              <a:rPr lang="en-US" altLang="cs-CZ" sz="1100"/>
              <a:t>Overlapping permutations: Analyze sequences of five consecutive random numbers. The 120 possible orderings should occur with statistically equal probability.</a:t>
            </a:r>
          </a:p>
          <a:p>
            <a:pPr>
              <a:lnSpc>
                <a:spcPct val="80000"/>
              </a:lnSpc>
            </a:pPr>
            <a:r>
              <a:rPr lang="en-US" altLang="cs-CZ" sz="1100"/>
              <a:t>Ranks of matrices: Select some number of bits from some number of random numbers to form a matrix over {0,1}, then determine the rank of the matrix. Count the ranks.</a:t>
            </a:r>
          </a:p>
          <a:p>
            <a:pPr>
              <a:lnSpc>
                <a:spcPct val="80000"/>
              </a:lnSpc>
            </a:pPr>
            <a:r>
              <a:rPr lang="en-US" altLang="cs-CZ" sz="1100"/>
              <a:t>Monkey tests: Treat sequences of some number of bits as "words". Count the overlapping words in a stream. The number of "words" that don't appear should follow a known distribution. The name is based on the infinite monkey theorem.</a:t>
            </a:r>
          </a:p>
          <a:p>
            <a:pPr>
              <a:lnSpc>
                <a:spcPct val="80000"/>
              </a:lnSpc>
            </a:pPr>
            <a:r>
              <a:rPr lang="en-US" altLang="cs-CZ" sz="1100"/>
              <a:t>Count the 1s: Count the 1 bits in each of either successive or chosen bytes. Convert the counts to "letters", and count the occurrences of five-letter "words".</a:t>
            </a:r>
          </a:p>
          <a:p>
            <a:pPr>
              <a:lnSpc>
                <a:spcPct val="80000"/>
              </a:lnSpc>
            </a:pPr>
            <a:r>
              <a:rPr lang="en-US" altLang="cs-CZ" sz="1100"/>
              <a:t>Parking lot test: Randomly place unit circles in a 100 x 100 square. If the circle overlaps an existing one, try again. After 12,000 tries, the number of successfully "parked" circles should follow a certain normal distribution.</a:t>
            </a:r>
          </a:p>
          <a:p>
            <a:pPr>
              <a:lnSpc>
                <a:spcPct val="80000"/>
              </a:lnSpc>
            </a:pPr>
            <a:r>
              <a:rPr lang="en-US" altLang="cs-CZ" sz="1100"/>
              <a:t>Minimum distance test: Randomly place 8,000 points in a 10,000 x 10,000 square, then find the minimum distance between the pairs. The square of this distance should be exponentially distributed with a certain mean.</a:t>
            </a:r>
          </a:p>
          <a:p>
            <a:pPr>
              <a:lnSpc>
                <a:spcPct val="80000"/>
              </a:lnSpc>
            </a:pPr>
            <a:r>
              <a:rPr lang="en-US" altLang="cs-CZ" sz="1100"/>
              <a:t>Random spheres test: Randomly choose 4,000 points in a cube of edge 1,000. Center a sphere on each point, whose radius is the minimum distance to another point. The smallest sphere's volume should be exponentially distributed with a certain mean.</a:t>
            </a:r>
          </a:p>
          <a:p>
            <a:pPr>
              <a:lnSpc>
                <a:spcPct val="80000"/>
              </a:lnSpc>
            </a:pPr>
            <a:r>
              <a:rPr lang="en-US" altLang="cs-CZ" sz="1100"/>
              <a:t>The squeeze test: Multiply 231 by random floats on [0,1) until you reach 1. Repeat this 100,000 times. The number of floats needed to reach 1 should follow a certain distribution.</a:t>
            </a:r>
          </a:p>
          <a:p>
            <a:pPr>
              <a:lnSpc>
                <a:spcPct val="80000"/>
              </a:lnSpc>
            </a:pPr>
            <a:r>
              <a:rPr lang="en-US" altLang="cs-CZ" sz="1100"/>
              <a:t>Overlapping sums test: Generate a long sequence of random floats on [0,1). Add sequences of 100 consecutive floats. The sums should be normally distributed with characteristic mean and sigma.</a:t>
            </a:r>
          </a:p>
          <a:p>
            <a:pPr>
              <a:lnSpc>
                <a:spcPct val="80000"/>
              </a:lnSpc>
            </a:pPr>
            <a:r>
              <a:rPr lang="en-US" altLang="cs-CZ" sz="1100"/>
              <a:t>Runs test: Generate a long sequence of random floats on [0,1). Count ascending and descending runs. The counts should follow a certain distribution.</a:t>
            </a:r>
          </a:p>
          <a:p>
            <a:pPr>
              <a:lnSpc>
                <a:spcPct val="80000"/>
              </a:lnSpc>
            </a:pPr>
            <a:r>
              <a:rPr lang="en-US" altLang="cs-CZ" sz="1100"/>
              <a:t>The craps test: Play 200,000 games of craps, counting the wins and the number of throws per game. Each count should follow a certain distribution.</a:t>
            </a:r>
          </a:p>
          <a:p>
            <a:pPr>
              <a:lnSpc>
                <a:spcPct val="80000"/>
              </a:lnSpc>
              <a:buFont typeface="Arial" panose="020B0604020202020204" pitchFamily="34" charset="0"/>
              <a:buNone/>
            </a:pPr>
            <a:endParaRPr lang="cs-CZ" altLang="cs-CZ" sz="11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D2F19D10-2523-4D1C-8A25-79976C76E225}"/>
              </a:ext>
            </a:extLst>
          </p:cNvPr>
          <p:cNvSpPr>
            <a:spLocks noGrp="1"/>
          </p:cNvSpPr>
          <p:nvPr>
            <p:ph type="title"/>
          </p:nvPr>
        </p:nvSpPr>
        <p:spPr/>
        <p:txBody>
          <a:bodyPr/>
          <a:lstStyle/>
          <a:p>
            <a:r>
              <a:rPr lang="en-US" altLang="cs-CZ"/>
              <a:t>Using Password to derive cryptokeys</a:t>
            </a:r>
            <a:endParaRPr lang="cs-CZ" altLang="cs-CZ"/>
          </a:p>
        </p:txBody>
      </p:sp>
      <p:sp>
        <p:nvSpPr>
          <p:cNvPr id="49155" name="Rectangle 3">
            <a:extLst>
              <a:ext uri="{FF2B5EF4-FFF2-40B4-BE49-F238E27FC236}">
                <a16:creationId xmlns:a16="http://schemas.microsoft.com/office/drawing/2014/main" id="{6F277317-42AC-4A15-AA9A-35DAB8717724}"/>
              </a:ext>
            </a:extLst>
          </p:cNvPr>
          <p:cNvSpPr>
            <a:spLocks noGrp="1"/>
          </p:cNvSpPr>
          <p:nvPr>
            <p:ph type="body" idx="1"/>
          </p:nvPr>
        </p:nvSpPr>
        <p:spPr/>
        <p:txBody>
          <a:bodyPr/>
          <a:lstStyle/>
          <a:p>
            <a:r>
              <a:rPr lang="en-US" altLang="cs-CZ"/>
              <a:t>Entropy of the password</a:t>
            </a:r>
          </a:p>
          <a:p>
            <a:pPr lvl="1"/>
            <a:r>
              <a:rPr lang="en-US" altLang="cs-CZ"/>
              <a:t>Length</a:t>
            </a:r>
          </a:p>
          <a:p>
            <a:pPr lvl="1"/>
            <a:r>
              <a:rPr lang="en-US" altLang="cs-CZ"/>
              <a:t>Character set</a:t>
            </a:r>
          </a:p>
          <a:p>
            <a:r>
              <a:rPr lang="en-US" altLang="cs-CZ"/>
              <a:t>Do not use the password directly as key</a:t>
            </a:r>
          </a:p>
          <a:p>
            <a:r>
              <a:rPr lang="en-US" altLang="cs-CZ"/>
              <a:t>Cryptographically process the password</a:t>
            </a:r>
          </a:p>
          <a:p>
            <a:pPr lvl="1"/>
            <a:r>
              <a:rPr lang="en-US" altLang="cs-CZ"/>
              <a:t>E.g. hash it</a:t>
            </a:r>
          </a:p>
          <a:p>
            <a:r>
              <a:rPr lang="en-US" altLang="cs-CZ"/>
              <a:t>Derivation should slow (e.g. 1 second)</a:t>
            </a:r>
          </a:p>
          <a:p>
            <a:pPr lvl="1"/>
            <a:r>
              <a:rPr lang="en-US" altLang="cs-CZ"/>
              <a:t>To slow down brute force attacks</a:t>
            </a:r>
            <a:endParaRPr lang="cs-CZ" altLang="cs-CZ"/>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BB8AA638-A5F2-4335-8F0B-6CA52455C399}"/>
              </a:ext>
            </a:extLst>
          </p:cNvPr>
          <p:cNvSpPr>
            <a:spLocks noGrp="1"/>
          </p:cNvSpPr>
          <p:nvPr>
            <p:ph type="title"/>
          </p:nvPr>
        </p:nvSpPr>
        <p:spPr/>
        <p:txBody>
          <a:bodyPr/>
          <a:lstStyle/>
          <a:p>
            <a:r>
              <a:rPr lang="en-US" altLang="cs-CZ"/>
              <a:t>PKCS#5</a:t>
            </a:r>
            <a:endParaRPr lang="cs-CZ" altLang="cs-CZ"/>
          </a:p>
        </p:txBody>
      </p:sp>
      <p:sp>
        <p:nvSpPr>
          <p:cNvPr id="50179" name="Rectangle 3">
            <a:extLst>
              <a:ext uri="{FF2B5EF4-FFF2-40B4-BE49-F238E27FC236}">
                <a16:creationId xmlns:a16="http://schemas.microsoft.com/office/drawing/2014/main" id="{937B1E0D-2527-497E-BB42-30F6E51A5513}"/>
              </a:ext>
            </a:extLst>
          </p:cNvPr>
          <p:cNvSpPr>
            <a:spLocks noGrp="1"/>
          </p:cNvSpPr>
          <p:nvPr>
            <p:ph type="body" idx="1"/>
          </p:nvPr>
        </p:nvSpPr>
        <p:spPr/>
        <p:txBody>
          <a:bodyPr/>
          <a:lstStyle/>
          <a:p>
            <a:r>
              <a:rPr lang="cs-CZ" altLang="cs-CZ" b="1"/>
              <a:t>PBKDF</a:t>
            </a:r>
            <a:r>
              <a:rPr lang="en-US" altLang="cs-CZ" b="1"/>
              <a:t>1</a:t>
            </a:r>
            <a:r>
              <a:rPr lang="cs-CZ" altLang="cs-CZ"/>
              <a:t> (</a:t>
            </a:r>
            <a:r>
              <a:rPr lang="cs-CZ" altLang="cs-CZ" b="1"/>
              <a:t>Password-Based Key Derivation Function</a:t>
            </a:r>
            <a:r>
              <a:rPr lang="en-US" altLang="cs-CZ" b="1"/>
              <a:t> 1</a:t>
            </a:r>
            <a:r>
              <a:rPr lang="cs-CZ" altLang="cs-CZ"/>
              <a:t>)</a:t>
            </a:r>
            <a:endParaRPr lang="en-US" altLang="cs-CZ"/>
          </a:p>
          <a:p>
            <a:pPr lvl="1"/>
            <a:r>
              <a:rPr lang="en-US" altLang="cs-CZ"/>
              <a:t>Up to 160 bits</a:t>
            </a:r>
          </a:p>
          <a:p>
            <a:pPr lvl="1"/>
            <a:r>
              <a:rPr lang="en-US" altLang="cs-CZ"/>
              <a:t>Old, replaced by newer function</a:t>
            </a:r>
          </a:p>
          <a:p>
            <a:r>
              <a:rPr lang="cs-CZ" altLang="cs-CZ" b="1"/>
              <a:t>PBKDF2</a:t>
            </a:r>
            <a:r>
              <a:rPr lang="cs-CZ" altLang="cs-CZ"/>
              <a:t> (</a:t>
            </a:r>
            <a:r>
              <a:rPr lang="cs-CZ" altLang="cs-CZ" b="1"/>
              <a:t>Password-Based Key Derivation Function 2</a:t>
            </a:r>
            <a:r>
              <a:rPr lang="cs-CZ" altLang="cs-CZ"/>
              <a:t>)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6409DFE2-A5A3-4258-9C6F-DEC4571520E4}"/>
              </a:ext>
            </a:extLst>
          </p:cNvPr>
          <p:cNvSpPr>
            <a:spLocks noGrp="1"/>
          </p:cNvSpPr>
          <p:nvPr>
            <p:ph type="title"/>
          </p:nvPr>
        </p:nvSpPr>
        <p:spPr/>
        <p:txBody>
          <a:bodyPr/>
          <a:lstStyle/>
          <a:p>
            <a:r>
              <a:rPr lang="cs-CZ" altLang="cs-CZ"/>
              <a:t>PBKDF2</a:t>
            </a:r>
          </a:p>
        </p:txBody>
      </p:sp>
      <p:sp>
        <p:nvSpPr>
          <p:cNvPr id="51203" name="Rectangle 3">
            <a:extLst>
              <a:ext uri="{FF2B5EF4-FFF2-40B4-BE49-F238E27FC236}">
                <a16:creationId xmlns:a16="http://schemas.microsoft.com/office/drawing/2014/main" id="{63F0B797-5B9A-489F-8290-44B5E9FA064B}"/>
              </a:ext>
            </a:extLst>
          </p:cNvPr>
          <p:cNvSpPr>
            <a:spLocks noGrp="1"/>
          </p:cNvSpPr>
          <p:nvPr>
            <p:ph type="body" idx="1"/>
          </p:nvPr>
        </p:nvSpPr>
        <p:spPr>
          <a:xfrm>
            <a:off x="503238" y="1871663"/>
            <a:ext cx="8229600" cy="4510087"/>
          </a:xfrm>
        </p:spPr>
        <p:txBody>
          <a:bodyPr/>
          <a:lstStyle/>
          <a:p>
            <a:r>
              <a:rPr lang="cs-CZ" altLang="cs-CZ"/>
              <a:t>DK = PBKDF2(PRF, Password, Salt, c, dkLen)</a:t>
            </a:r>
            <a:endParaRPr lang="en-US" altLang="cs-CZ"/>
          </a:p>
          <a:p>
            <a:pPr lvl="1"/>
            <a:r>
              <a:rPr lang="en-US" altLang="cs-CZ"/>
              <a:t>PRF is a pseudorandom function (output of hlen)</a:t>
            </a:r>
          </a:p>
          <a:p>
            <a:pPr lvl="1"/>
            <a:r>
              <a:rPr lang="en-US" altLang="cs-CZ"/>
              <a:t>c is the number of iterations</a:t>
            </a:r>
          </a:p>
          <a:p>
            <a:pPr lvl="1"/>
            <a:r>
              <a:rPr lang="en-US" altLang="cs-CZ"/>
              <a:t>dkLen is the length of the derived key</a:t>
            </a:r>
          </a:p>
          <a:p>
            <a:r>
              <a:rPr lang="cs-CZ" altLang="cs-CZ"/>
              <a:t>DK = T</a:t>
            </a:r>
            <a:r>
              <a:rPr lang="cs-CZ" altLang="cs-CZ" baseline="-25000"/>
              <a:t>1</a:t>
            </a:r>
            <a:r>
              <a:rPr lang="cs-CZ" altLang="cs-CZ"/>
              <a:t> || T</a:t>
            </a:r>
            <a:r>
              <a:rPr lang="cs-CZ" altLang="cs-CZ" baseline="-25000"/>
              <a:t>2</a:t>
            </a:r>
            <a:r>
              <a:rPr lang="cs-CZ" altLang="cs-CZ"/>
              <a:t> || ... || T</a:t>
            </a:r>
            <a:r>
              <a:rPr lang="cs-CZ" altLang="cs-CZ" baseline="-25000"/>
              <a:t>dklen/hlen</a:t>
            </a:r>
            <a:r>
              <a:rPr lang="cs-CZ" altLang="cs-CZ"/>
              <a:t> </a:t>
            </a:r>
            <a:endParaRPr lang="en-US" altLang="cs-CZ"/>
          </a:p>
          <a:p>
            <a:pPr lvl="1"/>
            <a:r>
              <a:rPr lang="cs-CZ" altLang="cs-CZ"/>
              <a:t>T</a:t>
            </a:r>
            <a:r>
              <a:rPr lang="cs-CZ" altLang="cs-CZ" baseline="-25000"/>
              <a:t>i</a:t>
            </a:r>
            <a:r>
              <a:rPr lang="cs-CZ" altLang="cs-CZ"/>
              <a:t> = F(Password, Salt, Iterations, i)</a:t>
            </a:r>
            <a:endParaRPr lang="en-US" altLang="cs-CZ"/>
          </a:p>
          <a:p>
            <a:pPr lvl="2"/>
            <a:r>
              <a:rPr lang="en-US" altLang="cs-CZ"/>
              <a:t>F(Password, Salt, Iterations, i) = U</a:t>
            </a:r>
            <a:r>
              <a:rPr lang="en-US" altLang="cs-CZ" baseline="-25000"/>
              <a:t>1</a:t>
            </a:r>
            <a:r>
              <a:rPr lang="en-US" altLang="cs-CZ"/>
              <a:t> ^ U</a:t>
            </a:r>
            <a:r>
              <a:rPr lang="en-US" altLang="cs-CZ" baseline="-25000"/>
              <a:t>2</a:t>
            </a:r>
            <a:r>
              <a:rPr lang="en-US" altLang="cs-CZ"/>
              <a:t> ^ ... ^ U</a:t>
            </a:r>
            <a:r>
              <a:rPr lang="en-US" altLang="cs-CZ" baseline="-25000"/>
              <a:t>c</a:t>
            </a:r>
          </a:p>
          <a:p>
            <a:pPr lvl="3"/>
            <a:r>
              <a:rPr lang="en-US" altLang="cs-CZ"/>
              <a:t>U1 = PRF(Password, Salt || INT_32_BE(i))</a:t>
            </a:r>
          </a:p>
          <a:p>
            <a:pPr lvl="3"/>
            <a:r>
              <a:rPr lang="en-US" altLang="cs-CZ"/>
              <a:t>U2 = PRF(Password, U1)</a:t>
            </a:r>
          </a:p>
          <a:p>
            <a:pPr lvl="3"/>
            <a:r>
              <a:rPr lang="en-US" altLang="cs-CZ"/>
              <a:t>…</a:t>
            </a:r>
          </a:p>
        </p:txBody>
      </p:sp>
      <p:sp>
        <p:nvSpPr>
          <p:cNvPr id="51204" name="Rectangle 4">
            <a:extLst>
              <a:ext uri="{FF2B5EF4-FFF2-40B4-BE49-F238E27FC236}">
                <a16:creationId xmlns:a16="http://schemas.microsoft.com/office/drawing/2014/main" id="{B89D77B0-D3AE-4544-A152-89741371679E}"/>
              </a:ext>
            </a:extLst>
          </p:cNvPr>
          <p:cNvSpPr>
            <a:spLocks noChangeArrowheads="1"/>
          </p:cNvSpPr>
          <p:nvPr/>
        </p:nvSpPr>
        <p:spPr bwMode="auto">
          <a:xfrm>
            <a:off x="4479925" y="3108325"/>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a:p>
            <a:endParaRPr lang="cs-CZ" altLang="cs-CZ"/>
          </a:p>
        </p:txBody>
      </p:sp>
      <p:sp>
        <p:nvSpPr>
          <p:cNvPr id="51205" name="Rectangle 5">
            <a:extLst>
              <a:ext uri="{FF2B5EF4-FFF2-40B4-BE49-F238E27FC236}">
                <a16:creationId xmlns:a16="http://schemas.microsoft.com/office/drawing/2014/main" id="{2B2BAD10-6357-4C8F-8275-DAEDCB264B75}"/>
              </a:ext>
            </a:extLst>
          </p:cNvPr>
          <p:cNvSpPr>
            <a:spLocks noChangeArrowheads="1"/>
          </p:cNvSpPr>
          <p:nvPr/>
        </p:nvSpPr>
        <p:spPr bwMode="auto">
          <a:xfrm>
            <a:off x="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a:p>
            <a:endParaRPr lang="cs-CZ" altLang="cs-CZ"/>
          </a:p>
        </p:txBody>
      </p:sp>
      <p:sp>
        <p:nvSpPr>
          <p:cNvPr id="51206" name="Rectangle 6">
            <a:extLst>
              <a:ext uri="{FF2B5EF4-FFF2-40B4-BE49-F238E27FC236}">
                <a16:creationId xmlns:a16="http://schemas.microsoft.com/office/drawing/2014/main" id="{CC11FD94-DAD2-473E-9973-FDA1E62064C9}"/>
              </a:ext>
            </a:extLst>
          </p:cNvPr>
          <p:cNvSpPr>
            <a:spLocks noChangeArrowheads="1"/>
          </p:cNvSpPr>
          <p:nvPr/>
        </p:nvSpPr>
        <p:spPr bwMode="auto">
          <a:xfrm>
            <a:off x="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cs-CZ" altLang="cs-CZ"/>
          </a:p>
          <a:p>
            <a:endParaRPr lang="cs-CZ" altLang="cs-CZ"/>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B8ECA523-5596-41F5-BB62-7BFEF567B928}"/>
              </a:ext>
            </a:extLst>
          </p:cNvPr>
          <p:cNvSpPr>
            <a:spLocks noGrp="1"/>
          </p:cNvSpPr>
          <p:nvPr>
            <p:ph type="title"/>
          </p:nvPr>
        </p:nvSpPr>
        <p:spPr/>
        <p:txBody>
          <a:bodyPr/>
          <a:lstStyle/>
          <a:p>
            <a:r>
              <a:rPr lang="en-US" altLang="cs-CZ"/>
              <a:t>Debian random number generator flaw</a:t>
            </a:r>
            <a:endParaRPr lang="cs-CZ" altLang="cs-CZ"/>
          </a:p>
        </p:txBody>
      </p:sp>
      <p:sp>
        <p:nvSpPr>
          <p:cNvPr id="52227" name="Text Box 4">
            <a:extLst>
              <a:ext uri="{FF2B5EF4-FFF2-40B4-BE49-F238E27FC236}">
                <a16:creationId xmlns:a16="http://schemas.microsoft.com/office/drawing/2014/main" id="{81D15CC8-93E4-41AE-BCB4-5DDA4294B575}"/>
              </a:ext>
            </a:extLst>
          </p:cNvPr>
          <p:cNvSpPr txBox="1">
            <a:spLocks noChangeArrowheads="1"/>
          </p:cNvSpPr>
          <p:nvPr/>
        </p:nvSpPr>
        <p:spPr bwMode="auto">
          <a:xfrm>
            <a:off x="196850" y="1916113"/>
            <a:ext cx="8767763" cy="3768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cs-CZ" sz="800">
              <a:latin typeface="Arial Narrow" panose="020B0606020202030204" pitchFamily="34" charset="0"/>
            </a:endParaRPr>
          </a:p>
          <a:p>
            <a:pPr eaLnBrk="1" hangingPunct="1"/>
            <a:r>
              <a:rPr lang="en-US" altLang="cs-CZ" sz="1600">
                <a:latin typeface="Arial Narrow" panose="020B0606020202030204" pitchFamily="34" charset="0"/>
              </a:rPr>
              <a:t>On May 13th, 2008 the Debian project announced that Luciano Bello found an interesting vulnerability in the OpenSSL package they were distributing.  The bug in question was caused by the removal of the following line of code from md_rand.c </a:t>
            </a:r>
          </a:p>
          <a:p>
            <a:pPr eaLnBrk="1" hangingPunct="1"/>
            <a:endParaRPr lang="en-US" altLang="cs-CZ" sz="1600">
              <a:latin typeface="Arial Narrow" panose="020B0606020202030204" pitchFamily="34" charset="0"/>
            </a:endParaRPr>
          </a:p>
          <a:p>
            <a:pPr eaLnBrk="1" hangingPunct="1"/>
            <a:r>
              <a:rPr lang="en-US" altLang="cs-CZ" sz="1600">
                <a:latin typeface="Arial Narrow" panose="020B0606020202030204" pitchFamily="34" charset="0"/>
              </a:rPr>
              <a:t>	MD_Update(&amp;m,buf,j);</a:t>
            </a:r>
          </a:p>
          <a:p>
            <a:pPr eaLnBrk="1" hangingPunct="1"/>
            <a:r>
              <a:rPr lang="en-US" altLang="cs-CZ" sz="1600">
                <a:latin typeface="Arial Narrow" panose="020B0606020202030204" pitchFamily="34" charset="0"/>
              </a:rPr>
              <a:t>	[ .. ]</a:t>
            </a:r>
          </a:p>
          <a:p>
            <a:pPr eaLnBrk="1" hangingPunct="1"/>
            <a:r>
              <a:rPr lang="en-US" altLang="cs-CZ" sz="1600">
                <a:latin typeface="Arial Narrow" panose="020B0606020202030204" pitchFamily="34" charset="0"/>
              </a:rPr>
              <a:t>	MD_Update(&amp;m,buf,j); /* purify complains */</a:t>
            </a:r>
          </a:p>
          <a:p>
            <a:pPr eaLnBrk="1" hangingPunct="1"/>
            <a:endParaRPr lang="en-US" altLang="cs-CZ" sz="1600">
              <a:latin typeface="Arial Narrow" panose="020B0606020202030204" pitchFamily="34" charset="0"/>
            </a:endParaRPr>
          </a:p>
          <a:p>
            <a:pPr eaLnBrk="1" hangingPunct="1"/>
            <a:r>
              <a:rPr lang="en-US" altLang="cs-CZ" sz="1600">
                <a:latin typeface="Arial Narrow" panose="020B0606020202030204" pitchFamily="34" charset="0"/>
              </a:rPr>
              <a:t>These lines were removed because they caused the Valgrind and Purify tools to produce warnings about the use of uninitialized data in any code that  was linked to OpenSSL. You can see one such report to the OpenSSL team here. Removing this code has the side effect of crippling the seeding process for the OpenSSL PRNG. Instead of mixing in random data for the initial seed, the only "random" value that was used was the current process ID. On the Linux</a:t>
            </a:r>
          </a:p>
          <a:p>
            <a:pPr eaLnBrk="1" hangingPunct="1"/>
            <a:r>
              <a:rPr lang="en-US" altLang="cs-CZ" sz="1600">
                <a:latin typeface="Arial Narrow" panose="020B0606020202030204" pitchFamily="34" charset="0"/>
              </a:rPr>
              <a:t> platform, the default maximum process ID is 32,768, resulting in a very small number of seed values being used for all PRNG operations.</a:t>
            </a:r>
          </a:p>
          <a:p>
            <a:pPr eaLnBrk="1" hangingPunct="1"/>
            <a:endParaRPr lang="cs-CZ" altLang="cs-CZ" sz="800">
              <a:latin typeface="Arial Narrow" panose="020B0606020202030204" pitchFamily="34" charset="0"/>
            </a:endParaRPr>
          </a:p>
        </p:txBody>
      </p:sp>
      <p:sp>
        <p:nvSpPr>
          <p:cNvPr id="52228" name="Text Box 6">
            <a:extLst>
              <a:ext uri="{FF2B5EF4-FFF2-40B4-BE49-F238E27FC236}">
                <a16:creationId xmlns:a16="http://schemas.microsoft.com/office/drawing/2014/main" id="{196291AD-76DB-47ED-997F-887FB661C1DC}"/>
              </a:ext>
            </a:extLst>
          </p:cNvPr>
          <p:cNvSpPr txBox="1">
            <a:spLocks noChangeArrowheads="1"/>
          </p:cNvSpPr>
          <p:nvPr/>
        </p:nvSpPr>
        <p:spPr bwMode="auto">
          <a:xfrm>
            <a:off x="2387600" y="6091238"/>
            <a:ext cx="65770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https://www.schneier.com/blog/archives/2008/05/random_number_b.html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DAC1DF7A-55EE-431F-9427-DBD44DDBB513}"/>
              </a:ext>
            </a:extLst>
          </p:cNvPr>
          <p:cNvSpPr>
            <a:spLocks noGrp="1"/>
          </p:cNvSpPr>
          <p:nvPr>
            <p:ph type="title"/>
          </p:nvPr>
        </p:nvSpPr>
        <p:spPr/>
        <p:txBody>
          <a:bodyPr/>
          <a:lstStyle/>
          <a:p>
            <a:r>
              <a:rPr lang="en-US" altLang="cs-CZ"/>
              <a:t>Debian flaw- impact</a:t>
            </a:r>
            <a:endParaRPr lang="cs-CZ" altLang="cs-CZ"/>
          </a:p>
        </p:txBody>
      </p:sp>
      <p:sp>
        <p:nvSpPr>
          <p:cNvPr id="53251" name="Text Box 4">
            <a:extLst>
              <a:ext uri="{FF2B5EF4-FFF2-40B4-BE49-F238E27FC236}">
                <a16:creationId xmlns:a16="http://schemas.microsoft.com/office/drawing/2014/main" id="{832A3CE8-4D01-40DB-A8FF-3A28550E95DC}"/>
              </a:ext>
            </a:extLst>
          </p:cNvPr>
          <p:cNvSpPr txBox="1">
            <a:spLocks noChangeArrowheads="1"/>
          </p:cNvSpPr>
          <p:nvPr/>
        </p:nvSpPr>
        <p:spPr bwMode="auto">
          <a:xfrm>
            <a:off x="303213" y="1773238"/>
            <a:ext cx="8516937" cy="4760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a:latin typeface="Arial Narrow" panose="020B0606020202030204" pitchFamily="34" charset="0"/>
              </a:rPr>
              <a:t>This is a Debian-specific vulnerability which does not affect other operating systems which are not based on Debian. However, other systems can be indirectly affected if weak keys are imported into them.</a:t>
            </a:r>
          </a:p>
          <a:p>
            <a:pPr eaLnBrk="1" hangingPunct="1"/>
            <a:endParaRPr lang="en-US" altLang="cs-CZ">
              <a:latin typeface="Arial Narrow" panose="020B0606020202030204" pitchFamily="34" charset="0"/>
            </a:endParaRPr>
          </a:p>
          <a:p>
            <a:pPr eaLnBrk="1" hangingPunct="1"/>
            <a:r>
              <a:rPr lang="en-US" altLang="cs-CZ">
                <a:latin typeface="Arial Narrow" panose="020B0606020202030204" pitchFamily="34" charset="0"/>
              </a:rPr>
              <a:t>It is strongly recommended that all cryptographic key material which has been generated by OpenSSL versions starting with 0.9.8c-1 on Debian systems is recreated from scratch. Furthermore, all DSA keys ever used on affected Debian systems for signing or authentication purposes should be considered compromised; the Digital Signature Algorithm relies on a secret random value used during signature generation.</a:t>
            </a:r>
          </a:p>
          <a:p>
            <a:pPr eaLnBrk="1" hangingPunct="1"/>
            <a:endParaRPr lang="en-US" altLang="cs-CZ">
              <a:latin typeface="Arial Narrow" panose="020B0606020202030204" pitchFamily="34" charset="0"/>
            </a:endParaRPr>
          </a:p>
          <a:p>
            <a:pPr eaLnBrk="1" hangingPunct="1"/>
            <a:r>
              <a:rPr lang="en-US" altLang="cs-CZ">
                <a:latin typeface="Arial Narrow" panose="020B0606020202030204" pitchFamily="34" charset="0"/>
              </a:rPr>
              <a:t>The first vulnerable version, 0.9.8c-1, was uploaded to the unstable distribution on 2006-09-17, and has since that date propagated to the testing and current stable (etch) distributions. The old stable distribution (sarge) is not affected.</a:t>
            </a:r>
          </a:p>
          <a:p>
            <a:pPr eaLnBrk="1" hangingPunct="1"/>
            <a:endParaRPr lang="en-US" altLang="cs-CZ">
              <a:latin typeface="Arial Narrow" panose="020B0606020202030204" pitchFamily="34" charset="0"/>
            </a:endParaRPr>
          </a:p>
          <a:p>
            <a:pPr eaLnBrk="1" hangingPunct="1"/>
            <a:r>
              <a:rPr lang="en-US" altLang="cs-CZ">
                <a:latin typeface="Arial Narrow" panose="020B0606020202030204" pitchFamily="34" charset="0"/>
              </a:rPr>
              <a:t>Affected keys include SSH keys, OpenVPN keys, DNSSEC keys, and key material for use in X.509 certificates and session keys used in SSL/TLS connections. Keys generated with GnuPG or GNUTLS are not affected, though.</a:t>
            </a:r>
          </a:p>
        </p:txBody>
      </p:sp>
      <p:sp>
        <p:nvSpPr>
          <p:cNvPr id="53252" name="Text Box 5">
            <a:extLst>
              <a:ext uri="{FF2B5EF4-FFF2-40B4-BE49-F238E27FC236}">
                <a16:creationId xmlns:a16="http://schemas.microsoft.com/office/drawing/2014/main" id="{BD534500-4F71-41F4-8244-42252B07D147}"/>
              </a:ext>
            </a:extLst>
          </p:cNvPr>
          <p:cNvSpPr txBox="1">
            <a:spLocks noChangeArrowheads="1"/>
          </p:cNvSpPr>
          <p:nvPr/>
        </p:nvSpPr>
        <p:spPr bwMode="auto">
          <a:xfrm>
            <a:off x="5848350" y="6354763"/>
            <a:ext cx="32210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000"/>
              <a:t>Source: </a:t>
            </a:r>
            <a:r>
              <a:rPr lang="cs-CZ" altLang="cs-CZ" sz="1000"/>
              <a:t>http://www.debian.org/security/2008/dsa-1571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F97CE69-DB1D-4FA9-B6DA-54A2BAE58C25}"/>
              </a:ext>
            </a:extLst>
          </p:cNvPr>
          <p:cNvSpPr>
            <a:spLocks noGrp="1"/>
          </p:cNvSpPr>
          <p:nvPr>
            <p:ph type="title"/>
          </p:nvPr>
        </p:nvSpPr>
        <p:spPr/>
        <p:txBody>
          <a:bodyPr/>
          <a:lstStyle/>
          <a:p>
            <a:r>
              <a:rPr lang="en-US" altLang="cs-CZ"/>
              <a:t>What (pseudo)random data to use?</a:t>
            </a:r>
            <a:endParaRPr lang="cs-CZ" altLang="cs-CZ"/>
          </a:p>
        </p:txBody>
      </p:sp>
      <p:sp>
        <p:nvSpPr>
          <p:cNvPr id="9219" name="Rectangle 3">
            <a:extLst>
              <a:ext uri="{FF2B5EF4-FFF2-40B4-BE49-F238E27FC236}">
                <a16:creationId xmlns:a16="http://schemas.microsoft.com/office/drawing/2014/main" id="{7896343E-B606-42A5-9F7F-1E3A35200A20}"/>
              </a:ext>
            </a:extLst>
          </p:cNvPr>
          <p:cNvSpPr>
            <a:spLocks noGrp="1"/>
          </p:cNvSpPr>
          <p:nvPr>
            <p:ph type="body" idx="1"/>
          </p:nvPr>
        </p:nvSpPr>
        <p:spPr/>
        <p:txBody>
          <a:bodyPr/>
          <a:lstStyle/>
          <a:p>
            <a:pPr>
              <a:lnSpc>
                <a:spcPct val="90000"/>
              </a:lnSpc>
            </a:pPr>
            <a:r>
              <a:rPr lang="en-US" altLang="cs-CZ" dirty="0"/>
              <a:t>Avoid using noncryptographic random number generators</a:t>
            </a:r>
          </a:p>
          <a:p>
            <a:pPr>
              <a:lnSpc>
                <a:spcPct val="90000"/>
              </a:lnSpc>
            </a:pPr>
            <a:r>
              <a:rPr lang="en-US" altLang="cs-CZ" dirty="0"/>
              <a:t>For many purposes the right way is to get the seed from the true random number generator and then use it in the pseudorandom number generator (PRNG)</a:t>
            </a:r>
          </a:p>
          <a:p>
            <a:pPr lvl="1">
              <a:lnSpc>
                <a:spcPct val="90000"/>
              </a:lnSpc>
            </a:pPr>
            <a:r>
              <a:rPr lang="en-US" altLang="cs-CZ" dirty="0"/>
              <a:t>PRNG are deterministic, with the same seed they produce the same pseudorandom sequence</a:t>
            </a:r>
          </a:p>
          <a:p>
            <a:pPr>
              <a:lnSpc>
                <a:spcPct val="90000"/>
              </a:lnSpc>
            </a:pPr>
            <a:r>
              <a:rPr lang="en-US" altLang="cs-CZ" dirty="0"/>
              <a:t>There are situations, where PRNG are not enough</a:t>
            </a:r>
          </a:p>
          <a:p>
            <a:pPr lvl="1">
              <a:lnSpc>
                <a:spcPct val="90000"/>
              </a:lnSpc>
            </a:pPr>
            <a:r>
              <a:rPr lang="en-US" altLang="cs-CZ" dirty="0"/>
              <a:t>E.g. one time pad</a:t>
            </a:r>
            <a:endParaRPr lang="cs-CZ" altLang="cs-CZ"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57D4034E-00AC-49D1-A804-8D6E82087563}"/>
              </a:ext>
            </a:extLst>
          </p:cNvPr>
          <p:cNvSpPr>
            <a:spLocks noGrp="1"/>
          </p:cNvSpPr>
          <p:nvPr>
            <p:ph type="title"/>
          </p:nvPr>
        </p:nvSpPr>
        <p:spPr/>
        <p:txBody>
          <a:bodyPr/>
          <a:lstStyle/>
          <a:p>
            <a:r>
              <a:rPr lang="en-US" altLang="cs-CZ" sz="2800"/>
              <a:t>Paper: Lousy Random Numbers Cause Insecure Public Keys</a:t>
            </a:r>
            <a:endParaRPr lang="cs-CZ" altLang="cs-CZ" sz="2800"/>
          </a:p>
        </p:txBody>
      </p:sp>
      <p:sp>
        <p:nvSpPr>
          <p:cNvPr id="54275" name="Text Box 4">
            <a:extLst>
              <a:ext uri="{FF2B5EF4-FFF2-40B4-BE49-F238E27FC236}">
                <a16:creationId xmlns:a16="http://schemas.microsoft.com/office/drawing/2014/main" id="{B0D63B36-A42F-4C51-8D26-11E79133455D}"/>
              </a:ext>
            </a:extLst>
          </p:cNvPr>
          <p:cNvSpPr txBox="1">
            <a:spLocks noChangeArrowheads="1"/>
          </p:cNvSpPr>
          <p:nvPr/>
        </p:nvSpPr>
        <p:spPr bwMode="auto">
          <a:xfrm>
            <a:off x="179388" y="1857375"/>
            <a:ext cx="8734425"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a:latin typeface="Arial Narrow" panose="020B0606020202030204" pitchFamily="34" charset="0"/>
              </a:rPr>
              <a:t>In this paper we complement previous studies by concentrating on computational and randomness properties of actual public keys, issues that are usually taken for granted. Compared to the collection of certificates considered in [12], where shared RSA moduli are "not very frequent", we found a much higher fraction of duplicates. More worrisome is that among the 4.7 million distinct 1024-bit RSA moduli that we had originally collected, more than 12500 have a single prime factor in common. That this happens may be crypto-folklore, but it was new to us, and it does not seem to be a disappearing trend: in our current collection of 7.1 million 1024-bit RSA moduli, almost 27000 are vulnerable and 2048-bit RSA moduli are affected as well. When exploited, it could act the expectation of security that the public key infrastructure is intended to achieve.</a:t>
            </a:r>
          </a:p>
          <a:p>
            <a:pPr eaLnBrk="1" hangingPunct="1"/>
            <a:endParaRPr lang="cs-CZ" altLang="cs-CZ" sz="1600">
              <a:latin typeface="Arial Narrow" panose="020B0606020202030204" pitchFamily="34" charset="0"/>
            </a:endParaRPr>
          </a:p>
        </p:txBody>
      </p:sp>
      <p:sp>
        <p:nvSpPr>
          <p:cNvPr id="54276" name="Text Box 5">
            <a:extLst>
              <a:ext uri="{FF2B5EF4-FFF2-40B4-BE49-F238E27FC236}">
                <a16:creationId xmlns:a16="http://schemas.microsoft.com/office/drawing/2014/main" id="{10FB8FE0-EBEA-4C8E-8B13-875D30C68605}"/>
              </a:ext>
            </a:extLst>
          </p:cNvPr>
          <p:cNvSpPr txBox="1">
            <a:spLocks noChangeArrowheads="1"/>
          </p:cNvSpPr>
          <p:nvPr/>
        </p:nvSpPr>
        <p:spPr bwMode="auto">
          <a:xfrm>
            <a:off x="179388" y="3860800"/>
            <a:ext cx="8661400"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1600">
                <a:latin typeface="Arial Narrow" panose="020B0606020202030204" pitchFamily="34" charset="0"/>
              </a:rPr>
              <a:t>We checked the computational properties of millions of public keys that we collected on the web. The majority does not seem to suffer from obvious weaknesses and can be expected to provide the expected level of security. We found that on the order of 0.003% of public keys is incorrect, which does not seem to be unacceptable. We were surprised, however, by the extent to which public keys are shared among unrelated parties. For ElGamal and DSA sharing is rare, but for RSA the frequency of sharing may be a cause for concern. What surprised us most is that many thousands of 1024-bit RSA moduli, including thousands that are contained in still valid X.509 certificates, offer no security at all. This may indicate that proper seeding of random number generators is still a problematic issue.... </a:t>
            </a:r>
          </a:p>
        </p:txBody>
      </p:sp>
      <p:sp>
        <p:nvSpPr>
          <p:cNvPr id="54277" name="Text Box 8">
            <a:extLst>
              <a:ext uri="{FF2B5EF4-FFF2-40B4-BE49-F238E27FC236}">
                <a16:creationId xmlns:a16="http://schemas.microsoft.com/office/drawing/2014/main" id="{6DD440E9-5EBB-4793-B449-9D61F8C9D201}"/>
              </a:ext>
            </a:extLst>
          </p:cNvPr>
          <p:cNvSpPr txBox="1">
            <a:spLocks noChangeArrowheads="1"/>
          </p:cNvSpPr>
          <p:nvPr/>
        </p:nvSpPr>
        <p:spPr bwMode="auto">
          <a:xfrm>
            <a:off x="2546350" y="6148388"/>
            <a:ext cx="64897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https://www.schneier.com/blog/archives/2012/02/lousy_random_nu.html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D9AEF857-F678-46D2-8CB5-B9D8D6CCF557}"/>
              </a:ext>
            </a:extLst>
          </p:cNvPr>
          <p:cNvSpPr>
            <a:spLocks noGrp="1"/>
          </p:cNvSpPr>
          <p:nvPr>
            <p:ph type="title"/>
          </p:nvPr>
        </p:nvSpPr>
        <p:spPr/>
        <p:txBody>
          <a:bodyPr/>
          <a:lstStyle/>
          <a:p>
            <a:r>
              <a:rPr lang="en-US" altLang="cs-CZ" sz="2800"/>
              <a:t>Netscape &lt;2: SSL random number weakness</a:t>
            </a:r>
            <a:endParaRPr lang="cs-CZ" altLang="cs-CZ" sz="2800"/>
          </a:p>
        </p:txBody>
      </p:sp>
      <p:pic>
        <p:nvPicPr>
          <p:cNvPr id="55299" name="Picture 5">
            <a:extLst>
              <a:ext uri="{FF2B5EF4-FFF2-40B4-BE49-F238E27FC236}">
                <a16:creationId xmlns:a16="http://schemas.microsoft.com/office/drawing/2014/main" id="{08DECF70-AC04-4784-993E-E7A63A6C24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850" y="1701800"/>
            <a:ext cx="4714875"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Text Box 6">
            <a:extLst>
              <a:ext uri="{FF2B5EF4-FFF2-40B4-BE49-F238E27FC236}">
                <a16:creationId xmlns:a16="http://schemas.microsoft.com/office/drawing/2014/main" id="{90BD201D-77ED-4FE7-9FAC-D89DCBCCAF44}"/>
              </a:ext>
            </a:extLst>
          </p:cNvPr>
          <p:cNvSpPr txBox="1">
            <a:spLocks noChangeArrowheads="1"/>
          </p:cNvSpPr>
          <p:nvPr/>
        </p:nvSpPr>
        <p:spPr bwMode="auto">
          <a:xfrm>
            <a:off x="3281363" y="6208713"/>
            <a:ext cx="57546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http://www.hit.bme.hu/~buttyan/courses/Revkomarom/prng.pdf</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9A0C29C2-A5A1-4B99-8097-4D3D202BF404}"/>
              </a:ext>
            </a:extLst>
          </p:cNvPr>
          <p:cNvSpPr>
            <a:spLocks noGrp="1"/>
          </p:cNvSpPr>
          <p:nvPr>
            <p:ph type="title"/>
          </p:nvPr>
        </p:nvSpPr>
        <p:spPr/>
        <p:txBody>
          <a:bodyPr/>
          <a:lstStyle/>
          <a:p>
            <a:r>
              <a:rPr lang="en-US" altLang="cs-CZ" sz="2800"/>
              <a:t>Netscape &lt;2: SSL random number weakness</a:t>
            </a:r>
            <a:endParaRPr lang="cs-CZ" altLang="cs-CZ" sz="2800"/>
          </a:p>
        </p:txBody>
      </p:sp>
      <p:sp>
        <p:nvSpPr>
          <p:cNvPr id="56323" name="Rectangle 3">
            <a:extLst>
              <a:ext uri="{FF2B5EF4-FFF2-40B4-BE49-F238E27FC236}">
                <a16:creationId xmlns:a16="http://schemas.microsoft.com/office/drawing/2014/main" id="{5F8ACC62-D29B-48C6-8C35-867BCDBFFF60}"/>
              </a:ext>
            </a:extLst>
          </p:cNvPr>
          <p:cNvSpPr>
            <a:spLocks noGrp="1"/>
          </p:cNvSpPr>
          <p:nvPr>
            <p:ph type="body" idx="1"/>
          </p:nvPr>
        </p:nvSpPr>
        <p:spPr/>
        <p:txBody>
          <a:bodyPr/>
          <a:lstStyle/>
          <a:p>
            <a:r>
              <a:rPr lang="en-US" altLang="cs-CZ"/>
              <a:t>Access to the machine with browser</a:t>
            </a:r>
          </a:p>
          <a:p>
            <a:pPr lvl="1"/>
            <a:r>
              <a:rPr lang="en-US" altLang="cs-CZ"/>
              <a:t>pid, ppid is known</a:t>
            </a:r>
          </a:p>
          <a:p>
            <a:pPr lvl="1"/>
            <a:r>
              <a:rPr lang="en-US" altLang="cs-CZ"/>
              <a:t>time can guessed +- 1 second</a:t>
            </a:r>
          </a:p>
          <a:p>
            <a:pPr lvl="1"/>
            <a:r>
              <a:rPr lang="en-US" altLang="cs-CZ"/>
              <a:t>microsecond unknown: 20 bits</a:t>
            </a:r>
            <a:endParaRPr lang="cs-CZ" altLang="cs-CZ"/>
          </a:p>
          <a:p>
            <a:r>
              <a:rPr lang="en-US" altLang="cs-CZ"/>
              <a:t>No access to machine with browser</a:t>
            </a:r>
          </a:p>
          <a:p>
            <a:pPr lvl="1"/>
            <a:r>
              <a:rPr lang="en-US" altLang="cs-CZ"/>
              <a:t>Entropy of the seed increases to max. 47 bits</a:t>
            </a:r>
          </a:p>
          <a:p>
            <a:r>
              <a:rPr lang="en-US" altLang="cs-CZ"/>
              <a:t>Contrast with 128 bit session key</a:t>
            </a:r>
          </a:p>
        </p:txBody>
      </p:sp>
      <p:sp>
        <p:nvSpPr>
          <p:cNvPr id="56324" name="Text Box 4">
            <a:extLst>
              <a:ext uri="{FF2B5EF4-FFF2-40B4-BE49-F238E27FC236}">
                <a16:creationId xmlns:a16="http://schemas.microsoft.com/office/drawing/2014/main" id="{A73F426A-60BD-4F00-B8BC-97D193F1FD39}"/>
              </a:ext>
            </a:extLst>
          </p:cNvPr>
          <p:cNvSpPr txBox="1">
            <a:spLocks noChangeArrowheads="1"/>
          </p:cNvSpPr>
          <p:nvPr/>
        </p:nvSpPr>
        <p:spPr bwMode="auto">
          <a:xfrm>
            <a:off x="3281363" y="6208713"/>
            <a:ext cx="57546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http://www.hit.bme.hu/~buttyan/courses/Revkomarom/prng.pdf</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5001A57B-0203-45A0-B958-916A0F415FB3}"/>
              </a:ext>
            </a:extLst>
          </p:cNvPr>
          <p:cNvSpPr>
            <a:spLocks noGrp="1"/>
          </p:cNvSpPr>
          <p:nvPr>
            <p:ph type="title"/>
          </p:nvPr>
        </p:nvSpPr>
        <p:spPr/>
        <p:txBody>
          <a:bodyPr/>
          <a:lstStyle/>
          <a:p>
            <a:r>
              <a:rPr lang="en-US" altLang="cs-CZ"/>
              <a:t>Code red worm: IP list generator</a:t>
            </a:r>
            <a:endParaRPr lang="cs-CZ" altLang="cs-CZ"/>
          </a:p>
        </p:txBody>
      </p:sp>
      <p:sp>
        <p:nvSpPr>
          <p:cNvPr id="57347" name="Text Box 4">
            <a:extLst>
              <a:ext uri="{FF2B5EF4-FFF2-40B4-BE49-F238E27FC236}">
                <a16:creationId xmlns:a16="http://schemas.microsoft.com/office/drawing/2014/main" id="{81E502D4-B7E9-4463-8826-1473167BD91A}"/>
              </a:ext>
            </a:extLst>
          </p:cNvPr>
          <p:cNvSpPr txBox="1">
            <a:spLocks noChangeArrowheads="1"/>
          </p:cNvSpPr>
          <p:nvPr/>
        </p:nvSpPr>
        <p:spPr bwMode="auto">
          <a:xfrm>
            <a:off x="376238" y="1719263"/>
            <a:ext cx="8372475" cy="2292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1600">
                <a:latin typeface="Arial Narrow" panose="020B0606020202030204" pitchFamily="34" charset="0"/>
              </a:rPr>
              <a:t>On July 12, 2001, a worm began to exploit the aforementioned buffer-overflow vulnerability in Microsoft's IIS webservers. Upon infecting a machine, the worm checks to see if the date (as kept by the system clock) is between the first and the nineteenth of the month. If so, the worm generates a random list of IP addresses and probes each machine on the list in an attempt to infect as many computers as possible. However, this first version of the worm uses a static seed in its random number generator and thus generates identical lists of IP addresses on each infected machine. The first version of the worm spread slowly, because each infected machine began to spread the worm by probing machines that were either infected or impregnable. The worm is programmed to stop infecting other machines on the 20th of every month. In its next attack phase, the worm launches a Denial-of-Service attack against www1.whitehouse.gov from the 20th-28th of each month. </a:t>
            </a:r>
          </a:p>
        </p:txBody>
      </p:sp>
      <p:sp>
        <p:nvSpPr>
          <p:cNvPr id="57348" name="Text Box 5">
            <a:extLst>
              <a:ext uri="{FF2B5EF4-FFF2-40B4-BE49-F238E27FC236}">
                <a16:creationId xmlns:a16="http://schemas.microsoft.com/office/drawing/2014/main" id="{66BA8A93-C2B8-4FFB-A84F-D61663780ECE}"/>
              </a:ext>
            </a:extLst>
          </p:cNvPr>
          <p:cNvSpPr txBox="1">
            <a:spLocks noChangeArrowheads="1"/>
          </p:cNvSpPr>
          <p:nvPr/>
        </p:nvSpPr>
        <p:spPr bwMode="auto">
          <a:xfrm>
            <a:off x="376238" y="4168775"/>
            <a:ext cx="8228012"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600">
                <a:latin typeface="Arial Narrow" panose="020B0606020202030204" pitchFamily="34" charset="0"/>
              </a:rPr>
              <a:t>Code-Red version 2 uses a random seed, so each infected computer tries to infect a different list of randomly generated IP addresses. This seemingly minor change had a major impact: more than 359,000 machines were infected with Code-Red version 2 in just fourteen hours. </a:t>
            </a:r>
          </a:p>
        </p:txBody>
      </p:sp>
      <p:sp>
        <p:nvSpPr>
          <p:cNvPr id="57349" name="Text Box 6">
            <a:extLst>
              <a:ext uri="{FF2B5EF4-FFF2-40B4-BE49-F238E27FC236}">
                <a16:creationId xmlns:a16="http://schemas.microsoft.com/office/drawing/2014/main" id="{5AE78AF4-DBF6-4BAA-8877-437189367238}"/>
              </a:ext>
            </a:extLst>
          </p:cNvPr>
          <p:cNvSpPr txBox="1">
            <a:spLocks noChangeArrowheads="1"/>
          </p:cNvSpPr>
          <p:nvPr/>
        </p:nvSpPr>
        <p:spPr bwMode="auto">
          <a:xfrm>
            <a:off x="4356100" y="6091238"/>
            <a:ext cx="4646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http://www.caida.org/research/security/code-red/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39A5F9C3-C240-4560-981F-747131F5148D}"/>
              </a:ext>
            </a:extLst>
          </p:cNvPr>
          <p:cNvSpPr>
            <a:spLocks noGrp="1"/>
          </p:cNvSpPr>
          <p:nvPr>
            <p:ph type="title"/>
          </p:nvPr>
        </p:nvSpPr>
        <p:spPr/>
        <p:txBody>
          <a:bodyPr/>
          <a:lstStyle/>
          <a:p>
            <a:r>
              <a:rPr lang="en-US" altLang="cs-CZ"/>
              <a:t>CVE-2014-9293</a:t>
            </a:r>
            <a:endParaRPr lang="cs-CZ" altLang="cs-CZ"/>
          </a:p>
        </p:txBody>
      </p:sp>
      <p:sp>
        <p:nvSpPr>
          <p:cNvPr id="58371" name="Rectangle 3">
            <a:extLst>
              <a:ext uri="{FF2B5EF4-FFF2-40B4-BE49-F238E27FC236}">
                <a16:creationId xmlns:a16="http://schemas.microsoft.com/office/drawing/2014/main" id="{B784AF3E-63C9-4409-9070-38403F4D2223}"/>
              </a:ext>
            </a:extLst>
          </p:cNvPr>
          <p:cNvSpPr>
            <a:spLocks noGrp="1"/>
          </p:cNvSpPr>
          <p:nvPr>
            <p:ph type="body" idx="1"/>
          </p:nvPr>
        </p:nvSpPr>
        <p:spPr/>
        <p:txBody>
          <a:bodyPr/>
          <a:lstStyle/>
          <a:p>
            <a:r>
              <a:rPr lang="en-US" altLang="cs-CZ"/>
              <a:t>When no authentication key is set in the configuration file, ntpd(8) would generate a random key that uses a non-linear additive feedback random number generator seeded with very few bits of entropy.  [CVE-2014-9293]</a:t>
            </a:r>
          </a:p>
          <a:p>
            <a:r>
              <a:rPr lang="en-US" altLang="cs-CZ"/>
              <a:t>The ntp-keygen(8) utility is also affected by a similar issue. [CVE-2014-9294]</a:t>
            </a:r>
            <a:endParaRPr lang="cs-CZ" altLang="cs-CZ"/>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BF53B720-4F0A-478D-B97A-C224E92C4516}"/>
              </a:ext>
            </a:extLst>
          </p:cNvPr>
          <p:cNvSpPr>
            <a:spLocks noGrp="1"/>
          </p:cNvSpPr>
          <p:nvPr>
            <p:ph type="title"/>
          </p:nvPr>
        </p:nvSpPr>
        <p:spPr/>
        <p:txBody>
          <a:bodyPr/>
          <a:lstStyle/>
          <a:p>
            <a:r>
              <a:rPr lang="en-US" altLang="cs-CZ"/>
              <a:t>Texas hold’em Poker application</a:t>
            </a:r>
            <a:endParaRPr lang="cs-CZ" altLang="cs-CZ"/>
          </a:p>
        </p:txBody>
      </p:sp>
      <p:sp>
        <p:nvSpPr>
          <p:cNvPr id="59395" name="Rectangle 3">
            <a:extLst>
              <a:ext uri="{FF2B5EF4-FFF2-40B4-BE49-F238E27FC236}">
                <a16:creationId xmlns:a16="http://schemas.microsoft.com/office/drawing/2014/main" id="{02F5CDFA-FC70-42DB-B518-5EBA836CAA0F}"/>
              </a:ext>
            </a:extLst>
          </p:cNvPr>
          <p:cNvSpPr>
            <a:spLocks noGrp="1"/>
          </p:cNvSpPr>
          <p:nvPr>
            <p:ph type="body" idx="1"/>
          </p:nvPr>
        </p:nvSpPr>
        <p:spPr/>
        <p:txBody>
          <a:bodyPr/>
          <a:lstStyle/>
          <a:p>
            <a:r>
              <a:rPr lang="en-US" altLang="cs-CZ"/>
              <a:t>Based random number generation on standard borland random number generator</a:t>
            </a:r>
          </a:p>
          <a:p>
            <a:r>
              <a:rPr lang="en-US" altLang="cs-CZ"/>
              <a:t>“</a:t>
            </a:r>
            <a:r>
              <a:rPr lang="cs-CZ" altLang="cs-CZ"/>
              <a:t>Reliable Software Technologies</a:t>
            </a:r>
            <a:r>
              <a:rPr lang="en-US" altLang="cs-CZ"/>
              <a:t>”</a:t>
            </a:r>
            <a:r>
              <a:rPr lang="cs-CZ" altLang="cs-CZ"/>
              <a:t> </a:t>
            </a:r>
            <a:r>
              <a:rPr lang="en-US" altLang="cs-CZ"/>
              <a:t>developed a tool that required five cards from the deck to be known.</a:t>
            </a:r>
            <a:endParaRPr lang="cs-CZ" altLang="cs-CZ"/>
          </a:p>
        </p:txBody>
      </p:sp>
      <p:pic>
        <p:nvPicPr>
          <p:cNvPr id="59396" name="Picture 4" descr="poker">
            <a:extLst>
              <a:ext uri="{FF2B5EF4-FFF2-40B4-BE49-F238E27FC236}">
                <a16:creationId xmlns:a16="http://schemas.microsoft.com/office/drawing/2014/main" id="{8D2A5B04-0FEC-414D-8FFB-8F0A0DE511A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3860800"/>
            <a:ext cx="452437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 Box 5">
            <a:extLst>
              <a:ext uri="{FF2B5EF4-FFF2-40B4-BE49-F238E27FC236}">
                <a16:creationId xmlns:a16="http://schemas.microsoft.com/office/drawing/2014/main" id="{C776D90C-002B-4FFF-A95A-5FEC0AF7A0B1}"/>
              </a:ext>
            </a:extLst>
          </p:cNvPr>
          <p:cNvSpPr txBox="1">
            <a:spLocks noChangeArrowheads="1"/>
          </p:cNvSpPr>
          <p:nvPr/>
        </p:nvSpPr>
        <p:spPr bwMode="auto">
          <a:xfrm>
            <a:off x="3995738" y="6235700"/>
            <a:ext cx="5022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400"/>
              <a:t>Source: </a:t>
            </a:r>
            <a:r>
              <a:rPr lang="cs-CZ" altLang="cs-CZ" sz="1400"/>
              <a:t>http://www.ibm.com/developerworks/library/s-playing/</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Nadpis 1">
            <a:extLst>
              <a:ext uri="{FF2B5EF4-FFF2-40B4-BE49-F238E27FC236}">
                <a16:creationId xmlns:a16="http://schemas.microsoft.com/office/drawing/2014/main" id="{9F91C75F-FC03-4365-AF0A-8858A05D1B60}"/>
              </a:ext>
            </a:extLst>
          </p:cNvPr>
          <p:cNvSpPr>
            <a:spLocks noGrp="1"/>
          </p:cNvSpPr>
          <p:nvPr>
            <p:ph type="title"/>
          </p:nvPr>
        </p:nvSpPr>
        <p:spPr/>
        <p:txBody>
          <a:bodyPr/>
          <a:lstStyle/>
          <a:p>
            <a:r>
              <a:rPr lang="en-US" altLang="en-US"/>
              <a:t>How not to write ransomware</a:t>
            </a:r>
            <a:endParaRPr lang="cs-CZ" altLang="en-US"/>
          </a:p>
        </p:txBody>
      </p:sp>
      <p:sp>
        <p:nvSpPr>
          <p:cNvPr id="60419" name="Zástupný symbol pro číslo snímku 3">
            <a:extLst>
              <a:ext uri="{FF2B5EF4-FFF2-40B4-BE49-F238E27FC236}">
                <a16:creationId xmlns:a16="http://schemas.microsoft.com/office/drawing/2014/main" id="{1FE8CD0D-70CE-43F9-BE4E-043C9A326312}"/>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280243-50C9-416D-A5D4-31AC38B61042}" type="slidenum">
              <a:rPr lang="cs-CZ" altLang="cs-CZ">
                <a:solidFill>
                  <a:schemeClr val="bg1"/>
                </a:solidFill>
              </a:rPr>
              <a:pPr/>
              <a:t>56</a:t>
            </a:fld>
            <a:endParaRPr lang="cs-CZ" altLang="cs-CZ">
              <a:solidFill>
                <a:schemeClr val="bg1"/>
              </a:solidFill>
            </a:endParaRPr>
          </a:p>
        </p:txBody>
      </p:sp>
      <p:sp>
        <p:nvSpPr>
          <p:cNvPr id="60420" name="Zástupný symbol pro zápatí 4">
            <a:extLst>
              <a:ext uri="{FF2B5EF4-FFF2-40B4-BE49-F238E27FC236}">
                <a16:creationId xmlns:a16="http://schemas.microsoft.com/office/drawing/2014/main" id="{B2672C30-3929-4029-933D-646F97893138}"/>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cs-CZ" altLang="cs-CZ">
                <a:solidFill>
                  <a:schemeClr val="bg1"/>
                </a:solidFill>
              </a:rPr>
              <a:t>I      </a:t>
            </a:r>
          </a:p>
        </p:txBody>
      </p:sp>
      <p:sp>
        <p:nvSpPr>
          <p:cNvPr id="60421" name="TextovéPole 5">
            <a:extLst>
              <a:ext uri="{FF2B5EF4-FFF2-40B4-BE49-F238E27FC236}">
                <a16:creationId xmlns:a16="http://schemas.microsoft.com/office/drawing/2014/main" id="{39946524-E18D-494F-9344-AE4B3BAF072A}"/>
              </a:ext>
            </a:extLst>
          </p:cNvPr>
          <p:cNvSpPr txBox="1">
            <a:spLocks noChangeArrowheads="1"/>
          </p:cNvSpPr>
          <p:nvPr/>
        </p:nvSpPr>
        <p:spPr bwMode="auto">
          <a:xfrm>
            <a:off x="395288" y="2060575"/>
            <a:ext cx="7969250" cy="2308225"/>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Ransomware for Linux ... they need a random number for the symmetric key</a:t>
            </a:r>
          </a:p>
          <a:p>
            <a:pPr eaLnBrk="1" hangingPunct="1"/>
            <a:r>
              <a:rPr lang="en-US" altLang="en-US"/>
              <a:t>used to do the encryption. So they call rand() using the system time to</a:t>
            </a:r>
          </a:p>
          <a:p>
            <a:pPr eaLnBrk="1" hangingPunct="1"/>
            <a:r>
              <a:rPr lang="en-US" altLang="en-US"/>
              <a:t>key the RNG.</a:t>
            </a:r>
          </a:p>
          <a:p>
            <a:pPr eaLnBrk="1" hangingPunct="1"/>
            <a:endParaRPr lang="en-US" altLang="en-US"/>
          </a:p>
          <a:p>
            <a:pPr eaLnBrk="1" hangingPunct="1"/>
            <a:r>
              <a:rPr lang="en-US" altLang="en-US"/>
              <a:t>But the system time gets recorded in the filesystem for the files that</a:t>
            </a:r>
          </a:p>
          <a:p>
            <a:pPr eaLnBrk="1" hangingPunct="1"/>
            <a:r>
              <a:rPr lang="en-US" altLang="en-US"/>
              <a:t>are encrypted...</a:t>
            </a:r>
          </a:p>
          <a:p>
            <a:pPr eaLnBrk="1" hangingPunct="1"/>
            <a:endParaRPr lang="en-US" altLang="en-US"/>
          </a:p>
          <a:p>
            <a:pPr eaLnBrk="1" hangingPunct="1"/>
            <a:r>
              <a:rPr lang="en-US" altLang="en-US"/>
              <a:t>... so the good guys can get the AES key and give you back your files</a:t>
            </a:r>
            <a:endParaRPr lang="cs-CZ" altLang="en-US"/>
          </a:p>
        </p:txBody>
      </p:sp>
      <p:sp>
        <p:nvSpPr>
          <p:cNvPr id="60422" name="TextovéPole 6">
            <a:extLst>
              <a:ext uri="{FF2B5EF4-FFF2-40B4-BE49-F238E27FC236}">
                <a16:creationId xmlns:a16="http://schemas.microsoft.com/office/drawing/2014/main" id="{6253FAC8-98AB-458B-9EFE-D68C35B49A3D}"/>
              </a:ext>
            </a:extLst>
          </p:cNvPr>
          <p:cNvSpPr txBox="1">
            <a:spLocks noChangeArrowheads="1"/>
          </p:cNvSpPr>
          <p:nvPr/>
        </p:nvSpPr>
        <p:spPr bwMode="auto">
          <a:xfrm>
            <a:off x="395288" y="5229225"/>
            <a:ext cx="77771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400"/>
              <a:t>Read more at:</a:t>
            </a:r>
          </a:p>
          <a:p>
            <a:pPr eaLnBrk="1" hangingPunct="1"/>
            <a:r>
              <a:rPr lang="cs-CZ" altLang="en-US" sz="1400"/>
              <a:t>http://labs.bitdefender.com/2015/11/linux-ransomware-debut-fails-on-predictable-encryption-key/</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A7723BEF-0E08-4980-AD81-94000E8B84B5}"/>
              </a:ext>
            </a:extLst>
          </p:cNvPr>
          <p:cNvSpPr>
            <a:spLocks noGrp="1"/>
          </p:cNvSpPr>
          <p:nvPr>
            <p:ph type="title"/>
          </p:nvPr>
        </p:nvSpPr>
        <p:spPr/>
        <p:txBody>
          <a:bodyPr/>
          <a:lstStyle/>
          <a:p>
            <a:r>
              <a:rPr lang="en-US" altLang="cs-CZ"/>
              <a:t>Dice-o-matic </a:t>
            </a:r>
            <a:r>
              <a:rPr lang="en-US" altLang="cs-CZ">
                <a:sym typeface="Wingdings" panose="05000000000000000000" pitchFamily="2" charset="2"/>
              </a:rPr>
              <a:t></a:t>
            </a:r>
            <a:endParaRPr lang="cs-CZ" altLang="cs-CZ"/>
          </a:p>
        </p:txBody>
      </p:sp>
      <p:sp>
        <p:nvSpPr>
          <p:cNvPr id="61443" name="Rectangle 3">
            <a:extLst>
              <a:ext uri="{FF2B5EF4-FFF2-40B4-BE49-F238E27FC236}">
                <a16:creationId xmlns:a16="http://schemas.microsoft.com/office/drawing/2014/main" id="{75FCF740-E0BE-426F-9A2C-6434B88C2ED9}"/>
              </a:ext>
            </a:extLst>
          </p:cNvPr>
          <p:cNvSpPr>
            <a:spLocks noGrp="1"/>
          </p:cNvSpPr>
          <p:nvPr>
            <p:ph type="body" idx="1"/>
          </p:nvPr>
        </p:nvSpPr>
        <p:spPr/>
        <p:txBody>
          <a:bodyPr/>
          <a:lstStyle/>
          <a:p>
            <a:endParaRPr lang="cs-CZ" altLang="cs-CZ"/>
          </a:p>
        </p:txBody>
      </p:sp>
      <p:pic>
        <p:nvPicPr>
          <p:cNvPr id="61444" name="Picture 4" descr="3060000000056798">
            <a:extLst>
              <a:ext uri="{FF2B5EF4-FFF2-40B4-BE49-F238E27FC236}">
                <a16:creationId xmlns:a16="http://schemas.microsoft.com/office/drawing/2014/main" id="{FFB81C66-5AF4-4365-A63D-A0508C0C5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925" y="1628775"/>
            <a:ext cx="8604250" cy="455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F3859EFA-EA9A-494F-9187-FA3625F64227}"/>
              </a:ext>
            </a:extLst>
          </p:cNvPr>
          <p:cNvSpPr>
            <a:spLocks noGrp="1"/>
          </p:cNvSpPr>
          <p:nvPr>
            <p:ph type="title"/>
          </p:nvPr>
        </p:nvSpPr>
        <p:spPr/>
        <p:txBody>
          <a:bodyPr/>
          <a:lstStyle/>
          <a:p>
            <a:r>
              <a:rPr lang="en-US" altLang="cs-CZ"/>
              <a:t>Noncryptographic generators</a:t>
            </a:r>
            <a:endParaRPr lang="cs-CZ" altLang="cs-CZ"/>
          </a:p>
        </p:txBody>
      </p:sp>
      <p:sp>
        <p:nvSpPr>
          <p:cNvPr id="10243" name="Rectangle 3">
            <a:extLst>
              <a:ext uri="{FF2B5EF4-FFF2-40B4-BE49-F238E27FC236}">
                <a16:creationId xmlns:a16="http://schemas.microsoft.com/office/drawing/2014/main" id="{F6105820-D7A9-477E-9E88-88D297BEF5D1}"/>
              </a:ext>
            </a:extLst>
          </p:cNvPr>
          <p:cNvSpPr>
            <a:spLocks noGrp="1"/>
          </p:cNvSpPr>
          <p:nvPr>
            <p:ph type="body" idx="1"/>
          </p:nvPr>
        </p:nvSpPr>
        <p:spPr/>
        <p:txBody>
          <a:bodyPr/>
          <a:lstStyle/>
          <a:p>
            <a:r>
              <a:rPr lang="en-US" altLang="cs-CZ"/>
              <a:t>Standard rand()/srand(), random ()/srandom() functions</a:t>
            </a:r>
          </a:p>
          <a:p>
            <a:pPr lvl="1"/>
            <a:r>
              <a:rPr lang="en-US" altLang="cs-CZ"/>
              <a:t>libc</a:t>
            </a:r>
          </a:p>
          <a:p>
            <a:r>
              <a:rPr lang="en-US" altLang="cs-CZ"/>
              <a:t>“Mersenne Twister”</a:t>
            </a:r>
          </a:p>
          <a:p>
            <a:r>
              <a:rPr lang="en-US" altLang="cs-CZ"/>
              <a:t>linear feedback shift registers</a:t>
            </a:r>
          </a:p>
          <a:p>
            <a:r>
              <a:rPr lang="en-US" altLang="cs-CZ"/>
              <a:t>Anything else not labeled as cryptographic PRNG…</a:t>
            </a:r>
          </a:p>
          <a:p>
            <a:endParaRPr lang="en-US" altLang="cs-CZ"/>
          </a:p>
          <a:p>
            <a:r>
              <a:rPr lang="en-US" altLang="cs-CZ"/>
              <a:t>Not to be used for most purposes….</a:t>
            </a:r>
            <a:endParaRPr lang="cs-CZ" alt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B3B1625-0A7F-4ACC-B31E-2630ECF0DA28}"/>
              </a:ext>
            </a:extLst>
          </p:cNvPr>
          <p:cNvSpPr>
            <a:spLocks noGrp="1"/>
          </p:cNvSpPr>
          <p:nvPr>
            <p:ph type="title"/>
          </p:nvPr>
        </p:nvSpPr>
        <p:spPr/>
        <p:txBody>
          <a:bodyPr/>
          <a:lstStyle/>
          <a:p>
            <a:r>
              <a:rPr lang="en-US" altLang="cs-CZ"/>
              <a:t>Noncryptographic generators</a:t>
            </a:r>
            <a:endParaRPr lang="cs-CZ" altLang="cs-CZ"/>
          </a:p>
        </p:txBody>
      </p:sp>
      <p:pic>
        <p:nvPicPr>
          <p:cNvPr id="11267" name="Picture 7" descr="xkcd">
            <a:extLst>
              <a:ext uri="{FF2B5EF4-FFF2-40B4-BE49-F238E27FC236}">
                <a16:creationId xmlns:a16="http://schemas.microsoft.com/office/drawing/2014/main" id="{7A12F917-B12C-49BF-A7F1-367A27CC24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3175" y="4362450"/>
            <a:ext cx="38100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 Box 8">
            <a:extLst>
              <a:ext uri="{FF2B5EF4-FFF2-40B4-BE49-F238E27FC236}">
                <a16:creationId xmlns:a16="http://schemas.microsoft.com/office/drawing/2014/main" id="{BEBDC0E2-D401-4243-9E13-49B0BF6CAE3A}"/>
              </a:ext>
            </a:extLst>
          </p:cNvPr>
          <p:cNvSpPr txBox="1">
            <a:spLocks noChangeArrowheads="1"/>
          </p:cNvSpPr>
          <p:nvPr/>
        </p:nvSpPr>
        <p:spPr bwMode="auto">
          <a:xfrm>
            <a:off x="6878638" y="6186488"/>
            <a:ext cx="18192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a:t>Source: http://xkcd.com/</a:t>
            </a:r>
            <a:endParaRPr lang="cs-CZ" altLang="cs-CZ" sz="1200"/>
          </a:p>
        </p:txBody>
      </p:sp>
      <p:pic>
        <p:nvPicPr>
          <p:cNvPr id="11269" name="Picture 9">
            <a:extLst>
              <a:ext uri="{FF2B5EF4-FFF2-40B4-BE49-F238E27FC236}">
                <a16:creationId xmlns:a16="http://schemas.microsoft.com/office/drawing/2014/main" id="{F49D26C6-FFB2-4E42-ADE3-B69A199B1B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750" y="1957388"/>
            <a:ext cx="5372100" cy="8953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70" name="Picture 10">
            <a:extLst>
              <a:ext uri="{FF2B5EF4-FFF2-40B4-BE49-F238E27FC236}">
                <a16:creationId xmlns:a16="http://schemas.microsoft.com/office/drawing/2014/main" id="{63B54034-7098-40D0-8CB9-508F2350EE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2925" y="3213100"/>
            <a:ext cx="4029075" cy="1247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71" name="Text Box 11">
            <a:extLst>
              <a:ext uri="{FF2B5EF4-FFF2-40B4-BE49-F238E27FC236}">
                <a16:creationId xmlns:a16="http://schemas.microsoft.com/office/drawing/2014/main" id="{E8C882D4-223F-45AE-B014-F17909EACBC9}"/>
              </a:ext>
            </a:extLst>
          </p:cNvPr>
          <p:cNvSpPr txBox="1">
            <a:spLocks noChangeArrowheads="1"/>
          </p:cNvSpPr>
          <p:nvPr/>
        </p:nvSpPr>
        <p:spPr bwMode="auto">
          <a:xfrm>
            <a:off x="544513" y="4730750"/>
            <a:ext cx="28670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1200"/>
              <a:t>Source: Writing secure code, 2</a:t>
            </a:r>
            <a:r>
              <a:rPr lang="en-US" altLang="cs-CZ" sz="1200" baseline="30000"/>
              <a:t>nd</a:t>
            </a:r>
            <a:r>
              <a:rPr lang="en-US" altLang="cs-CZ" sz="1200"/>
              <a:t> edition</a:t>
            </a:r>
            <a:endParaRPr lang="cs-CZ" altLang="cs-CZ" sz="1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14104D43-EE91-4D83-9826-742A9B300324}"/>
              </a:ext>
            </a:extLst>
          </p:cNvPr>
          <p:cNvSpPr>
            <a:spLocks noGrp="1"/>
          </p:cNvSpPr>
          <p:nvPr>
            <p:ph type="title"/>
          </p:nvPr>
        </p:nvSpPr>
        <p:spPr/>
        <p:txBody>
          <a:bodyPr/>
          <a:lstStyle/>
          <a:p>
            <a:r>
              <a:rPr lang="en-US" altLang="cs-CZ"/>
              <a:t>PRNG</a:t>
            </a:r>
            <a:endParaRPr lang="cs-CZ" altLang="cs-CZ"/>
          </a:p>
        </p:txBody>
      </p:sp>
      <p:sp>
        <p:nvSpPr>
          <p:cNvPr id="12291" name="Rectangle 3">
            <a:extLst>
              <a:ext uri="{FF2B5EF4-FFF2-40B4-BE49-F238E27FC236}">
                <a16:creationId xmlns:a16="http://schemas.microsoft.com/office/drawing/2014/main" id="{64F90AAC-8346-4FC8-A74C-E93BF4C705C0}"/>
              </a:ext>
            </a:extLst>
          </p:cNvPr>
          <p:cNvSpPr>
            <a:spLocks noGrp="1"/>
          </p:cNvSpPr>
          <p:nvPr>
            <p:ph type="body" idx="1"/>
          </p:nvPr>
        </p:nvSpPr>
        <p:spPr/>
        <p:txBody>
          <a:bodyPr/>
          <a:lstStyle/>
          <a:p>
            <a:pPr>
              <a:lnSpc>
                <a:spcPct val="90000"/>
              </a:lnSpc>
            </a:pPr>
            <a:r>
              <a:rPr lang="cs-CZ" altLang="cs-CZ" dirty="0" err="1"/>
              <a:t>Cryptographic</a:t>
            </a:r>
            <a:r>
              <a:rPr lang="cs-CZ" altLang="cs-CZ" dirty="0"/>
              <a:t> </a:t>
            </a:r>
            <a:r>
              <a:rPr lang="cs-CZ" altLang="cs-CZ" dirty="0" err="1"/>
              <a:t>pseudo-random</a:t>
            </a:r>
            <a:r>
              <a:rPr lang="cs-CZ" altLang="cs-CZ" dirty="0"/>
              <a:t> </a:t>
            </a:r>
            <a:r>
              <a:rPr lang="cs-CZ" altLang="cs-CZ" dirty="0" err="1"/>
              <a:t>number</a:t>
            </a:r>
            <a:r>
              <a:rPr lang="cs-CZ" altLang="cs-CZ" dirty="0"/>
              <a:t> </a:t>
            </a:r>
            <a:r>
              <a:rPr lang="cs-CZ" altLang="cs-CZ" dirty="0" err="1"/>
              <a:t>generators</a:t>
            </a:r>
            <a:r>
              <a:rPr lang="cs-CZ" altLang="cs-CZ" dirty="0"/>
              <a:t> are </a:t>
            </a:r>
            <a:r>
              <a:rPr lang="cs-CZ" altLang="cs-CZ" dirty="0" err="1"/>
              <a:t>still</a:t>
            </a:r>
            <a:r>
              <a:rPr lang="cs-CZ" altLang="cs-CZ" dirty="0"/>
              <a:t> </a:t>
            </a:r>
            <a:r>
              <a:rPr lang="cs-CZ" altLang="cs-CZ" dirty="0" err="1"/>
              <a:t>predictable</a:t>
            </a:r>
            <a:r>
              <a:rPr lang="cs-CZ" altLang="cs-CZ" dirty="0"/>
              <a:t> </a:t>
            </a:r>
            <a:r>
              <a:rPr lang="cs-CZ" altLang="cs-CZ" dirty="0" err="1"/>
              <a:t>if</a:t>
            </a:r>
            <a:r>
              <a:rPr lang="cs-CZ" altLang="cs-CZ" dirty="0"/>
              <a:t> </a:t>
            </a:r>
            <a:r>
              <a:rPr lang="cs-CZ" altLang="cs-CZ" dirty="0" err="1"/>
              <a:t>you</a:t>
            </a:r>
            <a:r>
              <a:rPr lang="cs-CZ" altLang="cs-CZ" dirty="0"/>
              <a:t> </a:t>
            </a:r>
            <a:r>
              <a:rPr lang="cs-CZ" altLang="cs-CZ" dirty="0" err="1"/>
              <a:t>somehow</a:t>
            </a:r>
            <a:r>
              <a:rPr lang="en-US" altLang="cs-CZ" dirty="0"/>
              <a:t> </a:t>
            </a:r>
            <a:r>
              <a:rPr lang="cs-CZ" altLang="cs-CZ" dirty="0" err="1"/>
              <a:t>know</a:t>
            </a:r>
            <a:r>
              <a:rPr lang="cs-CZ" altLang="cs-CZ" dirty="0"/>
              <a:t> </a:t>
            </a:r>
            <a:r>
              <a:rPr lang="cs-CZ" altLang="cs-CZ" dirty="0" err="1"/>
              <a:t>their</a:t>
            </a:r>
            <a:r>
              <a:rPr lang="cs-CZ" altLang="cs-CZ" dirty="0"/>
              <a:t> </a:t>
            </a:r>
            <a:r>
              <a:rPr lang="cs-CZ" altLang="cs-CZ" dirty="0" err="1"/>
              <a:t>internal</a:t>
            </a:r>
            <a:r>
              <a:rPr lang="cs-CZ" altLang="cs-CZ" dirty="0"/>
              <a:t> </a:t>
            </a:r>
            <a:r>
              <a:rPr lang="cs-CZ" altLang="cs-CZ" dirty="0" err="1"/>
              <a:t>state</a:t>
            </a:r>
            <a:r>
              <a:rPr lang="en-US" altLang="cs-CZ" dirty="0"/>
              <a:t>.</a:t>
            </a:r>
          </a:p>
          <a:p>
            <a:pPr>
              <a:lnSpc>
                <a:spcPct val="90000"/>
              </a:lnSpc>
            </a:pPr>
            <a:r>
              <a:rPr lang="en-US" altLang="cs-CZ" dirty="0"/>
              <a:t>A</a:t>
            </a:r>
            <a:r>
              <a:rPr lang="cs-CZ" altLang="cs-CZ" dirty="0" err="1"/>
              <a:t>ssuming</a:t>
            </a:r>
            <a:r>
              <a:rPr lang="cs-CZ" altLang="cs-CZ" dirty="0"/>
              <a:t> </a:t>
            </a:r>
            <a:r>
              <a:rPr lang="cs-CZ" altLang="cs-CZ" dirty="0" err="1"/>
              <a:t>the</a:t>
            </a:r>
            <a:r>
              <a:rPr lang="cs-CZ" altLang="cs-CZ" dirty="0"/>
              <a:t> </a:t>
            </a:r>
            <a:r>
              <a:rPr lang="cs-CZ" altLang="cs-CZ" dirty="0" err="1"/>
              <a:t>generator</a:t>
            </a:r>
            <a:r>
              <a:rPr lang="cs-CZ" altLang="cs-CZ" dirty="0"/>
              <a:t> </a:t>
            </a:r>
            <a:r>
              <a:rPr lang="cs-CZ" altLang="cs-CZ" dirty="0" err="1"/>
              <a:t>was</a:t>
            </a:r>
            <a:r>
              <a:rPr lang="en-US" altLang="cs-CZ" dirty="0"/>
              <a:t> </a:t>
            </a:r>
            <a:r>
              <a:rPr lang="cs-CZ" altLang="cs-CZ" dirty="0" err="1"/>
              <a:t>seeded</a:t>
            </a:r>
            <a:r>
              <a:rPr lang="cs-CZ" altLang="cs-CZ" dirty="0"/>
              <a:t> </a:t>
            </a:r>
            <a:r>
              <a:rPr lang="cs-CZ" altLang="cs-CZ" dirty="0" err="1"/>
              <a:t>with</a:t>
            </a:r>
            <a:r>
              <a:rPr lang="cs-CZ" altLang="cs-CZ" dirty="0"/>
              <a:t> </a:t>
            </a:r>
            <a:r>
              <a:rPr lang="cs-CZ" altLang="cs-CZ" dirty="0" err="1"/>
              <a:t>sufficient</a:t>
            </a:r>
            <a:r>
              <a:rPr lang="cs-CZ" altLang="cs-CZ" dirty="0"/>
              <a:t> </a:t>
            </a:r>
            <a:r>
              <a:rPr lang="cs-CZ" altLang="cs-CZ" dirty="0" err="1"/>
              <a:t>entropy</a:t>
            </a:r>
            <a:r>
              <a:rPr lang="cs-CZ" altLang="cs-CZ" dirty="0"/>
              <a:t> and </a:t>
            </a:r>
            <a:r>
              <a:rPr lang="cs-CZ" altLang="cs-CZ" dirty="0" err="1"/>
              <a:t>assuming</a:t>
            </a:r>
            <a:r>
              <a:rPr lang="cs-CZ" altLang="cs-CZ" dirty="0"/>
              <a:t> </a:t>
            </a:r>
            <a:r>
              <a:rPr lang="cs-CZ" altLang="cs-CZ" dirty="0" err="1"/>
              <a:t>the</a:t>
            </a:r>
            <a:r>
              <a:rPr lang="cs-CZ" altLang="cs-CZ" dirty="0"/>
              <a:t> </a:t>
            </a:r>
            <a:r>
              <a:rPr lang="cs-CZ" altLang="cs-CZ" dirty="0" err="1"/>
              <a:t>cryptographic</a:t>
            </a:r>
            <a:r>
              <a:rPr lang="cs-CZ" altLang="cs-CZ" dirty="0"/>
              <a:t> </a:t>
            </a:r>
            <a:r>
              <a:rPr lang="cs-CZ" altLang="cs-CZ" dirty="0" err="1"/>
              <a:t>algorithms</a:t>
            </a:r>
            <a:r>
              <a:rPr lang="cs-CZ" altLang="cs-CZ" dirty="0"/>
              <a:t> </a:t>
            </a:r>
            <a:r>
              <a:rPr lang="cs-CZ" altLang="cs-CZ" dirty="0" err="1"/>
              <a:t>have</a:t>
            </a:r>
            <a:r>
              <a:rPr lang="cs-CZ" altLang="cs-CZ" dirty="0"/>
              <a:t> </a:t>
            </a:r>
            <a:r>
              <a:rPr lang="cs-CZ" altLang="cs-CZ" dirty="0" err="1"/>
              <a:t>the</a:t>
            </a:r>
            <a:r>
              <a:rPr lang="en-US" altLang="cs-CZ" dirty="0"/>
              <a:t> </a:t>
            </a:r>
            <a:r>
              <a:rPr lang="cs-CZ" altLang="cs-CZ" dirty="0" err="1"/>
              <a:t>security</a:t>
            </a:r>
            <a:r>
              <a:rPr lang="cs-CZ" altLang="cs-CZ" dirty="0"/>
              <a:t> </a:t>
            </a:r>
            <a:r>
              <a:rPr lang="cs-CZ" altLang="cs-CZ" dirty="0" err="1"/>
              <a:t>properties</a:t>
            </a:r>
            <a:r>
              <a:rPr lang="cs-CZ" altLang="cs-CZ" dirty="0"/>
              <a:t> </a:t>
            </a:r>
            <a:r>
              <a:rPr lang="cs-CZ" altLang="cs-CZ" dirty="0" err="1"/>
              <a:t>they</a:t>
            </a:r>
            <a:r>
              <a:rPr lang="cs-CZ" altLang="cs-CZ" dirty="0"/>
              <a:t> are </a:t>
            </a:r>
            <a:r>
              <a:rPr lang="cs-CZ" altLang="cs-CZ" dirty="0" err="1"/>
              <a:t>expected</a:t>
            </a:r>
            <a:r>
              <a:rPr lang="cs-CZ" altLang="cs-CZ" dirty="0"/>
              <a:t> to </a:t>
            </a:r>
            <a:r>
              <a:rPr lang="cs-CZ" altLang="cs-CZ" dirty="0" err="1"/>
              <a:t>have</a:t>
            </a:r>
            <a:r>
              <a:rPr lang="cs-CZ" altLang="cs-CZ" dirty="0"/>
              <a:t>, </a:t>
            </a:r>
            <a:r>
              <a:rPr lang="cs-CZ" altLang="cs-CZ" dirty="0" err="1"/>
              <a:t>cryptographic</a:t>
            </a:r>
            <a:r>
              <a:rPr lang="cs-CZ" altLang="cs-CZ" dirty="0"/>
              <a:t> </a:t>
            </a:r>
            <a:r>
              <a:rPr lang="cs-CZ" altLang="cs-CZ" dirty="0" err="1"/>
              <a:t>generators</a:t>
            </a:r>
            <a:r>
              <a:rPr lang="cs-CZ" altLang="cs-CZ" dirty="0"/>
              <a:t> do not</a:t>
            </a:r>
            <a:r>
              <a:rPr lang="en-US" altLang="cs-CZ" dirty="0"/>
              <a:t> </a:t>
            </a:r>
            <a:r>
              <a:rPr lang="cs-CZ" altLang="cs-CZ" dirty="0" err="1"/>
              <a:t>quickly</a:t>
            </a:r>
            <a:r>
              <a:rPr lang="cs-CZ" altLang="cs-CZ" dirty="0"/>
              <a:t> </a:t>
            </a:r>
            <a:r>
              <a:rPr lang="cs-CZ" altLang="cs-CZ" dirty="0" err="1"/>
              <a:t>reveal</a:t>
            </a:r>
            <a:r>
              <a:rPr lang="cs-CZ" altLang="cs-CZ" dirty="0"/>
              <a:t> </a:t>
            </a:r>
            <a:r>
              <a:rPr lang="cs-CZ" altLang="cs-CZ" dirty="0" err="1"/>
              <a:t>significant</a:t>
            </a:r>
            <a:r>
              <a:rPr lang="cs-CZ" altLang="cs-CZ" dirty="0"/>
              <a:t> </a:t>
            </a:r>
            <a:r>
              <a:rPr lang="cs-CZ" altLang="cs-CZ" dirty="0" err="1"/>
              <a:t>amounts</a:t>
            </a:r>
            <a:r>
              <a:rPr lang="cs-CZ" altLang="cs-CZ" dirty="0"/>
              <a:t> </a:t>
            </a:r>
            <a:r>
              <a:rPr lang="cs-CZ" altLang="cs-CZ" dirty="0" err="1"/>
              <a:t>of</a:t>
            </a:r>
            <a:r>
              <a:rPr lang="cs-CZ" altLang="cs-CZ" dirty="0"/>
              <a:t> </a:t>
            </a:r>
            <a:r>
              <a:rPr lang="cs-CZ" altLang="cs-CZ" dirty="0" err="1"/>
              <a:t>their</a:t>
            </a:r>
            <a:r>
              <a:rPr lang="cs-CZ" altLang="cs-CZ" dirty="0"/>
              <a:t> </a:t>
            </a:r>
            <a:r>
              <a:rPr lang="cs-CZ" altLang="cs-CZ" dirty="0" err="1"/>
              <a:t>internal</a:t>
            </a:r>
            <a:r>
              <a:rPr lang="cs-CZ" altLang="cs-CZ" dirty="0"/>
              <a:t> </a:t>
            </a:r>
            <a:r>
              <a:rPr lang="cs-CZ" altLang="cs-CZ" dirty="0" err="1"/>
              <a:t>state</a:t>
            </a:r>
            <a:r>
              <a:rPr lang="cs-CZ" altLang="cs-CZ" dirty="0"/>
              <a:t>.</a:t>
            </a:r>
            <a:endParaRPr lang="en-US" altLang="cs-CZ" dirty="0"/>
          </a:p>
          <a:p>
            <a:pPr>
              <a:lnSpc>
                <a:spcPct val="90000"/>
              </a:lnSpc>
            </a:pPr>
            <a:r>
              <a:rPr lang="en-US" altLang="cs-CZ" b="1" dirty="0"/>
              <a:t>Protect </a:t>
            </a:r>
            <a:r>
              <a:rPr lang="en-US" altLang="cs-CZ" dirty="0"/>
              <a:t>the</a:t>
            </a:r>
            <a:r>
              <a:rPr lang="en-US" altLang="cs-CZ" b="1" dirty="0"/>
              <a:t> seed </a:t>
            </a:r>
            <a:r>
              <a:rPr lang="en-US" altLang="cs-CZ" dirty="0"/>
              <a:t>of the PRNG!</a:t>
            </a:r>
          </a:p>
          <a:p>
            <a:pPr>
              <a:lnSpc>
                <a:spcPct val="90000"/>
              </a:lnSpc>
            </a:pPr>
            <a:r>
              <a:rPr lang="en-US" altLang="cs-CZ" b="1" dirty="0"/>
              <a:t>Entropy</a:t>
            </a:r>
            <a:r>
              <a:rPr lang="en-US" altLang="cs-CZ" dirty="0"/>
              <a:t> of the seed </a:t>
            </a:r>
            <a:r>
              <a:rPr lang="en-US" altLang="cs-CZ" b="1" dirty="0"/>
              <a:t>matters</a:t>
            </a:r>
            <a:r>
              <a:rPr lang="en-US" altLang="cs-CZ" dirty="0"/>
              <a:t>!</a:t>
            </a:r>
            <a:endParaRPr lang="cs-CZ" alt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71E3B70-5AE9-46BB-B3FD-F68601C43E0A}"/>
              </a:ext>
            </a:extLst>
          </p:cNvPr>
          <p:cNvSpPr>
            <a:spLocks noGrp="1"/>
          </p:cNvSpPr>
          <p:nvPr>
            <p:ph type="title"/>
          </p:nvPr>
        </p:nvSpPr>
        <p:spPr/>
        <p:txBody>
          <a:bodyPr/>
          <a:lstStyle/>
          <a:p>
            <a:r>
              <a:rPr lang="en-US" altLang="cs-CZ"/>
              <a:t>Entropy of the seed</a:t>
            </a:r>
            <a:endParaRPr lang="cs-CZ" altLang="cs-CZ"/>
          </a:p>
        </p:txBody>
      </p:sp>
      <p:sp>
        <p:nvSpPr>
          <p:cNvPr id="13315" name="Text Box 4">
            <a:extLst>
              <a:ext uri="{FF2B5EF4-FFF2-40B4-BE49-F238E27FC236}">
                <a16:creationId xmlns:a16="http://schemas.microsoft.com/office/drawing/2014/main" id="{0F757B21-BF73-47BC-83FB-062BCF9F5618}"/>
              </a:ext>
            </a:extLst>
          </p:cNvPr>
          <p:cNvSpPr txBox="1">
            <a:spLocks noChangeArrowheads="1"/>
          </p:cNvSpPr>
          <p:nvPr/>
        </p:nvSpPr>
        <p:spPr bwMode="auto">
          <a:xfrm>
            <a:off x="250825" y="2133600"/>
            <a:ext cx="8640763" cy="3871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cs-CZ" sz="2000">
                <a:latin typeface="Arial Narrow" panose="020B0606020202030204" pitchFamily="34" charset="0"/>
              </a:rPr>
              <a:t>How much entropy do we need to seed a cryptographic generator securely?</a:t>
            </a:r>
          </a:p>
          <a:p>
            <a:pPr eaLnBrk="1" hangingPunct="1"/>
            <a:endParaRPr lang="en-US" altLang="cs-CZ" sz="2000">
              <a:latin typeface="Arial Narrow" panose="020B0606020202030204" pitchFamily="34" charset="0"/>
            </a:endParaRPr>
          </a:p>
          <a:p>
            <a:pPr eaLnBrk="1" hangingPunct="1"/>
            <a:r>
              <a:rPr lang="en-US" altLang="cs-CZ" sz="2000">
                <a:latin typeface="Arial Narrow" panose="020B0606020202030204" pitchFamily="34" charset="0"/>
              </a:rPr>
              <a:t>Give as much entropy as the random number generator can accept. The entropy you get sets the maximum security level of your data protected with that entropy, directly or indirectly. </a:t>
            </a:r>
          </a:p>
          <a:p>
            <a:pPr eaLnBrk="1" hangingPunct="1"/>
            <a:endParaRPr lang="en-US" altLang="cs-CZ" sz="2000">
              <a:latin typeface="Arial Narrow" panose="020B0606020202030204" pitchFamily="34" charset="0"/>
            </a:endParaRPr>
          </a:p>
          <a:p>
            <a:pPr eaLnBrk="1" hangingPunct="1"/>
            <a:r>
              <a:rPr lang="en-US" altLang="cs-CZ" sz="2000">
                <a:latin typeface="Arial Narrow" panose="020B0606020202030204" pitchFamily="34" charset="0"/>
              </a:rPr>
              <a:t>E.g.  If a 256-bit AES key is obtained with a PRNG seeded with 56 bits of entropy, then any data encrypted with the 256-bit AES key will be no more secure than encrypted with a 56-bit DES key.</a:t>
            </a:r>
          </a:p>
          <a:p>
            <a:pPr eaLnBrk="1" hangingPunct="1"/>
            <a:endParaRPr lang="en-US" altLang="cs-CZ" sz="2000">
              <a:latin typeface="Arial Narrow" panose="020B0606020202030204" pitchFamily="34" charset="0"/>
            </a:endParaRPr>
          </a:p>
          <a:p>
            <a:pPr eaLnBrk="1" hangingPunct="1"/>
            <a:endParaRPr lang="en-US" altLang="cs-CZ"/>
          </a:p>
          <a:p>
            <a:pPr eaLnBrk="1" hangingPunct="1"/>
            <a:endParaRPr lang="en-US" altLang="cs-CZ"/>
          </a:p>
          <a:p>
            <a:pPr eaLnBrk="1" hangingPunct="1"/>
            <a:r>
              <a:rPr lang="en-US" altLang="cs-CZ" sz="1200"/>
              <a:t>Source: Secure programming Cookbook</a:t>
            </a:r>
            <a:endParaRPr lang="cs-CZ" altLang="cs-CZ" sz="1200"/>
          </a:p>
        </p:txBody>
      </p:sp>
    </p:spTree>
  </p:cSld>
  <p:clrMapOvr>
    <a:masterClrMapping/>
  </p:clrMapOvr>
</p:sld>
</file>

<file path=ppt/theme/theme1.xml><?xml version="1.0" encoding="utf-8"?>
<a:theme xmlns:a="http://schemas.openxmlformats.org/drawingml/2006/main" name="CRCS_prezenta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CRCS_prezentace</Template>
  <TotalTime>8835</TotalTime>
  <Words>4650</Words>
  <Application>Microsoft Office PowerPoint</Application>
  <PresentationFormat>Prezentácia na obrazovke (4:3)</PresentationFormat>
  <Paragraphs>405</Paragraphs>
  <Slides>57</Slides>
  <Notes>6</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57</vt:i4>
      </vt:variant>
    </vt:vector>
  </HeadingPairs>
  <TitlesOfParts>
    <vt:vector size="65" baseType="lpstr">
      <vt:lpstr>Arial</vt:lpstr>
      <vt:lpstr>Arial Narrow</vt:lpstr>
      <vt:lpstr>Arial Unicode MS</vt:lpstr>
      <vt:lpstr>Calibri</vt:lpstr>
      <vt:lpstr>Cambria Math</vt:lpstr>
      <vt:lpstr>Symbol</vt:lpstr>
      <vt:lpstr>Wingdings</vt:lpstr>
      <vt:lpstr>CRCS_prezentace</vt:lpstr>
      <vt:lpstr>(Pseudo)Random Data</vt:lpstr>
      <vt:lpstr>Need for “random” data</vt:lpstr>
      <vt:lpstr>“Random” data</vt:lpstr>
      <vt:lpstr>“Random” data generators</vt:lpstr>
      <vt:lpstr>What (pseudo)random data to use?</vt:lpstr>
      <vt:lpstr>Noncryptographic generators</vt:lpstr>
      <vt:lpstr>Noncryptographic generators</vt:lpstr>
      <vt:lpstr>PRNG</vt:lpstr>
      <vt:lpstr>Entropy of the seed</vt:lpstr>
      <vt:lpstr>Entropy estimates</vt:lpstr>
      <vt:lpstr>Entropy estimates</vt:lpstr>
      <vt:lpstr>Entropy estimates</vt:lpstr>
      <vt:lpstr>Tips on collecting entropy</vt:lpstr>
      <vt:lpstr>Unix Infrastructure</vt:lpstr>
      <vt:lpstr>Unix Infrastructure</vt:lpstr>
      <vt:lpstr>Unix infrastructure</vt:lpstr>
      <vt:lpstr>Example: Linux</vt:lpstr>
      <vt:lpstr>Example: Linux</vt:lpstr>
      <vt:lpstr>Example: FreeBSD</vt:lpstr>
      <vt:lpstr>MS Windows – (pseudo)random data</vt:lpstr>
      <vt:lpstr>MSDN: CryptGenRandom()</vt:lpstr>
      <vt:lpstr>MSDN: RtlGenRandom()</vt:lpstr>
      <vt:lpstr>CryptGenRandom() vs. RtlGenRandom()</vt:lpstr>
      <vt:lpstr>CryptGenRandom() documentation</vt:lpstr>
      <vt:lpstr>Design of the old Windows PRNG (up to Vista)</vt:lpstr>
      <vt:lpstr>The entropy in Windows comes from …</vt:lpstr>
      <vt:lpstr>Random data in openSSL</vt:lpstr>
      <vt:lpstr>HW random number generators</vt:lpstr>
      <vt:lpstr>PRNG Standards</vt:lpstr>
      <vt:lpstr>(P)RNG Standards</vt:lpstr>
      <vt:lpstr>ANSI X9.17</vt:lpstr>
      <vt:lpstr>ANSI X9.17</vt:lpstr>
      <vt:lpstr>ANSI X9.31 </vt:lpstr>
      <vt:lpstr>ANSI X9.31</vt:lpstr>
      <vt:lpstr>Fortuna</vt:lpstr>
      <vt:lpstr>Fortuna</vt:lpstr>
      <vt:lpstr>NIST SP 800-90A</vt:lpstr>
      <vt:lpstr>ECC NIST random number generator (Dual_EC_DRBG)</vt:lpstr>
      <vt:lpstr>Testing randomness</vt:lpstr>
      <vt:lpstr>NIST tests</vt:lpstr>
      <vt:lpstr>NIST tests</vt:lpstr>
      <vt:lpstr>NIST test – examples of tests</vt:lpstr>
      <vt:lpstr>Diehard tests</vt:lpstr>
      <vt:lpstr>Diehard tests</vt:lpstr>
      <vt:lpstr>Using Password to derive cryptokeys</vt:lpstr>
      <vt:lpstr>PKCS#5</vt:lpstr>
      <vt:lpstr>PBKDF2</vt:lpstr>
      <vt:lpstr>Debian random number generator flaw</vt:lpstr>
      <vt:lpstr>Debian flaw- impact</vt:lpstr>
      <vt:lpstr>Paper: Lousy Random Numbers Cause Insecure Public Keys</vt:lpstr>
      <vt:lpstr>Netscape &lt;2: SSL random number weakness</vt:lpstr>
      <vt:lpstr>Netscape &lt;2: SSL random number weakness</vt:lpstr>
      <vt:lpstr>Code red worm: IP list generator</vt:lpstr>
      <vt:lpstr>CVE-2014-9293</vt:lpstr>
      <vt:lpstr>Texas hold’em Poker application</vt:lpstr>
      <vt:lpstr>How not to write ransomware</vt:lpstr>
      <vt:lpstr>Dice-o-matic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Check your input</dc:title>
  <dc:creator>Jmeno uzivatele</dc:creator>
  <cp:lastModifiedBy>marek sys</cp:lastModifiedBy>
  <cp:revision>94</cp:revision>
  <cp:lastPrinted>2012-09-10T13:56:59Z</cp:lastPrinted>
  <dcterms:created xsi:type="dcterms:W3CDTF">2013-07-10T05:02:28Z</dcterms:created>
  <dcterms:modified xsi:type="dcterms:W3CDTF">2017-10-22T20:52:23Z</dcterms:modified>
</cp:coreProperties>
</file>