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61" r:id="rId2"/>
    <p:sldId id="357" r:id="rId3"/>
    <p:sldId id="580" r:id="rId4"/>
    <p:sldId id="359" r:id="rId5"/>
    <p:sldId id="439" r:id="rId6"/>
    <p:sldId id="571" r:id="rId7"/>
    <p:sldId id="575" r:id="rId8"/>
    <p:sldId id="576" r:id="rId9"/>
    <p:sldId id="577" r:id="rId10"/>
    <p:sldId id="440" r:id="rId11"/>
    <p:sldId id="441" r:id="rId12"/>
    <p:sldId id="437" r:id="rId13"/>
    <p:sldId id="433" r:id="rId14"/>
    <p:sldId id="458" r:id="rId15"/>
    <p:sldId id="499" r:id="rId16"/>
    <p:sldId id="500" r:id="rId17"/>
    <p:sldId id="430" r:id="rId18"/>
    <p:sldId id="442" r:id="rId19"/>
    <p:sldId id="401" r:id="rId20"/>
    <p:sldId id="519" r:id="rId21"/>
    <p:sldId id="517" r:id="rId22"/>
    <p:sldId id="509" r:id="rId23"/>
    <p:sldId id="510" r:id="rId24"/>
    <p:sldId id="511" r:id="rId25"/>
    <p:sldId id="512" r:id="rId26"/>
    <p:sldId id="584" r:id="rId27"/>
    <p:sldId id="518" r:id="rId28"/>
    <p:sldId id="532" r:id="rId29"/>
    <p:sldId id="533" r:id="rId30"/>
    <p:sldId id="537" r:id="rId31"/>
    <p:sldId id="538" r:id="rId32"/>
    <p:sldId id="536" r:id="rId33"/>
    <p:sldId id="516" r:id="rId34"/>
    <p:sldId id="502" r:id="rId35"/>
    <p:sldId id="508" r:id="rId36"/>
    <p:sldId id="443" r:id="rId37"/>
    <p:sldId id="503" r:id="rId38"/>
    <p:sldId id="504" r:id="rId39"/>
    <p:sldId id="505" r:id="rId40"/>
    <p:sldId id="506" r:id="rId41"/>
    <p:sldId id="410" r:id="rId42"/>
    <p:sldId id="497" r:id="rId43"/>
    <p:sldId id="459" r:id="rId44"/>
    <p:sldId id="541" r:id="rId45"/>
    <p:sldId id="542" r:id="rId46"/>
    <p:sldId id="565" r:id="rId47"/>
    <p:sldId id="566" r:id="rId48"/>
    <p:sldId id="543" r:id="rId49"/>
    <p:sldId id="544" r:id="rId50"/>
    <p:sldId id="545" r:id="rId51"/>
    <p:sldId id="546" r:id="rId52"/>
    <p:sldId id="547" r:id="rId53"/>
    <p:sldId id="549" r:id="rId54"/>
    <p:sldId id="548" r:id="rId55"/>
    <p:sldId id="550" r:id="rId56"/>
    <p:sldId id="551" r:id="rId57"/>
    <p:sldId id="552" r:id="rId58"/>
    <p:sldId id="562" r:id="rId59"/>
    <p:sldId id="397" r:id="rId60"/>
    <p:sldId id="561" r:id="rId61"/>
    <p:sldId id="491" r:id="rId62"/>
    <p:sldId id="451" r:id="rId63"/>
    <p:sldId id="567" r:id="rId64"/>
    <p:sldId id="572" r:id="rId65"/>
    <p:sldId id="573" r:id="rId66"/>
    <p:sldId id="485" r:id="rId67"/>
    <p:sldId id="582" r:id="rId68"/>
    <p:sldId id="556" r:id="rId69"/>
    <p:sldId id="555" r:id="rId70"/>
    <p:sldId id="560" r:id="rId71"/>
    <p:sldId id="559" r:id="rId72"/>
    <p:sldId id="473" r:id="rId73"/>
    <p:sldId id="474" r:id="rId74"/>
    <p:sldId id="581" r:id="rId75"/>
    <p:sldId id="583" r:id="rId76"/>
    <p:sldId id="388" r:id="rId77"/>
    <p:sldId id="484" r:id="rId78"/>
    <p:sldId id="586" r:id="rId79"/>
    <p:sldId id="587" r:id="rId80"/>
    <p:sldId id="585" r:id="rId8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70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02.10.2017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02.10.2017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61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md.sourceforge.net/" TargetMode="External"/><Relationship Id="rId2" Type="http://schemas.openxmlformats.org/officeDocument/2006/relationships/hyperlink" Target="http://www.unix.com/man-page/FreeBSD/1/lint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google-styleguide.googlecode.com/svn/trunk/cpplint/cpplint.py" TargetMode="External"/><Relationship Id="rId4" Type="http://schemas.openxmlformats.org/officeDocument/2006/relationships/hyperlink" Target="http://google-styleguide.googlecode.com/svn/trunk/cppguide.x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data.org/essays/tdd.html" TargetMode="External"/><Relationship Id="rId2" Type="http://schemas.openxmlformats.org/officeDocument/2006/relationships/hyperlink" Target="https://en.wikipedia.org/wiki/Design_For_Test" TargetMode="Externa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16834588/wsign-compare-warning-in-g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5005379/c-avoiding-overflows-when-working-with-big-numbers" TargetMode="Externa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tools_for_static_code_analysis" TargetMode="External"/><Relationship Id="rId2" Type="http://schemas.openxmlformats.org/officeDocument/2006/relationships/hyperlink" Target="http://spinroot.com/static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ecurity.web.cern.ch/security/recommendations/en/code_tools.s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ppcheck.sourceforge.net/" TargetMode="External"/><Relationship Id="rId7" Type="http://schemas.openxmlformats.org/officeDocument/2006/relationships/hyperlink" Target="http://www.stack.nl/~dimitri/doxygen/" TargetMode="External"/><Relationship Id="rId2" Type="http://schemas.openxmlformats.org/officeDocument/2006/relationships/hyperlink" Target="http://code.google.com/p/rough-auditing-tool-for-security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findbugs.sourceforge.net/" TargetMode="External"/><Relationship Id="rId5" Type="http://schemas.openxmlformats.org/officeDocument/2006/relationships/hyperlink" Target="http://www.splint.org/" TargetMode="External"/><Relationship Id="rId4" Type="http://schemas.openxmlformats.org/officeDocument/2006/relationships/hyperlink" Target="http://www.dwheeler.com/flawfinder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wheeler.com/flawfinder/" TargetMode="Externa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UlissesCosta/splint-the-c-code-static-checker" TargetMode="External"/><Relationship Id="rId2" Type="http://schemas.openxmlformats.org/officeDocument/2006/relationships/hyperlink" Target="http://www.splint.or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rough-auditing-tool-for-security/" TargetMode="Externa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ppcheck.sourceforge.net/demo/" TargetMode="External"/><Relationship Id="rId2" Type="http://schemas.openxmlformats.org/officeDocument/2006/relationships/hyperlink" Target="http://cppcheck.sourceforge.net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apps/mediawiki/cppcheck/index.php?title=Main_Page#Checks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cppcheck/files/Articles/writing-rules-2.pdf" TargetMode="External"/><Relationship Id="rId2" Type="http://schemas.openxmlformats.org/officeDocument/2006/relationships/hyperlink" Target="http://www.pcre.org/" TargetMode="Externa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cppcheck/files/Articles/writing-rules-1.pdf/download" TargetMode="Externa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cppcheck/files/Articles/" TargetMode="Externa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Articles/167588/Using-PREfast-for-Static-Code-Analysis" TargetMode="External"/><Relationship Id="rId2" Type="http://schemas.openxmlformats.org/officeDocument/2006/relationships/hyperlink" Target="http://msdn.microsoft.com/en-us/library/windows/hardware/gg487351.aspx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windows/hardware/gg487351.aspx" TargetMode="External"/><Relationship Id="rId2" Type="http://schemas.openxmlformats.org/officeDocument/2006/relationships/hyperlink" Target="http://msdn.microsoft.com/en-us/library/a5b9aa09.aspx" TargetMode="External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sdn.microsoft.com/en-us/library/ms182025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dd264925(v=vs.120).aspx" TargetMode="External"/><Relationship Id="rId2" Type="http://schemas.openxmlformats.org/officeDocument/2006/relationships/hyperlink" Target="http://msdn.microsoft.com/en-us/library/ms173498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msdn.microsoft.com/en-us/library/dd380660(v=vs.120).aspx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scan.coverity.com/travis_ci" TargetMode="External"/><Relationship Id="rId2" Type="http://schemas.openxmlformats.org/officeDocument/2006/relationships/hyperlink" Target="https://scan.coverity.com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h3xstream.github.io/find-sec-bugs/bugs.htm" TargetMode="External"/><Relationship Id="rId2" Type="http://schemas.openxmlformats.org/officeDocument/2006/relationships/hyperlink" Target="http://findbugs.sourceforge.net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ind.csd.auth.gr/static_analysis_test_suite/" TargetMode="External"/><Relationship Id="rId2" Type="http://schemas.openxmlformats.org/officeDocument/2006/relationships/hyperlink" Target="http://samate.nist.gov/SRD/testsuite.php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go.coverity.com/rs/157-LQW-289/images/2014-Coverity-Scan-Report.pdf" TargetMode="External"/><Relationship Id="rId2" Type="http://schemas.openxmlformats.org/officeDocument/2006/relationships/hyperlink" Target="https://na-sjf.marketo.com/rs/appsec/images/2013-Coverity-Scan-Report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zblair/cppcheck-10316379" TargetMode="External"/><Relationship Id="rId2" Type="http://schemas.openxmlformats.org/officeDocument/2006/relationships/hyperlink" Target="http://secwg.noc.harvard.edu/archives/talks_files/chess_secure_programming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datamation.com/secu/print.php/3686291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.cam.ac.uk/~rja14/Papers/wcf.pdf" TargetMode="External"/><Relationship Id="rId2" Type="http://schemas.openxmlformats.org/officeDocument/2006/relationships/hyperlink" Target="http://ieeexplore.ieee.org/stamp/stamp.jsp?arnumber=01668009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owasp.org/index.php/Code_Review_Introduction" TargetMode="External"/><Relationship Id="rId5" Type="http://schemas.openxmlformats.org/officeDocument/2006/relationships/hyperlink" Target="http://en.wikipedia.org/wiki/List_of_tools_for_static_code_analysis" TargetMode="External"/><Relationship Id="rId4" Type="http://schemas.openxmlformats.org/officeDocument/2006/relationships/hyperlink" Target="http://www.softwaremag.com/l.cfm?doc=2005-07/2005-07code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techcrunch.com/2008/12/31/zune-bug-explained-in-detail/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oolbar.netcraft.com/site_report?url=https://store.steampowered.com" TargetMode="External"/><Relationship Id="rId13" Type="http://schemas.openxmlformats.org/officeDocument/2006/relationships/image" Target="../media/image8.png"/><Relationship Id="rId3" Type="http://schemas.openxmlformats.org/officeDocument/2006/relationships/hyperlink" Target="http://news.netcraft.com/archives/2014/04/08/half-a-million-widely-trusted-websites-vulnerable-to-heartbleed-bug.html" TargetMode="External"/><Relationship Id="rId7" Type="http://schemas.openxmlformats.org/officeDocument/2006/relationships/hyperlink" Target="http://toolbar.netcraft.com/site_report?url=https://www.tumblr.com" TargetMode="External"/><Relationship Id="rId12" Type="http://schemas.openxmlformats.org/officeDocument/2006/relationships/hyperlink" Target="https://fi.muni.cz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toolbar.netcraft.com/site_report?url=https://uk.yahoo.com" TargetMode="External"/><Relationship Id="rId11" Type="http://schemas.openxmlformats.org/officeDocument/2006/relationships/hyperlink" Target="https://seznam.cz/" TargetMode="External"/><Relationship Id="rId5" Type="http://schemas.openxmlformats.org/officeDocument/2006/relationships/hyperlink" Target="http://toolbar.netcraft.com/site_report?url=https://github.com" TargetMode="External"/><Relationship Id="rId10" Type="http://schemas.openxmlformats.org/officeDocument/2006/relationships/hyperlink" Target="http://toolbar.netcraft.com/site_report?url=https://duckduckgo.com" TargetMode="External"/><Relationship Id="rId4" Type="http://schemas.openxmlformats.org/officeDocument/2006/relationships/hyperlink" Target="http://toolbar.netcraft.com/site_report?url=https://twitter.com" TargetMode="External"/><Relationship Id="rId9" Type="http://schemas.openxmlformats.org/officeDocument/2006/relationships/hyperlink" Target="http://toolbar.netcraft.com/site_report?url=https://dropbo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PA193 - Secure coding principles and practices </a:t>
            </a:r>
            <a:br>
              <a:rPr lang="en-GB" i="1" dirty="0"/>
            </a:b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/>
              <a:t>Static analysis of source code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symbol pro text 3"/>
          <p:cNvSpPr txBox="1">
            <a:spLocks/>
          </p:cNvSpPr>
          <p:nvPr/>
        </p:nvSpPr>
        <p:spPr bwMode="auto">
          <a:xfrm>
            <a:off x="203895" y="526730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Petr</a:t>
            </a:r>
            <a:r>
              <a:rPr lang="cs-CZ"/>
              <a:t> Švenda</a:t>
            </a:r>
            <a:endParaRPr lang="en-GB"/>
          </a:p>
          <a:p>
            <a:endParaRPr lang="cs-CZ" sz="300"/>
          </a:p>
          <a:p>
            <a:r>
              <a:rPr lang="en-GB" i="1"/>
              <a:t>      </a:t>
            </a:r>
            <a:r>
              <a:rPr lang="cs-CZ" i="1"/>
              <a:t>svenda@fi.muni.cz </a:t>
            </a:r>
            <a:r>
              <a:rPr lang="cs-CZ"/>
              <a:t>	 </a:t>
            </a:r>
            <a:r>
              <a:rPr lang="en-GB" i="1"/>
              <a:t> @rngsec </a:t>
            </a:r>
            <a:r>
              <a:rPr lang="cs-CZ"/>
              <a:t>	</a:t>
            </a:r>
            <a:endParaRPr lang="en-GB" i="1"/>
          </a:p>
          <a:p>
            <a:r>
              <a:rPr lang="en-US"/>
              <a:t>Faculty of Informatics, Masaryk University</a:t>
            </a:r>
            <a:r>
              <a:rPr lang="cs-CZ"/>
              <a:t>, Czech Republic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09" y="5395136"/>
            <a:ext cx="479636" cy="47963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97270"/>
            <a:ext cx="256319" cy="2563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Defensive programming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 coined by </a:t>
            </a:r>
            <a:r>
              <a:rPr lang="en-GB" dirty="0"/>
              <a:t>Kernighan and </a:t>
            </a:r>
            <a:r>
              <a:rPr lang="en-GB" dirty="0" err="1"/>
              <a:t>Plauger</a:t>
            </a:r>
            <a:r>
              <a:rPr lang="en-GB" dirty="0"/>
              <a:t>, 1981</a:t>
            </a:r>
            <a:endParaRPr lang="en-US" dirty="0"/>
          </a:p>
          <a:p>
            <a:pPr lvl="1"/>
            <a:r>
              <a:rPr lang="en-GB" i="1" dirty="0"/>
              <a:t>“writing the program so it can cope with small disasters”</a:t>
            </a:r>
          </a:p>
          <a:p>
            <a:pPr lvl="1"/>
            <a:r>
              <a:rPr lang="en-GB" dirty="0"/>
              <a:t>talked about in introductory programming courses </a:t>
            </a:r>
            <a:endParaRPr lang="en-US" dirty="0"/>
          </a:p>
          <a:p>
            <a:r>
              <a:rPr lang="en-GB" dirty="0"/>
              <a:t>Practice of coding with the mind-set that errors are inevitable and something will always go wrong</a:t>
            </a:r>
          </a:p>
          <a:p>
            <a:pPr lvl="1"/>
            <a:r>
              <a:rPr lang="en-US" dirty="0"/>
              <a:t>prepare program for unexpected behavior</a:t>
            </a:r>
          </a:p>
          <a:p>
            <a:pPr lvl="1"/>
            <a:r>
              <a:rPr lang="en-US" dirty="0"/>
              <a:t>prepare program for easier bug diagnostics</a:t>
            </a:r>
            <a:endParaRPr lang="en-GB" dirty="0"/>
          </a:p>
          <a:p>
            <a:r>
              <a:rPr lang="en-US" dirty="0"/>
              <a:t>Defensive programming targets mainly unintentional errors (not intentional attacks)</a:t>
            </a:r>
            <a:endParaRPr lang="en-GB" dirty="0"/>
          </a:p>
          <a:p>
            <a:pPr lvl="1"/>
            <a:r>
              <a:rPr lang="en-GB" dirty="0"/>
              <a:t>But increasingly given security connotation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8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“Security features != Secure features”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i="1" dirty="0"/>
              <a:t>“Security features != Secure features”</a:t>
            </a:r>
          </a:p>
          <a:p>
            <a:pPr lvl="1"/>
            <a:r>
              <a:rPr lang="en-GB" sz="2000" i="1" dirty="0"/>
              <a:t>Howard and LeBlanc, 2002</a:t>
            </a:r>
          </a:p>
          <a:p>
            <a:r>
              <a:rPr lang="en-GB" sz="2400" i="1" dirty="0"/>
              <a:t>“Writing security features, although important, is only 10% of the workload of creating secure code. The other 90% of the coding work is meant to ensure that all non-security codebase is secure.”</a:t>
            </a:r>
          </a:p>
          <a:p>
            <a:pPr lvl="1"/>
            <a:r>
              <a:rPr lang="en-GB" sz="2000" i="1" dirty="0"/>
              <a:t>Sullivan, </a:t>
            </a:r>
            <a:r>
              <a:rPr lang="en-GB" sz="2000" i="1" dirty="0" err="1"/>
              <a:t>Balinsky</a:t>
            </a:r>
            <a:r>
              <a:rPr lang="en-GB" sz="2000" i="1" dirty="0"/>
              <a:t>, 2012</a:t>
            </a:r>
          </a:p>
          <a:p>
            <a:r>
              <a:rPr lang="en-GB" sz="2400" i="1" dirty="0"/>
              <a:t>“Reliable software does what it is supposed to do. Secure software does what it is supposed to do, and nothing else.”</a:t>
            </a:r>
          </a:p>
          <a:p>
            <a:pPr lvl="1"/>
            <a:r>
              <a:rPr lang="en-GB" sz="2000" i="1" dirty="0"/>
              <a:t>Ivan </a:t>
            </a:r>
            <a:r>
              <a:rPr lang="en-GB" sz="2000" i="1" dirty="0" err="1"/>
              <a:t>Arce</a:t>
            </a:r>
            <a:endParaRPr lang="en-GB" sz="2000" i="1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7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and dynamic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3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bugs in code?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“dynamic” testing</a:t>
            </a:r>
          </a:p>
          <a:p>
            <a:pPr lvl="1"/>
            <a:r>
              <a:rPr lang="en-US" dirty="0"/>
              <a:t>running program, observe expected output</a:t>
            </a:r>
          </a:p>
          <a:p>
            <a:r>
              <a:rPr lang="en-US" dirty="0"/>
              <a:t>Manual analysis of code</a:t>
            </a:r>
          </a:p>
          <a:p>
            <a:pPr lvl="1"/>
            <a:r>
              <a:rPr lang="en-US" dirty="0"/>
              <a:t>code review, security code review</a:t>
            </a:r>
          </a:p>
          <a:p>
            <a:r>
              <a:rPr lang="en-US" dirty="0">
                <a:solidFill>
                  <a:srgbClr val="0070C0"/>
                </a:solidFill>
              </a:rPr>
              <a:t>Automated analysis of code without compilation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static analysis (pattern matching, symbolic execution)</a:t>
            </a:r>
          </a:p>
          <a:p>
            <a:r>
              <a:rPr lang="en-US" dirty="0"/>
              <a:t>Automated analysis of code with execution</a:t>
            </a:r>
          </a:p>
          <a:p>
            <a:pPr lvl="1"/>
            <a:r>
              <a:rPr lang="en-US" dirty="0"/>
              <a:t>dynamic analysis (running code)</a:t>
            </a:r>
          </a:p>
          <a:p>
            <a:r>
              <a:rPr lang="en-US" dirty="0"/>
              <a:t>Automated testing of inputs (fuzzing)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0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automated code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44824"/>
            <a:ext cx="8533258" cy="41497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Formal methods </a:t>
            </a:r>
            <a:r>
              <a:rPr lang="en-US" dirty="0"/>
              <a:t>(mathematical verification)</a:t>
            </a:r>
          </a:p>
          <a:p>
            <a:pPr lvl="1"/>
            <a:r>
              <a:rPr lang="en-US" dirty="0"/>
              <a:t>requires mathematical model and assertions</a:t>
            </a:r>
          </a:p>
          <a:p>
            <a:pPr lvl="1"/>
            <a:r>
              <a:rPr lang="en-US" dirty="0"/>
              <a:t>often requires modeling the system as finite state machine</a:t>
            </a:r>
          </a:p>
          <a:p>
            <a:pPr lvl="2"/>
            <a:r>
              <a:rPr lang="en-US" dirty="0"/>
              <a:t>verification of every state and transition</a:t>
            </a:r>
          </a:p>
          <a:p>
            <a:pPr lvl="2"/>
            <a:r>
              <a:rPr lang="en-US" dirty="0"/>
              <a:t>(outside the scope of this course, consider IA169)</a:t>
            </a:r>
          </a:p>
          <a:p>
            <a:r>
              <a:rPr lang="en-US" dirty="0">
                <a:solidFill>
                  <a:srgbClr val="0070C0"/>
                </a:solidFill>
              </a:rPr>
              <a:t>Code metrics</a:t>
            </a:r>
          </a:p>
          <a:p>
            <a:pPr lvl="1"/>
            <a:r>
              <a:rPr lang="en-US" dirty="0"/>
              <a:t>help to identify potential hotspots (complex code)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Cyclomatic</a:t>
            </a:r>
            <a:r>
              <a:rPr lang="en-US" dirty="0"/>
              <a:t> complexity (number of linearly </a:t>
            </a:r>
            <a:r>
              <a:rPr lang="en-US" dirty="0" err="1"/>
              <a:t>indep</a:t>
            </a:r>
            <a:r>
              <a:rPr lang="en-US" dirty="0"/>
              <a:t>. paths)</a:t>
            </a:r>
          </a:p>
          <a:p>
            <a:r>
              <a:rPr lang="en-US" dirty="0">
                <a:solidFill>
                  <a:srgbClr val="0070C0"/>
                </a:solidFill>
              </a:rPr>
              <a:t>Review and inspection</a:t>
            </a:r>
          </a:p>
          <a:p>
            <a:pPr lvl="1"/>
            <a:r>
              <a:rPr lang="en-US" dirty="0"/>
              <a:t>tries to find suspicious patterns</a:t>
            </a:r>
          </a:p>
          <a:p>
            <a:pPr lvl="1"/>
            <a:r>
              <a:rPr lang="en-US" dirty="0"/>
              <a:t>automated version of human code review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8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Microsoft’s Secure Development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1026" name="Picture 2" descr="D:\sd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548"/>
            <a:ext cx="92031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656" y="5003884"/>
            <a:ext cx="822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Taken from http://www.microsoft.com/security/sdl/process/implementation.aspx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1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Cigital</a:t>
            </a:r>
            <a:r>
              <a:rPr lang="en-US" dirty="0"/>
              <a:t> </a:t>
            </a:r>
            <a:r>
              <a:rPr lang="en-US" dirty="0" err="1"/>
              <a:t>Touchpoints</a:t>
            </a:r>
            <a:r>
              <a:rPr lang="en-US" dirty="0"/>
              <a:t>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056784" cy="474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9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vs. dynamic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Static analysis</a:t>
            </a:r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/>
              <a:t>examine program’s code without executing it</a:t>
            </a:r>
          </a:p>
          <a:p>
            <a:pPr lvl="1"/>
            <a:r>
              <a:rPr lang="en-US" dirty="0"/>
              <a:t>can examine both source code and compiled code</a:t>
            </a:r>
          </a:p>
          <a:p>
            <a:pPr lvl="2"/>
            <a:r>
              <a:rPr lang="en-US" sz="2000" dirty="0"/>
              <a:t>source code is easier to understand (more metadata)</a:t>
            </a:r>
          </a:p>
          <a:p>
            <a:pPr lvl="1"/>
            <a:r>
              <a:rPr lang="en-US" dirty="0"/>
              <a:t>can be applied on unfinished code </a:t>
            </a:r>
          </a:p>
          <a:p>
            <a:pPr lvl="1"/>
            <a:r>
              <a:rPr lang="en-US" dirty="0"/>
              <a:t>manual code audit is kind of static analysis</a:t>
            </a:r>
          </a:p>
          <a:p>
            <a:r>
              <a:rPr lang="en-US" dirty="0">
                <a:solidFill>
                  <a:srgbClr val="0070C0"/>
                </a:solidFill>
              </a:rPr>
              <a:t>Dynamic analysis</a:t>
            </a:r>
          </a:p>
          <a:p>
            <a:pPr lvl="1"/>
            <a:r>
              <a:rPr lang="en-US" dirty="0"/>
              <a:t>code is executed (compiled or interpreted)</a:t>
            </a:r>
          </a:p>
          <a:p>
            <a:pPr lvl="1"/>
            <a:r>
              <a:rPr lang="en-US" dirty="0"/>
              <a:t>input values are supplied, internal memory is examined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3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output produced by analyzer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9662"/>
            <a:ext cx="9036496" cy="494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52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Type checking </a:t>
            </a:r>
            <a:r>
              <a:rPr lang="en-US" sz="2400" dirty="0"/>
              <a:t>– performed by compiler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Style checking </a:t>
            </a:r>
            <a:r>
              <a:rPr lang="en-US" sz="2400" dirty="0"/>
              <a:t>– performed by automated tools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Program formal verification </a:t>
            </a:r>
          </a:p>
          <a:p>
            <a:pPr lvl="1"/>
            <a:r>
              <a:rPr lang="en-US" sz="2000" dirty="0"/>
              <a:t>annotations &amp; verification of specified properties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Bug finding / hunting</a:t>
            </a:r>
          </a:p>
          <a:p>
            <a:pPr lvl="1"/>
            <a:r>
              <a:rPr lang="en-US" sz="2000" dirty="0"/>
              <a:t>between style checking and verification</a:t>
            </a:r>
          </a:p>
          <a:p>
            <a:pPr lvl="1"/>
            <a:r>
              <a:rPr lang="en-US" sz="2000" dirty="0"/>
              <a:t>more advanced static analysis </a:t>
            </a:r>
          </a:p>
          <a:p>
            <a:pPr lvl="1"/>
            <a:r>
              <a:rPr lang="en-US" sz="2000" dirty="0"/>
              <a:t>aim to infer real problem, not only pattern match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Security Review</a:t>
            </a:r>
          </a:p>
          <a:p>
            <a:pPr lvl="1"/>
            <a:r>
              <a:rPr lang="en-US" sz="2000" dirty="0"/>
              <a:t>previous possibilities with additional support for review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7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Lecture: problems (demo), prevention </a:t>
            </a:r>
          </a:p>
          <a:p>
            <a:pPr lvl="1"/>
            <a:r>
              <a:rPr lang="en-US" sz="2400" dirty="0"/>
              <a:t>example of problems </a:t>
            </a:r>
          </a:p>
          <a:p>
            <a:pPr lvl="1"/>
            <a:r>
              <a:rPr lang="en-US" sz="2400" dirty="0"/>
              <a:t>types of static analysis</a:t>
            </a:r>
          </a:p>
          <a:p>
            <a:pPr lvl="1"/>
            <a:r>
              <a:rPr lang="en-GB" sz="2400" dirty="0"/>
              <a:t>common types</a:t>
            </a:r>
            <a:r>
              <a:rPr lang="en-GB" sz="2400" i="1" dirty="0"/>
              <a:t> </a:t>
            </a:r>
            <a:r>
              <a:rPr lang="en-GB" sz="2400" dirty="0"/>
              <a:t>of errors, problem of false positives</a:t>
            </a:r>
          </a:p>
          <a:p>
            <a:pPr lvl="1"/>
            <a:r>
              <a:rPr lang="en-US" sz="2400" dirty="0"/>
              <a:t>design for testability </a:t>
            </a:r>
          </a:p>
          <a:p>
            <a:pPr lvl="1"/>
            <a:r>
              <a:rPr lang="en-US" sz="2400" dirty="0"/>
              <a:t>static analysis tools</a:t>
            </a:r>
            <a:endParaRPr lang="en-US" dirty="0"/>
          </a:p>
          <a:p>
            <a:r>
              <a:rPr lang="en-US" dirty="0"/>
              <a:t>Labs</a:t>
            </a:r>
          </a:p>
          <a:p>
            <a:pPr lvl="1"/>
            <a:r>
              <a:rPr lang="en-US" dirty="0"/>
              <a:t>run and fix results from static checkers (C/C++/Java)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-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 rules (unwanted functions / patterns) 	</a:t>
            </a:r>
          </a:p>
          <a:p>
            <a:pPr lvl="1"/>
            <a:r>
              <a:rPr lang="en-US" dirty="0"/>
              <a:t>deprecated functions (e.g., gets)</a:t>
            </a:r>
          </a:p>
          <a:p>
            <a:pPr lvl="1"/>
            <a:r>
              <a:rPr lang="en-US" dirty="0"/>
              <a:t>fixed size arrays (e.g., </a:t>
            </a:r>
            <a:r>
              <a:rPr lang="en-GB" sz="2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)</a:t>
            </a:r>
          </a:p>
          <a:p>
            <a:r>
              <a:rPr lang="en-US" dirty="0"/>
              <a:t>Trace of interesting data throw program</a:t>
            </a:r>
          </a:p>
          <a:p>
            <a:pPr lvl="1"/>
            <a:r>
              <a:rPr lang="en-US" dirty="0"/>
              <a:t>propagation of tainted data (user input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exec(data))</a:t>
            </a:r>
          </a:p>
          <a:p>
            <a:pPr lvl="1"/>
            <a:r>
              <a:rPr lang="en-US" dirty="0"/>
              <a:t>match of possible lengths for input / output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0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checking – performed by compiler</a:t>
            </a:r>
          </a:p>
          <a:p>
            <a:pPr lvl="1"/>
            <a:r>
              <a:rPr lang="en-US" dirty="0"/>
              <a:t>errors against language rules prevents compilation</a:t>
            </a:r>
          </a:p>
          <a:p>
            <a:pPr lvl="1"/>
            <a:r>
              <a:rPr lang="en-US" dirty="0"/>
              <a:t>warnings usually issued when problematic type manipulation occur</a:t>
            </a:r>
          </a:p>
          <a:p>
            <a:pPr lvl="1"/>
            <a:r>
              <a:rPr lang="en-US" dirty="0"/>
              <a:t>false positives possible (short=</a:t>
            </a:r>
            <a:r>
              <a:rPr lang="en-US" dirty="0" err="1"/>
              <a:t>int</a:t>
            </a:r>
            <a:r>
              <a:rPr lang="en-US" dirty="0"/>
              <a:t>=short), but don’t ignore!</a:t>
            </a:r>
          </a:p>
          <a:p>
            <a:r>
              <a:rPr lang="en-US" dirty="0"/>
              <a:t>Security problems due to wrong types</a:t>
            </a:r>
          </a:p>
          <a:p>
            <a:pPr lvl="1"/>
            <a:r>
              <a:rPr lang="en-US" dirty="0"/>
              <a:t>string format vulnerabilities</a:t>
            </a:r>
          </a:p>
          <a:p>
            <a:pPr lvl="1"/>
            <a:r>
              <a:rPr lang="en-US" dirty="0"/>
              <a:t>type overflow </a:t>
            </a:r>
            <a:r>
              <a:rPr lang="en-US" dirty="0">
                <a:sym typeface="Symbol"/>
              </a:rPr>
              <a:t> buffer overflow</a:t>
            </a:r>
            <a:endParaRPr lang="en-US" dirty="0"/>
          </a:p>
          <a:p>
            <a:pPr lvl="1"/>
            <a:r>
              <a:rPr lang="en-US" dirty="0"/>
              <a:t>data loss (bigger type to smaller type)</a:t>
            </a:r>
          </a:p>
          <a:p>
            <a:r>
              <a:rPr lang="en-US" dirty="0"/>
              <a:t>More on type checking later with compiler warnings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8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sz="2400" dirty="0"/>
              <a:t>Style checking – performed by automated tools</a:t>
            </a:r>
          </a:p>
          <a:p>
            <a:pPr lvl="1"/>
            <a:r>
              <a:rPr lang="en-US" sz="2000" dirty="0"/>
              <a:t>set of required code rules</a:t>
            </a:r>
          </a:p>
          <a:p>
            <a:r>
              <a:rPr lang="en-US" sz="2400" dirty="0"/>
              <a:t>Separate tools</a:t>
            </a:r>
          </a:p>
          <a:p>
            <a:pPr lvl="1"/>
            <a:r>
              <a:rPr lang="en-US" sz="2000" dirty="0"/>
              <a:t>MS style checker</a:t>
            </a:r>
          </a:p>
          <a:p>
            <a:pPr lvl="1"/>
            <a:r>
              <a:rPr lang="en-US" sz="2000" dirty="0"/>
              <a:t>Unix: lint tool (</a:t>
            </a:r>
            <a:r>
              <a:rPr lang="en-US" sz="2000" dirty="0">
                <a:hlinkClick r:id="rId2"/>
              </a:rPr>
              <a:t>http://www.unix.com/man-page/FreeBSD/1/lint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Checkstyle</a:t>
            </a:r>
            <a:endParaRPr lang="en-US" sz="2000" dirty="0"/>
          </a:p>
          <a:p>
            <a:pPr lvl="1"/>
            <a:r>
              <a:rPr lang="en-US" sz="2000" dirty="0"/>
              <a:t>PMD (</a:t>
            </a:r>
            <a:r>
              <a:rPr lang="en-US" sz="2000" dirty="0">
                <a:hlinkClick r:id="rId3"/>
              </a:rPr>
              <a:t>http://pmd.sourceforge.net/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Google C++ style checker: C++lint </a:t>
            </a:r>
          </a:p>
          <a:p>
            <a:pPr lvl="2"/>
            <a:r>
              <a:rPr lang="en-US" sz="2000" dirty="0">
                <a:hlinkClick r:id="rId4"/>
              </a:rPr>
              <a:t>http://google-styleguide.googlecode.com/svn/trunk/cppguide.xml</a:t>
            </a:r>
            <a:endParaRPr lang="en-US" sz="2000" dirty="0"/>
          </a:p>
          <a:p>
            <a:pPr lvl="2"/>
            <a:r>
              <a:rPr lang="en-US" sz="2000" dirty="0">
                <a:hlinkClick r:id="rId5"/>
              </a:rPr>
              <a:t>http://google-styleguide.googlecode.com/svn/trunk/cpplint/cpplint.py</a:t>
            </a:r>
            <a:endParaRPr lang="en-US" sz="2000" dirty="0"/>
          </a:p>
          <a:p>
            <a:r>
              <a:rPr lang="en-US" sz="2400" dirty="0"/>
              <a:t>Compiler warnings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–Wall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Wextra</a:t>
            </a:r>
            <a:endParaRPr lang="en-US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30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particular program property </a:t>
            </a:r>
          </a:p>
          <a:p>
            <a:pPr lvl="1"/>
            <a:r>
              <a:rPr lang="en-US" dirty="0"/>
              <a:t>e.g., all dynamically allocated memory is always freed</a:t>
            </a:r>
          </a:p>
          <a:p>
            <a:r>
              <a:rPr lang="en-US" dirty="0"/>
              <a:t>Requires mathematical model and assertions</a:t>
            </a:r>
          </a:p>
          <a:p>
            <a:r>
              <a:rPr lang="en-US" dirty="0"/>
              <a:t>Often requires modeling the system as finite state machine</a:t>
            </a:r>
          </a:p>
          <a:p>
            <a:pPr lvl="1"/>
            <a:r>
              <a:rPr lang="en-US" dirty="0"/>
              <a:t>verification of every state and transition</a:t>
            </a:r>
          </a:p>
          <a:p>
            <a:r>
              <a:rPr lang="en-US" dirty="0"/>
              <a:t>(Outside the scope of this course, consider IA169)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22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finding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language errors != secure program</a:t>
            </a:r>
          </a:p>
          <a:p>
            <a:pPr lvl="1"/>
            <a:r>
              <a:rPr lang="en-US" dirty="0"/>
              <a:t>finding bugs, even when language permits it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Buffer overflow possible?</a:t>
            </a:r>
          </a:p>
          <a:p>
            <a:pPr lvl="1"/>
            <a:r>
              <a:rPr lang="en-US" dirty="0"/>
              <a:t>User input formatted into system() call?</a:t>
            </a:r>
          </a:p>
          <a:p>
            <a:pPr lvl="1"/>
            <a:r>
              <a:rPr lang="en-US" dirty="0"/>
              <a:t>Hard-code secrets?</a:t>
            </a:r>
          </a:p>
          <a:p>
            <a:r>
              <a:rPr lang="en-US" dirty="0"/>
              <a:t>Tool must keep false positives low</a:t>
            </a:r>
          </a:p>
          <a:p>
            <a:pPr lvl="1"/>
            <a:r>
              <a:rPr lang="en-US" dirty="0"/>
              <a:t>do not report as a bug something which isn’t</a:t>
            </a:r>
          </a:p>
          <a:p>
            <a:pPr lvl="1"/>
            <a:r>
              <a:rPr lang="en-US" dirty="0"/>
              <a:t>there is simply too many potential problems </a:t>
            </a:r>
          </a:p>
          <a:p>
            <a:r>
              <a:rPr lang="en-US" dirty="0"/>
              <a:t>Tools: </a:t>
            </a:r>
            <a:r>
              <a:rPr lang="en-US" dirty="0" err="1"/>
              <a:t>FindBugs</a:t>
            </a:r>
            <a:r>
              <a:rPr lang="en-US" dirty="0"/>
              <a:t>, </a:t>
            </a:r>
            <a:r>
              <a:rPr lang="en-US" dirty="0" err="1"/>
              <a:t>PREfast</a:t>
            </a:r>
            <a:r>
              <a:rPr lang="en-US" dirty="0"/>
              <a:t>, </a:t>
            </a:r>
            <a:r>
              <a:rPr lang="en-US" dirty="0" err="1"/>
              <a:t>Coverity</a:t>
            </a:r>
            <a:r>
              <a:rPr lang="en-US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8970"/>
            <a:ext cx="1826402" cy="18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 and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Usage of analysis tool to perform security review</a:t>
            </a:r>
          </a:p>
          <a:p>
            <a:pPr lvl="1"/>
            <a:r>
              <a:rPr lang="en-US" dirty="0"/>
              <a:t>Usually multiple tools are used during the process</a:t>
            </a:r>
          </a:p>
          <a:p>
            <a:r>
              <a:rPr lang="en-US" dirty="0"/>
              <a:t>Difference between compiler (e.g., </a:t>
            </a:r>
            <a:r>
              <a:rPr lang="en-US" dirty="0" err="1"/>
              <a:t>gcc</a:t>
            </a:r>
            <a:r>
              <a:rPr lang="en-US" dirty="0"/>
              <a:t>) and additional tool (e.g., </a:t>
            </a:r>
            <a:r>
              <a:rPr lang="en-US" dirty="0" err="1"/>
              <a:t>cppcheck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 must never report error that isn’t (lang. standard)</a:t>
            </a:r>
          </a:p>
          <a:p>
            <a:pPr lvl="1"/>
            <a:r>
              <a:rPr lang="en-US" dirty="0"/>
              <a:t>Compiler must report low # of false warning (as used by  normal “uneducated” developers)</a:t>
            </a:r>
          </a:p>
          <a:p>
            <a:pPr lvl="1"/>
            <a:r>
              <a:rPr lang="en-US" dirty="0"/>
              <a:t>Tool executed for automatic reporting should have low # of false warnings (otherwise untrusted)</a:t>
            </a:r>
          </a:p>
          <a:p>
            <a:pPr lvl="1"/>
            <a:r>
              <a:rPr lang="en-US" dirty="0"/>
              <a:t>Tool executed during manual code review / </a:t>
            </a:r>
            <a:r>
              <a:rPr lang="en-US" dirty="0" err="1"/>
              <a:t>pentest</a:t>
            </a:r>
            <a:r>
              <a:rPr lang="en-US" dirty="0"/>
              <a:t> can have higher # of false warnings (filtered by expert)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digging to concrete tools…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55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</a:t>
            </a:r>
            <a:r>
              <a:rPr lang="en-US" dirty="0">
                <a:solidFill>
                  <a:srgbClr val="0070C0"/>
                </a:solidFill>
              </a:rPr>
              <a:t>program architecture </a:t>
            </a:r>
            <a:r>
              <a:rPr lang="en-US" dirty="0"/>
              <a:t>is not understood</a:t>
            </a:r>
          </a:p>
          <a:p>
            <a:pPr lvl="1"/>
            <a:r>
              <a:rPr lang="en-US" dirty="0"/>
              <a:t>sensitivity of program path</a:t>
            </a:r>
          </a:p>
          <a:p>
            <a:pPr lvl="1"/>
            <a:r>
              <a:rPr lang="en-US" dirty="0"/>
              <a:t>impact of errors on other parts</a:t>
            </a:r>
          </a:p>
          <a:p>
            <a:r>
              <a:rPr lang="en-US" dirty="0">
                <a:solidFill>
                  <a:srgbClr val="0070C0"/>
                </a:solidFill>
              </a:rPr>
              <a:t>Application semantics </a:t>
            </a:r>
            <a:r>
              <a:rPr lang="en-US" dirty="0"/>
              <a:t>is not understood</a:t>
            </a:r>
          </a:p>
          <a:p>
            <a:pPr lvl="1"/>
            <a:r>
              <a:rPr lang="en-US" dirty="0"/>
              <a:t>Is string returned to the user? Can string also contain passwords?</a:t>
            </a:r>
          </a:p>
          <a:p>
            <a:r>
              <a:rPr lang="en-US" dirty="0">
                <a:solidFill>
                  <a:srgbClr val="0070C0"/>
                </a:solidFill>
              </a:rPr>
              <a:t>Social context </a:t>
            </a:r>
            <a:r>
              <a:rPr lang="en-US" dirty="0"/>
              <a:t>is not understood</a:t>
            </a:r>
          </a:p>
          <a:p>
            <a:pPr lvl="1"/>
            <a:r>
              <a:rPr lang="en-US" dirty="0"/>
              <a:t>Who is using the system? High entropy keys encrypted under short guessable password?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6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false positives/negatives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False positives</a:t>
            </a:r>
          </a:p>
          <a:p>
            <a:pPr lvl="1"/>
            <a:r>
              <a:rPr lang="en-US" dirty="0"/>
              <a:t>errors reported by a tool that are not errors in fact</a:t>
            </a:r>
          </a:p>
          <a:p>
            <a:pPr lvl="1"/>
            <a:r>
              <a:rPr lang="en-US" dirty="0"/>
              <a:t>too conservative analysis</a:t>
            </a:r>
          </a:p>
          <a:p>
            <a:pPr lvl="1"/>
            <a:r>
              <a:rPr lang="en-US" dirty="0"/>
              <a:t>inaccurate model used for analysis</a:t>
            </a:r>
          </a:p>
          <a:p>
            <a:pPr lvl="1"/>
            <a:r>
              <a:rPr lang="en-US" dirty="0"/>
              <a:t>annoying, more code needs to be checked, less readable output, developers tend to have as an excuse</a:t>
            </a:r>
          </a:p>
          <a:p>
            <a:r>
              <a:rPr lang="en-US" dirty="0">
                <a:solidFill>
                  <a:srgbClr val="0070C0"/>
                </a:solidFill>
              </a:rPr>
              <a:t>False negatives</a:t>
            </a:r>
          </a:p>
          <a:p>
            <a:pPr lvl="1"/>
            <a:r>
              <a:rPr lang="en-US" dirty="0"/>
              <a:t>real errors NOT reported by a tool</a:t>
            </a:r>
          </a:p>
          <a:p>
            <a:pPr lvl="1"/>
            <a:r>
              <a:rPr lang="en-US" dirty="0"/>
              <a:t>missed problems, missing rules for detection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4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foo() is called, always writes outside buffer</a:t>
            </a:r>
          </a:p>
          <a:p>
            <a:r>
              <a:rPr lang="en-US" dirty="0"/>
              <a:t>Should you fixed it even when foo() is not called?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1976823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00" y="3370709"/>
            <a:ext cx="83701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&gt;cppcheck example.cpp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[example.cpp:4]: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(error) Array 'a[10]' accessed at index 20, which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                        is out of bounds.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57" y="5230951"/>
            <a:ext cx="983010" cy="9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we start…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1 – currently in progress, till </a:t>
            </a:r>
            <a:r>
              <a:rPr lang="en-GB" dirty="0"/>
              <a:t>5</a:t>
            </a:r>
            <a:r>
              <a:rPr lang="cs-CZ" dirty="0"/>
              <a:t>.10.</a:t>
            </a:r>
            <a:endParaRPr lang="en-GB" dirty="0"/>
          </a:p>
          <a:p>
            <a:r>
              <a:rPr lang="en-GB" dirty="0"/>
              <a:t>Project – demonstration at seminar 5.10. </a:t>
            </a:r>
          </a:p>
          <a:p>
            <a:pPr lvl="1"/>
            <a:r>
              <a:rPr lang="en-GB" dirty="0"/>
              <a:t>repo + Travis + tests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4283968" y="2996952"/>
            <a:ext cx="4679702" cy="3445783"/>
            <a:chOff x="179512" y="2996952"/>
            <a:chExt cx="4679702" cy="3445783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996952"/>
              <a:ext cx="4679702" cy="3445783"/>
            </a:xfrm>
            <a:prstGeom prst="rect">
              <a:avLst/>
            </a:prstGeom>
          </p:spPr>
        </p:pic>
        <p:sp>
          <p:nvSpPr>
            <p:cNvPr id="7" name="Zaoblený obdélník 6"/>
            <p:cNvSpPr/>
            <p:nvPr/>
          </p:nvSpPr>
          <p:spPr>
            <a:xfrm>
              <a:off x="323528" y="3861048"/>
              <a:ext cx="3744416" cy="504056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323528" y="5475978"/>
              <a:ext cx="4032447" cy="504056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688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43765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/>
              <a:t>false positive</a:t>
            </a:r>
          </a:p>
          <a:p>
            <a:r>
              <a:rPr lang="en-US" dirty="0"/>
              <a:t>But analyzer cannot be sure about x &amp; y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2803973" cy="2585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813760"/>
            <a:ext cx="7354514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&gt;cppcheck example.cpp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[example.cpp:7]: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 (error) Array 'a[10]' accessed at index 20, which </a:t>
            </a: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                            is out of bounds.</a:t>
            </a:r>
            <a:endParaRPr lang="en-GB" sz="1600" dirty="0"/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5364434" y="2564904"/>
            <a:ext cx="2951982" cy="792088"/>
          </a:xfrm>
          <a:prstGeom prst="accentBorderCallout1">
            <a:avLst>
              <a:gd name="adj1" fmla="val 18750"/>
              <a:gd name="adj2" fmla="val -6356"/>
              <a:gd name="adj3" fmla="val 123657"/>
              <a:gd name="adj4" fmla="val -91713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problematic assignment put inside condition</a:t>
            </a:r>
          </a:p>
        </p:txBody>
      </p:sp>
    </p:spTree>
    <p:extLst>
      <p:ext uri="{BB962C8B-B14F-4D97-AF65-F5344CB8AC3E}">
        <p14:creationId xmlns:p14="http://schemas.microsoft.com/office/powerpoint/2010/main" val="22136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43765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No problem detected – constants are evaluated in compile time and condition is completely removed 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2803973" cy="2585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3275856" y="1485789"/>
            <a:ext cx="4248126" cy="431043"/>
          </a:xfrm>
          <a:prstGeom prst="accentBorderCallout1">
            <a:avLst>
              <a:gd name="adj1" fmla="val 18750"/>
              <a:gd name="adj2" fmla="val -6356"/>
              <a:gd name="adj3" fmla="val 104185"/>
              <a:gd name="adj4" fmla="val -522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latin typeface="Arial" pitchFamily="34" charset="0"/>
              </a:rPr>
              <a:t>const</a:t>
            </a:r>
            <a:r>
              <a:rPr lang="en-US" altLang="en-US" sz="2000" dirty="0">
                <a:latin typeface="Arial" pitchFamily="34" charset="0"/>
              </a:rPr>
              <a:t> added (same for #define)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2633424"/>
            <a:ext cx="4982454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--debug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##file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2: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3: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4: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void foo ( )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5: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6: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char a@3 [ 10 ]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7: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8: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9: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10: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}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988840"/>
            <a:ext cx="478849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&gt;cppcheck example.cpp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 example.cpp...</a:t>
            </a:r>
          </a:p>
        </p:txBody>
      </p:sp>
    </p:spTree>
    <p:extLst>
      <p:ext uri="{BB962C8B-B14F-4D97-AF65-F5344CB8AC3E}">
        <p14:creationId xmlns:p14="http://schemas.microsoft.com/office/powerpoint/2010/main" val="25532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Whole program is not compiled and evaluated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1628800"/>
            <a:ext cx="3631122" cy="28623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1988840"/>
            <a:ext cx="5861156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--debug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##file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void foo2 (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x@1 ,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y@2 )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2: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char a@3 [ 10 ]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3:</a:t>
            </a:r>
            <a:r>
              <a:rPr lang="en-GB" sz="1400" b="1" dirty="0">
                <a:solidFill>
                  <a:srgbClr val="00007F"/>
                </a:solidFill>
                <a:latin typeface="Verdana"/>
              </a:rPr>
              <a:t> if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 x@1 + y@2 ==</a:t>
            </a:r>
            <a:r>
              <a:rPr lang="en-GB" sz="1400" b="1" dirty="0">
                <a:solidFill>
                  <a:srgbClr val="007090"/>
                </a:solidFill>
                <a:latin typeface="Courier New"/>
              </a:rPr>
              <a:t> 2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)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4: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a@3 [ 20 ] = 0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5: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}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6: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}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7: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main ( )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8: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foo2 ( 0 , 3 )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9: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return 0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10: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[example.cpp:4]: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(error) Array 'a[10]' accessed at index 20, 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                             which is out of bounds.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66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design for testability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“Code that isn't tested doesn't work - this seems to be the safe assumption.” </a:t>
            </a:r>
            <a:r>
              <a:rPr lang="en-GB" dirty="0"/>
              <a:t>Kent Beck </a:t>
            </a:r>
          </a:p>
          <a:p>
            <a:r>
              <a:rPr lang="en-US" dirty="0"/>
              <a:t>Code written in a way that is easier to test</a:t>
            </a:r>
          </a:p>
          <a:p>
            <a:pPr lvl="1"/>
            <a:r>
              <a:rPr lang="en-US" dirty="0"/>
              <a:t>proper decomposition, unit tests, mock objects</a:t>
            </a:r>
          </a:p>
          <a:p>
            <a:pPr lvl="1"/>
            <a:r>
              <a:rPr lang="en-US" dirty="0"/>
              <a:t>source code annotations (with subsequent analysis)</a:t>
            </a:r>
          </a:p>
          <a:p>
            <a:r>
              <a:rPr lang="en-US" dirty="0"/>
              <a:t>References</a:t>
            </a:r>
          </a:p>
          <a:p>
            <a:pPr lvl="1"/>
            <a:r>
              <a:rPr lang="en-US" dirty="0">
                <a:hlinkClick r:id="rId2"/>
              </a:rPr>
              <a:t>https://en.wikipedia.org/wiki/Design_For_Test</a:t>
            </a:r>
            <a:endParaRPr lang="en-US" dirty="0"/>
          </a:p>
          <a:p>
            <a:pPr lvl="1"/>
            <a:r>
              <a:rPr lang="en-GB" dirty="0">
                <a:hlinkClick r:id="rId3"/>
              </a:rPr>
              <a:t>http://www.agiledata.org/essays/tdd.html</a:t>
            </a:r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726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Build-in </a:t>
            </a:r>
            <a:r>
              <a:rPr lang="en-US" dirty="0" err="1"/>
              <a:t>CompileR</a:t>
            </a:r>
            <a:r>
              <a:rPr lang="en-US" dirty="0"/>
              <a:t>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289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MSVC flags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r>
              <a:rPr lang="en-GB" sz="24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C4018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>
                <a:solidFill>
                  <a:srgbClr val="7F007F"/>
                </a:solidFill>
                <a:latin typeface="Verdana"/>
              </a:rPr>
              <a:t>'&gt;='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b="1" dirty="0">
                <a:solidFill>
                  <a:srgbClr val="00007F"/>
                </a:solidFill>
                <a:latin typeface="Verdana"/>
              </a:rPr>
              <a:t>signed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24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mismatch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39552" y="1920314"/>
            <a:ext cx="7353295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low_limit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low_limit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"."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88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Warnings – how compiler signals troubles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MSVC /W n</a:t>
            </a:r>
          </a:p>
          <a:p>
            <a:pPr lvl="1"/>
            <a:r>
              <a:rPr lang="en-GB" sz="2000" dirty="0"/>
              <a:t>/W 0 disables all warnings</a:t>
            </a:r>
          </a:p>
          <a:p>
            <a:pPr lvl="1"/>
            <a:r>
              <a:rPr lang="en-GB" sz="2000" dirty="0"/>
              <a:t>/W 1 &amp; /W 2 basic warning</a:t>
            </a:r>
          </a:p>
          <a:p>
            <a:pPr lvl="1"/>
            <a:r>
              <a:rPr lang="en-GB" sz="2000" dirty="0"/>
              <a:t>/W 3 recommended production purposes (default)</a:t>
            </a:r>
          </a:p>
          <a:p>
            <a:pPr lvl="1"/>
            <a:r>
              <a:rPr lang="en-GB" sz="2000" dirty="0"/>
              <a:t>/W 4 recommended for all compilations, ensure the fewest possible hard-to-find code defects</a:t>
            </a:r>
          </a:p>
          <a:p>
            <a:pPr lvl="1"/>
            <a:r>
              <a:rPr lang="en-GB" sz="2000" dirty="0"/>
              <a:t>/Wall == /W4 + extra</a:t>
            </a:r>
            <a:endParaRPr lang="en-US" sz="2000" dirty="0"/>
          </a:p>
          <a:p>
            <a:r>
              <a:rPr lang="en-US" sz="2400" dirty="0"/>
              <a:t>GCC -Wall, -</a:t>
            </a:r>
            <a:r>
              <a:rPr lang="en-US" sz="2400" dirty="0" err="1"/>
              <a:t>Wextra</a:t>
            </a:r>
            <a:endParaRPr lang="en-US" sz="2000" dirty="0"/>
          </a:p>
          <a:p>
            <a:r>
              <a:rPr lang="en-US" sz="2400" dirty="0"/>
              <a:t>Treat warnings as errors</a:t>
            </a:r>
          </a:p>
          <a:p>
            <a:pPr lvl="1"/>
            <a:r>
              <a:rPr lang="en-US" sz="2000" dirty="0"/>
              <a:t>GCC –</a:t>
            </a:r>
            <a:r>
              <a:rPr lang="en-US" sz="2000" dirty="0" err="1"/>
              <a:t>Werror</a:t>
            </a:r>
            <a:r>
              <a:rPr lang="en-US" sz="2000" dirty="0"/>
              <a:t>, MSVC /WX</a:t>
            </a:r>
          </a:p>
          <a:p>
            <a:pPr lvl="1"/>
            <a:r>
              <a:rPr lang="en-US" sz="2000" dirty="0"/>
              <a:t>forces you to fix all warnings, but slightly obscure nature of problem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MSVC CL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with higher warnings /W4</a:t>
            </a:r>
          </a:p>
          <a:p>
            <a:r>
              <a:rPr lang="en-US" dirty="0"/>
              <a:t>Control and fix especially integer-related warnings</a:t>
            </a:r>
          </a:p>
          <a:p>
            <a:pPr lvl="1"/>
            <a:r>
              <a:rPr lang="en-GB" dirty="0"/>
              <a:t>warning C4018: '&gt;=' : signed/unsigned mismatch</a:t>
            </a:r>
          </a:p>
          <a:p>
            <a:pPr lvl="2"/>
            <a:r>
              <a:rPr lang="en-US" dirty="0"/>
              <a:t>comparing signed and unsigned values, signed value must be converted to unsigned</a:t>
            </a:r>
          </a:p>
          <a:p>
            <a:pPr lvl="1"/>
            <a:r>
              <a:rPr lang="en-US" dirty="0"/>
              <a:t>C4244, C4389 – possible loss of data because of truncation or </a:t>
            </a:r>
            <a:r>
              <a:rPr lang="en-US" dirty="0" err="1"/>
              <a:t>signed&amp;unsigned</a:t>
            </a:r>
            <a:r>
              <a:rPr lang="en-US" dirty="0"/>
              <a:t> variables operation</a:t>
            </a:r>
          </a:p>
          <a:p>
            <a:r>
              <a:rPr lang="en-US" dirty="0"/>
              <a:t>If existing code is inspected, look for </a:t>
            </a:r>
          </a:p>
          <a:p>
            <a:pPr lvl="1"/>
            <a:r>
              <a:rPr lang="en-GB" sz="2000" dirty="0">
                <a:solidFill>
                  <a:srgbClr val="7F7F00"/>
                </a:solidFill>
                <a:latin typeface="Verdana"/>
              </a:rPr>
              <a:t>#pragma warning (disable, </a:t>
            </a:r>
            <a:r>
              <a:rPr lang="en-GB" sz="2000" dirty="0" err="1">
                <a:solidFill>
                  <a:srgbClr val="7F7F00"/>
                </a:solidFill>
                <a:latin typeface="Verdana"/>
              </a:rPr>
              <a:t>Cxxxx</a:t>
            </a:r>
            <a:r>
              <a:rPr lang="en-GB" sz="2000" dirty="0">
                <a:solidFill>
                  <a:srgbClr val="7F7F00"/>
                </a:solidFill>
                <a:latin typeface="Verdana"/>
              </a:rPr>
              <a:t>) </a:t>
            </a:r>
            <a:r>
              <a:rPr lang="en-US" dirty="0"/>
              <a:t>where </a:t>
            </a:r>
            <a:r>
              <a:rPr lang="en-US" dirty="0" err="1"/>
              <a:t>xxxx</a:t>
            </a:r>
            <a:r>
              <a:rPr lang="en-US" dirty="0"/>
              <a:t> is above</a:t>
            </a:r>
          </a:p>
          <a:p>
            <a:r>
              <a:rPr lang="en-US" dirty="0"/>
              <a:t>Use compiler /RTC flag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8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29" y="3717032"/>
            <a:ext cx="13716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/>
              <a:t>warning C4018: '&gt;=' : signed/unsigned mismatch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be the output of following code?</a:t>
            </a:r>
          </a:p>
          <a:p>
            <a:pPr lvl="1"/>
            <a:r>
              <a:rPr lang="en-US" dirty="0"/>
              <a:t>string </a:t>
            </a:r>
            <a:r>
              <a:rPr lang="en-GB" sz="24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&gt; y"</a:t>
            </a:r>
          </a:p>
          <a:p>
            <a:pPr lvl="1"/>
            <a:r>
              <a:rPr lang="en-GB" dirty="0"/>
              <a:t>but also compiler warning C4018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91823" y="3212976"/>
            <a:ext cx="5262979" cy="31700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20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20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sz="20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unsigned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&gt; y"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 &gt;= x"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78506" y="3804251"/>
            <a:ext cx="2900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   </a:t>
            </a:r>
            <a:r>
              <a:rPr lang="en-GB" sz="2400" dirty="0" err="1"/>
              <a:t>int</a:t>
            </a:r>
            <a:r>
              <a:rPr lang="en-GB" sz="2400" dirty="0"/>
              <a:t> </a:t>
            </a:r>
            <a:r>
              <a:rPr lang="en-GB" sz="2400" dirty="0">
                <a:sym typeface="Symbol" panose="05050102010706020507" pitchFamily="18" charset="2"/>
              </a:rPr>
              <a:t> </a:t>
            </a:r>
            <a:r>
              <a:rPr lang="en-GB" sz="2400" dirty="0"/>
              <a:t>unsigned </a:t>
            </a:r>
            <a:r>
              <a:rPr lang="en-GB" sz="2400" dirty="0" err="1"/>
              <a:t>int</a:t>
            </a:r>
            <a:endParaRPr lang="en-GB" sz="2400" dirty="0"/>
          </a:p>
          <a:p>
            <a:r>
              <a:rPr lang="en-GB" sz="2400" dirty="0"/>
              <a:t>-100 </a:t>
            </a:r>
            <a:r>
              <a:rPr lang="en-GB" sz="2400" dirty="0">
                <a:sym typeface="Symbol" panose="05050102010706020507" pitchFamily="18" charset="2"/>
              </a:rPr>
              <a:t> 0xffffff9c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21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GCC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GCC –</a:t>
            </a:r>
            <a:r>
              <a:rPr lang="en-US" sz="2000" dirty="0" err="1"/>
              <a:t>Wconversion</a:t>
            </a:r>
            <a:endParaRPr lang="en-US" sz="2000" dirty="0"/>
          </a:p>
          <a:p>
            <a:pPr lvl="1"/>
            <a:r>
              <a:rPr lang="en-US" sz="1800" dirty="0"/>
              <a:t>warn about potentially problematic conversions</a:t>
            </a:r>
          </a:p>
          <a:p>
            <a:pPr lvl="1"/>
            <a:r>
              <a:rPr lang="en-US" sz="1800" dirty="0"/>
              <a:t>fixed </a:t>
            </a:r>
            <a:r>
              <a:rPr lang="en-US" sz="1800" dirty="0">
                <a:sym typeface="Symbol"/>
              </a:rPr>
              <a:t> floating point, signed  unsigned, ...</a:t>
            </a:r>
            <a:endParaRPr lang="en-US" sz="1800" dirty="0"/>
          </a:p>
          <a:p>
            <a:r>
              <a:rPr lang="en-US" sz="2000" dirty="0"/>
              <a:t>GCC –</a:t>
            </a:r>
            <a:r>
              <a:rPr lang="en-US" sz="2000" dirty="0" err="1"/>
              <a:t>Wsign</a:t>
            </a:r>
            <a:r>
              <a:rPr lang="en-US" sz="2000" dirty="0"/>
              <a:t>-compare</a:t>
            </a:r>
          </a:p>
          <a:p>
            <a:pPr lvl="1"/>
            <a:r>
              <a:rPr lang="en-US" sz="1800" dirty="0">
                <a:sym typeface="Symbol"/>
              </a:rPr>
              <a:t>signed  unsigned producing incorrect result</a:t>
            </a:r>
          </a:p>
          <a:p>
            <a:pPr lvl="1"/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warning: comparison between signed and unsigned integer expressions [-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Wsign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-compare]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>
                <a:hlinkClick r:id="rId2"/>
              </a:rPr>
              <a:t>http://stackoverflow.com/questions/16834588/wsign-compare-warning-in-g</a:t>
            </a:r>
            <a:r>
              <a:rPr lang="en-US" sz="1800" dirty="0"/>
              <a:t> provides example of real problem</a:t>
            </a:r>
          </a:p>
          <a:p>
            <a:r>
              <a:rPr lang="en-US" sz="2000" dirty="0"/>
              <a:t>Runtime integer error checks using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ftrapv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/>
              <a:t>trap function called when signed overflow in addition, subs, </a:t>
            </a:r>
            <a:r>
              <a:rPr lang="en-US" sz="1800" dirty="0" err="1"/>
              <a:t>mult</a:t>
            </a:r>
            <a:r>
              <a:rPr lang="en-US" sz="1800" dirty="0"/>
              <a:t>. occur</a:t>
            </a:r>
          </a:p>
          <a:p>
            <a:pPr lvl="1"/>
            <a:r>
              <a:rPr lang="en-US" sz="1800" dirty="0"/>
              <a:t>but significant performance penalty (continuous overflow checking) </a:t>
            </a:r>
            <a:r>
              <a:rPr lang="en-US" sz="1800" dirty="0">
                <a:sym typeface="Wingdings" panose="05000000000000000000" pitchFamily="2" charset="2"/>
              </a:rPr>
              <a:t></a:t>
            </a:r>
            <a:endParaRPr lang="en-US" sz="1800" dirty="0"/>
          </a:p>
          <a:p>
            <a:endParaRPr lang="en-US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3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732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-</a:t>
            </a:r>
            <a:r>
              <a:rPr lang="en-US" dirty="0" err="1"/>
              <a:t>ftrapv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8392041" cy="48628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compile with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ftrapv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&lt;filename&gt;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signal.h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limits.h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signalHandler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"Overflow detected\n"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SIGABRT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signalHandler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INT_MAX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overflowInt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should cause overflow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if compiling with -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ftrapv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we shouldn't get here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309320"/>
            <a:ext cx="906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http://stackoverflow.com/questions/5005379/c-avoiding-overflows-when-working-with-big-numbers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</a:p>
        </p:txBody>
      </p:sp>
    </p:spTree>
    <p:extLst>
      <p:ext uri="{BB962C8B-B14F-4D97-AF65-F5344CB8AC3E}">
        <p14:creationId xmlns:p14="http://schemas.microsoft.com/office/powerpoint/2010/main" val="3122899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TOOLS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479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analysis tools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static checkers</a:t>
            </a:r>
            <a:endParaRPr lang="en-GB" dirty="0">
              <a:hlinkClick r:id="rId2"/>
            </a:endParaRPr>
          </a:p>
          <a:p>
            <a:pPr lvl="1"/>
            <a:r>
              <a:rPr lang="en-GB" dirty="0">
                <a:hlinkClick r:id="rId2"/>
              </a:rPr>
              <a:t>http://samate.nist.gov/index.php/Source_Code_Security_Analyzers.html</a:t>
            </a:r>
          </a:p>
          <a:p>
            <a:pPr lvl="1"/>
            <a:r>
              <a:rPr lang="en-GB" dirty="0">
                <a:hlinkClick r:id="rId2"/>
              </a:rPr>
              <a:t>http://spinroot.com/static/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http://en.wikipedia.org/wiki/List_of_tools_for_static_code_analysis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https://security.web.cern.ch/security/recommendations/en/code_tools.shtml</a:t>
            </a:r>
            <a:endParaRPr lang="en-GB" dirty="0"/>
          </a:p>
          <a:p>
            <a:r>
              <a:rPr lang="en-US" dirty="0"/>
              <a:t>We will be mainly focused on C/C++/Java checkers</a:t>
            </a:r>
          </a:p>
          <a:p>
            <a:pPr lvl="1"/>
            <a:r>
              <a:rPr lang="en-US" dirty="0"/>
              <a:t>but tools exists for almost any language</a:t>
            </a:r>
          </a:p>
          <a:p>
            <a:pPr eaLnBrk="1" hangingPunct="1">
              <a:defRPr/>
            </a:pPr>
            <a:endParaRPr lang="en-US" sz="2200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Static and dynamic checkers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57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free and commercial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Commercial tools</a:t>
            </a:r>
          </a:p>
          <a:p>
            <a:pPr lvl="1"/>
            <a:r>
              <a:rPr lang="en-US" sz="1800" dirty="0"/>
              <a:t>PC-Lint (</a:t>
            </a:r>
            <a:r>
              <a:rPr lang="en-US" sz="1800" dirty="0" err="1"/>
              <a:t>Gimpel</a:t>
            </a:r>
            <a:r>
              <a:rPr lang="en-US" sz="1800" dirty="0"/>
              <a:t> Software)</a:t>
            </a:r>
          </a:p>
          <a:p>
            <a:pPr lvl="1"/>
            <a:r>
              <a:rPr lang="en-US" sz="1800" dirty="0" err="1"/>
              <a:t>Klocwork</a:t>
            </a:r>
            <a:r>
              <a:rPr lang="en-US" sz="1800" dirty="0"/>
              <a:t> Insight (</a:t>
            </a:r>
            <a:r>
              <a:rPr lang="en-US" sz="1800" dirty="0" err="1"/>
              <a:t>Klocwork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err="1"/>
              <a:t>Coverity</a:t>
            </a:r>
            <a:r>
              <a:rPr lang="en-US" sz="1800" dirty="0"/>
              <a:t> (now under HP)</a:t>
            </a:r>
          </a:p>
          <a:p>
            <a:pPr lvl="1"/>
            <a:r>
              <a:rPr lang="en-US" sz="1800" dirty="0"/>
              <a:t>Microsoft </a:t>
            </a:r>
            <a:r>
              <a:rPr lang="en-US" sz="1800" dirty="0" err="1"/>
              <a:t>PREfast</a:t>
            </a:r>
            <a:r>
              <a:rPr lang="en-US" sz="1800" dirty="0"/>
              <a:t> (included in Visual Studio)</a:t>
            </a:r>
          </a:p>
          <a:p>
            <a:r>
              <a:rPr lang="en-US" sz="2000" dirty="0"/>
              <a:t>Free tools</a:t>
            </a:r>
          </a:p>
          <a:p>
            <a:pPr lvl="1"/>
            <a:r>
              <a:rPr lang="en-GB" sz="1800" dirty="0"/>
              <a:t>Rough Auditing Tool for Security (RATS) </a:t>
            </a:r>
            <a:r>
              <a:rPr lang="en-GB" sz="1800" dirty="0">
                <a:hlinkClick r:id="rId2"/>
              </a:rPr>
              <a:t>http://code.google.com/p/rough-auditing-tool-for-security/</a:t>
            </a:r>
            <a:endParaRPr lang="en-GB" sz="1800" dirty="0"/>
          </a:p>
          <a:p>
            <a:pPr lvl="1"/>
            <a:r>
              <a:rPr lang="en-GB" sz="1800" b="1" dirty="0" err="1"/>
              <a:t>CppCheck</a:t>
            </a:r>
            <a:r>
              <a:rPr lang="en-GB" sz="1800" dirty="0"/>
              <a:t> </a:t>
            </a:r>
            <a:r>
              <a:rPr lang="en-GB" sz="1800" dirty="0">
                <a:hlinkClick r:id="rId3"/>
              </a:rPr>
              <a:t>http://cppcheck.sourceforge.net/</a:t>
            </a:r>
            <a:endParaRPr lang="en-US" altLang="en-US" sz="1800" dirty="0"/>
          </a:p>
          <a:p>
            <a:pPr lvl="1"/>
            <a:r>
              <a:rPr lang="en-US" altLang="en-US" sz="1800" dirty="0" err="1"/>
              <a:t>Flawfinder</a:t>
            </a:r>
            <a:r>
              <a:rPr lang="en-US" altLang="en-US" sz="1800" dirty="0"/>
              <a:t> </a:t>
            </a:r>
            <a:r>
              <a:rPr lang="en-US" altLang="en-US" sz="1800" dirty="0">
                <a:hlinkClick r:id="rId4"/>
              </a:rPr>
              <a:t>http://www.dwheeler.com/flawfinder/</a:t>
            </a:r>
            <a:endParaRPr lang="en-US" altLang="en-US" sz="1800" dirty="0"/>
          </a:p>
          <a:p>
            <a:pPr lvl="1"/>
            <a:r>
              <a:rPr lang="en-US" altLang="en-US" sz="1800" dirty="0"/>
              <a:t>Splint </a:t>
            </a:r>
            <a:r>
              <a:rPr lang="en-US" sz="1800" dirty="0">
                <a:hlinkClick r:id="rId5"/>
              </a:rPr>
              <a:t>http://www.splint.org/</a:t>
            </a:r>
            <a:endParaRPr lang="en-US" sz="1800" dirty="0"/>
          </a:p>
          <a:p>
            <a:pPr lvl="1"/>
            <a:r>
              <a:rPr lang="en-US" sz="1800" b="1" dirty="0" err="1"/>
              <a:t>FindBugs</a:t>
            </a:r>
            <a:r>
              <a:rPr lang="en-US" sz="1800" dirty="0"/>
              <a:t> </a:t>
            </a:r>
            <a:r>
              <a:rPr lang="en-GB" sz="1800" dirty="0">
                <a:hlinkClick r:id="rId6"/>
              </a:rPr>
              <a:t>http://findbugs.sourceforge.net</a:t>
            </a:r>
            <a:r>
              <a:rPr lang="en-GB" sz="1800" dirty="0"/>
              <a:t> (for Java programs)</a:t>
            </a:r>
          </a:p>
          <a:p>
            <a:pPr lvl="1"/>
            <a:r>
              <a:rPr lang="en-US" altLang="en-US" sz="1800" dirty="0" err="1"/>
              <a:t>Doxygen’s</a:t>
            </a:r>
            <a:r>
              <a:rPr lang="en-US" altLang="en-US" sz="1800" dirty="0"/>
              <a:t> call graphs from source  </a:t>
            </a:r>
            <a:r>
              <a:rPr lang="en-US" altLang="en-US" sz="1800" dirty="0">
                <a:hlinkClick r:id="rId7"/>
              </a:rPr>
              <a:t>http://www.stack.nl/~dimitri/doxygen/</a:t>
            </a:r>
            <a:endParaRPr lang="en-US" altLang="en-US" sz="1800" dirty="0"/>
          </a:p>
          <a:p>
            <a:pPr lvl="1"/>
            <a:r>
              <a:rPr lang="en-US" altLang="en-US" sz="1800" dirty="0"/>
              <a:t>...</a:t>
            </a:r>
          </a:p>
          <a:p>
            <a:endParaRPr lang="en-US" sz="2000" dirty="0"/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5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Static and dynamic checkers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Flawfinder</a:t>
            </a:r>
            <a:endParaRPr lang="en-US" alt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Last version </a:t>
            </a:r>
            <a:r>
              <a:rPr lang="en-GB" dirty="0"/>
              <a:t>1.27 (2007-01-16)</a:t>
            </a:r>
            <a:endParaRPr lang="en-US" altLang="en-US" dirty="0"/>
          </a:p>
          <a:p>
            <a:pPr eaLnBrk="1" hangingPunct="1"/>
            <a:r>
              <a:rPr lang="en-US" altLang="en-US" dirty="0"/>
              <a:t>Download at </a:t>
            </a:r>
            <a:r>
              <a:rPr lang="en-US" altLang="en-US" dirty="0">
                <a:hlinkClick r:id="rId2"/>
              </a:rPr>
              <a:t>http://www.dwheeler.com/flawfinder/</a:t>
            </a:r>
            <a:endParaRPr lang="en-US" altLang="en-US" dirty="0"/>
          </a:p>
          <a:p>
            <a:pPr eaLnBrk="1" hangingPunct="1"/>
            <a:r>
              <a:rPr lang="en-US" altLang="en-US" dirty="0"/>
              <a:t>Build by </a:t>
            </a:r>
            <a:r>
              <a:rPr lang="en-US" altLang="en-US" dirty="0">
                <a:latin typeface="Courier New" pitchFamily="49" charset="0"/>
              </a:rPr>
              <a:t>setup.py build</a:t>
            </a:r>
          </a:p>
          <a:p>
            <a:pPr eaLnBrk="1" hangingPunct="1"/>
            <a:r>
              <a:rPr lang="en-US" altLang="en-US" dirty="0"/>
              <a:t>Install by </a:t>
            </a:r>
            <a:r>
              <a:rPr lang="en-US" altLang="en-US" dirty="0">
                <a:latin typeface="Courier New" pitchFamily="49" charset="0"/>
              </a:rPr>
              <a:t>setup.py install</a:t>
            </a:r>
          </a:p>
          <a:p>
            <a:pPr eaLnBrk="1" hangingPunct="1"/>
            <a:r>
              <a:rPr lang="en-US" altLang="en-US" dirty="0">
                <a:latin typeface="Courier New" pitchFamily="49" charset="0"/>
              </a:rPr>
              <a:t>/build/scripts***/flawfinder.py</a:t>
            </a:r>
          </a:p>
          <a:p>
            <a:pPr eaLnBrk="1" hangingPunct="1"/>
            <a:r>
              <a:rPr lang="en-US" altLang="en-US" dirty="0">
                <a:latin typeface="Courier New" pitchFamily="49" charset="0"/>
              </a:rPr>
              <a:t>flawfinder.py --context --html </a:t>
            </a:r>
            <a:r>
              <a:rPr lang="en-US" altLang="en-US" dirty="0" err="1">
                <a:latin typeface="Courier New" pitchFamily="49" charset="0"/>
              </a:rPr>
              <a:t>source_dir</a:t>
            </a:r>
            <a:endParaRPr lang="en-US" altLang="en-US" dirty="0">
              <a:latin typeface="Courier New" pitchFamily="49" charset="0"/>
            </a:endParaRPr>
          </a:p>
          <a:p>
            <a:pPr eaLnBrk="1" hangingPunct="1"/>
            <a:endParaRPr lang="en-US" altLang="en-US" dirty="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810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Static and dynamic checkers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Flawfinder - example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6106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17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Programming Lint</a:t>
            </a:r>
          </a:p>
          <a:p>
            <a:r>
              <a:rPr lang="en-GB" dirty="0"/>
              <a:t>Annotation-Assisted Lightweight Static Checking</a:t>
            </a:r>
            <a:endParaRPr lang="en-US" dirty="0"/>
          </a:p>
          <a:p>
            <a:r>
              <a:rPr lang="en-US" dirty="0">
                <a:hlinkClick r:id="rId2"/>
              </a:rPr>
              <a:t>http://www.splint.org/</a:t>
            </a:r>
            <a:endParaRPr lang="en-US" dirty="0"/>
          </a:p>
          <a:p>
            <a:pPr lvl="1"/>
            <a:r>
              <a:rPr lang="en-US" dirty="0"/>
              <a:t>standard static analyzer</a:t>
            </a:r>
          </a:p>
          <a:p>
            <a:pPr lvl="1"/>
            <a:r>
              <a:rPr lang="en-US" dirty="0"/>
              <a:t>possibility to add annotations</a:t>
            </a:r>
          </a:p>
          <a:p>
            <a:r>
              <a:rPr lang="en-US" dirty="0"/>
              <a:t>Last version 3.1.2 (2007)</a:t>
            </a:r>
          </a:p>
          <a:p>
            <a:r>
              <a:rPr lang="en-US" dirty="0"/>
              <a:t>Splint overview</a:t>
            </a:r>
          </a:p>
          <a:p>
            <a:pPr lvl="1"/>
            <a:r>
              <a:rPr lang="en-US" dirty="0">
                <a:hlinkClick r:id="rId3"/>
              </a:rPr>
              <a:t>http://www.slideshare.net/UlissesCosta/splint-the-c-code-static-checker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5122" name="Picture 2" descr="D:\splint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1"/>
            <a:ext cx="2002532" cy="231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02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Rough Auditing Tool for Security (RATS)</a:t>
            </a:r>
          </a:p>
          <a:p>
            <a:pPr lvl="1"/>
            <a:r>
              <a:rPr lang="en-GB" dirty="0">
                <a:hlinkClick r:id="rId2"/>
              </a:rPr>
              <a:t>http://code.google.com/p/rough-auditing-tool-for-security/</a:t>
            </a:r>
            <a:endParaRPr lang="en-GB" dirty="0"/>
          </a:p>
          <a:p>
            <a:r>
              <a:rPr lang="en-US" dirty="0"/>
              <a:t>Windows and Linux support</a:t>
            </a:r>
          </a:p>
          <a:p>
            <a:r>
              <a:rPr lang="en-US" dirty="0"/>
              <a:t>Previous version 2.3 (2009)</a:t>
            </a:r>
          </a:p>
          <a:p>
            <a:r>
              <a:rPr lang="en-US" dirty="0"/>
              <a:t>Last version 2.4 (December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402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 tool for static C/C++ code analysis</a:t>
            </a:r>
            <a:endParaRPr lang="en-US" sz="2400" dirty="0"/>
          </a:p>
          <a:p>
            <a:pPr lvl="1"/>
            <a:r>
              <a:rPr lang="en-US" sz="2000" dirty="0"/>
              <a:t>Open-source freeware, </a:t>
            </a:r>
            <a:r>
              <a:rPr lang="en-GB" sz="2000" dirty="0">
                <a:hlinkClick r:id="rId2"/>
              </a:rPr>
              <a:t>http://cppcheck.sourceforge.net/</a:t>
            </a:r>
            <a:endParaRPr lang="en-GB" sz="2000" dirty="0"/>
          </a:p>
          <a:p>
            <a:pPr lvl="1"/>
            <a:r>
              <a:rPr lang="en-GB" sz="2000" dirty="0"/>
              <a:t>Online demo </a:t>
            </a:r>
            <a:r>
              <a:rPr lang="en-GB" sz="2000" dirty="0">
                <a:hlinkClick r:id="rId3"/>
              </a:rPr>
              <a:t>http://cppcheck.sourceforge.net/demo/</a:t>
            </a:r>
            <a:endParaRPr lang="en-GB" sz="2000" dirty="0"/>
          </a:p>
          <a:p>
            <a:r>
              <a:rPr lang="en-US" altLang="en-US" sz="2400" dirty="0"/>
              <a:t>Last version </a:t>
            </a:r>
            <a:r>
              <a:rPr lang="en-GB" sz="2400" dirty="0"/>
              <a:t>1.80 (2017-07-29)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Used to find bugs in open-source projects (</a:t>
            </a:r>
            <a:r>
              <a:rPr lang="en-US" sz="2000" dirty="0">
                <a:sym typeface="Wingdings" panose="05000000000000000000" pitchFamily="2" charset="2"/>
              </a:rPr>
              <a:t>Linux kernel... )</a:t>
            </a:r>
          </a:p>
          <a:p>
            <a:r>
              <a:rPr lang="en-US" sz="2400" dirty="0">
                <a:sym typeface="Wingdings" panose="05000000000000000000" pitchFamily="2" charset="2"/>
              </a:rPr>
              <a:t>Command line &amp; GUI version</a:t>
            </a:r>
          </a:p>
          <a:p>
            <a:r>
              <a:rPr lang="en-US" sz="2400" dirty="0"/>
              <a:t>Standalone version, plugin into IDEs, version control...</a:t>
            </a:r>
          </a:p>
          <a:p>
            <a:pPr lvl="1"/>
            <a:r>
              <a:rPr lang="en-US" sz="2000" dirty="0"/>
              <a:t>Code::Blocks, </a:t>
            </a:r>
            <a:r>
              <a:rPr lang="en-US" sz="2000" dirty="0" err="1"/>
              <a:t>Codelite</a:t>
            </a:r>
            <a:r>
              <a:rPr lang="en-US" sz="2000" dirty="0"/>
              <a:t>, Eclipse, Jenkins...</a:t>
            </a:r>
          </a:p>
          <a:p>
            <a:pPr lvl="1"/>
            <a:r>
              <a:rPr lang="en-US" sz="2000" dirty="0"/>
              <a:t>Tortoise SVN, Visual Studio …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Cross platform (Windows, Linux)</a:t>
            </a:r>
          </a:p>
          <a:p>
            <a:pPr lvl="1"/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apt-get install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cppcheck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1026" name="Picture 2" descr="D:\CppcheckPortable_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8720"/>
            <a:ext cx="1475656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alog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93"/>
          <a:stretch/>
        </p:blipFill>
        <p:spPr bwMode="auto">
          <a:xfrm rot="5400000">
            <a:off x="6460231" y="730697"/>
            <a:ext cx="834604" cy="16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31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what is checked?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Bound checking for array overruns</a:t>
            </a:r>
          </a:p>
          <a:p>
            <a:r>
              <a:rPr lang="en-US" dirty="0"/>
              <a:t>Suspicious patterns for class</a:t>
            </a:r>
          </a:p>
          <a:p>
            <a:r>
              <a:rPr lang="en-US" dirty="0"/>
              <a:t>Exceptions safety</a:t>
            </a:r>
          </a:p>
          <a:p>
            <a:r>
              <a:rPr lang="en-US" dirty="0"/>
              <a:t>Memory leaks</a:t>
            </a:r>
          </a:p>
          <a:p>
            <a:r>
              <a:rPr lang="en-US" dirty="0"/>
              <a:t>Obsolete functions</a:t>
            </a:r>
          </a:p>
          <a:p>
            <a:r>
              <a:rPr lang="en-US" dirty="0" err="1"/>
              <a:t>sizeof</a:t>
            </a:r>
            <a:r>
              <a:rPr lang="en-US" dirty="0"/>
              <a:t>() related problems</a:t>
            </a:r>
          </a:p>
          <a:p>
            <a:r>
              <a:rPr lang="en-US" dirty="0"/>
              <a:t>String format problems...</a:t>
            </a:r>
          </a:p>
          <a:p>
            <a:r>
              <a:rPr lang="en-US" dirty="0"/>
              <a:t>See full list </a:t>
            </a:r>
            <a:r>
              <a:rPr lang="en-GB" dirty="0">
                <a:hlinkClick r:id="rId2"/>
              </a:rPr>
              <a:t>http://sourceforge.net/apps/mediawiki/cppcheck/index.php?title=Main_Page#Checks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74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insecure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risk and failures due to generally increased usage of computers</a:t>
            </a:r>
          </a:p>
          <a:p>
            <a:r>
              <a:rPr lang="en-US" dirty="0"/>
              <a:t>Fixing bug in released version is more expensive</a:t>
            </a:r>
          </a:p>
          <a:p>
            <a:pPr lvl="1"/>
            <a:r>
              <a:rPr lang="en-US" dirty="0"/>
              <a:t>testing, announcements…</a:t>
            </a:r>
          </a:p>
          <a:p>
            <a:r>
              <a:rPr lang="en-US" dirty="0"/>
              <a:t>Liability laws</a:t>
            </a:r>
          </a:p>
          <a:p>
            <a:pPr lvl="1"/>
            <a:r>
              <a:rPr lang="en-US" dirty="0"/>
              <a:t>need to notify, settlement...  </a:t>
            </a:r>
          </a:p>
          <a:p>
            <a:r>
              <a:rPr lang="en-US" dirty="0"/>
              <a:t>Reputation loss</a:t>
            </a:r>
          </a:p>
          <a:p>
            <a:r>
              <a:rPr lang="en-US" dirty="0"/>
              <a:t>Cost of defense is decreasing</a:t>
            </a:r>
          </a:p>
          <a:p>
            <a:pPr lvl="1"/>
            <a:r>
              <a:rPr lang="en-US" dirty="0"/>
              <a:t>better training (like this course </a:t>
            </a:r>
            <a:r>
              <a:rPr lang="en-US" dirty="0">
                <a:sym typeface="Wingdings" pitchFamily="2" charset="2"/>
              </a:rPr>
              <a:t></a:t>
            </a:r>
            <a:r>
              <a:rPr lang="en-US" dirty="0"/>
              <a:t>), automated tools, development methods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categories of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70C0"/>
                </a:solidFill>
              </a:rPr>
              <a:t>error</a:t>
            </a:r>
            <a:r>
              <a:rPr lang="en-GB" sz="2400" dirty="0"/>
              <a:t> – when bugs are found</a:t>
            </a:r>
          </a:p>
          <a:p>
            <a:r>
              <a:rPr lang="en-GB" sz="2400" dirty="0">
                <a:solidFill>
                  <a:srgbClr val="0070C0"/>
                </a:solidFill>
              </a:rPr>
              <a:t>warning</a:t>
            </a:r>
            <a:r>
              <a:rPr lang="en-GB" sz="2400" dirty="0"/>
              <a:t> - suggestions about defensive programming to prevent bugs</a:t>
            </a:r>
          </a:p>
          <a:p>
            <a:r>
              <a:rPr lang="en-GB" sz="2400" dirty="0">
                <a:solidFill>
                  <a:srgbClr val="0070C0"/>
                </a:solidFill>
              </a:rPr>
              <a:t>style</a:t>
            </a:r>
            <a:r>
              <a:rPr lang="en-GB" sz="2400" dirty="0"/>
              <a:t> - stylistic issues related to code </a:t>
            </a:r>
            <a:r>
              <a:rPr lang="en-GB" sz="2400" dirty="0" err="1"/>
              <a:t>cleanup</a:t>
            </a:r>
            <a:r>
              <a:rPr lang="en-GB" sz="2400" dirty="0"/>
              <a:t> (unused functions, redundant code, </a:t>
            </a:r>
            <a:r>
              <a:rPr lang="en-GB" sz="2400" dirty="0" err="1"/>
              <a:t>constness</a:t>
            </a:r>
            <a:r>
              <a:rPr lang="en-GB" sz="2400" dirty="0"/>
              <a:t>...)</a:t>
            </a:r>
          </a:p>
          <a:p>
            <a:r>
              <a:rPr lang="en-GB" sz="2400" dirty="0">
                <a:solidFill>
                  <a:srgbClr val="0070C0"/>
                </a:solidFill>
              </a:rPr>
              <a:t>performance</a:t>
            </a:r>
            <a:r>
              <a:rPr lang="en-GB" sz="2400" dirty="0"/>
              <a:t> - suggestions for making the code faster.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portability</a:t>
            </a:r>
            <a:r>
              <a:rPr lang="en-GB" sz="2400" dirty="0"/>
              <a:t> - portability warnings. 64-bit portability. code might work different on different compilers. etc.</a:t>
            </a:r>
          </a:p>
          <a:p>
            <a:r>
              <a:rPr lang="en-GB" sz="2400" dirty="0">
                <a:solidFill>
                  <a:srgbClr val="0070C0"/>
                </a:solidFill>
              </a:rPr>
              <a:t>information</a:t>
            </a:r>
            <a:r>
              <a:rPr lang="en-GB" sz="2400" dirty="0"/>
              <a:t> - Informational messages about checking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8358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Cppcheck</a:t>
            </a:r>
            <a:endParaRPr lang="en-GB" altLang="en-US" dirty="0"/>
          </a:p>
        </p:txBody>
      </p:sp>
      <p:pic>
        <p:nvPicPr>
          <p:cNvPr id="2457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3" y="1556792"/>
            <a:ext cx="6480720" cy="4947462"/>
          </a:xfrm>
        </p:spPr>
      </p:pic>
      <p:sp>
        <p:nvSpPr>
          <p:cNvPr id="24580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Static and dynamic checkers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154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simple custom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User can write own regular expression-based rules</a:t>
            </a:r>
          </a:p>
          <a:p>
            <a:pPr lvl="1"/>
            <a:r>
              <a:rPr lang="en-GB" sz="2000" dirty="0"/>
              <a:t>Perl Compatible Regular Expressions </a:t>
            </a:r>
            <a:r>
              <a:rPr lang="en-GB" sz="2000" dirty="0">
                <a:hlinkClick r:id="rId2"/>
              </a:rPr>
              <a:t>www.pcre.org</a:t>
            </a:r>
            <a:endParaRPr lang="en-GB" sz="2000" dirty="0"/>
          </a:p>
          <a:p>
            <a:pPr lvl="1"/>
            <a:r>
              <a:rPr lang="en-US" sz="2000" dirty="0"/>
              <a:t>limited only to simpler analysis</a:t>
            </a:r>
          </a:p>
          <a:p>
            <a:pPr lvl="1"/>
            <a:r>
              <a:rPr lang="en-US" sz="2000" dirty="0"/>
              <a:t>executed over </a:t>
            </a:r>
            <a:r>
              <a:rPr lang="en-GB" sz="2000" i="1" dirty="0"/>
              <a:t>simplified</a:t>
            </a:r>
            <a:r>
              <a:rPr lang="en-GB" sz="2000" dirty="0"/>
              <a:t> code (code after </a:t>
            </a:r>
            <a:r>
              <a:rPr lang="en-GB" sz="2000" dirty="0" err="1"/>
              <a:t>preprocessing</a:t>
            </a:r>
            <a:r>
              <a:rPr lang="en-GB" sz="2000" dirty="0"/>
              <a:t>)</a:t>
            </a:r>
          </a:p>
          <a:p>
            <a:pPr lvl="2"/>
            <a:r>
              <a:rPr lang="en-US" sz="2000" dirty="0">
                <a:hlinkClick r:id="rId3"/>
              </a:rPr>
              <a:t>http://sourceforge.net/projects/cppcheck/files/Articles/writing-rules-2.pdf</a:t>
            </a:r>
            <a:endParaRPr lang="en-US" sz="2000" dirty="0"/>
          </a:p>
          <a:p>
            <a:r>
              <a:rPr lang="en-US" sz="2400" dirty="0"/>
              <a:t>Regular expression can be supplied on command line</a:t>
            </a:r>
            <a:endParaRPr lang="en-GB" sz="2400" dirty="0"/>
          </a:p>
          <a:p>
            <a:pPr lvl="1"/>
            <a:r>
              <a:rPr lang="en-GB" sz="20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--rule=</a:t>
            </a:r>
            <a:r>
              <a:rPr lang="en-GB" sz="2000" dirty="0">
                <a:solidFill>
                  <a:srgbClr val="00B050"/>
                </a:solidFill>
                <a:latin typeface="Verdana"/>
              </a:rPr>
              <a:t>".+"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file.cpp 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  <a:latin typeface="Verdana"/>
              </a:rPr>
              <a:t>match and print any code, used to obtain simplified code</a:t>
            </a:r>
          </a:p>
          <a:p>
            <a:pPr lvl="1"/>
            <a:r>
              <a:rPr lang="en-GB" sz="20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--rule=</a:t>
            </a:r>
            <a:r>
              <a:rPr lang="en-GB" sz="2000" dirty="0">
                <a:solidFill>
                  <a:srgbClr val="00B050"/>
                </a:solidFill>
                <a:latin typeface="Verdana"/>
              </a:rPr>
              <a:t>"pass[word]*"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file.cpp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Verdana"/>
              </a:rPr>
              <a:t>match any occurrence of pass or password or </a:t>
            </a:r>
            <a:r>
              <a:rPr lang="en-US" sz="1800" dirty="0" err="1">
                <a:solidFill>
                  <a:srgbClr val="000000"/>
                </a:solidFill>
                <a:latin typeface="Verdana"/>
              </a:rPr>
              <a:t>passwordword</a:t>
            </a:r>
            <a:r>
              <a:rPr lang="en-US" sz="1800" dirty="0">
                <a:solidFill>
                  <a:srgbClr val="000000"/>
                </a:solidFill>
                <a:latin typeface="Verdana"/>
              </a:rPr>
              <a:t>...</a:t>
            </a:r>
            <a:endParaRPr lang="en-US" sz="1800" dirty="0"/>
          </a:p>
          <a:p>
            <a:r>
              <a:rPr lang="en-US" sz="2400" dirty="0"/>
              <a:t>Or via XML file (for stable repeatedly used rules)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simple custom rules (XML)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file with regular expression and information</a:t>
            </a:r>
          </a:p>
          <a:p>
            <a:pPr lvl="1"/>
            <a:r>
              <a:rPr lang="en-US" dirty="0"/>
              <a:t>pattern to search for</a:t>
            </a:r>
          </a:p>
          <a:p>
            <a:pPr lvl="1"/>
            <a:r>
              <a:rPr lang="en-US" dirty="0"/>
              <a:t>information displayed on match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7504" y="3323307"/>
            <a:ext cx="4247314" cy="276998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xml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en-GB" sz="1400" b="1" dirty="0">
                <a:solidFill>
                  <a:srgbClr val="800080"/>
                </a:solidFill>
                <a:latin typeface="Verdana"/>
              </a:rPr>
              <a:t>?&gt;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&lt;rule&gt;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GB" sz="1400" dirty="0" err="1">
                <a:solidFill>
                  <a:srgbClr val="000080"/>
                </a:solidFill>
                <a:latin typeface="Verdana"/>
              </a:rPr>
              <a:t>tokenlist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LIST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en-GB" sz="1400" dirty="0" err="1">
                <a:solidFill>
                  <a:srgbClr val="000080"/>
                </a:solidFill>
                <a:latin typeface="Verdana"/>
              </a:rPr>
              <a:t>tokenlist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&lt;pattern&gt;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PATTERN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&lt;/pattern&gt;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&lt;id&gt;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ID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&lt;/id&gt;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&lt;severity&gt;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SEVERITY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&lt;/severity&gt;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&lt;summary&gt;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SUMMARY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&lt;/summary&gt;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&lt;/rule&gt;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323307"/>
            <a:ext cx="4331635" cy="276998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xml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en-GB" sz="1400" b="1" dirty="0">
                <a:solidFill>
                  <a:srgbClr val="800080"/>
                </a:solidFill>
                <a:latin typeface="Verdana"/>
              </a:rPr>
              <a:t>?&gt;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&lt;rule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"1"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&lt;pattern&gt;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if \( p \) { free \( p \) ; }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&lt;/pattern&gt;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&lt;id&gt;</a:t>
            </a:r>
            <a:r>
              <a:rPr lang="en-GB" dirty="0" err="1">
                <a:solidFill>
                  <a:srgbClr val="000000"/>
                </a:solidFill>
                <a:latin typeface="Times New Roman"/>
              </a:rPr>
              <a:t>redundantCondition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&lt;/id&gt;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&lt;severity&gt;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style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&lt;/severity&gt;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&lt;summary&gt;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Redundant condition. It is valid </a:t>
            </a: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to free a NULL pointer.</a:t>
            </a: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&lt;/summary&gt;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&lt;/rule&gt;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1060" y="6218148"/>
            <a:ext cx="829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taken from </a:t>
            </a:r>
            <a:r>
              <a:rPr lang="en-US" sz="1400" dirty="0">
                <a:hlinkClick r:id="rId2"/>
              </a:rPr>
              <a:t>http://sourceforge.net/projects/cppcheck/files/Articles/writing-rules-1.pdf/download</a:t>
            </a:r>
            <a:endParaRPr lang="en-US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970487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--rule=</a:t>
            </a:r>
            <a:r>
              <a:rPr lang="en-GB" sz="2400" dirty="0">
                <a:solidFill>
                  <a:srgbClr val="00B050"/>
                </a:solidFill>
                <a:latin typeface="Verdana"/>
              </a:rPr>
              <a:t>"pass[word]*"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file.cpp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GB" sz="24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--rule=</a:t>
            </a:r>
            <a:r>
              <a:rPr lang="en-GB" sz="2400" dirty="0">
                <a:solidFill>
                  <a:srgbClr val="00B050"/>
                </a:solidFill>
                <a:latin typeface="Verdana"/>
              </a:rPr>
              <a:t>"</a:t>
            </a:r>
            <a:r>
              <a:rPr lang="en-GB" sz="2400" b="1" dirty="0">
                <a:solidFill>
                  <a:srgbClr val="00B050"/>
                </a:solidFill>
                <a:latin typeface="Times New Roman"/>
              </a:rPr>
              <a:t>if \( p \) { free \( p \) ; }</a:t>
            </a:r>
            <a:r>
              <a:rPr lang="en-GB" sz="2400" dirty="0">
                <a:solidFill>
                  <a:srgbClr val="00B050"/>
                </a:solidFill>
                <a:latin typeface="Verdana"/>
              </a:rPr>
              <a:t>"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file.cpp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Verdana"/>
              </a:rPr>
              <a:t>will match only pointer with name ‘p’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1026" name="Picture 2" descr="D:\cppcheck_passma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7" y="1844824"/>
            <a:ext cx="901665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229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complex custom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execution of user-supplied C++ code</a:t>
            </a:r>
          </a:p>
          <a:p>
            <a:pPr lvl="1"/>
            <a:r>
              <a:rPr lang="en-US" dirty="0"/>
              <a:t>possible more complex analysis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GB" sz="24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--debug file.cpp</a:t>
            </a:r>
          </a:p>
          <a:p>
            <a:pPr lvl="1"/>
            <a:r>
              <a:rPr lang="en-US" dirty="0"/>
              <a:t>outputs simplified code including </a:t>
            </a:r>
            <a:r>
              <a:rPr lang="en-US" dirty="0" err="1"/>
              <a:t>Cppcheck’s</a:t>
            </a:r>
            <a:r>
              <a:rPr lang="en-US" dirty="0"/>
              <a:t> internal variable unique ID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C++ code fragment performing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Recompile </a:t>
            </a:r>
            <a:r>
              <a:rPr lang="en-US" dirty="0" err="1"/>
              <a:t>Cppcheck</a:t>
            </a:r>
            <a:r>
              <a:rPr lang="en-US" dirty="0"/>
              <a:t> with new rule and execute</a:t>
            </a:r>
          </a:p>
          <a:p>
            <a:r>
              <a:rPr lang="en-US" dirty="0"/>
              <a:t>Read more details (writing-rules-2 &amp; writing-rules-3)</a:t>
            </a:r>
          </a:p>
          <a:p>
            <a:pPr lvl="1"/>
            <a:r>
              <a:rPr lang="en-GB" dirty="0">
                <a:hlinkClick r:id="rId2"/>
              </a:rPr>
              <a:t>http://sourceforge.net/projects/cppcheck/files/Articles/</a:t>
            </a:r>
            <a:endParaRPr lang="en-GB" dirty="0"/>
          </a:p>
          <a:p>
            <a:pPr lvl="1"/>
            <a:endParaRPr lang="en-GB" dirty="0"/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4954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rules – obtaining variable 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66677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&gt;cppcheck.exe --debug dealloc.cpp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dealloc.cpp...</a:t>
            </a:r>
          </a:p>
          <a:p>
            <a:endParaRPr lang="en-GB" dirty="0">
              <a:solidFill>
                <a:srgbClr val="000000"/>
              </a:solidFill>
              <a:latin typeface="Verdana"/>
            </a:endParaRPr>
          </a:p>
          <a:p>
            <a:endParaRPr lang="en-GB" dirty="0">
              <a:solidFill>
                <a:srgbClr val="000000"/>
              </a:solidFill>
              <a:latin typeface="Verdana"/>
            </a:endParaRP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##file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dealloc.cpp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1: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void f ( ) {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2: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 if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( p ) { free ( p ) ; }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3:</a:t>
            </a:r>
            <a:endParaRPr lang="en-GB" dirty="0">
              <a:solidFill>
                <a:srgbClr val="000000"/>
              </a:solidFill>
              <a:latin typeface="Verdana"/>
            </a:endParaRP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4: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char pass@1 [ 7 ] = "Secret" ;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5: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char password@2 [ 8 ] = "Secret2" ;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6: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}</a:t>
            </a:r>
            <a:endParaRPr lang="en-GB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5364434" y="2564904"/>
            <a:ext cx="2951982" cy="432048"/>
          </a:xfrm>
          <a:prstGeom prst="accentBorderCallout1">
            <a:avLst>
              <a:gd name="adj1" fmla="val 18750"/>
              <a:gd name="adj2" fmla="val -6356"/>
              <a:gd name="adj3" fmla="val 360352"/>
              <a:gd name="adj4" fmla="val -111396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variable pass has ID @1</a:t>
            </a:r>
          </a:p>
        </p:txBody>
      </p:sp>
    </p:spTree>
    <p:extLst>
      <p:ext uri="{BB962C8B-B14F-4D97-AF65-F5344CB8AC3E}">
        <p14:creationId xmlns:p14="http://schemas.microsoft.com/office/powerpoint/2010/main" val="31488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152" y="620688"/>
            <a:ext cx="9195146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CheckOther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Loop through all tokens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tokenizer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tokens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there a condition and a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deallocation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"if ( %</a:t>
            </a:r>
            <a:r>
              <a:rPr lang="en-GB" sz="16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) { free ( %</a:t>
            </a:r>
            <a:r>
              <a:rPr lang="en-GB" sz="16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) ; }"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variable name used in condition: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varname1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variable name used in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deallocation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varname2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the same variable used?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varname1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varname2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report warning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deallocWarning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Report warning</a:t>
            </a: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CheckOther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deallocWarning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reportError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location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Severity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severity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id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"Redundant condition"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message</a:t>
            </a: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012160" y="3195800"/>
            <a:ext cx="2519934" cy="1097295"/>
          </a:xfrm>
          <a:prstGeom prst="accentBorderCallout1">
            <a:avLst>
              <a:gd name="adj1" fmla="val 18750"/>
              <a:gd name="adj2" fmla="val -6356"/>
              <a:gd name="adj3" fmla="val -111868"/>
              <a:gd name="adj4" fmla="val -30701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pattern to match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%</a:t>
            </a:r>
            <a:r>
              <a:rPr lang="en-US" altLang="en-US" sz="2000" dirty="0" err="1">
                <a:latin typeface="Arial" pitchFamily="34" charset="0"/>
              </a:rPr>
              <a:t>var</a:t>
            </a:r>
            <a:r>
              <a:rPr lang="en-US" altLang="en-US" sz="2000" dirty="0">
                <a:latin typeface="Arial" pitchFamily="34" charset="0"/>
              </a:rPr>
              <a:t>% will match any variable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5856" y="1628800"/>
            <a:ext cx="4320480" cy="2880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139383" y="4653137"/>
            <a:ext cx="2519934" cy="792088"/>
          </a:xfrm>
          <a:prstGeom prst="accentBorderCallout1">
            <a:avLst>
              <a:gd name="adj1" fmla="val 18750"/>
              <a:gd name="adj2" fmla="val -6356"/>
              <a:gd name="adj3" fmla="val 115918"/>
              <a:gd name="adj4" fmla="val -76437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reporting error in standard format</a:t>
            </a:r>
          </a:p>
        </p:txBody>
      </p:sp>
    </p:spTree>
    <p:extLst>
      <p:ext uri="{BB962C8B-B14F-4D97-AF65-F5344CB8AC3E}">
        <p14:creationId xmlns:p14="http://schemas.microsoft.com/office/powerpoint/2010/main" val="1824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- Microsoft static analysis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4098" name="Picture 2" descr="D:\prefast_analy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846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292080" y="3717032"/>
            <a:ext cx="2664296" cy="576064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44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- Microsoft static analysis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749282" cy="4149725"/>
          </a:xfrm>
        </p:spPr>
        <p:txBody>
          <a:bodyPr/>
          <a:lstStyle/>
          <a:p>
            <a:r>
              <a:rPr lang="en-GB" dirty="0"/>
              <a:t>Visual Studio Ultimate and Premium Editions</a:t>
            </a:r>
            <a:endParaRPr lang="en-GB" dirty="0">
              <a:hlinkClick r:id="rId2"/>
            </a:endParaRP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700" dirty="0"/>
              <a:t>Documentation for </a:t>
            </a:r>
            <a:r>
              <a:rPr lang="en-US" sz="2700" dirty="0" err="1"/>
              <a:t>PREfast</a:t>
            </a:r>
            <a:endParaRPr lang="en-US" sz="2700" dirty="0"/>
          </a:p>
          <a:p>
            <a:pPr lvl="1"/>
            <a:r>
              <a:rPr lang="en-GB" sz="1800" dirty="0">
                <a:hlinkClick r:id="rId2"/>
              </a:rPr>
              <a:t>http://msdn.microsoft.com/en-us/library/windows/hardware/gg487351.aspx</a:t>
            </a:r>
            <a:endParaRPr lang="en-GB" sz="1800" dirty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700" dirty="0" err="1"/>
              <a:t>PREfast</a:t>
            </a:r>
            <a:r>
              <a:rPr lang="en-US" sz="2700" dirty="0"/>
              <a:t> tutorial</a:t>
            </a:r>
          </a:p>
          <a:p>
            <a:pPr lvl="1"/>
            <a:r>
              <a:rPr lang="en-US" sz="2000" dirty="0">
                <a:hlinkClick r:id="rId3"/>
              </a:rPr>
              <a:t>http://www.codeproject.com/Articles/167588/Using-PREfast-for-Static-Code-Analysis</a:t>
            </a:r>
            <a:endParaRPr lang="en-US" sz="2000" dirty="0"/>
          </a:p>
          <a:p>
            <a:r>
              <a:rPr lang="en-US" dirty="0"/>
              <a:t>Can be enabled on every build</a:t>
            </a:r>
          </a:p>
          <a:p>
            <a:pPr lvl="1"/>
            <a:r>
              <a:rPr lang="en-US" dirty="0"/>
              <a:t>not enabled by default, time consuming</a:t>
            </a:r>
          </a:p>
          <a:p>
            <a:r>
              <a:rPr lang="en-US" dirty="0"/>
              <a:t>Can be extended by source code annotation (SAL)</a:t>
            </a:r>
          </a:p>
          <a:p>
            <a:pPr lvl="1"/>
            <a:r>
              <a:rPr lang="en-US" dirty="0"/>
              <a:t>(lecture 8)</a:t>
            </a:r>
          </a:p>
          <a:p>
            <a:pPr lvl="1"/>
            <a:endParaRPr lang="en-GB" sz="27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50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with this code?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956896"/>
            <a:ext cx="8869736" cy="3416320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 length =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make_short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inpacket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280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– example </a:t>
            </a:r>
            <a:r>
              <a:rPr lang="en-US" dirty="0" err="1"/>
              <a:t>bufferOverflow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2050" name="Picture 2" descr="D:\prefast_resul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5"/>
          <a:stretch/>
        </p:blipFill>
        <p:spPr bwMode="auto">
          <a:xfrm>
            <a:off x="38893" y="1774968"/>
            <a:ext cx="9094409" cy="38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045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– what can be detected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buffer overflows</a:t>
            </a:r>
          </a:p>
          <a:p>
            <a:r>
              <a:rPr lang="en-US" dirty="0"/>
              <a:t>Memory leaks, uninitialized variables</a:t>
            </a:r>
          </a:p>
          <a:p>
            <a:r>
              <a:rPr lang="en-US" dirty="0"/>
              <a:t>Excessive stack usage</a:t>
            </a:r>
          </a:p>
          <a:p>
            <a:r>
              <a:rPr lang="en-US" dirty="0"/>
              <a:t>Resources – release of locks...</a:t>
            </a:r>
          </a:p>
          <a:p>
            <a:r>
              <a:rPr lang="en-US" dirty="0"/>
              <a:t>Incorrect usage of selected functions</a:t>
            </a:r>
          </a:p>
          <a:p>
            <a:r>
              <a:rPr lang="en-US" sz="2400" dirty="0"/>
              <a:t>List of all code analysis warnings </a:t>
            </a:r>
            <a:r>
              <a:rPr lang="en-GB" sz="2400" dirty="0">
                <a:hlinkClick r:id="rId2"/>
              </a:rPr>
              <a:t>http://msdn.microsoft.com/en-us/library/a5b9aa09.aspx</a:t>
            </a:r>
            <a:endParaRPr lang="en-GB" sz="2400" dirty="0">
              <a:hlinkClick r:id="rId3"/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377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PREfast</a:t>
            </a:r>
            <a:r>
              <a:rPr lang="en-US" dirty="0"/>
              <a:t> settings (VS </a:t>
            </a:r>
            <a:r>
              <a:rPr lang="en-US" altLang="en-US" dirty="0"/>
              <a:t>2015)</a:t>
            </a:r>
            <a:endParaRPr lang="en-GB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>
                <a:hlinkClick r:id="rId2"/>
              </a:rPr>
              <a:t>http://msdn.microsoft.com/en-us/library/ms182025.aspx</a:t>
            </a:r>
            <a:endParaRPr lang="en-GB" altLang="en-US" sz="2400" dirty="0"/>
          </a:p>
          <a:p>
            <a:pPr eaLnBrk="1" hangingPunct="1"/>
            <a:endParaRPr lang="en-GB" altLang="en-US" dirty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Static and dynamic checkers</a:t>
            </a:r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64008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62</a:t>
            </a:fld>
            <a:endParaRPr lang="cs-CZ"/>
          </a:p>
        </p:txBody>
      </p:sp>
      <p:pic>
        <p:nvPicPr>
          <p:cNvPr id="8" name="Picture 2" descr="D:\prefast_setting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02" y="2340768"/>
            <a:ext cx="6424386" cy="3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225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&amp; MSVC /analyze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GB" sz="2800" dirty="0"/>
              <a:t>Enables code analysis and control options</a:t>
            </a:r>
          </a:p>
          <a:p>
            <a:pPr lvl="1"/>
            <a:r>
              <a:rPr lang="en-GB" sz="2000" dirty="0">
                <a:hlinkClick r:id="rId2"/>
              </a:rPr>
              <a:t>http://msdn.microsoft.com/en-us/library/ms173498.aspx</a:t>
            </a:r>
            <a:endParaRPr lang="en-GB" sz="2000" dirty="0"/>
          </a:p>
          <a:p>
            <a:r>
              <a:rPr lang="en-US" dirty="0"/>
              <a:t>Some analysis rules work only for managed code (C#, VB...)</a:t>
            </a:r>
          </a:p>
          <a:p>
            <a:r>
              <a:rPr lang="en-US" dirty="0"/>
              <a:t>Available rule sets </a:t>
            </a:r>
          </a:p>
          <a:p>
            <a:pPr lvl="1"/>
            <a:r>
              <a:rPr lang="en-GB" sz="1800" dirty="0">
                <a:hlinkClick r:id="rId3"/>
              </a:rPr>
              <a:t>http://msdn.microsoft.com/en-us/library/dd264925%28v=vs.120%29.aspx</a:t>
            </a:r>
            <a:endParaRPr lang="en-GB" sz="1800" dirty="0"/>
          </a:p>
          <a:p>
            <a:r>
              <a:rPr lang="en-US" dirty="0"/>
              <a:t>Possibility to write custom rules</a:t>
            </a:r>
          </a:p>
          <a:p>
            <a:pPr lvl="1"/>
            <a:r>
              <a:rPr lang="en-GB" sz="1800" dirty="0">
                <a:hlinkClick r:id="rId4"/>
              </a:rPr>
              <a:t>http://msdn.microsoft.com/en-us/library/dd380660%28v=vs.120%29.aspx</a:t>
            </a:r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2560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Coverity</a:t>
            </a:r>
            <a:r>
              <a:rPr lang="en-US" dirty="0"/>
              <a:t> (free for open-source)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dirty="0"/>
              <a:t>Commercial static &amp; dynamic analyzer</a:t>
            </a:r>
          </a:p>
          <a:p>
            <a:r>
              <a:rPr lang="en-US" sz="2000" dirty="0"/>
              <a:t>Free for C/C++ &amp; Java open-source projects</a:t>
            </a:r>
          </a:p>
          <a:p>
            <a:r>
              <a:rPr lang="cs-CZ" sz="2000" dirty="0">
                <a:hlinkClick r:id="rId2"/>
              </a:rPr>
              <a:t>https://scan.coverity.com/</a:t>
            </a:r>
            <a:endParaRPr lang="en-US" sz="2000" dirty="0"/>
          </a:p>
          <a:p>
            <a:r>
              <a:rPr lang="en-US" sz="2000" dirty="0"/>
              <a:t>Process</a:t>
            </a:r>
          </a:p>
          <a:p>
            <a:pPr lvl="1"/>
            <a:r>
              <a:rPr lang="en-US" sz="1800" dirty="0"/>
              <a:t>Register at scan.coverity.com (</a:t>
            </a:r>
            <a:r>
              <a:rPr lang="en-US" sz="1800" dirty="0" err="1"/>
              <a:t>GitHub</a:t>
            </a:r>
            <a:r>
              <a:rPr lang="en-US" sz="1800" dirty="0"/>
              <a:t> account possible)</a:t>
            </a:r>
          </a:p>
          <a:p>
            <a:pPr lvl="1"/>
            <a:r>
              <a:rPr lang="en-US" sz="1800" dirty="0"/>
              <a:t>Download </a:t>
            </a:r>
            <a:r>
              <a:rPr lang="en-US" sz="1800" dirty="0" err="1"/>
              <a:t>Coverity</a:t>
            </a:r>
            <a:r>
              <a:rPr lang="en-US" sz="1800" dirty="0"/>
              <a:t> build tool for your platform</a:t>
            </a:r>
          </a:p>
          <a:p>
            <a:pPr lvl="2"/>
            <a:r>
              <a:rPr lang="cs-CZ" sz="1800" dirty="0" err="1"/>
              <a:t>Quality</a:t>
            </a:r>
            <a:r>
              <a:rPr lang="cs-CZ" sz="1800" dirty="0"/>
              <a:t> and </a:t>
            </a:r>
            <a:r>
              <a:rPr lang="cs-CZ" sz="1800" dirty="0" err="1"/>
              <a:t>Security</a:t>
            </a:r>
            <a:r>
              <a:rPr lang="cs-CZ" sz="1800" dirty="0"/>
              <a:t> </a:t>
            </a:r>
            <a:r>
              <a:rPr lang="cs-CZ" sz="1800" dirty="0" err="1"/>
              <a:t>Advisor</a:t>
            </a:r>
            <a:endParaRPr lang="en-US" sz="1800" u="sng" dirty="0"/>
          </a:p>
          <a:p>
            <a:pPr lvl="1"/>
            <a:r>
              <a:rPr lang="en-US" sz="1800" dirty="0"/>
              <a:t>Build your project with </a:t>
            </a:r>
            <a:r>
              <a:rPr lang="en-US" sz="1800" dirty="0" err="1"/>
              <a:t>cov</a:t>
            </a:r>
            <a:r>
              <a:rPr lang="en-US" sz="1800" dirty="0"/>
              <a:t>-build </a:t>
            </a:r>
          </a:p>
          <a:p>
            <a:pPr lvl="2"/>
            <a:r>
              <a:rPr lang="en-US" sz="1800" dirty="0" err="1"/>
              <a:t>cov</a:t>
            </a:r>
            <a:r>
              <a:rPr lang="en-US" sz="1800" dirty="0"/>
              <a:t>-build --</a:t>
            </a:r>
            <a:r>
              <a:rPr lang="en-US" sz="1800" dirty="0" err="1"/>
              <a:t>dir</a:t>
            </a:r>
            <a:r>
              <a:rPr lang="en-US" sz="1800" dirty="0"/>
              <a:t> </a:t>
            </a:r>
            <a:r>
              <a:rPr lang="en-US" sz="1800" dirty="0" err="1"/>
              <a:t>cov-int</a:t>
            </a:r>
            <a:r>
              <a:rPr lang="en-US" sz="1800" dirty="0"/>
              <a:t> &lt;build command&gt;</a:t>
            </a:r>
          </a:p>
          <a:p>
            <a:pPr lvl="1"/>
            <a:r>
              <a:rPr lang="en-US" sz="1800" dirty="0"/>
              <a:t>Zip and submit build for analysis (works on binary, not source)</a:t>
            </a:r>
          </a:p>
          <a:p>
            <a:r>
              <a:rPr lang="en-US" sz="2000" dirty="0"/>
              <a:t>Can be integrated with Travis CI (continuous integration)</a:t>
            </a:r>
          </a:p>
          <a:p>
            <a:pPr lvl="1"/>
            <a:r>
              <a:rPr lang="cs-CZ" sz="1800" dirty="0">
                <a:hlinkClick r:id="rId3"/>
              </a:rPr>
              <a:t>https://scan.coverity.com/travis_ci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6" name="Picture 3" descr="D:\Documents\Obrázky\coverity-squar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32" y="1556792"/>
            <a:ext cx="1452300" cy="14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ocuments\Obrázky\travisC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442883" cy="14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1026" name="Picture 2" descr="D:\Documents\Obrázky\coverity_sc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908720"/>
            <a:ext cx="908408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travisC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82" y="4910014"/>
            <a:ext cx="1442883" cy="14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694780" y="4841732"/>
            <a:ext cx="729860" cy="1310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+</a:t>
            </a:r>
            <a:endParaRPr lang="cs-CZ" sz="9600" dirty="0"/>
          </a:p>
        </p:txBody>
      </p:sp>
      <p:pic>
        <p:nvPicPr>
          <p:cNvPr id="9" name="Picture 3" descr="D:\Documents\Obrázky\coverity-squar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20" y="4923013"/>
            <a:ext cx="1452300" cy="14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Documents\Obrázky\githu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04696"/>
            <a:ext cx="1825339" cy="18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160363" y="4899507"/>
            <a:ext cx="729860" cy="1310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+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7947708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FindBugs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analysis of Java programs</a:t>
            </a:r>
            <a:endParaRPr lang="en-GB" dirty="0"/>
          </a:p>
          <a:p>
            <a:r>
              <a:rPr lang="en-US" dirty="0"/>
              <a:t>Extended coverage for </a:t>
            </a:r>
            <a:r>
              <a:rPr lang="en-GB" dirty="0"/>
              <a:t>OWASP Top 10 and CWE</a:t>
            </a:r>
            <a:endParaRPr lang="en-US" dirty="0"/>
          </a:p>
          <a:p>
            <a:r>
              <a:rPr lang="en-US" dirty="0"/>
              <a:t>Current version </a:t>
            </a:r>
            <a:r>
              <a:rPr lang="en-GB" dirty="0"/>
              <a:t>3.0.1 (2015-03-06)</a:t>
            </a:r>
            <a:endParaRPr lang="en-US" dirty="0"/>
          </a:p>
          <a:p>
            <a:pPr lvl="1"/>
            <a:r>
              <a:rPr lang="en-GB" dirty="0">
                <a:hlinkClick r:id="rId2"/>
              </a:rPr>
              <a:t>http://findbugs.sourceforge.net/</a:t>
            </a:r>
            <a:endParaRPr lang="en-GB" dirty="0"/>
          </a:p>
          <a:p>
            <a:pPr lvl="1"/>
            <a:r>
              <a:rPr lang="en-US" dirty="0"/>
              <a:t>Command-line, GUI, plugins into variety of tools</a:t>
            </a:r>
          </a:p>
          <a:p>
            <a:pPr lvl="1"/>
            <a:r>
              <a:rPr lang="en-US" dirty="0"/>
              <a:t>Support for custom rules</a:t>
            </a:r>
          </a:p>
          <a:p>
            <a:r>
              <a:rPr lang="en-US" dirty="0" err="1"/>
              <a:t>FindSecurityBugs</a:t>
            </a:r>
            <a:r>
              <a:rPr lang="en-US" dirty="0"/>
              <a:t> 1.7.1. (2017-08-07)</a:t>
            </a:r>
          </a:p>
          <a:p>
            <a:pPr lvl="1"/>
            <a:r>
              <a:rPr lang="en-US" dirty="0"/>
              <a:t>Additional detection rules for </a:t>
            </a:r>
            <a:r>
              <a:rPr lang="en-US" dirty="0" err="1"/>
              <a:t>FindBugs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https://h3xstream.github.io/find-sec-bugs/bugs.htm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6146" name="Picture 2" descr="D:\inform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5004"/>
            <a:ext cx="11811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buggy-s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90" y="764704"/>
            <a:ext cx="1143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21088"/>
            <a:ext cx="1835696" cy="13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false positives are too many?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“Because its analysis is sometimes imprecise, </a:t>
            </a:r>
            <a:r>
              <a:rPr lang="en-US" i="1" dirty="0" err="1"/>
              <a:t>FindBugs</a:t>
            </a:r>
            <a:r>
              <a:rPr lang="en-US" i="1" dirty="0"/>
              <a:t> can report false warnings, which are warnings that do not indicate real errors.  In practice, the rate of false warnings reported by </a:t>
            </a:r>
            <a:r>
              <a:rPr lang="en-US" i="1" dirty="0" err="1"/>
              <a:t>FindBugs</a:t>
            </a:r>
            <a:r>
              <a:rPr lang="en-US" i="1" dirty="0"/>
              <a:t> is less than 50%.”</a:t>
            </a:r>
          </a:p>
          <a:p>
            <a:pPr marL="361950" lvl="1" indent="0" algn="r">
              <a:buNone/>
            </a:pPr>
            <a:r>
              <a:rPr lang="en-US" dirty="0" err="1"/>
              <a:t>FindBugs</a:t>
            </a:r>
            <a:r>
              <a:rPr lang="en-US" dirty="0"/>
              <a:t>™ Fact Sheet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3385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65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is NOT panacea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7464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95536" y="473987"/>
            <a:ext cx="584967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Note: GCC and MSVC uses different memory alignment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"12345678DevilEvecosia" as a password for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build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"1234567812345678Devil I am. Ha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Ha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" as a password for MSVC debug build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demoBufferOverflowData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30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NORMAL_USER            'n'</a:t>
            </a: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ADMIN_USER             'a'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USER_INPUT_MAX_LENGTH  8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print some info about variables</a:t>
            </a: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"userName"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"passwd"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user name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"login as: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password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"%s@vulnerable.machine.com: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Check user rights (set to NORMAL_USER and not changed in code)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normal user '%s', your rights are limited.\n\n"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ADMIN_USER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all mighty admin user '%s'!\n"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How to FIX: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20272" y="0"/>
            <a:ext cx="2322086" cy="1916832"/>
            <a:chOff x="7020272" y="0"/>
            <a:chExt cx="2322086" cy="1916832"/>
          </a:xfrm>
        </p:grpSpPr>
        <p:sp>
          <p:nvSpPr>
            <p:cNvPr id="7" name="Diagonal Stripe 6"/>
            <p:cNvSpPr/>
            <p:nvPr/>
          </p:nvSpPr>
          <p:spPr>
            <a:xfrm rot="5400000">
              <a:off x="7123720" y="-103448"/>
              <a:ext cx="1916832" cy="2123728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573214">
              <a:off x="7365535" y="555299"/>
              <a:ext cx="197682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From 2. lecture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30" y="316394"/>
            <a:ext cx="8690905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Courier New"/>
              </a:rPr>
              <a:t>Cppcheck</a:t>
            </a:r>
            <a:r>
              <a:rPr lang="en-US" sz="1400" b="1" dirty="0">
                <a:solidFill>
                  <a:srgbClr val="FF0000"/>
                </a:solidFill>
                <a:latin typeface="Courier New"/>
              </a:rPr>
              <a:t> --enable=all</a:t>
            </a:r>
            <a:endParaRPr lang="en-GB" sz="1400" b="1" dirty="0">
              <a:solidFill>
                <a:srgbClr val="FF0000"/>
              </a:solidFill>
              <a:latin typeface="Courier New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--enable=all bufferOverflow.cpp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bufferOverflow.cpp...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[bufferOverflow.cpp:26]: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(style) Obsolete function 'gets' called. It is recommended to use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                                          the function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fgets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 instead.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[bufferOverflow.cpp:31]: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(style) Obsolete function 'gets' called. It is recommended to use 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                                          the function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fgets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 instead.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060848"/>
            <a:ext cx="9338839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Verdana"/>
              </a:rPr>
              <a:t>MSVC /W4</a:t>
            </a:r>
            <a:endParaRPr lang="en-GB" sz="1200" b="1" dirty="0">
              <a:solidFill>
                <a:srgbClr val="FF000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32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	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gets_s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stdio.h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261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37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	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gets_s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stdio.h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261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78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strncpy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	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strncpy_s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string.h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191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strncpy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81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sprintf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sprintf_s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stdio.h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357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sprintf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344" y="4941168"/>
            <a:ext cx="8363315" cy="1415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Verdana"/>
              </a:rPr>
              <a:t>MSVC /analyze </a:t>
            </a:r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PREfast</a:t>
            </a:r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1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BufferOverflow.cpp</a:t>
            </a:r>
            <a:endParaRPr lang="en-GB" sz="1400" dirty="0">
              <a:solidFill>
                <a:srgbClr val="80808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bufferoverflow.cpp(32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): warning : C6386: Buffer overrun while writing to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userName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':  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	the writable size is '8' bytes, but '4294967295' bytes might be written.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bufferoverflow.cpp(37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): warning : C6386: Buffer overrun while writing to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passwd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':  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	the writable size is '8' bytes, but '4294967295' bytes might be written.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923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-47500" y="1652022"/>
            <a:ext cx="9421169" cy="4801314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 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short length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make_short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inpacket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314326" y="908720"/>
            <a:ext cx="8229600" cy="792088"/>
          </a:xfrm>
        </p:spPr>
        <p:txBody>
          <a:bodyPr/>
          <a:lstStyle/>
          <a:p>
            <a:r>
              <a:rPr lang="en-US" altLang="cs-CZ" dirty="0" err="1"/>
              <a:t>OpenSSL</a:t>
            </a:r>
            <a:r>
              <a:rPr lang="en-US" altLang="cs-CZ" dirty="0"/>
              <a:t> Heartbeat – “packet repeater”</a:t>
            </a:r>
            <a:endParaRPr lang="cs-CZ" altLang="cs-CZ" dirty="0"/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8342" y="6573838"/>
            <a:ext cx="4428802" cy="284162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cs-CZ" b="0" dirty="0">
                <a:solidFill>
                  <a:schemeClr val="bg1"/>
                </a:solidFill>
              </a:rPr>
              <a:t>| PA193 - Static and dynamic checkers</a:t>
            </a:r>
            <a:endParaRPr lang="en-GB" altLang="cs-CZ" b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87688" y="2735755"/>
            <a:ext cx="556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chemeClr val="bg1"/>
                </a:solidFill>
              </a:rPr>
              <a:t>Payload</a:t>
            </a:r>
            <a:r>
              <a:rPr lang="cs-CZ" altLang="en-US" sz="1800" b="0" dirty="0">
                <a:solidFill>
                  <a:schemeClr val="bg1"/>
                </a:solidFill>
              </a:rPr>
              <a:t> </a:t>
            </a:r>
            <a:r>
              <a:rPr lang="en-US" altLang="en-US" sz="1800" b="0" dirty="0">
                <a:solidFill>
                  <a:schemeClr val="bg1"/>
                </a:solidFill>
              </a:rPr>
              <a:t>[l</a:t>
            </a:r>
            <a:r>
              <a:rPr lang="cs-CZ" altLang="en-US" sz="1800" b="0" dirty="0" err="1">
                <a:solidFill>
                  <a:schemeClr val="bg1"/>
                </a:solidFill>
              </a:rPr>
              <a:t>ength</a:t>
            </a:r>
            <a:r>
              <a:rPr lang="cs-CZ" altLang="en-US" sz="1800" b="0" dirty="0">
                <a:solidFill>
                  <a:schemeClr val="bg1"/>
                </a:solidFill>
              </a:rPr>
              <a:t> 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335088" y="2744222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</a:rPr>
              <a:t>l</a:t>
            </a:r>
            <a:r>
              <a:rPr lang="cs-CZ" altLang="en-US" sz="1800" b="0" dirty="0" err="1">
                <a:solidFill>
                  <a:schemeClr val="bg1"/>
                </a:solidFill>
              </a:rPr>
              <a:t>ength</a:t>
            </a:r>
            <a:r>
              <a:rPr lang="cs-CZ" altLang="en-US" sz="1800" b="0" dirty="0">
                <a:solidFill>
                  <a:schemeClr val="bg1"/>
                </a:solidFill>
              </a:rPr>
              <a:t> </a:t>
            </a:r>
            <a:r>
              <a:rPr lang="en-US" altLang="en-US" sz="1800" b="0" dirty="0">
                <a:solidFill>
                  <a:schemeClr val="bg1"/>
                </a:solidFill>
              </a:rPr>
              <a:t>[</a:t>
            </a:r>
            <a:r>
              <a:rPr lang="cs-CZ" altLang="en-US" sz="1800" b="0" dirty="0">
                <a:solidFill>
                  <a:schemeClr val="bg1"/>
                </a:solidFill>
              </a:rPr>
              <a:t>2B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2088" y="2744222"/>
            <a:ext cx="10795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bg1"/>
                </a:solidFill>
              </a:rPr>
              <a:t>Type </a:t>
            </a:r>
            <a:r>
              <a:rPr lang="en-US" altLang="en-US" sz="1800" b="0" dirty="0">
                <a:solidFill>
                  <a:schemeClr val="bg1"/>
                </a:solidFill>
              </a:rPr>
              <a:t>[</a:t>
            </a:r>
            <a:r>
              <a:rPr lang="cs-CZ" altLang="en-US" sz="1800" b="0" dirty="0">
                <a:solidFill>
                  <a:schemeClr val="bg1"/>
                </a:solidFill>
              </a:rPr>
              <a:t>1B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-36512" y="2261622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6527"/>
              <a:gd name="adj6" fmla="val 116129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endParaRPr lang="cs-CZ" sz="18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87688" y="5162487"/>
            <a:ext cx="55626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rgbClr val="007F7F"/>
                </a:solidFill>
              </a:rPr>
              <a:t>Payload</a:t>
            </a:r>
            <a:r>
              <a:rPr lang="cs-CZ" altLang="en-US" sz="1800" b="0" dirty="0">
                <a:solidFill>
                  <a:srgbClr val="007F7F"/>
                </a:solidFill>
              </a:rPr>
              <a:t> (</a:t>
            </a:r>
            <a:r>
              <a:rPr lang="en-US" altLang="en-US" sz="1800" b="0" dirty="0" err="1">
                <a:solidFill>
                  <a:srgbClr val="007F7F"/>
                </a:solidFill>
              </a:rPr>
              <a:t>l</a:t>
            </a:r>
            <a:r>
              <a:rPr lang="cs-CZ" altLang="en-US" sz="1800" b="0" dirty="0" err="1">
                <a:solidFill>
                  <a:srgbClr val="007F7F"/>
                </a:solidFill>
              </a:rPr>
              <a:t>ength</a:t>
            </a:r>
            <a:r>
              <a:rPr lang="cs-CZ" altLang="en-US" sz="1800" b="0" dirty="0">
                <a:solidFill>
                  <a:srgbClr val="007F7F"/>
                </a:solidFill>
              </a:rPr>
              <a:t> B)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35088" y="5170954"/>
            <a:ext cx="16764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7F7F"/>
                </a:solidFill>
              </a:rPr>
              <a:t>l</a:t>
            </a:r>
            <a:r>
              <a:rPr lang="cs-CZ" altLang="en-US" sz="1800" b="0" dirty="0" err="1">
                <a:solidFill>
                  <a:srgbClr val="007F7F"/>
                </a:solidFill>
              </a:rPr>
              <a:t>ength</a:t>
            </a:r>
            <a:r>
              <a:rPr lang="cs-CZ" altLang="en-US" sz="1800" b="0" dirty="0">
                <a:solidFill>
                  <a:srgbClr val="007F7F"/>
                </a:solidFill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</a:rPr>
              <a:t>[</a:t>
            </a:r>
            <a:r>
              <a:rPr lang="cs-CZ" altLang="en-US" sz="1800" b="0" dirty="0">
                <a:solidFill>
                  <a:srgbClr val="007F7F"/>
                </a:solidFill>
              </a:rPr>
              <a:t>2B</a:t>
            </a:r>
            <a:r>
              <a:rPr lang="en-US" altLang="en-US" sz="1800" b="0" dirty="0">
                <a:solidFill>
                  <a:srgbClr val="007F7F"/>
                </a:solidFill>
              </a:rPr>
              <a:t>]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92088" y="5170954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rgbClr val="007F7F"/>
                </a:solidFill>
              </a:rPr>
              <a:t>Type </a:t>
            </a:r>
            <a:r>
              <a:rPr lang="en-US" altLang="en-US" sz="1800" b="0" dirty="0">
                <a:solidFill>
                  <a:srgbClr val="007F7F"/>
                </a:solidFill>
              </a:rPr>
              <a:t>[</a:t>
            </a:r>
            <a:r>
              <a:rPr lang="cs-CZ" altLang="en-US" sz="1800" b="0" dirty="0">
                <a:solidFill>
                  <a:srgbClr val="007F7F"/>
                </a:solidFill>
              </a:rPr>
              <a:t>1B</a:t>
            </a:r>
            <a:r>
              <a:rPr lang="en-US" altLang="en-US" sz="1800" b="0" dirty="0">
                <a:solidFill>
                  <a:srgbClr val="007F7F"/>
                </a:solidFill>
              </a:rPr>
              <a:t>]</a:t>
            </a: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-36512" y="4700022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2083"/>
              <a:gd name="adj6" fmla="val 11481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endParaRPr lang="cs-CZ" sz="18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87688" y="5154020"/>
            <a:ext cx="556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chemeClr val="bg1"/>
                </a:solidFill>
              </a:rPr>
              <a:t>Payload</a:t>
            </a:r>
            <a:r>
              <a:rPr lang="cs-CZ" altLang="en-US" sz="1800" b="0" dirty="0">
                <a:solidFill>
                  <a:schemeClr val="bg1"/>
                </a:solidFill>
              </a:rPr>
              <a:t> </a:t>
            </a:r>
            <a:r>
              <a:rPr lang="en-US" altLang="en-US" sz="1800" b="0" dirty="0">
                <a:solidFill>
                  <a:schemeClr val="bg1"/>
                </a:solidFill>
              </a:rPr>
              <a:t>[l</a:t>
            </a:r>
            <a:r>
              <a:rPr lang="cs-CZ" altLang="en-US" sz="1800" b="0" dirty="0" err="1">
                <a:solidFill>
                  <a:schemeClr val="bg1"/>
                </a:solidFill>
              </a:rPr>
              <a:t>ength</a:t>
            </a:r>
            <a:r>
              <a:rPr lang="cs-CZ" altLang="en-US" sz="1800" b="0" dirty="0">
                <a:solidFill>
                  <a:schemeClr val="bg1"/>
                </a:solidFill>
              </a:rPr>
              <a:t> 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314326" y="6573838"/>
            <a:ext cx="396875" cy="284162"/>
          </a:xfrm>
        </p:spPr>
        <p:txBody>
          <a:bodyPr/>
          <a:lstStyle/>
          <a:p>
            <a:fld id="{ED6547D4-ABF8-41F4-ABEA-0886E8A16FD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9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overflow – example with </a:t>
            </a:r>
            <a:r>
              <a:rPr lang="en-US" dirty="0" err="1"/>
              <a:t>dynalloc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824852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someData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demoDataTypeOverflow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      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See http://blogs.msdn.com/oldnewthing/archive/2004/01/29/64389.aspx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"Bytes to allocation: %d\n"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memcpy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(&amp;(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"Out of bound assignment"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free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65532" y="555299"/>
            <a:ext cx="19768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2. lecture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5019" y="3816042"/>
            <a:ext cx="5799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Courier New"/>
              </a:rPr>
              <a:t>Cppcheck</a:t>
            </a:r>
            <a:r>
              <a:rPr lang="en-US" sz="1400" b="1" dirty="0">
                <a:solidFill>
                  <a:srgbClr val="FF0000"/>
                </a:solidFill>
                <a:latin typeface="Courier New"/>
              </a:rPr>
              <a:t> --enable=all</a:t>
            </a:r>
            <a:endParaRPr lang="en-GB" sz="1400" b="1" dirty="0">
              <a:solidFill>
                <a:srgbClr val="FF0000"/>
              </a:solidFill>
              <a:latin typeface="Courier New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--enable=all typeOverflow.cpp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typeOverflow.cpp...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[typeOverflow.cpp:17]: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(error) Memory leak: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data_copy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5018" y="4869160"/>
            <a:ext cx="579934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MSVC /W4</a:t>
            </a:r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6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typeOverflow.cpp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nothing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5017" y="5606335"/>
            <a:ext cx="5799345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MSVC /analyze (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PREfast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6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typeOverflow.cpp 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bufferoverflow.cpp(13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warning : C6011: Dereferencing NULL pointer '</a:t>
            </a:r>
            <a:r>
              <a:rPr lang="en-GB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 </a:t>
            </a:r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suites – vulnerable code, benchmark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SAMATE Juliet Test Suite</a:t>
            </a:r>
          </a:p>
          <a:p>
            <a:pPr lvl="1"/>
            <a:r>
              <a:rPr lang="en-GB" dirty="0"/>
              <a:t>huge test suite which contains at least 45000 C/C++ test cases</a:t>
            </a:r>
          </a:p>
          <a:p>
            <a:pPr lvl="1"/>
            <a:r>
              <a:rPr lang="en-GB" dirty="0">
                <a:hlinkClick r:id="rId2"/>
              </a:rPr>
              <a:t>http://samate.nist.gov/SRD/testsuite.php</a:t>
            </a:r>
            <a:endParaRPr lang="en-GB" dirty="0"/>
          </a:p>
          <a:p>
            <a:r>
              <a:rPr lang="en-US" dirty="0"/>
              <a:t>Static analysis test suite for C programs</a:t>
            </a:r>
          </a:p>
          <a:p>
            <a:pPr lvl="1"/>
            <a:r>
              <a:rPr lang="en-US" dirty="0">
                <a:hlinkClick r:id="rId3"/>
              </a:rPr>
              <a:t>http://mathind.csd.auth.gr/static_analysis_test_suite/</a:t>
            </a:r>
            <a:endParaRPr lang="en-US" dirty="0"/>
          </a:p>
          <a:p>
            <a:r>
              <a:rPr lang="en-US" dirty="0"/>
              <a:t>Suitable for testing new methods, but for comparison of existing commercial products</a:t>
            </a:r>
          </a:p>
          <a:p>
            <a:pPr lvl="1"/>
            <a:r>
              <a:rPr lang="en-US" dirty="0"/>
              <a:t>Public suites, products already optimized for it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0912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4160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Static analysis is VERY important tool for writing secure software</a:t>
            </a:r>
          </a:p>
          <a:p>
            <a:pPr lvl="1"/>
            <a:r>
              <a:rPr lang="en-US" dirty="0"/>
              <a:t>significant portion of analysis done already by compiler (errors, warning)</a:t>
            </a:r>
          </a:p>
          <a:p>
            <a:r>
              <a:rPr lang="en-US" dirty="0"/>
              <a:t>Multiple tools exist (both free and commercial)</a:t>
            </a:r>
          </a:p>
          <a:p>
            <a:pPr lvl="1"/>
            <a:r>
              <a:rPr lang="en-US" dirty="0"/>
              <a:t>predefined set of rules, custom rules can be written</a:t>
            </a:r>
          </a:p>
          <a:p>
            <a:pPr lvl="1"/>
            <a:r>
              <a:rPr lang="en-US" dirty="0"/>
              <a:t>Differ in capability and target audience</a:t>
            </a:r>
          </a:p>
          <a:p>
            <a:r>
              <a:rPr lang="en-US" dirty="0"/>
              <a:t>Static analysis cannot find all problems</a:t>
            </a:r>
          </a:p>
          <a:p>
            <a:pPr lvl="1"/>
            <a:r>
              <a:rPr lang="en-US" dirty="0"/>
              <a:t>problem of false positives/negatives</a:t>
            </a:r>
          </a:p>
          <a:p>
            <a:pPr lvl="1"/>
            <a:r>
              <a:rPr lang="en-US" dirty="0"/>
              <a:t>no substitution for extensive testing and defense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0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Coverity</a:t>
            </a:r>
            <a:r>
              <a:rPr lang="en-US" sz="2400" dirty="0"/>
              <a:t> open source reports 2013/2014</a:t>
            </a:r>
          </a:p>
          <a:p>
            <a:pPr lvl="1"/>
            <a:r>
              <a:rPr lang="en-US" sz="2000" dirty="0"/>
              <a:t>Report of analysis for open-source projects</a:t>
            </a:r>
          </a:p>
          <a:p>
            <a:pPr lvl="1"/>
            <a:r>
              <a:rPr lang="en-US" sz="2000" dirty="0">
                <a:hlinkClick r:id="rId2"/>
              </a:rPr>
              <a:t>https://na-sjf.marketo.com/rs/appsec/images/2013-Coverity-Scan-Report.pdf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http://go.coverity.com/rs/157-LQW-289/images/2014-Coverity-Scan-Report.pdf</a:t>
            </a:r>
            <a:endParaRPr lang="en-US" sz="2000" dirty="0"/>
          </a:p>
          <a:p>
            <a:r>
              <a:rPr lang="en-US" sz="2400" dirty="0"/>
              <a:t>How open-source and closed-source compare </a:t>
            </a:r>
            <a:r>
              <a:rPr lang="en-US" sz="2400" dirty="0" err="1"/>
              <a:t>wrt</a:t>
            </a:r>
            <a:r>
              <a:rPr lang="en-US" sz="2400" dirty="0"/>
              <a:t> number of defects? How </a:t>
            </a:r>
            <a:r>
              <a:rPr lang="en-US" sz="2400" dirty="0" err="1"/>
              <a:t>os</a:t>
            </a:r>
            <a:r>
              <a:rPr lang="en-US" sz="2400" dirty="0"/>
              <a:t>/</a:t>
            </a:r>
            <a:r>
              <a:rPr lang="en-US" sz="2400" dirty="0" err="1"/>
              <a:t>cs</a:t>
            </a:r>
            <a:r>
              <a:rPr lang="en-US" sz="2400" dirty="0"/>
              <a:t> address OWASP Top 10?</a:t>
            </a:r>
          </a:p>
          <a:p>
            <a:r>
              <a:rPr lang="en-US" sz="2400" dirty="0"/>
              <a:t>What are typical issues in C/C++ code?</a:t>
            </a:r>
          </a:p>
          <a:p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26" y="5301208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6176" y="5361533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976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2896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800" dirty="0" err="1"/>
              <a:t>Fortify’s</a:t>
            </a:r>
            <a:r>
              <a:rPr lang="en-US" sz="2800" dirty="0"/>
              <a:t> presentation, overview of static checking</a:t>
            </a:r>
          </a:p>
          <a:p>
            <a:pPr lvl="1"/>
            <a:r>
              <a:rPr lang="en-GB" dirty="0">
                <a:hlinkClick r:id="rId2"/>
              </a:rPr>
              <a:t>http://secwg.noc.harvard.edu/archives/talks_files/chess_secure_programming.pdf</a:t>
            </a:r>
            <a:endParaRPr lang="en-GB" dirty="0"/>
          </a:p>
          <a:p>
            <a:r>
              <a:rPr lang="en-US" dirty="0" err="1"/>
              <a:t>Cppcheck</a:t>
            </a:r>
            <a:r>
              <a:rPr lang="en-US" dirty="0"/>
              <a:t> presentation</a:t>
            </a:r>
          </a:p>
          <a:p>
            <a:pPr lvl="1"/>
            <a:r>
              <a:rPr lang="en-GB" dirty="0">
                <a:hlinkClick r:id="rId3"/>
              </a:rPr>
              <a:t>http://www.slideshare.net/zblair/cppcheck-10316379</a:t>
            </a:r>
            <a:endParaRPr lang="en-GB" dirty="0"/>
          </a:p>
          <a:p>
            <a:r>
              <a:rPr lang="en-GB" dirty="0"/>
              <a:t>Secure Programming: the Seven Pernicious Kingdoms</a:t>
            </a:r>
            <a:endParaRPr lang="en-GB" dirty="0">
              <a:hlinkClick r:id="rId4"/>
            </a:endParaRPr>
          </a:p>
          <a:p>
            <a:pPr lvl="1"/>
            <a:r>
              <a:rPr lang="en-GB" dirty="0">
                <a:hlinkClick r:id="rId4"/>
              </a:rPr>
              <a:t>http://www.datamation.com/secu/print.php/3686291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7932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Static and dynamic checkers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Recommended reading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Process of security code review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hlinkClick r:id="rId2"/>
              </a:rPr>
              <a:t>http://ieeexplore.ieee.org/stamp/stamp.jsp?arnumber=01668009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Why cryptosystems fail, R. Anderson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hlinkClick r:id="rId3"/>
              </a:rPr>
              <a:t>http://www.cl.cam.ac.uk/~rja14/Papers/wcf.pdf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Software Security Code Review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hlinkClick r:id="rId4"/>
              </a:rPr>
              <a:t>http://www.softwaremag.com/l.cfm?doc=2005-07/2005-07code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Static code analysis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hlinkClick r:id="rId5"/>
              </a:rPr>
              <a:t>http://en.wikipedia.org/wiki/List_of_tools_for_static_code_analysis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Security in web applications (OWASP)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hlinkClick r:id="rId6"/>
              </a:rPr>
              <a:t>http://www.owasp.org/index.php/Code_Review_Introduction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1644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with this code?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43608" y="1844824"/>
            <a:ext cx="4285147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= 1980 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611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Microsoft’s Zune bug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December 31</a:t>
            </a:r>
            <a:r>
              <a:rPr lang="en-GB" baseline="30000" dirty="0"/>
              <a:t>st</a:t>
            </a:r>
            <a:r>
              <a:rPr lang="en-GB" dirty="0"/>
              <a:t> 2008</a:t>
            </a:r>
          </a:p>
          <a:p>
            <a:r>
              <a:rPr lang="en-GB" dirty="0"/>
              <a:t>Simultaneous fail of thousands music players</a:t>
            </a:r>
          </a:p>
          <a:p>
            <a:r>
              <a:rPr lang="en-GB" dirty="0">
                <a:hlinkClick r:id="rId2"/>
              </a:rPr>
              <a:t>http://techcrunch.com/2008/12/31/zune-bug-explained-in-detail/</a:t>
            </a:r>
            <a:endParaRPr lang="en-GB" dirty="0"/>
          </a:p>
          <a:p>
            <a:r>
              <a:rPr lang="en-US" dirty="0"/>
              <a:t>Highly embarrassing (blogs)</a:t>
            </a:r>
          </a:p>
          <a:p>
            <a:r>
              <a:rPr lang="en-US" dirty="0"/>
              <a:t>Contributed to discontinuation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580112" y="3573016"/>
            <a:ext cx="3340979" cy="289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ORIGINYEAR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= 1980 */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2"/>
          <p:cNvSpPr txBox="1"/>
          <p:nvPr/>
        </p:nvSpPr>
        <p:spPr>
          <a:xfrm>
            <a:off x="179512" y="1268760"/>
            <a:ext cx="9007594" cy="4801314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 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503238" y="620688"/>
            <a:ext cx="8229600" cy="792088"/>
          </a:xfrm>
        </p:spPr>
        <p:txBody>
          <a:bodyPr/>
          <a:lstStyle/>
          <a:p>
            <a:r>
              <a:rPr lang="en-US" dirty="0" err="1"/>
              <a:t>Proble</a:t>
            </a:r>
            <a:r>
              <a:rPr lang="cs-CZ" dirty="0"/>
              <a:t>m?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3238" y="2073623"/>
            <a:ext cx="8229600" cy="4149725"/>
          </a:xfrm>
        </p:spPr>
        <p:txBody>
          <a:bodyPr/>
          <a:lstStyle/>
          <a:p>
            <a:endParaRPr lang="cs-CZ"/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262" y="6573838"/>
            <a:ext cx="3924746" cy="284162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cs-CZ" b="0" dirty="0">
                <a:solidFill>
                  <a:schemeClr val="bg1"/>
                </a:solidFill>
              </a:rPr>
              <a:t>| PA193 - Static and dynamic checkers</a:t>
            </a:r>
            <a:endParaRPr lang="en-GB" altLang="cs-CZ" b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2352493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chemeClr val="bg1"/>
                </a:solidFill>
              </a:rPr>
              <a:t>Payload</a:t>
            </a:r>
            <a:r>
              <a:rPr lang="cs-CZ" altLang="en-US" sz="1800" b="0" dirty="0">
                <a:solidFill>
                  <a:schemeClr val="bg1"/>
                </a:solidFill>
              </a:rPr>
              <a:t> </a:t>
            </a:r>
            <a:r>
              <a:rPr lang="en-US" altLang="en-US" sz="1800" b="0" dirty="0">
                <a:solidFill>
                  <a:schemeClr val="bg1"/>
                </a:solidFill>
              </a:rPr>
              <a:t>[1</a:t>
            </a:r>
            <a:r>
              <a:rPr lang="cs-CZ" altLang="en-US" sz="1800" b="0" dirty="0">
                <a:solidFill>
                  <a:schemeClr val="bg1"/>
                </a:solidFill>
              </a:rPr>
              <a:t>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000" y="2360960"/>
            <a:ext cx="10795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bg1"/>
                </a:solidFill>
              </a:rPr>
              <a:t>Type </a:t>
            </a:r>
            <a:r>
              <a:rPr lang="en-US" altLang="en-US" sz="1800" b="0" dirty="0">
                <a:solidFill>
                  <a:schemeClr val="bg1"/>
                </a:solidFill>
              </a:rPr>
              <a:t>[</a:t>
            </a:r>
            <a:r>
              <a:rPr lang="cs-CZ" altLang="en-US" sz="1800" b="0" dirty="0">
                <a:solidFill>
                  <a:schemeClr val="bg1"/>
                </a:solidFill>
              </a:rPr>
              <a:t>1B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152400" y="1878360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6527"/>
              <a:gd name="adj6" fmla="val 116129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endParaRPr lang="cs-CZ" sz="18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76600" y="4779225"/>
            <a:ext cx="55626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rgbClr val="007F7F"/>
                </a:solidFill>
              </a:rPr>
              <a:t>Payload</a:t>
            </a:r>
            <a:r>
              <a:rPr lang="cs-CZ" altLang="en-US" sz="1800" b="0" dirty="0">
                <a:solidFill>
                  <a:srgbClr val="007F7F"/>
                </a:solidFill>
              </a:rPr>
              <a:t> (</a:t>
            </a:r>
            <a:r>
              <a:rPr lang="en-US" altLang="en-US" sz="1800" b="0" dirty="0">
                <a:solidFill>
                  <a:srgbClr val="007F7F"/>
                </a:solidFill>
              </a:rPr>
              <a:t>65535</a:t>
            </a:r>
            <a:r>
              <a:rPr lang="cs-CZ" altLang="en-US" sz="1800" b="0" dirty="0">
                <a:solidFill>
                  <a:srgbClr val="007F7F"/>
                </a:solidFill>
              </a:rPr>
              <a:t>B)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0" y="4787692"/>
            <a:ext cx="16764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7F7F"/>
                </a:solidFill>
              </a:rPr>
              <a:t>0xFFFF</a:t>
            </a:r>
            <a:r>
              <a:rPr lang="cs-CZ" altLang="en-US" sz="1800" b="0" dirty="0">
                <a:solidFill>
                  <a:srgbClr val="007F7F"/>
                </a:solidFill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</a:rPr>
              <a:t>[</a:t>
            </a:r>
            <a:r>
              <a:rPr lang="cs-CZ" altLang="en-US" sz="1800" b="0" dirty="0">
                <a:solidFill>
                  <a:srgbClr val="007F7F"/>
                </a:solidFill>
              </a:rPr>
              <a:t>2B</a:t>
            </a:r>
            <a:r>
              <a:rPr lang="en-US" altLang="en-US" sz="1800" b="0" dirty="0">
                <a:solidFill>
                  <a:srgbClr val="007F7F"/>
                </a:solidFill>
              </a:rPr>
              <a:t>]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1000" y="4787692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rgbClr val="007F7F"/>
                </a:solidFill>
              </a:rPr>
              <a:t>Type </a:t>
            </a:r>
            <a:r>
              <a:rPr lang="en-US" altLang="en-US" sz="1800" b="0" dirty="0">
                <a:solidFill>
                  <a:srgbClr val="007F7F"/>
                </a:solidFill>
              </a:rPr>
              <a:t>[</a:t>
            </a:r>
            <a:r>
              <a:rPr lang="cs-CZ" altLang="en-US" sz="1800" b="0" dirty="0">
                <a:solidFill>
                  <a:srgbClr val="007F7F"/>
                </a:solidFill>
              </a:rPr>
              <a:t>1B</a:t>
            </a:r>
            <a:r>
              <a:rPr lang="en-US" altLang="en-US" sz="1800" b="0" dirty="0">
                <a:solidFill>
                  <a:srgbClr val="007F7F"/>
                </a:solidFill>
              </a:rPr>
              <a:t>]</a:t>
            </a: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152400" y="4316760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2083"/>
              <a:gd name="adj6" fmla="val 11481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endParaRPr lang="cs-CZ" sz="18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876800" y="2360960"/>
            <a:ext cx="4114800" cy="457200"/>
          </a:xfrm>
          <a:prstGeom prst="rect">
            <a:avLst/>
          </a:prstGeom>
          <a:solidFill>
            <a:srgbClr val="CCCC00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7F7F"/>
                </a:solidFill>
              </a:rPr>
              <a:t>… Heap memory …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276600" y="4787692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chemeClr val="bg1"/>
                </a:solidFill>
              </a:rPr>
              <a:t>Payload</a:t>
            </a:r>
            <a:r>
              <a:rPr lang="cs-CZ" altLang="en-US" sz="1800" b="0" dirty="0">
                <a:solidFill>
                  <a:schemeClr val="bg1"/>
                </a:solidFill>
              </a:rPr>
              <a:t> </a:t>
            </a:r>
            <a:r>
              <a:rPr lang="en-US" altLang="en-US" sz="1800" b="0" dirty="0">
                <a:solidFill>
                  <a:schemeClr val="bg1"/>
                </a:solidFill>
              </a:rPr>
              <a:t>[1</a:t>
            </a:r>
            <a:r>
              <a:rPr lang="cs-CZ" altLang="en-US" sz="1800" b="0" dirty="0">
                <a:solidFill>
                  <a:schemeClr val="bg1"/>
                </a:solidFill>
              </a:rPr>
              <a:t>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732867" y="4790894"/>
            <a:ext cx="4114800" cy="457200"/>
          </a:xfrm>
          <a:prstGeom prst="rect">
            <a:avLst/>
          </a:prstGeom>
          <a:solidFill>
            <a:srgbClr val="CCCC00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7F7F"/>
                </a:solidFill>
              </a:rPr>
              <a:t>Heap memory (keys, passwords…)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17650" y="2352493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7F7F"/>
                </a:solidFill>
              </a:rPr>
              <a:t>0x0001</a:t>
            </a:r>
            <a:r>
              <a:rPr lang="cs-CZ" altLang="en-US" sz="1800" b="0" dirty="0">
                <a:solidFill>
                  <a:srgbClr val="007F7F"/>
                </a:solidFill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</a:rPr>
              <a:t>[</a:t>
            </a:r>
            <a:r>
              <a:rPr lang="cs-CZ" altLang="en-US" sz="1800" b="0" dirty="0">
                <a:solidFill>
                  <a:srgbClr val="007F7F"/>
                </a:solidFill>
              </a:rPr>
              <a:t>2B</a:t>
            </a:r>
            <a:r>
              <a:rPr lang="en-US" altLang="en-US" sz="1800" b="0" dirty="0">
                <a:solidFill>
                  <a:srgbClr val="007F7F"/>
                </a:solidFill>
              </a:rPr>
              <a:t>]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15534" y="2352493"/>
            <a:ext cx="1676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0xFFFF</a:t>
            </a:r>
            <a:r>
              <a:rPr lang="cs-CZ" altLang="en-US" sz="18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18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[</a:t>
            </a:r>
            <a:r>
              <a:rPr lang="cs-CZ" altLang="en-US" sz="18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2B</a:t>
            </a:r>
            <a:r>
              <a:rPr lang="en-US" altLang="en-US" sz="18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]</a:t>
            </a:r>
          </a:p>
        </p:txBody>
      </p:sp>
      <p:pic>
        <p:nvPicPr>
          <p:cNvPr id="20" name="Picture 5" descr="de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95056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Nadpis 1"/>
          <p:cNvSpPr txBox="1">
            <a:spLocks/>
          </p:cNvSpPr>
          <p:nvPr/>
        </p:nvSpPr>
        <p:spPr bwMode="auto">
          <a:xfrm>
            <a:off x="5334000" y="5840760"/>
            <a:ext cx="20574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9pPr>
          </a:lstStyle>
          <a:p>
            <a:r>
              <a:rPr lang="en-US" kern="0" dirty="0" err="1"/>
              <a:t>Proble</a:t>
            </a:r>
            <a:r>
              <a:rPr lang="cs-CZ" kern="0" dirty="0"/>
              <a:t>m</a:t>
            </a:r>
            <a:r>
              <a:rPr lang="en-US" kern="0" dirty="0"/>
              <a:t>!</a:t>
            </a:r>
            <a:endParaRPr lang="cs-CZ" kern="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43400" y="3630960"/>
            <a:ext cx="3906839" cy="369332"/>
          </a:xfrm>
          <a:prstGeom prst="rect">
            <a:avLst/>
          </a:prstGeom>
          <a:solidFill>
            <a:srgbClr val="FF33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length + 3</a:t>
            </a:r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8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7" grpId="0" animBg="1"/>
      <p:bldP spid="21" grpId="0"/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en-US" dirty="0" err="1"/>
              <a:t>Zuno’s</a:t>
            </a:r>
            <a:r>
              <a:rPr lang="en-US" dirty="0"/>
              <a:t> bug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luck with </a:t>
            </a:r>
            <a:r>
              <a:rPr lang="en-US" dirty="0" err="1"/>
              <a:t>Cppcheck</a:t>
            </a:r>
            <a:endParaRPr lang="en-US" dirty="0"/>
          </a:p>
          <a:p>
            <a:r>
              <a:rPr lang="en-US" dirty="0"/>
              <a:t>No luck with </a:t>
            </a:r>
            <a:r>
              <a:rPr lang="en-US" dirty="0" err="1"/>
              <a:t>PREfast</a:t>
            </a:r>
            <a:endParaRPr lang="en-US" dirty="0"/>
          </a:p>
          <a:p>
            <a:r>
              <a:rPr lang="en-US" dirty="0" err="1"/>
              <a:t>Coverity</a:t>
            </a:r>
            <a:r>
              <a:rPr lang="en-US" dirty="0"/>
              <a:t>?</a:t>
            </a:r>
          </a:p>
          <a:p>
            <a:r>
              <a:rPr lang="en-US" dirty="0"/>
              <a:t>Will be solved in next lecture</a:t>
            </a:r>
          </a:p>
          <a:p>
            <a:pPr lvl="1"/>
            <a:r>
              <a:rPr lang="en-US" dirty="0"/>
              <a:t>fuzzing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860032" y="1628800"/>
            <a:ext cx="4285147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= 1980 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0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heartble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69740"/>
            <a:ext cx="4191000" cy="36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serious the bug was?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2231603"/>
            <a:ext cx="8229600" cy="4149725"/>
          </a:xfrm>
        </p:spPr>
        <p:txBody>
          <a:bodyPr/>
          <a:lstStyle/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\</a:t>
            </a:r>
          </a:p>
          <a:p>
            <a:endParaRPr lang="en-US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r>
              <a:rPr lang="cs-CZ" sz="2000" dirty="0">
                <a:hlinkClick r:id="rId3"/>
              </a:rPr>
              <a:t>http://news.netcraft.com/archives/2014/04/08/half-a-million-widely-trusted-websites-vulnerable-to-heartbleed-bug.html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262" y="6573838"/>
            <a:ext cx="4788842" cy="284162"/>
          </a:xfrm>
        </p:spPr>
        <p:txBody>
          <a:bodyPr/>
          <a:lstStyle/>
          <a:p>
            <a:r>
              <a:rPr lang="en-US" b="0" dirty="0"/>
              <a:t>| PA193 - Static and dynamic checkers</a:t>
            </a:r>
            <a:endParaRPr lang="en-GB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00" y="1563066"/>
            <a:ext cx="6832127" cy="92333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17% SSL web servers (</a:t>
            </a:r>
            <a:r>
              <a:rPr lang="cs-CZ" dirty="0" err="1"/>
              <a:t>OpenSSL</a:t>
            </a:r>
            <a:r>
              <a:rPr lang="cs-CZ" dirty="0"/>
              <a:t> 1.0.1</a:t>
            </a:r>
            <a:r>
              <a:rPr lang="en-US" dirty="0"/>
              <a:t>) </a:t>
            </a:r>
            <a:endParaRPr lang="cs-CZ" dirty="0"/>
          </a:p>
          <a:p>
            <a:r>
              <a:rPr lang="cs-CZ" b="0" dirty="0" err="1">
                <a:hlinkClick r:id="rId4"/>
              </a:rPr>
              <a:t>Twitter</a:t>
            </a:r>
            <a:r>
              <a:rPr lang="cs-CZ" b="0" dirty="0"/>
              <a:t>, </a:t>
            </a:r>
            <a:r>
              <a:rPr lang="cs-CZ" b="0" dirty="0" err="1">
                <a:hlinkClick r:id="rId5"/>
              </a:rPr>
              <a:t>GitHub</a:t>
            </a:r>
            <a:r>
              <a:rPr lang="cs-CZ" b="0" dirty="0"/>
              <a:t>, </a:t>
            </a:r>
            <a:r>
              <a:rPr lang="cs-CZ" b="0" dirty="0" err="1">
                <a:hlinkClick r:id="rId6"/>
              </a:rPr>
              <a:t>Yahoo</a:t>
            </a:r>
            <a:r>
              <a:rPr lang="cs-CZ" b="0" dirty="0"/>
              <a:t>, </a:t>
            </a:r>
            <a:r>
              <a:rPr lang="cs-CZ" b="0" dirty="0" err="1">
                <a:hlinkClick r:id="rId7"/>
              </a:rPr>
              <a:t>Tumblr</a:t>
            </a:r>
            <a:r>
              <a:rPr lang="cs-CZ" b="0" dirty="0"/>
              <a:t>, </a:t>
            </a:r>
            <a:r>
              <a:rPr lang="cs-CZ" b="0" dirty="0" err="1">
                <a:hlinkClick r:id="rId8"/>
              </a:rPr>
              <a:t>Steam</a:t>
            </a:r>
            <a:r>
              <a:rPr lang="cs-CZ" b="0" dirty="0"/>
              <a:t>, </a:t>
            </a:r>
            <a:r>
              <a:rPr lang="cs-CZ" b="0" dirty="0" err="1">
                <a:hlinkClick r:id="rId9"/>
              </a:rPr>
              <a:t>DropBox</a:t>
            </a:r>
            <a:r>
              <a:rPr lang="cs-CZ" b="0" dirty="0"/>
              <a:t>, </a:t>
            </a:r>
            <a:r>
              <a:rPr lang="cs-CZ" b="0" dirty="0" err="1">
                <a:hlinkClick r:id="rId10"/>
              </a:rPr>
              <a:t>DuckDuckGo</a:t>
            </a:r>
            <a:r>
              <a:rPr lang="cs-CZ" b="0" dirty="0"/>
              <a:t>…</a:t>
            </a:r>
          </a:p>
          <a:p>
            <a:r>
              <a:rPr lang="en-US" b="0" dirty="0">
                <a:hlinkClick r:id="rId11"/>
              </a:rPr>
              <a:t>https://s</a:t>
            </a:r>
            <a:r>
              <a:rPr lang="cs-CZ" b="0" dirty="0">
                <a:hlinkClick r:id="rId11"/>
              </a:rPr>
              <a:t>eznam.cz</a:t>
            </a:r>
            <a:r>
              <a:rPr lang="cs-CZ" b="0" dirty="0"/>
              <a:t>, </a:t>
            </a:r>
            <a:r>
              <a:rPr lang="cs-CZ" b="0" dirty="0">
                <a:hlinkClick r:id="rId12"/>
              </a:rPr>
              <a:t>https</a:t>
            </a:r>
            <a:r>
              <a:rPr lang="en-US" b="0" dirty="0">
                <a:hlinkClick r:id="rId12"/>
              </a:rPr>
              <a:t>://</a:t>
            </a:r>
            <a:r>
              <a:rPr lang="cs-CZ" b="0" dirty="0">
                <a:hlinkClick r:id="rId12"/>
              </a:rPr>
              <a:t>fi.muni.cz</a:t>
            </a:r>
            <a:r>
              <a:rPr lang="cs-CZ" b="0" dirty="0"/>
              <a:t> …</a:t>
            </a:r>
          </a:p>
        </p:txBody>
      </p:sp>
      <p:pic>
        <p:nvPicPr>
          <p:cNvPr id="7" name="Picture 2" descr="D:\heartblee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49" y="671883"/>
            <a:ext cx="1498181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2452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10408</TotalTime>
  <Words>6512</Words>
  <Application>Microsoft Office PowerPoint</Application>
  <PresentationFormat>Předvádění na obrazovce (4:3)</PresentationFormat>
  <Paragraphs>1067</Paragraphs>
  <Slides>80</Slides>
  <Notes>1</Notes>
  <HiddenSlides>14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8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Motiv systému Office</vt:lpstr>
      <vt:lpstr>PA193 - Secure coding principles and practices  </vt:lpstr>
      <vt:lpstr>Overview</vt:lpstr>
      <vt:lpstr>Before we start…</vt:lpstr>
      <vt:lpstr>Problem</vt:lpstr>
      <vt:lpstr>Cost of insecure software</vt:lpstr>
      <vt:lpstr>What is wrong with this code?</vt:lpstr>
      <vt:lpstr>OpenSSL Heartbeat – “packet repeater”</vt:lpstr>
      <vt:lpstr>Problem?</vt:lpstr>
      <vt:lpstr>How serious the bug was?</vt:lpstr>
      <vt:lpstr>Defensive programming</vt:lpstr>
      <vt:lpstr>“Security features != Secure features”</vt:lpstr>
      <vt:lpstr>Static and dynamic analysis</vt:lpstr>
      <vt:lpstr>How to find bugs in code?</vt:lpstr>
      <vt:lpstr>Approaches for automated code review</vt:lpstr>
      <vt:lpstr>Microsoft’s Secure Development Lifecycle</vt:lpstr>
      <vt:lpstr>Cigital Touchpoints methodology</vt:lpstr>
      <vt:lpstr>Static vs. dynamic analysis</vt:lpstr>
      <vt:lpstr>Example of output produced by analyzer</vt:lpstr>
      <vt:lpstr>Types of static analysis</vt:lpstr>
      <vt:lpstr>Static analysis - techniques</vt:lpstr>
      <vt:lpstr>Type checking</vt:lpstr>
      <vt:lpstr>Style checking</vt:lpstr>
      <vt:lpstr>Program verification</vt:lpstr>
      <vt:lpstr>Bug finding</vt:lpstr>
      <vt:lpstr>Security analysis and review</vt:lpstr>
      <vt:lpstr>Before digging to concrete tools…</vt:lpstr>
      <vt:lpstr>Static analysis limitations</vt:lpstr>
      <vt:lpstr>Problem of false positives/negatives</vt:lpstr>
      <vt:lpstr>False positives – limits of static analysis</vt:lpstr>
      <vt:lpstr>False positives – limits of static analysis</vt:lpstr>
      <vt:lpstr>False positives – limits of static analysis</vt:lpstr>
      <vt:lpstr>False positives – limits of static analysis</vt:lpstr>
      <vt:lpstr>Always design for testability</vt:lpstr>
      <vt:lpstr>Build-in CompileR analysis</vt:lpstr>
      <vt:lpstr>MSVC flags</vt:lpstr>
      <vt:lpstr>Warnings – how compiler signals troubles</vt:lpstr>
      <vt:lpstr>Recommendations for MSVC CL</vt:lpstr>
      <vt:lpstr>warning C4018: '&gt;=' : signed/unsigned mismatch</vt:lpstr>
      <vt:lpstr>Recommendations for GCC</vt:lpstr>
      <vt:lpstr>GCC -ftrapv</vt:lpstr>
      <vt:lpstr>Static analysis TOOLS</vt:lpstr>
      <vt:lpstr>Static analysis tools</vt:lpstr>
      <vt:lpstr>Both free and commercial tools</vt:lpstr>
      <vt:lpstr>Flawfinder</vt:lpstr>
      <vt:lpstr>Flawfinder - example</vt:lpstr>
      <vt:lpstr>Splint</vt:lpstr>
      <vt:lpstr>RATS</vt:lpstr>
      <vt:lpstr>Cppcheck</vt:lpstr>
      <vt:lpstr>Cppcheck – what is checked?</vt:lpstr>
      <vt:lpstr>Cppcheck – categories of problems</vt:lpstr>
      <vt:lpstr>Cppcheck</vt:lpstr>
      <vt:lpstr>Cppcheck – simple custom rules</vt:lpstr>
      <vt:lpstr>Cppcheck – simple custom rules (XML)</vt:lpstr>
      <vt:lpstr>cppcheck.exe --rule="pass[word]*" file.cpp</vt:lpstr>
      <vt:lpstr>Cppcheck – complex custom rules</vt:lpstr>
      <vt:lpstr>Custom rules – obtaining variable ID</vt:lpstr>
      <vt:lpstr>Prezentace aplikace PowerPoint</vt:lpstr>
      <vt:lpstr>PREfast - Microsoft static analysis tool</vt:lpstr>
      <vt:lpstr>PREfast - Microsoft static analysis tool</vt:lpstr>
      <vt:lpstr>PREfast – example bufferOverflow</vt:lpstr>
      <vt:lpstr>PREfast – what can be detected</vt:lpstr>
      <vt:lpstr>PREfast settings (VS 2015)</vt:lpstr>
      <vt:lpstr>PREfast &amp; MSVC /analyze</vt:lpstr>
      <vt:lpstr>Coverity (free for open-source)</vt:lpstr>
      <vt:lpstr>Prezentace aplikace PowerPoint</vt:lpstr>
      <vt:lpstr>FindBugs</vt:lpstr>
      <vt:lpstr>How many false positives are too many?</vt:lpstr>
      <vt:lpstr>Static analysis is NOT panacea</vt:lpstr>
      <vt:lpstr>Prezentace aplikace PowerPoint</vt:lpstr>
      <vt:lpstr>Type overflow – example with dynalloc</vt:lpstr>
      <vt:lpstr>Test suites – vulnerable code, benchmark</vt:lpstr>
      <vt:lpstr>Summary</vt:lpstr>
      <vt:lpstr>Summary</vt:lpstr>
      <vt:lpstr>Mandatory reading</vt:lpstr>
      <vt:lpstr>Prezentace aplikace PowerPoint</vt:lpstr>
      <vt:lpstr>References</vt:lpstr>
      <vt:lpstr>Recommended reading</vt:lpstr>
      <vt:lpstr>What is wrong with this code?</vt:lpstr>
      <vt:lpstr>Microsoft’s Zune bug</vt:lpstr>
      <vt:lpstr>Microsoft Zuno’s bug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1697</cp:revision>
  <cp:lastPrinted>2014-10-16T07:42:55Z</cp:lastPrinted>
  <dcterms:created xsi:type="dcterms:W3CDTF">2012-06-27T07:21:19Z</dcterms:created>
  <dcterms:modified xsi:type="dcterms:W3CDTF">2017-10-02T07:41:14Z</dcterms:modified>
</cp:coreProperties>
</file>