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1" r:id="rId2"/>
    <p:sldId id="484" r:id="rId3"/>
    <p:sldId id="468" r:id="rId4"/>
    <p:sldId id="479" r:id="rId5"/>
    <p:sldId id="469" r:id="rId6"/>
    <p:sldId id="470" r:id="rId7"/>
    <p:sldId id="471" r:id="rId8"/>
    <p:sldId id="472" r:id="rId9"/>
    <p:sldId id="473" r:id="rId10"/>
    <p:sldId id="474" r:id="rId11"/>
    <p:sldId id="475" r:id="rId12"/>
    <p:sldId id="478" r:id="rId13"/>
    <p:sldId id="476" r:id="rId14"/>
    <p:sldId id="353" r:id="rId15"/>
    <p:sldId id="467" r:id="rId16"/>
    <p:sldId id="463" r:id="rId17"/>
    <p:sldId id="464" r:id="rId18"/>
    <p:sldId id="465" r:id="rId19"/>
    <p:sldId id="466" r:id="rId20"/>
    <p:sldId id="483" r:id="rId21"/>
    <p:sldId id="354" r:id="rId22"/>
    <p:sldId id="482" r:id="rId23"/>
    <p:sldId id="480" r:id="rId24"/>
    <p:sldId id="481" r:id="rId2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270" autoAdjust="0"/>
    <p:restoredTop sz="91367" autoAdjust="0"/>
  </p:normalViewPr>
  <p:slideViewPr>
    <p:cSldViewPr>
      <p:cViewPr varScale="1">
        <p:scale>
          <a:sx n="101" d="100"/>
          <a:sy n="101" d="100"/>
        </p:scale>
        <p:origin x="8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r">
              <a:defRPr sz="12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21.09.2017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8"/>
            <a:ext cx="3077137" cy="487489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6"/>
            <a:ext cx="3077137" cy="511812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21.09.2017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0" tIns="47535" rIns="95070" bIns="47535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070" tIns="47535" rIns="95070" bIns="47535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6"/>
            <a:ext cx="3077137" cy="511812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6"/>
            <a:ext cx="3077137" cy="511812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60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870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99592" y="6572250"/>
            <a:ext cx="5112568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PA193 | LABS | BufferOverflow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download/details.aspx?id=44995" TargetMode="External"/><Relationship Id="rId2" Type="http://schemas.openxmlformats.org/officeDocument/2006/relationships/hyperlink" Target="https://blogs.microsoft.com/microsoftsecure/2012/08/15/microsofts-free-security-tools-binscope-binary-analyzer/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xploit-exercise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hyperlink" Target="https://web.archive.org/web/20140922114755/http:/exploit-exercises.com/protostar" TargetMode="External"/><Relationship Id="rId4" Type="http://schemas.openxmlformats.org/officeDocument/2006/relationships/hyperlink" Target="http://exploit-exercises.com/protostar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r>
              <a:rPr lang="en-GB" i="1" dirty="0"/>
              <a:t>PA193 - Secure coding principles and practices 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5724525" cy="1081087"/>
          </a:xfrm>
        </p:spPr>
        <p:txBody>
          <a:bodyPr>
            <a:normAutofit/>
          </a:bodyPr>
          <a:lstStyle/>
          <a:p>
            <a:r>
              <a:rPr lang="en-GB" dirty="0"/>
              <a:t>LABS: Language level vulnerabilities: </a:t>
            </a:r>
          </a:p>
          <a:p>
            <a:r>
              <a:rPr lang="en-GB" dirty="0"/>
              <a:t>Buffer overflow, type overflow, strings</a:t>
            </a:r>
            <a:endParaRPr lang="cs-CZ" dirty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/>
              <a:t>Švenda</a:t>
            </a:r>
            <a:r>
              <a:rPr lang="en-US" dirty="0"/>
              <a:t> </a:t>
            </a:r>
            <a:r>
              <a:rPr lang="cs-CZ" dirty="0"/>
              <a:t>svenda</a:t>
            </a:r>
            <a:r>
              <a:rPr lang="en-US" dirty="0"/>
              <a:t>@fi.muni.cz</a:t>
            </a:r>
          </a:p>
          <a:p>
            <a:endParaRPr lang="cs-CZ" dirty="0"/>
          </a:p>
        </p:txBody>
      </p:sp>
      <p:pic>
        <p:nvPicPr>
          <p:cNvPr id="1026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59" y="220486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400">
                <a:solidFill>
                  <a:schemeClr val="bg1"/>
                </a:solidFill>
              </a:rPr>
              <a:t>Úvod do C, 5.5.2014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with attacker input - result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60421" name="Picture 4" descr="bufferOverflow_hack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6919913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46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(debug mode)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How are </a:t>
            </a:r>
            <a:r>
              <a:rPr lang="en-US" sz="2800" dirty="0" err="1"/>
              <a:t>userName</a:t>
            </a:r>
            <a:r>
              <a:rPr lang="en-US" sz="2800" dirty="0"/>
              <a:t>, password and </a:t>
            </a:r>
            <a:r>
              <a:rPr lang="en-US" sz="2800" dirty="0" err="1"/>
              <a:t>userRights</a:t>
            </a:r>
            <a:r>
              <a:rPr lang="en-US" sz="2800" dirty="0"/>
              <a:t> positioned in memory?</a:t>
            </a:r>
          </a:p>
          <a:p>
            <a:r>
              <a:rPr lang="en-US" sz="2800" dirty="0"/>
              <a:t>How you will find memory location (address) of </a:t>
            </a:r>
            <a:r>
              <a:rPr lang="en-US" sz="2800" i="1" dirty="0" err="1"/>
              <a:t>userRights</a:t>
            </a:r>
            <a:r>
              <a:rPr lang="en-US" sz="2800" dirty="0"/>
              <a:t> variable?</a:t>
            </a:r>
          </a:p>
          <a:p>
            <a:r>
              <a:rPr lang="en-US" sz="2800" dirty="0"/>
              <a:t>How many bytes you need to write into </a:t>
            </a:r>
            <a:r>
              <a:rPr lang="en-US" sz="2800" i="1" dirty="0" err="1"/>
              <a:t>userName</a:t>
            </a:r>
            <a:r>
              <a:rPr lang="en-US" sz="2800" dirty="0"/>
              <a:t> variable to change </a:t>
            </a:r>
            <a:r>
              <a:rPr lang="en-US" sz="2800" i="1" dirty="0" err="1"/>
              <a:t>userRights</a:t>
            </a:r>
            <a:r>
              <a:rPr lang="en-US" sz="2800" i="1" dirty="0"/>
              <a:t> </a:t>
            </a:r>
            <a:r>
              <a:rPr lang="en-US" sz="2800" dirty="0"/>
              <a:t>?</a:t>
            </a:r>
          </a:p>
          <a:p>
            <a:r>
              <a:rPr lang="en-US" sz="2800" dirty="0"/>
              <a:t>Can you get admin rights by changing </a:t>
            </a:r>
            <a:r>
              <a:rPr lang="en-US" sz="2800" dirty="0" err="1"/>
              <a:t>userName</a:t>
            </a:r>
            <a:r>
              <a:rPr lang="en-US" sz="2800" dirty="0"/>
              <a:t> only? </a:t>
            </a:r>
          </a:p>
          <a:p>
            <a:pPr lvl="1"/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796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(debug mode)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Why is program throwing debugger exception when finishing function </a:t>
            </a:r>
            <a:r>
              <a:rPr lang="cs-CZ" sz="2400" dirty="0" err="1"/>
              <a:t>demoBufferOverflowData</a:t>
            </a:r>
            <a:r>
              <a:rPr lang="en-US" sz="2400" dirty="0"/>
              <a:t>()? </a:t>
            </a:r>
          </a:p>
          <a:p>
            <a:r>
              <a:rPr lang="en-US" sz="2400" dirty="0"/>
              <a:t>How program was able to detect memory corruption?</a:t>
            </a:r>
          </a:p>
          <a:p>
            <a:r>
              <a:rPr lang="en-US" sz="2400" dirty="0"/>
              <a:t>W</a:t>
            </a:r>
            <a:r>
              <a:rPr lang="cs-CZ" sz="2400" dirty="0" err="1"/>
              <a:t>hy</a:t>
            </a:r>
            <a:r>
              <a:rPr lang="cs-CZ" sz="2400" dirty="0"/>
              <a:t> </a:t>
            </a:r>
            <a:r>
              <a:rPr lang="en-US" sz="2400" dirty="0"/>
              <a:t>0x</a:t>
            </a:r>
            <a:r>
              <a:rPr lang="cs-CZ" sz="2400" dirty="0" err="1"/>
              <a:t>cc</a:t>
            </a:r>
            <a:r>
              <a:rPr lang="cs-CZ" sz="2400" dirty="0"/>
              <a:t> </a:t>
            </a:r>
            <a:r>
              <a:rPr lang="en-US" sz="2400" dirty="0"/>
              <a:t>bytes are </a:t>
            </a:r>
            <a:r>
              <a:rPr lang="cs-CZ" sz="2400" dirty="0" err="1"/>
              <a:t>here</a:t>
            </a:r>
            <a:r>
              <a:rPr lang="cs-CZ" sz="2400" dirty="0"/>
              <a:t>?</a:t>
            </a:r>
            <a:r>
              <a:rPr lang="en-US" sz="2400" dirty="0"/>
              <a:t> How you can type 0xcc into terminal?</a:t>
            </a:r>
          </a:p>
          <a:p>
            <a:r>
              <a:rPr lang="en-US" sz="2400" dirty="0"/>
              <a:t>Can you get admin rights without raising runtime exception (</a:t>
            </a:r>
            <a:r>
              <a:rPr lang="en-US" sz="2400" i="1" dirty="0"/>
              <a:t>memory around </a:t>
            </a:r>
            <a:r>
              <a:rPr lang="en-US" sz="2400" i="1" dirty="0" err="1"/>
              <a:t>userName</a:t>
            </a:r>
            <a:r>
              <a:rPr lang="en-US" sz="2400" i="1" dirty="0"/>
              <a:t> variable corrupted</a:t>
            </a:r>
            <a:r>
              <a:rPr lang="en-US" sz="2400" dirty="0"/>
              <a:t>) when leaving </a:t>
            </a:r>
            <a:r>
              <a:rPr lang="cs-CZ" sz="2400" dirty="0" err="1"/>
              <a:t>demoBufferOverflowData</a:t>
            </a:r>
            <a:r>
              <a:rPr lang="en-US" sz="2400" dirty="0"/>
              <a:t>()?</a:t>
            </a:r>
          </a:p>
          <a:p>
            <a:r>
              <a:rPr lang="en-US" sz="2400" dirty="0"/>
              <a:t>Where you can find return address? </a:t>
            </a:r>
          </a:p>
          <a:p>
            <a:r>
              <a:rPr lang="en-US" sz="2400" dirty="0"/>
              <a:t>What should be the return address value?</a:t>
            </a:r>
          </a:p>
          <a:p>
            <a:pPr lvl="1"/>
            <a:r>
              <a:rPr lang="en-US" sz="2000" dirty="0"/>
              <a:t>Try R-Click -&gt; Go to Disassembly</a:t>
            </a:r>
          </a:p>
          <a:p>
            <a:endParaRPr lang="en-US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253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(release mode)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Release mode, /GS on</a:t>
            </a:r>
          </a:p>
          <a:p>
            <a:pPr lvl="1"/>
            <a:r>
              <a:rPr lang="en-US" dirty="0"/>
              <a:t>What is memory layout with respect to debug mode?</a:t>
            </a:r>
          </a:p>
          <a:p>
            <a:pPr lvl="1"/>
            <a:r>
              <a:rPr lang="en-US" dirty="0"/>
              <a:t>Can you still execute buffer overflow and change </a:t>
            </a:r>
            <a:r>
              <a:rPr lang="en-US" dirty="0" err="1"/>
              <a:t>userRights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What is the value of canary word? </a:t>
            </a:r>
          </a:p>
          <a:p>
            <a:r>
              <a:rPr lang="en-US" dirty="0"/>
              <a:t>Release mode, /GS off </a:t>
            </a:r>
          </a:p>
          <a:p>
            <a:pPr lvl="1"/>
            <a:r>
              <a:rPr lang="en-US" dirty="0"/>
              <a:t>What is the influence of /GS disabled?</a:t>
            </a:r>
          </a:p>
          <a:p>
            <a:pPr lvl="1"/>
            <a:r>
              <a:rPr lang="en-US" dirty="0"/>
              <a:t>What is the impact on addresses of variables?</a:t>
            </a:r>
          </a:p>
          <a:p>
            <a:pPr lvl="1"/>
            <a:r>
              <a:rPr lang="en-US" dirty="0"/>
              <a:t>Can you become admin in Release? Why?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63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– compiler protections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GCC (e.g., QT Creator) &amp; MSVC (Visual Studio)</a:t>
            </a:r>
          </a:p>
          <a:p>
            <a:pPr lvl="1"/>
            <a:r>
              <a:rPr lang="en-US" sz="2000" dirty="0"/>
              <a:t>list of compiler flags, release mode</a:t>
            </a:r>
          </a:p>
          <a:p>
            <a:r>
              <a:rPr lang="en-US" sz="2400" dirty="0"/>
              <a:t>Compile program with/without compiler protection</a:t>
            </a:r>
          </a:p>
          <a:p>
            <a:pPr lvl="1"/>
            <a:r>
              <a:rPr lang="en-GB" sz="2000" dirty="0"/>
              <a:t>bufferoverflowdemo.cpp::</a:t>
            </a:r>
            <a:r>
              <a:rPr lang="en-GB" sz="2000" dirty="0" err="1"/>
              <a:t>demoBufferOverflowData</a:t>
            </a:r>
            <a:r>
              <a:rPr lang="en-GB" sz="2000" dirty="0"/>
              <a:t>()</a:t>
            </a:r>
          </a:p>
          <a:p>
            <a:pPr lvl="2"/>
            <a:r>
              <a:rPr lang="en-US" sz="2000" dirty="0"/>
              <a:t>download from IS materials</a:t>
            </a:r>
          </a:p>
          <a:p>
            <a:pPr lvl="1"/>
            <a:r>
              <a:rPr lang="en-US" sz="2000" dirty="0"/>
              <a:t>return pointer smash behavior (crash, exception)</a:t>
            </a:r>
          </a:p>
          <a:p>
            <a:r>
              <a:rPr lang="en-US" sz="2400" dirty="0"/>
              <a:t>Disassembly display of resulting binary</a:t>
            </a:r>
          </a:p>
          <a:p>
            <a:pPr lvl="1"/>
            <a:r>
              <a:rPr lang="en-US" sz="2000" dirty="0"/>
              <a:t>instruction-wise mode in IDE (Visual Studio), </a:t>
            </a:r>
            <a:r>
              <a:rPr lang="en-US" sz="2000" dirty="0" err="1"/>
              <a:t>OllyDbg</a:t>
            </a:r>
            <a:endParaRPr lang="en-US" sz="2000" dirty="0"/>
          </a:p>
          <a:p>
            <a:pPr lvl="1"/>
            <a:r>
              <a:rPr lang="en-US" sz="2000" dirty="0"/>
              <a:t>existence of canary word (function with/without GS buffer)</a:t>
            </a:r>
            <a:endParaRPr lang="en-US" sz="1800" dirty="0"/>
          </a:p>
          <a:p>
            <a:r>
              <a:rPr lang="en-US" sz="2400" dirty="0"/>
              <a:t>Display address of variable, function...,</a:t>
            </a:r>
          </a:p>
          <a:p>
            <a:pPr lvl="2"/>
            <a:r>
              <a:rPr lang="en-US" sz="1800" dirty="0"/>
              <a:t>run program multiple times – memory randomization (ASLR)</a:t>
            </a:r>
          </a:p>
          <a:p>
            <a:endParaRPr lang="en-US" sz="2400" dirty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428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flags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Locate all flags discussed during lecture</a:t>
            </a:r>
          </a:p>
          <a:p>
            <a:r>
              <a:rPr lang="en-US" dirty="0"/>
              <a:t>Visual Studio Projects Settings</a:t>
            </a:r>
          </a:p>
          <a:p>
            <a:r>
              <a:rPr lang="en-US" dirty="0"/>
              <a:t>Observe memory layout for stack frame with and without the flag</a:t>
            </a:r>
          </a:p>
          <a:p>
            <a:pPr lvl="1"/>
            <a:r>
              <a:rPr lang="en-US" dirty="0"/>
              <a:t>what is changing?</a:t>
            </a:r>
          </a:p>
          <a:p>
            <a:pPr lvl="1"/>
            <a:r>
              <a:rPr lang="en-US" dirty="0"/>
              <a:t>what is missing?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219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settings for /DEP and /ASLR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15573C-F8BE-4337-BD61-551D262DFFD3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PA193 | LABS | BufferOverflow</a:t>
            </a:r>
          </a:p>
        </p:txBody>
      </p:sp>
      <p:pic>
        <p:nvPicPr>
          <p:cNvPr id="29699" name="Picture 3" descr="D:\Documents\School\PA193_SecureProgramming\01_BufferOverflow\VS_CodeGenerFlag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99799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04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Deeper look into disassembly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15573C-F8BE-4337-BD61-551D262DFFD3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PA193 | LABS | BufferOverflow</a:t>
            </a:r>
          </a:p>
        </p:txBody>
      </p:sp>
      <p:pic>
        <p:nvPicPr>
          <p:cNvPr id="30722" name="Picture 2" descr="D:\Documents\School\PA193_SecureProgramming\01_BufferOverflow\VS_disassemb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5" y="1772816"/>
            <a:ext cx="9165290" cy="502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374" y="3068960"/>
            <a:ext cx="4651138" cy="1670298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907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Deeper look into disassembly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772816"/>
            <a:ext cx="8961909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6877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BinScope</a:t>
            </a:r>
            <a:r>
              <a:rPr lang="en-US" dirty="0"/>
              <a:t> Binary Analyzer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Microsoft SDL’s </a:t>
            </a:r>
            <a:r>
              <a:rPr lang="en-US" dirty="0" err="1"/>
              <a:t>Binscope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https://blogs.microsoft.com/microsoftsecure/2012/08/15/microsofts-free-security-tools-binscope-binary-analyzer/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https://www.microsoft.com/en-us/download/details.aspx?id=44995</a:t>
            </a:r>
            <a:endParaRPr lang="en-US" dirty="0"/>
          </a:p>
          <a:p>
            <a:r>
              <a:rPr lang="en-US" dirty="0"/>
              <a:t>Run </a:t>
            </a:r>
            <a:r>
              <a:rPr lang="en-US" dirty="0" err="1"/>
              <a:t>BinScope</a:t>
            </a:r>
            <a:r>
              <a:rPr lang="en-US" dirty="0"/>
              <a:t> Binary Analyzer (</a:t>
            </a:r>
            <a:r>
              <a:rPr lang="en-US" dirty="0" err="1"/>
              <a:t>cmd</a:t>
            </a:r>
            <a:r>
              <a:rPr lang="en-US" dirty="0"/>
              <a:t> or GUI)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binscope.exe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binscope.exe /o results.xml targetApp.exe</a:t>
            </a:r>
          </a:p>
          <a:p>
            <a:r>
              <a:rPr lang="en-US" dirty="0"/>
              <a:t>Run on the binaries produced with different compiler settings</a:t>
            </a:r>
          </a:p>
          <a:p>
            <a:pPr lvl="1"/>
            <a:r>
              <a:rPr lang="en-US" dirty="0"/>
              <a:t>/GS...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18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Information about project, forming groups</a:t>
            </a:r>
          </a:p>
          <a:p>
            <a:r>
              <a:rPr lang="en-GB" dirty="0"/>
              <a:t>Fun with buffer overflow and memory layouts</a:t>
            </a:r>
          </a:p>
          <a:p>
            <a:r>
              <a:rPr lang="en-GB"/>
              <a:t>Analysis of disassembly 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704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homework this week, work on parser project</a:t>
            </a:r>
          </a:p>
          <a:p>
            <a:pPr lvl="1"/>
            <a:r>
              <a:rPr lang="en-GB" dirty="0"/>
              <a:t>Implementation presentation till 13.10. (your seminar)</a:t>
            </a:r>
          </a:p>
          <a:p>
            <a:r>
              <a:rPr lang="en-GB" dirty="0"/>
              <a:t>What should you have already:</a:t>
            </a:r>
          </a:p>
          <a:p>
            <a:pPr lvl="1"/>
            <a:r>
              <a:rPr lang="en-GB" dirty="0"/>
              <a:t>Formed group confirmed with me</a:t>
            </a:r>
          </a:p>
          <a:p>
            <a:pPr lvl="1"/>
            <a:r>
              <a:rPr lang="en-GB" dirty="0"/>
              <a:t>Format for parsing confirmed with me</a:t>
            </a:r>
          </a:p>
          <a:p>
            <a:pPr lvl="1"/>
            <a:r>
              <a:rPr lang="en-GB" dirty="0"/>
              <a:t>Setup </a:t>
            </a:r>
            <a:r>
              <a:rPr lang="en-GB" dirty="0" err="1"/>
              <a:t>Github</a:t>
            </a:r>
            <a:r>
              <a:rPr lang="en-GB" dirty="0"/>
              <a:t> repository for project</a:t>
            </a:r>
          </a:p>
          <a:p>
            <a:pPr lvl="2"/>
            <a:r>
              <a:rPr lang="en-GB" dirty="0"/>
              <a:t>And link send to me!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927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084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Optional: if you like to have more fun!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8445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Protostar</a:t>
            </a:r>
            <a:r>
              <a:rPr lang="en-US" sz="2400" dirty="0"/>
              <a:t> image (</a:t>
            </a:r>
            <a:r>
              <a:rPr lang="en-US" sz="2400" dirty="0">
                <a:hlinkClick r:id="rId3"/>
              </a:rPr>
              <a:t>http://exploit-exercises.com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pre-prepared virtual machine</a:t>
            </a:r>
            <a:endParaRPr lang="en-US" sz="2000" dirty="0">
              <a:hlinkClick r:id="" action="ppaction://noaction"/>
            </a:endParaRPr>
          </a:p>
          <a:p>
            <a:pPr lvl="1"/>
            <a:r>
              <a:rPr lang="en-US" sz="2000" dirty="0">
                <a:hlinkClick r:id="" action="ppaction://noaction"/>
              </a:rPr>
              <a:t>http</a:t>
            </a:r>
            <a:r>
              <a:rPr lang="en-US" sz="2000" dirty="0">
                <a:hlinkClick r:id="rId4"/>
              </a:rPr>
              <a:t>://exploit-exercises.com/protostar</a:t>
            </a:r>
            <a:r>
              <a:rPr lang="en-US" sz="2000" dirty="0"/>
              <a:t> (task description)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Important:</a:t>
            </a:r>
            <a:r>
              <a:rPr lang="en-US" sz="2400" dirty="0"/>
              <a:t> site now not available, use this link:</a:t>
            </a:r>
          </a:p>
          <a:p>
            <a:pPr lvl="1"/>
            <a:r>
              <a:rPr lang="en-US" sz="2000" dirty="0">
                <a:hlinkClick r:id="rId5"/>
              </a:rPr>
              <a:t>https://web.archive.org/web/20140922114755/http://exploit-exercises.com/protostar</a:t>
            </a:r>
            <a:endParaRPr lang="en-US" sz="2000" dirty="0"/>
          </a:p>
          <a:p>
            <a:pPr lvl="1"/>
            <a:r>
              <a:rPr lang="en-US" sz="2000" dirty="0"/>
              <a:t>Or protostar.zip in IS</a:t>
            </a:r>
          </a:p>
          <a:p>
            <a:r>
              <a:rPr lang="en-US" sz="2400" dirty="0"/>
              <a:t>Login credentials: user / user; root / </a:t>
            </a:r>
            <a:r>
              <a:rPr lang="en-US" sz="2400" dirty="0" err="1"/>
              <a:t>godmode</a:t>
            </a:r>
            <a:endParaRPr lang="en-US" sz="2400" dirty="0"/>
          </a:p>
          <a:p>
            <a:r>
              <a:rPr lang="en-GB" sz="2400" dirty="0"/>
              <a:t>Challenges stored in /opt/</a:t>
            </a:r>
            <a:r>
              <a:rPr lang="en-GB" sz="2400" dirty="0" err="1"/>
              <a:t>protostar</a:t>
            </a:r>
            <a:r>
              <a:rPr lang="en-GB" sz="2400" dirty="0"/>
              <a:t>/bin/ directory</a:t>
            </a:r>
          </a:p>
          <a:p>
            <a:pPr lvl="1"/>
            <a:r>
              <a:rPr lang="en-US" sz="2000" dirty="0"/>
              <a:t>stack0-7</a:t>
            </a:r>
          </a:p>
          <a:p>
            <a:r>
              <a:rPr lang="en-US" sz="2400" dirty="0"/>
              <a:t>Run it, supply malformed input leading to crash</a:t>
            </a:r>
          </a:p>
          <a:p>
            <a:r>
              <a:rPr lang="en-US" sz="2400" dirty="0"/>
              <a:t>Think about how to fix the source code</a:t>
            </a:r>
          </a:p>
          <a:p>
            <a:endParaRPr lang="en-US" sz="2400" dirty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475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Protostar</a:t>
            </a:r>
            <a:r>
              <a:rPr lang="en-US" dirty="0"/>
              <a:t> virtual image with 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15573C-F8BE-4337-BD61-551D262DFFD3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PA193 | LABS | BufferOverflow</a:t>
            </a:r>
          </a:p>
        </p:txBody>
      </p:sp>
      <p:pic>
        <p:nvPicPr>
          <p:cNvPr id="28674" name="Picture 2" descr="D:\Documents\School\PA193_SecureProgramming\01_BufferOverflow\protost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" y="1988840"/>
            <a:ext cx="914188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65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Buffer overflow, string vulnerabilities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395536" y="473987"/>
            <a:ext cx="5849678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Note: GCC and MSVC uses different memory alignment</a:t>
            </a:r>
          </a:p>
          <a:p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Try "12345678DevilEvecosia" as a password for 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 build</a:t>
            </a:r>
          </a:p>
          <a:p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Try "1234567812345678Devil I am. Ha 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Ha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" as a password for MSVC debug build</a:t>
            </a: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demoBufferOverflowData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 err="1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unused_variable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7F7F00"/>
                </a:solidFill>
                <a:latin typeface="Courier New" pitchFamily="49" charset="0"/>
                <a:cs typeface="Courier New" pitchFamily="49" charset="0"/>
              </a:rPr>
              <a:t>#define NORMAL_USER            'n'</a:t>
            </a:r>
          </a:p>
          <a:p>
            <a:r>
              <a:rPr lang="en-GB" sz="800" dirty="0">
                <a:solidFill>
                  <a:srgbClr val="7F7F00"/>
                </a:solidFill>
                <a:latin typeface="Courier New" pitchFamily="49" charset="0"/>
                <a:cs typeface="Courier New" pitchFamily="49" charset="0"/>
              </a:rPr>
              <a:t>#define ADMIN_USER             'a'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 err="1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NORMAL_USER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7F7F00"/>
                </a:solidFill>
                <a:latin typeface="Courier New" pitchFamily="49" charset="0"/>
                <a:cs typeface="Courier New" pitchFamily="49" charset="0"/>
              </a:rPr>
              <a:t>#define USER_INPUT_MAX_LENGTH  8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USER_INPUT_MAX_LENGTH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USER_INPUT_MAX_LENGTH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print some info about variables</a:t>
            </a:r>
          </a:p>
          <a:p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pt-BR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"%-20s: %p\n"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"userName"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pt-BR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pt-BR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"%-20s: %p\n"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"passwd"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pt-BR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"%-20s: %p\n"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800" dirty="0" err="1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unused_variable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unused_variable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"%-20s: %p\n"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800" dirty="0" err="1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Get user name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USER_INPUT_MAX_LENGTH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USER_INPUT_MAX_LENGTH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"login as: 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gets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Get password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"%s@vulnerable.machine.com: 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gets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Check user rights (set to NORMAL_USER and not changed in code)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NORMAL_USER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"\</a:t>
            </a:r>
            <a:r>
              <a:rPr lang="en-GB" sz="800" dirty="0" err="1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nWelcome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, normal user '%s', your rights are limited.\n\n"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ADMIN_USER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"\</a:t>
            </a:r>
            <a:r>
              <a:rPr lang="en-GB" sz="800" dirty="0" err="1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nWelcome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, all mighty admin user '%s'!\n"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How to FIX: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, 0, USER_INPUT_MAX_LENGTH);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, USER_INPUT_MAX_LENGTH - 1, 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stdin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, 0, USER_INPUT_MAX_LENGTH);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, USER_INPUT_MAX_LENGTH - 1, 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stdin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8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Setup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Create new Visual Studio 2015 Project</a:t>
            </a:r>
          </a:p>
          <a:p>
            <a:pPr lvl="1"/>
            <a:r>
              <a:rPr lang="en-US" sz="1800" dirty="0"/>
              <a:t>File-&gt;New-&gt;Project-&gt;</a:t>
            </a:r>
            <a:r>
              <a:rPr lang="en-US" sz="1800" dirty="0" err="1"/>
              <a:t>VisualC</a:t>
            </a:r>
            <a:r>
              <a:rPr lang="en-US" sz="1800" dirty="0"/>
              <a:t>++-&gt;Win32 Console app</a:t>
            </a:r>
          </a:p>
          <a:p>
            <a:pPr lvl="1"/>
            <a:r>
              <a:rPr lang="en-US" sz="1800" dirty="0"/>
              <a:t>Turn off ‘Precompiled header’ and ‘SDL checks’</a:t>
            </a:r>
          </a:p>
          <a:p>
            <a:r>
              <a:rPr lang="en-US" sz="2000" dirty="0"/>
              <a:t>Paste BufferOverflow.cpp from IS instead of project’s main file</a:t>
            </a:r>
          </a:p>
          <a:p>
            <a:r>
              <a:rPr lang="en-US" sz="2000" dirty="0"/>
              <a:t>Try to compile (disable warning on gets() function)</a:t>
            </a:r>
          </a:p>
          <a:p>
            <a:pPr lvl="1"/>
            <a:r>
              <a:rPr lang="en-US" sz="1800" dirty="0"/>
              <a:t>#define _CRT_SECURE_NO_WARNINGS</a:t>
            </a:r>
          </a:p>
          <a:p>
            <a:r>
              <a:rPr lang="en-US" sz="2000" dirty="0"/>
              <a:t>Insert breakpoint (begin of </a:t>
            </a:r>
            <a:r>
              <a:rPr lang="en-US" sz="2000" dirty="0" err="1"/>
              <a:t>demoBufferOverflowData</a:t>
            </a:r>
            <a:r>
              <a:rPr lang="en-US" sz="2000" dirty="0"/>
              <a:t>()) – F9</a:t>
            </a:r>
          </a:p>
          <a:p>
            <a:r>
              <a:rPr lang="en-US" sz="2000" dirty="0"/>
              <a:t>Run program in debug mode – F5</a:t>
            </a:r>
          </a:p>
          <a:p>
            <a:r>
              <a:rPr lang="en-US" sz="2000" dirty="0"/>
              <a:t>Execute next step of program – F10</a:t>
            </a:r>
          </a:p>
          <a:p>
            <a:r>
              <a:rPr lang="en-US" sz="2000" dirty="0"/>
              <a:t>Display memory</a:t>
            </a:r>
          </a:p>
          <a:p>
            <a:pPr lvl="1"/>
            <a:r>
              <a:rPr lang="en-US" sz="1800" dirty="0"/>
              <a:t>Debug → Windows → Memory</a:t>
            </a:r>
          </a:p>
          <a:p>
            <a:pPr lvl="1"/>
            <a:r>
              <a:rPr lang="en-US" sz="1800" dirty="0"/>
              <a:t>Program must be in debugging session and running!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510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400">
                <a:solidFill>
                  <a:schemeClr val="bg1"/>
                </a:solidFill>
              </a:rPr>
              <a:t>Úvod do C, 5.5.2014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457200" y="355600"/>
            <a:ext cx="7145338" cy="594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void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demoBufferOverflowData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()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{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int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unused_variable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=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7F7F"/>
                </a:solidFill>
                <a:latin typeface="Verdana" pitchFamily="34" charset="0"/>
                <a:ea typeface="MS Mincho" pitchFamily="49" charset="-128"/>
              </a:rPr>
              <a:t>30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7F7F00"/>
                </a:solidFill>
                <a:latin typeface="Verdana" pitchFamily="34" charset="0"/>
                <a:ea typeface="MS Mincho" pitchFamily="49" charset="-128"/>
              </a:rPr>
              <a:t>#define NORMAL_USER           'n'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7F7F00"/>
                </a:solidFill>
                <a:latin typeface="Verdana" pitchFamily="34" charset="0"/>
                <a:ea typeface="MS Mincho" pitchFamily="49" charset="-128"/>
              </a:rPr>
              <a:t>#define ADMIN_USER             'a'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int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userRights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=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NORMAL_USER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7F7F00"/>
                </a:solidFill>
                <a:latin typeface="Verdana" pitchFamily="34" charset="0"/>
                <a:ea typeface="MS Mincho" pitchFamily="49" charset="-128"/>
              </a:rPr>
              <a:t>#define USER_INPUT_MAX_LENGTH  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char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[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USER_INPUT_MAX_LENGTH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];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char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passwd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[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USER_INPUT_MAX_LENGTH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];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7F00"/>
                </a:solidFill>
                <a:latin typeface="Comic Sans MS" pitchFamily="66" charset="0"/>
                <a:ea typeface="MS Mincho" pitchFamily="49" charset="-128"/>
              </a:rPr>
              <a:t>// print some info about variables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"%-20s: %p\n"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"userName"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pt-BR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pt-BR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pt-BR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"%-20s: %p\n"</a:t>
            </a:r>
            <a:r>
              <a:rPr lang="pt-BR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pt-BR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pt-BR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"passwd"</a:t>
            </a:r>
            <a:r>
              <a:rPr lang="pt-BR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pt-BR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pt-BR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passwd</a:t>
            </a:r>
            <a:r>
              <a:rPr lang="pt-BR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pt-BR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"%-20s: %p\n"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"unused_variable"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&amp;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unused_variable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"%-20s: %p\n"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"userRights"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&amp;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userRights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7F00"/>
                </a:solidFill>
                <a:latin typeface="Comic Sans MS" pitchFamily="66" charset="0"/>
                <a:ea typeface="MS Mincho" pitchFamily="49" charset="-128"/>
              </a:rPr>
              <a:t>// Get user name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 b="0">
                <a:solidFill>
                  <a:srgbClr val="000000"/>
                </a:solidFill>
                <a:latin typeface="Verdana" pitchFamily="34" charset="0"/>
                <a:ea typeface="Arial" charset="0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"login as: 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 b="0">
                <a:solidFill>
                  <a:srgbClr val="000000"/>
                </a:solidFill>
                <a:latin typeface="Verdana" pitchFamily="34" charset="0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gets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7F00"/>
                </a:solidFill>
                <a:latin typeface="Comic Sans MS" pitchFamily="66" charset="0"/>
                <a:ea typeface="MS Mincho" pitchFamily="49" charset="-128"/>
              </a:rPr>
              <a:t>// Get password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"%s@vulnerable.machine.com: 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 b="0">
                <a:solidFill>
                  <a:srgbClr val="000000"/>
                </a:solidFill>
                <a:latin typeface="Verdana" pitchFamily="34" charset="0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gets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passwd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7F00"/>
                </a:solidFill>
                <a:latin typeface="Comic Sans MS" pitchFamily="66" charset="0"/>
                <a:ea typeface="MS Mincho" pitchFamily="49" charset="-128"/>
              </a:rPr>
              <a:t>// Check user rights (set to NORMAL_USER and not changed in code)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if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userRights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==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NORMAL_USER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{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"\nWelcome, normal user '%s', your rights are limited.\n\n"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>
                <a:solidFill>
                  <a:srgbClr val="000000"/>
                </a:solidFill>
                <a:latin typeface="Verdana" pitchFamily="34" charset="0"/>
              </a:rPr>
              <a:t>      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}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if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userRights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==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ADMIN_USER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{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"\nWelcome, all mighty admin user '%s'!\n"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>
                <a:solidFill>
                  <a:srgbClr val="000000"/>
                </a:solidFill>
                <a:latin typeface="Verdana" pitchFamily="34" charset="0"/>
              </a:rPr>
              <a:t>      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}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}</a:t>
            </a:r>
            <a:endParaRPr lang="en-US" altLang="en-US" sz="1200"/>
          </a:p>
        </p:txBody>
      </p:sp>
      <p:sp>
        <p:nvSpPr>
          <p:cNvPr id="955397" name="AutoShape 5"/>
          <p:cNvSpPr>
            <a:spLocks/>
          </p:cNvSpPr>
          <p:nvPr/>
        </p:nvSpPr>
        <p:spPr bwMode="auto">
          <a:xfrm>
            <a:off x="6096000" y="3505200"/>
            <a:ext cx="2895600" cy="990600"/>
          </a:xfrm>
          <a:prstGeom prst="borderCallout2">
            <a:avLst>
              <a:gd name="adj1" fmla="val 11537"/>
              <a:gd name="adj2" fmla="val -2630"/>
              <a:gd name="adj3" fmla="val 11537"/>
              <a:gd name="adj4" fmla="val -50986"/>
              <a:gd name="adj5" fmla="val 11218"/>
              <a:gd name="adj6" fmla="val -100602"/>
            </a:avLst>
          </a:prstGeom>
          <a:solidFill>
            <a:srgbClr val="FF0000">
              <a:alpha val="36862"/>
            </a:srgbClr>
          </a:solidFill>
          <a:ln w="254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Reading username and password (no length checking)</a:t>
            </a:r>
          </a:p>
        </p:txBody>
      </p:sp>
      <p:sp>
        <p:nvSpPr>
          <p:cNvPr id="955398" name="AutoShape 6"/>
          <p:cNvSpPr>
            <a:spLocks/>
          </p:cNvSpPr>
          <p:nvPr/>
        </p:nvSpPr>
        <p:spPr bwMode="auto">
          <a:xfrm>
            <a:off x="6096000" y="5486400"/>
            <a:ext cx="2895600" cy="685800"/>
          </a:xfrm>
          <a:prstGeom prst="borderCallout2">
            <a:avLst>
              <a:gd name="adj1" fmla="val 16667"/>
              <a:gd name="adj2" fmla="val -2630"/>
              <a:gd name="adj3" fmla="val 16667"/>
              <a:gd name="adj4" fmla="val -17213"/>
              <a:gd name="adj5" fmla="val -694"/>
              <a:gd name="adj6" fmla="val -32181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Print information about current user rights</a:t>
            </a:r>
          </a:p>
        </p:txBody>
      </p:sp>
      <p:sp>
        <p:nvSpPr>
          <p:cNvPr id="955399" name="AutoShape 7"/>
          <p:cNvSpPr>
            <a:spLocks/>
          </p:cNvSpPr>
          <p:nvPr/>
        </p:nvSpPr>
        <p:spPr bwMode="auto">
          <a:xfrm>
            <a:off x="6096000" y="1371600"/>
            <a:ext cx="2895600" cy="761256"/>
          </a:xfrm>
          <a:prstGeom prst="borderCallout2">
            <a:avLst>
              <a:gd name="adj1" fmla="val 11537"/>
              <a:gd name="adj2" fmla="val -2630"/>
              <a:gd name="adj3" fmla="val 11537"/>
              <a:gd name="adj4" fmla="val -16449"/>
              <a:gd name="adj5" fmla="val 17148"/>
              <a:gd name="adj6" fmla="val -30648"/>
            </a:avLst>
          </a:prstGeom>
          <a:solidFill>
            <a:srgbClr val="FF6600">
              <a:alpha val="36862"/>
            </a:srgbClr>
          </a:solidFill>
          <a:ln w="25400">
            <a:solidFill>
              <a:srgbClr val="FF66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Array with fixed length (will be overwritten)</a:t>
            </a:r>
          </a:p>
        </p:txBody>
      </p:sp>
      <p:sp>
        <p:nvSpPr>
          <p:cNvPr id="955400" name="AutoShape 8"/>
          <p:cNvSpPr>
            <a:spLocks/>
          </p:cNvSpPr>
          <p:nvPr/>
        </p:nvSpPr>
        <p:spPr bwMode="auto">
          <a:xfrm>
            <a:off x="6096000" y="304800"/>
            <a:ext cx="2895600" cy="990600"/>
          </a:xfrm>
          <a:prstGeom prst="borderCallout2">
            <a:avLst>
              <a:gd name="adj1" fmla="val 11537"/>
              <a:gd name="adj2" fmla="val -2630"/>
              <a:gd name="adj3" fmla="val 11537"/>
              <a:gd name="adj4" fmla="val -58551"/>
              <a:gd name="adj5" fmla="val 79329"/>
              <a:gd name="adj6" fmla="val -116009"/>
            </a:avLst>
          </a:prstGeom>
          <a:solidFill>
            <a:srgbClr val="3366FF">
              <a:alpha val="36862"/>
            </a:srgbClr>
          </a:solidFill>
          <a:ln w="25400">
            <a:solidFill>
              <a:srgbClr val="666699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Variable containing current access rights</a:t>
            </a:r>
          </a:p>
        </p:txBody>
      </p:sp>
      <p:sp>
        <p:nvSpPr>
          <p:cNvPr id="955401" name="AutoShape 9"/>
          <p:cNvSpPr>
            <a:spLocks/>
          </p:cNvSpPr>
          <p:nvPr/>
        </p:nvSpPr>
        <p:spPr bwMode="auto">
          <a:xfrm>
            <a:off x="6096000" y="2438400"/>
            <a:ext cx="2895600" cy="990600"/>
          </a:xfrm>
          <a:prstGeom prst="borderCallout2">
            <a:avLst>
              <a:gd name="adj1" fmla="val 11537"/>
              <a:gd name="adj2" fmla="val -2630"/>
              <a:gd name="adj3" fmla="val 11537"/>
              <a:gd name="adj4" fmla="val -22972"/>
              <a:gd name="adj5" fmla="val 162"/>
              <a:gd name="adj6" fmla="val -43917"/>
            </a:avLst>
          </a:prstGeom>
          <a:solidFill>
            <a:srgbClr val="3366FF">
              <a:alpha val="36862"/>
            </a:srgbClr>
          </a:solidFill>
          <a:ln w="25400">
            <a:solidFill>
              <a:srgbClr val="666699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Help output of address of local variables stored on the stack</a:t>
            </a:r>
          </a:p>
        </p:txBody>
      </p:sp>
    </p:spTree>
    <p:extLst>
      <p:ext uri="{BB962C8B-B14F-4D97-AF65-F5344CB8AC3E}">
        <p14:creationId xmlns:p14="http://schemas.microsoft.com/office/powerpoint/2010/main" val="333825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397" grpId="0" animBg="1"/>
      <p:bldP spid="955398" grpId="0" animBg="1"/>
      <p:bldP spid="955399" grpId="0" animBg="1"/>
      <p:bldP spid="955400" grpId="0" animBg="1"/>
      <p:bldP spid="9554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573838"/>
            <a:ext cx="5292898" cy="284162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400" dirty="0">
                <a:solidFill>
                  <a:schemeClr val="bg1"/>
                </a:solidFill>
              </a:rPr>
              <a:t>| PA193 - Buffer overflow, string vulnerabilities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Data in memory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6325" name="Picture 4" descr="bufferOverflow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394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6421" name="AutoShape 5"/>
          <p:cNvSpPr>
            <a:spLocks/>
          </p:cNvSpPr>
          <p:nvPr/>
        </p:nvSpPr>
        <p:spPr bwMode="auto">
          <a:xfrm>
            <a:off x="5867400" y="838200"/>
            <a:ext cx="1752600" cy="457200"/>
          </a:xfrm>
          <a:prstGeom prst="borderCallout2">
            <a:avLst>
              <a:gd name="adj1" fmla="val 25000"/>
              <a:gd name="adj2" fmla="val -4347"/>
              <a:gd name="adj3" fmla="val 25000"/>
              <a:gd name="adj4" fmla="val -13407"/>
              <a:gd name="adj5" fmla="val 500694"/>
              <a:gd name="adj6" fmla="val -22824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passwd</a:t>
            </a:r>
            <a:endParaRPr lang="en-US" altLang="en-US" sz="1800"/>
          </a:p>
        </p:txBody>
      </p:sp>
      <p:sp>
        <p:nvSpPr>
          <p:cNvPr id="956422" name="AutoShape 6"/>
          <p:cNvSpPr>
            <a:spLocks/>
          </p:cNvSpPr>
          <p:nvPr/>
        </p:nvSpPr>
        <p:spPr bwMode="auto">
          <a:xfrm>
            <a:off x="5715000" y="304800"/>
            <a:ext cx="1752600" cy="457200"/>
          </a:xfrm>
          <a:prstGeom prst="borderCallout2">
            <a:avLst>
              <a:gd name="adj1" fmla="val 25000"/>
              <a:gd name="adj2" fmla="val -4347"/>
              <a:gd name="adj3" fmla="val 25000"/>
              <a:gd name="adj4" fmla="val -16759"/>
              <a:gd name="adj5" fmla="val 651042"/>
              <a:gd name="adj6" fmla="val -29620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userName</a:t>
            </a:r>
            <a:endParaRPr lang="en-US" altLang="en-US" sz="1800"/>
          </a:p>
        </p:txBody>
      </p:sp>
      <p:sp>
        <p:nvSpPr>
          <p:cNvPr id="956423" name="AutoShape 7"/>
          <p:cNvSpPr>
            <a:spLocks/>
          </p:cNvSpPr>
          <p:nvPr/>
        </p:nvSpPr>
        <p:spPr bwMode="auto">
          <a:xfrm>
            <a:off x="6019800" y="1371600"/>
            <a:ext cx="1752600" cy="457200"/>
          </a:xfrm>
          <a:prstGeom prst="borderCallout2">
            <a:avLst>
              <a:gd name="adj1" fmla="val 25000"/>
              <a:gd name="adj2" fmla="val 104347"/>
              <a:gd name="adj3" fmla="val 25000"/>
              <a:gd name="adj4" fmla="val 133514"/>
              <a:gd name="adj5" fmla="val 422917"/>
              <a:gd name="adj6" fmla="val 163856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userRights</a:t>
            </a:r>
            <a:endParaRPr lang="en-US" altLang="en-US" sz="1800"/>
          </a:p>
        </p:txBody>
      </p:sp>
      <p:sp>
        <p:nvSpPr>
          <p:cNvPr id="956424" name="AutoShape 8"/>
          <p:cNvSpPr>
            <a:spLocks/>
          </p:cNvSpPr>
          <p:nvPr/>
        </p:nvSpPr>
        <p:spPr bwMode="auto">
          <a:xfrm>
            <a:off x="3810000" y="5638800"/>
            <a:ext cx="2133600" cy="457200"/>
          </a:xfrm>
          <a:prstGeom prst="borderCallout2">
            <a:avLst>
              <a:gd name="adj1" fmla="val 25000"/>
              <a:gd name="adj2" fmla="val 103569"/>
              <a:gd name="adj3" fmla="val 25000"/>
              <a:gd name="adj4" fmla="val 143750"/>
              <a:gd name="adj5" fmla="val -447917"/>
              <a:gd name="adj6" fmla="val 185565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unused_variable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2870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6421" grpId="0" animBg="1"/>
      <p:bldP spid="956422" grpId="0" animBg="1"/>
      <p:bldP spid="956423" grpId="0" animBg="1"/>
      <p:bldP spid="9564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573838"/>
            <a:ext cx="4500810" cy="284162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400" dirty="0">
                <a:solidFill>
                  <a:schemeClr val="bg1"/>
                </a:solidFill>
              </a:rPr>
              <a:t>| PA193 - Buffer overflow, string vulnerabilities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48680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en-US" dirty="0"/>
              <a:t>Running without malicious input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7349" name="Picture 4" descr="bufferOverflow_corr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7445" name="AutoShape 5"/>
          <p:cNvSpPr>
            <a:spLocks/>
          </p:cNvSpPr>
          <p:nvPr/>
        </p:nvSpPr>
        <p:spPr bwMode="auto">
          <a:xfrm>
            <a:off x="381000" y="6172200"/>
            <a:ext cx="1752600" cy="457200"/>
          </a:xfrm>
          <a:prstGeom prst="borderCallout2">
            <a:avLst>
              <a:gd name="adj1" fmla="val 25000"/>
              <a:gd name="adj2" fmla="val 104347"/>
              <a:gd name="adj3" fmla="val 25000"/>
              <a:gd name="adj4" fmla="val 141759"/>
              <a:gd name="adj5" fmla="val -832639"/>
              <a:gd name="adj6" fmla="val 180616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passwd</a:t>
            </a:r>
            <a:endParaRPr lang="en-US" altLang="en-US" sz="1800"/>
          </a:p>
        </p:txBody>
      </p:sp>
      <p:sp>
        <p:nvSpPr>
          <p:cNvPr id="957446" name="AutoShape 6"/>
          <p:cNvSpPr>
            <a:spLocks/>
          </p:cNvSpPr>
          <p:nvPr/>
        </p:nvSpPr>
        <p:spPr bwMode="auto">
          <a:xfrm>
            <a:off x="381000" y="5638800"/>
            <a:ext cx="1752600" cy="457200"/>
          </a:xfrm>
          <a:prstGeom prst="borderCallout2">
            <a:avLst>
              <a:gd name="adj1" fmla="val 25000"/>
              <a:gd name="adj2" fmla="val 104347"/>
              <a:gd name="adj3" fmla="val 25000"/>
              <a:gd name="adj4" fmla="val 136051"/>
              <a:gd name="adj5" fmla="val -672222"/>
              <a:gd name="adj6" fmla="val 168843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userName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22442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45" grpId="0" animBg="1"/>
      <p:bldP spid="9574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573838"/>
            <a:ext cx="4716834" cy="284162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400" dirty="0">
                <a:solidFill>
                  <a:schemeClr val="bg1"/>
                </a:solidFill>
              </a:rPr>
              <a:t>| PA193 - Buffer overflow, string vulnerabilities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with malicious input </a:t>
            </a:r>
            <a:r>
              <a:rPr lang="cs-CZ" altLang="en-US" dirty="0"/>
              <a:t>– </a:t>
            </a:r>
            <a:r>
              <a:rPr lang="cs-CZ" altLang="en-US" dirty="0" err="1"/>
              <a:t>userName</a:t>
            </a:r>
            <a:endParaRPr lang="en-US" altLang="en-US" dirty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8373" name="Picture 4" descr="bufferOverflow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4416"/>
            <a:ext cx="9110663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8469" name="AutoShape 5"/>
          <p:cNvSpPr>
            <a:spLocks/>
          </p:cNvSpPr>
          <p:nvPr/>
        </p:nvSpPr>
        <p:spPr bwMode="auto">
          <a:xfrm>
            <a:off x="5638800" y="1741016"/>
            <a:ext cx="3200400" cy="457200"/>
          </a:xfrm>
          <a:prstGeom prst="borderCallout2">
            <a:avLst>
              <a:gd name="adj1" fmla="val 25000"/>
              <a:gd name="adj2" fmla="val -2380"/>
              <a:gd name="adj3" fmla="val 25000"/>
              <a:gd name="adj4" fmla="val -19644"/>
              <a:gd name="adj5" fmla="val 383681"/>
              <a:gd name="adj6" fmla="val -37551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insert</a:t>
            </a:r>
            <a:r>
              <a:rPr lang="cs-CZ" altLang="en-US" sz="1800" dirty="0"/>
              <a:t> </a:t>
            </a:r>
            <a:r>
              <a:rPr lang="en-US" altLang="en-US" sz="1800" dirty="0"/>
              <a:t>‘evil’ into </a:t>
            </a:r>
            <a:r>
              <a:rPr lang="cs-CZ" altLang="en-US" sz="1800" dirty="0" err="1"/>
              <a:t>userName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5997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4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573838"/>
            <a:ext cx="4716834" cy="284162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400" dirty="0">
                <a:solidFill>
                  <a:schemeClr val="bg1"/>
                </a:solidFill>
              </a:rPr>
              <a:t>| PA193 - Buffer overflow, string vulnerabilities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with malicious input </a:t>
            </a:r>
            <a:r>
              <a:rPr lang="cs-CZ" altLang="en-US" dirty="0"/>
              <a:t>- </a:t>
            </a:r>
            <a:r>
              <a:rPr lang="cs-CZ" altLang="en-US" dirty="0" err="1"/>
              <a:t>passwd</a:t>
            </a:r>
            <a:endParaRPr lang="en-US" altLang="en-US" dirty="0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52588"/>
            <a:ext cx="8424862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Too long password overflow </a:t>
            </a:r>
            <a:r>
              <a:rPr lang="cs-CZ" altLang="en-US" b="1" dirty="0" err="1">
                <a:latin typeface="Courier New" pitchFamily="49" charset="0"/>
              </a:rPr>
              <a:t>userName</a:t>
            </a:r>
            <a:r>
              <a:rPr lang="cs-CZ" altLang="en-US" dirty="0"/>
              <a:t> </a:t>
            </a:r>
            <a:r>
              <a:rPr lang="en-US" altLang="en-US" dirty="0"/>
              <a:t>and</a:t>
            </a:r>
            <a:r>
              <a:rPr lang="cs-CZ" altLang="en-US" dirty="0"/>
              <a:t> </a:t>
            </a:r>
            <a:r>
              <a:rPr lang="cs-CZ" altLang="en-US" b="1" dirty="0" err="1">
                <a:latin typeface="Courier New" pitchFamily="49" charset="0"/>
              </a:rPr>
              <a:t>userRights</a:t>
            </a:r>
            <a:endParaRPr lang="en-US" altLang="en-US" b="1" dirty="0">
              <a:latin typeface="Courier New" pitchFamily="49" charset="0"/>
            </a:endParaRPr>
          </a:p>
        </p:txBody>
      </p:sp>
      <p:pic>
        <p:nvPicPr>
          <p:cNvPr id="59397" name="Picture 4" descr="bufferOverflow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0007"/>
            <a:ext cx="9144000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9493" name="AutoShape 5"/>
          <p:cNvSpPr>
            <a:spLocks/>
          </p:cNvSpPr>
          <p:nvPr/>
        </p:nvSpPr>
        <p:spPr bwMode="auto">
          <a:xfrm>
            <a:off x="4648200" y="1291307"/>
            <a:ext cx="4343400" cy="990600"/>
          </a:xfrm>
          <a:prstGeom prst="borderCallout2">
            <a:avLst>
              <a:gd name="adj1" fmla="val 11537"/>
              <a:gd name="adj2" fmla="val -1755"/>
              <a:gd name="adj3" fmla="val 11537"/>
              <a:gd name="adj4" fmla="val -3986"/>
              <a:gd name="adj5" fmla="val 224361"/>
              <a:gd name="adj6" fmla="val -6250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Insert </a:t>
            </a:r>
            <a:r>
              <a:rPr lang="cs-CZ" altLang="en-US" sz="1800" dirty="0"/>
              <a:t> </a:t>
            </a:r>
            <a:endParaRPr lang="en-US" altLang="en-US" sz="18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‘1234567812345678Devil I am. Ha </a:t>
            </a:r>
            <a:r>
              <a:rPr lang="en-US" altLang="en-US" sz="1800" dirty="0" err="1"/>
              <a:t>Ha</a:t>
            </a:r>
            <a:r>
              <a:rPr lang="en-US" altLang="en-US" sz="1800" dirty="0"/>
              <a:t>’ into </a:t>
            </a:r>
            <a:r>
              <a:rPr lang="en-US" altLang="en-US" sz="1800" dirty="0" err="1"/>
              <a:t>passwd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0264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3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8680</TotalTime>
  <Words>1675</Words>
  <Application>Microsoft Office PowerPoint</Application>
  <PresentationFormat>Předvádění na obrazovce (4:3)</PresentationFormat>
  <Paragraphs>246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ＭＳ Ｐゴシック</vt:lpstr>
      <vt:lpstr>Arial</vt:lpstr>
      <vt:lpstr>Calibri</vt:lpstr>
      <vt:lpstr>Comic Sans MS</vt:lpstr>
      <vt:lpstr>Courier New</vt:lpstr>
      <vt:lpstr>MS Mincho</vt:lpstr>
      <vt:lpstr>Verdana</vt:lpstr>
      <vt:lpstr>Wingdings</vt:lpstr>
      <vt:lpstr>Motiv systému Office</vt:lpstr>
      <vt:lpstr>PA193 - Secure coding principles and practices </vt:lpstr>
      <vt:lpstr>Plan</vt:lpstr>
      <vt:lpstr>Prezentace aplikace PowerPoint</vt:lpstr>
      <vt:lpstr>Setup</vt:lpstr>
      <vt:lpstr>Prezentace aplikace PowerPoint</vt:lpstr>
      <vt:lpstr>Data in memory</vt:lpstr>
      <vt:lpstr>Running without malicious input</vt:lpstr>
      <vt:lpstr>Running with malicious input – userName</vt:lpstr>
      <vt:lpstr>Running with malicious input - passwd</vt:lpstr>
      <vt:lpstr>Running with attacker input - result</vt:lpstr>
      <vt:lpstr>Questions (debug mode)</vt:lpstr>
      <vt:lpstr>Questions (debug mode)</vt:lpstr>
      <vt:lpstr>Questions (release mode)</vt:lpstr>
      <vt:lpstr>Lab – compiler protections</vt:lpstr>
      <vt:lpstr>Compiler flags</vt:lpstr>
      <vt:lpstr>Compiler settings for /DEP and /ASLR</vt:lpstr>
      <vt:lpstr>Deeper look into disassembly</vt:lpstr>
      <vt:lpstr>Deeper look into disassembly (cont.)</vt:lpstr>
      <vt:lpstr>BinScope Binary Analyzer</vt:lpstr>
      <vt:lpstr>Homework</vt:lpstr>
      <vt:lpstr>Prezentace aplikace PowerPoint</vt:lpstr>
      <vt:lpstr>Optional: if you like to have more fun!</vt:lpstr>
      <vt:lpstr>Exploiting exercises</vt:lpstr>
      <vt:lpstr>Protostar virtual image with exercises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1511</cp:revision>
  <cp:lastPrinted>2014-09-25T14:03:25Z</cp:lastPrinted>
  <dcterms:created xsi:type="dcterms:W3CDTF">2012-06-27T07:21:19Z</dcterms:created>
  <dcterms:modified xsi:type="dcterms:W3CDTF">2017-09-21T06:03:45Z</dcterms:modified>
</cp:coreProperties>
</file>