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1" r:id="rId2"/>
    <p:sldId id="581" r:id="rId3"/>
    <p:sldId id="568" r:id="rId4"/>
    <p:sldId id="583" r:id="rId5"/>
    <p:sldId id="584" r:id="rId6"/>
    <p:sldId id="586" r:id="rId7"/>
    <p:sldId id="569" r:id="rId8"/>
    <p:sldId id="585" r:id="rId9"/>
    <p:sldId id="588" r:id="rId10"/>
    <p:sldId id="591" r:id="rId11"/>
    <p:sldId id="590" r:id="rId12"/>
    <p:sldId id="592" r:id="rId13"/>
    <p:sldId id="589" r:id="rId14"/>
    <p:sldId id="593" r:id="rId15"/>
    <p:sldId id="594" r:id="rId16"/>
    <p:sldId id="595" r:id="rId17"/>
    <p:sldId id="570" r:id="rId18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270" autoAdjust="0"/>
    <p:restoredTop sz="91367" autoAdjust="0"/>
  </p:normalViewPr>
  <p:slideViewPr>
    <p:cSldViewPr>
      <p:cViewPr varScale="1">
        <p:scale>
          <a:sx n="104" d="100"/>
          <a:sy n="104" d="100"/>
        </p:scale>
        <p:origin x="142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04.10.2017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3982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Static and dynamic checkers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99592" y="6572250"/>
            <a:ext cx="5112568" cy="28575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lze upravit styl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Static and dynamic checkers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Static and dynamic checkers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Static and dynamic checkers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Static and dynamic checkers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Static and dynamic checkers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Static and dynamic checkers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Static and dynamic checkers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Static and dynamic checkers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| PA193 - Static and dynamic checkers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ssl.org/source/old/0.9.x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Relationship Id="rId4" Type="http://schemas.openxmlformats.org/officeDocument/2006/relationships/hyperlink" Target="ftp://ftp.openssl.org/source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ecurity.coverity.com/blog/2014/Apr/on-detecting-heartbleed-with-static-analysis.html" TargetMode="External"/><Relationship Id="rId2" Type="http://schemas.openxmlformats.org/officeDocument/2006/relationships/hyperlink" Target="https://www.openssl.org/source/openssl-1.0.1e.tar.gz" TargetMode="Externa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ourceforge.net/projects/notepadpp-usb/" TargetMode="Externa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ind-sec-bugs.github.io/download.htm" TargetMode="External"/><Relationship Id="rId2" Type="http://schemas.openxmlformats.org/officeDocument/2006/relationships/hyperlink" Target="http://findbugs.sourceforge.net/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h3xstream.github.io/find-sec-bugs/bugs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5754687" cy="1873250"/>
          </a:xfrm>
        </p:spPr>
        <p:txBody>
          <a:bodyPr>
            <a:normAutofit/>
          </a:bodyPr>
          <a:lstStyle/>
          <a:p>
            <a:r>
              <a:rPr lang="en-GB" i="1" dirty="0"/>
              <a:t>PA193 - Secure coding principles and practices </a:t>
            </a:r>
            <a:br>
              <a:rPr lang="en-GB" i="1" dirty="0"/>
            </a:br>
            <a:endParaRPr lang="cs-CZ" dirty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5724525" cy="1081087"/>
          </a:xfrm>
        </p:spPr>
        <p:txBody>
          <a:bodyPr>
            <a:normAutofit/>
          </a:bodyPr>
          <a:lstStyle/>
          <a:p>
            <a:r>
              <a:rPr lang="en-GB" dirty="0"/>
              <a:t>LABS: Static analysis of source code</a:t>
            </a:r>
            <a:endParaRPr lang="cs-CZ" dirty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cs-CZ" dirty="0"/>
              <a:t>Švenda</a:t>
            </a:r>
            <a:r>
              <a:rPr lang="en-US" dirty="0"/>
              <a:t> </a:t>
            </a:r>
            <a:r>
              <a:rPr lang="cs-CZ" dirty="0"/>
              <a:t>svenda</a:t>
            </a:r>
            <a:r>
              <a:rPr lang="en-US" dirty="0"/>
              <a:t>@fi.muni.cz</a:t>
            </a:r>
          </a:p>
          <a:p>
            <a:endParaRPr lang="cs-CZ" dirty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559" y="220486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FindBugs/FindSecurityBugs - Java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Note: you need compiled *.jar for analysis</a:t>
            </a:r>
          </a:p>
          <a:p>
            <a:pPr lvl="1"/>
            <a:r>
              <a:rPr lang="en-US" dirty="0"/>
              <a:t>And source code for quick display of problems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r>
              <a:rPr lang="en-US" dirty="0"/>
              <a:t>Extract content of </a:t>
            </a:r>
            <a:r>
              <a:rPr lang="en-US" dirty="0">
                <a:solidFill>
                  <a:schemeClr val="accent1"/>
                </a:solidFill>
              </a:rPr>
              <a:t>crypto-java.zip</a:t>
            </a:r>
          </a:p>
          <a:p>
            <a:r>
              <a:rPr lang="en-US" dirty="0"/>
              <a:t>Run </a:t>
            </a:r>
            <a:r>
              <a:rPr lang="en-US" dirty="0" err="1"/>
              <a:t>FindBugs</a:t>
            </a:r>
            <a:endParaRPr lang="en-US" dirty="0"/>
          </a:p>
          <a:p>
            <a:r>
              <a:rPr lang="en-US" dirty="0"/>
              <a:t>Start analysis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File </a:t>
            </a:r>
            <a:r>
              <a:rPr lang="en-US" dirty="0">
                <a:solidFill>
                  <a:srgbClr val="FF0000"/>
                </a:solidFill>
                <a:sym typeface="Symbol"/>
              </a:rPr>
              <a:t> New project</a:t>
            </a:r>
          </a:p>
          <a:p>
            <a:pPr lvl="1"/>
            <a:r>
              <a:rPr lang="en-US" dirty="0" err="1">
                <a:solidFill>
                  <a:srgbClr val="FF0000"/>
                </a:solidFill>
                <a:sym typeface="Symbol"/>
              </a:rPr>
              <a:t>Classpath</a:t>
            </a:r>
            <a:r>
              <a:rPr lang="en-US" dirty="0">
                <a:solidFill>
                  <a:srgbClr val="FF0000"/>
                </a:solidFill>
                <a:sym typeface="Symbol"/>
              </a:rPr>
              <a:t> for analysis</a:t>
            </a:r>
            <a:r>
              <a:rPr lang="en-US" dirty="0">
                <a:sym typeface="Symbol"/>
              </a:rPr>
              <a:t>: select target *.jar file (crypto_java.jar)</a:t>
            </a:r>
          </a:p>
          <a:p>
            <a:pPr lvl="1"/>
            <a:r>
              <a:rPr lang="en-US" dirty="0">
                <a:solidFill>
                  <a:srgbClr val="FF0000"/>
                </a:solidFill>
                <a:sym typeface="Symbol"/>
              </a:rPr>
              <a:t>Source directories</a:t>
            </a:r>
            <a:r>
              <a:rPr lang="en-US" dirty="0">
                <a:sym typeface="Symbol"/>
              </a:rPr>
              <a:t>: select parent </a:t>
            </a:r>
            <a:r>
              <a:rPr lang="en-US" dirty="0" err="1">
                <a:sym typeface="Symbol"/>
              </a:rPr>
              <a:t>dir</a:t>
            </a:r>
            <a:r>
              <a:rPr lang="en-US" dirty="0">
                <a:sym typeface="Symbol"/>
              </a:rPr>
              <a:t> of target package</a:t>
            </a:r>
          </a:p>
          <a:p>
            <a:pPr lvl="2"/>
            <a:r>
              <a:rPr lang="en-US" dirty="0"/>
              <a:t>crypto-java\</a:t>
            </a:r>
            <a:r>
              <a:rPr lang="en-US" dirty="0" err="1"/>
              <a:t>src</a:t>
            </a:r>
            <a:r>
              <a:rPr lang="en-US" dirty="0"/>
              <a:t>\main\java\ in our case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666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98" t="17568" r="33425" b="18918"/>
          <a:stretch/>
        </p:blipFill>
        <p:spPr>
          <a:xfrm>
            <a:off x="701675" y="548680"/>
            <a:ext cx="7416824" cy="5908318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766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18" y="764704"/>
            <a:ext cx="8923538" cy="540060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447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Questions: </a:t>
            </a:r>
            <a:r>
              <a:rPr lang="en-US" dirty="0" err="1"/>
              <a:t>FindBugs</a:t>
            </a:r>
            <a:r>
              <a:rPr lang="en-US" dirty="0"/>
              <a:t> &amp; </a:t>
            </a:r>
            <a:r>
              <a:rPr lang="en-US" dirty="0" err="1"/>
              <a:t>FindSecurityBugs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issues were found?</a:t>
            </a:r>
          </a:p>
          <a:p>
            <a:r>
              <a:rPr lang="cs-CZ" dirty="0"/>
              <a:t>Are </a:t>
            </a:r>
            <a:r>
              <a:rPr lang="en-US" dirty="0"/>
              <a:t>all reported issues from project source code?</a:t>
            </a:r>
          </a:p>
          <a:p>
            <a:r>
              <a:rPr lang="en-US" dirty="0"/>
              <a:t>How you would rate severity of different issues?</a:t>
            </a:r>
          </a:p>
          <a:p>
            <a:r>
              <a:rPr lang="en-US" dirty="0"/>
              <a:t>How can you use </a:t>
            </a:r>
            <a:r>
              <a:rPr lang="en-US" dirty="0" err="1"/>
              <a:t>FindBugs</a:t>
            </a:r>
            <a:r>
              <a:rPr lang="en-US" dirty="0"/>
              <a:t> in team collaboration?</a:t>
            </a:r>
          </a:p>
          <a:p>
            <a:endParaRPr lang="en-US" dirty="0"/>
          </a:p>
          <a:p>
            <a:r>
              <a:rPr lang="en-US" dirty="0"/>
              <a:t>Is </a:t>
            </a:r>
            <a:r>
              <a:rPr lang="en-US" dirty="0" err="1"/>
              <a:t>FindBugs</a:t>
            </a:r>
            <a:r>
              <a:rPr lang="en-US" dirty="0"/>
              <a:t> working on source code or compiled code? Compare to </a:t>
            </a:r>
            <a:r>
              <a:rPr lang="en-US" dirty="0" err="1"/>
              <a:t>CppCheck</a:t>
            </a:r>
            <a:r>
              <a:rPr lang="en-US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698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143" y="3392042"/>
            <a:ext cx="4823857" cy="306129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CPPCheck</a:t>
            </a:r>
            <a:r>
              <a:rPr lang="en-US" dirty="0"/>
              <a:t> + </a:t>
            </a:r>
            <a:r>
              <a:rPr lang="en-US" dirty="0" err="1"/>
              <a:t>OpenSSL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Run against OpenSSL0.9.1c (1998)</a:t>
            </a:r>
          </a:p>
          <a:p>
            <a:pPr lvl="1"/>
            <a:r>
              <a:rPr lang="en-US" sz="2000" dirty="0">
                <a:hlinkClick r:id="rId3"/>
              </a:rPr>
              <a:t>https://www.openssl.org/source/old/0.9.x/</a:t>
            </a:r>
            <a:endParaRPr lang="en-US" sz="2000" dirty="0"/>
          </a:p>
          <a:p>
            <a:pPr lvl="1"/>
            <a:r>
              <a:rPr lang="en-US" sz="2000" dirty="0"/>
              <a:t>What are the bugs? </a:t>
            </a:r>
          </a:p>
          <a:p>
            <a:r>
              <a:rPr lang="en-US" sz="2400" dirty="0"/>
              <a:t>Run against newest OpenSSL</a:t>
            </a:r>
          </a:p>
          <a:p>
            <a:pPr lvl="1"/>
            <a:r>
              <a:rPr lang="en-US" sz="2000" dirty="0">
                <a:hlinkClick r:id="rId4"/>
              </a:rPr>
              <a:t>ftp://ftp.openssl.org/source/</a:t>
            </a:r>
            <a:endParaRPr lang="en-US" sz="2000" dirty="0"/>
          </a:p>
          <a:p>
            <a:pPr lvl="1"/>
            <a:r>
              <a:rPr lang="en-US" sz="2000" dirty="0"/>
              <a:t>Why not completely clean yet?</a:t>
            </a:r>
          </a:p>
          <a:p>
            <a:endParaRPr lang="en-GB" sz="2400" dirty="0"/>
          </a:p>
          <a:p>
            <a:endParaRPr lang="en-GB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231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bugs are found in bufferOverflowDemo.cpp? Compare to </a:t>
            </a:r>
            <a:r>
              <a:rPr lang="en-US" dirty="0" err="1"/>
              <a:t>PREFast</a:t>
            </a:r>
            <a:r>
              <a:rPr lang="en-US" dirty="0"/>
              <a:t> in Visual Studio.</a:t>
            </a:r>
          </a:p>
          <a:p>
            <a:r>
              <a:rPr lang="en-US" dirty="0"/>
              <a:t>Which bugs are found in old OpenSSL?</a:t>
            </a:r>
          </a:p>
          <a:p>
            <a:r>
              <a:rPr lang="en-US" dirty="0"/>
              <a:t>Are style warnings important?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569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Hearthbleed</a:t>
            </a:r>
            <a:r>
              <a:rPr lang="en-US" dirty="0"/>
              <a:t> bug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OpenSSL</a:t>
            </a:r>
            <a:r>
              <a:rPr lang="en-US" dirty="0"/>
              <a:t> 1.0.1 through 1.0.1f</a:t>
            </a:r>
          </a:p>
          <a:p>
            <a:r>
              <a:rPr lang="en-US" dirty="0"/>
              <a:t>Download </a:t>
            </a:r>
            <a:r>
              <a:rPr lang="cs-CZ" dirty="0">
                <a:hlinkClick r:id="rId2"/>
              </a:rPr>
              <a:t>https://www.openssl.org/source/openssl-1.0.1e.tar.gz</a:t>
            </a:r>
            <a:endParaRPr lang="en-US" dirty="0"/>
          </a:p>
          <a:p>
            <a:r>
              <a:rPr lang="en-US" dirty="0"/>
              <a:t>Locate function dtls1_process_heartbeat(SSL *s) </a:t>
            </a:r>
          </a:p>
          <a:p>
            <a:pPr lvl="1"/>
            <a:r>
              <a:rPr lang="en-US" dirty="0" err="1"/>
              <a:t>Ssl</a:t>
            </a:r>
            <a:r>
              <a:rPr lang="en-US" dirty="0"/>
              <a:t>\t1_lib.c</a:t>
            </a:r>
          </a:p>
          <a:p>
            <a:r>
              <a:rPr lang="en-US" dirty="0"/>
              <a:t>Will your static analyzers find anything?</a:t>
            </a:r>
          </a:p>
          <a:p>
            <a:pPr lvl="1"/>
            <a:r>
              <a:rPr lang="en-US" dirty="0"/>
              <a:t>Don’t be sad, even </a:t>
            </a:r>
            <a:r>
              <a:rPr lang="en-US" dirty="0" err="1"/>
              <a:t>Coverity</a:t>
            </a:r>
            <a:r>
              <a:rPr lang="en-US" dirty="0"/>
              <a:t> didn’t before bug was exposed</a:t>
            </a:r>
          </a:p>
          <a:p>
            <a:pPr lvl="1"/>
            <a:r>
              <a:rPr lang="en-US" dirty="0">
                <a:hlinkClick r:id="rId3"/>
              </a:rPr>
              <a:t>http://security.coverity.com/blog/2014/Apr/on-detecting-heartbleed-with-static-analysis.html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  <p:pic>
        <p:nvPicPr>
          <p:cNvPr id="6" name="Picture 2" descr="D:\heartblee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449" y="671883"/>
            <a:ext cx="1498181" cy="181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0746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Nothing this week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sym typeface="Wingdings" panose="05000000000000000000" pitchFamily="2" charset="2"/>
              </a:rPr>
              <a:t>Focus on implementation of parser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93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- Lab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Goal: Learn how to use basic tools</a:t>
            </a:r>
          </a:p>
          <a:p>
            <a:r>
              <a:rPr lang="en-US" sz="3200" dirty="0"/>
              <a:t>Discuss false positives / false negatives</a:t>
            </a:r>
          </a:p>
          <a:p>
            <a:endParaRPr lang="en-US" sz="3200" dirty="0"/>
          </a:p>
          <a:p>
            <a:r>
              <a:rPr lang="en-US" sz="3200" dirty="0"/>
              <a:t>Check C/C++ code with compiler warnings </a:t>
            </a:r>
          </a:p>
          <a:p>
            <a:r>
              <a:rPr lang="en-US" sz="3200" dirty="0"/>
              <a:t>Check C/C++ code with VS </a:t>
            </a:r>
            <a:r>
              <a:rPr lang="en-US" sz="3200" dirty="0" err="1"/>
              <a:t>PREFast</a:t>
            </a:r>
            <a:endParaRPr lang="en-US" sz="3200" dirty="0"/>
          </a:p>
          <a:p>
            <a:r>
              <a:rPr lang="en-US" sz="3200" dirty="0"/>
              <a:t>Check C/C++ code with </a:t>
            </a:r>
            <a:r>
              <a:rPr lang="en-US" sz="3200" dirty="0" err="1"/>
              <a:t>CppCheck</a:t>
            </a:r>
            <a:endParaRPr lang="en-US" sz="3200" dirty="0"/>
          </a:p>
          <a:p>
            <a:r>
              <a:rPr lang="en-US" sz="3200" dirty="0"/>
              <a:t>Check Java code with </a:t>
            </a:r>
            <a:r>
              <a:rPr lang="en-US" sz="3200" dirty="0" err="1"/>
              <a:t>FindBugs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41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 Visual Studio: Warnings and </a:t>
            </a:r>
            <a:r>
              <a:rPr lang="en-US" dirty="0" err="1"/>
              <a:t>PREfast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project warning level to /W4 (or /Wall)</a:t>
            </a:r>
          </a:p>
          <a:p>
            <a:pPr lvl="1"/>
            <a:r>
              <a:rPr lang="en-US" dirty="0"/>
              <a:t>Run and compile bufferOverflowDemo.cpp</a:t>
            </a:r>
          </a:p>
          <a:p>
            <a:pPr lvl="1"/>
            <a:r>
              <a:rPr lang="en-US" dirty="0"/>
              <a:t>(don’t forget: new project must be created)</a:t>
            </a:r>
          </a:p>
          <a:p>
            <a:pPr lvl="1"/>
            <a:r>
              <a:rPr lang="en-US" dirty="0"/>
              <a:t>Fix all warnings for clean compilation in VS /W4</a:t>
            </a:r>
          </a:p>
          <a:p>
            <a:r>
              <a:rPr lang="en-US" dirty="0"/>
              <a:t>Run Code analysis on bufferOverflowDemo.cpp</a:t>
            </a:r>
          </a:p>
          <a:p>
            <a:pPr lvl="1"/>
            <a:r>
              <a:rPr lang="en-US" dirty="0" err="1"/>
              <a:t>Analyze</a:t>
            </a:r>
            <a:r>
              <a:rPr lang="en-US" dirty="0" err="1">
                <a:sym typeface="Symbol"/>
              </a:rPr>
              <a:t></a:t>
            </a:r>
            <a:r>
              <a:rPr lang="en-US" dirty="0" err="1"/>
              <a:t>Run</a:t>
            </a:r>
            <a:r>
              <a:rPr lang="en-US" dirty="0"/>
              <a:t> code analysis on …</a:t>
            </a:r>
          </a:p>
          <a:p>
            <a:pPr lvl="1"/>
            <a:r>
              <a:rPr lang="en-US" dirty="0"/>
              <a:t>You need have Project selected inside Project explorer (otherwise Run code analysis… option will not appear)</a:t>
            </a:r>
          </a:p>
          <a:p>
            <a:pPr lvl="1"/>
            <a:r>
              <a:rPr lang="en-US" dirty="0"/>
              <a:t>Try difference between ‘minimum’ and ‘all rules’</a:t>
            </a:r>
          </a:p>
          <a:p>
            <a:r>
              <a:rPr lang="en-US" dirty="0"/>
              <a:t>Try at home: </a:t>
            </a:r>
            <a:r>
              <a:rPr lang="en-US" i="1" dirty="0" err="1"/>
              <a:t>gcc</a:t>
            </a:r>
            <a:r>
              <a:rPr lang="en-US" i="1" dirty="0"/>
              <a:t> -Wall -</a:t>
            </a:r>
            <a:r>
              <a:rPr lang="en-US" i="1" dirty="0" err="1"/>
              <a:t>Wextra</a:t>
            </a:r>
            <a:endParaRPr lang="en-US" i="1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907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6" y="1124744"/>
            <a:ext cx="9613901" cy="4536504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834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736"/>
            <a:ext cx="9309133" cy="5112568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061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(inspect whole BODemo.cpp)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difference between /W3 and </a:t>
            </a:r>
            <a:r>
              <a:rPr lang="en-US" dirty="0" err="1"/>
              <a:t>PREFast</a:t>
            </a:r>
            <a:r>
              <a:rPr lang="en-US" dirty="0"/>
              <a:t> analysis?</a:t>
            </a:r>
          </a:p>
          <a:p>
            <a:r>
              <a:rPr lang="en-US" dirty="0"/>
              <a:t>Why you should compile without warning?</a:t>
            </a:r>
          </a:p>
          <a:p>
            <a:r>
              <a:rPr lang="en-US" dirty="0"/>
              <a:t>Are all bugs caught by static analysis?</a:t>
            </a:r>
          </a:p>
          <a:p>
            <a:r>
              <a:rPr lang="en-US" dirty="0"/>
              <a:t>Which bugs are not caught?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89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Cppcheck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Download </a:t>
            </a:r>
            <a:r>
              <a:rPr lang="en-US" sz="2400" dirty="0" err="1"/>
              <a:t>Cppcheck</a:t>
            </a:r>
            <a:r>
              <a:rPr lang="en-US" sz="2400" dirty="0"/>
              <a:t> and unpack (or install)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Use </a:t>
            </a:r>
            <a:r>
              <a:rPr lang="en-US" sz="2400" dirty="0" err="1"/>
              <a:t>Cppchcek</a:t>
            </a:r>
            <a:r>
              <a:rPr lang="en-US" sz="2400" dirty="0"/>
              <a:t> against bufferOverflow.cpp</a:t>
            </a:r>
          </a:p>
          <a:p>
            <a:pPr lvl="1"/>
            <a:r>
              <a:rPr lang="en-US" sz="2000" dirty="0"/>
              <a:t>run command line, </a:t>
            </a:r>
            <a:r>
              <a:rPr lang="en-US" sz="2000" dirty="0" err="1"/>
              <a:t>cppcheck</a:t>
            </a:r>
            <a:r>
              <a:rPr lang="en-US" sz="2000" dirty="0"/>
              <a:t> bufferOverflow.cpp</a:t>
            </a:r>
          </a:p>
          <a:p>
            <a:pPr lvl="1"/>
            <a:r>
              <a:rPr lang="en-US" sz="2000" dirty="0" err="1"/>
              <a:t>cppcheck</a:t>
            </a:r>
            <a:r>
              <a:rPr lang="en-US" sz="2000" dirty="0"/>
              <a:t> --enable=all bufferOverflow.cpp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Setup </a:t>
            </a:r>
            <a:r>
              <a:rPr lang="en-US" sz="2400" dirty="0" err="1"/>
              <a:t>Cppcheck</a:t>
            </a:r>
            <a:r>
              <a:rPr lang="en-US" sz="2400" dirty="0"/>
              <a:t> GUI viewer for </a:t>
            </a:r>
            <a:r>
              <a:rPr lang="en-US" sz="2400" dirty="0" err="1"/>
              <a:t>Cppcheck</a:t>
            </a:r>
            <a:endParaRPr lang="en-US" sz="2400" dirty="0"/>
          </a:p>
          <a:p>
            <a:pPr lvl="1"/>
            <a:r>
              <a:rPr lang="en-US" sz="2000" dirty="0"/>
              <a:t>(Notepad++ is already </a:t>
            </a:r>
            <a:r>
              <a:rPr lang="en-US" sz="2000" dirty="0" err="1"/>
              <a:t>predistributed</a:t>
            </a:r>
            <a:r>
              <a:rPr lang="en-US" sz="2000" dirty="0"/>
              <a:t> on lab computers or download at </a:t>
            </a:r>
            <a:r>
              <a:rPr lang="en-US" sz="2000" dirty="0">
                <a:hlinkClick r:id="rId2"/>
              </a:rPr>
              <a:t>http://sourceforge.net/projects/notepadpp-usb/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Edit</a:t>
            </a:r>
            <a:r>
              <a:rPr lang="en-US" sz="2000" dirty="0">
                <a:sym typeface="Symbol"/>
              </a:rPr>
              <a:t>  </a:t>
            </a:r>
            <a:r>
              <a:rPr lang="en-US" sz="2000" dirty="0"/>
              <a:t>Preferences</a:t>
            </a:r>
            <a:r>
              <a:rPr lang="en-US" sz="2000" dirty="0">
                <a:sym typeface="Symbol"/>
              </a:rPr>
              <a:t>  </a:t>
            </a:r>
            <a:r>
              <a:rPr lang="en-US" sz="2000" dirty="0"/>
              <a:t>Applications</a:t>
            </a:r>
            <a:r>
              <a:rPr lang="en-US" sz="2000" dirty="0">
                <a:sym typeface="Symbol"/>
              </a:rPr>
              <a:t>  </a:t>
            </a:r>
            <a:r>
              <a:rPr lang="en-US" sz="2000" dirty="0"/>
              <a:t>Add</a:t>
            </a:r>
          </a:p>
          <a:p>
            <a:pPr lvl="2"/>
            <a:r>
              <a:rPr lang="en-US" sz="2000" dirty="0"/>
              <a:t>Executable: "C:\Program Files\Notepad++\notepad++.exe“</a:t>
            </a:r>
          </a:p>
          <a:p>
            <a:pPr lvl="2"/>
            <a:r>
              <a:rPr lang="en-US" sz="2000" dirty="0"/>
              <a:t>Parameters: -n(line) (file)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Run </a:t>
            </a:r>
            <a:r>
              <a:rPr lang="en-US" sz="2400" dirty="0" err="1"/>
              <a:t>Cppcheck</a:t>
            </a:r>
            <a:r>
              <a:rPr lang="en-US" sz="2400" dirty="0"/>
              <a:t> GUI and analyze files or directories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012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2736"/>
            <a:ext cx="9183734" cy="432048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082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FindBugs</a:t>
            </a:r>
            <a:r>
              <a:rPr lang="en-US" dirty="0"/>
              <a:t>/</a:t>
            </a:r>
            <a:r>
              <a:rPr lang="en-US" dirty="0" err="1"/>
              <a:t>FindSecurityBugs</a:t>
            </a:r>
            <a:r>
              <a:rPr lang="en-US" dirty="0"/>
              <a:t> - Java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</a:t>
            </a:r>
            <a:r>
              <a:rPr lang="en-US" dirty="0" err="1">
                <a:solidFill>
                  <a:srgbClr val="0070C0"/>
                </a:solidFill>
              </a:rPr>
              <a:t>FindBugs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hlinkClick r:id="rId2"/>
              </a:rPr>
              <a:t>http://findbugs.sourceforge.net/</a:t>
            </a:r>
            <a:endParaRPr lang="en-US" dirty="0"/>
          </a:p>
          <a:p>
            <a:r>
              <a:rPr lang="en-US" dirty="0"/>
              <a:t>Download </a:t>
            </a:r>
            <a:r>
              <a:rPr lang="en-US" dirty="0" err="1">
                <a:solidFill>
                  <a:srgbClr val="0070C0"/>
                </a:solidFill>
              </a:rPr>
              <a:t>FindSecurityBugs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(plugin)</a:t>
            </a:r>
          </a:p>
          <a:p>
            <a:pPr lvl="1"/>
            <a:r>
              <a:rPr lang="en-US" dirty="0">
                <a:hlinkClick r:id="rId3"/>
              </a:rPr>
              <a:t>https://find-sec-bugs.github.io/download.htm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copy findsecbugs-plugin-1.5.0.jar into </a:t>
            </a:r>
            <a:r>
              <a:rPr lang="en-US" dirty="0" err="1">
                <a:solidFill>
                  <a:srgbClr val="FF0000"/>
                </a:solidFill>
              </a:rPr>
              <a:t>FindBugs</a:t>
            </a:r>
            <a:r>
              <a:rPr lang="en-US" dirty="0">
                <a:solidFill>
                  <a:srgbClr val="FF0000"/>
                </a:solidFill>
              </a:rPr>
              <a:t>\plugin\ directory</a:t>
            </a:r>
          </a:p>
          <a:p>
            <a:pPr lvl="1"/>
            <a:r>
              <a:rPr lang="en-US" dirty="0"/>
              <a:t>List of patterns: </a:t>
            </a:r>
            <a:r>
              <a:rPr lang="en-US" dirty="0">
                <a:hlinkClick r:id="rId4"/>
              </a:rPr>
              <a:t>https://h3xstream.github.io/find-sec-bugs/bugs.htm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Run </a:t>
            </a:r>
            <a:r>
              <a:rPr lang="en-US" dirty="0" err="1">
                <a:solidFill>
                  <a:srgbClr val="FF0000"/>
                </a:solidFill>
              </a:rPr>
              <a:t>FindBugs</a:t>
            </a:r>
            <a:r>
              <a:rPr lang="en-US" dirty="0">
                <a:solidFill>
                  <a:srgbClr val="FF0000"/>
                </a:solidFill>
              </a:rPr>
              <a:t>\bin\findbugs.bat </a:t>
            </a:r>
            <a:r>
              <a:rPr lang="en-US" dirty="0"/>
              <a:t>(on Windows)</a:t>
            </a:r>
          </a:p>
          <a:p>
            <a:pPr lvl="1"/>
            <a:r>
              <a:rPr lang="en-US" dirty="0"/>
              <a:t>Or directly </a:t>
            </a:r>
            <a:r>
              <a:rPr lang="en-US" dirty="0" err="1"/>
              <a:t>FindBugs</a:t>
            </a:r>
            <a:r>
              <a:rPr lang="en-US" dirty="0"/>
              <a:t>\lib\findbugs.jar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Enable plugin in Edit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 Preferences  Plugins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| PA193 - Static and dynamic checkers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3895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12790</TotalTime>
  <Words>813</Words>
  <Application>Microsoft Office PowerPoint</Application>
  <PresentationFormat>Předvádění na obrazovce (4:3)</PresentationFormat>
  <Paragraphs>121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Symbol</vt:lpstr>
      <vt:lpstr>Wingdings</vt:lpstr>
      <vt:lpstr>Motiv systému Office</vt:lpstr>
      <vt:lpstr>PA193 - Secure coding principles and practices  </vt:lpstr>
      <vt:lpstr>Overview - Lab</vt:lpstr>
      <vt:lpstr>MS Visual Studio: Warnings and PREfast</vt:lpstr>
      <vt:lpstr>Prezentace aplikace PowerPoint</vt:lpstr>
      <vt:lpstr>Prezentace aplikace PowerPoint</vt:lpstr>
      <vt:lpstr>Questions (inspect whole BODemo.cpp)</vt:lpstr>
      <vt:lpstr>Cppcheck</vt:lpstr>
      <vt:lpstr>Prezentace aplikace PowerPoint</vt:lpstr>
      <vt:lpstr>FindBugs/FindSecurityBugs - Java</vt:lpstr>
      <vt:lpstr>FindBugs/FindSecurityBugs - Java</vt:lpstr>
      <vt:lpstr>Prezentace aplikace PowerPoint</vt:lpstr>
      <vt:lpstr>Prezentace aplikace PowerPoint</vt:lpstr>
      <vt:lpstr>Questions: FindBugs &amp; FindSecurityBugs</vt:lpstr>
      <vt:lpstr>CPPCheck + OpenSSL</vt:lpstr>
      <vt:lpstr>Questions</vt:lpstr>
      <vt:lpstr>Hearthbleed bug</vt:lpstr>
      <vt:lpstr>Homework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1615</cp:revision>
  <cp:lastPrinted>2013-10-10T13:54:53Z</cp:lastPrinted>
  <dcterms:created xsi:type="dcterms:W3CDTF">2012-06-27T07:21:19Z</dcterms:created>
  <dcterms:modified xsi:type="dcterms:W3CDTF">2017-10-04T18:44:55Z</dcterms:modified>
</cp:coreProperties>
</file>