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63" r:id="rId3"/>
    <p:sldId id="266" r:id="rId4"/>
  </p:sldIdLst>
  <p:sldSz cx="9144000" cy="6858000" type="screen4x3"/>
  <p:notesSz cx="6623050" cy="98107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B744B2D4-2486-4646-A4DA-6273277E5349}">
          <p14:sldIdLst>
            <p14:sldId id="261"/>
            <p14:sldId id="263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00"/>
    <a:srgbClr val="CC0000"/>
    <a:srgbClr val="009900"/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8276" autoAdjust="0"/>
  </p:normalViewPr>
  <p:slideViewPr>
    <p:cSldViewPr>
      <p:cViewPr varScale="1">
        <p:scale>
          <a:sx n="68" d="100"/>
          <a:sy n="68" d="100"/>
        </p:scale>
        <p:origin x="113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defTabSz="904875">
              <a:defRPr sz="1200"/>
            </a:lvl1pPr>
          </a:lstStyle>
          <a:p>
            <a:endParaRPr lang="cs-CZ" alt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 bwMode="auto">
          <a:xfrm>
            <a:off x="3751263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algn="r" defTabSz="904875">
              <a:defRPr sz="1200"/>
            </a:lvl1pPr>
          </a:lstStyle>
          <a:p>
            <a:fld id="{01A015F9-6446-4330-BDEB-D9BF65286A33}" type="datetimeFigureOut">
              <a:rPr lang="cs-CZ" altLang="cs-CZ"/>
              <a:pPr/>
              <a:t>26.10.2017</a:t>
            </a:fld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 bwMode="auto">
          <a:xfrm>
            <a:off x="3751263" y="9340850"/>
            <a:ext cx="2870200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algn="r" defTabSz="904875">
              <a:defRPr sz="1200"/>
            </a:lvl1pPr>
          </a:lstStyle>
          <a:p>
            <a:fld id="{CD42045F-517F-4799-9DA7-869ACD22BDC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 bwMode="auto">
          <a:xfrm>
            <a:off x="0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defTabSz="904875">
              <a:defRPr sz="1200"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729482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defTabSz="904875">
              <a:defRPr sz="1200">
                <a:latin typeface="Calibri" panose="020F050202020403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 bwMode="auto">
          <a:xfrm>
            <a:off x="3751263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algn="r" defTabSz="904875">
              <a:defRPr sz="1200">
                <a:latin typeface="Calibri" panose="020F0502020204030204" pitchFamily="34" charset="0"/>
              </a:defRPr>
            </a:lvl1pPr>
          </a:lstStyle>
          <a:p>
            <a:fld id="{A05B1479-20F9-4BA5-A737-2E252F743E27}" type="datetimeFigureOut">
              <a:rPr lang="cs-CZ" altLang="cs-CZ"/>
              <a:pPr/>
              <a:t>26.10.2017</a:t>
            </a:fld>
            <a:endParaRPr lang="cs-CZ" alt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60425" y="736600"/>
            <a:ext cx="4903788" cy="3678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 bwMode="auto">
          <a:xfrm>
            <a:off x="661988" y="4659313"/>
            <a:ext cx="5299075" cy="441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 bwMode="auto">
          <a:xfrm>
            <a:off x="0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defTabSz="904875">
              <a:defRPr sz="1200">
                <a:latin typeface="Calibri" panose="020F050202020403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 bwMode="auto">
          <a:xfrm>
            <a:off x="3751263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algn="r" defTabSz="904875">
              <a:defRPr sz="1200">
                <a:latin typeface="Calibri" panose="020F0502020204030204" pitchFamily="34" charset="0"/>
              </a:defRPr>
            </a:lvl1pPr>
          </a:lstStyle>
          <a:p>
            <a:fld id="{32E7A279-47A4-407E-B025-7A30B1592D9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605263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5013" indent="-28257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1888" indent="-227013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4325" indent="-22542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6763" indent="-22542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39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11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83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55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latin typeface="Calibri" panose="020F0502020204030204" pitchFamily="34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5013" indent="-28257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1888" indent="-227013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4325" indent="-22542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6763" indent="-22542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39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11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83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55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latin typeface="Calibri" panose="020F0502020204030204" pitchFamily="34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5013" indent="-28257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1888" indent="-227013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4325" indent="-22542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6763" indent="-22542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39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11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83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55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73E4C81-3DC1-4AC2-B8B7-B22DA7DB60BF}" type="slidenum">
              <a:rPr lang="cs-CZ" altLang="cs-CZ">
                <a:latin typeface="Calibri" panose="020F0502020204030204" pitchFamily="34" charset="0"/>
              </a:rPr>
              <a:pPr eaLnBrk="1" hangingPunct="1"/>
              <a:t>1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182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78BE9E-318D-4853-9A9F-91FABED40976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2799952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908050"/>
            <a:ext cx="8229600" cy="7921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229600" cy="4149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>
          <a:xfrm>
            <a:off x="503238" y="6573838"/>
            <a:ext cx="396875" cy="284162"/>
          </a:xfrm>
        </p:spPr>
        <p:txBody>
          <a:bodyPr/>
          <a:lstStyle>
            <a:lvl1pPr>
              <a:defRPr/>
            </a:lvl1pPr>
          </a:lstStyle>
          <a:p>
            <a:fld id="{4E0949E4-F30C-451B-BA80-117ED8BC22D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900113" y="6572250"/>
            <a:ext cx="2895600" cy="28575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61699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79F762-72FB-4BD5-A818-29CDD240736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64505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ABBF9B-AC52-4328-A6CC-005355CCFAB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2543498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CCC5A5-3949-4E74-A961-37142DFBFEA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101548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FBA81E-0033-4F5D-AC30-6C12AA77AD2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193313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58089DF-935D-4C65-A693-E2F32DF777D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1735227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AD7FBD-95E5-4CA6-B15D-A4FD9550FFC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114636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71D363-618F-48EB-B3F6-7563ADE3F17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2942435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14EDB3-ACD1-42BB-AA8F-6A31E9F8373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3466553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vert="horz" wrap="square" lIns="0" tIns="0" rIns="0" bIns="45720" numCol="1" anchor="ctr" anchorCtr="0" compatLnSpc="1">
            <a:prstTxWarp prst="textNoShape">
              <a:avLst/>
            </a:prstTxWarp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fld id="{10B03A19-ACCA-4B24-B6F6-CF5C3994296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cs-CZ" altLang="cs-CZ"/>
              <a:t>I     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5" r:id="rId3"/>
    <p:sldLayoutId id="2147483654" r:id="rId4"/>
    <p:sldLayoutId id="2147483653" r:id="rId5"/>
    <p:sldLayoutId id="2147483652" r:id="rId6"/>
    <p:sldLayoutId id="2147483651" r:id="rId7"/>
    <p:sldLayoutId id="2147483650" r:id="rId8"/>
    <p:sldLayoutId id="2147483649" r:id="rId9"/>
    <p:sldLayoutId id="2147483658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titul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3175"/>
            <a:ext cx="9140825" cy="6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Nadpis 1"/>
          <p:cNvSpPr>
            <a:spLocks noGrp="1"/>
          </p:cNvSpPr>
          <p:nvPr>
            <p:ph type="ctrTitle" idx="4294967295"/>
          </p:nvPr>
        </p:nvSpPr>
        <p:spPr>
          <a:xfrm>
            <a:off x="503238" y="476250"/>
            <a:ext cx="5754687" cy="1873250"/>
          </a:xfrm>
        </p:spPr>
        <p:txBody>
          <a:bodyPr/>
          <a:lstStyle/>
          <a:p>
            <a:r>
              <a:rPr lang="en-US" altLang="cs-CZ" dirty="0">
                <a:solidFill>
                  <a:schemeClr val="bg1"/>
                </a:solidFill>
              </a:rPr>
              <a:t>RNG with compromise</a:t>
            </a:r>
            <a:br>
              <a:rPr lang="en-US" altLang="cs-CZ" dirty="0">
                <a:solidFill>
                  <a:schemeClr val="bg1"/>
                </a:solidFill>
              </a:rPr>
            </a:br>
            <a:r>
              <a:rPr lang="en-US" altLang="cs-CZ" dirty="0">
                <a:solidFill>
                  <a:schemeClr val="bg1"/>
                </a:solidFill>
              </a:rPr>
              <a:t>recovery</a:t>
            </a:r>
            <a:br>
              <a:rPr lang="en-US" altLang="cs-CZ" dirty="0">
                <a:solidFill>
                  <a:schemeClr val="bg1"/>
                </a:solidFill>
              </a:rPr>
            </a:br>
            <a:br>
              <a:rPr lang="cs-CZ" altLang="cs-CZ" dirty="0">
                <a:solidFill>
                  <a:schemeClr val="bg1"/>
                </a:solidFill>
              </a:rPr>
            </a:br>
            <a:r>
              <a:rPr lang="cs-CZ" altLang="cs-CZ" dirty="0" err="1">
                <a:solidFill>
                  <a:schemeClr val="bg1"/>
                </a:solidFill>
              </a:rPr>
              <a:t>Homework</a:t>
            </a:r>
            <a:r>
              <a:rPr lang="en-GB" altLang="cs-CZ" dirty="0">
                <a:solidFill>
                  <a:schemeClr val="bg1"/>
                </a:solidFill>
              </a:rPr>
              <a:t> IV.</a:t>
            </a:r>
            <a:endParaRPr lang="cs-CZ" altLang="cs-CZ" dirty="0">
              <a:solidFill>
                <a:schemeClr val="bg1"/>
              </a:solidFill>
            </a:endParaRPr>
          </a:p>
        </p:txBody>
      </p:sp>
      <p:sp>
        <p:nvSpPr>
          <p:cNvPr id="3075" name="Podnadpis 2"/>
          <p:cNvSpPr>
            <a:spLocks noGrp="1"/>
          </p:cNvSpPr>
          <p:nvPr>
            <p:ph type="subTitle" idx="4294967295"/>
          </p:nvPr>
        </p:nvSpPr>
        <p:spPr>
          <a:xfrm>
            <a:off x="503238" y="3284538"/>
            <a:ext cx="5724525" cy="1081087"/>
          </a:xfrm>
        </p:spPr>
        <p:txBody>
          <a:bodyPr anchor="ctr"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cs-CZ" sz="1800" b="1" dirty="0">
                <a:solidFill>
                  <a:srgbClr val="1E4485"/>
                </a:solidFill>
              </a:rPr>
              <a:t>PA193 – Secure coding</a:t>
            </a:r>
            <a:endParaRPr lang="cs-CZ" altLang="cs-CZ" sz="1800" b="1" dirty="0">
              <a:solidFill>
                <a:srgbClr val="1E4485"/>
              </a:solidFill>
            </a:endParaRPr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4294967295"/>
          </p:nvPr>
        </p:nvSpPr>
        <p:spPr>
          <a:xfrm>
            <a:off x="503238" y="5254625"/>
            <a:ext cx="5724525" cy="863600"/>
          </a:xfrm>
        </p:spPr>
        <p:txBody>
          <a:bodyPr anchor="ctr"/>
          <a:lstStyle/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cs-CZ" sz="1800" dirty="0">
                <a:solidFill>
                  <a:srgbClr val="1E4485"/>
                </a:solidFill>
              </a:rPr>
              <a:t>Marek S</a:t>
            </a:r>
            <a:r>
              <a:rPr lang="sk-SK" altLang="cs-CZ" sz="1800" dirty="0" err="1">
                <a:solidFill>
                  <a:srgbClr val="1E4485"/>
                </a:solidFill>
              </a:rPr>
              <a:t>ýs</a:t>
            </a:r>
            <a:endParaRPr lang="cs-CZ" altLang="cs-CZ" sz="1800" dirty="0"/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1800" dirty="0" err="1">
                <a:solidFill>
                  <a:srgbClr val="1E4485"/>
                </a:solidFill>
              </a:rPr>
              <a:t>Faculty</a:t>
            </a:r>
            <a:r>
              <a:rPr lang="cs-CZ" altLang="cs-CZ" sz="1800" dirty="0">
                <a:solidFill>
                  <a:srgbClr val="1E4485"/>
                </a:solidFill>
              </a:rPr>
              <a:t> </a:t>
            </a:r>
            <a:r>
              <a:rPr lang="cs-CZ" altLang="cs-CZ" sz="1800" dirty="0" err="1">
                <a:solidFill>
                  <a:srgbClr val="1E4485"/>
                </a:solidFill>
              </a:rPr>
              <a:t>of</a:t>
            </a:r>
            <a:r>
              <a:rPr lang="cs-CZ" altLang="cs-CZ" sz="1800" dirty="0">
                <a:solidFill>
                  <a:srgbClr val="1E4485"/>
                </a:solidFill>
              </a:rPr>
              <a:t> </a:t>
            </a:r>
            <a:r>
              <a:rPr lang="cs-CZ" altLang="cs-CZ" sz="1800" dirty="0" err="1">
                <a:solidFill>
                  <a:srgbClr val="1E4485"/>
                </a:solidFill>
              </a:rPr>
              <a:t>Informatics</a:t>
            </a:r>
            <a:r>
              <a:rPr lang="cs-CZ" altLang="cs-CZ" sz="1800" dirty="0">
                <a:solidFill>
                  <a:srgbClr val="1E4485"/>
                </a:solidFill>
              </a:rPr>
              <a:t>, Masaryk University, Brno, CZ</a:t>
            </a:r>
            <a:endParaRPr lang="cs-CZ" altLang="cs-CZ" sz="1800" dirty="0"/>
          </a:p>
        </p:txBody>
      </p:sp>
      <p:pic>
        <p:nvPicPr>
          <p:cNvPr id="6" name="Picture 2" descr="D:\Documents\Obrázky\services_icon_full_bw5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201863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8BE9E-318D-4853-9A9F-91FABED40976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3931B22C-BCDC-452D-B188-0C0D7FF54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600" dirty="0"/>
              <a:t>Design and implement you </a:t>
            </a:r>
            <a:r>
              <a:rPr lang="en-US" sz="2600" dirty="0" err="1"/>
              <a:t>rown</a:t>
            </a:r>
            <a:r>
              <a:rPr lang="en-US" sz="2600" dirty="0"/>
              <a:t> </a:t>
            </a:r>
            <a:r>
              <a:rPr lang="en-US" sz="2600" b="1" dirty="0"/>
              <a:t>secure</a:t>
            </a:r>
            <a:r>
              <a:rPr lang="en-US" sz="2600" dirty="0"/>
              <a:t> RNG.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RNG provides method </a:t>
            </a:r>
            <a:r>
              <a:rPr lang="en-US" sz="2600" b="1" dirty="0" err="1"/>
              <a:t>generateData</a:t>
            </a:r>
            <a:r>
              <a:rPr lang="en-US" sz="2600" b="1" dirty="0"/>
              <a:t>(byte[] buffer, </a:t>
            </a:r>
            <a:r>
              <a:rPr lang="en-US" sz="2600" b="1" dirty="0" err="1"/>
              <a:t>int</a:t>
            </a:r>
            <a:r>
              <a:rPr lang="en-US" sz="2600" b="1" dirty="0"/>
              <a:t> length); </a:t>
            </a:r>
            <a:r>
              <a:rPr lang="en-US" sz="2600" dirty="0"/>
              <a:t>which will fill buffer with required amount of pseudorandom data (length </a:t>
            </a:r>
            <a:r>
              <a:rPr lang="en-US" sz="2600" dirty="0" err="1"/>
              <a:t>paramater</a:t>
            </a:r>
            <a:r>
              <a:rPr lang="en-US" sz="26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RNG should be capable to recover from compromise of its internal state by an attacker. After recovery, should not be able to predict pseudorandom produced by RNG.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RNG should recover as fast as possible.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Test output of your RNG with NIST STS, </a:t>
            </a:r>
            <a:r>
              <a:rPr lang="en-US" dirty="0" err="1"/>
              <a:t>Dieharder</a:t>
            </a:r>
            <a:r>
              <a:rPr lang="en-US" dirty="0"/>
              <a:t> or TestU01 battery.</a:t>
            </a:r>
          </a:p>
        </p:txBody>
      </p:sp>
    </p:spTree>
    <p:extLst>
      <p:ext uri="{BB962C8B-B14F-4D97-AF65-F5344CB8AC3E}">
        <p14:creationId xmlns:p14="http://schemas.microsoft.com/office/powerpoint/2010/main" val="2043871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646C54-4129-42E8-8B34-33A4120FC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submit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6EC6612-A6DB-454B-8BCB-A8E9AF248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Upload your solution to IS homework vault</a:t>
            </a:r>
          </a:p>
          <a:p>
            <a:pPr lvl="1"/>
            <a:r>
              <a:rPr lang="en-US" dirty="0"/>
              <a:t>Three files</a:t>
            </a:r>
          </a:p>
          <a:p>
            <a:pPr lvl="1"/>
            <a:r>
              <a:rPr lang="en-US" dirty="0"/>
              <a:t>Your program (*.c, *.</a:t>
            </a:r>
            <a:r>
              <a:rPr lang="en-US" dirty="0" err="1"/>
              <a:t>cpp</a:t>
            </a:r>
            <a:r>
              <a:rPr lang="en-US" dirty="0"/>
              <a:t>, *.java, *.</a:t>
            </a:r>
            <a:r>
              <a:rPr lang="en-US" dirty="0" err="1"/>
              <a:t>py</a:t>
            </a:r>
            <a:r>
              <a:rPr lang="en-US" dirty="0"/>
              <a:t>,…)</a:t>
            </a:r>
          </a:p>
          <a:p>
            <a:pPr lvl="1"/>
            <a:r>
              <a:rPr lang="en-US" dirty="0"/>
              <a:t>Results.txt – results of randomness testing</a:t>
            </a:r>
          </a:p>
          <a:p>
            <a:pPr lvl="1"/>
            <a:r>
              <a:rPr lang="en-US" dirty="0"/>
              <a:t>Text description of your program, interpretation of results and RNG characteristics (recovery, speed, security)</a:t>
            </a:r>
          </a:p>
          <a:p>
            <a:r>
              <a:rPr lang="en-US" dirty="0"/>
              <a:t>Discuss properties of your recovery mechanism</a:t>
            </a:r>
          </a:p>
          <a:p>
            <a:pPr lvl="1"/>
            <a:r>
              <a:rPr lang="en-US" dirty="0"/>
              <a:t>Speed, security</a:t>
            </a:r>
          </a:p>
          <a:p>
            <a:r>
              <a:rPr lang="en-US" dirty="0"/>
              <a:t>Deadline</a:t>
            </a:r>
            <a:r>
              <a:rPr lang="en-US"/>
              <a:t>: 02.11.2017 23:59 (</a:t>
            </a:r>
            <a:r>
              <a:rPr lang="en-US" dirty="0"/>
              <a:t>full number of 5 points)</a:t>
            </a:r>
          </a:p>
          <a:p>
            <a:pPr lvl="1"/>
            <a:r>
              <a:rPr lang="en-US" dirty="0"/>
              <a:t>Every additional 24h started means 1.5 points penalization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4F949E9A-A493-4133-B27B-01776AF80F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8BE9E-318D-4853-9A9F-91FABED40976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1801251"/>
      </p:ext>
    </p:extLst>
  </p:cSld>
  <p:clrMapOvr>
    <a:masterClrMapping/>
  </p:clrMapOvr>
</p:sld>
</file>

<file path=ppt/theme/theme1.xml><?xml version="1.0" encoding="utf-8"?>
<a:theme xmlns:a="http://schemas.openxmlformats.org/drawingml/2006/main" name="CRCS_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CRCS_prezentace</Template>
  <TotalTime>7433</TotalTime>
  <Words>191</Words>
  <Application>Microsoft Office PowerPoint</Application>
  <PresentationFormat>Prezentácia na obrazovke (4:3)</PresentationFormat>
  <Paragraphs>23</Paragraphs>
  <Slides>3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6" baseType="lpstr">
      <vt:lpstr>Arial</vt:lpstr>
      <vt:lpstr>Calibri</vt:lpstr>
      <vt:lpstr>CRCS_prezentace</vt:lpstr>
      <vt:lpstr>RNG with compromise recovery  Homework IV.</vt:lpstr>
      <vt:lpstr>Task</vt:lpstr>
      <vt:lpstr>What to submit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 your input</dc:title>
  <dc:creator>Jmeno uzivatele</dc:creator>
  <cp:lastModifiedBy>marek sys</cp:lastModifiedBy>
  <cp:revision>75</cp:revision>
  <cp:lastPrinted>2012-09-10T13:56:59Z</cp:lastPrinted>
  <dcterms:created xsi:type="dcterms:W3CDTF">2013-07-10T05:02:28Z</dcterms:created>
  <dcterms:modified xsi:type="dcterms:W3CDTF">2017-10-26T07:55:26Z</dcterms:modified>
</cp:coreProperties>
</file>