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3" r:id="rId3"/>
    <p:sldId id="264" r:id="rId4"/>
    <p:sldId id="266" r:id="rId5"/>
    <p:sldId id="265" r:id="rId6"/>
  </p:sldIdLst>
  <p:sldSz cx="9144000" cy="6858000" type="screen4x3"/>
  <p:notesSz cx="6623050" cy="98107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744B2D4-2486-4646-A4DA-6273277E5349}">
          <p14:sldIdLst>
            <p14:sldId id="261"/>
            <p14:sldId id="263"/>
            <p14:sldId id="264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00"/>
    <a:srgbClr val="CC0000"/>
    <a:srgbClr val="009900"/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8276" autoAdjust="0"/>
  </p:normalViewPr>
  <p:slideViewPr>
    <p:cSldViewPr>
      <p:cViewPr varScale="1">
        <p:scale>
          <a:sx n="68" d="100"/>
          <a:sy n="68" d="100"/>
        </p:scale>
        <p:origin x="11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01A015F9-6446-4330-BDEB-D9BF65286A33}" type="datetimeFigureOut">
              <a:rPr lang="cs-CZ" altLang="cs-CZ"/>
              <a:pPr/>
              <a:t>25.10.2017</a:t>
            </a:fld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/>
            </a:lvl1pPr>
          </a:lstStyle>
          <a:p>
            <a:fld id="{CD42045F-517F-4799-9DA7-869ACD22BDC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729482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A05B1479-20F9-4BA5-A737-2E252F743E27}" type="datetimeFigureOut">
              <a:rPr lang="cs-CZ" altLang="cs-CZ"/>
              <a:pPr/>
              <a:t>25.10.2017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>
              <a:defRPr sz="1200">
                <a:latin typeface="Calibri" panose="020F050202020403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Calibri" panose="020F0502020204030204" pitchFamily="34" charset="0"/>
              </a:defRPr>
            </a:lvl1pPr>
          </a:lstStyle>
          <a:p>
            <a:fld id="{32E7A279-47A4-407E-B025-7A30B1592D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05263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>
              <a:latin typeface="Calibri" panose="020F050202020403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5013" indent="-28257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1888" indent="-227013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325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6763" indent="-225425" defTabSz="904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39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11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83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5563" indent="-225425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3E4C81-3DC1-4AC2-B8B7-B22DA7DB60BF}" type="slidenum">
              <a:rPr lang="cs-CZ" altLang="cs-CZ">
                <a:latin typeface="Calibri" panose="020F0502020204030204" pitchFamily="34" charset="0"/>
              </a:rPr>
              <a:pPr eaLnBrk="1" hangingPunct="1"/>
              <a:t>1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18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78BE9E-318D-4853-9A9F-91FABED409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79995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503238" y="6573838"/>
            <a:ext cx="396875" cy="284162"/>
          </a:xfrm>
        </p:spPr>
        <p:txBody>
          <a:bodyPr/>
          <a:lstStyle>
            <a:lvl1pPr>
              <a:defRPr/>
            </a:lvl1pPr>
          </a:lstStyle>
          <a:p>
            <a:fld id="{4E0949E4-F30C-451B-BA80-117ED8BC22D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900113" y="6572250"/>
            <a:ext cx="2895600" cy="28575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1699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9F762-72FB-4BD5-A818-29CDD240736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64505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ABBF9B-AC52-4328-A6CC-005355CCFAB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54349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CCC5A5-3949-4E74-A961-37142DFBFEA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01548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FBA81E-0033-4F5D-AC30-6C12AA77AD2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9331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8089DF-935D-4C65-A693-E2F32DF777D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73522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AD7FBD-95E5-4CA6-B15D-A4FD9550FF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114636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71D363-618F-48EB-B3F6-7563ADE3F17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294243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4EDB3-ACD1-42BB-AA8F-6A31E9F8373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I      </a:t>
            </a:r>
          </a:p>
        </p:txBody>
      </p:sp>
    </p:spTree>
    <p:extLst>
      <p:ext uri="{BB962C8B-B14F-4D97-AF65-F5344CB8AC3E}">
        <p14:creationId xmlns:p14="http://schemas.microsoft.com/office/powerpoint/2010/main" val="346655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fld id="{10B03A19-ACCA-4B24-B6F6-CF5C3994296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altLang="cs-CZ"/>
              <a:t>I  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51" r:id="rId7"/>
    <p:sldLayoutId id="2147483650" r:id="rId8"/>
    <p:sldLayoutId id="2147483649" r:id="rId9"/>
    <p:sldLayoutId id="214748365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cs-CZ" dirty="0">
                <a:solidFill>
                  <a:schemeClr val="bg1"/>
                </a:solidFill>
              </a:rPr>
              <a:t>Recoverable RNG</a:t>
            </a:r>
            <a:endParaRPr lang="cs-CZ" altLang="cs-CZ" dirty="0">
              <a:solidFill>
                <a:schemeClr val="bg1"/>
              </a:solidFill>
            </a:endParaRPr>
          </a:p>
        </p:txBody>
      </p:sp>
      <p:sp>
        <p:nvSpPr>
          <p:cNvPr id="3075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cs-CZ" sz="1800" b="1" dirty="0">
                <a:solidFill>
                  <a:srgbClr val="1E4485"/>
                </a:solidFill>
              </a:rPr>
              <a:t>PA193 – Secure coding</a:t>
            </a:r>
            <a:endParaRPr lang="cs-CZ" altLang="cs-CZ" sz="1800" b="1" dirty="0">
              <a:solidFill>
                <a:srgbClr val="1E4485"/>
              </a:solidFill>
            </a:endParaRP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cs-CZ" sz="1800" dirty="0">
                <a:solidFill>
                  <a:srgbClr val="1E4485"/>
                </a:solidFill>
              </a:rPr>
              <a:t>Marek S</a:t>
            </a:r>
            <a:r>
              <a:rPr lang="sk-SK" altLang="cs-CZ" sz="1800" dirty="0" err="1">
                <a:solidFill>
                  <a:srgbClr val="1E4485"/>
                </a:solidFill>
              </a:rPr>
              <a:t>ýs</a:t>
            </a:r>
            <a:endParaRPr lang="cs-CZ" altLang="cs-CZ" sz="1800" dirty="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1800" dirty="0" err="1">
                <a:solidFill>
                  <a:srgbClr val="1E4485"/>
                </a:solidFill>
              </a:rPr>
              <a:t>Faculty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of</a:t>
            </a:r>
            <a:r>
              <a:rPr lang="cs-CZ" altLang="cs-CZ" sz="1800" dirty="0">
                <a:solidFill>
                  <a:srgbClr val="1E4485"/>
                </a:solidFill>
              </a:rPr>
              <a:t> </a:t>
            </a:r>
            <a:r>
              <a:rPr lang="cs-CZ" altLang="cs-CZ" sz="1800" dirty="0" err="1">
                <a:solidFill>
                  <a:srgbClr val="1E4485"/>
                </a:solidFill>
              </a:rPr>
              <a:t>Informatics</a:t>
            </a:r>
            <a:r>
              <a:rPr lang="cs-CZ" altLang="cs-CZ" sz="1800" dirty="0">
                <a:solidFill>
                  <a:srgbClr val="1E4485"/>
                </a:solidFill>
              </a:rPr>
              <a:t>, Masaryk University, Brno, CZ</a:t>
            </a:r>
            <a:endParaRPr lang="cs-CZ" altLang="cs-CZ" sz="1800" dirty="0"/>
          </a:p>
        </p:txBody>
      </p:sp>
      <p:pic>
        <p:nvPicPr>
          <p:cNvPr id="6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186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Old</a:t>
            </a:r>
            <a:r>
              <a:rPr lang="cs-CZ" dirty="0"/>
              <a:t> rand, srand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931B22C-BCDC-452D-B188-0C0D7FF54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srand</a:t>
            </a:r>
            <a:r>
              <a:rPr lang="en-US" dirty="0"/>
              <a:t>(1) + rand</a:t>
            </a:r>
          </a:p>
          <a:p>
            <a:r>
              <a:rPr lang="en-US" dirty="0" err="1"/>
              <a:t>srand</a:t>
            </a:r>
            <a:r>
              <a:rPr lang="en-US" dirty="0"/>
              <a:t>(time(NULL)) + rand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 options:</a:t>
            </a:r>
          </a:p>
          <a:p>
            <a:r>
              <a:rPr lang="en-US" dirty="0" err="1"/>
              <a:t>gettimeofday</a:t>
            </a:r>
            <a:r>
              <a:rPr lang="en-US" dirty="0"/>
              <a:t>()</a:t>
            </a:r>
          </a:p>
          <a:p>
            <a:r>
              <a:rPr lang="en-US" dirty="0" err="1"/>
              <a:t>clockgettime</a:t>
            </a:r>
            <a:r>
              <a:rPr lang="en-US" dirty="0"/>
              <a:t>()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7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4394F-DF82-477D-B8CA-F354476B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Linux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6F77699-C2EF-406E-94E1-07D3EF610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/dev/random</a:t>
            </a:r>
          </a:p>
          <a:p>
            <a:r>
              <a:rPr lang="en-US" dirty="0"/>
              <a:t>/dev/</a:t>
            </a:r>
            <a:r>
              <a:rPr lang="en-US" dirty="0" err="1"/>
              <a:t>urandom</a:t>
            </a:r>
            <a:endParaRPr lang="en-US" dirty="0"/>
          </a:p>
          <a:p>
            <a:r>
              <a:rPr lang="en-US" dirty="0"/>
              <a:t>Write function </a:t>
            </a:r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getrdata</a:t>
            </a:r>
            <a:r>
              <a:rPr lang="en-US" sz="2800" b="1" dirty="0"/>
              <a:t> (</a:t>
            </a:r>
            <a:r>
              <a:rPr lang="en-US" sz="2800" b="1" dirty="0" err="1"/>
              <a:t>int</a:t>
            </a:r>
            <a:r>
              <a:rPr lang="en-US" sz="2800" b="1" dirty="0"/>
              <a:t> number, unsigned char *buffer)</a:t>
            </a:r>
          </a:p>
          <a:p>
            <a:r>
              <a:rPr lang="en-US" dirty="0"/>
              <a:t>that will return random data from /dev/random</a:t>
            </a:r>
          </a:p>
          <a:p>
            <a:endParaRPr lang="sk-SK" dirty="0"/>
          </a:p>
          <a:p>
            <a:pPr marL="361950" lvl="1" indent="0">
              <a:buNone/>
            </a:pPr>
            <a:r>
              <a:rPr lang="en-US" sz="2400" dirty="0"/>
              <a:t>- read() can be interrupted (when handling signals etc.)</a:t>
            </a:r>
          </a:p>
          <a:p>
            <a:pPr marL="361950" lvl="1" indent="0">
              <a:buNone/>
            </a:pPr>
            <a:r>
              <a:rPr lang="en-US" sz="2400" dirty="0"/>
              <a:t>- take care of ‘short’ read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79BFFF5-CE30-41DE-A6BF-C066E0AFB5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41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4394F-DF82-477D-B8CA-F354476B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Linux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6F77699-C2EF-406E-94E1-07D3EF610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entropy available</a:t>
            </a:r>
          </a:p>
          <a:p>
            <a:pPr lvl="1"/>
            <a:r>
              <a:rPr lang="en-US" dirty="0"/>
              <a:t>Use system() </a:t>
            </a:r>
            <a:r>
              <a:rPr lang="en-US" dirty="0" err="1"/>
              <a:t>func</a:t>
            </a:r>
            <a:r>
              <a:rPr lang="en-US" dirty="0"/>
              <a:t> </a:t>
            </a:r>
          </a:p>
          <a:p>
            <a:r>
              <a:rPr lang="en-US" dirty="0"/>
              <a:t>What is returned value of system() call?</a:t>
            </a:r>
          </a:p>
          <a:p>
            <a:endParaRPr lang="en-US" dirty="0"/>
          </a:p>
          <a:p>
            <a:r>
              <a:rPr lang="en-US" dirty="0"/>
              <a:t>How to get value?:</a:t>
            </a:r>
          </a:p>
          <a:p>
            <a:pPr lvl="1"/>
            <a:r>
              <a:rPr lang="en-US" dirty="0"/>
              <a:t>print to file 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popen</a:t>
            </a:r>
            <a:r>
              <a:rPr lang="en-US"/>
              <a:t>()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79BFFF5-CE30-41DE-A6BF-C066E0AFB5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71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FC1A1-82BD-49FD-AA04-FE696269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Windows </a:t>
            </a:r>
            <a:r>
              <a:rPr lang="sk-SK" dirty="0" err="1"/>
              <a:t>CryptoAPI</a:t>
            </a:r>
            <a:endParaRPr lang="en-US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07BBC8-3790-40EA-B5EF-2031FA248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CryptAcquireContext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PROV_RSA_FULL – default provider</a:t>
            </a:r>
          </a:p>
          <a:p>
            <a:r>
              <a:rPr lang="en-US" dirty="0" err="1"/>
              <a:t>CryptReleaseContext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CryptGetRandom</a:t>
            </a:r>
            <a:r>
              <a:rPr lang="en-US" dirty="0"/>
              <a:t>()</a:t>
            </a:r>
            <a:endParaRPr lang="sk-SK" dirty="0"/>
          </a:p>
          <a:p>
            <a:pPr lvl="1"/>
            <a:r>
              <a:rPr lang="en-US" dirty="0"/>
              <a:t>part of MS Crypto API</a:t>
            </a:r>
          </a:p>
          <a:p>
            <a:endParaRPr lang="en-US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BA8471E-09D9-4CF1-959E-20D93DFC76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8BE9E-318D-4853-9A9F-91FABED40976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2926471"/>
      </p:ext>
    </p:extLst>
  </p:cSld>
  <p:clrMapOvr>
    <a:masterClrMapping/>
  </p:clrMapOvr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7456</TotalTime>
  <Words>150</Words>
  <Application>Microsoft Office PowerPoint</Application>
  <PresentationFormat>Prezentácia na obrazovke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8" baseType="lpstr">
      <vt:lpstr>Arial</vt:lpstr>
      <vt:lpstr>Calibri</vt:lpstr>
      <vt:lpstr>CRCS_prezentace</vt:lpstr>
      <vt:lpstr>Recoverable RNG</vt:lpstr>
      <vt:lpstr>Old rand, srand</vt:lpstr>
      <vt:lpstr>Linux</vt:lpstr>
      <vt:lpstr>Linux</vt:lpstr>
      <vt:lpstr>Windows CryptoAPI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your input</dc:title>
  <dc:creator>Jmeno uzivatele</dc:creator>
  <cp:lastModifiedBy>marek sys</cp:lastModifiedBy>
  <cp:revision>80</cp:revision>
  <cp:lastPrinted>2012-09-10T13:56:59Z</cp:lastPrinted>
  <dcterms:created xsi:type="dcterms:W3CDTF">2013-07-10T05:02:28Z</dcterms:created>
  <dcterms:modified xsi:type="dcterms:W3CDTF">2017-10-25T20:53:29Z</dcterms:modified>
</cp:coreProperties>
</file>