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7" r:id="rId13"/>
    <p:sldId id="278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3438886-B42A-4EA6-94DF-A100559817DF}" type="datetimeFigureOut">
              <a:rPr lang="en-US" smtClean="0"/>
              <a:t>11/23/2017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AE4E163-C61B-40EF-8610-717EAB95CF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Imperfect information and IT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244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Direct approach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Problem of the identification of information gap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Absolute filling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How to do it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Law – market subject must give some information to the register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Relative filling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Not necessary to identify a specific problem, just a group of problems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Mandatory insurance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371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regulates the market of information</a:t>
            </a:r>
            <a:endParaRPr lang="en-GB" dirty="0"/>
          </a:p>
        </p:txBody>
      </p:sp>
      <p:sp>
        <p:nvSpPr>
          <p:cNvPr id="13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Indirect approach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Development of information sources and channels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Support of using services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</a:t>
            </a:r>
            <a:r>
              <a:rPr lang="cs-CZ" sz="2400" strike="noStrike" dirty="0" err="1">
                <a:solidFill>
                  <a:srgbClr val="000000"/>
                </a:solidFill>
                <a:latin typeface="Trebuchet MS"/>
                <a:ea typeface="DejaVu Sans"/>
              </a:rPr>
              <a:t>igital</a:t>
            </a: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 mail-boxes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Digital signature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E-government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Supporting the development of the information access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039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System</a:t>
            </a:r>
          </a:p>
          <a:p>
            <a:r>
              <a:rPr lang="en-GB" dirty="0"/>
              <a:t>Elements of service system</a:t>
            </a:r>
          </a:p>
          <a:p>
            <a:pPr lvl="1"/>
            <a:r>
              <a:rPr lang="en-GB" dirty="0"/>
              <a:t>Client</a:t>
            </a:r>
          </a:p>
          <a:p>
            <a:pPr lvl="1"/>
            <a:r>
              <a:rPr lang="en-GB" dirty="0"/>
              <a:t>Provider</a:t>
            </a:r>
          </a:p>
          <a:p>
            <a:pPr lvl="1"/>
            <a:r>
              <a:rPr lang="en-GB" dirty="0"/>
              <a:t>Target</a:t>
            </a:r>
          </a:p>
          <a:p>
            <a:r>
              <a:rPr lang="en-GB" dirty="0"/>
              <a:t>Consequences and relations</a:t>
            </a:r>
          </a:p>
          <a:p>
            <a:pPr marL="457200" lvl="1" indent="0">
              <a:buNone/>
            </a:pPr>
            <a:r>
              <a:rPr lang="en-GB" dirty="0"/>
              <a:t>	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Knowledge we need more</a:t>
            </a:r>
          </a:p>
        </p:txBody>
      </p:sp>
    </p:spTree>
    <p:extLst>
      <p:ext uri="{BB962C8B-B14F-4D97-AF65-F5344CB8AC3E}">
        <p14:creationId xmlns:p14="http://schemas.microsoft.com/office/powerpoint/2010/main" val="2574935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Service system</a:t>
            </a:r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56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Provider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Technology that provider is responsible for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Individual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Organization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Any of previous combined with the technology and/or piece of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Portion of reality owned by Client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Target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The reality to be transformed or operated on by Provider for sake of Client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People, dimensions of business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Dimensions of products, technology artefacts &amp; environment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1600" strike="noStrike" dirty="0">
                <a:solidFill>
                  <a:srgbClr val="000000"/>
                </a:solidFill>
                <a:latin typeface="Trebuchet MS"/>
              </a:rPr>
              <a:t>Information, codified knowledge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9334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87">
                                            <p:txEl>
                                              <p:charRg st="0" end="28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4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6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1000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000" fill="hold"/>
                                        <p:tgtEl>
                                          <p:spTgt spid="87">
                                            <p:txEl>
                                              <p:charRg st="495" end="4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614382" y="478440"/>
            <a:ext cx="7827120" cy="64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Mention - Use</a:t>
            </a:r>
          </a:p>
        </p:txBody>
      </p:sp>
      <p:sp>
        <p:nvSpPr>
          <p:cNvPr id="115" name="CustomShape 2"/>
          <p:cNvSpPr/>
          <p:nvPr/>
        </p:nvSpPr>
        <p:spPr>
          <a:xfrm>
            <a:off x="4068000" y="273204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</a:t>
            </a:r>
            <a:endParaRPr lang="en-GB" dirty="0"/>
          </a:p>
        </p:txBody>
      </p:sp>
      <p:sp>
        <p:nvSpPr>
          <p:cNvPr id="116" name="CustomShape 3"/>
          <p:cNvSpPr/>
          <p:nvPr/>
        </p:nvSpPr>
        <p:spPr>
          <a:xfrm rot="3444000">
            <a:off x="2781360" y="3979080"/>
            <a:ext cx="188892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Mention/Use</a:t>
            </a:r>
            <a:endParaRPr lang="en-GB" dirty="0"/>
          </a:p>
        </p:txBody>
      </p:sp>
      <p:sp>
        <p:nvSpPr>
          <p:cNvPr id="117" name="CustomShape 4"/>
          <p:cNvSpPr/>
          <p:nvPr/>
        </p:nvSpPr>
        <p:spPr>
          <a:xfrm rot="18117000">
            <a:off x="5147280" y="3955680"/>
            <a:ext cx="1367280" cy="696240"/>
          </a:xfrm>
          <a:prstGeom prst="rect">
            <a:avLst/>
          </a:prstGeom>
          <a:noFill/>
          <a:ln w="9360">
            <a:solidFill>
              <a:schemeClr val="bg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Use</a:t>
            </a:r>
            <a:endParaRPr lang="en-GB" dirty="0"/>
          </a:p>
        </p:txBody>
      </p:sp>
      <p:sp>
        <p:nvSpPr>
          <p:cNvPr id="118" name="CustomShape 5"/>
          <p:cNvSpPr/>
          <p:nvPr/>
        </p:nvSpPr>
        <p:spPr>
          <a:xfrm>
            <a:off x="1619640" y="234900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Provider</a:t>
            </a:r>
            <a:endParaRPr lang="en-GB" dirty="0"/>
          </a:p>
        </p:txBody>
      </p:sp>
      <p:sp>
        <p:nvSpPr>
          <p:cNvPr id="119" name="CustomShape 6"/>
          <p:cNvSpPr/>
          <p:nvPr/>
        </p:nvSpPr>
        <p:spPr>
          <a:xfrm>
            <a:off x="6228360" y="237204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Client</a:t>
            </a:r>
            <a:endParaRPr lang="en-GB" dirty="0"/>
          </a:p>
        </p:txBody>
      </p:sp>
      <p:sp>
        <p:nvSpPr>
          <p:cNvPr id="120" name="CustomShape 7"/>
          <p:cNvSpPr/>
          <p:nvPr/>
        </p:nvSpPr>
        <p:spPr>
          <a:xfrm>
            <a:off x="3924000" y="5301360"/>
            <a:ext cx="1583280" cy="719280"/>
          </a:xfrm>
          <a:prstGeom prst="rect">
            <a:avLst/>
          </a:prstGeom>
          <a:solidFill>
            <a:schemeClr val="accent2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2400" strike="noStrike" dirty="0">
                <a:solidFill>
                  <a:srgbClr val="000000"/>
                </a:solidFill>
                <a:latin typeface="Tahoma"/>
                <a:ea typeface="DejaVu Sans"/>
              </a:rPr>
              <a:t>Target</a:t>
            </a:r>
            <a:endParaRPr lang="en-GB" dirty="0"/>
          </a:p>
        </p:txBody>
      </p:sp>
      <p:sp>
        <p:nvSpPr>
          <p:cNvPr id="121" name="CustomShape 8"/>
          <p:cNvSpPr/>
          <p:nvPr/>
        </p:nvSpPr>
        <p:spPr>
          <a:xfrm>
            <a:off x="3204000" y="2709000"/>
            <a:ext cx="3023640" cy="2232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2" name="CustomShape 9"/>
          <p:cNvSpPr/>
          <p:nvPr/>
        </p:nvSpPr>
        <p:spPr>
          <a:xfrm>
            <a:off x="2411640" y="3069000"/>
            <a:ext cx="1511280" cy="259164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3" name="CustomShape 10"/>
          <p:cNvSpPr/>
          <p:nvPr/>
        </p:nvSpPr>
        <p:spPr>
          <a:xfrm flipV="1">
            <a:off x="5508000" y="3091320"/>
            <a:ext cx="1511280" cy="2568600"/>
          </a:xfrm>
          <a:prstGeom prst="straightConnector1">
            <a:avLst/>
          </a:prstGeom>
          <a:solidFill>
            <a:schemeClr val="accent1"/>
          </a:solidFill>
          <a:ln w="9360">
            <a:solidFill>
              <a:schemeClr val="tx1"/>
            </a:solidFill>
            <a:miter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24" name="CustomShape 11"/>
          <p:cNvSpPr/>
          <p:nvPr/>
        </p:nvSpPr>
        <p:spPr>
          <a:xfrm>
            <a:off x="7046640" y="3523680"/>
            <a:ext cx="1989360" cy="863280"/>
          </a:xfrm>
          <a:prstGeom prst="borderCallout1">
            <a:avLst>
              <a:gd name="adj1" fmla="val 18750"/>
              <a:gd name="adj2" fmla="val -8333"/>
              <a:gd name="adj3" fmla="val 117844"/>
              <a:gd name="adj4" fmla="val -44960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ownership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is owner of T or 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C needs an added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on T</a:t>
            </a:r>
            <a:endParaRPr lang="en-GB" dirty="0"/>
          </a:p>
        </p:txBody>
      </p:sp>
      <p:sp>
        <p:nvSpPr>
          <p:cNvPr id="125" name="CustomShape 12"/>
          <p:cNvSpPr/>
          <p:nvPr/>
        </p:nvSpPr>
        <p:spPr>
          <a:xfrm>
            <a:off x="3864960" y="1196640"/>
            <a:ext cx="1786320" cy="863280"/>
          </a:xfrm>
          <a:prstGeom prst="borderCallout1">
            <a:avLst>
              <a:gd name="adj1" fmla="val 116020"/>
              <a:gd name="adj2" fmla="val 48108"/>
              <a:gd name="adj3" fmla="val 174496"/>
              <a:gd name="adj4" fmla="val 41259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relationship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co-creation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value proposition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information sharing</a:t>
            </a:r>
            <a:endParaRPr lang="en-GB" dirty="0"/>
          </a:p>
        </p:txBody>
      </p:sp>
      <p:sp>
        <p:nvSpPr>
          <p:cNvPr id="126" name="CustomShape 13"/>
          <p:cNvSpPr/>
          <p:nvPr/>
        </p:nvSpPr>
        <p:spPr>
          <a:xfrm>
            <a:off x="755640" y="3675960"/>
            <a:ext cx="1833480" cy="863280"/>
          </a:xfrm>
          <a:prstGeom prst="borderCallout1">
            <a:avLst>
              <a:gd name="adj1" fmla="val 15543"/>
              <a:gd name="adj2" fmla="val 104550"/>
              <a:gd name="adj3" fmla="val 123188"/>
              <a:gd name="adj4" fmla="val 143752"/>
            </a:avLst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Forms of responsibility</a:t>
            </a:r>
            <a:endParaRPr lang="en-GB" dirty="0"/>
          </a:p>
          <a:p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P is responsible for </a:t>
            </a:r>
            <a:endParaRPr lang="en-GB" dirty="0"/>
          </a:p>
          <a:p>
            <a:pPr>
              <a:lnSpc>
                <a:spcPct val="100000"/>
              </a:lnSpc>
            </a:pPr>
            <a:r>
              <a:rPr lang="en-GB" sz="1400" strike="noStrike" dirty="0">
                <a:solidFill>
                  <a:srgbClr val="000000"/>
                </a:solidFill>
                <a:latin typeface="Tahoma"/>
                <a:ea typeface="DejaVu Sans"/>
              </a:rPr>
              <a:t>the actions with 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7349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wipe(down)">
                                      <p:cBhvr additive="repl">
                                        <p:cTn id="4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strike="noStrike" dirty="0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  <a:ea typeface="DejaVu Sans"/>
              </a:rPr>
              <a:t>Provider has limited information about the basement of the real client´s problem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000" dirty="0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</a:p>
          <a:p>
            <a:pPr lvl="1"/>
            <a:r>
              <a:rPr lang="en-GB" sz="2000" dirty="0">
                <a:solidFill>
                  <a:srgbClr val="000000"/>
                </a:solidFill>
                <a:latin typeface="Trebuchet MS"/>
                <a:ea typeface="DejaVu Sans"/>
              </a:rPr>
              <a:t>Client does not know if the provider is able to operate on the particular target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of moral hazard</a:t>
            </a:r>
          </a:p>
        </p:txBody>
      </p:sp>
    </p:spTree>
    <p:extLst>
      <p:ext uri="{BB962C8B-B14F-4D97-AF65-F5344CB8AC3E}">
        <p14:creationId xmlns:p14="http://schemas.microsoft.com/office/powerpoint/2010/main" val="1659096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Illusion of value proposition</a:t>
            </a:r>
          </a:p>
          <a:p>
            <a:r>
              <a:rPr lang="en-GB" dirty="0"/>
              <a:t>Provider is not able to see the basis of target</a:t>
            </a:r>
          </a:p>
          <a:p>
            <a:r>
              <a:rPr lang="en-GB" dirty="0"/>
              <a:t>Client is not able to see the benefits of the cooperation</a:t>
            </a:r>
          </a:p>
          <a:p>
            <a:r>
              <a:rPr lang="en-GB" dirty="0"/>
              <a:t>Both are motivated to share information and knowledge</a:t>
            </a:r>
          </a:p>
          <a:p>
            <a:r>
              <a:rPr lang="en-GB" dirty="0"/>
              <a:t>Value proposition can not be set up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 moral hazard</a:t>
            </a:r>
          </a:p>
        </p:txBody>
      </p:sp>
    </p:spTree>
    <p:extLst>
      <p:ext uri="{BB962C8B-B14F-4D97-AF65-F5344CB8AC3E}">
        <p14:creationId xmlns:p14="http://schemas.microsoft.com/office/powerpoint/2010/main" val="114926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company needs information system to support its core business</a:t>
            </a:r>
          </a:p>
          <a:p>
            <a:r>
              <a:rPr lang="en-GB" dirty="0"/>
              <a:t>The company has serious problems with </a:t>
            </a:r>
          </a:p>
          <a:p>
            <a:pPr lvl="1"/>
            <a:r>
              <a:rPr lang="en-GB" dirty="0"/>
              <a:t>communication with customers</a:t>
            </a:r>
          </a:p>
          <a:p>
            <a:r>
              <a:rPr lang="en-GB" dirty="0"/>
              <a:t>But also hidden problems</a:t>
            </a:r>
          </a:p>
          <a:p>
            <a:pPr lvl="1"/>
            <a:r>
              <a:rPr lang="en-GB" dirty="0"/>
              <a:t>publishing information</a:t>
            </a:r>
          </a:p>
          <a:p>
            <a:pPr lvl="1"/>
            <a:r>
              <a:rPr lang="en-GB" dirty="0"/>
              <a:t>time spent on one particular business case is too long – mostly caused by bad communication inside the company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49150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Offers a big customised ERP system together with CMS system</a:t>
            </a:r>
          </a:p>
          <a:p>
            <a:pPr lvl="1"/>
            <a:r>
              <a:rPr lang="en-GB" dirty="0"/>
              <a:t>CMS system has connection to Social Networks</a:t>
            </a:r>
          </a:p>
          <a:p>
            <a:r>
              <a:rPr lang="en-GB" dirty="0"/>
              <a:t>The problem to solve is the communication</a:t>
            </a:r>
          </a:p>
          <a:p>
            <a:r>
              <a:rPr lang="en-GB" dirty="0"/>
              <a:t>But it is not a part of the problem</a:t>
            </a:r>
          </a:p>
          <a:p>
            <a:r>
              <a:rPr lang="en-GB" dirty="0"/>
              <a:t>IT company needs to find its paths through particular targets – to analyse the situation if the client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company</a:t>
            </a:r>
          </a:p>
        </p:txBody>
      </p:sp>
    </p:spTree>
    <p:extLst>
      <p:ext uri="{BB962C8B-B14F-4D97-AF65-F5344CB8AC3E}">
        <p14:creationId xmlns:p14="http://schemas.microsoft.com/office/powerpoint/2010/main" val="1600754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Value proposition is hidden </a:t>
            </a:r>
          </a:p>
          <a:p>
            <a:pPr lvl="1"/>
            <a:r>
              <a:rPr lang="en-GB" dirty="0"/>
              <a:t>is hidden by the hill</a:t>
            </a:r>
          </a:p>
          <a:p>
            <a:r>
              <a:rPr lang="en-GB" dirty="0"/>
              <a:t>Hierarchy of barriers hiding the target</a:t>
            </a:r>
          </a:p>
          <a:p>
            <a:pPr lvl="1"/>
            <a:r>
              <a:rPr lang="en-GB" dirty="0"/>
              <a:t>have to be overcame step by step</a:t>
            </a:r>
          </a:p>
          <a:p>
            <a:pPr lvl="1"/>
            <a:r>
              <a:rPr lang="en-GB" dirty="0"/>
              <a:t>leads to process of value estimation</a:t>
            </a:r>
          </a:p>
          <a:p>
            <a:r>
              <a:rPr lang="en-GB" b="1" dirty="0"/>
              <a:t>Value can not be proposed</a:t>
            </a:r>
          </a:p>
          <a:p>
            <a:r>
              <a:rPr lang="en-GB" b="1" dirty="0"/>
              <a:t>It can be only estimated</a:t>
            </a:r>
          </a:p>
          <a:p>
            <a:pPr lvl="1"/>
            <a:r>
              <a:rPr lang="en-GB" dirty="0"/>
              <a:t>is used to find value proposition</a:t>
            </a:r>
          </a:p>
          <a:p>
            <a:pPr lvl="1"/>
            <a:r>
              <a:rPr lang="en-GB" dirty="0"/>
              <a:t>there is not a target, only target area</a:t>
            </a:r>
          </a:p>
          <a:p>
            <a:pPr lvl="2"/>
            <a:r>
              <a:rPr lang="en-GB" dirty="0"/>
              <a:t>target area is the space of all sub-targets, corresponding with particular value estimation</a:t>
            </a:r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</a:t>
            </a:r>
          </a:p>
        </p:txBody>
      </p:sp>
    </p:spTree>
    <p:extLst>
      <p:ext uri="{BB962C8B-B14F-4D97-AF65-F5344CB8AC3E}">
        <p14:creationId xmlns:p14="http://schemas.microsoft.com/office/powerpoint/2010/main" val="219042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Knowing information</a:t>
            </a:r>
          </a:p>
          <a:p>
            <a:pPr lvl="1"/>
            <a:r>
              <a:rPr lang="en-GB" dirty="0"/>
              <a:t>Perfect, imperfect and asymmetric information</a:t>
            </a:r>
          </a:p>
          <a:p>
            <a:r>
              <a:rPr lang="en-GB" dirty="0"/>
              <a:t>Knowing the behaviour of the others and rules</a:t>
            </a:r>
          </a:p>
          <a:p>
            <a:pPr lvl="1"/>
            <a:r>
              <a:rPr lang="en-GB" dirty="0"/>
              <a:t>Imperfect </a:t>
            </a:r>
          </a:p>
          <a:p>
            <a:pPr lvl="1"/>
            <a:r>
              <a:rPr lang="en-GB" dirty="0"/>
              <a:t>Incomplete</a:t>
            </a:r>
          </a:p>
          <a:p>
            <a:r>
              <a:rPr lang="en-GB" dirty="0"/>
              <a:t>Searching and consequences</a:t>
            </a:r>
          </a:p>
          <a:p>
            <a:r>
              <a:rPr lang="en-GB" dirty="0"/>
              <a:t>Information about price and quality</a:t>
            </a:r>
          </a:p>
          <a:p>
            <a:r>
              <a:rPr lang="en-GB" dirty="0"/>
              <a:t>Auction models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672823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modified by the value co-creation process</a:t>
            </a:r>
          </a:p>
          <a:p>
            <a:r>
              <a:rPr lang="en-GB" dirty="0"/>
              <a:t>motivated by the decreasing of the level of information asymmetry of both parties</a:t>
            </a:r>
          </a:p>
          <a:p>
            <a:r>
              <a:rPr lang="en-GB" dirty="0"/>
              <a:t>the process is about particularize of value estimations</a:t>
            </a:r>
          </a:p>
          <a:p>
            <a:r>
              <a:rPr lang="en-GB" dirty="0"/>
              <a:t>till the moment of founding the value proposition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1920921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can be found in the moment client and provider can see the target</a:t>
            </a:r>
          </a:p>
          <a:p>
            <a:pPr lvl="1"/>
            <a:r>
              <a:rPr lang="en-GB" dirty="0"/>
              <a:t>share the same point of view</a:t>
            </a:r>
          </a:p>
          <a:p>
            <a:pPr lvl="1"/>
            <a:r>
              <a:rPr lang="en-GB" dirty="0"/>
              <a:t>both can see the utility level</a:t>
            </a:r>
          </a:p>
          <a:p>
            <a:pPr lvl="1"/>
            <a:r>
              <a:rPr lang="en-GB" dirty="0"/>
              <a:t>and share as well</a:t>
            </a:r>
          </a:p>
          <a:p>
            <a:r>
              <a:rPr lang="en-GB" b="1" dirty="0"/>
              <a:t>both partners agree with concrete mutual criteria of success</a:t>
            </a:r>
          </a:p>
          <a:p>
            <a:pPr lvl="1"/>
            <a:r>
              <a:rPr lang="en-GB" dirty="0"/>
              <a:t>variables to test</a:t>
            </a:r>
          </a:p>
          <a:p>
            <a:pPr lvl="2"/>
            <a:r>
              <a:rPr lang="en-GB" dirty="0"/>
              <a:t>no of customers</a:t>
            </a:r>
          </a:p>
          <a:p>
            <a:pPr lvl="2"/>
            <a:r>
              <a:rPr lang="en-GB" dirty="0"/>
              <a:t>profitability</a:t>
            </a:r>
          </a:p>
          <a:p>
            <a:pPr lvl="1"/>
            <a:r>
              <a:rPr lang="en-GB" dirty="0"/>
              <a:t>target values</a:t>
            </a:r>
          </a:p>
          <a:p>
            <a:pPr lvl="2"/>
            <a:r>
              <a:rPr lang="en-GB" dirty="0"/>
              <a:t>number of customers rise of 30%</a:t>
            </a:r>
          </a:p>
          <a:p>
            <a:pPr lvl="2"/>
            <a:r>
              <a:rPr lang="en-GB" dirty="0"/>
              <a:t>profitability rises more than 10%</a:t>
            </a:r>
            <a:endParaRPr lang="en-GB" b="1" dirty="0"/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2037921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1"/>
            <a:ext cx="8280920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/>
              <a:t>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1271529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must be shared and paid</a:t>
            </a:r>
          </a:p>
          <a:p>
            <a:pPr lvl="1"/>
            <a:r>
              <a:rPr lang="en-GB" dirty="0"/>
              <a:t>problem is complex</a:t>
            </a:r>
          </a:p>
          <a:p>
            <a:pPr lvl="1"/>
            <a:r>
              <a:rPr lang="en-GB" dirty="0"/>
              <a:t>must be understood and explored</a:t>
            </a:r>
          </a:p>
          <a:p>
            <a:r>
              <a:rPr lang="en-GB" dirty="0"/>
              <a:t>provider must be paid for using his sources to do it</a:t>
            </a:r>
          </a:p>
          <a:p>
            <a:r>
              <a:rPr lang="en-GB" b="1" dirty="0"/>
              <a:t>Client is paying for the analysis of the target area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of value estimation</a:t>
            </a:r>
          </a:p>
        </p:txBody>
      </p:sp>
    </p:spTree>
    <p:extLst>
      <p:ext uri="{BB962C8B-B14F-4D97-AF65-F5344CB8AC3E}">
        <p14:creationId xmlns:p14="http://schemas.microsoft.com/office/powerpoint/2010/main" val="14221511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Information asymmetry and its role in service system</a:t>
            </a:r>
          </a:p>
          <a:p>
            <a:r>
              <a:rPr lang="en-GB" dirty="0"/>
              <a:t>Value estimation</a:t>
            </a:r>
          </a:p>
          <a:p>
            <a:r>
              <a:rPr lang="en-GB" dirty="0"/>
              <a:t>Target area</a:t>
            </a:r>
          </a:p>
          <a:p>
            <a:r>
              <a:rPr lang="en-GB" dirty="0"/>
              <a:t>Negotiation and information sharing</a:t>
            </a:r>
          </a:p>
          <a:p>
            <a:pPr lvl="1"/>
            <a:r>
              <a:rPr lang="en-GB" dirty="0"/>
              <a:t>Leeds to target finding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6801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Role of IT</a:t>
            </a:r>
            <a:endParaRPr lang="en-GB" dirty="0"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a tool to: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fill the gap – to distribute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eliminate the gap – using IT services to interconnect subject with negative effects of a gap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Manage the information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prevent the influence of the gaps</a:t>
            </a:r>
            <a:endParaRPr lang="en-GB"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eliminate the 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4104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price of information</a:t>
            </a:r>
            <a:endParaRPr lang="en-GB" dirty="0"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Is almost individual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equal to the searching (opportunity) costs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important to divide the price of information and the price of access to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buy the possibility to search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buy a possibility to share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question of technology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Higher speed means higher probability to find what I am looking for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8819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Technology progress</a:t>
            </a:r>
            <a:endParaRPr lang="en-GB" dirty="0"/>
          </a:p>
        </p:txBody>
      </p:sp>
      <p:sp>
        <p:nvSpPr>
          <p:cNvPr id="103" name="CustomShape 2"/>
          <p:cNvSpPr/>
          <p:nvPr/>
        </p:nvSpPr>
        <p:spPr>
          <a:xfrm>
            <a:off x="152280" y="152280"/>
            <a:ext cx="9142920" cy="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4" name="CustomShape 3"/>
          <p:cNvSpPr/>
          <p:nvPr/>
        </p:nvSpPr>
        <p:spPr>
          <a:xfrm>
            <a:off x="1652040" y="2226960"/>
            <a:ext cx="5745600" cy="355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05" name="Line 4"/>
          <p:cNvSpPr/>
          <p:nvPr/>
        </p:nvSpPr>
        <p:spPr>
          <a:xfrm flipV="1">
            <a:off x="2341440" y="2571840"/>
            <a:ext cx="0" cy="275796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6" name="Line 5"/>
          <p:cNvSpPr/>
          <p:nvPr/>
        </p:nvSpPr>
        <p:spPr>
          <a:xfrm>
            <a:off x="2226600" y="5214240"/>
            <a:ext cx="37929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07" name="CustomShape 6"/>
          <p:cNvSpPr/>
          <p:nvPr/>
        </p:nvSpPr>
        <p:spPr>
          <a:xfrm>
            <a:off x="5674320" y="5329800"/>
            <a:ext cx="60048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speed</a:t>
            </a:r>
            <a:endParaRPr lang="en-GB" dirty="0"/>
          </a:p>
        </p:txBody>
      </p:sp>
      <p:sp>
        <p:nvSpPr>
          <p:cNvPr id="108" name="CustomShape 7"/>
          <p:cNvSpPr/>
          <p:nvPr/>
        </p:nvSpPr>
        <p:spPr>
          <a:xfrm>
            <a:off x="1768320" y="2456640"/>
            <a:ext cx="540000" cy="273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DejaVu Sans"/>
              </a:rPr>
              <a:t>costs</a:t>
            </a:r>
            <a:endParaRPr lang="en-GB" dirty="0"/>
          </a:p>
        </p:txBody>
      </p:sp>
      <p:sp>
        <p:nvSpPr>
          <p:cNvPr id="109" name="CustomShape 8"/>
          <p:cNvSpPr/>
          <p:nvPr/>
        </p:nvSpPr>
        <p:spPr>
          <a:xfrm>
            <a:off x="2341440" y="3261240"/>
            <a:ext cx="3216960" cy="1953000"/>
          </a:xfrm>
          <a:custGeom>
            <a:avLst/>
            <a:gdLst/>
            <a:ahLst/>
            <a:cxnLst/>
            <a:rect l="0" t="0" r="r" b="b"/>
            <a:pathLst>
              <a:path w="5069" h="3079">
                <a:moveTo>
                  <a:pt x="0" y="3078"/>
                </a:moveTo>
                <a:cubicBezTo>
                  <a:pt x="514" y="2929"/>
                  <a:pt x="2240" y="2696"/>
                  <a:pt x="3085" y="2183"/>
                </a:cubicBezTo>
                <a:cubicBezTo>
                  <a:pt x="3930" y="1670"/>
                  <a:pt x="4655" y="455"/>
                  <a:pt x="5068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0" name="Line 9"/>
          <p:cNvSpPr/>
          <p:nvPr/>
        </p:nvSpPr>
        <p:spPr>
          <a:xfrm>
            <a:off x="4295160" y="4640400"/>
            <a:ext cx="720" cy="5749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1" name="CustomShape 10"/>
          <p:cNvSpPr/>
          <p:nvPr/>
        </p:nvSpPr>
        <p:spPr>
          <a:xfrm>
            <a:off x="4177080" y="5329800"/>
            <a:ext cx="2746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endParaRPr lang="en-GB" dirty="0"/>
          </a:p>
        </p:txBody>
      </p:sp>
      <p:sp>
        <p:nvSpPr>
          <p:cNvPr id="112" name="CustomShape 11"/>
          <p:cNvSpPr/>
          <p:nvPr/>
        </p:nvSpPr>
        <p:spPr>
          <a:xfrm>
            <a:off x="3114000" y="3261240"/>
            <a:ext cx="3134160" cy="1946520"/>
          </a:xfrm>
          <a:custGeom>
            <a:avLst/>
            <a:gdLst/>
            <a:ahLst/>
            <a:cxnLst/>
            <a:rect l="0" t="0" r="r" b="b"/>
            <a:pathLst>
              <a:path w="4938" h="3069">
                <a:moveTo>
                  <a:pt x="0" y="3068"/>
                </a:moveTo>
                <a:cubicBezTo>
                  <a:pt x="550" y="2866"/>
                  <a:pt x="2477" y="2349"/>
                  <a:pt x="3300" y="1838"/>
                </a:cubicBezTo>
                <a:cubicBezTo>
                  <a:pt x="4123" y="1327"/>
                  <a:pt x="4596" y="383"/>
                  <a:pt x="4937" y="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3" name="Line 12"/>
          <p:cNvSpPr/>
          <p:nvPr/>
        </p:nvSpPr>
        <p:spPr>
          <a:xfrm>
            <a:off x="5214960" y="4410720"/>
            <a:ext cx="1080" cy="8046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4" name="CustomShape 13"/>
          <p:cNvSpPr/>
          <p:nvPr/>
        </p:nvSpPr>
        <p:spPr>
          <a:xfrm>
            <a:off x="5095440" y="5329800"/>
            <a:ext cx="323280" cy="3052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T</a:t>
            </a:r>
            <a:r>
              <a:rPr lang="en-GB" sz="1200" strike="noStrike" baseline="-30000" dirty="0">
                <a:solidFill>
                  <a:srgbClr val="000000"/>
                </a:solidFill>
                <a:latin typeface="Arial"/>
                <a:ea typeface="Times New Roman"/>
              </a:rPr>
              <a:t>2</a:t>
            </a:r>
            <a:endParaRPr lang="en-GB" dirty="0"/>
          </a:p>
        </p:txBody>
      </p:sp>
      <p:sp>
        <p:nvSpPr>
          <p:cNvPr id="115" name="Line 14"/>
          <p:cNvSpPr/>
          <p:nvPr/>
        </p:nvSpPr>
        <p:spPr>
          <a:xfrm>
            <a:off x="4640400" y="5445000"/>
            <a:ext cx="344160" cy="0"/>
          </a:xfrm>
          <a:prstGeom prst="line">
            <a:avLst/>
          </a:prstGeom>
          <a:ln w="9360">
            <a:solidFill>
              <a:srgbClr val="000000"/>
            </a:solidFill>
            <a:rou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116" name="CustomShape 15"/>
          <p:cNvSpPr/>
          <p:nvPr/>
        </p:nvSpPr>
        <p:spPr>
          <a:xfrm>
            <a:off x="4227840" y="4601160"/>
            <a:ext cx="114480" cy="11412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7" name="CustomShape 16"/>
          <p:cNvSpPr/>
          <p:nvPr/>
        </p:nvSpPr>
        <p:spPr>
          <a:xfrm>
            <a:off x="5160600" y="438264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8" name="CustomShape 17"/>
          <p:cNvSpPr/>
          <p:nvPr/>
        </p:nvSpPr>
        <p:spPr>
          <a:xfrm>
            <a:off x="3093840" y="5135400"/>
            <a:ext cx="114480" cy="1134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GB" dirty="0"/>
          </a:p>
        </p:txBody>
      </p:sp>
      <p:sp>
        <p:nvSpPr>
          <p:cNvPr id="119" name="CustomShape 18"/>
          <p:cNvSpPr/>
          <p:nvPr/>
        </p:nvSpPr>
        <p:spPr>
          <a:xfrm>
            <a:off x="3030840" y="5303520"/>
            <a:ext cx="29304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endParaRPr lang="en-GB" dirty="0"/>
          </a:p>
        </p:txBody>
      </p:sp>
      <p:sp>
        <p:nvSpPr>
          <p:cNvPr id="120" name="CustomShape 19"/>
          <p:cNvSpPr/>
          <p:nvPr/>
        </p:nvSpPr>
        <p:spPr>
          <a:xfrm>
            <a:off x="4062600" y="426528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A</a:t>
            </a:r>
            <a:endParaRPr lang="en-GB" dirty="0"/>
          </a:p>
        </p:txBody>
      </p:sp>
      <p:sp>
        <p:nvSpPr>
          <p:cNvPr id="121" name="CustomShape 20"/>
          <p:cNvSpPr/>
          <p:nvPr/>
        </p:nvSpPr>
        <p:spPr>
          <a:xfrm>
            <a:off x="5058720" y="4027320"/>
            <a:ext cx="285480" cy="272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200" strike="noStrike" dirty="0">
                <a:solidFill>
                  <a:srgbClr val="000000"/>
                </a:solidFill>
                <a:latin typeface="Arial"/>
                <a:ea typeface="Times New Roman"/>
              </a:rPr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758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Government and information</a:t>
            </a:r>
            <a:endParaRPr lang="en-GB" dirty="0"/>
          </a:p>
        </p:txBody>
      </p:sp>
      <p:sp>
        <p:nvSpPr>
          <p:cNvPr id="12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needs the information for making of the decisions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important source of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It is supervisor on the market with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6300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Government as the information receiver</a:t>
            </a:r>
            <a:endParaRPr lang="en-GB" dirty="0"/>
          </a:p>
        </p:txBody>
      </p:sp>
      <p:sp>
        <p:nvSpPr>
          <p:cNvPr id="12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most of analysis is done by 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state institutions 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ministry clerks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National bank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government is the source of information for itself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analysis can be wrong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decisions can be wrong – moral hazard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question of time</a:t>
            </a:r>
            <a:endParaRPr lang="en-GB" dirty="0"/>
          </a:p>
          <a:p>
            <a:pPr>
              <a:lnSpc>
                <a:spcPct val="10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4190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and searching of information</a:t>
            </a:r>
            <a:endParaRPr lang="en-GB" dirty="0"/>
          </a:p>
        </p:txBody>
      </p:sp>
      <p:sp>
        <p:nvSpPr>
          <p:cNvPr id="12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Where is the equilibrium of searching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Stigler model does not work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process of searching is excluded from the process of evaluating and using of the information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person who is searching does not know the effect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We can not be sure that the government has right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We can not be sure the information are correct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Greece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849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GB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The government as the source of information</a:t>
            </a:r>
            <a:endParaRPr lang="en-GB" dirty="0"/>
          </a:p>
        </p:txBody>
      </p:sp>
      <p:sp>
        <p:nvSpPr>
          <p:cNvPr id="12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government is not one source of information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motivation of the clerks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To publish only the information that are good for them</a:t>
            </a:r>
            <a:endParaRPr lang="en-GB"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Moral hazard</a:t>
            </a:r>
            <a:endParaRPr lang="en-GB"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GB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subjects need the information from other source to prove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8992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22</TotalTime>
  <Words>1014</Words>
  <Application>Microsoft Office PowerPoint</Application>
  <PresentationFormat>Předvádění na obrazovce (4:3)</PresentationFormat>
  <Paragraphs>187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Arial</vt:lpstr>
      <vt:lpstr>DejaVu Sans</vt:lpstr>
      <vt:lpstr>Lucida Sans Unicode</vt:lpstr>
      <vt:lpstr>Tahoma</vt:lpstr>
      <vt:lpstr>Times New Roman</vt:lpstr>
      <vt:lpstr>Trebuchet MS</vt:lpstr>
      <vt:lpstr>Verdana</vt:lpstr>
      <vt:lpstr>Wingdings 2</vt:lpstr>
      <vt:lpstr>Wingdings 3</vt:lpstr>
      <vt:lpstr>Motiv_MbC</vt:lpstr>
      <vt:lpstr>Imperfect information and IT</vt:lpstr>
      <vt:lpstr>On previous lesson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Knowledge we need more</vt:lpstr>
      <vt:lpstr>Prezentace aplikace PowerPoint</vt:lpstr>
      <vt:lpstr>Prezentace aplikace PowerPoint</vt:lpstr>
      <vt:lpstr>Problem of moral hazard</vt:lpstr>
      <vt:lpstr>Double moral hazard</vt:lpstr>
      <vt:lpstr>Example</vt:lpstr>
      <vt:lpstr>IT company</vt:lpstr>
      <vt:lpstr>Value</vt:lpstr>
      <vt:lpstr>Value estimation</vt:lpstr>
      <vt:lpstr>Value proposition</vt:lpstr>
      <vt:lpstr>Value proposition</vt:lpstr>
      <vt:lpstr>Costs of value estimation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 information and IT</dc:title>
  <dc:creator>leonard</dc:creator>
  <cp:lastModifiedBy>Leonard Walletzký</cp:lastModifiedBy>
  <cp:revision>5</cp:revision>
  <dcterms:created xsi:type="dcterms:W3CDTF">2014-11-05T17:37:10Z</dcterms:created>
  <dcterms:modified xsi:type="dcterms:W3CDTF">2017-11-23T08:59:05Z</dcterms:modified>
</cp:coreProperties>
</file>