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61" r:id="rId3"/>
    <p:sldId id="260" r:id="rId4"/>
    <p:sldId id="262" r:id="rId5"/>
    <p:sldId id="263" r:id="rId6"/>
    <p:sldId id="264" r:id="rId7"/>
    <p:sldId id="287" r:id="rId8"/>
    <p:sldId id="290" r:id="rId9"/>
    <p:sldId id="291" r:id="rId10"/>
    <p:sldId id="29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8" r:id="rId28"/>
    <p:sldId id="289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75" d="100"/>
          <a:sy n="75" d="100"/>
        </p:scale>
        <p:origin x="53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107A-2695-40B5-8D20-D1E97DFA33E2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0DF6-64CA-4CBC-AEBD-279851D07D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30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3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4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1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2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6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0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4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4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47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78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90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22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18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12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7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5B83-A9C1-44A8-A29A-B95788F185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3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72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0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9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0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1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8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0DF6-64CA-4CBC-AEBD-279851D07D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4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75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97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4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14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88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86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18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3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1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9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76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02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4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87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70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3624-2744-4512-BFBB-0110DE8EBFAB}" type="datetimeFigureOut">
              <a:rPr lang="cs-CZ" smtClean="0"/>
              <a:t>11.07.2017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CB33BB-D99B-4A93-9177-8EB396387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8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2A66-60D9-4D2C-AD3C-7886F83D2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 adaptive modeling tool in service design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89C91C-C546-4FF3-81C6-EECEBC775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Petr Štěpánek</a:t>
            </a:r>
          </a:p>
          <a:p>
            <a:r>
              <a:rPr lang="en-US" dirty="0"/>
              <a:t>Leonard Walletzký</a:t>
            </a:r>
          </a:p>
          <a:p>
            <a:r>
              <a:rPr lang="en-US" dirty="0"/>
              <a:t>Mouzhi Ge</a:t>
            </a:r>
          </a:p>
        </p:txBody>
      </p:sp>
    </p:spTree>
    <p:extLst>
      <p:ext uri="{BB962C8B-B14F-4D97-AF65-F5344CB8AC3E}">
        <p14:creationId xmlns:p14="http://schemas.microsoft.com/office/powerpoint/2010/main" val="292518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GB" sz="2800" dirty="0">
                <a:solidFill>
                  <a:srgbClr val="0070C0"/>
                </a:solidFill>
              </a:rPr>
              <a:t>relationship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Relationship</a:t>
            </a:r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6120242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27" idx="0"/>
          </p:cNvCxnSpPr>
          <p:nvPr/>
        </p:nvCxnSpPr>
        <p:spPr>
          <a:xfrm flipH="1">
            <a:off x="4104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8" idx="0"/>
          </p:cNvCxnSpPr>
          <p:nvPr/>
        </p:nvCxnSpPr>
        <p:spPr>
          <a:xfrm>
            <a:off x="6132004" y="2924944"/>
            <a:ext cx="200537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639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87688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20136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20136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Relationship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87688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Relationship</a:t>
            </a:r>
          </a:p>
        </p:txBody>
      </p:sp>
      <p:cxnSp>
        <p:nvCxnSpPr>
          <p:cNvPr id="34" name="Straight Connector 33"/>
          <p:cNvCxnSpPr>
            <a:stCxn id="27" idx="0"/>
            <a:endCxn id="30" idx="2"/>
          </p:cNvCxnSpPr>
          <p:nvPr/>
        </p:nvCxnSpPr>
        <p:spPr>
          <a:xfrm flipV="1">
            <a:off x="4104928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49760" y="2895733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0"/>
            <a:endCxn id="30" idx="2"/>
          </p:cNvCxnSpPr>
          <p:nvPr/>
        </p:nvCxnSpPr>
        <p:spPr>
          <a:xfrm flipH="1" flipV="1">
            <a:off x="4104929" y="2924944"/>
            <a:ext cx="2015313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0"/>
            <a:endCxn id="29" idx="2"/>
          </p:cNvCxnSpPr>
          <p:nvPr/>
        </p:nvCxnSpPr>
        <p:spPr>
          <a:xfrm flipV="1">
            <a:off x="8137376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0"/>
            <a:endCxn id="29" idx="2"/>
          </p:cNvCxnSpPr>
          <p:nvPr/>
        </p:nvCxnSpPr>
        <p:spPr>
          <a:xfrm flipV="1">
            <a:off x="6120242" y="2924944"/>
            <a:ext cx="2017135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1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Relationship</a:t>
            </a:r>
          </a:p>
        </p:txBody>
      </p:sp>
      <p:grpSp>
        <p:nvGrpSpPr>
          <p:cNvPr id="21" name="Group 28"/>
          <p:cNvGrpSpPr/>
          <p:nvPr/>
        </p:nvGrpSpPr>
        <p:grpSpPr>
          <a:xfrm rot="10800000" flipV="1">
            <a:off x="5992153" y="3866994"/>
            <a:ext cx="255935" cy="292147"/>
            <a:chOff x="4460081" y="3767336"/>
            <a:chExt cx="255935" cy="292147"/>
          </a:xfrm>
        </p:grpSpPr>
        <p:grpSp>
          <p:nvGrpSpPr>
            <p:cNvPr id="22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4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28"/>
          <p:cNvGrpSpPr/>
          <p:nvPr/>
        </p:nvGrpSpPr>
        <p:grpSpPr>
          <a:xfrm rot="10800000">
            <a:off x="5992274" y="2920829"/>
            <a:ext cx="255935" cy="292147"/>
            <a:chOff x="4460081" y="3767336"/>
            <a:chExt cx="255935" cy="292147"/>
          </a:xfrm>
        </p:grpSpPr>
        <p:grpSp>
          <p:nvGrpSpPr>
            <p:cNvPr id="32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5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9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US" dirty="0">
                <a:solidFill>
                  <a:srgbClr val="0070C0"/>
                </a:solidFill>
              </a:rPr>
              <a:t>relationship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Relationship</a:t>
            </a:r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6120242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639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</a:p>
        </p:txBody>
      </p:sp>
      <p:grpSp>
        <p:nvGrpSpPr>
          <p:cNvPr id="18" name="Group 28"/>
          <p:cNvGrpSpPr/>
          <p:nvPr/>
        </p:nvGrpSpPr>
        <p:grpSpPr>
          <a:xfrm rot="10800000">
            <a:off x="5992274" y="2920829"/>
            <a:ext cx="255935" cy="292147"/>
            <a:chOff x="4460081" y="3767336"/>
            <a:chExt cx="255935" cy="292147"/>
          </a:xfrm>
        </p:grpSpPr>
        <p:grpSp>
          <p:nvGrpSpPr>
            <p:cNvPr id="19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8"/>
          <p:cNvGrpSpPr/>
          <p:nvPr/>
        </p:nvGrpSpPr>
        <p:grpSpPr>
          <a:xfrm rot="10800000" flipV="1">
            <a:off x="5992153" y="3866994"/>
            <a:ext cx="255935" cy="292147"/>
            <a:chOff x="4460081" y="3767336"/>
            <a:chExt cx="255935" cy="292147"/>
          </a:xfrm>
        </p:grpSpPr>
        <p:grpSp>
          <p:nvGrpSpPr>
            <p:cNvPr id="26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ovéPole 35"/>
          <p:cNvSpPr txBox="1"/>
          <p:nvPr/>
        </p:nvSpPr>
        <p:spPr>
          <a:xfrm rot="16200000">
            <a:off x="5359060" y="3398482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projection</a:t>
            </a:r>
          </a:p>
        </p:txBody>
      </p:sp>
      <p:sp>
        <p:nvSpPr>
          <p:cNvPr id="2" name="Bublinový popisek ve tvaru obláčku 1"/>
          <p:cNvSpPr/>
          <p:nvPr/>
        </p:nvSpPr>
        <p:spPr bwMode="auto">
          <a:xfrm>
            <a:off x="6248088" y="1268760"/>
            <a:ext cx="4419913" cy="2304256"/>
          </a:xfrm>
          <a:prstGeom prst="cloudCallout">
            <a:avLst>
              <a:gd name="adj1" fmla="val -50479"/>
              <a:gd name="adj2" fmla="val 5431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Below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Relationship is specifically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 defined n-dimensional set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of objects</a:t>
            </a:r>
          </a:p>
        </p:txBody>
      </p:sp>
    </p:spTree>
    <p:extLst>
      <p:ext uri="{BB962C8B-B14F-4D97-AF65-F5344CB8AC3E}">
        <p14:creationId xmlns:p14="http://schemas.microsoft.com/office/powerpoint/2010/main" val="33345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objects do we find interesting for modelling?</a:t>
            </a:r>
          </a:p>
        </p:txBody>
      </p:sp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" name="Bublinový popisek ve tvaru obláčku 1"/>
          <p:cNvSpPr/>
          <p:nvPr/>
        </p:nvSpPr>
        <p:spPr bwMode="auto">
          <a:xfrm>
            <a:off x="1775520" y="1225352"/>
            <a:ext cx="3024336" cy="2275656"/>
          </a:xfrm>
          <a:prstGeom prst="cloudCallout">
            <a:avLst>
              <a:gd name="adj1" fmla="val 58027"/>
              <a:gd name="adj2" fmla="val 45516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can describe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anything now!</a:t>
            </a:r>
          </a:p>
        </p:txBody>
      </p:sp>
      <p:sp>
        <p:nvSpPr>
          <p:cNvPr id="4" name="Bublinový popisek ve tvaru obláčku 3"/>
          <p:cNvSpPr/>
          <p:nvPr/>
        </p:nvSpPr>
        <p:spPr bwMode="auto">
          <a:xfrm>
            <a:off x="5345088" y="3427831"/>
            <a:ext cx="2448272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Now I can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change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the state</a:t>
            </a:r>
          </a:p>
        </p:txBody>
      </p:sp>
      <p:sp>
        <p:nvSpPr>
          <p:cNvPr id="15" name="Bublinový popisek ve tvaru obláčku 14"/>
          <p:cNvSpPr/>
          <p:nvPr/>
        </p:nvSpPr>
        <p:spPr bwMode="auto">
          <a:xfrm>
            <a:off x="7792647" y="1462768"/>
            <a:ext cx="3199897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know when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to perform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particular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3987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6" grpId="0" animBg="1"/>
      <p:bldP spid="67" grpId="0" animBg="1"/>
      <p:bldP spid="2" grpId="0" animBg="1"/>
      <p:bldP spid="2" grpId="1" animBg="1"/>
      <p:bldP spid="4" grpId="0" animBg="1"/>
      <p:bldP spid="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4587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MENTION – USE duality</a:t>
            </a:r>
          </a:p>
        </p:txBody>
      </p:sp>
      <p:sp>
        <p:nvSpPr>
          <p:cNvPr id="45" name="Bublinový popisek ve tvaru obláčku 44"/>
          <p:cNvSpPr/>
          <p:nvPr/>
        </p:nvSpPr>
        <p:spPr bwMode="auto">
          <a:xfrm>
            <a:off x="2067018" y="1572009"/>
            <a:ext cx="2448272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using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category here.</a:t>
            </a:r>
          </a:p>
        </p:txBody>
      </p:sp>
      <p:sp>
        <p:nvSpPr>
          <p:cNvPr id="3" name="Zahnutá šipka nahoru 2"/>
          <p:cNvSpPr/>
          <p:nvPr/>
        </p:nvSpPr>
        <p:spPr bwMode="auto">
          <a:xfrm>
            <a:off x="3575721" y="4650806"/>
            <a:ext cx="2244947" cy="51325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ahoma" charset="0"/>
            </a:endParaRPr>
          </a:p>
        </p:txBody>
      </p:sp>
      <p:sp>
        <p:nvSpPr>
          <p:cNvPr id="48" name="Bublinový popisek ve tvaru obláčku 47"/>
          <p:cNvSpPr/>
          <p:nvPr/>
        </p:nvSpPr>
        <p:spPr bwMode="auto">
          <a:xfrm>
            <a:off x="6158706" y="4621639"/>
            <a:ext cx="2448272" cy="1965063"/>
          </a:xfrm>
          <a:prstGeom prst="cloudCallout">
            <a:avLst>
              <a:gd name="adj1" fmla="val -58936"/>
              <a:gd name="adj2" fmla="val -47957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thinking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about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category here.</a:t>
            </a:r>
          </a:p>
        </p:txBody>
      </p:sp>
    </p:spTree>
    <p:extLst>
      <p:ext uri="{BB962C8B-B14F-4D97-AF65-F5344CB8AC3E}">
        <p14:creationId xmlns:p14="http://schemas.microsoft.com/office/powerpoint/2010/main" val="1483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3" grpId="0" animBg="1"/>
      <p:bldP spid="48" grpId="0" animBg="1"/>
      <p:bldP spid="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4688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100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164912" y="4058215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of Attention </a:t>
            </a:r>
            <a:r>
              <a:rPr lang="en-US" dirty="0" err="1"/>
              <a:t>Focussing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3143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956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143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956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ublinový popisek ve tvaru obláčku 111"/>
          <p:cNvSpPr/>
          <p:nvPr/>
        </p:nvSpPr>
        <p:spPr bwMode="auto">
          <a:xfrm>
            <a:off x="2417937" y="786454"/>
            <a:ext cx="2448272" cy="1965063"/>
          </a:xfrm>
          <a:prstGeom prst="cloudCallout">
            <a:avLst>
              <a:gd name="adj1" fmla="val 26325"/>
              <a:gd name="adj2" fmla="val 578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in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syntactic part</a:t>
            </a:r>
          </a:p>
        </p:txBody>
      </p:sp>
      <p:sp>
        <p:nvSpPr>
          <p:cNvPr id="113" name="Bublinový popisek ve tvaru obláčku 112"/>
          <p:cNvSpPr/>
          <p:nvPr/>
        </p:nvSpPr>
        <p:spPr bwMode="auto">
          <a:xfrm>
            <a:off x="8366833" y="4078105"/>
            <a:ext cx="2448272" cy="1965063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in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dynamic part</a:t>
            </a:r>
          </a:p>
        </p:txBody>
      </p:sp>
      <p:sp>
        <p:nvSpPr>
          <p:cNvPr id="114" name="Bublinový popisek ve tvaru obláčku 113"/>
          <p:cNvSpPr/>
          <p:nvPr/>
        </p:nvSpPr>
        <p:spPr bwMode="auto">
          <a:xfrm>
            <a:off x="8018994" y="96060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can connect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relationship with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dynamic rule!</a:t>
            </a:r>
          </a:p>
        </p:txBody>
      </p:sp>
      <p:sp>
        <p:nvSpPr>
          <p:cNvPr id="115" name="Bublinový popisek ve tvaru obláčku 114"/>
          <p:cNvSpPr/>
          <p:nvPr/>
        </p:nvSpPr>
        <p:spPr bwMode="auto">
          <a:xfrm>
            <a:off x="1498690" y="4376358"/>
            <a:ext cx="2448272" cy="2148986"/>
          </a:xfrm>
          <a:prstGeom prst="cloudCallout">
            <a:avLst>
              <a:gd name="adj1" fmla="val 69710"/>
              <a:gd name="adj2" fmla="val 178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can connect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operation with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specific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categories!</a:t>
            </a:r>
          </a:p>
        </p:txBody>
      </p:sp>
    </p:spTree>
    <p:extLst>
      <p:ext uri="{BB962C8B-B14F-4D97-AF65-F5344CB8AC3E}">
        <p14:creationId xmlns:p14="http://schemas.microsoft.com/office/powerpoint/2010/main" val="1302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of Attention </a:t>
            </a:r>
            <a:r>
              <a:rPr lang="en-US" dirty="0" err="1"/>
              <a:t>Focussing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and relationships between them</a:t>
            </a:r>
          </a:p>
          <a:p>
            <a:r>
              <a:rPr lang="en-US" dirty="0"/>
              <a:t>Mention-use duality</a:t>
            </a:r>
          </a:p>
          <a:p>
            <a:pPr lvl="1"/>
            <a:r>
              <a:rPr lang="en-US" dirty="0"/>
              <a:t>Modelling a modelling tool </a:t>
            </a:r>
          </a:p>
          <a:p>
            <a:pPr lvl="1"/>
            <a:r>
              <a:rPr lang="en-US" dirty="0"/>
              <a:t>Referring to itself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331066" y="3573017"/>
            <a:ext cx="4797382" cy="2891311"/>
            <a:chOff x="905537" y="1843456"/>
            <a:chExt cx="7383726" cy="4620871"/>
          </a:xfrm>
        </p:grpSpPr>
        <p:sp>
          <p:nvSpPr>
            <p:cNvPr id="27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Category</a:t>
              </a:r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Rule</a:t>
              </a:r>
            </a:p>
          </p:txBody>
        </p:sp>
        <p:sp>
          <p:nvSpPr>
            <p:cNvPr id="66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Relationship</a:t>
              </a:r>
            </a:p>
          </p:txBody>
        </p:sp>
        <p:sp>
          <p:nvSpPr>
            <p:cNvPr id="67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Operation</a:t>
              </a:r>
            </a:p>
          </p:txBody>
        </p:sp>
        <p:sp>
          <p:nvSpPr>
            <p:cNvPr id="68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Object</a:t>
              </a:r>
            </a:p>
          </p:txBody>
        </p:sp>
        <p:cxnSp>
          <p:nvCxnSpPr>
            <p:cNvPr id="69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74" name="Skupina 7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78" name="TextovéPole 77"/>
            <p:cNvSpPr txBox="1"/>
            <p:nvPr/>
          </p:nvSpPr>
          <p:spPr>
            <a:xfrm>
              <a:off x="4497561" y="3046935"/>
              <a:ext cx="400182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P</a:t>
              </a:r>
            </a:p>
          </p:txBody>
        </p:sp>
        <p:cxnSp>
          <p:nvCxnSpPr>
            <p:cNvPr id="79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4062306" y="3046935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126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130" name="TextovéPole 129"/>
            <p:cNvSpPr txBox="1"/>
            <p:nvPr/>
          </p:nvSpPr>
          <p:spPr>
            <a:xfrm>
              <a:off x="4266873" y="5045326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4" name="Skupina 3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12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Skupina 13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3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cxnSp>
          <p:nvCxnSpPr>
            <p:cNvPr id="136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41" name="Skupina 140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142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Skupina 143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45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sp>
          <p:nvSpPr>
            <p:cNvPr id="147" name="TextovéPole 146"/>
            <p:cNvSpPr txBox="1"/>
            <p:nvPr/>
          </p:nvSpPr>
          <p:spPr>
            <a:xfrm>
              <a:off x="3085887" y="3866630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5810971" y="3858267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45" name="Straight Connector 23"/>
              <p:cNvCxnSpPr>
                <a:stCxn id="59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ovéPole 52"/>
              <p:cNvSpPr txBox="1"/>
              <p:nvPr/>
            </p:nvSpPr>
            <p:spPr>
              <a:xfrm rot="2167460" flipH="1">
                <a:off x="2065418" y="5173999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56" name="Skupina 55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61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Skupina 79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81" name="Straight Connector 23"/>
              <p:cNvCxnSpPr>
                <a:stCxn id="9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ovéPole 85"/>
              <p:cNvSpPr txBox="1"/>
              <p:nvPr/>
            </p:nvSpPr>
            <p:spPr>
              <a:xfrm rot="2167460" flipH="1">
                <a:off x="2065418" y="5173999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8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91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93" name="Straight Connector 23"/>
              <p:cNvCxnSpPr>
                <a:stCxn id="10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 rot="13007415" flipH="1">
                <a:off x="2065418" y="5174001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9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9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Skupina 101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103" name="Straight Connector 23"/>
              <p:cNvCxnSpPr>
                <a:stCxn id="11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ovéPole 105"/>
              <p:cNvSpPr txBox="1"/>
              <p:nvPr/>
            </p:nvSpPr>
            <p:spPr>
              <a:xfrm rot="13019275" flipH="1">
                <a:off x="2065418" y="5174001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107" name="Skupina 10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0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10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1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3712" y="5141168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9888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48880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48880"/>
            <a:ext cx="16344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63280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1755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06080"/>
            <a:ext cx="203792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06080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3674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03240"/>
            <a:ext cx="2135088" cy="28551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8289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68860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4827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killing</a:t>
            </a:r>
          </a:p>
        </p:txBody>
      </p:sp>
      <p:cxnSp>
        <p:nvCxnSpPr>
          <p:cNvPr id="56" name="Curved Connector 55"/>
          <p:cNvCxnSpPr/>
          <p:nvPr/>
        </p:nvCxnSpPr>
        <p:spPr>
          <a:xfrm rot="16200000" flipH="1" flipV="1">
            <a:off x="3683734" y="2368861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79576" y="204827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38966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628" y="448341"/>
            <a:ext cx="6699054" cy="117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can see that some connections are somehow similar – they belong to the same </a:t>
            </a:r>
            <a:r>
              <a:rPr lang="en-US" dirty="0">
                <a:solidFill>
                  <a:srgbClr val="0070C0"/>
                </a:solidFill>
              </a:rPr>
              <a:t>category: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9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1451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775" y="495360"/>
            <a:ext cx="6840760" cy="117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It‘s possible to classify everything we see in the diagram. But how to classify our objects?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9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3440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515" y="323189"/>
            <a:ext cx="8435280" cy="1177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could certainly divide the objects to men and women: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9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10791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3500F-9198-4DBE-ACFE-2EB591DD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modelling?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B7BF6A-CBC6-4E17-868A-BBD6E8F2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understand the problém?</a:t>
            </a:r>
          </a:p>
          <a:p>
            <a:r>
              <a:rPr lang="en-US"/>
              <a:t>To find possible solution?</a:t>
            </a:r>
          </a:p>
          <a:p>
            <a:r>
              <a:rPr lang="en-US"/>
              <a:t>To cover the situation?</a:t>
            </a:r>
          </a:p>
          <a:p>
            <a:endParaRPr lang="en-US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7BF82EE-A039-4FCA-AC48-8D203BD2D732}"/>
              </a:ext>
            </a:extLst>
          </p:cNvPr>
          <p:cNvSpPr txBox="1">
            <a:spLocks/>
          </p:cNvSpPr>
          <p:nvPr/>
        </p:nvSpPr>
        <p:spPr>
          <a:xfrm>
            <a:off x="2589212" y="4412512"/>
            <a:ext cx="8915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 model, because we need to use tools and methods from one domain to solve the problém in other domain.</a:t>
            </a:r>
          </a:p>
          <a:p>
            <a:r>
              <a:rPr lang="en-US"/>
              <a:t>From the provider perspective we need to know how we can help the customer.</a:t>
            </a:r>
          </a:p>
          <a:p>
            <a:r>
              <a:rPr lang="en-US"/>
              <a:t>From customer perspective we want to be sure we are not wasting time and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21" y="209574"/>
            <a:ext cx="7505767" cy="1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But won‘t it be more useful to show, which character belongs to the house of Montague and which one to the house of Capulet?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79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33061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058" y="168298"/>
            <a:ext cx="7327015" cy="1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It probably depends on a context – a mental model we want to build. Sometimes, both categorizations may be useful: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FF0066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79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250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Classifications are blurred</a:t>
            </a:r>
            <a:br>
              <a:rPr lang="en-US" dirty="0"/>
            </a:br>
            <a:r>
              <a:rPr lang="en-US" sz="2800" dirty="0"/>
              <a:t>Good or bad?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10" y="2017713"/>
            <a:ext cx="3167606" cy="1784350"/>
          </a:xfrm>
        </p:spPr>
      </p:pic>
    </p:spTree>
    <p:extLst>
      <p:ext uri="{BB962C8B-B14F-4D97-AF65-F5344CB8AC3E}">
        <p14:creationId xmlns:p14="http://schemas.microsoft.com/office/powerpoint/2010/main" val="155176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2429538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CI-connection</a:t>
            </a:r>
          </a:p>
        </p:txBody>
      </p:sp>
      <p:sp>
        <p:nvSpPr>
          <p:cNvPr id="72" name="Rectangle 8"/>
          <p:cNvSpPr/>
          <p:nvPr/>
        </p:nvSpPr>
        <p:spPr>
          <a:xfrm>
            <a:off x="5283682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3" name="Rectangle 24"/>
          <p:cNvSpPr/>
          <p:nvPr/>
        </p:nvSpPr>
        <p:spPr>
          <a:xfrm>
            <a:off x="5283682" y="38781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4688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5100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3271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3272448" y="3593882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4985724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3143673" y="3586769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5106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4104194" y="3937542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</a:t>
            </a:r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3143673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Items (= objects as such, not their constructs) belongs to a category with a given certainty</a:t>
            </a:r>
          </a:p>
        </p:txBody>
      </p:sp>
      <p:sp>
        <p:nvSpPr>
          <p:cNvPr id="21" name="Bublinový popisek ve tvaru obláčku 20"/>
          <p:cNvSpPr/>
          <p:nvPr/>
        </p:nvSpPr>
        <p:spPr bwMode="auto">
          <a:xfrm>
            <a:off x="431684" y="1536426"/>
            <a:ext cx="3207181" cy="1957404"/>
          </a:xfrm>
          <a:prstGeom prst="cloudCallout">
            <a:avLst>
              <a:gd name="adj1" fmla="val 69889"/>
              <a:gd name="adj2" fmla="val 13762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Item can belong to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more categories!</a:t>
            </a:r>
          </a:p>
        </p:txBody>
      </p:sp>
    </p:spTree>
    <p:extLst>
      <p:ext uri="{BB962C8B-B14F-4D97-AF65-F5344CB8AC3E}">
        <p14:creationId xmlns:p14="http://schemas.microsoft.com/office/powerpoint/2010/main" val="19151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2429538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CI-connection</a:t>
            </a:r>
          </a:p>
        </p:txBody>
      </p:sp>
      <p:sp>
        <p:nvSpPr>
          <p:cNvPr id="72" name="Rectangle 8"/>
          <p:cNvSpPr/>
          <p:nvPr/>
        </p:nvSpPr>
        <p:spPr>
          <a:xfrm>
            <a:off x="5283682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3" name="Rectangle 24"/>
          <p:cNvSpPr/>
          <p:nvPr/>
        </p:nvSpPr>
        <p:spPr>
          <a:xfrm>
            <a:off x="5283682" y="393174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4688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5100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3271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3272448" y="364749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4985724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3143673" y="364037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5106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4104194" y="399115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663611" y="418901"/>
            <a:ext cx="6591985" cy="1264912"/>
          </a:xfrm>
        </p:spPr>
        <p:txBody>
          <a:bodyPr/>
          <a:lstStyle/>
          <a:p>
            <a:r>
              <a:rPr lang="en-US" dirty="0"/>
              <a:t>The fact is manifested with a certain attention in a given context</a:t>
            </a:r>
          </a:p>
        </p:txBody>
      </p:sp>
      <p:sp>
        <p:nvSpPr>
          <p:cNvPr id="21" name="Rectangle 24"/>
          <p:cNvSpPr/>
          <p:nvPr/>
        </p:nvSpPr>
        <p:spPr>
          <a:xfrm>
            <a:off x="8156293" y="3931742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177580" y="4701865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5265813" y="5906690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Manifestation</a:t>
            </a:r>
          </a:p>
        </p:txBody>
      </p:sp>
      <p:grpSp>
        <p:nvGrpSpPr>
          <p:cNvPr id="52" name="Skupina 51"/>
          <p:cNvGrpSpPr/>
          <p:nvPr/>
        </p:nvGrpSpPr>
        <p:grpSpPr>
          <a:xfrm flipH="1">
            <a:off x="6960096" y="4725145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Bublinový popisek ve tvaru obláčku 40"/>
          <p:cNvSpPr/>
          <p:nvPr/>
        </p:nvSpPr>
        <p:spPr bwMode="auto">
          <a:xfrm>
            <a:off x="613418" y="4701865"/>
            <a:ext cx="3207181" cy="1957404"/>
          </a:xfrm>
          <a:prstGeom prst="cloudCallout">
            <a:avLst>
              <a:gd name="adj1" fmla="val 69889"/>
              <a:gd name="adj2" fmla="val 13762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And here it is about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particular manifestation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of CI connection</a:t>
            </a:r>
          </a:p>
        </p:txBody>
      </p:sp>
      <p:sp>
        <p:nvSpPr>
          <p:cNvPr id="42" name="Bublinový popisek ve tvaru obláčku 41"/>
          <p:cNvSpPr/>
          <p:nvPr/>
        </p:nvSpPr>
        <p:spPr bwMode="auto">
          <a:xfrm>
            <a:off x="8209673" y="418651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And context gives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a design to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the </a:t>
            </a:r>
            <a:r>
              <a:rPr lang="en-US" sz="2400" dirty="0" err="1">
                <a:latin typeface="Tahoma" charset="0"/>
              </a:rPr>
              <a:t>manifestaion</a:t>
            </a:r>
            <a:r>
              <a:rPr lang="en-US" sz="2400" dirty="0">
                <a:latin typeface="Tahom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3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2429538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CI-connection</a:t>
            </a:r>
          </a:p>
        </p:txBody>
      </p:sp>
      <p:sp>
        <p:nvSpPr>
          <p:cNvPr id="72" name="Rectangle 8"/>
          <p:cNvSpPr/>
          <p:nvPr/>
        </p:nvSpPr>
        <p:spPr>
          <a:xfrm>
            <a:off x="5283682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3" name="Rectangle 24"/>
          <p:cNvSpPr/>
          <p:nvPr/>
        </p:nvSpPr>
        <p:spPr>
          <a:xfrm>
            <a:off x="5283682" y="393174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4688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5100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3271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3272448" y="364749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4985724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3143673" y="364037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5106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4104194" y="399115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27178" y="228510"/>
            <a:ext cx="8911687" cy="1280890"/>
          </a:xfrm>
        </p:spPr>
        <p:txBody>
          <a:bodyPr/>
          <a:lstStyle/>
          <a:p>
            <a:r>
              <a:rPr lang="en-US" dirty="0"/>
              <a:t>Context base</a:t>
            </a:r>
          </a:p>
        </p:txBody>
      </p:sp>
      <p:sp>
        <p:nvSpPr>
          <p:cNvPr id="86" name="Zástupný symbol pro obsah 5"/>
          <p:cNvSpPr>
            <a:spLocks noGrp="1"/>
          </p:cNvSpPr>
          <p:nvPr>
            <p:ph idx="1"/>
          </p:nvPr>
        </p:nvSpPr>
        <p:spPr>
          <a:xfrm>
            <a:off x="4472743" y="675747"/>
            <a:ext cx="6591985" cy="1264912"/>
          </a:xfrm>
        </p:spPr>
        <p:txBody>
          <a:bodyPr/>
          <a:lstStyle/>
          <a:p>
            <a:r>
              <a:rPr lang="en-US" dirty="0"/>
              <a:t>Context serves as a model. The base edge defines the set of categories to classify its items to</a:t>
            </a:r>
          </a:p>
        </p:txBody>
      </p:sp>
      <p:sp>
        <p:nvSpPr>
          <p:cNvPr id="21" name="Rectangle 24"/>
          <p:cNvSpPr/>
          <p:nvPr/>
        </p:nvSpPr>
        <p:spPr>
          <a:xfrm>
            <a:off x="8156293" y="3931742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</a:t>
            </a:r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6083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5984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5774060" y="319514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52" name="Skupina 51"/>
          <p:cNvGrpSpPr/>
          <p:nvPr/>
        </p:nvGrpSpPr>
        <p:grpSpPr>
          <a:xfrm flipV="1">
            <a:off x="5983022" y="2785121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2" name="Straight Connector 23"/>
          <p:cNvCxnSpPr/>
          <p:nvPr/>
        </p:nvCxnSpPr>
        <p:spPr>
          <a:xfrm rot="5400000">
            <a:off x="4688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5100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4164912" y="4377005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7459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4609887" y="42055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7386506" y="401146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H="1">
            <a:off x="6956768" y="2365684"/>
            <a:ext cx="2134198" cy="1570026"/>
            <a:chOff x="2139919" y="2217854"/>
            <a:chExt cx="2134198" cy="1570026"/>
          </a:xfrm>
        </p:grpSpPr>
        <p:cxnSp>
          <p:nvCxnSpPr>
            <p:cNvPr id="78" name="Straight Connector 23"/>
            <p:cNvCxnSpPr>
              <a:stCxn id="84" idx="0"/>
            </p:cNvCxnSpPr>
            <p:nvPr/>
          </p:nvCxnSpPr>
          <p:spPr>
            <a:xfrm flipV="1">
              <a:off x="2268004" y="2217854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2"/>
            <p:cNvCxnSpPr/>
            <p:nvPr/>
          </p:nvCxnSpPr>
          <p:spPr>
            <a:xfrm flipH="1">
              <a:off x="2268695" y="3501089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V="1">
              <a:off x="3981970" y="2217854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Skupina 80"/>
            <p:cNvGrpSpPr/>
            <p:nvPr/>
          </p:nvGrpSpPr>
          <p:grpSpPr>
            <a:xfrm>
              <a:off x="2139919" y="3493976"/>
              <a:ext cx="255935" cy="292147"/>
              <a:chOff x="4460081" y="3268293"/>
              <a:chExt cx="255935" cy="292147"/>
            </a:xfrm>
          </p:grpSpPr>
          <p:cxnSp>
            <p:nvCxnSpPr>
              <p:cNvPr id="8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" name="TextovéPole 2"/>
          <p:cNvSpPr txBox="1"/>
          <p:nvPr/>
        </p:nvSpPr>
        <p:spPr>
          <a:xfrm rot="2283157">
            <a:off x="7835072" y="270182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base</a:t>
            </a:r>
          </a:p>
        </p:txBody>
      </p:sp>
      <p:grpSp>
        <p:nvGrpSpPr>
          <p:cNvPr id="135" name="Skupina 134"/>
          <p:cNvGrpSpPr/>
          <p:nvPr/>
        </p:nvGrpSpPr>
        <p:grpSpPr>
          <a:xfrm rot="16200000" flipH="1" flipV="1">
            <a:off x="6982379" y="2216970"/>
            <a:ext cx="255935" cy="292147"/>
            <a:chOff x="4460081" y="3268293"/>
            <a:chExt cx="255935" cy="292147"/>
          </a:xfrm>
        </p:grpSpPr>
        <p:cxnSp>
          <p:nvCxnSpPr>
            <p:cNvPr id="13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5" name="TextovéPole 84"/>
          <p:cNvSpPr txBox="1"/>
          <p:nvPr/>
        </p:nvSpPr>
        <p:spPr>
          <a:xfrm>
            <a:off x="5790873" y="5193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110" name="Skupina 109"/>
          <p:cNvGrpSpPr/>
          <p:nvPr/>
        </p:nvGrpSpPr>
        <p:grpSpPr>
          <a:xfrm flipV="1">
            <a:off x="5999835" y="4711504"/>
            <a:ext cx="203324" cy="1201536"/>
            <a:chOff x="4475835" y="4563296"/>
            <a:chExt cx="203324" cy="1201536"/>
          </a:xfrm>
        </p:grpSpPr>
        <p:cxnSp>
          <p:nvCxnSpPr>
            <p:cNvPr id="119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2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4" name="Skupina 123"/>
          <p:cNvGrpSpPr/>
          <p:nvPr/>
        </p:nvGrpSpPr>
        <p:grpSpPr>
          <a:xfrm>
            <a:off x="3177580" y="4701865"/>
            <a:ext cx="2100290" cy="1697993"/>
            <a:chOff x="1653580" y="4701864"/>
            <a:chExt cx="2100290" cy="1697993"/>
          </a:xfrm>
        </p:grpSpPr>
        <p:cxnSp>
          <p:nvCxnSpPr>
            <p:cNvPr id="125" name="Straight Connector 23"/>
            <p:cNvCxnSpPr>
              <a:stCxn id="132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Skupina 127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3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9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4"/>
          <p:cNvSpPr/>
          <p:nvPr/>
        </p:nvSpPr>
        <p:spPr>
          <a:xfrm>
            <a:off x="5265813" y="5906690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Manifestation</a:t>
            </a:r>
          </a:p>
        </p:txBody>
      </p:sp>
      <p:grpSp>
        <p:nvGrpSpPr>
          <p:cNvPr id="134" name="Skupina 133"/>
          <p:cNvGrpSpPr/>
          <p:nvPr/>
        </p:nvGrpSpPr>
        <p:grpSpPr>
          <a:xfrm flipH="1">
            <a:off x="6960096" y="4725145"/>
            <a:ext cx="2100290" cy="1697993"/>
            <a:chOff x="1653580" y="4701864"/>
            <a:chExt cx="2100290" cy="1697993"/>
          </a:xfrm>
        </p:grpSpPr>
        <p:cxnSp>
          <p:nvCxnSpPr>
            <p:cNvPr id="139" name="Straight Connector 23"/>
            <p:cNvCxnSpPr>
              <a:stCxn id="14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Skupina 14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4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Bublinový popisek ve tvaru obláčku 86"/>
          <p:cNvSpPr/>
          <p:nvPr/>
        </p:nvSpPr>
        <p:spPr bwMode="auto">
          <a:xfrm>
            <a:off x="8246086" y="1386000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One category can exist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in more contexts and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vice versa.</a:t>
            </a:r>
          </a:p>
        </p:txBody>
      </p:sp>
    </p:spTree>
    <p:extLst>
      <p:ext uri="{BB962C8B-B14F-4D97-AF65-F5344CB8AC3E}">
        <p14:creationId xmlns:p14="http://schemas.microsoft.com/office/powerpoint/2010/main" val="8434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574928" y="5769260"/>
            <a:ext cx="1152128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Desert: Item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76120" y="5767164"/>
            <a:ext cx="1152128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Sweet: Category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35760" y="5779864"/>
            <a:ext cx="1152128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Sand: Category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27848" y="4653136"/>
            <a:ext cx="122413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Sand desert: CI-connection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84032" y="4653136"/>
            <a:ext cx="119253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Sweet desert: CI-connection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43649" y="2446398"/>
            <a:ext cx="122413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Geography: Context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4032" y="2420888"/>
            <a:ext cx="119253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Restaurant: Context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3090" y="2051556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64644" y="205155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Restaurant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27848" y="3539108"/>
            <a:ext cx="12241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Sahara: Manifestation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84032" y="3539108"/>
            <a:ext cx="119253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Sacher</a:t>
            </a:r>
            <a:r>
              <a:rPr lang="en-US" sz="1200" dirty="0"/>
              <a:t> Cake: Manifestation</a:t>
            </a:r>
          </a:p>
        </p:txBody>
      </p:sp>
      <p:cxnSp>
        <p:nvCxnSpPr>
          <p:cNvPr id="37" name="Straight Connector 36"/>
          <p:cNvCxnSpPr>
            <a:stCxn id="32" idx="0"/>
            <a:endCxn id="33" idx="2"/>
          </p:cNvCxnSpPr>
          <p:nvPr/>
        </p:nvCxnSpPr>
        <p:spPr>
          <a:xfrm flipV="1">
            <a:off x="4511824" y="5301208"/>
            <a:ext cx="828092" cy="4786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" idx="0"/>
            <a:endCxn id="33" idx="2"/>
          </p:cNvCxnSpPr>
          <p:nvPr/>
        </p:nvCxnSpPr>
        <p:spPr>
          <a:xfrm flipH="1" flipV="1">
            <a:off x="5339916" y="5301208"/>
            <a:ext cx="811076" cy="468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0"/>
            <a:endCxn id="34" idx="2"/>
          </p:cNvCxnSpPr>
          <p:nvPr/>
        </p:nvCxnSpPr>
        <p:spPr>
          <a:xfrm flipV="1">
            <a:off x="6150993" y="5301208"/>
            <a:ext cx="829307" cy="468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1" idx="0"/>
            <a:endCxn id="34" idx="2"/>
          </p:cNvCxnSpPr>
          <p:nvPr/>
        </p:nvCxnSpPr>
        <p:spPr>
          <a:xfrm flipH="1" flipV="1">
            <a:off x="6980300" y="5301208"/>
            <a:ext cx="771885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9" idx="2"/>
          </p:cNvCxnSpPr>
          <p:nvPr/>
        </p:nvCxnSpPr>
        <p:spPr>
          <a:xfrm flipV="1">
            <a:off x="5339916" y="4187180"/>
            <a:ext cx="0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9" idx="0"/>
            <a:endCxn id="35" idx="2"/>
          </p:cNvCxnSpPr>
          <p:nvPr/>
        </p:nvCxnSpPr>
        <p:spPr>
          <a:xfrm flipV="1">
            <a:off x="5339916" y="3094470"/>
            <a:ext cx="15801" cy="4446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0" idx="0"/>
            <a:endCxn id="36" idx="2"/>
          </p:cNvCxnSpPr>
          <p:nvPr/>
        </p:nvCxnSpPr>
        <p:spPr>
          <a:xfrm flipV="1">
            <a:off x="6980299" y="3068960"/>
            <a:ext cx="0" cy="4701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4" idx="0"/>
            <a:endCxn id="40" idx="2"/>
          </p:cNvCxnSpPr>
          <p:nvPr/>
        </p:nvCxnSpPr>
        <p:spPr>
          <a:xfrm flipV="1">
            <a:off x="6980299" y="4187180"/>
            <a:ext cx="0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4079776" y="2236222"/>
            <a:ext cx="43204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endCxn id="38" idx="1"/>
          </p:cNvCxnSpPr>
          <p:nvPr/>
        </p:nvCxnSpPr>
        <p:spPr>
          <a:xfrm flipV="1">
            <a:off x="7654924" y="2236222"/>
            <a:ext cx="1209720" cy="243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654924" y="4005064"/>
            <a:ext cx="863948" cy="101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791744" y="400506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Nadpis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models</a:t>
            </a:r>
          </a:p>
        </p:txBody>
      </p:sp>
      <p:pic>
        <p:nvPicPr>
          <p:cNvPr id="1026" name="Picture 2" descr="Výsledek obrázku pro Geography Sah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5" y="2787510"/>
            <a:ext cx="3507954" cy="2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hotel Sa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30" y="2748443"/>
            <a:ext cx="3506400" cy="22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453359" y="2486752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49594" y="294147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22469" y="2438329"/>
            <a:ext cx="1111912" cy="762495"/>
            <a:chOff x="6542233" y="2156796"/>
            <a:chExt cx="1111912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42233" y="2156796"/>
              <a:ext cx="812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77971" y="2611514"/>
              <a:ext cx="776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394116" y="5126022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890338" y="514340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54225" y="4065954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46057" y="4391968"/>
            <a:ext cx="93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17860" y="405732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059472" y="4390505"/>
            <a:ext cx="93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72902" y="3046935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05693" y="30469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882417" y="5016481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294556" y="501077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455988" y="5010774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00057" y="5005198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75618" y="1311894"/>
              <a:ext cx="478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27894" y="3255140"/>
            <a:ext cx="1149994" cy="725431"/>
            <a:chOff x="2903894" y="3255139"/>
            <a:chExt cx="1149994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903894" y="3255139"/>
              <a:ext cx="945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28184" y="6314539"/>
            <a:ext cx="1490511" cy="444952"/>
            <a:chOff x="2904183" y="6314539"/>
            <a:chExt cx="1490511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904183" y="6411109"/>
              <a:ext cx="596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942254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54903" y="5583050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R01</a:t>
              </a:r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6927602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54904" y="5583050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R02</a:t>
              </a:r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9096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2915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32813" y="1304034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6688659" y="3261186"/>
            <a:ext cx="588664" cy="711524"/>
            <a:chOff x="5164659" y="3261186"/>
            <a:chExt cx="588664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64174" cy="711524"/>
              <a:chOff x="3435929" y="3269046"/>
              <a:chExt cx="564174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35929" y="3269046"/>
                <a:ext cx="4651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6372381" y="6306679"/>
            <a:ext cx="1370971" cy="444952"/>
            <a:chOff x="4848380" y="6306679"/>
            <a:chExt cx="1370971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70971" cy="444952"/>
              <a:chOff x="2969938" y="6314539"/>
              <a:chExt cx="1370971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69938" y="6411109"/>
                <a:ext cx="4651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5111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6926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>
            <a:extLst>
              <a:ext uri="{FF2B5EF4-FFF2-40B4-BE49-F238E27FC236}">
                <a16:creationId xmlns:a16="http://schemas.microsoft.com/office/drawing/2014/main" id="{D18CF9FA-C01F-4D6D-9AE4-C011A0E1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 of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54" grpId="0" animBg="1"/>
      <p:bldP spid="169" grpId="0"/>
      <p:bldP spid="170" grpId="0"/>
      <p:bldP spid="203" grpId="0"/>
      <p:bldP spid="221" grpId="0"/>
      <p:bldP spid="184" grpId="0" animBg="1"/>
      <p:bldP spid="185" grpId="0" animBg="1"/>
      <p:bldP spid="191" grpId="0"/>
      <p:bldP spid="231" grpId="0"/>
      <p:bldP spid="238" grpId="0"/>
      <p:bldP spid="248" grpId="0"/>
      <p:bldP spid="249" grpId="0" animBg="1"/>
      <p:bldP spid="250" grpId="0" animBg="1"/>
      <p:bldP spid="251" grpId="0" animBg="1"/>
      <p:bldP spid="261" grpId="0"/>
      <p:bldP spid="268" grpId="0"/>
      <p:bldP spid="269" grpId="0" animBg="1"/>
      <p:bldP spid="279" grpId="0"/>
      <p:bldP spid="285" grpId="0"/>
      <p:bldP spid="295" grpId="0"/>
      <p:bldP spid="3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D7A99-AE9E-49DE-A0BC-84229E8D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 of predictive behaviour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B5D05B-8516-4A2E-8616-62785D8BF088}"/>
              </a:ext>
            </a:extLst>
          </p:cNvPr>
          <p:cNvSpPr txBox="1"/>
          <p:nvPr/>
        </p:nvSpPr>
        <p:spPr>
          <a:xfrm>
            <a:off x="3646855" y="3872663"/>
            <a:ext cx="1492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forming / formed by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D87F76-B86F-492D-BAB6-0451C79736DF}"/>
              </a:ext>
            </a:extLst>
          </p:cNvPr>
          <p:cNvSpPr txBox="1"/>
          <p:nvPr/>
        </p:nvSpPr>
        <p:spPr>
          <a:xfrm>
            <a:off x="6411063" y="3889609"/>
            <a:ext cx="12202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occurring within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149774-DDA2-4822-9AE8-27A2A123EF19}"/>
              </a:ext>
            </a:extLst>
          </p:cNvPr>
          <p:cNvSpPr txBox="1"/>
          <p:nvPr/>
        </p:nvSpPr>
        <p:spPr>
          <a:xfrm rot="5400000">
            <a:off x="5414028" y="5009102"/>
            <a:ext cx="809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solved by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8AD55F-9013-425B-B422-D583FCE67B67}"/>
              </a:ext>
            </a:extLst>
          </p:cNvPr>
          <p:cNvSpPr txBox="1"/>
          <p:nvPr/>
        </p:nvSpPr>
        <p:spPr>
          <a:xfrm rot="16200000">
            <a:off x="5051972" y="2292776"/>
            <a:ext cx="659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fulfilling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6B5FE41-BE8B-41DC-A846-254837DD24DC}"/>
              </a:ext>
            </a:extLst>
          </p:cNvPr>
          <p:cNvSpPr txBox="1"/>
          <p:nvPr/>
        </p:nvSpPr>
        <p:spPr>
          <a:xfrm>
            <a:off x="4248654" y="4532529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addressing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A3E0100-12C0-4487-BC31-BEE8AD686602}"/>
              </a:ext>
            </a:extLst>
          </p:cNvPr>
          <p:cNvSpPr txBox="1"/>
          <p:nvPr/>
        </p:nvSpPr>
        <p:spPr>
          <a:xfrm>
            <a:off x="6176725" y="2712543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recorded in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C928A8-D8DE-459B-AB60-4294EB46D4DA}"/>
              </a:ext>
            </a:extLst>
          </p:cNvPr>
          <p:cNvSpPr/>
          <p:nvPr/>
        </p:nvSpPr>
        <p:spPr>
          <a:xfrm>
            <a:off x="5093203" y="1132758"/>
            <a:ext cx="9482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64423B0-2C49-4FAF-953A-D580620695EF}"/>
              </a:ext>
            </a:extLst>
          </p:cNvPr>
          <p:cNvSpPr/>
          <p:nvPr/>
        </p:nvSpPr>
        <p:spPr>
          <a:xfrm>
            <a:off x="7714072" y="3505700"/>
            <a:ext cx="9482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Context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BFC3825-25C7-4AF6-804C-4E6CBEE88DFE}"/>
              </a:ext>
            </a:extLst>
          </p:cNvPr>
          <p:cNvSpPr/>
          <p:nvPr/>
        </p:nvSpPr>
        <p:spPr>
          <a:xfrm>
            <a:off x="6987600" y="1860513"/>
            <a:ext cx="9482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Model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6D0E1F9-7F58-4056-A707-67D0407E13FD}"/>
              </a:ext>
            </a:extLst>
          </p:cNvPr>
          <p:cNvSpPr/>
          <p:nvPr/>
        </p:nvSpPr>
        <p:spPr>
          <a:xfrm>
            <a:off x="5107746" y="3505700"/>
            <a:ext cx="9482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Request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B0A31AB-AB32-4D58-9378-6C8FFB5D97B3}"/>
              </a:ext>
            </a:extLst>
          </p:cNvPr>
          <p:cNvSpPr/>
          <p:nvPr/>
        </p:nvSpPr>
        <p:spPr>
          <a:xfrm>
            <a:off x="2369659" y="3505700"/>
            <a:ext cx="10535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Case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C7301A5-258E-458B-8E3C-CAF4C2C5A2F2}"/>
              </a:ext>
            </a:extLst>
          </p:cNvPr>
          <p:cNvSpPr/>
          <p:nvPr/>
        </p:nvSpPr>
        <p:spPr>
          <a:xfrm>
            <a:off x="3328170" y="4941580"/>
            <a:ext cx="9482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Agent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D44B310-4919-4203-92DB-16FBE9D94B68}"/>
              </a:ext>
            </a:extLst>
          </p:cNvPr>
          <p:cNvSpPr/>
          <p:nvPr/>
        </p:nvSpPr>
        <p:spPr>
          <a:xfrm>
            <a:off x="5107746" y="5618956"/>
            <a:ext cx="9482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Service</a:t>
            </a:r>
          </a:p>
        </p:txBody>
      </p:sp>
      <p:cxnSp>
        <p:nvCxnSpPr>
          <p:cNvPr id="22" name="Spojnice: pravoúhlá 21">
            <a:extLst>
              <a:ext uri="{FF2B5EF4-FFF2-40B4-BE49-F238E27FC236}">
                <a16:creationId xmlns:a16="http://schemas.microsoft.com/office/drawing/2014/main" id="{50F4F9D7-543F-4060-90F9-BC3A61CA9609}"/>
              </a:ext>
            </a:extLst>
          </p:cNvPr>
          <p:cNvCxnSpPr>
            <a:stCxn id="20" idx="0"/>
            <a:endCxn id="18" idx="2"/>
          </p:cNvCxnSpPr>
          <p:nvPr/>
        </p:nvCxnSpPr>
        <p:spPr>
          <a:xfrm rot="5400000" flipH="1" flipV="1">
            <a:off x="4278951" y="3638652"/>
            <a:ext cx="826280" cy="17795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5BA8555-64BA-460B-B305-2A78D4841570}"/>
              </a:ext>
            </a:extLst>
          </p:cNvPr>
          <p:cNvCxnSpPr>
            <a:stCxn id="18" idx="0"/>
            <a:endCxn id="15" idx="2"/>
          </p:cNvCxnSpPr>
          <p:nvPr/>
        </p:nvCxnSpPr>
        <p:spPr>
          <a:xfrm flipH="1" flipV="1">
            <a:off x="5567337" y="1742358"/>
            <a:ext cx="14543" cy="176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D2C42A1-AD86-4187-BBE1-C222131C84C1}"/>
              </a:ext>
            </a:extLst>
          </p:cNvPr>
          <p:cNvCxnSpPr>
            <a:stCxn id="18" idx="2"/>
            <a:endCxn id="21" idx="0"/>
          </p:cNvCxnSpPr>
          <p:nvPr/>
        </p:nvCxnSpPr>
        <p:spPr>
          <a:xfrm>
            <a:off x="5581879" y="4115300"/>
            <a:ext cx="0" cy="150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pojnice: pravoúhlá 24">
            <a:extLst>
              <a:ext uri="{FF2B5EF4-FFF2-40B4-BE49-F238E27FC236}">
                <a16:creationId xmlns:a16="http://schemas.microsoft.com/office/drawing/2014/main" id="{AA73F0BB-E54D-42AF-A7EB-6AED07E6DC7A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5400000" flipH="1" flipV="1">
            <a:off x="6004014" y="2047980"/>
            <a:ext cx="1035587" cy="18798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2C0743F-6C05-4FB8-A682-5EADA9E3CAAB}"/>
              </a:ext>
            </a:extLst>
          </p:cNvPr>
          <p:cNvCxnSpPr>
            <a:stCxn id="18" idx="1"/>
            <a:endCxn id="19" idx="3"/>
          </p:cNvCxnSpPr>
          <p:nvPr/>
        </p:nvCxnSpPr>
        <p:spPr>
          <a:xfrm flipH="1">
            <a:off x="3423159" y="3810500"/>
            <a:ext cx="1684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39E82FE-1D28-41F5-8BFB-3BC86132FFB6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>
            <a:off x="6056013" y="3810500"/>
            <a:ext cx="1658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70" y="1132758"/>
            <a:ext cx="7222076" cy="5414790"/>
          </a:xfrm>
        </p:spPr>
      </p:pic>
    </p:spTree>
    <p:extLst>
      <p:ext uri="{BB962C8B-B14F-4D97-AF65-F5344CB8AC3E}">
        <p14:creationId xmlns:p14="http://schemas.microsoft.com/office/powerpoint/2010/main" val="7182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B91B5-19E3-4B7E-8B7F-350F7325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6B76AD-71DE-4E89-B83B-CAE601525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modelling tools we need to go back into the mind</a:t>
            </a:r>
          </a:p>
          <a:p>
            <a:r>
              <a:rPr lang="en-US" dirty="0"/>
              <a:t>We need to realize we need modelling tools to be more universal </a:t>
            </a:r>
          </a:p>
          <a:p>
            <a:pPr lvl="1"/>
            <a:r>
              <a:rPr lang="en-US" dirty="0"/>
              <a:t>To be used in different domains</a:t>
            </a:r>
          </a:p>
          <a:p>
            <a:r>
              <a:rPr lang="en-US" dirty="0"/>
              <a:t>The modeling tool must cover the increasing complexity of the services</a:t>
            </a:r>
          </a:p>
          <a:p>
            <a:r>
              <a:rPr lang="en-US" dirty="0"/>
              <a:t>Context is the essential part of the service realization and must be included into the models</a:t>
            </a:r>
          </a:p>
        </p:txBody>
      </p:sp>
    </p:spTree>
    <p:extLst>
      <p:ext uri="{BB962C8B-B14F-4D97-AF65-F5344CB8AC3E}">
        <p14:creationId xmlns:p14="http://schemas.microsoft.com/office/powerpoint/2010/main" val="398019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FB0CB3-DB3E-46DA-9913-6D007C9B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A82E398-8DA6-422F-BC49-DF8B1EAAC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a lot of different tools</a:t>
            </a:r>
          </a:p>
          <a:p>
            <a:r>
              <a:rPr lang="en-US"/>
              <a:t>Some of them are well known and used in different domains, like</a:t>
            </a:r>
          </a:p>
          <a:p>
            <a:pPr lvl="1"/>
            <a:r>
              <a:rPr lang="en-US"/>
              <a:t>UML</a:t>
            </a:r>
          </a:p>
          <a:p>
            <a:pPr lvl="1"/>
            <a:r>
              <a:rPr lang="en-US"/>
              <a:t>BPMN</a:t>
            </a:r>
          </a:p>
          <a:p>
            <a:pPr lvl="1"/>
            <a:r>
              <a:rPr lang="en-US"/>
              <a:t>CASE tools</a:t>
            </a:r>
          </a:p>
          <a:p>
            <a:pPr lvl="1"/>
            <a:r>
              <a:rPr lang="en-US"/>
              <a:t>And many others</a:t>
            </a:r>
          </a:p>
          <a:p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413B0-CFEA-44EA-9E10-658BCED0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limitations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4AF936-FF82-45F0-84A4-C49C2CE9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modeling tools are describing one situation in one particular context</a:t>
            </a:r>
          </a:p>
          <a:p>
            <a:r>
              <a:rPr lang="en-US"/>
              <a:t>That can be used in very simple situations</a:t>
            </a:r>
          </a:p>
          <a:p>
            <a:r>
              <a:rPr lang="en-US"/>
              <a:t>The development goes in oposite direction </a:t>
            </a:r>
          </a:p>
          <a:p>
            <a:pPr lvl="1"/>
            <a:r>
              <a:rPr lang="en-US"/>
              <a:t>Problems are more complex</a:t>
            </a:r>
          </a:p>
          <a:p>
            <a:pPr lvl="1"/>
            <a:r>
              <a:rPr lang="en-US"/>
              <a:t>Services become more complex</a:t>
            </a:r>
          </a:p>
          <a:p>
            <a:pPr lvl="1"/>
            <a:r>
              <a:rPr lang="en-US"/>
              <a:t>Modeling tools are more complicated</a:t>
            </a:r>
          </a:p>
          <a:p>
            <a:pPr lvl="1"/>
            <a:r>
              <a:rPr lang="en-US"/>
              <a:t>Stakeholeders are not able to understand the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1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F6375-B3E8-4A8E-B9F9-E76D2C98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street lighting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F0293B-5EB8-4EE3-BAD3-122DCB29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Inteligent LED lamps</a:t>
            </a:r>
          </a:p>
          <a:p>
            <a:pPr lvl="1"/>
            <a:r>
              <a:rPr lang="en-US"/>
              <a:t>They dim the light if there is no pedestrian to save the energy</a:t>
            </a:r>
          </a:p>
          <a:p>
            <a:pPr lvl="1"/>
            <a:r>
              <a:rPr lang="en-US"/>
              <a:t>For this purpose the lamp must be equipped by camera and/or the sensor monitoring the situation on the street</a:t>
            </a:r>
          </a:p>
          <a:p>
            <a:r>
              <a:rPr lang="en-US"/>
              <a:t>This device can be used for other different purposes</a:t>
            </a:r>
          </a:p>
          <a:p>
            <a:pPr lvl="1"/>
            <a:r>
              <a:rPr lang="en-US"/>
              <a:t>To help with parking</a:t>
            </a:r>
          </a:p>
          <a:p>
            <a:pPr lvl="1"/>
            <a:r>
              <a:rPr lang="en-US"/>
              <a:t>To monitor suspicious behaviour</a:t>
            </a:r>
          </a:p>
          <a:p>
            <a:pPr lvl="1"/>
            <a:r>
              <a:rPr lang="en-US"/>
              <a:t>To announce the police or emergency services</a:t>
            </a:r>
          </a:p>
          <a:p>
            <a:r>
              <a:rPr lang="en-US"/>
              <a:t>It means the device can be used in many different contexts</a:t>
            </a:r>
          </a:p>
          <a:p>
            <a:r>
              <a:rPr lang="en-US"/>
              <a:t>The question is if there is some relation among those contexts?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0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97007-063C-40F0-91B7-12428C88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services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3304B-B1F4-4771-AF13-B7C532F5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modeling such a complex services we need a new generation of modelling tool with following features:</a:t>
            </a:r>
          </a:p>
          <a:p>
            <a:pPr lvl="1"/>
            <a:r>
              <a:rPr lang="en-US"/>
              <a:t>Enable </a:t>
            </a:r>
            <a:r>
              <a:rPr lang="en-US" dirty="0"/>
              <a:t>to decompose any situation into a set of elements</a:t>
            </a:r>
          </a:p>
          <a:p>
            <a:pPr lvl="1"/>
            <a:r>
              <a:rPr lang="en-US" dirty="0"/>
              <a:t>Build any related model by a </a:t>
            </a:r>
            <a:r>
              <a:rPr lang="en-US" dirty="0" err="1"/>
              <a:t>specic</a:t>
            </a:r>
            <a:r>
              <a:rPr lang="en-US" dirty="0"/>
              <a:t> use of those elements in any context</a:t>
            </a:r>
          </a:p>
          <a:p>
            <a:pPr lvl="1"/>
            <a:r>
              <a:rPr lang="en-US" dirty="0"/>
              <a:t>Recognize the </a:t>
            </a:r>
            <a:r>
              <a:rPr lang="en-US" dirty="0" err="1"/>
              <a:t>dierences</a:t>
            </a:r>
            <a:r>
              <a:rPr lang="en-US" dirty="0"/>
              <a:t> among the contexts and </a:t>
            </a:r>
            <a:r>
              <a:rPr lang="en-US"/>
              <a:t>describe them</a:t>
            </a:r>
          </a:p>
          <a:p>
            <a:r>
              <a:rPr lang="en-US"/>
              <a:t>Moreover, this modeling tools must be understandable to the stakeholders from more than one discipline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9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11431-53B4-4E63-9CA8-DFA0AEE8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– diamonds model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045934-BB20-4662-A22F-12C03CF9F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Based on theoretical concept published by Staníček, 2008</a:t>
            </a:r>
          </a:p>
          <a:p>
            <a:r>
              <a:rPr lang="en-US"/>
              <a:t>Practically it tries to find a universal way how to describe the proces of thinking in our brains</a:t>
            </a:r>
          </a:p>
          <a:p>
            <a:r>
              <a:rPr lang="en-US"/>
              <a:t>The main issue is there are too many unique brains with specific way of thinking</a:t>
            </a:r>
          </a:p>
          <a:p>
            <a:r>
              <a:rPr lang="en-US"/>
              <a:t>Therefore it is never possible to be fully certain if all involved stakeholders are really understand the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model reality in our heads?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8232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We identify...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309066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114" y="336940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-s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6352" y="47251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...we find interesting</a:t>
            </a:r>
          </a:p>
        </p:txBody>
      </p:sp>
    </p:spTree>
    <p:extLst>
      <p:ext uri="{BB962C8B-B14F-4D97-AF65-F5344CB8AC3E}">
        <p14:creationId xmlns:p14="http://schemas.microsoft.com/office/powerpoint/2010/main" val="26692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420" y="592088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Then, we find...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496287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6352" y="347240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...between our...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9896" y="1722512"/>
            <a:ext cx="192914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072" y="199504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-s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6208" y="523540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-s</a:t>
            </a:r>
          </a:p>
        </p:txBody>
      </p:sp>
    </p:spTree>
    <p:extLst>
      <p:ext uri="{BB962C8B-B14F-4D97-AF65-F5344CB8AC3E}">
        <p14:creationId xmlns:p14="http://schemas.microsoft.com/office/powerpoint/2010/main" val="17150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5" grpId="0"/>
      <p:bldP spid="11" grpId="0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</TotalTime>
  <Words>1014</Words>
  <Application>Microsoft Office PowerPoint</Application>
  <PresentationFormat>Širokoúhlá obrazovka</PresentationFormat>
  <Paragraphs>307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Wingdings 3</vt:lpstr>
      <vt:lpstr>Stébla</vt:lpstr>
      <vt:lpstr>Context adaptive modeling tool in service design</vt:lpstr>
      <vt:lpstr>Why do we need modelling?</vt:lpstr>
      <vt:lpstr>How do we model?</vt:lpstr>
      <vt:lpstr>Current limitations</vt:lpstr>
      <vt:lpstr>Example – street lighting</vt:lpstr>
      <vt:lpstr>Decomposing services</vt:lpstr>
      <vt:lpstr>4 – diamonds model</vt:lpstr>
      <vt:lpstr>How do we model reality in our heads?</vt:lpstr>
      <vt:lpstr>Prezentace aplikace PowerPoint</vt:lpstr>
      <vt:lpstr>Prezentace aplikace PowerPoint</vt:lpstr>
      <vt:lpstr>Prezentace aplikace PowerPoint</vt:lpstr>
      <vt:lpstr>Prezentace aplikace PowerPoint</vt:lpstr>
      <vt:lpstr>MENTION – USE duality</vt:lpstr>
      <vt:lpstr>Diamond of Attention Focussing</vt:lpstr>
      <vt:lpstr>Diamond of Attention Focussing</vt:lpstr>
      <vt:lpstr>Classification example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Classifications are blurred Good or bad?</vt:lpstr>
      <vt:lpstr>Certainty</vt:lpstr>
      <vt:lpstr>Attention</vt:lpstr>
      <vt:lpstr>Context base</vt:lpstr>
      <vt:lpstr>Independent models</vt:lpstr>
      <vt:lpstr>Diamond of Organization</vt:lpstr>
      <vt:lpstr>Diamond of predictive behaviour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Leonard Walletzký</dc:creator>
  <cp:lastModifiedBy>Leonard Walletzký</cp:lastModifiedBy>
  <cp:revision>8</cp:revision>
  <dcterms:created xsi:type="dcterms:W3CDTF">2017-07-11T07:03:27Z</dcterms:created>
  <dcterms:modified xsi:type="dcterms:W3CDTF">2017-07-11T09:01:45Z</dcterms:modified>
</cp:coreProperties>
</file>