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4.jpeg" ContentType="image/jpeg"/>
  <Override PartName="/ppt/media/image3.jpeg" ContentType="image/jpeg"/>
  <Override PartName="/ppt/media/image1.jpeg" ContentType="image/jpeg"/>
  <Override PartName="/ppt/media/image2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210472A-3468-40C8-9ED0-18CC7CCE36FA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98ABCBA-7EBE-4F2B-A22B-6D3D3F56B581}" type="slidenum">
              <a:rPr b="0" lang="en-US" sz="1200" spc="-1" strike="noStrike">
                <a:latin typeface="Arial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5F40DC7-B58C-4204-B867-9788E93B61D0}" type="slidenum">
              <a:rPr b="0" lang="en-US" sz="1200" spc="-1" strike="noStrike"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E57DB3A-2A75-4284-8608-CC32B8995AA2}" type="slidenum">
              <a:rPr b="0" lang="en-US" sz="1200" spc="-1" strike="noStrike"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140675F-99B0-4C23-828C-05F5CF5B6ECE}" type="slidenum">
              <a:rPr b="0" lang="en-US" sz="1200" spc="-1" strike="noStrike">
                <a:latin typeface="Arial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873812E-F626-4A78-BFFF-609567FB6A41}" type="slidenum">
              <a:rPr b="0" lang="en-US" sz="1200" spc="-1" strike="noStrike">
                <a:latin typeface="Arial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E0CD67A-3930-4C42-83AA-E434F415DF92}" type="slidenum">
              <a:rPr b="0" lang="en-US" sz="1200" spc="-1" strike="noStrike">
                <a:latin typeface="Arial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90A4F3C-FE8E-46F9-8ED0-0571971D8BE8}" type="slidenum">
              <a:rPr b="0" lang="en-US" sz="1200" spc="-1" strike="noStrike">
                <a:latin typeface="Arial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4D67E66-5006-41B6-ABE9-6538EC41F73F}" type="slidenum">
              <a:rPr b="0" lang="en-US" sz="1200" spc="-1" strike="noStrike">
                <a:latin typeface="Arial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869F5CA-C855-4E7D-8B9A-BD4408EA4673}" type="slidenum">
              <a:rPr b="0" lang="en-US" sz="1200" spc="-1" strike="noStrike">
                <a:latin typeface="Arial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2C438CD-5DC2-4E86-BDEC-449204A24F88}" type="slidenum">
              <a:rPr b="0" lang="en-US" sz="1200" spc="-1" strike="noStrike"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84541DA-C733-41DB-AE1F-9D5746CC7685}" type="slidenum">
              <a:rPr b="0" lang="en-US" sz="1200" spc="-1" strike="noStrike"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843084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1000" y="3541320"/>
            <a:ext cx="843084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1000" y="354132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1000" y="354132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01480" y="91440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51960" y="91440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51960" y="354132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01480" y="354132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351000" y="354132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51000" y="914400"/>
            <a:ext cx="8430840" cy="5028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843084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271440" y="76320"/>
            <a:ext cx="8229240" cy="282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351000" y="354132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51000" y="914400"/>
            <a:ext cx="8430840" cy="5028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1000" y="354132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51000" y="3541320"/>
            <a:ext cx="843084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843084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51000" y="3541320"/>
            <a:ext cx="843084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1000" y="354132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351000" y="354132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01480" y="91440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51960" y="91440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51960" y="354132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01480" y="354132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351000" y="3541320"/>
            <a:ext cx="271440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843084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71440" y="76320"/>
            <a:ext cx="8229240" cy="282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1000" y="354132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502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1000" y="354132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1000" y="914400"/>
            <a:ext cx="411408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51000" y="3541320"/>
            <a:ext cx="8430840" cy="2398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Tahoma"/>
              </a:rPr>
              <a:t>Click to edit Master title style</a:t>
            </a:r>
            <a:endParaRPr b="0" lang="en-US" sz="4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200640"/>
            <a:ext cx="2895120" cy="4759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Great FrontPage features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AB285BE6-09E4-4FFE-AE00-AB68A62739E9}" type="slidenum">
              <a:rPr b="0" lang="en-US" sz="18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ahoma"/>
              </a:rPr>
              <a:t>Click to edit the outline text format</a:t>
            </a:r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Tahoma"/>
              </a:rPr>
              <a:t>Second Outline Level</a:t>
            </a:r>
            <a:endParaRPr b="0" lang="en-US" sz="1800" spc="-1" strike="noStrike">
              <a:solidFill>
                <a:srgbClr val="ffffff"/>
              </a:solidFill>
              <a:latin typeface="Tahom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ffffff"/>
                </a:solidFill>
                <a:latin typeface="Tahoma"/>
              </a:rPr>
              <a:t>Third Outline Level</a:t>
            </a:r>
            <a:endParaRPr b="0" lang="en-US" sz="1600" spc="-1" strike="noStrike">
              <a:solidFill>
                <a:srgbClr val="ffffff"/>
              </a:solidFill>
              <a:latin typeface="Tahom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ffffff"/>
                </a:solidFill>
                <a:latin typeface="Tahoma"/>
              </a:rPr>
              <a:t>Fourth Outline Level</a:t>
            </a:r>
            <a:endParaRPr b="0" lang="en-US" sz="1400" spc="-1" strike="noStrike">
              <a:solidFill>
                <a:srgbClr val="ffffff"/>
              </a:solidFill>
              <a:latin typeface="Tahom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ahoma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ahoma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ahoma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71440" y="76320"/>
            <a:ext cx="8229240" cy="609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12163d"/>
                </a:solidFill>
                <a:latin typeface="Tahoma"/>
              </a:rPr>
              <a:t>Click to edit Master title style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51000" y="914400"/>
            <a:ext cx="8430840" cy="502884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Tahoma"/>
              </a:rPr>
              <a:t>Click to edit Master text styles</a:t>
            </a:r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  <a:p>
            <a:r>
              <a:rPr b="0" lang="en-US" sz="2000" spc="-1" strike="noStrike">
                <a:solidFill>
                  <a:srgbClr val="ffffff"/>
                </a:solidFill>
                <a:latin typeface="Tahoma"/>
              </a:rPr>
              <a:t>Second level</a:t>
            </a:r>
            <a:endParaRPr b="0" lang="en-US" sz="2000" spc="-1" strike="noStrike">
              <a:solidFill>
                <a:srgbClr val="ffffff"/>
              </a:solidFill>
              <a:latin typeface="Tahoma"/>
            </a:endParaRPr>
          </a:p>
          <a:p>
            <a:r>
              <a:rPr b="0" lang="en-US" sz="1800" spc="-1" strike="noStrike">
                <a:solidFill>
                  <a:srgbClr val="ffffff"/>
                </a:solidFill>
                <a:latin typeface="Tahoma"/>
              </a:rPr>
              <a:t>Third level</a:t>
            </a:r>
            <a:endParaRPr b="0" lang="en-US" sz="1800" spc="-1" strike="noStrike">
              <a:solidFill>
                <a:srgbClr val="ffffff"/>
              </a:solidFill>
              <a:latin typeface="Tahoma"/>
            </a:endParaRPr>
          </a:p>
          <a:p>
            <a:r>
              <a:rPr b="0" lang="en-US" sz="1600" spc="-1" strike="noStrike">
                <a:solidFill>
                  <a:srgbClr val="ffffff"/>
                </a:solidFill>
                <a:latin typeface="Tahoma"/>
              </a:rPr>
              <a:t>Fourth level</a:t>
            </a:r>
            <a:endParaRPr b="0" lang="en-US" sz="1600" spc="-1" strike="noStrike">
              <a:solidFill>
                <a:srgbClr val="ffffff"/>
              </a:solidFill>
              <a:latin typeface="Tahoma"/>
            </a:endParaRPr>
          </a:p>
          <a:p>
            <a:r>
              <a:rPr b="0" lang="en-US" sz="1400" spc="-1" strike="noStrike">
                <a:solidFill>
                  <a:srgbClr val="ffffff"/>
                </a:solidFill>
                <a:latin typeface="Tahoma"/>
              </a:rPr>
              <a:t>Fifth level</a:t>
            </a:r>
            <a:endParaRPr b="0" lang="en-US" sz="1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200640"/>
            <a:ext cx="2133360" cy="475920"/>
          </a:xfrm>
          <a:prstGeom prst="rect">
            <a:avLst/>
          </a:prstGeom>
        </p:spPr>
        <p:txBody>
          <a:bodyPr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200640"/>
            <a:ext cx="2895120" cy="4759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Great FrontPage features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200640"/>
            <a:ext cx="2133360" cy="4759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0B3FD69C-1594-4B17-9535-02C4B21C943F}" type="slidenum">
              <a:rPr b="0" lang="en-US" sz="18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en-US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812960" y="1201680"/>
            <a:ext cx="510516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ahoma"/>
              </a:rPr>
              <a:t>[Your company name] presents: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775440" y="4023720"/>
            <a:ext cx="7546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333333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333333"/>
                </a:solidFill>
                <a:latin typeface="Arial"/>
              </a:rPr>
              <a:t>Michala Homolova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4"/>
          <p:cNvSpPr/>
          <p:nvPr/>
        </p:nvSpPr>
        <p:spPr>
          <a:xfrm>
            <a:off x="2286000" y="3013560"/>
            <a:ext cx="457164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ffffff"/>
                </a:solidFill>
                <a:latin typeface="Tahoma"/>
              </a:rPr>
              <a:t>Personal Effectiveness – The Right Decisions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1" name="CustomShape 5"/>
          <p:cNvSpPr/>
          <p:nvPr/>
        </p:nvSpPr>
        <p:spPr>
          <a:xfrm>
            <a:off x="645120" y="2468160"/>
            <a:ext cx="7830000" cy="128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561"/>
              </a:spcBef>
              <a:spcAft>
                <a:spcPts val="2100"/>
              </a:spcAft>
            </a:pPr>
            <a:r>
              <a:rPr b="0" lang="en-US" sz="2800" spc="-1" strike="noStrike">
                <a:solidFill>
                  <a:srgbClr val="333333"/>
                </a:solidFill>
                <a:latin typeface="Arial"/>
              </a:rPr>
              <a:t>Time Management &amp; Effectiveness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spcAft>
                <a:spcPts val="2100"/>
              </a:spcAft>
            </a:pPr>
            <a:r>
              <a:rPr b="0" lang="en-US" sz="2800" spc="-1" strike="noStrike">
                <a:solidFill>
                  <a:srgbClr val="333333"/>
                </a:solidFill>
                <a:latin typeface="Arial"/>
              </a:rPr>
              <a:t>#5 ESCALATION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92" name="Obrázek 10" descr=""/>
          <p:cNvPicPr/>
          <p:nvPr/>
        </p:nvPicPr>
        <p:blipFill>
          <a:blip r:embed="rId1"/>
          <a:stretch/>
        </p:blipFill>
        <p:spPr>
          <a:xfrm>
            <a:off x="76680" y="4739040"/>
            <a:ext cx="9066960" cy="183816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2"/>
          <p:cNvSpPr/>
          <p:nvPr/>
        </p:nvSpPr>
        <p:spPr>
          <a:xfrm>
            <a:off x="272880" y="304920"/>
            <a:ext cx="57265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Homework for those absent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179280" y="1044720"/>
            <a:ext cx="8748720" cy="613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All three examples are problematic. Imagine you were hired as a consultant to provide guidance in the first two scenarios. Respond to the following questions: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Scenario I (slide 3):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- What should the CEO do?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- How should the Superior of the Sales Manager do?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- Provide an example to follow for the Sales Manager so she knows how to escalate next time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Scenario II (slide 4):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- Analyze what is wrong with this escalation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endParaRPr b="0" lang="en-US" sz="24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271440" y="76320"/>
            <a:ext cx="8229240" cy="60912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12163d"/>
                </a:solidFill>
                <a:latin typeface="Tahoma"/>
              </a:rPr>
              <a:t>Good luck!</a:t>
            </a:r>
            <a:endParaRPr b="0" lang="en-US" sz="32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95400" y="4610160"/>
            <a:ext cx="8430840" cy="87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Ctr="1"/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ahoma"/>
              </a:rPr>
              <a:t>Each lesson includes a list of suggested tasks and a set of test questions.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457200" y="1268280"/>
            <a:ext cx="8229240" cy="4824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c40e26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333333"/>
                </a:solidFill>
                <a:latin typeface="Arial"/>
              </a:rPr>
              <a:t>Questions</a:t>
            </a:r>
            <a:endParaRPr b="0" lang="en-US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c40e26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333333"/>
                </a:solidFill>
                <a:latin typeface="Arial"/>
              </a:rPr>
              <a:t>Suggestions</a:t>
            </a:r>
            <a:endParaRPr b="0" lang="en-US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c40e26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333333"/>
                </a:solidFill>
                <a:latin typeface="Arial"/>
              </a:rPr>
              <a:t>Discussion</a:t>
            </a:r>
            <a:endParaRPr b="0" lang="en-US" sz="24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61600" y="1201680"/>
            <a:ext cx="6356520" cy="4143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What is it?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ahoma"/>
              </a:rPr>
              <a:t>Escalation</a:t>
            </a: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 is an act of informing people on the next (higher) management level about a problem or a situation, to get their attention and help.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When to escalate?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How to do it?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5" name="Obrázek 10" descr=""/>
          <p:cNvPicPr/>
          <p:nvPr/>
        </p:nvPicPr>
        <p:blipFill>
          <a:blip r:embed="rId1"/>
          <a:stretch/>
        </p:blipFill>
        <p:spPr>
          <a:xfrm>
            <a:off x="76680" y="4739040"/>
            <a:ext cx="9066960" cy="1838160"/>
          </a:xfrm>
          <a:prstGeom prst="rect">
            <a:avLst/>
          </a:prstGeom>
          <a:ln>
            <a:noFill/>
          </a:ln>
        </p:spPr>
      </p:pic>
      <p:sp>
        <p:nvSpPr>
          <p:cNvPr id="96" name="CustomShape 3"/>
          <p:cNvSpPr/>
          <p:nvPr/>
        </p:nvSpPr>
        <p:spPr>
          <a:xfrm>
            <a:off x="272880" y="304920"/>
            <a:ext cx="4042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ESCALATION</a:t>
            </a:r>
            <a:endParaRPr b="0" lang="en-US" sz="24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9" dur="indefinite" restart="never" nodeType="tmRoot">
          <p:childTnLst>
            <p:seq>
              <p:cTn id="10" dur="indefinite" nodeType="mainSeq"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afterEffect" fill="hold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2"/>
          <p:cNvSpPr/>
          <p:nvPr/>
        </p:nvSpPr>
        <p:spPr>
          <a:xfrm>
            <a:off x="272880" y="160920"/>
            <a:ext cx="7865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Activity 1: Assessments of ESCALATION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272880" y="1058760"/>
            <a:ext cx="8421840" cy="513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From: Sales Manager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To: CEO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Cc: Superior of the Sales Manager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Subject: Escalation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Dear CEO,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it is becoming increasingly serious, Operations poor deliveries prevent me from generating revenues. Please take this as official escalation, it is unsustainable, I cannot control all the Operations deliverables.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Best regards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XY</a:t>
            </a:r>
            <a:endParaRPr b="0" lang="en-US" sz="20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2"/>
          <p:cNvSpPr/>
          <p:nvPr/>
        </p:nvSpPr>
        <p:spPr>
          <a:xfrm>
            <a:off x="272880" y="304920"/>
            <a:ext cx="66765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Activity 2: Assessment of Escalation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449280" y="1058760"/>
            <a:ext cx="8421840" cy="452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From: Project Manager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To: Operations Director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Cc: empty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Subject: URGENT!!! Engineer needed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Dear Ops Director,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I urgently need an engineer for the completion of the YZ project. The engineer that is currently onsite fell sick.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Best regards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XY</a:t>
            </a:r>
            <a:endParaRPr b="0" lang="en-US" sz="20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2"/>
          <p:cNvSpPr/>
          <p:nvPr/>
        </p:nvSpPr>
        <p:spPr>
          <a:xfrm>
            <a:off x="272880" y="304920"/>
            <a:ext cx="4042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Activity 3: Assessment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352800" y="1025640"/>
            <a:ext cx="8421840" cy="57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From: Engineer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To: Chief HR Officer (based in UK)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Cc: empty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Subject: Complaint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Dear James,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I want to escalate poor people management in Brno. I was sent a performance improvement plan that I don’t agree with and I was told that it doesn’t matter, it is still valid. I reviewed UK HR portal and no policy states this is true. Please investigate this 1st line manager's master-servant type of attitude towards my role in the organization.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Best regards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XY</a:t>
            </a:r>
            <a:endParaRPr b="0" lang="en-US" sz="20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2"/>
          <p:cNvSpPr/>
          <p:nvPr/>
        </p:nvSpPr>
        <p:spPr>
          <a:xfrm>
            <a:off x="192600" y="196920"/>
            <a:ext cx="575892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Activity 4: Brainstorming on ESCALATION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449280" y="1058760"/>
            <a:ext cx="8421840" cy="330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641"/>
              </a:spcBef>
              <a:spcAft>
                <a:spcPts val="2401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When to escalate?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spcAft>
                <a:spcPts val="2401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What things do you consider before you escalate?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spcAft>
                <a:spcPts val="2401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What things do you consider when reacting to an escalation?</a:t>
            </a:r>
            <a:endParaRPr b="0" lang="en-US" sz="32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2"/>
          <p:cNvSpPr/>
          <p:nvPr/>
        </p:nvSpPr>
        <p:spPr>
          <a:xfrm>
            <a:off x="272880" y="304920"/>
            <a:ext cx="83224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Consider prior escalating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313200" y="448560"/>
            <a:ext cx="8421840" cy="547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561"/>
              </a:spcBef>
              <a:spcAft>
                <a:spcPts val="2100"/>
              </a:spcAft>
            </a:pPr>
            <a:r>
              <a:rPr b="0" lang="en-US" sz="2800" spc="-1" strike="noStrike">
                <a:solidFill>
                  <a:srgbClr val="000000"/>
                </a:solidFill>
                <a:latin typeface="Tahoma"/>
              </a:rPr>
              <a:t> </a:t>
            </a:r>
            <a:endParaRPr b="0" lang="en-US" sz="28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Timing (not too early, not too late) BUT “bad news early”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Heat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Did you do maximum on your side?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Addressed with competent person first? 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Choice of person to escalate to 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Hierarchy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Clarity, specificity 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Image, perception, professionalism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1349"/>
              </a:spcAft>
            </a:pPr>
            <a:endParaRPr b="0" lang="en-US" sz="20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2"/>
          <p:cNvSpPr/>
          <p:nvPr/>
        </p:nvSpPr>
        <p:spPr>
          <a:xfrm>
            <a:off x="272880" y="304920"/>
            <a:ext cx="74080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Consider when reacting to escalation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272880" y="1141200"/>
            <a:ext cx="8421840" cy="49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561"/>
              </a:spcBef>
              <a:spcAft>
                <a:spcPts val="2100"/>
              </a:spcAft>
            </a:pPr>
            <a:endParaRPr b="0" lang="en-US" sz="18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Urgency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Empowerment of competent people (if you solve it on someone’s behalf, what message do you send?)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Did the person who escalated to you do maximum on his/her side?</a:t>
            </a:r>
            <a:endParaRPr b="0" lang="en-US" sz="2000" spc="-1" strike="noStrike">
              <a:latin typeface="Arial"/>
            </a:endParaRPr>
          </a:p>
          <a:p>
            <a:pPr lvl="1" marL="457200" indent="-2160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Addressed with competent person first?</a:t>
            </a:r>
            <a:endParaRPr b="0" lang="en-US" sz="20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</a:rPr>
              <a:t> </a:t>
            </a:r>
            <a:endParaRPr b="0" lang="en-US" sz="20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400"/>
              </a:spcBef>
              <a:spcAft>
                <a:spcPts val="1500"/>
              </a:spcAft>
            </a:pPr>
            <a:endParaRPr b="0" lang="en-US" sz="20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360"/>
              </a:spcBef>
              <a:spcAft>
                <a:spcPts val="1349"/>
              </a:spcAft>
            </a:pPr>
            <a:endParaRPr b="0" lang="en-US" sz="20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95280" y="5373720"/>
            <a:ext cx="8353080" cy="5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2"/>
          <p:cNvSpPr/>
          <p:nvPr/>
        </p:nvSpPr>
        <p:spPr>
          <a:xfrm>
            <a:off x="272880" y="304920"/>
            <a:ext cx="57265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2e2d3b"/>
                </a:solidFill>
                <a:latin typeface="Tahoma"/>
              </a:rPr>
              <a:t>Activity 5: Reaction to ESCALATION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577440" y="1636200"/>
            <a:ext cx="7908480" cy="21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Work in teams on the assigned examples: react to the escalation.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What are the possible reactions to an escalation?</a:t>
            </a:r>
            <a:endParaRPr b="0" lang="en-US" sz="2400" spc="-1" strike="noStrike">
              <a:latin typeface="Arial"/>
            </a:endParaRPr>
          </a:p>
        </p:txBody>
      </p:sp>
    </p:spTree>
  </p:cSld>
  <p:transition spd="med">
    <p:wipe dir="d"/>
  </p:transition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FrontPage 2003—Great FrontPage features</Template>
  <TotalTime>21940</TotalTime>
  <Application>LibreOffice/5.4.2.2.0$Linux_X86_64 LibreOffice_project/40$Build-2</Application>
  <Words>425</Words>
  <Paragraphs>82</Paragraphs>
  <Company>Acision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2010-12-10T20:59:13Z</dcterms:created>
  <dc:creator>Michala Homolova</dc:creator>
  <dc:description/>
  <dc:language>en-US</dc:language>
  <cp:lastModifiedBy/>
  <dcterms:modified xsi:type="dcterms:W3CDTF">2017-12-05T17:48:05Z</dcterms:modified>
  <cp:revision>252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Acision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11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11</vt:i4>
  </property>
  <property fmtid="{D5CDD505-2E9C-101B-9397-08002B2CF9AE}" pid="13" name="_TemplateID">
    <vt:lpwstr>TC100934591033</vt:lpwstr>
  </property>
</Properties>
</file>