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_rels/presentation.xml.rels" ContentType="application/vnd.openxmlformats-package.relationships+xml"/>
  <Override PartName="/ppt/notesSlides/_rels/notesSlide11.xml.rels" ContentType="application/vnd.openxmlformats-package.relationships+xml"/>
  <Override PartName="/ppt/notesSlides/_rels/notesSlide10.xml.rels" ContentType="application/vnd.openxmlformats-package.relationships+xml"/>
  <Override PartName="/ppt/notesSlides/_rels/notesSlide8.xml.rels" ContentType="application/vnd.openxmlformats-package.relationships+xml"/>
  <Override PartName="/ppt/notesSlides/_rels/notesSlide7.xml.rels" ContentType="application/vnd.openxmlformats-package.relationships+xml"/>
  <Override PartName="/ppt/notesSlides/_rels/notesSlide2.xml.rels" ContentType="application/vnd.openxmlformats-package.relationships+xml"/>
  <Override PartName="/ppt/notesSlides/_rels/notesSlide3.xml.rels" ContentType="application/vnd.openxmlformats-package.relationships+xml"/>
  <Override PartName="/ppt/notesSlides/_rels/notesSlide9.xml.rels" ContentType="application/vnd.openxmlformats-package.relationships+xml"/>
  <Override PartName="/ppt/notesSlides/_rels/notesSlide1.xml.rels" ContentType="application/vnd.openxmlformats-package.relationships+xml"/>
  <Override PartName="/ppt/notesSlides/_rels/notesSlide4.xml.rels" ContentType="application/vnd.openxmlformats-package.relationships+xml"/>
  <Override PartName="/ppt/notesSlides/_rels/notesSlide5.xml.rels" ContentType="application/vnd.openxmlformats-package.relationships+xml"/>
  <Override PartName="/ppt/notesSlides/_rels/notesSlide6.xml.rels" ContentType="application/vnd.openxmlformats-package.relationships+xml"/>
  <Override PartName="/ppt/notesSlides/notesSlide1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media/image4.jpeg" ContentType="image/jpeg"/>
  <Override PartName="/ppt/media/image3.jpeg" ContentType="image/jpeg"/>
  <Override PartName="/ppt/media/image1.jpeg" ContentType="image/jpeg"/>
  <Override PartName="/ppt/media/image2.jpeg" ContentType="image/jpeg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presentation.xml" ContentType="application/vnd.openxmlformats-officedocument.presentationml.presentation.main+xml"/>
  <Override PartName="/ppt/theme/theme3.xml" ContentType="application/vnd.openxmlformats-officedocument.theme+xml"/>
  <Override PartName="/ppt/theme/theme1.xml" ContentType="application/vnd.openxmlformats-officedocument.theme+xml"/>
  <Override PartName="/ppt/theme/theme2.xml" ContentType="application/vnd.openxmlformats-officedocument.theme+xml"/>
  <Override PartName="/ppt/slides/_rels/slide11.xml.rels" ContentType="application/vnd.openxmlformats-package.relationships+xml"/>
  <Override PartName="/ppt/slides/_rels/slide10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2.xml.rels" ContentType="application/vnd.openxmlformats-package.relationships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9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6.xml.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x="9144000" cy="6858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rIns="0" tIns="0" bIns="0"/>
          <a:p>
            <a:r>
              <a:rPr b="0" lang="en-US" sz="2000" spc="-1" strike="noStrike">
                <a:latin typeface="Arial"/>
              </a:rPr>
              <a:t>Click to edit the notes format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hdr"/>
          </p:nvPr>
        </p:nvSpPr>
        <p:spPr>
          <a:xfrm>
            <a:off x="1554480" y="5532120"/>
            <a:ext cx="6217560" cy="4525920"/>
          </a:xfrm>
          <a:prstGeom prst="rect">
            <a:avLst/>
          </a:prstGeom>
        </p:spPr>
        <p:txBody>
          <a:bodyPr lIns="0" rIns="0" tIns="0" bIns="0"/>
          <a:p>
            <a:r>
              <a:rPr b="0" lang="en-US" sz="1400" spc="-1" strike="noStrike">
                <a:latin typeface="Times New Roman"/>
              </a:rPr>
              <a:t> 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dt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rIns="0" tIns="0" bIns="0"/>
          <a:p>
            <a:pPr algn="r"/>
            <a:r>
              <a:rPr b="0" lang="en-US" sz="1400" spc="-1" strike="noStrike">
                <a:latin typeface="Times New Roman"/>
              </a:rPr>
              <a:t> 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ft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rIns="0" tIns="0" bIns="0" anchor="b"/>
          <a:p>
            <a:r>
              <a:rPr b="0" lang="en-US" sz="1400" spc="-1" strike="noStrike">
                <a:latin typeface="Times New Roman"/>
              </a:rPr>
              <a:t> 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86" name="PlaceHolder 5"/>
          <p:cNvSpPr>
            <a:spLocks noGrp="1"/>
          </p:cNvSpPr>
          <p:nvPr>
            <p:ph type="sldNum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rIns="0" tIns="0" bIns="0" anchor="b"/>
          <a:p>
            <a:pPr algn="r"/>
            <a:fld id="{6210472A-3468-40C8-9ED0-18CC7CCE36FA}" type="slidenum">
              <a:rPr b="0" lang="en-US" sz="1400" spc="-1" strike="noStrike">
                <a:latin typeface="Times New Roman"/>
              </a:rPr>
              <a:t>1</a:t>
            </a:fld>
            <a:endParaRPr b="0" lang="en-US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
</Relationships>
</file>

<file path=ppt/notesSlides/_rels/notesSlide11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TextShape 1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9360"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498ABCBA-7EBE-4F2B-A22B-6D3D3F56B581}" type="slidenum">
              <a:rPr b="0" lang="en-US" sz="1200" spc="-1" strike="noStrike">
                <a:latin typeface="Arial"/>
              </a:rPr>
              <a:t>1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125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1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TextShape 1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9360"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25F40DC7-B58C-4204-B867-9788E93B61D0}" type="slidenum">
              <a:rPr b="0" lang="en-US" sz="1200" spc="-1" strike="noStrike">
                <a:latin typeface="Arial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143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1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TextShape 1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9360"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2E57DB3A-2A75-4284-8608-CC32B8995AA2}" type="slidenum">
              <a:rPr b="0" lang="en-US" sz="1200" spc="-1" strike="noStrike">
                <a:latin typeface="Arial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145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TextShape 1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9360"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6140675F-99B0-4C23-828C-05F5CF5B6ECE}" type="slidenum">
              <a:rPr b="0" lang="en-US" sz="1200" spc="-1" strike="noStrike">
                <a:latin typeface="Arial"/>
              </a:rPr>
              <a:t>1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127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TextShape 1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9360"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8873812E-F626-4A78-BFFF-609567FB6A41}" type="slidenum">
              <a:rPr b="0" lang="en-US" sz="1200" spc="-1" strike="noStrike">
                <a:latin typeface="Arial"/>
              </a:rPr>
              <a:t>1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129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TextShape 1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9360"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6E0CD67A-3930-4C42-83AA-E434F415DF92}" type="slidenum">
              <a:rPr b="0" lang="en-US" sz="1200" spc="-1" strike="noStrike">
                <a:latin typeface="Arial"/>
              </a:rPr>
              <a:t>1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TextShape 1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9360"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490A4F3C-FE8E-46F9-8ED0-0571971D8BE8}" type="slidenum">
              <a:rPr b="0" lang="en-US" sz="1200" spc="-1" strike="noStrike">
                <a:latin typeface="Arial"/>
              </a:rPr>
              <a:t>1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TextShape 1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9360"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14D67E66-5006-41B6-ABE9-6538EC41F73F}" type="slidenum">
              <a:rPr b="0" lang="en-US" sz="1200" spc="-1" strike="noStrike">
                <a:latin typeface="Arial"/>
              </a:rPr>
              <a:t>1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135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TextShape 1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9360"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3869F5CA-C855-4E7D-8B9A-BD4408EA4673}" type="slidenum">
              <a:rPr b="0" lang="en-US" sz="1200" spc="-1" strike="noStrike">
                <a:latin typeface="Arial"/>
              </a:rPr>
              <a:t>1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137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TextShape 1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9360"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F2C438CD-5DC2-4E86-BDEC-449204A24F88}" type="slidenum">
              <a:rPr b="0" lang="en-US" sz="1200" spc="-1" strike="noStrike">
                <a:latin typeface="Arial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139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TextShape 1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9360">
            <a:noFill/>
          </a:ln>
        </p:spPr>
        <p:txBody>
          <a:bodyPr anchor="b"/>
          <a:p>
            <a:pPr algn="r">
              <a:lnSpc>
                <a:spcPct val="100000"/>
              </a:lnSpc>
            </a:pPr>
            <a:fld id="{184541DA-C733-41DB-AE1F-9D5746CC7685}" type="slidenum">
              <a:rPr b="0" lang="en-US" sz="1200" spc="-1" strike="noStrike">
                <a:latin typeface="Arial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141" name="PlaceHolder 2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71440" y="76320"/>
            <a:ext cx="8229240" cy="609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2400" spc="-1" strike="noStrike">
              <a:solidFill>
                <a:srgbClr val="ffffff"/>
              </a:solidFill>
              <a:latin typeface="Tahoma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351000" y="914400"/>
            <a:ext cx="8430840" cy="2398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Tahoma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351000" y="3541320"/>
            <a:ext cx="8430840" cy="2398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Tahoma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271440" y="76320"/>
            <a:ext cx="8229240" cy="609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2400" spc="-1" strike="noStrike">
              <a:solidFill>
                <a:srgbClr val="ffffff"/>
              </a:solidFill>
              <a:latin typeface="Tahoma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351000" y="914400"/>
            <a:ext cx="4114080" cy="2398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Tahoma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4671000" y="914400"/>
            <a:ext cx="4114080" cy="2398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Tahoma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4671000" y="3541320"/>
            <a:ext cx="4114080" cy="2398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Tahoma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351000" y="3541320"/>
            <a:ext cx="4114080" cy="2398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Tahoma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271440" y="76320"/>
            <a:ext cx="8229240" cy="609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2400" spc="-1" strike="noStrike">
              <a:solidFill>
                <a:srgbClr val="ffffff"/>
              </a:solidFill>
              <a:latin typeface="Tahoma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351000" y="914400"/>
            <a:ext cx="2714400" cy="2398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Tahoma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201480" y="914400"/>
            <a:ext cx="2714400" cy="2398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Tahoma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051960" y="914400"/>
            <a:ext cx="2714400" cy="2398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Tahoma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6051960" y="3541320"/>
            <a:ext cx="2714400" cy="2398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Tahoma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201480" y="3541320"/>
            <a:ext cx="2714400" cy="2398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Tahoma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351000" y="3541320"/>
            <a:ext cx="2714400" cy="2398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Tahoma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271440" y="76320"/>
            <a:ext cx="8229240" cy="609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2400" spc="-1" strike="noStrike">
              <a:solidFill>
                <a:srgbClr val="ffffff"/>
              </a:solidFill>
              <a:latin typeface="Tahoma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351000" y="914400"/>
            <a:ext cx="8430840" cy="5028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271440" y="76320"/>
            <a:ext cx="8229240" cy="609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2400" spc="-1" strike="noStrike">
              <a:solidFill>
                <a:srgbClr val="ffffff"/>
              </a:solidFill>
              <a:latin typeface="Tahoma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351000" y="914400"/>
            <a:ext cx="8430840" cy="5028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Tahoma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271440" y="76320"/>
            <a:ext cx="8229240" cy="609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2400" spc="-1" strike="noStrike">
              <a:solidFill>
                <a:srgbClr val="ffffff"/>
              </a:solidFill>
              <a:latin typeface="Tahoma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351000" y="914400"/>
            <a:ext cx="4114080" cy="5028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Tahoma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4671000" y="914400"/>
            <a:ext cx="4114080" cy="5028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Tahoma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271440" y="76320"/>
            <a:ext cx="8229240" cy="609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2400" spc="-1" strike="noStrike">
              <a:solidFill>
                <a:srgbClr val="ffffff"/>
              </a:solidFill>
              <a:latin typeface="Tahoma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271440" y="76320"/>
            <a:ext cx="8229240" cy="28249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271440" y="76320"/>
            <a:ext cx="8229240" cy="609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2400" spc="-1" strike="noStrike">
              <a:solidFill>
                <a:srgbClr val="ffffff"/>
              </a:solidFill>
              <a:latin typeface="Tahoma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351000" y="914400"/>
            <a:ext cx="4114080" cy="2398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Tahoma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351000" y="3541320"/>
            <a:ext cx="4114080" cy="2398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Tahoma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4671000" y="914400"/>
            <a:ext cx="4114080" cy="5028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Tahoma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271440" y="76320"/>
            <a:ext cx="8229240" cy="609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2400" spc="-1" strike="noStrike">
              <a:solidFill>
                <a:srgbClr val="ffffff"/>
              </a:solidFill>
              <a:latin typeface="Tahoma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351000" y="914400"/>
            <a:ext cx="8430840" cy="50288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271440" y="76320"/>
            <a:ext cx="8229240" cy="609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2400" spc="-1" strike="noStrike">
              <a:solidFill>
                <a:srgbClr val="ffffff"/>
              </a:solidFill>
              <a:latin typeface="Tahoma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351000" y="914400"/>
            <a:ext cx="4114080" cy="5028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Tahoma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671000" y="914400"/>
            <a:ext cx="4114080" cy="2398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Tahoma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671000" y="3541320"/>
            <a:ext cx="4114080" cy="2398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Tahoma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271440" y="76320"/>
            <a:ext cx="8229240" cy="609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2400" spc="-1" strike="noStrike">
              <a:solidFill>
                <a:srgbClr val="ffffff"/>
              </a:solidFill>
              <a:latin typeface="Tahoma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351000" y="914400"/>
            <a:ext cx="4114080" cy="2398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Tahoma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71000" y="914400"/>
            <a:ext cx="4114080" cy="2398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Tahoma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351000" y="3541320"/>
            <a:ext cx="8430840" cy="2398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Tahoma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271440" y="76320"/>
            <a:ext cx="8229240" cy="609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2400" spc="-1" strike="noStrike">
              <a:solidFill>
                <a:srgbClr val="ffffff"/>
              </a:solidFill>
              <a:latin typeface="Tahoma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351000" y="914400"/>
            <a:ext cx="8430840" cy="2398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Tahoma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351000" y="3541320"/>
            <a:ext cx="8430840" cy="2398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Tahoma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271440" y="76320"/>
            <a:ext cx="8229240" cy="609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2400" spc="-1" strike="noStrike">
              <a:solidFill>
                <a:srgbClr val="ffffff"/>
              </a:solidFill>
              <a:latin typeface="Tahoma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351000" y="914400"/>
            <a:ext cx="4114080" cy="2398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Tahoma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4671000" y="914400"/>
            <a:ext cx="4114080" cy="2398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Tahoma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4671000" y="3541320"/>
            <a:ext cx="4114080" cy="2398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Tahoma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351000" y="3541320"/>
            <a:ext cx="4114080" cy="2398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Tahoma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271440" y="76320"/>
            <a:ext cx="8229240" cy="609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2400" spc="-1" strike="noStrike">
              <a:solidFill>
                <a:srgbClr val="ffffff"/>
              </a:solidFill>
              <a:latin typeface="Tahoma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351000" y="914400"/>
            <a:ext cx="2714400" cy="2398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Tahoma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3201480" y="914400"/>
            <a:ext cx="2714400" cy="2398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Tahoma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6051960" y="914400"/>
            <a:ext cx="2714400" cy="2398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Tahoma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6051960" y="3541320"/>
            <a:ext cx="2714400" cy="2398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Tahoma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3201480" y="3541320"/>
            <a:ext cx="2714400" cy="2398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Tahoma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351000" y="3541320"/>
            <a:ext cx="2714400" cy="2398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Tahoma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271440" y="76320"/>
            <a:ext cx="8229240" cy="609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2400" spc="-1" strike="noStrike">
              <a:solidFill>
                <a:srgbClr val="ffffff"/>
              </a:solidFill>
              <a:latin typeface="Tahoma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351000" y="914400"/>
            <a:ext cx="8430840" cy="5028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Tahoma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71440" y="76320"/>
            <a:ext cx="8229240" cy="609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2400" spc="-1" strike="noStrike">
              <a:solidFill>
                <a:srgbClr val="ffffff"/>
              </a:solidFill>
              <a:latin typeface="Tahoma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351000" y="914400"/>
            <a:ext cx="4114080" cy="5028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Tahoma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1000" y="914400"/>
            <a:ext cx="4114080" cy="5028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Tahoma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271440" y="76320"/>
            <a:ext cx="8229240" cy="609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2400" spc="-1" strike="noStrike">
              <a:solidFill>
                <a:srgbClr val="ffffff"/>
              </a:solidFill>
              <a:latin typeface="Tahoma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271440" y="76320"/>
            <a:ext cx="8229240" cy="28249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271440" y="76320"/>
            <a:ext cx="8229240" cy="609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2400" spc="-1" strike="noStrike">
              <a:solidFill>
                <a:srgbClr val="ffffff"/>
              </a:solidFill>
              <a:latin typeface="Tahoma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351000" y="914400"/>
            <a:ext cx="4114080" cy="2398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Tahoma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351000" y="3541320"/>
            <a:ext cx="4114080" cy="2398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Tahoma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4671000" y="914400"/>
            <a:ext cx="4114080" cy="5028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Tahoma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271440" y="76320"/>
            <a:ext cx="8229240" cy="609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2400" spc="-1" strike="noStrike">
              <a:solidFill>
                <a:srgbClr val="ffffff"/>
              </a:solidFill>
              <a:latin typeface="Tahoma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351000" y="914400"/>
            <a:ext cx="4114080" cy="50288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Tahoma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671000" y="914400"/>
            <a:ext cx="4114080" cy="2398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Tahoma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1000" y="3541320"/>
            <a:ext cx="4114080" cy="2398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Tahoma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271440" y="76320"/>
            <a:ext cx="8229240" cy="609120"/>
          </a:xfrm>
          <a:prstGeom prst="rect">
            <a:avLst/>
          </a:prstGeom>
        </p:spPr>
        <p:txBody>
          <a:bodyPr lIns="0" rIns="0" tIns="0" bIns="0" anchor="ctr"/>
          <a:p>
            <a:endParaRPr b="0" lang="en-US" sz="2400" spc="-1" strike="noStrike">
              <a:solidFill>
                <a:srgbClr val="ffffff"/>
              </a:solidFill>
              <a:latin typeface="Tahoma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351000" y="914400"/>
            <a:ext cx="4114080" cy="2398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Tahoma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1000" y="914400"/>
            <a:ext cx="4114080" cy="2398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Tahoma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351000" y="3541320"/>
            <a:ext cx="8430840" cy="23986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2000" spc="-1" strike="noStrike">
              <a:solidFill>
                <a:srgbClr val="ffffff"/>
              </a:solidFill>
              <a:latin typeface="Tahoma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2.jpe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2130480"/>
            <a:ext cx="7772040" cy="1469520"/>
          </a:xfrm>
          <a:prstGeom prst="rect">
            <a:avLst/>
          </a:prstGeom>
        </p:spPr>
        <p:txBody>
          <a:bodyPr anchor="ctr"/>
          <a:p>
            <a:pPr algn="ctr">
              <a:lnSpc>
                <a:spcPct val="100000"/>
              </a:lnSpc>
            </a:pPr>
            <a:r>
              <a:rPr b="0" lang="en-US" sz="4400" spc="-1" strike="noStrike">
                <a:solidFill>
                  <a:srgbClr val="ffffff"/>
                </a:solidFill>
                <a:latin typeface="Tahoma"/>
              </a:rPr>
              <a:t>Click to edit Master title style</a:t>
            </a:r>
            <a:endParaRPr b="0" lang="en-US" sz="4400" spc="-1" strike="noStrike">
              <a:solidFill>
                <a:srgbClr val="ffffff"/>
              </a:solidFill>
              <a:latin typeface="Tahoma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dt"/>
          </p:nvPr>
        </p:nvSpPr>
        <p:spPr>
          <a:xfrm>
            <a:off x="457200" y="6245280"/>
            <a:ext cx="2133360" cy="475920"/>
          </a:xfrm>
          <a:prstGeom prst="rect">
            <a:avLst/>
          </a:prstGeom>
        </p:spPr>
        <p:txBody>
          <a:bodyPr/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3124080" y="6200640"/>
            <a:ext cx="2895120" cy="475920"/>
          </a:xfrm>
          <a:prstGeom prst="rect">
            <a:avLst/>
          </a:prstGeom>
        </p:spPr>
        <p:txBody>
          <a:bodyPr/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Great FrontPage features</a:t>
            </a:r>
            <a:endParaRPr b="0" lang="en-US" sz="1800" spc="-1" strike="noStrike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6553080" y="6245280"/>
            <a:ext cx="2133360" cy="475920"/>
          </a:xfrm>
          <a:prstGeom prst="rect">
            <a:avLst/>
          </a:prstGeom>
        </p:spPr>
        <p:txBody>
          <a:bodyPr/>
          <a:p>
            <a:pPr algn="r">
              <a:lnSpc>
                <a:spcPct val="100000"/>
              </a:lnSpc>
            </a:pPr>
            <a:fld id="{AB285BE6-09E4-4FFE-AE00-AB68A62739E9}" type="slidenum">
              <a:rPr b="0" lang="en-US" sz="1800" spc="-1" strike="noStrike">
                <a:solidFill>
                  <a:srgbClr val="000000"/>
                </a:solidFill>
                <a:latin typeface="Arial"/>
              </a:rPr>
              <a:t>&lt;number&gt;</a:t>
            </a:fld>
            <a:endParaRPr b="0" lang="en-US" sz="1800" spc="-1" strike="noStrike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ffffff"/>
                </a:solidFill>
                <a:latin typeface="Tahoma"/>
              </a:rPr>
              <a:t>Click to edit the outline text format</a:t>
            </a:r>
            <a:endParaRPr b="0" lang="en-US" sz="2000" spc="-1" strike="noStrike">
              <a:solidFill>
                <a:srgbClr val="ffffff"/>
              </a:solidFill>
              <a:latin typeface="Tahoma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solidFill>
                  <a:srgbClr val="ffffff"/>
                </a:solidFill>
                <a:latin typeface="Tahoma"/>
              </a:rPr>
              <a:t>Second Outline Level</a:t>
            </a:r>
            <a:endParaRPr b="0" lang="en-US" sz="1800" spc="-1" strike="noStrike">
              <a:solidFill>
                <a:srgbClr val="ffffff"/>
              </a:solidFill>
              <a:latin typeface="Tahoma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600" spc="-1" strike="noStrike">
                <a:solidFill>
                  <a:srgbClr val="ffffff"/>
                </a:solidFill>
                <a:latin typeface="Tahoma"/>
              </a:rPr>
              <a:t>Third Outline Level</a:t>
            </a:r>
            <a:endParaRPr b="0" lang="en-US" sz="1600" spc="-1" strike="noStrike">
              <a:solidFill>
                <a:srgbClr val="ffffff"/>
              </a:solidFill>
              <a:latin typeface="Tahoma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400" spc="-1" strike="noStrike">
                <a:solidFill>
                  <a:srgbClr val="ffffff"/>
                </a:solidFill>
                <a:latin typeface="Tahoma"/>
              </a:rPr>
              <a:t>Fourth Outline Level</a:t>
            </a:r>
            <a:endParaRPr b="0" lang="en-US" sz="1400" spc="-1" strike="noStrike">
              <a:solidFill>
                <a:srgbClr val="ffffff"/>
              </a:solidFill>
              <a:latin typeface="Tahoma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ffffff"/>
                </a:solidFill>
                <a:latin typeface="Tahoma"/>
              </a:rPr>
              <a:t>Fifth Outline Level</a:t>
            </a:r>
            <a:endParaRPr b="0" lang="en-US" sz="2000" spc="-1" strike="noStrike">
              <a:solidFill>
                <a:srgbClr val="ffffff"/>
              </a:solidFill>
              <a:latin typeface="Tahoma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ffffff"/>
                </a:solidFill>
                <a:latin typeface="Tahoma"/>
              </a:rPr>
              <a:t>Sixth Outline Level</a:t>
            </a:r>
            <a:endParaRPr b="0" lang="en-US" sz="2000" spc="-1" strike="noStrike">
              <a:solidFill>
                <a:srgbClr val="ffffff"/>
              </a:solidFill>
              <a:latin typeface="Tahoma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solidFill>
                  <a:srgbClr val="ffffff"/>
                </a:solidFill>
                <a:latin typeface="Tahoma"/>
              </a:rPr>
              <a:t>Seventh Outline Level</a:t>
            </a:r>
            <a:endParaRPr b="0" lang="en-US" sz="2000" spc="-1" strike="noStrike">
              <a:solidFill>
                <a:srgbClr val="ffffff"/>
              </a:solidFill>
              <a:latin typeface="Tahoma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271440" y="76320"/>
            <a:ext cx="8229240" cy="609120"/>
          </a:xfrm>
          <a:prstGeom prst="rect">
            <a:avLst/>
          </a:prstGeom>
        </p:spPr>
        <p:txBody>
          <a:bodyPr anchor="ctr"/>
          <a:p>
            <a:pPr>
              <a:lnSpc>
                <a:spcPct val="100000"/>
              </a:lnSpc>
            </a:pPr>
            <a:r>
              <a:rPr b="0" lang="en-US" sz="3200" spc="-1" strike="noStrike">
                <a:solidFill>
                  <a:srgbClr val="12163d"/>
                </a:solidFill>
                <a:latin typeface="Tahoma"/>
              </a:rPr>
              <a:t>Click to edit Master title style</a:t>
            </a:r>
            <a:endParaRPr b="0" lang="en-US" sz="3200" spc="-1" strike="noStrike">
              <a:solidFill>
                <a:srgbClr val="ffffff"/>
              </a:solidFill>
              <a:latin typeface="Tahoma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351000" y="914400"/>
            <a:ext cx="8430840" cy="5028840"/>
          </a:xfrm>
          <a:prstGeom prst="rect">
            <a:avLst/>
          </a:prstGeom>
        </p:spPr>
        <p:txBody>
          <a:bodyPr/>
          <a:p>
            <a:pPr marL="343080" indent="-342720">
              <a:lnSpc>
                <a:spcPct val="100000"/>
              </a:lnSpc>
              <a:spcBef>
                <a:spcPts val="400"/>
              </a:spcBef>
            </a:pPr>
            <a:r>
              <a:rPr b="0" lang="en-US" sz="2000" spc="-1" strike="noStrike">
                <a:solidFill>
                  <a:srgbClr val="ffffff"/>
                </a:solidFill>
                <a:latin typeface="Tahoma"/>
              </a:rPr>
              <a:t>Click to edit Master text styles</a:t>
            </a:r>
            <a:endParaRPr b="0" lang="en-US" sz="2000" spc="-1" strike="noStrike">
              <a:solidFill>
                <a:srgbClr val="ffffff"/>
              </a:solidFill>
              <a:latin typeface="Tahoma"/>
            </a:endParaRPr>
          </a:p>
          <a:p>
            <a:r>
              <a:rPr b="0" lang="en-US" sz="2000" spc="-1" strike="noStrike">
                <a:solidFill>
                  <a:srgbClr val="ffffff"/>
                </a:solidFill>
                <a:latin typeface="Tahoma"/>
              </a:rPr>
              <a:t>Second level</a:t>
            </a:r>
            <a:endParaRPr b="0" lang="en-US" sz="2000" spc="-1" strike="noStrike">
              <a:solidFill>
                <a:srgbClr val="ffffff"/>
              </a:solidFill>
              <a:latin typeface="Tahoma"/>
            </a:endParaRPr>
          </a:p>
          <a:p>
            <a:r>
              <a:rPr b="0" lang="en-US" sz="1800" spc="-1" strike="noStrike">
                <a:solidFill>
                  <a:srgbClr val="ffffff"/>
                </a:solidFill>
                <a:latin typeface="Tahoma"/>
              </a:rPr>
              <a:t>Third level</a:t>
            </a:r>
            <a:endParaRPr b="0" lang="en-US" sz="1800" spc="-1" strike="noStrike">
              <a:solidFill>
                <a:srgbClr val="ffffff"/>
              </a:solidFill>
              <a:latin typeface="Tahoma"/>
            </a:endParaRPr>
          </a:p>
          <a:p>
            <a:r>
              <a:rPr b="0" lang="en-US" sz="1600" spc="-1" strike="noStrike">
                <a:solidFill>
                  <a:srgbClr val="ffffff"/>
                </a:solidFill>
                <a:latin typeface="Tahoma"/>
              </a:rPr>
              <a:t>Fourth level</a:t>
            </a:r>
            <a:endParaRPr b="0" lang="en-US" sz="1600" spc="-1" strike="noStrike">
              <a:solidFill>
                <a:srgbClr val="ffffff"/>
              </a:solidFill>
              <a:latin typeface="Tahoma"/>
            </a:endParaRPr>
          </a:p>
          <a:p>
            <a:r>
              <a:rPr b="0" lang="en-US" sz="1400" spc="-1" strike="noStrike">
                <a:solidFill>
                  <a:srgbClr val="ffffff"/>
                </a:solidFill>
                <a:latin typeface="Tahoma"/>
              </a:rPr>
              <a:t>Fifth level</a:t>
            </a:r>
            <a:endParaRPr b="0" lang="en-US" sz="1400" spc="-1" strike="noStrike">
              <a:solidFill>
                <a:srgbClr val="ffffff"/>
              </a:solidFill>
              <a:latin typeface="Tahoma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457200" y="6200640"/>
            <a:ext cx="2133360" cy="475920"/>
          </a:xfrm>
          <a:prstGeom prst="rect">
            <a:avLst/>
          </a:prstGeom>
        </p:spPr>
        <p:txBody>
          <a:bodyPr/>
          <a:p>
            <a:endParaRPr b="0" lang="en-US" sz="2400" spc="-1" strike="noStrike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3124080" y="6200640"/>
            <a:ext cx="2895120" cy="475920"/>
          </a:xfrm>
          <a:prstGeom prst="rect">
            <a:avLst/>
          </a:prstGeom>
        </p:spPr>
        <p:txBody>
          <a:bodyPr/>
          <a:p>
            <a:pPr algn="ctr">
              <a:lnSpc>
                <a:spcPct val="100000"/>
              </a:lnSpc>
            </a:pPr>
            <a:r>
              <a:rPr b="0" lang="en-US" sz="1800" spc="-1" strike="noStrike">
                <a:solidFill>
                  <a:srgbClr val="000000"/>
                </a:solidFill>
                <a:latin typeface="Arial"/>
              </a:rPr>
              <a:t>Great FrontPage features</a:t>
            </a:r>
            <a:endParaRPr b="0" lang="en-US" sz="1800" spc="-1" strike="noStrike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6553080" y="6200640"/>
            <a:ext cx="2133360" cy="475920"/>
          </a:xfrm>
          <a:prstGeom prst="rect">
            <a:avLst/>
          </a:prstGeom>
        </p:spPr>
        <p:txBody>
          <a:bodyPr/>
          <a:p>
            <a:pPr algn="r">
              <a:lnSpc>
                <a:spcPct val="100000"/>
              </a:lnSpc>
            </a:pPr>
            <a:fld id="{0B3FD69C-1594-4B17-9535-02C4B21C943F}" type="slidenum">
              <a:rPr b="0" lang="en-US" sz="1800" spc="-1" strike="noStrike">
                <a:solidFill>
                  <a:srgbClr val="000000"/>
                </a:solidFill>
                <a:latin typeface="Arial"/>
              </a:rPr>
              <a:t>1</a:t>
            </a:fld>
            <a:endParaRPr b="0" lang="en-US" sz="18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  <p:sldLayoutId id="2147483672" r:id="rId13"/>
    <p:sldLayoutId id="2147483673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CustomShape 1"/>
          <p:cNvSpPr/>
          <p:nvPr/>
        </p:nvSpPr>
        <p:spPr>
          <a:xfrm>
            <a:off x="1812960" y="1201680"/>
            <a:ext cx="5105160" cy="4561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  <a:spcBef>
                <a:spcPts val="1199"/>
              </a:spcBef>
            </a:pPr>
            <a:r>
              <a:rPr b="0" lang="en-US" sz="2400" spc="-1" strike="noStrike">
                <a:solidFill>
                  <a:srgbClr val="ffffff"/>
                </a:solidFill>
                <a:latin typeface="Tahoma"/>
              </a:rPr>
              <a:t>[Your company name] presents: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88" name="CustomShape 2"/>
          <p:cNvSpPr/>
          <p:nvPr/>
        </p:nvSpPr>
        <p:spPr>
          <a:xfrm>
            <a:off x="775440" y="4023720"/>
            <a:ext cx="7546680" cy="364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r">
              <a:lnSpc>
                <a:spcPct val="100000"/>
              </a:lnSpc>
              <a:spcBef>
                <a:spcPts val="360"/>
              </a:spcBef>
            </a:pPr>
            <a:r>
              <a:rPr b="0" lang="en-US" sz="1800" spc="-1" strike="noStrike">
                <a:solidFill>
                  <a:srgbClr val="333333"/>
                </a:solidFill>
                <a:latin typeface="Arial"/>
              </a:rPr>
              <a:t> </a:t>
            </a:r>
            <a:r>
              <a:rPr b="0" lang="en-US" sz="1800" spc="-1" strike="noStrike">
                <a:solidFill>
                  <a:srgbClr val="333333"/>
                </a:solidFill>
                <a:latin typeface="Arial"/>
              </a:rPr>
              <a:t>Michala Homolova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89" name="CustomShape 3"/>
          <p:cNvSpPr/>
          <p:nvPr/>
        </p:nvSpPr>
        <p:spPr>
          <a:xfrm>
            <a:off x="395280" y="5373720"/>
            <a:ext cx="8353080" cy="576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90" name="CustomShape 4"/>
          <p:cNvSpPr/>
          <p:nvPr/>
        </p:nvSpPr>
        <p:spPr>
          <a:xfrm>
            <a:off x="2286000" y="3013560"/>
            <a:ext cx="4571640" cy="821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  <a:spcBef>
                <a:spcPts val="479"/>
              </a:spcBef>
              <a:spcAft>
                <a:spcPts val="1800"/>
              </a:spcAft>
            </a:pPr>
            <a:r>
              <a:rPr b="0" lang="en-US" sz="2400" spc="-1" strike="noStrike">
                <a:solidFill>
                  <a:srgbClr val="ffffff"/>
                </a:solidFill>
                <a:latin typeface="Tahoma"/>
              </a:rPr>
              <a:t>Personal Effectiveness – The Right Decisions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91" name="CustomShape 5"/>
          <p:cNvSpPr/>
          <p:nvPr/>
        </p:nvSpPr>
        <p:spPr>
          <a:xfrm>
            <a:off x="645120" y="2468160"/>
            <a:ext cx="7830000" cy="1281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  <a:spcBef>
                <a:spcPts val="561"/>
              </a:spcBef>
              <a:spcAft>
                <a:spcPts val="2100"/>
              </a:spcAft>
            </a:pPr>
            <a:r>
              <a:rPr b="0" lang="en-US" sz="2800" spc="-1" strike="noStrike">
                <a:solidFill>
                  <a:srgbClr val="333333"/>
                </a:solidFill>
                <a:latin typeface="Arial"/>
              </a:rPr>
              <a:t>Time Management &amp; Effectiveness</a:t>
            </a:r>
            <a:endParaRPr b="0" lang="en-US" sz="28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561"/>
              </a:spcBef>
              <a:spcAft>
                <a:spcPts val="2100"/>
              </a:spcAft>
            </a:pPr>
            <a:r>
              <a:rPr b="0" lang="en-US" sz="2800" spc="-1" strike="noStrike">
                <a:solidFill>
                  <a:srgbClr val="333333"/>
                </a:solidFill>
                <a:latin typeface="Arial"/>
              </a:rPr>
              <a:t>#5 ESCALATION</a:t>
            </a:r>
            <a:endParaRPr b="0" lang="en-US" sz="2800" spc="-1" strike="noStrike">
              <a:latin typeface="Arial"/>
            </a:endParaRPr>
          </a:p>
        </p:txBody>
      </p:sp>
      <p:pic>
        <p:nvPicPr>
          <p:cNvPr id="92" name="Obrázek 10" descr=""/>
          <p:cNvPicPr/>
          <p:nvPr/>
        </p:nvPicPr>
        <p:blipFill>
          <a:blip r:embed="rId1"/>
          <a:stretch/>
        </p:blipFill>
        <p:spPr>
          <a:xfrm>
            <a:off x="76680" y="4739040"/>
            <a:ext cx="9066960" cy="1838160"/>
          </a:xfrm>
          <a:prstGeom prst="rect">
            <a:avLst/>
          </a:prstGeom>
          <a:ln>
            <a:noFill/>
          </a:ln>
        </p:spPr>
      </p:pic>
    </p:spTree>
  </p:cSld>
  <p:transition spd="med">
    <p:wipe dir="d"/>
  </p:transition>
  <p:timing>
    <p:tnLst>
      <p:par>
        <p:cTn id="1" dur="indefinite" restart="never" nodeType="tmRoot">
          <p:childTnLst>
            <p:seq>
              <p:cTn id="2" dur="indefinite" nodeType="mainSeq"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nodeType="afterEffect" fill="hold" presetClass="entr" presetID="17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CustomShape 1"/>
          <p:cNvSpPr/>
          <p:nvPr/>
        </p:nvSpPr>
        <p:spPr>
          <a:xfrm>
            <a:off x="395280" y="5373720"/>
            <a:ext cx="8353080" cy="576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19" name="CustomShape 2"/>
          <p:cNvSpPr/>
          <p:nvPr/>
        </p:nvSpPr>
        <p:spPr>
          <a:xfrm>
            <a:off x="272880" y="304920"/>
            <a:ext cx="572652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  <a:spcBef>
                <a:spcPts val="479"/>
              </a:spcBef>
              <a:spcAft>
                <a:spcPts val="1800"/>
              </a:spcAft>
            </a:pPr>
            <a:r>
              <a:rPr b="0" lang="en-US" sz="2400" spc="-1" strike="noStrike">
                <a:solidFill>
                  <a:srgbClr val="2e2d3b"/>
                </a:solidFill>
                <a:latin typeface="Tahoma"/>
              </a:rPr>
              <a:t>Homework for those absent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20" name="CustomShape 3"/>
          <p:cNvSpPr/>
          <p:nvPr/>
        </p:nvSpPr>
        <p:spPr>
          <a:xfrm>
            <a:off x="179280" y="1044720"/>
            <a:ext cx="8748720" cy="61398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  <a:spcBef>
                <a:spcPts val="479"/>
              </a:spcBef>
              <a:spcAft>
                <a:spcPts val="1800"/>
              </a:spcAft>
            </a:pPr>
            <a:r>
              <a:rPr b="0" lang="en-US" sz="2400" spc="-1" strike="noStrike">
                <a:solidFill>
                  <a:srgbClr val="000000"/>
                </a:solidFill>
                <a:latin typeface="Tahoma"/>
              </a:rPr>
              <a:t>All three examples are problematic. Imagine you were hired as a consultant to provide guidance in the first two scenarios. Respond to the following questions: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spcAft>
                <a:spcPts val="1800"/>
              </a:spcAft>
            </a:pPr>
            <a:r>
              <a:rPr b="0" lang="en-US" sz="2400" spc="-1" strike="noStrike">
                <a:solidFill>
                  <a:srgbClr val="000000"/>
                </a:solidFill>
                <a:latin typeface="Tahoma"/>
              </a:rPr>
              <a:t>Scenario I (slide 3):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spcAft>
                <a:spcPts val="1800"/>
              </a:spcAft>
            </a:pPr>
            <a:r>
              <a:rPr b="0" lang="en-US" sz="2400" spc="-1" strike="noStrike">
                <a:solidFill>
                  <a:srgbClr val="000000"/>
                </a:solidFill>
                <a:latin typeface="Tahoma"/>
              </a:rPr>
              <a:t>- What should the CEO do?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spcAft>
                <a:spcPts val="1800"/>
              </a:spcAft>
            </a:pPr>
            <a:r>
              <a:rPr b="0" lang="en-US" sz="2400" spc="-1" strike="noStrike">
                <a:solidFill>
                  <a:srgbClr val="000000"/>
                </a:solidFill>
                <a:latin typeface="Tahoma"/>
              </a:rPr>
              <a:t>- How should the Superior of the Sales Manager do?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spcAft>
                <a:spcPts val="1800"/>
              </a:spcAft>
            </a:pPr>
            <a:r>
              <a:rPr b="0" lang="en-US" sz="2400" spc="-1" strike="noStrike">
                <a:solidFill>
                  <a:srgbClr val="000000"/>
                </a:solidFill>
                <a:latin typeface="Tahoma"/>
              </a:rPr>
              <a:t>- Provide an example to follow for the Sales Manager so she knows how to escalate next time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spcAft>
                <a:spcPts val="1800"/>
              </a:spcAft>
            </a:pPr>
            <a:r>
              <a:rPr b="0" lang="en-US" sz="2400" spc="-1" strike="noStrike">
                <a:solidFill>
                  <a:srgbClr val="000000"/>
                </a:solidFill>
                <a:latin typeface="Tahoma"/>
              </a:rPr>
              <a:t>Scenario II (slide 4):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spcAft>
                <a:spcPts val="1800"/>
              </a:spcAft>
            </a:pPr>
            <a:r>
              <a:rPr b="0" lang="en-US" sz="2400" spc="-1" strike="noStrike">
                <a:solidFill>
                  <a:srgbClr val="000000"/>
                </a:solidFill>
                <a:latin typeface="Tahoma"/>
              </a:rPr>
              <a:t>- Analyze what is wrong with this escalation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spcAft>
                <a:spcPts val="1800"/>
              </a:spcAft>
            </a:pPr>
            <a:endParaRPr b="0" lang="en-US" sz="2400" spc="-1" strike="noStrike">
              <a:latin typeface="Arial"/>
            </a:endParaRPr>
          </a:p>
        </p:txBody>
      </p:sp>
    </p:spTree>
  </p:cSld>
  <p:transition spd="med">
    <p:wipe dir="d"/>
  </p:transition>
  <p:timing>
    <p:tnLst>
      <p:par>
        <p:cTn id="31" dur="indefinite" restart="never" nodeType="tmRoot">
          <p:childTnLst>
            <p:seq>
              <p:cTn id="3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TextShape 1"/>
          <p:cNvSpPr txBox="1"/>
          <p:nvPr/>
        </p:nvSpPr>
        <p:spPr>
          <a:xfrm>
            <a:off x="271440" y="76320"/>
            <a:ext cx="8229240" cy="609120"/>
          </a:xfrm>
          <a:prstGeom prst="rect">
            <a:avLst/>
          </a:prstGeom>
          <a:noFill/>
          <a:ln w="9360">
            <a:noFill/>
          </a:ln>
        </p:spPr>
        <p:txBody>
          <a:bodyPr anchor="ctr"/>
          <a:p>
            <a:pPr>
              <a:lnSpc>
                <a:spcPct val="100000"/>
              </a:lnSpc>
            </a:pPr>
            <a:r>
              <a:rPr b="0" lang="en-US" sz="3200" spc="-1" strike="noStrike">
                <a:solidFill>
                  <a:srgbClr val="12163d"/>
                </a:solidFill>
                <a:latin typeface="Tahoma"/>
              </a:rPr>
              <a:t>Good luck!</a:t>
            </a:r>
            <a:endParaRPr b="0" lang="en-US" sz="3200" spc="-1" strike="noStrike">
              <a:solidFill>
                <a:srgbClr val="ffffff"/>
              </a:solidFill>
              <a:latin typeface="Tahoma"/>
            </a:endParaRPr>
          </a:p>
        </p:txBody>
      </p:sp>
      <p:sp>
        <p:nvSpPr>
          <p:cNvPr id="122" name="CustomShape 2"/>
          <p:cNvSpPr/>
          <p:nvPr/>
        </p:nvSpPr>
        <p:spPr>
          <a:xfrm>
            <a:off x="95400" y="4610160"/>
            <a:ext cx="8430840" cy="87264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Ctr="1"/>
          <a:p>
            <a:pPr>
              <a:lnSpc>
                <a:spcPct val="100000"/>
              </a:lnSpc>
              <a:spcBef>
                <a:spcPts val="479"/>
              </a:spcBef>
            </a:pPr>
            <a:r>
              <a:rPr b="0" lang="en-US" sz="2400" spc="-1" strike="noStrike">
                <a:solidFill>
                  <a:srgbClr val="ffffff"/>
                </a:solidFill>
                <a:latin typeface="Tahoma"/>
              </a:rPr>
              <a:t>Each lesson includes a list of suggested tasks and a set of test questions.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23" name="CustomShape 3"/>
          <p:cNvSpPr/>
          <p:nvPr/>
        </p:nvSpPr>
        <p:spPr>
          <a:xfrm>
            <a:off x="457200" y="1268280"/>
            <a:ext cx="8229240" cy="4824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/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c40e26"/>
              </a:buClr>
              <a:buFont typeface="Symbol" charset="2"/>
              <a:buChar char=""/>
            </a:pPr>
            <a:r>
              <a:rPr b="0" lang="en-US" sz="2400" spc="-1" strike="noStrike">
                <a:solidFill>
                  <a:srgbClr val="333333"/>
                </a:solidFill>
                <a:latin typeface="Arial"/>
              </a:rPr>
              <a:t>Questions</a:t>
            </a:r>
            <a:endParaRPr b="0" lang="en-US" sz="24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c40e26"/>
              </a:buClr>
              <a:buFont typeface="Symbol" charset="2"/>
              <a:buChar char=""/>
            </a:pPr>
            <a:r>
              <a:rPr b="0" lang="en-US" sz="2400" spc="-1" strike="noStrike">
                <a:solidFill>
                  <a:srgbClr val="333333"/>
                </a:solidFill>
                <a:latin typeface="Arial"/>
              </a:rPr>
              <a:t>Suggestions</a:t>
            </a:r>
            <a:endParaRPr b="0" lang="en-US" sz="2400" spc="-1" strike="noStrike">
              <a:latin typeface="Arial"/>
            </a:endParaRPr>
          </a:p>
          <a:p>
            <a:pPr marL="343080" indent="-342720">
              <a:lnSpc>
                <a:spcPct val="100000"/>
              </a:lnSpc>
              <a:spcBef>
                <a:spcPts val="479"/>
              </a:spcBef>
              <a:buClr>
                <a:srgbClr val="c40e26"/>
              </a:buClr>
              <a:buFont typeface="Symbol" charset="2"/>
              <a:buChar char=""/>
            </a:pPr>
            <a:r>
              <a:rPr b="0" lang="en-US" sz="2400" spc="-1" strike="noStrike">
                <a:solidFill>
                  <a:srgbClr val="333333"/>
                </a:solidFill>
                <a:latin typeface="Arial"/>
              </a:rPr>
              <a:t>Discussion</a:t>
            </a:r>
            <a:endParaRPr b="0" lang="en-US" sz="2400" spc="-1" strike="noStrike">
              <a:latin typeface="Arial"/>
            </a:endParaRPr>
          </a:p>
        </p:txBody>
      </p:sp>
    </p:spTree>
  </p:cSld>
  <p:transition spd="med">
    <p:wipe dir="d"/>
  </p:transition>
  <p:timing>
    <p:tnLst>
      <p:par>
        <p:cTn id="33" dur="indefinite" restart="never" nodeType="tmRoot">
          <p:childTnLst>
            <p:seq>
              <p:cTn id="34" dur="indefinite" nodeType="mainSeq">
                <p:childTnLst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nodeType="clickEffect" fill="hold" presetClass="entr" presetID="1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slide(fromBottom)" transition="in">
                                      <p:cBhvr additive="repl">
                                        <p:cTn id="39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CustomShape 1"/>
          <p:cNvSpPr/>
          <p:nvPr/>
        </p:nvSpPr>
        <p:spPr>
          <a:xfrm>
            <a:off x="561600" y="1201680"/>
            <a:ext cx="6356520" cy="41436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  <a:spcBef>
                <a:spcPts val="1199"/>
              </a:spcBef>
            </a:pPr>
            <a:r>
              <a:rPr b="0" lang="en-US" sz="2400" spc="-1" strike="noStrike">
                <a:solidFill>
                  <a:srgbClr val="2e2d3b"/>
                </a:solidFill>
                <a:latin typeface="Tahoma"/>
              </a:rPr>
              <a:t>What is it?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1199"/>
              </a:spcBef>
            </a:pPr>
            <a:r>
              <a:rPr b="0" i="1" lang="en-US" sz="2400" spc="-1" strike="noStrike">
                <a:solidFill>
                  <a:srgbClr val="000000"/>
                </a:solidFill>
                <a:latin typeface="Tahoma"/>
              </a:rPr>
              <a:t>Escalation</a:t>
            </a:r>
            <a:r>
              <a:rPr b="0" lang="en-US" sz="2400" spc="-1" strike="noStrike">
                <a:solidFill>
                  <a:srgbClr val="000000"/>
                </a:solidFill>
                <a:latin typeface="Tahoma"/>
              </a:rPr>
              <a:t> is an act of informing people on the next (higher) management level about a problem or a situation, to get their attention and help.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1199"/>
              </a:spcBef>
            </a:pPr>
            <a:r>
              <a:rPr b="0" lang="en-US" sz="2400" spc="-1" strike="noStrike">
                <a:solidFill>
                  <a:srgbClr val="000000"/>
                </a:solidFill>
                <a:latin typeface="Tahoma"/>
              </a:rPr>
              <a:t>When to escalate?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1199"/>
              </a:spcBef>
            </a:pPr>
            <a:r>
              <a:rPr b="0" lang="en-US" sz="2400" spc="-1" strike="noStrike">
                <a:solidFill>
                  <a:srgbClr val="000000"/>
                </a:solidFill>
                <a:latin typeface="Tahoma"/>
              </a:rPr>
              <a:t>How to do it?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1199"/>
              </a:spcBef>
            </a:pP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1199"/>
              </a:spcBef>
            </a:pPr>
            <a:endParaRPr b="0" lang="en-US" sz="2400" spc="-1" strike="noStrike">
              <a:latin typeface="Arial"/>
            </a:endParaRPr>
          </a:p>
        </p:txBody>
      </p:sp>
      <p:sp>
        <p:nvSpPr>
          <p:cNvPr id="94" name="CustomShape 2"/>
          <p:cNvSpPr/>
          <p:nvPr/>
        </p:nvSpPr>
        <p:spPr>
          <a:xfrm>
            <a:off x="395280" y="5373720"/>
            <a:ext cx="8353080" cy="576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95" name="Obrázek 10" descr=""/>
          <p:cNvPicPr/>
          <p:nvPr/>
        </p:nvPicPr>
        <p:blipFill>
          <a:blip r:embed="rId1"/>
          <a:stretch/>
        </p:blipFill>
        <p:spPr>
          <a:xfrm>
            <a:off x="76680" y="4739040"/>
            <a:ext cx="9066960" cy="1838160"/>
          </a:xfrm>
          <a:prstGeom prst="rect">
            <a:avLst/>
          </a:prstGeom>
          <a:ln>
            <a:noFill/>
          </a:ln>
        </p:spPr>
      </p:pic>
      <p:sp>
        <p:nvSpPr>
          <p:cNvPr id="96" name="CustomShape 3"/>
          <p:cNvSpPr/>
          <p:nvPr/>
        </p:nvSpPr>
        <p:spPr>
          <a:xfrm>
            <a:off x="272880" y="304920"/>
            <a:ext cx="404208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  <a:spcBef>
                <a:spcPts val="479"/>
              </a:spcBef>
              <a:spcAft>
                <a:spcPts val="1800"/>
              </a:spcAft>
            </a:pPr>
            <a:r>
              <a:rPr b="0" lang="en-US" sz="2400" spc="-1" strike="noStrike">
                <a:solidFill>
                  <a:srgbClr val="2e2d3b"/>
                </a:solidFill>
                <a:latin typeface="Tahoma"/>
              </a:rPr>
              <a:t>ESCALATION</a:t>
            </a:r>
            <a:endParaRPr b="0" lang="en-US" sz="2400" spc="-1" strike="noStrike">
              <a:latin typeface="Arial"/>
            </a:endParaRPr>
          </a:p>
        </p:txBody>
      </p:sp>
    </p:spTree>
  </p:cSld>
  <p:transition spd="med">
    <p:wipe dir="d"/>
  </p:transition>
  <p:timing>
    <p:tnLst>
      <p:par>
        <p:cTn id="9" dur="indefinite" restart="never" nodeType="tmRoot">
          <p:childTnLst>
            <p:seq>
              <p:cTn id="10" dur="indefinite" nodeType="mainSeq"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nodeType="afterEffect" fill="hold" presetClass="entr" presetID="17" presetSubtype="1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5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/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6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CustomShape 1"/>
          <p:cNvSpPr/>
          <p:nvPr/>
        </p:nvSpPr>
        <p:spPr>
          <a:xfrm>
            <a:off x="395280" y="5373720"/>
            <a:ext cx="8353080" cy="576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98" name="CustomShape 2"/>
          <p:cNvSpPr/>
          <p:nvPr/>
        </p:nvSpPr>
        <p:spPr>
          <a:xfrm>
            <a:off x="272880" y="160920"/>
            <a:ext cx="786528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  <a:spcBef>
                <a:spcPts val="479"/>
              </a:spcBef>
              <a:spcAft>
                <a:spcPts val="1800"/>
              </a:spcAft>
            </a:pPr>
            <a:r>
              <a:rPr b="0" lang="en-US" sz="2400" spc="-1" strike="noStrike">
                <a:solidFill>
                  <a:srgbClr val="2e2d3b"/>
                </a:solidFill>
                <a:latin typeface="Tahoma"/>
              </a:rPr>
              <a:t>Activity 1: Assessments of ESCALATION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99" name="CustomShape 3"/>
          <p:cNvSpPr/>
          <p:nvPr/>
        </p:nvSpPr>
        <p:spPr>
          <a:xfrm>
            <a:off x="272880" y="1058760"/>
            <a:ext cx="8421840" cy="5132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  <a:spcBef>
                <a:spcPts val="400"/>
              </a:spcBef>
              <a:spcAft>
                <a:spcPts val="1500"/>
              </a:spcAft>
            </a:pPr>
            <a:r>
              <a:rPr b="0" lang="en-US" sz="2000" spc="-1" strike="noStrike">
                <a:solidFill>
                  <a:srgbClr val="000000"/>
                </a:solidFill>
                <a:latin typeface="Tahoma"/>
              </a:rPr>
              <a:t>From: Sales Manager</a:t>
            </a: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spcAft>
                <a:spcPts val="1500"/>
              </a:spcAft>
            </a:pPr>
            <a:r>
              <a:rPr b="0" lang="en-US" sz="2000" spc="-1" strike="noStrike">
                <a:solidFill>
                  <a:srgbClr val="000000"/>
                </a:solidFill>
                <a:latin typeface="Tahoma"/>
              </a:rPr>
              <a:t>To: CEO</a:t>
            </a: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spcAft>
                <a:spcPts val="1500"/>
              </a:spcAft>
            </a:pPr>
            <a:r>
              <a:rPr b="0" lang="en-US" sz="2000" spc="-1" strike="noStrike">
                <a:solidFill>
                  <a:srgbClr val="000000"/>
                </a:solidFill>
                <a:latin typeface="Tahoma"/>
              </a:rPr>
              <a:t>Cc: Superior of the Sales Manager</a:t>
            </a: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spcAft>
                <a:spcPts val="1500"/>
              </a:spcAft>
            </a:pPr>
            <a:r>
              <a:rPr b="0" lang="en-US" sz="2000" spc="-1" strike="noStrike">
                <a:solidFill>
                  <a:srgbClr val="000000"/>
                </a:solidFill>
                <a:latin typeface="Tahoma"/>
              </a:rPr>
              <a:t>Subject: Escalation</a:t>
            </a: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spcAft>
                <a:spcPts val="1500"/>
              </a:spcAft>
            </a:pPr>
            <a:r>
              <a:rPr b="0" lang="en-US" sz="2000" spc="-1" strike="noStrike">
                <a:solidFill>
                  <a:srgbClr val="000000"/>
                </a:solidFill>
                <a:latin typeface="Tahoma"/>
              </a:rPr>
              <a:t>Dear CEO, </a:t>
            </a: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spcAft>
                <a:spcPts val="1500"/>
              </a:spcAft>
            </a:pPr>
            <a:r>
              <a:rPr b="0" lang="en-US" sz="2000" spc="-1" strike="noStrike">
                <a:solidFill>
                  <a:srgbClr val="000000"/>
                </a:solidFill>
                <a:latin typeface="Tahoma"/>
              </a:rPr>
              <a:t>it is becoming increasingly serious, Operations poor deliveries prevent me from generating revenues. Please take this as official escalation, it is unsustainable, I cannot control all the Operations deliverables. </a:t>
            </a: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spcAft>
                <a:spcPts val="1500"/>
              </a:spcAft>
            </a:pPr>
            <a:r>
              <a:rPr b="0" lang="en-US" sz="2000" spc="-1" strike="noStrike">
                <a:solidFill>
                  <a:srgbClr val="000000"/>
                </a:solidFill>
                <a:latin typeface="Tahoma"/>
              </a:rPr>
              <a:t>Best regards</a:t>
            </a: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spcAft>
                <a:spcPts val="1500"/>
              </a:spcAft>
            </a:pPr>
            <a:r>
              <a:rPr b="0" lang="en-US" sz="2000" spc="-1" strike="noStrike">
                <a:solidFill>
                  <a:srgbClr val="000000"/>
                </a:solidFill>
                <a:latin typeface="Tahoma"/>
              </a:rPr>
              <a:t>XY</a:t>
            </a:r>
            <a:endParaRPr b="0" lang="en-US" sz="2000" spc="-1" strike="noStrike">
              <a:latin typeface="Arial"/>
            </a:endParaRPr>
          </a:p>
        </p:txBody>
      </p:sp>
    </p:spTree>
  </p:cSld>
  <p:transition spd="med">
    <p:wipe dir="d"/>
  </p:transition>
  <p:timing>
    <p:tnLst>
      <p:par>
        <p:cTn id="17" dur="indefinite" restart="never" nodeType="tmRoot">
          <p:childTnLst>
            <p:seq>
              <p:cTn id="1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CustomShape 1"/>
          <p:cNvSpPr/>
          <p:nvPr/>
        </p:nvSpPr>
        <p:spPr>
          <a:xfrm>
            <a:off x="395280" y="5373720"/>
            <a:ext cx="8353080" cy="576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01" name="CustomShape 2"/>
          <p:cNvSpPr/>
          <p:nvPr/>
        </p:nvSpPr>
        <p:spPr>
          <a:xfrm>
            <a:off x="272880" y="304920"/>
            <a:ext cx="667656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  <a:spcBef>
                <a:spcPts val="479"/>
              </a:spcBef>
              <a:spcAft>
                <a:spcPts val="1800"/>
              </a:spcAft>
            </a:pPr>
            <a:r>
              <a:rPr b="0" lang="en-US" sz="2400" spc="-1" strike="noStrike">
                <a:solidFill>
                  <a:srgbClr val="2e2d3b"/>
                </a:solidFill>
                <a:latin typeface="Tahoma"/>
              </a:rPr>
              <a:t>Activity 2: Assessment of Escalation 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02" name="CustomShape 3"/>
          <p:cNvSpPr/>
          <p:nvPr/>
        </p:nvSpPr>
        <p:spPr>
          <a:xfrm>
            <a:off x="449280" y="1058760"/>
            <a:ext cx="8421840" cy="45230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  <a:spcBef>
                <a:spcPts val="400"/>
              </a:spcBef>
              <a:spcAft>
                <a:spcPts val="1500"/>
              </a:spcAft>
            </a:pPr>
            <a:r>
              <a:rPr b="0" lang="en-US" sz="2000" spc="-1" strike="noStrike">
                <a:solidFill>
                  <a:srgbClr val="000000"/>
                </a:solidFill>
                <a:latin typeface="Tahoma"/>
              </a:rPr>
              <a:t>From: Project Manager</a:t>
            </a: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spcAft>
                <a:spcPts val="1500"/>
              </a:spcAft>
            </a:pPr>
            <a:r>
              <a:rPr b="0" lang="en-US" sz="2000" spc="-1" strike="noStrike">
                <a:solidFill>
                  <a:srgbClr val="000000"/>
                </a:solidFill>
                <a:latin typeface="Tahoma"/>
              </a:rPr>
              <a:t>To: Operations Director</a:t>
            </a: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spcAft>
                <a:spcPts val="1500"/>
              </a:spcAft>
            </a:pPr>
            <a:r>
              <a:rPr b="0" lang="en-US" sz="2000" spc="-1" strike="noStrike">
                <a:solidFill>
                  <a:srgbClr val="000000"/>
                </a:solidFill>
                <a:latin typeface="Tahoma"/>
              </a:rPr>
              <a:t>Cc: empty</a:t>
            </a: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spcAft>
                <a:spcPts val="1500"/>
              </a:spcAft>
            </a:pPr>
            <a:r>
              <a:rPr b="0" lang="en-US" sz="2000" spc="-1" strike="noStrike">
                <a:solidFill>
                  <a:srgbClr val="000000"/>
                </a:solidFill>
                <a:latin typeface="Tahoma"/>
              </a:rPr>
              <a:t>Subject: URGENT!!! Engineer needed</a:t>
            </a: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spcAft>
                <a:spcPts val="1500"/>
              </a:spcAft>
            </a:pPr>
            <a:r>
              <a:rPr b="0" lang="en-US" sz="2000" spc="-1" strike="noStrike">
                <a:solidFill>
                  <a:srgbClr val="000000"/>
                </a:solidFill>
                <a:latin typeface="Tahoma"/>
              </a:rPr>
              <a:t>Dear Ops Director,</a:t>
            </a: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spcAft>
                <a:spcPts val="1500"/>
              </a:spcAft>
            </a:pPr>
            <a:r>
              <a:rPr b="0" lang="en-US" sz="2000" spc="-1" strike="noStrike">
                <a:solidFill>
                  <a:srgbClr val="000000"/>
                </a:solidFill>
                <a:latin typeface="Tahoma"/>
              </a:rPr>
              <a:t>I urgently need an engineer for the completion of the YZ project. The engineer that is currently onsite fell sick.</a:t>
            </a: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spcAft>
                <a:spcPts val="1500"/>
              </a:spcAft>
            </a:pPr>
            <a:r>
              <a:rPr b="0" lang="en-US" sz="2000" spc="-1" strike="noStrike">
                <a:solidFill>
                  <a:srgbClr val="000000"/>
                </a:solidFill>
                <a:latin typeface="Tahoma"/>
              </a:rPr>
              <a:t>Best regards</a:t>
            </a: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spcAft>
                <a:spcPts val="1500"/>
              </a:spcAft>
            </a:pPr>
            <a:r>
              <a:rPr b="0" lang="en-US" sz="2000" spc="-1" strike="noStrike">
                <a:solidFill>
                  <a:srgbClr val="000000"/>
                </a:solidFill>
                <a:latin typeface="Tahoma"/>
              </a:rPr>
              <a:t>XY</a:t>
            </a:r>
            <a:endParaRPr b="0" lang="en-US" sz="2000" spc="-1" strike="noStrike">
              <a:latin typeface="Arial"/>
            </a:endParaRPr>
          </a:p>
        </p:txBody>
      </p:sp>
    </p:spTree>
  </p:cSld>
  <p:transition spd="med">
    <p:wipe dir="d"/>
  </p:transition>
  <p:timing>
    <p:tnLst>
      <p:par>
        <p:cTn id="19" dur="indefinite" restart="never" nodeType="tmRoot">
          <p:childTnLst>
            <p:seq>
              <p:cTn id="2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CustomShape 1"/>
          <p:cNvSpPr/>
          <p:nvPr/>
        </p:nvSpPr>
        <p:spPr>
          <a:xfrm>
            <a:off x="395280" y="5373720"/>
            <a:ext cx="8353080" cy="576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04" name="CustomShape 2"/>
          <p:cNvSpPr/>
          <p:nvPr/>
        </p:nvSpPr>
        <p:spPr>
          <a:xfrm>
            <a:off x="272880" y="304920"/>
            <a:ext cx="404208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  <a:spcBef>
                <a:spcPts val="479"/>
              </a:spcBef>
              <a:spcAft>
                <a:spcPts val="1800"/>
              </a:spcAft>
            </a:pPr>
            <a:r>
              <a:rPr b="0" lang="en-US" sz="2400" spc="-1" strike="noStrike">
                <a:solidFill>
                  <a:srgbClr val="2e2d3b"/>
                </a:solidFill>
                <a:latin typeface="Tahoma"/>
              </a:rPr>
              <a:t>Activity 3: Assessment 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05" name="CustomShape 3"/>
          <p:cNvSpPr/>
          <p:nvPr/>
        </p:nvSpPr>
        <p:spPr>
          <a:xfrm>
            <a:off x="352800" y="1025640"/>
            <a:ext cx="8421840" cy="5742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  <a:spcBef>
                <a:spcPts val="400"/>
              </a:spcBef>
              <a:spcAft>
                <a:spcPts val="1500"/>
              </a:spcAft>
            </a:pPr>
            <a:r>
              <a:rPr b="0" lang="en-US" sz="2000" spc="-1" strike="noStrike">
                <a:solidFill>
                  <a:srgbClr val="000000"/>
                </a:solidFill>
                <a:latin typeface="Tahoma"/>
              </a:rPr>
              <a:t>From: Engineer</a:t>
            </a: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spcAft>
                <a:spcPts val="1500"/>
              </a:spcAft>
            </a:pPr>
            <a:r>
              <a:rPr b="0" lang="en-US" sz="2000" spc="-1" strike="noStrike">
                <a:solidFill>
                  <a:srgbClr val="000000"/>
                </a:solidFill>
                <a:latin typeface="Tahoma"/>
              </a:rPr>
              <a:t>To: Chief HR Officer (based in UK)</a:t>
            </a: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spcAft>
                <a:spcPts val="1500"/>
              </a:spcAft>
            </a:pPr>
            <a:r>
              <a:rPr b="0" lang="en-US" sz="2000" spc="-1" strike="noStrike">
                <a:solidFill>
                  <a:srgbClr val="000000"/>
                </a:solidFill>
                <a:latin typeface="Tahoma"/>
              </a:rPr>
              <a:t>Cc: empty</a:t>
            </a: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spcAft>
                <a:spcPts val="1500"/>
              </a:spcAft>
            </a:pPr>
            <a:r>
              <a:rPr b="0" lang="en-US" sz="2000" spc="-1" strike="noStrike">
                <a:solidFill>
                  <a:srgbClr val="000000"/>
                </a:solidFill>
                <a:latin typeface="Tahoma"/>
              </a:rPr>
              <a:t>Subject: Complaint</a:t>
            </a: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spcAft>
                <a:spcPts val="1500"/>
              </a:spcAft>
            </a:pPr>
            <a:r>
              <a:rPr b="0" lang="en-US" sz="2000" spc="-1" strike="noStrike">
                <a:solidFill>
                  <a:srgbClr val="000000"/>
                </a:solidFill>
                <a:latin typeface="Tahoma"/>
              </a:rPr>
              <a:t>Dear James,</a:t>
            </a: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spcAft>
                <a:spcPts val="1500"/>
              </a:spcAft>
            </a:pPr>
            <a:r>
              <a:rPr b="0" lang="en-US" sz="2000" spc="-1" strike="noStrike">
                <a:solidFill>
                  <a:srgbClr val="000000"/>
                </a:solidFill>
                <a:latin typeface="Tahoma"/>
              </a:rPr>
              <a:t>I want to escalate poor people management in Brno. I was sent a performance improvement plan that I don’t agree with and I was told that it doesn’t matter, it is still valid. I reviewed UK HR portal and no policy states this is true. Please investigate this 1st line manager's master-servant type of attitude towards my role in the organization.</a:t>
            </a: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spcAft>
                <a:spcPts val="1500"/>
              </a:spcAft>
            </a:pPr>
            <a:r>
              <a:rPr b="0" lang="en-US" sz="2000" spc="-1" strike="noStrike">
                <a:solidFill>
                  <a:srgbClr val="000000"/>
                </a:solidFill>
                <a:latin typeface="Tahoma"/>
              </a:rPr>
              <a:t>Best regards</a:t>
            </a: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00"/>
              </a:spcBef>
              <a:spcAft>
                <a:spcPts val="1500"/>
              </a:spcAft>
            </a:pPr>
            <a:r>
              <a:rPr b="0" lang="en-US" sz="2000" spc="-1" strike="noStrike">
                <a:solidFill>
                  <a:srgbClr val="000000"/>
                </a:solidFill>
                <a:latin typeface="Tahoma"/>
              </a:rPr>
              <a:t>XY</a:t>
            </a:r>
            <a:endParaRPr b="0" lang="en-US" sz="2000" spc="-1" strike="noStrike">
              <a:latin typeface="Arial"/>
            </a:endParaRPr>
          </a:p>
        </p:txBody>
      </p:sp>
    </p:spTree>
  </p:cSld>
  <p:transition spd="med">
    <p:wipe dir="d"/>
  </p:transition>
  <p:timing>
    <p:tnLst>
      <p:par>
        <p:cTn id="21" dur="indefinite" restart="never" nodeType="tmRoot">
          <p:childTnLst>
            <p:seq>
              <p:cTn id="2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CustomShape 1"/>
          <p:cNvSpPr/>
          <p:nvPr/>
        </p:nvSpPr>
        <p:spPr>
          <a:xfrm>
            <a:off x="395280" y="5373720"/>
            <a:ext cx="8353080" cy="576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07" name="CustomShape 2"/>
          <p:cNvSpPr/>
          <p:nvPr/>
        </p:nvSpPr>
        <p:spPr>
          <a:xfrm>
            <a:off x="192600" y="196920"/>
            <a:ext cx="5758920" cy="821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  <a:spcBef>
                <a:spcPts val="479"/>
              </a:spcBef>
              <a:spcAft>
                <a:spcPts val="1800"/>
              </a:spcAft>
            </a:pPr>
            <a:r>
              <a:rPr b="0" lang="en-US" sz="2400" spc="-1" strike="noStrike">
                <a:solidFill>
                  <a:srgbClr val="2e2d3b"/>
                </a:solidFill>
                <a:latin typeface="Tahoma"/>
              </a:rPr>
              <a:t>Activity 4: Brainstorming on ESCALATION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08" name="CustomShape 3"/>
          <p:cNvSpPr/>
          <p:nvPr/>
        </p:nvSpPr>
        <p:spPr>
          <a:xfrm>
            <a:off x="449280" y="1058760"/>
            <a:ext cx="8421840" cy="3300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  <a:spcBef>
                <a:spcPts val="641"/>
              </a:spcBef>
              <a:spcAft>
                <a:spcPts val="2401"/>
              </a:spcAft>
            </a:pPr>
            <a:r>
              <a:rPr b="0" lang="en-US" sz="3200" spc="-1" strike="noStrike">
                <a:solidFill>
                  <a:srgbClr val="000000"/>
                </a:solidFill>
                <a:latin typeface="Tahoma"/>
              </a:rPr>
              <a:t>When to escalate?</a:t>
            </a:r>
            <a:endParaRPr b="0" lang="en-US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  <a:spcAft>
                <a:spcPts val="2401"/>
              </a:spcAft>
            </a:pPr>
            <a:r>
              <a:rPr b="0" lang="en-US" sz="3200" spc="-1" strike="noStrike">
                <a:solidFill>
                  <a:srgbClr val="000000"/>
                </a:solidFill>
                <a:latin typeface="Tahoma"/>
              </a:rPr>
              <a:t>What things do you consider before you escalate?</a:t>
            </a:r>
            <a:endParaRPr b="0" lang="en-US" sz="32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641"/>
              </a:spcBef>
              <a:spcAft>
                <a:spcPts val="2401"/>
              </a:spcAft>
            </a:pPr>
            <a:r>
              <a:rPr b="0" lang="en-US" sz="3200" spc="-1" strike="noStrike">
                <a:solidFill>
                  <a:srgbClr val="000000"/>
                </a:solidFill>
                <a:latin typeface="Tahoma"/>
              </a:rPr>
              <a:t>What things do you consider when reacting to an escalation?</a:t>
            </a:r>
            <a:endParaRPr b="0" lang="en-US" sz="3200" spc="-1" strike="noStrike">
              <a:latin typeface="Arial"/>
            </a:endParaRPr>
          </a:p>
        </p:txBody>
      </p:sp>
    </p:spTree>
  </p:cSld>
  <p:transition spd="med">
    <p:wipe dir="d"/>
  </p:transition>
  <p:timing>
    <p:tnLst>
      <p:par>
        <p:cTn id="23" dur="indefinite" restart="never" nodeType="tmRoot">
          <p:childTnLst>
            <p:seq>
              <p:cTn id="2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CustomShape 1"/>
          <p:cNvSpPr/>
          <p:nvPr/>
        </p:nvSpPr>
        <p:spPr>
          <a:xfrm>
            <a:off x="395280" y="5373720"/>
            <a:ext cx="8353080" cy="576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10" name="CustomShape 2"/>
          <p:cNvSpPr/>
          <p:nvPr/>
        </p:nvSpPr>
        <p:spPr>
          <a:xfrm>
            <a:off x="272880" y="304920"/>
            <a:ext cx="832248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  <a:spcBef>
                <a:spcPts val="479"/>
              </a:spcBef>
              <a:spcAft>
                <a:spcPts val="1800"/>
              </a:spcAft>
            </a:pPr>
            <a:r>
              <a:rPr b="0" lang="en-US" sz="2400" spc="-1" strike="noStrike">
                <a:solidFill>
                  <a:srgbClr val="2e2d3b"/>
                </a:solidFill>
                <a:latin typeface="Tahoma"/>
              </a:rPr>
              <a:t>Consider prior escalating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11" name="CustomShape 3"/>
          <p:cNvSpPr/>
          <p:nvPr/>
        </p:nvSpPr>
        <p:spPr>
          <a:xfrm>
            <a:off x="313200" y="448560"/>
            <a:ext cx="8421840" cy="5472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  <a:spcBef>
                <a:spcPts val="561"/>
              </a:spcBef>
              <a:spcAft>
                <a:spcPts val="2100"/>
              </a:spcAft>
            </a:pPr>
            <a:r>
              <a:rPr b="0" lang="en-US" sz="2800" spc="-1" strike="noStrike">
                <a:solidFill>
                  <a:srgbClr val="000000"/>
                </a:solidFill>
                <a:latin typeface="Tahoma"/>
              </a:rPr>
              <a:t> </a:t>
            </a:r>
            <a:endParaRPr b="0" lang="en-US" sz="2800" spc="-1" strike="noStrike">
              <a:latin typeface="Arial"/>
            </a:endParaRPr>
          </a:p>
          <a:p>
            <a:pPr lvl="1" marL="457200" indent="-216000">
              <a:lnSpc>
                <a:spcPct val="100000"/>
              </a:lnSpc>
              <a:spcBef>
                <a:spcPts val="400"/>
              </a:spcBef>
              <a:spcAft>
                <a:spcPts val="1500"/>
              </a:spcAft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Tahoma"/>
              </a:rPr>
              <a:t> </a:t>
            </a:r>
            <a:r>
              <a:rPr b="0" lang="en-US" sz="2000" spc="-1" strike="noStrike">
                <a:solidFill>
                  <a:srgbClr val="000000"/>
                </a:solidFill>
                <a:latin typeface="Tahoma"/>
              </a:rPr>
              <a:t>Timing (not too early, not too late) BUT “bad news early”</a:t>
            </a:r>
            <a:endParaRPr b="0" lang="en-US" sz="2000" spc="-1" strike="noStrike">
              <a:latin typeface="Arial"/>
            </a:endParaRPr>
          </a:p>
          <a:p>
            <a:pPr lvl="1" marL="457200" indent="-216000">
              <a:lnSpc>
                <a:spcPct val="100000"/>
              </a:lnSpc>
              <a:spcBef>
                <a:spcPts val="400"/>
              </a:spcBef>
              <a:spcAft>
                <a:spcPts val="1500"/>
              </a:spcAft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Tahoma"/>
              </a:rPr>
              <a:t> </a:t>
            </a:r>
            <a:r>
              <a:rPr b="0" lang="en-US" sz="2000" spc="-1" strike="noStrike">
                <a:solidFill>
                  <a:srgbClr val="000000"/>
                </a:solidFill>
                <a:latin typeface="Tahoma"/>
              </a:rPr>
              <a:t>Heat</a:t>
            </a:r>
            <a:endParaRPr b="0" lang="en-US" sz="2000" spc="-1" strike="noStrike">
              <a:latin typeface="Arial"/>
            </a:endParaRPr>
          </a:p>
          <a:p>
            <a:pPr lvl="1" marL="457200" indent="-216000">
              <a:lnSpc>
                <a:spcPct val="100000"/>
              </a:lnSpc>
              <a:spcBef>
                <a:spcPts val="400"/>
              </a:spcBef>
              <a:spcAft>
                <a:spcPts val="1500"/>
              </a:spcAft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Tahoma"/>
              </a:rPr>
              <a:t> </a:t>
            </a:r>
            <a:r>
              <a:rPr b="0" lang="en-US" sz="2000" spc="-1" strike="noStrike">
                <a:solidFill>
                  <a:srgbClr val="000000"/>
                </a:solidFill>
                <a:latin typeface="Tahoma"/>
              </a:rPr>
              <a:t>Did you do maximum on your side?</a:t>
            </a:r>
            <a:endParaRPr b="0" lang="en-US" sz="2000" spc="-1" strike="noStrike">
              <a:latin typeface="Arial"/>
            </a:endParaRPr>
          </a:p>
          <a:p>
            <a:pPr lvl="1" marL="457200" indent="-216000">
              <a:lnSpc>
                <a:spcPct val="100000"/>
              </a:lnSpc>
              <a:spcBef>
                <a:spcPts val="400"/>
              </a:spcBef>
              <a:spcAft>
                <a:spcPts val="1500"/>
              </a:spcAft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Tahoma"/>
              </a:rPr>
              <a:t> </a:t>
            </a:r>
            <a:r>
              <a:rPr b="0" lang="en-US" sz="2000" spc="-1" strike="noStrike">
                <a:solidFill>
                  <a:srgbClr val="000000"/>
                </a:solidFill>
                <a:latin typeface="Tahoma"/>
              </a:rPr>
              <a:t>Addressed with competent person first? </a:t>
            </a:r>
            <a:endParaRPr b="0" lang="en-US" sz="2000" spc="-1" strike="noStrike">
              <a:latin typeface="Arial"/>
            </a:endParaRPr>
          </a:p>
          <a:p>
            <a:pPr lvl="1" marL="457200" indent="-216000">
              <a:lnSpc>
                <a:spcPct val="100000"/>
              </a:lnSpc>
              <a:spcBef>
                <a:spcPts val="400"/>
              </a:spcBef>
              <a:spcAft>
                <a:spcPts val="1500"/>
              </a:spcAft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Tahoma"/>
              </a:rPr>
              <a:t> </a:t>
            </a:r>
            <a:r>
              <a:rPr b="0" lang="en-US" sz="2000" spc="-1" strike="noStrike">
                <a:solidFill>
                  <a:srgbClr val="000000"/>
                </a:solidFill>
                <a:latin typeface="Tahoma"/>
              </a:rPr>
              <a:t>Choice of person to escalate to </a:t>
            </a:r>
            <a:endParaRPr b="0" lang="en-US" sz="2000" spc="-1" strike="noStrike">
              <a:latin typeface="Arial"/>
            </a:endParaRPr>
          </a:p>
          <a:p>
            <a:pPr lvl="1" marL="457200" indent="-216000">
              <a:lnSpc>
                <a:spcPct val="100000"/>
              </a:lnSpc>
              <a:spcBef>
                <a:spcPts val="400"/>
              </a:spcBef>
              <a:spcAft>
                <a:spcPts val="1500"/>
              </a:spcAft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Tahoma"/>
              </a:rPr>
              <a:t> </a:t>
            </a:r>
            <a:r>
              <a:rPr b="0" lang="en-US" sz="2000" spc="-1" strike="noStrike">
                <a:solidFill>
                  <a:srgbClr val="000000"/>
                </a:solidFill>
                <a:latin typeface="Tahoma"/>
              </a:rPr>
              <a:t>Hierarchy</a:t>
            </a:r>
            <a:endParaRPr b="0" lang="en-US" sz="2000" spc="-1" strike="noStrike">
              <a:latin typeface="Arial"/>
            </a:endParaRPr>
          </a:p>
          <a:p>
            <a:pPr lvl="1" marL="457200" indent="-216000">
              <a:lnSpc>
                <a:spcPct val="100000"/>
              </a:lnSpc>
              <a:spcBef>
                <a:spcPts val="400"/>
              </a:spcBef>
              <a:spcAft>
                <a:spcPts val="1500"/>
              </a:spcAft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Tahoma"/>
              </a:rPr>
              <a:t> </a:t>
            </a:r>
            <a:r>
              <a:rPr b="0" lang="en-US" sz="2000" spc="-1" strike="noStrike">
                <a:solidFill>
                  <a:srgbClr val="000000"/>
                </a:solidFill>
                <a:latin typeface="Tahoma"/>
              </a:rPr>
              <a:t>Clarity, specificity </a:t>
            </a:r>
            <a:endParaRPr b="0" lang="en-US" sz="2000" spc="-1" strike="noStrike">
              <a:latin typeface="Arial"/>
            </a:endParaRPr>
          </a:p>
          <a:p>
            <a:pPr lvl="1" marL="457200" indent="-216000">
              <a:lnSpc>
                <a:spcPct val="100000"/>
              </a:lnSpc>
              <a:spcBef>
                <a:spcPts val="400"/>
              </a:spcBef>
              <a:spcAft>
                <a:spcPts val="1500"/>
              </a:spcAft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Tahoma"/>
              </a:rPr>
              <a:t> </a:t>
            </a:r>
            <a:r>
              <a:rPr b="0" lang="en-US" sz="2000" spc="-1" strike="noStrike">
                <a:solidFill>
                  <a:srgbClr val="000000"/>
                </a:solidFill>
                <a:latin typeface="Tahoma"/>
              </a:rPr>
              <a:t>Image, perception, professionalism </a:t>
            </a:r>
            <a:endParaRPr b="0" lang="en-US" sz="20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360"/>
              </a:spcBef>
              <a:spcAft>
                <a:spcPts val="1349"/>
              </a:spcAft>
            </a:pPr>
            <a:endParaRPr b="0" lang="en-US" sz="2000" spc="-1" strike="noStrike">
              <a:latin typeface="Arial"/>
            </a:endParaRPr>
          </a:p>
        </p:txBody>
      </p:sp>
    </p:spTree>
  </p:cSld>
  <p:transition spd="med">
    <p:wipe dir="d"/>
  </p:transition>
  <p:timing>
    <p:tnLst>
      <p:par>
        <p:cTn id="25" dur="indefinite" restart="never" nodeType="tmRoot">
          <p:childTnLst>
            <p:seq>
              <p:cTn id="2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CustomShape 1"/>
          <p:cNvSpPr/>
          <p:nvPr/>
        </p:nvSpPr>
        <p:spPr>
          <a:xfrm>
            <a:off x="395280" y="5373720"/>
            <a:ext cx="8353080" cy="576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13" name="CustomShape 2"/>
          <p:cNvSpPr/>
          <p:nvPr/>
        </p:nvSpPr>
        <p:spPr>
          <a:xfrm>
            <a:off x="272880" y="304920"/>
            <a:ext cx="740808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  <a:spcBef>
                <a:spcPts val="479"/>
              </a:spcBef>
              <a:spcAft>
                <a:spcPts val="1800"/>
              </a:spcAft>
            </a:pPr>
            <a:r>
              <a:rPr b="0" lang="en-US" sz="2400" spc="-1" strike="noStrike">
                <a:solidFill>
                  <a:srgbClr val="2e2d3b"/>
                </a:solidFill>
                <a:latin typeface="Tahoma"/>
              </a:rPr>
              <a:t>Consider when reacting to escalation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14" name="CustomShape 3"/>
          <p:cNvSpPr/>
          <p:nvPr/>
        </p:nvSpPr>
        <p:spPr>
          <a:xfrm>
            <a:off x="272880" y="1141200"/>
            <a:ext cx="8421840" cy="4989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  <a:spcBef>
                <a:spcPts val="561"/>
              </a:spcBef>
              <a:spcAft>
                <a:spcPts val="2100"/>
              </a:spcAft>
            </a:pPr>
            <a:endParaRPr b="0" lang="en-US" sz="1800" spc="-1" strike="noStrike">
              <a:latin typeface="Arial"/>
            </a:endParaRPr>
          </a:p>
          <a:p>
            <a:pPr lvl="1" marL="457200" indent="-216000">
              <a:lnSpc>
                <a:spcPct val="100000"/>
              </a:lnSpc>
              <a:spcBef>
                <a:spcPts val="400"/>
              </a:spcBef>
              <a:spcAft>
                <a:spcPts val="1500"/>
              </a:spcAft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Tahoma"/>
              </a:rPr>
              <a:t> </a:t>
            </a:r>
            <a:r>
              <a:rPr b="0" lang="en-US" sz="2000" spc="-1" strike="noStrike">
                <a:solidFill>
                  <a:srgbClr val="000000"/>
                </a:solidFill>
                <a:latin typeface="Tahoma"/>
              </a:rPr>
              <a:t>Urgency</a:t>
            </a:r>
            <a:endParaRPr b="0" lang="en-US" sz="2000" spc="-1" strike="noStrike">
              <a:latin typeface="Arial"/>
            </a:endParaRPr>
          </a:p>
          <a:p>
            <a:pPr lvl="1" marL="457200" indent="-216000">
              <a:lnSpc>
                <a:spcPct val="100000"/>
              </a:lnSpc>
              <a:spcBef>
                <a:spcPts val="400"/>
              </a:spcBef>
              <a:spcAft>
                <a:spcPts val="1500"/>
              </a:spcAft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Tahoma"/>
              </a:rPr>
              <a:t> </a:t>
            </a:r>
            <a:r>
              <a:rPr b="0" lang="en-US" sz="2000" spc="-1" strike="noStrike">
                <a:solidFill>
                  <a:srgbClr val="000000"/>
                </a:solidFill>
                <a:latin typeface="Tahoma"/>
              </a:rPr>
              <a:t>Empowerment of competent people (if you solve it on someone’s behalf, what message do you send?)</a:t>
            </a:r>
            <a:endParaRPr b="0" lang="en-US" sz="2000" spc="-1" strike="noStrike">
              <a:latin typeface="Arial"/>
            </a:endParaRPr>
          </a:p>
          <a:p>
            <a:pPr lvl="1" marL="457200" indent="-216000">
              <a:lnSpc>
                <a:spcPct val="100000"/>
              </a:lnSpc>
              <a:spcBef>
                <a:spcPts val="400"/>
              </a:spcBef>
              <a:spcAft>
                <a:spcPts val="1500"/>
              </a:spcAft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Tahoma"/>
              </a:rPr>
              <a:t> </a:t>
            </a:r>
            <a:r>
              <a:rPr b="0" lang="en-US" sz="2000" spc="-1" strike="noStrike">
                <a:solidFill>
                  <a:srgbClr val="000000"/>
                </a:solidFill>
                <a:latin typeface="Tahoma"/>
              </a:rPr>
              <a:t>Did the person who escalated to you do maximum on his/her side?</a:t>
            </a:r>
            <a:endParaRPr b="0" lang="en-US" sz="2000" spc="-1" strike="noStrike">
              <a:latin typeface="Arial"/>
            </a:endParaRPr>
          </a:p>
          <a:p>
            <a:pPr lvl="1" marL="457200" indent="-216000">
              <a:lnSpc>
                <a:spcPct val="100000"/>
              </a:lnSpc>
              <a:spcBef>
                <a:spcPts val="400"/>
              </a:spcBef>
              <a:spcAft>
                <a:spcPts val="1500"/>
              </a:spcAft>
              <a:buClr>
                <a:srgbClr val="000000"/>
              </a:buClr>
              <a:buFont typeface="Arial"/>
              <a:buChar char="•"/>
            </a:pPr>
            <a:r>
              <a:rPr b="0" lang="en-US" sz="2000" spc="-1" strike="noStrike">
                <a:solidFill>
                  <a:srgbClr val="000000"/>
                </a:solidFill>
                <a:latin typeface="Tahoma"/>
              </a:rPr>
              <a:t> </a:t>
            </a:r>
            <a:r>
              <a:rPr b="0" lang="en-US" sz="2000" spc="-1" strike="noStrike">
                <a:solidFill>
                  <a:srgbClr val="000000"/>
                </a:solidFill>
                <a:latin typeface="Tahoma"/>
              </a:rPr>
              <a:t>Addressed with competent person first?</a:t>
            </a:r>
            <a:endParaRPr b="0" lang="en-US" sz="2000" spc="-1" strike="noStrike">
              <a:latin typeface="Arial"/>
            </a:endParaRPr>
          </a:p>
          <a:p>
            <a:pPr marL="457200">
              <a:lnSpc>
                <a:spcPct val="100000"/>
              </a:lnSpc>
              <a:spcBef>
                <a:spcPts val="400"/>
              </a:spcBef>
              <a:spcAft>
                <a:spcPts val="1500"/>
              </a:spcAft>
            </a:pPr>
            <a:r>
              <a:rPr b="0" lang="en-US" sz="2000" spc="-1" strike="noStrike">
                <a:solidFill>
                  <a:srgbClr val="000000"/>
                </a:solidFill>
                <a:latin typeface="Tahoma"/>
              </a:rPr>
              <a:t> </a:t>
            </a:r>
            <a:endParaRPr b="0" lang="en-US" sz="2000" spc="-1" strike="noStrike">
              <a:latin typeface="Arial"/>
            </a:endParaRPr>
          </a:p>
          <a:p>
            <a:pPr marL="457200">
              <a:lnSpc>
                <a:spcPct val="100000"/>
              </a:lnSpc>
              <a:spcBef>
                <a:spcPts val="400"/>
              </a:spcBef>
              <a:spcAft>
                <a:spcPts val="1500"/>
              </a:spcAft>
            </a:pPr>
            <a:endParaRPr b="0" lang="en-US" sz="2000" spc="-1" strike="noStrike">
              <a:latin typeface="Arial"/>
            </a:endParaRPr>
          </a:p>
          <a:p>
            <a:pPr marL="457200">
              <a:lnSpc>
                <a:spcPct val="100000"/>
              </a:lnSpc>
              <a:spcBef>
                <a:spcPts val="360"/>
              </a:spcBef>
              <a:spcAft>
                <a:spcPts val="1349"/>
              </a:spcAft>
            </a:pPr>
            <a:endParaRPr b="0" lang="en-US" sz="2000" spc="-1" strike="noStrike">
              <a:latin typeface="Arial"/>
            </a:endParaRPr>
          </a:p>
        </p:txBody>
      </p:sp>
    </p:spTree>
  </p:cSld>
  <p:transition spd="med">
    <p:wipe dir="d"/>
  </p:transition>
  <p:timing>
    <p:tnLst>
      <p:par>
        <p:cTn id="27" dur="indefinite" restart="never" nodeType="tmRoot">
          <p:childTnLst>
            <p:seq>
              <p:cTn id="2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CustomShape 1"/>
          <p:cNvSpPr/>
          <p:nvPr/>
        </p:nvSpPr>
        <p:spPr>
          <a:xfrm>
            <a:off x="395280" y="5373720"/>
            <a:ext cx="8353080" cy="57600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16" name="CustomShape 2"/>
          <p:cNvSpPr/>
          <p:nvPr/>
        </p:nvSpPr>
        <p:spPr>
          <a:xfrm>
            <a:off x="272880" y="304920"/>
            <a:ext cx="5726520" cy="4561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  <a:spcBef>
                <a:spcPts val="479"/>
              </a:spcBef>
              <a:spcAft>
                <a:spcPts val="1800"/>
              </a:spcAft>
            </a:pPr>
            <a:r>
              <a:rPr b="0" lang="en-US" sz="2400" spc="-1" strike="noStrike">
                <a:solidFill>
                  <a:srgbClr val="2e2d3b"/>
                </a:solidFill>
                <a:latin typeface="Tahoma"/>
              </a:rPr>
              <a:t>Activity 5: Reaction to ESCALATION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117" name="CustomShape 3"/>
          <p:cNvSpPr/>
          <p:nvPr/>
        </p:nvSpPr>
        <p:spPr>
          <a:xfrm>
            <a:off x="577440" y="1636200"/>
            <a:ext cx="7908480" cy="2132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  <a:spcBef>
                <a:spcPts val="479"/>
              </a:spcBef>
              <a:spcAft>
                <a:spcPts val="1800"/>
              </a:spcAft>
            </a:pPr>
            <a:r>
              <a:rPr b="0" lang="en-US" sz="2400" spc="-1" strike="noStrike">
                <a:solidFill>
                  <a:srgbClr val="000000"/>
                </a:solidFill>
                <a:latin typeface="Tahoma"/>
              </a:rPr>
              <a:t>Work in teams on the assigned examples: react to the escalation.</a:t>
            </a: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spcAft>
                <a:spcPts val="1800"/>
              </a:spcAft>
            </a:pPr>
            <a:endParaRPr b="0" lang="en-US" sz="2400" spc="-1" strike="noStrike">
              <a:latin typeface="Arial"/>
            </a:endParaRPr>
          </a:p>
          <a:p>
            <a:pPr>
              <a:lnSpc>
                <a:spcPct val="100000"/>
              </a:lnSpc>
              <a:spcBef>
                <a:spcPts val="479"/>
              </a:spcBef>
              <a:spcAft>
                <a:spcPts val="1800"/>
              </a:spcAft>
            </a:pPr>
            <a:r>
              <a:rPr b="0" lang="en-US" sz="2400" spc="-1" strike="noStrike">
                <a:solidFill>
                  <a:srgbClr val="000000"/>
                </a:solidFill>
                <a:latin typeface="Tahoma"/>
              </a:rPr>
              <a:t>What are the possible reactions to an escalation?</a:t>
            </a:r>
            <a:endParaRPr b="0" lang="en-US" sz="2400" spc="-1" strike="noStrike">
              <a:latin typeface="Arial"/>
            </a:endParaRPr>
          </a:p>
        </p:txBody>
      </p:sp>
    </p:spTree>
  </p:cSld>
  <p:transition spd="med">
    <p:wipe dir="d"/>
  </p:transition>
  <p:timing>
    <p:tnLst>
      <p:par>
        <p:cTn id="29" dur="indefinite" restart="never" nodeType="tmRoot">
          <p:childTnLst>
            <p:seq>
              <p:cTn id="3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Training presentation- FrontPage 2003—Great FrontPage features</Template>
  <TotalTime>21940</TotalTime>
  <Application>LibreOffice/5.4.2.2.0$Linux_X86_64 LibreOffice_project/40$Build-2</Application>
  <Words>425</Words>
  <Paragraphs>82</Paragraphs>
  <Company>Acision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2010-12-10T20:59:13Z</dcterms:created>
  <dc:creator>Michala Homolova</dc:creator>
  <dc:description/>
  <dc:language>en-US</dc:language>
  <cp:lastModifiedBy/>
  <dcterms:modified xsi:type="dcterms:W3CDTF">2017-12-05T17:48:05Z</dcterms:modified>
  <cp:revision>252</cp:revision>
  <dc:subject/>
  <dc:title>Slide 1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Company">
    <vt:lpwstr>Acision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11</vt:i4>
  </property>
  <property fmtid="{D5CDD505-2E9C-101B-9397-08002B2CF9AE}" pid="9" name="PresentationFormat">
    <vt:lpwstr>Předvádění na obrazovce (4:3)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11</vt:i4>
  </property>
  <property fmtid="{D5CDD505-2E9C-101B-9397-08002B2CF9AE}" pid="13" name="_TemplateID">
    <vt:lpwstr>TC100934591033</vt:lpwstr>
  </property>
</Properties>
</file>