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</p:sldMasterIdLst>
  <p:handoutMasterIdLst>
    <p:handoutMasterId r:id="rId25"/>
  </p:handoutMasterIdLst>
  <p:sldIdLst>
    <p:sldId id="256" r:id="rId3"/>
    <p:sldId id="257" r:id="rId4"/>
    <p:sldId id="258" r:id="rId5"/>
    <p:sldId id="259" r:id="rId6"/>
    <p:sldId id="260" r:id="rId7"/>
    <p:sldId id="277" r:id="rId8"/>
    <p:sldId id="278" r:id="rId9"/>
    <p:sldId id="279" r:id="rId10"/>
    <p:sldId id="280" r:id="rId11"/>
    <p:sldId id="281" r:id="rId12"/>
    <p:sldId id="282" r:id="rId13"/>
    <p:sldId id="261" r:id="rId14"/>
    <p:sldId id="286" r:id="rId15"/>
    <p:sldId id="283" r:id="rId16"/>
    <p:sldId id="284" r:id="rId17"/>
    <p:sldId id="285" r:id="rId18"/>
    <p:sldId id="263" r:id="rId19"/>
    <p:sldId id="264" r:id="rId20"/>
    <p:sldId id="265" r:id="rId21"/>
    <p:sldId id="266" r:id="rId22"/>
    <p:sldId id="267" r:id="rId23"/>
    <p:sldId id="287" r:id="rId2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B1B85-5308-4B19-A5B9-9044849EC433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4765E-56D1-4064-B16C-AA3B379BC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58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6" name="Obrázek 3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D01FB9-F806-5D49-A873-D96DFEE75272}" type="datetime1">
              <a:rPr lang="en-US" smtClean="0"/>
              <a:pPr/>
              <a:t>10/8/2018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/>
              <a:t>PV215 - 1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F62F-AAD2-FA46-B248-B02F771BAB03}" type="datetime1">
              <a:rPr lang="en-US" smtClean="0"/>
              <a:pPr/>
              <a:t>10/8/2018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E0A2-A44F-4843-917F-7B79FED28616}" type="datetime1">
              <a:rPr lang="en-US" smtClean="0"/>
              <a:pPr/>
              <a:t>10/8/2018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48FC3-0765-ED46-B046-229565110F4E}" type="datetime1">
              <a:rPr lang="en-US" smtClean="0"/>
              <a:pPr/>
              <a:t>10/8/2018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6BDF-9EA0-B44E-9BD4-22853F07FA79}" type="datetime1">
              <a:rPr lang="en-US" smtClean="0"/>
              <a:pPr/>
              <a:t>10/8/2018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40C4-CC19-6F41-A22A-3F8B36933C71}" type="datetime1">
              <a:rPr lang="en-US" smtClean="0"/>
              <a:pPr/>
              <a:t>10/8/2018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E676-7CD2-424F-B15F-8386611CCF2C}" type="datetime1">
              <a:rPr lang="en-US" smtClean="0"/>
              <a:pPr/>
              <a:t>10/8/2018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E676-7CD2-424F-B15F-8386611CCF2C}" type="datetime1">
              <a:rPr lang="en-US" smtClean="0"/>
              <a:pPr/>
              <a:t>10/8/2018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76672"/>
            <a:ext cx="2657923" cy="1597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9174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9E43689-35FA-DA46-B2FF-B481F86576E9}" type="datetime1">
              <a:rPr lang="en-US" smtClean="0"/>
              <a:pPr/>
              <a:t>10/8/2018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863F6A5-88FA-E445-8BAA-E39908A6F502}" type="datetime1">
              <a:rPr lang="en-US" smtClean="0"/>
              <a:pPr/>
              <a:t>10/8/2018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PV215 - 1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5CCD-1054-E64E-8149-F853B6985414}" type="datetime1">
              <a:rPr lang="en-US" smtClean="0"/>
              <a:pPr/>
              <a:t>10/8/2018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66E87-D2CA-5B42-9180-F3679E7BC64E}" type="datetime1">
              <a:rPr lang="en-US" smtClean="0"/>
              <a:pPr/>
              <a:t>10/8/2018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45D6-82DE-2C41-96FC-B011CB9C5671}" type="datetime1">
              <a:rPr lang="en-US" smtClean="0"/>
              <a:pPr/>
              <a:t>10/8/2018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0" y="0"/>
            <a:ext cx="9143280" cy="808920"/>
          </a:xfrm>
          <a:prstGeom prst="rect">
            <a:avLst/>
          </a:prstGeom>
          <a:gradFill>
            <a:gsLst>
              <a:gs pos="0">
                <a:srgbClr val="00287D"/>
              </a:gs>
              <a:gs pos="100000">
                <a:srgbClr val="001E5F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" name="Picture 25"/>
          <p:cNvPicPr/>
          <p:nvPr/>
        </p:nvPicPr>
        <p:blipFill>
          <a:blip r:embed="rId14"/>
          <a:stretch/>
        </p:blipFill>
        <p:spPr>
          <a:xfrm>
            <a:off x="0" y="0"/>
            <a:ext cx="9143280" cy="6855840"/>
          </a:xfrm>
          <a:prstGeom prst="rect">
            <a:avLst/>
          </a:prstGeom>
          <a:ln>
            <a:noFill/>
          </a:ln>
        </p:spPr>
      </p:pic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720720" y="1125360"/>
            <a:ext cx="7827120" cy="6469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6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621AA6A6-A103-CD4A-877F-B7575C151505}" type="datetime1">
              <a:rPr lang="en-US" smtClean="0"/>
              <a:pPr/>
              <a:t>10/8/2018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PV215 - 1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8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Service System</a:t>
            </a:r>
            <a:endParaRPr lang="en-GB" dirty="0"/>
          </a:p>
        </p:txBody>
      </p:sp>
      <p:sp>
        <p:nvSpPr>
          <p:cNvPr id="77" name="CustomShape 2"/>
          <p:cNvSpPr/>
          <p:nvPr/>
        </p:nvSpPr>
        <p:spPr>
          <a:xfrm>
            <a:off x="1371600" y="3886200"/>
            <a:ext cx="6400080" cy="17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Target is the part of the reality to be transformed or operated for the sake of client</a:t>
            </a:r>
          </a:p>
          <a:p>
            <a:r>
              <a:rPr lang="en-GB" dirty="0"/>
              <a:t>It could be practically anything</a:t>
            </a:r>
          </a:p>
          <a:p>
            <a:pPr lvl="1"/>
            <a:r>
              <a:rPr lang="en-GB" dirty="0"/>
              <a:t>An individual</a:t>
            </a:r>
          </a:p>
          <a:p>
            <a:pPr lvl="1"/>
            <a:r>
              <a:rPr lang="en-GB" dirty="0"/>
              <a:t>A group of individuals</a:t>
            </a:r>
          </a:p>
          <a:p>
            <a:pPr lvl="1"/>
            <a:r>
              <a:rPr lang="en-GB" dirty="0"/>
              <a:t>An organization</a:t>
            </a:r>
          </a:p>
          <a:p>
            <a:pPr lvl="1"/>
            <a:r>
              <a:rPr lang="en-GB" dirty="0"/>
              <a:t>Computer network</a:t>
            </a:r>
          </a:p>
          <a:p>
            <a:pPr lvl="1"/>
            <a:r>
              <a:rPr lang="en-GB" dirty="0"/>
              <a:t>Technology</a:t>
            </a:r>
          </a:p>
          <a:p>
            <a:r>
              <a:rPr lang="en-GB" dirty="0"/>
              <a:t>It is the „source of the problem“</a:t>
            </a:r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Service proprieties</a:t>
            </a:r>
          </a:p>
        </p:txBody>
      </p:sp>
    </p:spTree>
    <p:extLst>
      <p:ext uri="{BB962C8B-B14F-4D97-AF65-F5344CB8AC3E}">
        <p14:creationId xmlns:p14="http://schemas.microsoft.com/office/powerpoint/2010/main" val="3141333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service can be one shot or repeatable</a:t>
            </a:r>
          </a:p>
          <a:p>
            <a:r>
              <a:rPr lang="en-GB" dirty="0"/>
              <a:t>Each service is connected with shared information</a:t>
            </a:r>
          </a:p>
          <a:p>
            <a:r>
              <a:rPr lang="en-GB" dirty="0"/>
              <a:t>Each service is connected with shared knowledge</a:t>
            </a:r>
          </a:p>
          <a:p>
            <a:r>
              <a:rPr lang="en-GB" dirty="0"/>
              <a:t>The key value is the performance (actions) of the services</a:t>
            </a:r>
          </a:p>
          <a:p>
            <a:pPr lvl="1"/>
            <a:r>
              <a:rPr lang="en-GB" dirty="0"/>
              <a:t>Done now</a:t>
            </a:r>
          </a:p>
          <a:p>
            <a:pPr lvl="1"/>
            <a:r>
              <a:rPr lang="en-GB" dirty="0"/>
              <a:t>Or promised in the future</a:t>
            </a:r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Service features</a:t>
            </a:r>
          </a:p>
        </p:txBody>
      </p:sp>
    </p:spTree>
    <p:extLst>
      <p:ext uri="{BB962C8B-B14F-4D97-AF65-F5344CB8AC3E}">
        <p14:creationId xmlns:p14="http://schemas.microsoft.com/office/powerpoint/2010/main" val="2583342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735499" y="47844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Service system</a:t>
            </a:r>
            <a:endParaRPr lang="en-GB" dirty="0"/>
          </a:p>
        </p:txBody>
      </p:sp>
      <p:sp>
        <p:nvSpPr>
          <p:cNvPr id="87" name="CustomShape 2"/>
          <p:cNvSpPr/>
          <p:nvPr/>
        </p:nvSpPr>
        <p:spPr>
          <a:xfrm>
            <a:off x="756245" y="1125360"/>
            <a:ext cx="8233560" cy="52559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>
                <a:solidFill>
                  <a:srgbClr val="000000"/>
                </a:solidFill>
                <a:latin typeface="Trebuchet MS"/>
              </a:rPr>
              <a:t>Provider</a:t>
            </a:r>
            <a:endParaRPr lang="en-GB" sz="2000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>
                <a:solidFill>
                  <a:srgbClr val="000000"/>
                </a:solidFill>
                <a:latin typeface="Trebuchet MS"/>
              </a:rPr>
              <a:t>Individual</a:t>
            </a:r>
            <a:endParaRPr lang="en-GB" sz="2000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>
                <a:solidFill>
                  <a:srgbClr val="000000"/>
                </a:solidFill>
                <a:latin typeface="Trebuchet MS"/>
              </a:rPr>
              <a:t>Organization</a:t>
            </a:r>
            <a:endParaRPr lang="en-GB" sz="2000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>
                <a:solidFill>
                  <a:srgbClr val="000000"/>
                </a:solidFill>
                <a:latin typeface="Trebuchet MS"/>
              </a:rPr>
              <a:t>Any of previous combined with the technology and/or piece of environment</a:t>
            </a:r>
            <a:endParaRPr lang="en-GB" sz="2000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>
                <a:solidFill>
                  <a:srgbClr val="000000"/>
                </a:solidFill>
                <a:latin typeface="Trebuchet MS"/>
              </a:rPr>
              <a:t>Technology that provider is responsible for</a:t>
            </a:r>
            <a:endParaRPr lang="en-GB" sz="2000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>
                <a:solidFill>
                  <a:srgbClr val="000000"/>
                </a:solidFill>
                <a:latin typeface="Trebuchet MS"/>
              </a:rPr>
              <a:t>Client</a:t>
            </a:r>
            <a:endParaRPr lang="en-GB" sz="2000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>
                <a:solidFill>
                  <a:srgbClr val="000000"/>
                </a:solidFill>
                <a:latin typeface="Trebuchet MS"/>
              </a:rPr>
              <a:t>Individual</a:t>
            </a:r>
            <a:endParaRPr lang="en-GB" sz="2000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>
                <a:solidFill>
                  <a:srgbClr val="000000"/>
                </a:solidFill>
                <a:latin typeface="Trebuchet MS"/>
              </a:rPr>
              <a:t>Organization</a:t>
            </a:r>
            <a:endParaRPr lang="en-GB" sz="2000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>
                <a:solidFill>
                  <a:srgbClr val="000000"/>
                </a:solidFill>
                <a:latin typeface="Trebuchet MS"/>
              </a:rPr>
              <a:t>Any of previous combined with the technology and/or piece of environment</a:t>
            </a:r>
            <a:endParaRPr lang="en-GB" sz="2000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>
                <a:solidFill>
                  <a:srgbClr val="000000"/>
                </a:solidFill>
                <a:latin typeface="Trebuchet MS"/>
              </a:rPr>
              <a:t>Portion of reality owned by Client</a:t>
            </a:r>
            <a:endParaRPr lang="en-GB" sz="2000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>
                <a:solidFill>
                  <a:srgbClr val="000000"/>
                </a:solidFill>
                <a:latin typeface="Trebuchet MS"/>
              </a:rPr>
              <a:t>Target</a:t>
            </a:r>
            <a:endParaRPr lang="en-GB" sz="2000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>
                <a:solidFill>
                  <a:srgbClr val="000000"/>
                </a:solidFill>
                <a:latin typeface="Trebuchet MS"/>
              </a:rPr>
              <a:t>The reality to be transformed or operated on by Provider for sake of Client</a:t>
            </a:r>
            <a:endParaRPr lang="en-GB" sz="2000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>
                <a:solidFill>
                  <a:srgbClr val="000000"/>
                </a:solidFill>
                <a:latin typeface="Trebuchet MS"/>
              </a:rPr>
              <a:t>People, dimensions of business</a:t>
            </a:r>
            <a:endParaRPr lang="en-GB" sz="2000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>
                <a:solidFill>
                  <a:srgbClr val="000000"/>
                </a:solidFill>
                <a:latin typeface="Trebuchet MS"/>
              </a:rPr>
              <a:t>Dimensions of products, technology artefacts &amp; environment</a:t>
            </a:r>
            <a:endParaRPr lang="en-GB" sz="2000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>
                <a:solidFill>
                  <a:srgbClr val="000000"/>
                </a:solidFill>
                <a:latin typeface="Trebuchet MS"/>
              </a:rPr>
              <a:t>Information, codified knowledge</a:t>
            </a:r>
            <a:endParaRPr lang="en-GB" sz="2000" dirty="0"/>
          </a:p>
          <a:p>
            <a:pPr>
              <a:lnSpc>
                <a:spcPct val="100000"/>
              </a:lnSpc>
            </a:pP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87">
                                            <p:txEl>
                                              <p:pRg st="0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87">
                                            <p:txEl>
                                              <p:p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87">
                                            <p:txEl>
                                              <p:p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254" end="2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87">
                                            <p:txEl>
                                              <p:pRg st="254" end="2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87">
                                            <p:txEl>
                                              <p:pRg st="254" end="28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87">
                                            <p:txEl>
                                              <p:pRg st="254" end="28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Service system</a:t>
            </a:r>
            <a:endParaRPr lang="en-GB" dirty="0"/>
          </a:p>
        </p:txBody>
      </p:sp>
      <p:sp>
        <p:nvSpPr>
          <p:cNvPr id="89" name="CustomShape 2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90" name="CustomShape 3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91" name="CustomShape 4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92" name="CustomShape 5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93" name="CustomShape 6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94" name="CustomShape 7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95" name="CustomShape 8"/>
          <p:cNvSpPr/>
          <p:nvPr/>
        </p:nvSpPr>
        <p:spPr>
          <a:xfrm>
            <a:off x="7046640" y="3523680"/>
            <a:ext cx="1701360" cy="863280"/>
          </a:xfrm>
          <a:prstGeom prst="borderCallout1">
            <a:avLst>
              <a:gd name="adj1" fmla="val 18750"/>
              <a:gd name="adj2" fmla="val -8333"/>
              <a:gd name="adj3" fmla="val 103948"/>
              <a:gd name="adj4" fmla="val -47745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/>
          </a:p>
        </p:txBody>
      </p:sp>
      <p:sp>
        <p:nvSpPr>
          <p:cNvPr id="96" name="CustomShape 9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/>
          </a:p>
        </p:txBody>
      </p:sp>
      <p:sp>
        <p:nvSpPr>
          <p:cNvPr id="97" name="CustomShape 10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65512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endParaRPr lang="en-GB" dirty="0"/>
          </a:p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Client – Provider Relationship	</a:t>
            </a:r>
            <a:endParaRPr lang="en-GB" dirty="0"/>
          </a:p>
        </p:txBody>
      </p:sp>
      <p:sp>
        <p:nvSpPr>
          <p:cNvPr id="196" name="CustomShape 2"/>
          <p:cNvSpPr/>
          <p:nvPr/>
        </p:nvSpPr>
        <p:spPr>
          <a:xfrm>
            <a:off x="720720" y="2420888"/>
            <a:ext cx="8233560" cy="37109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Information Sharing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Knowledge Sharing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Negotiations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Balancing and establishing Value Proposition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Repetitive reviewing of previous items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In Mention Mode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0459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Client – Target connection</a:t>
            </a:r>
            <a:endParaRPr lang="en-GB" dirty="0"/>
          </a:p>
        </p:txBody>
      </p:sp>
      <p:sp>
        <p:nvSpPr>
          <p:cNvPr id="198" name="CustomShape 2"/>
          <p:cNvSpPr/>
          <p:nvPr/>
        </p:nvSpPr>
        <p:spPr>
          <a:xfrm>
            <a:off x="720720" y="2348880"/>
            <a:ext cx="8233560" cy="378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Client owns the Target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Client owns rights to use and/or manipulate the Target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Client has (owns) problem </a:t>
            </a:r>
            <a:endParaRPr lang="en-GB" dirty="0"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Client recognizes a problem on the Target</a:t>
            </a:r>
            <a:endParaRPr lang="en-GB" dirty="0"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Client is willing to invest to the problem solution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The solution involves an operating and/or transformation of the Target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Relation is in Use mode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0806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Provider – Target Connection</a:t>
            </a:r>
            <a:endParaRPr lang="en-GB" dirty="0"/>
          </a:p>
        </p:txBody>
      </p:sp>
      <p:sp>
        <p:nvSpPr>
          <p:cNvPr id="200" name="CustomShape 2"/>
          <p:cNvSpPr/>
          <p:nvPr/>
        </p:nvSpPr>
        <p:spPr>
          <a:xfrm>
            <a:off x="720720" y="2420888"/>
            <a:ext cx="8233560" cy="37109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Kind of competence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Provider knows and is able to operate on the Target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Provider knows how and is able to transform the Target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Provider understands the Target and is able to plan  operation on transformation of it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Provider improves in a way the Target for its better utilization by the Client (benefit for the Client)</a:t>
            </a:r>
            <a:endParaRPr lang="en-GB" dirty="0"/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13651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Value creation</a:t>
            </a:r>
            <a:endParaRPr lang="en-GB" dirty="0"/>
          </a:p>
        </p:txBody>
      </p:sp>
      <p:sp>
        <p:nvSpPr>
          <p:cNvPr id="99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What is the value?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Sake of client?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The benefit of the client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Value is strongly related with the target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Value is created by both (client + provider)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Value is co-created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Value can be created only if Client wants (or needs) an added value on Target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Identifying a gap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Value proposition</a:t>
            </a:r>
            <a:endParaRPr lang="en-GB" dirty="0"/>
          </a:p>
        </p:txBody>
      </p:sp>
      <p:sp>
        <p:nvSpPr>
          <p:cNvPr id="101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The most important connection between C and P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The offer done by provider to the client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What he/she is able to do with the target to increase beneficiary of the client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Based on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Knowledge about target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Information about client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Similarities on the market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What we can do for what price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Value proposition</a:t>
            </a:r>
            <a:endParaRPr lang="en-GB" dirty="0"/>
          </a:p>
        </p:txBody>
      </p:sp>
      <p:sp>
        <p:nvSpPr>
          <p:cNvPr id="103" name="CustomShape 2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04" name="CustomShape 3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05" name="CustomShape 4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06" name="CustomShape 5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7" name="CustomShape 6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8" name="CustomShape 7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9" name="CustomShape 8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10" name="CustomShape 9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11" name="CustomShape 10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Service dominant logic</a:t>
            </a:r>
            <a:endParaRPr lang="en-GB" dirty="0"/>
          </a:p>
        </p:txBody>
      </p:sp>
      <p:sp>
        <p:nvSpPr>
          <p:cNvPr id="79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The emphasis is not on tangible product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Is on services the customer can get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No matter if the service is realized through the product or someone else to perform the service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Ownership is not important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The customer obtain benefits by renting to: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use a physical object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hire the labour and expertise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pay for access to facilities and networks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79">
                                            <p:txEl>
                                              <p:pRg st="0" end="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79">
                                            <p:txEl>
                                              <p:p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79">
                                            <p:txEl>
                                              <p:p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Mentioning and Using</a:t>
            </a:r>
            <a:endParaRPr lang="en-GB" dirty="0"/>
          </a:p>
        </p:txBody>
      </p:sp>
      <p:sp>
        <p:nvSpPr>
          <p:cNvPr id="113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Mentioning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To think about future actions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What / how / who / where / when / why / for how much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Negotiation between client and provider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Using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Use our capabilities to do some action to </a:t>
            </a:r>
            <a:r>
              <a:rPr lang="en-GB" sz="2400" b="1" strike="noStrike" dirty="0">
                <a:solidFill>
                  <a:srgbClr val="000000"/>
                </a:solidFill>
                <a:latin typeface="Trebuchet MS"/>
              </a:rPr>
              <a:t>bring a value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Duality between mentioning and using</a:t>
            </a:r>
          </a:p>
          <a:p>
            <a:pPr lvl="1">
              <a:buBlip>
                <a:blip r:embed="rId2"/>
              </a:buBlip>
            </a:pPr>
            <a:r>
              <a:rPr lang="en-GB" dirty="0">
                <a:solidFill>
                  <a:srgbClr val="000000"/>
                </a:solidFill>
                <a:latin typeface="Trebuchet MS"/>
              </a:rPr>
              <a:t>Each entity can mention, use or make both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Project management</a:t>
            </a:r>
          </a:p>
          <a:p>
            <a:pPr lvl="1">
              <a:buBlip>
                <a:blip r:embed="rId2"/>
              </a:buBlip>
            </a:pPr>
            <a:r>
              <a:rPr lang="en-GB" dirty="0">
                <a:solidFill>
                  <a:srgbClr val="000000"/>
                </a:solidFill>
                <a:latin typeface="Trebuchet MS"/>
              </a:rPr>
              <a:t>Application of the principle of mention / use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Mention - Use</a:t>
            </a:r>
            <a:endParaRPr lang="en-GB" dirty="0"/>
          </a:p>
        </p:txBody>
      </p:sp>
      <p:sp>
        <p:nvSpPr>
          <p:cNvPr id="115" name="CustomShape 2"/>
          <p:cNvSpPr/>
          <p:nvPr/>
        </p:nvSpPr>
        <p:spPr>
          <a:xfrm>
            <a:off x="4068000" y="273204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Mention</a:t>
            </a:r>
            <a:endParaRPr lang="en-GB" dirty="0"/>
          </a:p>
        </p:txBody>
      </p:sp>
      <p:sp>
        <p:nvSpPr>
          <p:cNvPr id="116" name="CustomShape 3"/>
          <p:cNvSpPr/>
          <p:nvPr/>
        </p:nvSpPr>
        <p:spPr>
          <a:xfrm rot="3444000">
            <a:off x="2781360" y="3979080"/>
            <a:ext cx="188892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Mention/Use</a:t>
            </a:r>
            <a:endParaRPr lang="en-GB" dirty="0"/>
          </a:p>
        </p:txBody>
      </p:sp>
      <p:sp>
        <p:nvSpPr>
          <p:cNvPr id="117" name="CustomShape 4"/>
          <p:cNvSpPr/>
          <p:nvPr/>
        </p:nvSpPr>
        <p:spPr>
          <a:xfrm rot="18117000">
            <a:off x="5147280" y="395568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Use</a:t>
            </a:r>
            <a:endParaRPr lang="en-GB" dirty="0"/>
          </a:p>
        </p:txBody>
      </p:sp>
      <p:sp>
        <p:nvSpPr>
          <p:cNvPr id="118" name="CustomShape 5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19" name="CustomShape 6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20" name="CustomShape 7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21" name="CustomShape 8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2" name="CustomShape 9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3" name="CustomShape 10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4" name="CustomShape 11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25" name="CustomShape 12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26" name="CustomShape 13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Service features and properties</a:t>
            </a:r>
          </a:p>
          <a:p>
            <a:r>
              <a:rPr lang="en-GB" dirty="0"/>
              <a:t>Service modelling</a:t>
            </a:r>
          </a:p>
          <a:p>
            <a:r>
              <a:rPr lang="en-GB" dirty="0"/>
              <a:t>Service system</a:t>
            </a:r>
          </a:p>
          <a:p>
            <a:r>
              <a:rPr lang="en-GB" dirty="0"/>
              <a:t>Relations between items of service system</a:t>
            </a:r>
          </a:p>
          <a:p>
            <a:r>
              <a:rPr lang="en-GB" dirty="0"/>
              <a:t>Mention / </a:t>
            </a:r>
            <a:r>
              <a:rPr lang="en-GB"/>
              <a:t>use principle</a:t>
            </a:r>
            <a:endParaRPr lang="en-GB" dirty="0"/>
          </a:p>
          <a:p>
            <a:r>
              <a:rPr lang="en-GB" dirty="0"/>
              <a:t>Examples mentioned during presentation</a:t>
            </a:r>
          </a:p>
        </p:txBody>
      </p:sp>
    </p:spTree>
    <p:extLst>
      <p:ext uri="{BB962C8B-B14F-4D97-AF65-F5344CB8AC3E}">
        <p14:creationId xmlns:p14="http://schemas.microsoft.com/office/powerpoint/2010/main" val="2994208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Service dominant logic</a:t>
            </a:r>
            <a:endParaRPr lang="en-GB" dirty="0"/>
          </a:p>
        </p:txBody>
      </p:sp>
      <p:sp>
        <p:nvSpPr>
          <p:cNvPr id="81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Customers do not buy goods or services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They buy offerings which render services that create value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Traditional division between goods and services is outdated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Activities render services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Things render services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The shift in focus to services leads to shift from producer perspective to customer perspective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Basic Service Economy Paradigms</a:t>
            </a:r>
            <a:endParaRPr lang="en-GB" dirty="0"/>
          </a:p>
        </p:txBody>
      </p:sp>
      <p:sp>
        <p:nvSpPr>
          <p:cNvPr id="83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Service is the fundamental basis of exchange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The customer is always a co-creator of the value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All social and economical actors are the resource integrators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Value is always uniquely and </a:t>
            </a:r>
            <a:r>
              <a:rPr lang="en-GB" sz="2400" strike="noStrike" dirty="0" err="1">
                <a:solidFill>
                  <a:srgbClr val="000000"/>
                </a:solidFill>
                <a:latin typeface="Trebuchet MS"/>
              </a:rPr>
              <a:t>phenomenologically</a:t>
            </a: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 determined by the beneficiary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83">
                                            <p:txEl>
                                              <p:pRg st="0" end="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83">
                                            <p:txEl>
                                              <p:p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83">
                                            <p:txEl>
                                              <p:p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Advanced SDL Paradigms</a:t>
            </a:r>
            <a:endParaRPr lang="en-GB" dirty="0"/>
          </a:p>
        </p:txBody>
      </p:sp>
      <p:sp>
        <p:nvSpPr>
          <p:cNvPr id="85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Indirect exchange masks the fundamental basis of exchange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Goods are distribution mechanism for service provision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Operant resources are the fundamental source of competitive advantage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All economies are service economies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The enterprise cannot deliver value, but only value proposition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A service-</a:t>
            </a:r>
            <a:r>
              <a:rPr lang="en-GB" sz="2400" strike="noStrike" dirty="0" err="1">
                <a:solidFill>
                  <a:srgbClr val="000000"/>
                </a:solidFill>
                <a:latin typeface="Trebuchet MS"/>
              </a:rPr>
              <a:t>centered</a:t>
            </a: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 view is inherently customer oriented and relational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85">
                                            <p:txEl>
                                              <p:pRg st="0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85">
                                            <p:txEl>
                                              <p:pRg st="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85">
                                            <p:txEl>
                                              <p:pRg st="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1000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conclusions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 service is an action bringing something usable. The mode of „use“ is unavoidable</a:t>
            </a:r>
          </a:p>
          <a:p>
            <a:r>
              <a:rPr lang="en-GB" dirty="0"/>
              <a:t>A bearer of service is either an individual, or a group of individuals possibly in a way organized, or a tangible product the use of which provide a service</a:t>
            </a:r>
          </a:p>
          <a:p>
            <a:r>
              <a:rPr lang="en-GB" dirty="0"/>
              <a:t>In modern age of information intangible products could be bearers of service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4083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During a life-cycle of an organization or organized group or an individual these are only two important things:</a:t>
            </a:r>
          </a:p>
          <a:p>
            <a:pPr lvl="1"/>
            <a:r>
              <a:rPr lang="en-GB" dirty="0"/>
              <a:t>Services, as something useful for the receiving subject</a:t>
            </a:r>
          </a:p>
          <a:p>
            <a:pPr lvl="1"/>
            <a:r>
              <a:rPr lang="en-GB" dirty="0"/>
              <a:t>Bearers of those services that can be individuals / organized groups / products</a:t>
            </a:r>
          </a:p>
          <a:p>
            <a:r>
              <a:rPr lang="en-GB" dirty="0"/>
              <a:t>Service and non-service is a point of view and not essential categories of things in our world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and assumptions</a:t>
            </a:r>
          </a:p>
        </p:txBody>
      </p:sp>
    </p:spTree>
    <p:extLst>
      <p:ext uri="{BB962C8B-B14F-4D97-AF65-F5344CB8AC3E}">
        <p14:creationId xmlns:p14="http://schemas.microsoft.com/office/powerpoint/2010/main" val="2106521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Service is some kind of action bringing some usefulness to receiver of this action.</a:t>
            </a:r>
          </a:p>
          <a:p>
            <a:r>
              <a:rPr lang="en-GB" dirty="0"/>
              <a:t>Purpose and/or goal of this action must be </a:t>
            </a:r>
            <a:r>
              <a:rPr lang="en-GB" b="1" dirty="0"/>
              <a:t>the use</a:t>
            </a:r>
            <a:r>
              <a:rPr lang="en-GB" dirty="0"/>
              <a:t> (usage) of the action results or outcomes</a:t>
            </a:r>
          </a:p>
          <a:p>
            <a:r>
              <a:rPr lang="en-GB" dirty="0"/>
              <a:t>Provided actions are strongly connected (related) to knowledge and information. </a:t>
            </a:r>
          </a:p>
          <a:p>
            <a:r>
              <a:rPr lang="en-GB" dirty="0"/>
              <a:t>Knowledge - information and final usefulness are positively correlated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Service modelling</a:t>
            </a:r>
          </a:p>
        </p:txBody>
      </p:sp>
    </p:spTree>
    <p:extLst>
      <p:ext uri="{BB962C8B-B14F-4D97-AF65-F5344CB8AC3E}">
        <p14:creationId xmlns:p14="http://schemas.microsoft.com/office/powerpoint/2010/main" val="87060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Provider – somebody / something that perform the action and by this provide the service</a:t>
            </a:r>
          </a:p>
          <a:p>
            <a:r>
              <a:rPr lang="en-GB" dirty="0"/>
              <a:t>Client – somebody / something that receives results of this action</a:t>
            </a:r>
          </a:p>
          <a:p>
            <a:r>
              <a:rPr lang="en-GB" dirty="0"/>
              <a:t>Where somebody / something could be</a:t>
            </a:r>
          </a:p>
          <a:p>
            <a:pPr lvl="1"/>
            <a:r>
              <a:rPr lang="en-GB" dirty="0"/>
              <a:t>Individuals</a:t>
            </a:r>
          </a:p>
          <a:p>
            <a:pPr lvl="1"/>
            <a:r>
              <a:rPr lang="en-GB" dirty="0"/>
              <a:t>Organized group of individuals</a:t>
            </a:r>
          </a:p>
          <a:p>
            <a:pPr lvl="1"/>
            <a:r>
              <a:rPr lang="en-GB" dirty="0"/>
              <a:t>Technology assembled and organized into value adding application</a:t>
            </a:r>
          </a:p>
          <a:p>
            <a:pPr lvl="1"/>
            <a:r>
              <a:rPr lang="en-GB" dirty="0"/>
              <a:t>Any combination of previous items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Service proprieties</a:t>
            </a:r>
          </a:p>
        </p:txBody>
      </p:sp>
    </p:spTree>
    <p:extLst>
      <p:ext uri="{BB962C8B-B14F-4D97-AF65-F5344CB8AC3E}">
        <p14:creationId xmlns:p14="http://schemas.microsoft.com/office/powerpoint/2010/main" val="214757900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1042</Words>
  <Application>Microsoft Office PowerPoint</Application>
  <PresentationFormat>Předvádění na obrazovce (4:3)</PresentationFormat>
  <Paragraphs>181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34" baseType="lpstr">
      <vt:lpstr>Arial</vt:lpstr>
      <vt:lpstr>Calibri</vt:lpstr>
      <vt:lpstr>DejaVu Sans</vt:lpstr>
      <vt:lpstr>Lucida Sans Unicode</vt:lpstr>
      <vt:lpstr>StarSymbol</vt:lpstr>
      <vt:lpstr>Tahoma</vt:lpstr>
      <vt:lpstr>Trebuchet MS</vt:lpstr>
      <vt:lpstr>Verdana</vt:lpstr>
      <vt:lpstr>Wingdings 2</vt:lpstr>
      <vt:lpstr>Wingdings 3</vt:lpstr>
      <vt:lpstr>Office Theme</vt:lpstr>
      <vt:lpstr>Motiv_MbC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Basic conclusions</vt:lpstr>
      <vt:lpstr>and assumptions</vt:lpstr>
      <vt:lpstr>Service modelling</vt:lpstr>
      <vt:lpstr>Service proprieties</vt:lpstr>
      <vt:lpstr>Service proprieties</vt:lpstr>
      <vt:lpstr>Service features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qwalletz</dc:creator>
  <cp:lastModifiedBy>Leonard Walletzký</cp:lastModifiedBy>
  <cp:revision>11</cp:revision>
  <cp:lastPrinted>2014-10-01T18:37:18Z</cp:lastPrinted>
  <dcterms:modified xsi:type="dcterms:W3CDTF">2018-10-08T07:57:10Z</dcterms:modified>
</cp:coreProperties>
</file>