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3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C741E4C8-F959-45C1-B598-9F9156862A91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C73FBFE2-0BAB-4F85-9582-9D629710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6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ázek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4" name="Obrázek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0"/>
            <a:ext cx="9142920" cy="808560"/>
          </a:xfrm>
          <a:prstGeom prst="rect">
            <a:avLst/>
          </a:prstGeom>
          <a:gradFill>
            <a:gsLst>
              <a:gs pos="0">
                <a:srgbClr val="00287D"/>
              </a:gs>
              <a:gs pos="100000">
                <a:srgbClr val="001E5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25"/>
          <p:cNvPicPr/>
          <p:nvPr/>
        </p:nvPicPr>
        <p:blipFill>
          <a:blip r:embed="rId14"/>
          <a:stretch/>
        </p:blipFill>
        <p:spPr>
          <a:xfrm>
            <a:off x="0" y="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0"/>
            <a:ext cx="9142920" cy="808560"/>
          </a:xfrm>
          <a:prstGeom prst="rect">
            <a:avLst/>
          </a:prstGeom>
          <a:gradFill>
            <a:gsLst>
              <a:gs pos="0">
                <a:srgbClr val="00287D"/>
              </a:gs>
              <a:gs pos="100000">
                <a:srgbClr val="001E5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9" name="Picture 25"/>
          <p:cNvPicPr/>
          <p:nvPr/>
        </p:nvPicPr>
        <p:blipFill>
          <a:blip r:embed="rId14"/>
          <a:stretch/>
        </p:blipFill>
        <p:spPr>
          <a:xfrm>
            <a:off x="0" y="0"/>
            <a:ext cx="9142920" cy="6855480"/>
          </a:xfrm>
          <a:prstGeom prst="rect">
            <a:avLst/>
          </a:prstGeom>
          <a:ln>
            <a:noFill/>
          </a:ln>
        </p:spPr>
      </p:pic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 dirty="0">
                <a:solidFill>
                  <a:srgbClr val="00287D"/>
                </a:solidFill>
                <a:latin typeface="Trebuchet MS"/>
                <a:ea typeface="DejaVu Sans"/>
              </a:rPr>
              <a:t>Role of </a:t>
            </a:r>
            <a:r>
              <a:rPr lang="en-US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information</a:t>
            </a:r>
            <a:r>
              <a:rPr lang="cs-CZ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 and IT</a:t>
            </a:r>
            <a:endParaRPr dirty="0"/>
          </a:p>
        </p:txBody>
      </p:sp>
      <p:sp>
        <p:nvSpPr>
          <p:cNvPr id="77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8B8B8B"/>
                </a:solidFill>
                <a:latin typeface="Trebuchet MS"/>
                <a:ea typeface="DejaVu Sans"/>
              </a:rPr>
              <a:t>Introduction to Service Science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8B8B8B"/>
                </a:solidFill>
                <a:latin typeface="Trebuchet MS"/>
                <a:ea typeface="DejaVu Sans"/>
              </a:rPr>
              <a:t>© Leonard Walletzký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The market of Lemons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Author G. Akerlof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Lemon = used car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Main assumption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Every used car has hidden defect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it would not have, the owner should use it instead of selling it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owner of the good car is not motivated to sell the car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quality of used cars on the market is very low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Conclusion for Lemons market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for the comparable cars will be the same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buyer has limited possibilities to recognize the real quality of the car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the quality of offered cars would drop under level of the price, the market would be empty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Auctions models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Situations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Monopolist sells a special kind of product or good (art)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Not able to estimate the value for the buyer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To declare a price 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Someone is willing to pay more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Monopson buys a special kind of the service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Not able to estimate the real costs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To declare a price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Someone is willing to deliver the service cheaper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Solution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Move the asymmetry to the other part of market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Types of auctions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With common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Each participant has his own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Participant do not know the valuation of each other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With independent private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There is only one objective value of the product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Nobody knows it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Auctions with independent value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English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grows according to the orders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highest price wins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Dutch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is set on the highest lever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price is reduced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first call wins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Auctions with independent value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Closed auctions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offers are given before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first price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highest or the lowest price wins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second price auction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highest and lowest offer are excluded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second highest or lowest offer wins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Information gap</a:t>
            </a:r>
            <a:endParaRPr lang="en-GB" dirty="0"/>
          </a:p>
        </p:txBody>
      </p:sp>
      <p:sp>
        <p:nvSpPr>
          <p:cNvPr id="8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Subjects on the opposite sides of the market have a different information about the subject of exchange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Seller has better information about the car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insurance company must trust in its clients responsibility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gap is the difference between two subjects on the market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Is positive – if the subject knows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Is negative – if the subject does not know the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5140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Information gap</a:t>
            </a:r>
            <a:endParaRPr lang="en-GB" dirty="0"/>
          </a:p>
        </p:txBody>
      </p:sp>
      <p:sp>
        <p:nvSpPr>
          <p:cNvPr id="8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Moral hazard – effect when the activity of one subject decreases the utility of the second subject concurrently with information gap on side of the second subject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gap is not stable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Examples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Try to find an example of the information gap you have met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2084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How to fit information gap?</a:t>
            </a:r>
            <a:endParaRPr lang="en-GB" dirty="0"/>
          </a:p>
        </p:txBody>
      </p:sp>
      <p:sp>
        <p:nvSpPr>
          <p:cNvPr id="8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Filling the gap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By distribution of the information?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Removal of subject‘s disadvantage, based on nascence of particular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 must be willing to invest to filling of the gap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first condition is to identify the gap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filling is the function of time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Questions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How will the subject fill the gap?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Can the gap be filled by itself?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1621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Filling the information gap</a:t>
            </a:r>
            <a:endParaRPr lang="en-GB" dirty="0"/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Absolute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information are distributed from one side to the other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 Example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Register of insured persons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know a history of new client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Register of debtors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eliminate to risky clients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Subjects facing negative gaps can join even if they are competitors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6565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What is the information?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common language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Knowledge to be presented, content of the message, answer to a question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science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Data on the properties, setting and arrangement of the object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informatics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Coded data that can be sent, received, saved and processed by technical equipment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Filling the information gap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Relative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If there is no way how to get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Example</a:t>
            </a:r>
            <a:endParaRPr lang="en-GB" dirty="0" smtClean="0"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Bankrupt of travel agency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client has no power nor possibility to find the information</a:t>
            </a:r>
            <a:endParaRPr lang="en-GB" dirty="0" smtClean="0"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Mandatory insurance of travel agency</a:t>
            </a:r>
            <a:endParaRPr lang="en-GB" dirty="0" smtClean="0"/>
          </a:p>
          <a:p>
            <a:pPr lvl="4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client does not need to take care about travel agency finance</a:t>
            </a:r>
            <a:endParaRPr lang="en-GB" dirty="0" smtClean="0"/>
          </a:p>
          <a:p>
            <a:pPr lvl="3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Mandatory car insurance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Relative filling is the eliminating of the gap’s influence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9449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More general attitude to information gaps</a:t>
            </a:r>
            <a:endParaRPr lang="en-GB" dirty="0"/>
          </a:p>
        </p:txBody>
      </p:sp>
      <p:sp>
        <p:nvSpPr>
          <p:cNvPr id="9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Direct methods of filling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If the aim is particular information gap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Indirect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aim is more general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prevent the creation of information gap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solve whole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277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Indirect method to fill the gaps</a:t>
            </a:r>
            <a:endParaRPr lang="en-GB" dirty="0"/>
          </a:p>
        </p:txBody>
      </p:sp>
      <p:sp>
        <p:nvSpPr>
          <p:cNvPr id="9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Source of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Subject that provide the knowledge or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way of transfer of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Primary source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Author of information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No changes on the character of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Secondary source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is transformed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Information channel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If more sources of information join to use the same way of transfer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977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Role of IT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a tool to: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fill the gap – to distribute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eliminate the gap – using IT services to interconnect subject with negative effects of a gap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Manage the information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prevent the influence of the gaps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eliminate the gaps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5719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price of information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Is almost individual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equal to the searching (opportunity) costs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important to divide the price of information and the price of access to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buy the possibility to search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buy a possibility to share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question of technology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Higher speed means higher probability to find what I am looking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4717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Technology progress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52280" y="152280"/>
            <a:ext cx="914292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1652040" y="2226960"/>
            <a:ext cx="5745600" cy="355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5" name="Line 4"/>
          <p:cNvSpPr/>
          <p:nvPr/>
        </p:nvSpPr>
        <p:spPr>
          <a:xfrm flipV="1">
            <a:off x="2341440" y="2571840"/>
            <a:ext cx="0" cy="27579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6" name="Line 5"/>
          <p:cNvSpPr/>
          <p:nvPr/>
        </p:nvSpPr>
        <p:spPr>
          <a:xfrm>
            <a:off x="2226600" y="5214240"/>
            <a:ext cx="37929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5674320" y="5329800"/>
            <a:ext cx="60048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speed</a:t>
            </a:r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>
            <a:off x="1768320" y="2456640"/>
            <a:ext cx="540000" cy="273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costs</a:t>
            </a:r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2341440" y="3261240"/>
            <a:ext cx="3216960" cy="1953000"/>
          </a:xfrm>
          <a:custGeom>
            <a:avLst/>
            <a:gdLst/>
            <a:ahLst/>
            <a:cxnLst/>
            <a:rect l="0" t="0" r="r" b="b"/>
            <a:pathLst>
              <a:path w="5069" h="3079">
                <a:moveTo>
                  <a:pt x="0" y="3078"/>
                </a:moveTo>
                <a:cubicBezTo>
                  <a:pt x="514" y="2929"/>
                  <a:pt x="2240" y="2696"/>
                  <a:pt x="3085" y="2183"/>
                </a:cubicBezTo>
                <a:cubicBezTo>
                  <a:pt x="3930" y="1670"/>
                  <a:pt x="4655" y="455"/>
                  <a:pt x="5068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0" name="Line 9"/>
          <p:cNvSpPr/>
          <p:nvPr/>
        </p:nvSpPr>
        <p:spPr>
          <a:xfrm>
            <a:off x="4295160" y="4640400"/>
            <a:ext cx="720" cy="5749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4177080" y="5329800"/>
            <a:ext cx="2746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endParaRPr lang="en-GB" dirty="0"/>
          </a:p>
        </p:txBody>
      </p:sp>
      <p:sp>
        <p:nvSpPr>
          <p:cNvPr id="112" name="CustomShape 11"/>
          <p:cNvSpPr/>
          <p:nvPr/>
        </p:nvSpPr>
        <p:spPr>
          <a:xfrm>
            <a:off x="3114000" y="3261240"/>
            <a:ext cx="3134160" cy="1946520"/>
          </a:xfrm>
          <a:custGeom>
            <a:avLst/>
            <a:gdLst/>
            <a:ahLst/>
            <a:cxnLst/>
            <a:rect l="0" t="0" r="r" b="b"/>
            <a:pathLst>
              <a:path w="4938" h="3069">
                <a:moveTo>
                  <a:pt x="0" y="3068"/>
                </a:moveTo>
                <a:cubicBezTo>
                  <a:pt x="550" y="2866"/>
                  <a:pt x="2477" y="2349"/>
                  <a:pt x="3300" y="1838"/>
                </a:cubicBezTo>
                <a:cubicBezTo>
                  <a:pt x="4123" y="1327"/>
                  <a:pt x="4596" y="383"/>
                  <a:pt x="4937" y="0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3" name="Line 12"/>
          <p:cNvSpPr/>
          <p:nvPr/>
        </p:nvSpPr>
        <p:spPr>
          <a:xfrm>
            <a:off x="5214960" y="4410720"/>
            <a:ext cx="1080" cy="8046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4" name="CustomShape 13"/>
          <p:cNvSpPr/>
          <p:nvPr/>
        </p:nvSpPr>
        <p:spPr>
          <a:xfrm>
            <a:off x="5095440" y="5329800"/>
            <a:ext cx="323280" cy="30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T</a:t>
            </a:r>
            <a:r>
              <a:rPr lang="en-GB" sz="1200" strike="noStrike" baseline="-30000" dirty="0" smtClean="0">
                <a:solidFill>
                  <a:srgbClr val="000000"/>
                </a:solidFill>
                <a:latin typeface="Arial"/>
                <a:ea typeface="Times New Roman"/>
              </a:rPr>
              <a:t>2</a:t>
            </a:r>
            <a:endParaRPr lang="en-GB" dirty="0"/>
          </a:p>
        </p:txBody>
      </p:sp>
      <p:sp>
        <p:nvSpPr>
          <p:cNvPr id="115" name="Line 14"/>
          <p:cNvSpPr/>
          <p:nvPr/>
        </p:nvSpPr>
        <p:spPr>
          <a:xfrm>
            <a:off x="4640400" y="5445000"/>
            <a:ext cx="3441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en-GB" dirty="0"/>
          </a:p>
        </p:txBody>
      </p:sp>
      <p:sp>
        <p:nvSpPr>
          <p:cNvPr id="116" name="CustomShape 15"/>
          <p:cNvSpPr/>
          <p:nvPr/>
        </p:nvSpPr>
        <p:spPr>
          <a:xfrm>
            <a:off x="4227840" y="4601160"/>
            <a:ext cx="114480" cy="11412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7" name="CustomShape 16"/>
          <p:cNvSpPr/>
          <p:nvPr/>
        </p:nvSpPr>
        <p:spPr>
          <a:xfrm>
            <a:off x="5160600" y="438264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8" name="CustomShape 17"/>
          <p:cNvSpPr/>
          <p:nvPr/>
        </p:nvSpPr>
        <p:spPr>
          <a:xfrm>
            <a:off x="3093840" y="5135400"/>
            <a:ext cx="114480" cy="11340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19" name="CustomShape 18"/>
          <p:cNvSpPr/>
          <p:nvPr/>
        </p:nvSpPr>
        <p:spPr>
          <a:xfrm>
            <a:off x="3030840" y="5303520"/>
            <a:ext cx="29304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endParaRPr lang="en-GB" dirty="0"/>
          </a:p>
        </p:txBody>
      </p:sp>
      <p:sp>
        <p:nvSpPr>
          <p:cNvPr id="120" name="CustomShape 19"/>
          <p:cNvSpPr/>
          <p:nvPr/>
        </p:nvSpPr>
        <p:spPr>
          <a:xfrm>
            <a:off x="4062600" y="426528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endParaRPr lang="en-GB" dirty="0"/>
          </a:p>
        </p:txBody>
      </p:sp>
      <p:sp>
        <p:nvSpPr>
          <p:cNvPr id="121" name="CustomShape 20"/>
          <p:cNvSpPr/>
          <p:nvPr/>
        </p:nvSpPr>
        <p:spPr>
          <a:xfrm>
            <a:off x="5058720" y="4027320"/>
            <a:ext cx="285480" cy="272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1200" strike="noStrike" dirty="0" smtClean="0">
                <a:solidFill>
                  <a:srgbClr val="000000"/>
                </a:solidFill>
                <a:latin typeface="Arial"/>
                <a:ea typeface="Times New Roman"/>
              </a:rPr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3577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Government and information</a:t>
            </a:r>
            <a:endParaRPr lang="en-GB" dirty="0"/>
          </a:p>
        </p:txBody>
      </p:sp>
      <p:sp>
        <p:nvSpPr>
          <p:cNvPr id="12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needs the information for making of the decisions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important source of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It is supervisor on the market with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9981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Government as the information receiver</a:t>
            </a:r>
            <a:endParaRPr lang="en-GB" dirty="0"/>
          </a:p>
        </p:txBody>
      </p:sp>
      <p:sp>
        <p:nvSpPr>
          <p:cNvPr id="12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most of analysis is done by 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state institutions 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ministry clerks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National bank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government is the source of information for itself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analysis can be wrong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decisions can be wrong – moral hazard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question of time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796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and searching of information</a:t>
            </a:r>
            <a:endParaRPr lang="en-GB" dirty="0"/>
          </a:p>
        </p:txBody>
      </p:sp>
      <p:sp>
        <p:nvSpPr>
          <p:cNvPr id="12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Where is the equilibrium of searching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Stigler model does not work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process of searching is excluded from the process of evaluating and using of the information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person who is searching does not know the effect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We can not be sure that the government has right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We can not be sure the information are correct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Greece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7385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as the source of information</a:t>
            </a:r>
            <a:endParaRPr lang="en-GB" dirty="0"/>
          </a:p>
        </p:txBody>
      </p:sp>
      <p:sp>
        <p:nvSpPr>
          <p:cNvPr id="12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government is not one source of information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motivation of the clerks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To publish only the information that are good for them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Moral hazard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subjects need the information from other source to prove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4716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Economics view to information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Till 60s of 20th century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Information are „perfect“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All parties have same access to the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Information are public goods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Some authors mentioned marginal problem to access information (Smith, Marshall, Keynes)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1961 – George Stigler – Economics of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Information is valuable source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First try to set the price mechanism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Direct approach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Problem of the identification of information gap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Absolute filling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How to do it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Law – market subject must give some information to the register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Relative filling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Not necessary to identify a specific problem, just a group of problems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Mandatory insurance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2144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  <a:ea typeface="DejaVu Sans"/>
              </a:rPr>
              <a:t>The government regulates the market of information</a:t>
            </a:r>
            <a:endParaRPr lang="en-GB" dirty="0"/>
          </a:p>
        </p:txBody>
      </p:sp>
      <p:sp>
        <p:nvSpPr>
          <p:cNvPr id="13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Indirect approach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Development of information sources and channels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Support of using services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Data mail-boxes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Digital signature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E-government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Supporting the development of the information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884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Economics of information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Perfect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of the game can see the cards of others as well as the undistributed cards in the package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Incomplete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have the same information, but no-one has information advantage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can see cards of the others, but undistributed cards are hidden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Asymmetric information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All participants can see only their cards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Some information is private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Economics of information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game theory – one of the sources of analysis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Imperfect information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One player does not know the behavior of the others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Incomplete information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One or more players do not know one or more aspects of the game rules, necessary for their decisions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Stigler's model 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Seniors game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Where to buy a particular good for the cheapest price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Assumptions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buyer knows all shops, where he can buy this product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buyer does not know the prices in the shops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buyer is willing to invest some costs to find the information about the cheapest price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amounts of those costs are </a:t>
            </a:r>
            <a:r>
              <a:rPr lang="en-US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limited</a:t>
            </a:r>
            <a:endParaRPr lang="cs-CZ" sz="2400" strike="noStrike" dirty="0" smtClean="0">
              <a:solidFill>
                <a:srgbClr val="000000"/>
              </a:solidFill>
              <a:latin typeface="Trebuchet MS"/>
              <a:ea typeface="DejaVu Sans"/>
            </a:endParaRPr>
          </a:p>
          <a:p>
            <a:pPr>
              <a:buBlip>
                <a:blip r:embed="rId2"/>
              </a:buBlip>
            </a:pP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What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do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we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do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now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to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solve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this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rebuchet MS"/>
                <a:ea typeface="DejaVu Sans"/>
              </a:rPr>
              <a:t>problem</a:t>
            </a:r>
            <a:r>
              <a:rPr lang="cs-CZ" sz="2400" dirty="0">
                <a:solidFill>
                  <a:srgbClr val="000000"/>
                </a:solidFill>
                <a:latin typeface="Trebuchet MS"/>
                <a:ea typeface="DejaVu Sans"/>
              </a:rPr>
              <a:t>?</a:t>
            </a:r>
            <a:endParaRPr sz="2400" dirty="0">
              <a:solidFill>
                <a:srgbClr val="000000"/>
              </a:solidFill>
              <a:latin typeface="Trebuchet MS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The searching costs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valuation of the time, needed for the finding of the information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costs for the searching must be same or less than expected profit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Conclusions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costs for the searching are individual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reduction of the problem to the price difference is wrong</a:t>
            </a:r>
            <a:endParaRPr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value is also important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The analysis of the problem is too </a:t>
            </a:r>
            <a:r>
              <a:rPr lang="en-US" sz="24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simple</a:t>
            </a:r>
            <a:endParaRPr lang="cs-CZ" sz="2400" strike="noStrike" dirty="0" smtClean="0">
              <a:solidFill>
                <a:srgbClr val="000000"/>
              </a:solidFill>
              <a:latin typeface="Trebuchet MS"/>
              <a:ea typeface="DejaVu Sans"/>
            </a:endParaRP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IT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rapidly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decline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the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searching</a:t>
            </a:r>
            <a:r>
              <a:rPr lang="cs-CZ" sz="2400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Trebuchet MS"/>
                <a:ea typeface="DejaVu Sans"/>
              </a:rPr>
              <a:t>costs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Quality of information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If you are buying some product or services, how you can be sure about its quality?</a:t>
            </a:r>
            <a:endParaRPr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Guarantee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Insurance for the product failure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Impulse for the producer to improve the quality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Has information value – indicator of the product quality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Direct influence to the producer reputation</a:t>
            </a:r>
            <a:endParaRPr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 dirty="0">
                <a:solidFill>
                  <a:srgbClr val="000000"/>
                </a:solidFill>
                <a:latin typeface="Trebuchet MS"/>
                <a:ea typeface="DejaVu Sans"/>
              </a:rPr>
              <a:t>Selecting (extended) guarantee can be used for the customer discrimination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Moral hazard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a tendency to take undue risks because the costs are not borne by the party taking the risk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The customer is able to affect an event he is insured against, but the seller has no power to monitor or affect this event.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Insurance company do not know how you use your car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ERP supplier has limited information about customers IT security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Double moral hazard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Supplier gives only limited or minimal guarantee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000" strike="noStrike">
                <a:solidFill>
                  <a:srgbClr val="000000"/>
                </a:solidFill>
                <a:latin typeface="Trebuchet MS"/>
                <a:ea typeface="DejaVu Sans"/>
              </a:rPr>
              <a:t>Customers information about product quality is limited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7623</TotalTime>
  <Words>1572</Words>
  <Application>Microsoft Office PowerPoint</Application>
  <PresentationFormat>Předvádění na obrazovce (4:3)</PresentationFormat>
  <Paragraphs>242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DejaVu Sans</vt:lpstr>
      <vt:lpstr>StarSymbol</vt:lpstr>
      <vt:lpstr>Times New Roman</vt:lpstr>
      <vt:lpstr>Trebuchet MS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qwalletz</dc:creator>
  <cp:lastModifiedBy>Leonard Walletzký</cp:lastModifiedBy>
  <cp:revision>7</cp:revision>
  <cp:lastPrinted>2014-10-30T06:46:59Z</cp:lastPrinted>
  <dcterms:modified xsi:type="dcterms:W3CDTF">2015-11-11T09:05:58Z</dcterms:modified>
</cp:coreProperties>
</file>