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57" r:id="rId14"/>
    <p:sldId id="286" r:id="rId15"/>
    <p:sldId id="287" r:id="rId16"/>
    <p:sldId id="273" r:id="rId17"/>
    <p:sldId id="260" r:id="rId18"/>
    <p:sldId id="274" r:id="rId19"/>
    <p:sldId id="288" r:id="rId20"/>
    <p:sldId id="289" r:id="rId21"/>
    <p:sldId id="290" r:id="rId22"/>
    <p:sldId id="263" r:id="rId23"/>
    <p:sldId id="264" r:id="rId24"/>
    <p:sldId id="265" r:id="rId25"/>
    <p:sldId id="266" r:id="rId26"/>
    <p:sldId id="267" r:id="rId27"/>
    <p:sldId id="268" r:id="rId28"/>
    <p:sldId id="269" r:id="rId29"/>
    <p:sldId id="270" r:id="rId30"/>
    <p:sldId id="271" r:id="rId31"/>
    <p:sldId id="272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7274F7-BD5A-495A-AD46-61C5C026E429}" v="11" dt="2018-11-05T08:02:19.4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 Walletzký" userId="5c6479d8-24c8-4ca4-a5c7-fde0682a328a" providerId="ADAL" clId="{037274F7-BD5A-495A-AD46-61C5C026E429}"/>
    <pc:docChg chg="custSel addSld delSld modSld sldOrd">
      <pc:chgData name="Leonard Walletzký" userId="5c6479d8-24c8-4ca4-a5c7-fde0682a328a" providerId="ADAL" clId="{037274F7-BD5A-495A-AD46-61C5C026E429}" dt="2018-11-05T08:04:59.335" v="176" actId="6549"/>
      <pc:docMkLst>
        <pc:docMk/>
      </pc:docMkLst>
      <pc:sldChg chg="modSp">
        <pc:chgData name="Leonard Walletzký" userId="5c6479d8-24c8-4ca4-a5c7-fde0682a328a" providerId="ADAL" clId="{037274F7-BD5A-495A-AD46-61C5C026E429}" dt="2018-11-05T07:57:43.200" v="68" actId="20577"/>
        <pc:sldMkLst>
          <pc:docMk/>
          <pc:sldMk cId="2739736640" sldId="256"/>
        </pc:sldMkLst>
        <pc:spChg chg="mod">
          <ac:chgData name="Leonard Walletzký" userId="5c6479d8-24c8-4ca4-a5c7-fde0682a328a" providerId="ADAL" clId="{037274F7-BD5A-495A-AD46-61C5C026E429}" dt="2018-11-05T07:57:43.200" v="68" actId="20577"/>
          <ac:spMkLst>
            <pc:docMk/>
            <pc:sldMk cId="2739736640" sldId="256"/>
            <ac:spMk id="2" creationId="{00000000-0000-0000-0000-000000000000}"/>
          </ac:spMkLst>
        </pc:spChg>
      </pc:sldChg>
      <pc:sldChg chg="ord">
        <pc:chgData name="Leonard Walletzký" userId="5c6479d8-24c8-4ca4-a5c7-fde0682a328a" providerId="ADAL" clId="{037274F7-BD5A-495A-AD46-61C5C026E429}" dt="2018-11-05T08:01:11.603" v="143"/>
        <pc:sldMkLst>
          <pc:docMk/>
          <pc:sldMk cId="4028508283" sldId="257"/>
        </pc:sldMkLst>
      </pc:sldChg>
      <pc:sldChg chg="del">
        <pc:chgData name="Leonard Walletzký" userId="5c6479d8-24c8-4ca4-a5c7-fde0682a328a" providerId="ADAL" clId="{037274F7-BD5A-495A-AD46-61C5C026E429}" dt="2018-11-05T08:01:01.432" v="142" actId="2696"/>
        <pc:sldMkLst>
          <pc:docMk/>
          <pc:sldMk cId="2434143104" sldId="258"/>
        </pc:sldMkLst>
      </pc:sldChg>
      <pc:sldChg chg="del">
        <pc:chgData name="Leonard Walletzký" userId="5c6479d8-24c8-4ca4-a5c7-fde0682a328a" providerId="ADAL" clId="{037274F7-BD5A-495A-AD46-61C5C026E429}" dt="2018-11-05T08:01:13.368" v="144" actId="2696"/>
        <pc:sldMkLst>
          <pc:docMk/>
          <pc:sldMk cId="2967118822" sldId="259"/>
        </pc:sldMkLst>
      </pc:sldChg>
      <pc:sldChg chg="modSp">
        <pc:chgData name="Leonard Walletzký" userId="5c6479d8-24c8-4ca4-a5c7-fde0682a328a" providerId="ADAL" clId="{037274F7-BD5A-495A-AD46-61C5C026E429}" dt="2018-11-05T08:01:44.429" v="155" actId="6549"/>
        <pc:sldMkLst>
          <pc:docMk/>
          <pc:sldMk cId="1566287343" sldId="260"/>
        </pc:sldMkLst>
        <pc:spChg chg="mod">
          <ac:chgData name="Leonard Walletzký" userId="5c6479d8-24c8-4ca4-a5c7-fde0682a328a" providerId="ADAL" clId="{037274F7-BD5A-495A-AD46-61C5C026E429}" dt="2018-11-05T08:01:44.429" v="155" actId="6549"/>
          <ac:spMkLst>
            <pc:docMk/>
            <pc:sldMk cId="1566287343" sldId="260"/>
            <ac:spMk id="3" creationId="{00000000-0000-0000-0000-000000000000}"/>
          </ac:spMkLst>
        </pc:spChg>
      </pc:sldChg>
      <pc:sldChg chg="del">
        <pc:chgData name="Leonard Walletzký" userId="5c6479d8-24c8-4ca4-a5c7-fde0682a328a" providerId="ADAL" clId="{037274F7-BD5A-495A-AD46-61C5C026E429}" dt="2018-11-05T08:03:41.369" v="169" actId="2696"/>
        <pc:sldMkLst>
          <pc:docMk/>
          <pc:sldMk cId="931691583" sldId="261"/>
        </pc:sldMkLst>
      </pc:sldChg>
      <pc:sldChg chg="del">
        <pc:chgData name="Leonard Walletzký" userId="5c6479d8-24c8-4ca4-a5c7-fde0682a328a" providerId="ADAL" clId="{037274F7-BD5A-495A-AD46-61C5C026E429}" dt="2018-11-05T08:03:43.549" v="170" actId="2696"/>
        <pc:sldMkLst>
          <pc:docMk/>
          <pc:sldMk cId="1326609496" sldId="262"/>
        </pc:sldMkLst>
      </pc:sldChg>
      <pc:sldChg chg="modSp">
        <pc:chgData name="Leonard Walletzký" userId="5c6479d8-24c8-4ca4-a5c7-fde0682a328a" providerId="ADAL" clId="{037274F7-BD5A-495A-AD46-61C5C026E429}" dt="2018-11-05T08:04:15.399" v="172" actId="1076"/>
        <pc:sldMkLst>
          <pc:docMk/>
          <pc:sldMk cId="2123144518" sldId="264"/>
        </pc:sldMkLst>
        <pc:spChg chg="mod">
          <ac:chgData name="Leonard Walletzký" userId="5c6479d8-24c8-4ca4-a5c7-fde0682a328a" providerId="ADAL" clId="{037274F7-BD5A-495A-AD46-61C5C026E429}" dt="2018-11-05T08:04:15.399" v="172" actId="1076"/>
          <ac:spMkLst>
            <pc:docMk/>
            <pc:sldMk cId="2123144518" sldId="264"/>
            <ac:spMk id="7" creationId="{00000000-0000-0000-0000-000000000000}"/>
          </ac:spMkLst>
        </pc:spChg>
      </pc:sldChg>
      <pc:sldChg chg="modSp">
        <pc:chgData name="Leonard Walletzký" userId="5c6479d8-24c8-4ca4-a5c7-fde0682a328a" providerId="ADAL" clId="{037274F7-BD5A-495A-AD46-61C5C026E429}" dt="2018-11-05T08:04:59.335" v="176" actId="6549"/>
        <pc:sldMkLst>
          <pc:docMk/>
          <pc:sldMk cId="896760860" sldId="272"/>
        </pc:sldMkLst>
        <pc:spChg chg="mod">
          <ac:chgData name="Leonard Walletzký" userId="5c6479d8-24c8-4ca4-a5c7-fde0682a328a" providerId="ADAL" clId="{037274F7-BD5A-495A-AD46-61C5C026E429}" dt="2018-11-05T08:04:59.335" v="176" actId="6549"/>
          <ac:spMkLst>
            <pc:docMk/>
            <pc:sldMk cId="896760860" sldId="272"/>
            <ac:spMk id="3" creationId="{00000000-0000-0000-0000-000000000000}"/>
          </ac:spMkLst>
        </pc:spChg>
      </pc:sldChg>
      <pc:sldChg chg="add">
        <pc:chgData name="Leonard Walletzký" userId="5c6479d8-24c8-4ca4-a5c7-fde0682a328a" providerId="ADAL" clId="{037274F7-BD5A-495A-AD46-61C5C026E429}" dt="2018-11-05T07:56:28.631" v="0"/>
        <pc:sldMkLst>
          <pc:docMk/>
          <pc:sldMk cId="3423865186" sldId="275"/>
        </pc:sldMkLst>
      </pc:sldChg>
      <pc:sldChg chg="add">
        <pc:chgData name="Leonard Walletzký" userId="5c6479d8-24c8-4ca4-a5c7-fde0682a328a" providerId="ADAL" clId="{037274F7-BD5A-495A-AD46-61C5C026E429}" dt="2018-11-05T07:56:28.631" v="0"/>
        <pc:sldMkLst>
          <pc:docMk/>
          <pc:sldMk cId="1256484734" sldId="276"/>
        </pc:sldMkLst>
      </pc:sldChg>
      <pc:sldChg chg="add">
        <pc:chgData name="Leonard Walletzký" userId="5c6479d8-24c8-4ca4-a5c7-fde0682a328a" providerId="ADAL" clId="{037274F7-BD5A-495A-AD46-61C5C026E429}" dt="2018-11-05T07:56:28.631" v="0"/>
        <pc:sldMkLst>
          <pc:docMk/>
          <pc:sldMk cId="1839906040" sldId="277"/>
        </pc:sldMkLst>
      </pc:sldChg>
      <pc:sldChg chg="add">
        <pc:chgData name="Leonard Walletzký" userId="5c6479d8-24c8-4ca4-a5c7-fde0682a328a" providerId="ADAL" clId="{037274F7-BD5A-495A-AD46-61C5C026E429}" dt="2018-11-05T07:56:28.631" v="0"/>
        <pc:sldMkLst>
          <pc:docMk/>
          <pc:sldMk cId="1017241612" sldId="278"/>
        </pc:sldMkLst>
      </pc:sldChg>
      <pc:sldChg chg="add">
        <pc:chgData name="Leonard Walletzký" userId="5c6479d8-24c8-4ca4-a5c7-fde0682a328a" providerId="ADAL" clId="{037274F7-BD5A-495A-AD46-61C5C026E429}" dt="2018-11-05T07:56:28.631" v="0"/>
        <pc:sldMkLst>
          <pc:docMk/>
          <pc:sldMk cId="1924354060" sldId="279"/>
        </pc:sldMkLst>
      </pc:sldChg>
      <pc:sldChg chg="add">
        <pc:chgData name="Leonard Walletzký" userId="5c6479d8-24c8-4ca4-a5c7-fde0682a328a" providerId="ADAL" clId="{037274F7-BD5A-495A-AD46-61C5C026E429}" dt="2018-11-05T07:56:28.631" v="0"/>
        <pc:sldMkLst>
          <pc:docMk/>
          <pc:sldMk cId="2372398668" sldId="280"/>
        </pc:sldMkLst>
      </pc:sldChg>
      <pc:sldChg chg="add">
        <pc:chgData name="Leonard Walletzký" userId="5c6479d8-24c8-4ca4-a5c7-fde0682a328a" providerId="ADAL" clId="{037274F7-BD5A-495A-AD46-61C5C026E429}" dt="2018-11-05T07:56:28.631" v="0"/>
        <pc:sldMkLst>
          <pc:docMk/>
          <pc:sldMk cId="36359504" sldId="281"/>
        </pc:sldMkLst>
      </pc:sldChg>
      <pc:sldChg chg="add">
        <pc:chgData name="Leonard Walletzký" userId="5c6479d8-24c8-4ca4-a5c7-fde0682a328a" providerId="ADAL" clId="{037274F7-BD5A-495A-AD46-61C5C026E429}" dt="2018-11-05T07:56:28.631" v="0"/>
        <pc:sldMkLst>
          <pc:docMk/>
          <pc:sldMk cId="1019638604" sldId="282"/>
        </pc:sldMkLst>
      </pc:sldChg>
      <pc:sldChg chg="add">
        <pc:chgData name="Leonard Walletzký" userId="5c6479d8-24c8-4ca4-a5c7-fde0682a328a" providerId="ADAL" clId="{037274F7-BD5A-495A-AD46-61C5C026E429}" dt="2018-11-05T07:56:28.631" v="0"/>
        <pc:sldMkLst>
          <pc:docMk/>
          <pc:sldMk cId="915450376" sldId="283"/>
        </pc:sldMkLst>
      </pc:sldChg>
      <pc:sldChg chg="addSp delSp modSp add">
        <pc:chgData name="Leonard Walletzký" userId="5c6479d8-24c8-4ca4-a5c7-fde0682a328a" providerId="ADAL" clId="{037274F7-BD5A-495A-AD46-61C5C026E429}" dt="2018-11-05T07:57:58.394" v="69" actId="6549"/>
        <pc:sldMkLst>
          <pc:docMk/>
          <pc:sldMk cId="1980902717" sldId="284"/>
        </pc:sldMkLst>
        <pc:spChg chg="del">
          <ac:chgData name="Leonard Walletzký" userId="5c6479d8-24c8-4ca4-a5c7-fde0682a328a" providerId="ADAL" clId="{037274F7-BD5A-495A-AD46-61C5C026E429}" dt="2018-11-05T07:56:55.497" v="2"/>
          <ac:spMkLst>
            <pc:docMk/>
            <pc:sldMk cId="1980902717" sldId="284"/>
            <ac:spMk id="2" creationId="{6B5586AA-CA2E-44DC-B8EB-DCCB56A48323}"/>
          </ac:spMkLst>
        </pc:spChg>
        <pc:spChg chg="del">
          <ac:chgData name="Leonard Walletzký" userId="5c6479d8-24c8-4ca4-a5c7-fde0682a328a" providerId="ADAL" clId="{037274F7-BD5A-495A-AD46-61C5C026E429}" dt="2018-11-05T07:56:55.497" v="2"/>
          <ac:spMkLst>
            <pc:docMk/>
            <pc:sldMk cId="1980902717" sldId="284"/>
            <ac:spMk id="3" creationId="{EAAD47C6-FAD9-4B25-BF24-962E24FA22A6}"/>
          </ac:spMkLst>
        </pc:spChg>
        <pc:spChg chg="add del mod">
          <ac:chgData name="Leonard Walletzký" userId="5c6479d8-24c8-4ca4-a5c7-fde0682a328a" providerId="ADAL" clId="{037274F7-BD5A-495A-AD46-61C5C026E429}" dt="2018-11-05T07:57:04.123" v="3"/>
          <ac:spMkLst>
            <pc:docMk/>
            <pc:sldMk cId="1980902717" sldId="284"/>
            <ac:spMk id="4" creationId="{7B9E88A5-CD12-43DA-9F9A-C77832E3B5A9}"/>
          </ac:spMkLst>
        </pc:spChg>
        <pc:spChg chg="add del mod">
          <ac:chgData name="Leonard Walletzký" userId="5c6479d8-24c8-4ca4-a5c7-fde0682a328a" providerId="ADAL" clId="{037274F7-BD5A-495A-AD46-61C5C026E429}" dt="2018-11-05T07:57:04.123" v="3"/>
          <ac:spMkLst>
            <pc:docMk/>
            <pc:sldMk cId="1980902717" sldId="284"/>
            <ac:spMk id="5" creationId="{508D6265-B22C-43CE-ACB8-9089A05BBB22}"/>
          </ac:spMkLst>
        </pc:spChg>
        <pc:spChg chg="add mod">
          <ac:chgData name="Leonard Walletzký" userId="5c6479d8-24c8-4ca4-a5c7-fde0682a328a" providerId="ADAL" clId="{037274F7-BD5A-495A-AD46-61C5C026E429}" dt="2018-11-05T07:57:58.394" v="69" actId="6549"/>
          <ac:spMkLst>
            <pc:docMk/>
            <pc:sldMk cId="1980902717" sldId="284"/>
            <ac:spMk id="6" creationId="{47049792-6806-43B9-8337-CDD58643364D}"/>
          </ac:spMkLst>
        </pc:spChg>
        <pc:spChg chg="add mod">
          <ac:chgData name="Leonard Walletzký" userId="5c6479d8-24c8-4ca4-a5c7-fde0682a328a" providerId="ADAL" clId="{037274F7-BD5A-495A-AD46-61C5C026E429}" dt="2018-11-05T07:57:04.123" v="3"/>
          <ac:spMkLst>
            <pc:docMk/>
            <pc:sldMk cId="1980902717" sldId="284"/>
            <ac:spMk id="7" creationId="{887FB5D2-DE38-474A-ADCC-FBA704A44565}"/>
          </ac:spMkLst>
        </pc:spChg>
      </pc:sldChg>
      <pc:sldChg chg="addSp delSp modSp add">
        <pc:chgData name="Leonard Walletzký" userId="5c6479d8-24c8-4ca4-a5c7-fde0682a328a" providerId="ADAL" clId="{037274F7-BD5A-495A-AD46-61C5C026E429}" dt="2018-11-05T07:58:27.920" v="132" actId="20577"/>
        <pc:sldMkLst>
          <pc:docMk/>
          <pc:sldMk cId="3826502475" sldId="285"/>
        </pc:sldMkLst>
        <pc:spChg chg="del">
          <ac:chgData name="Leonard Walletzký" userId="5c6479d8-24c8-4ca4-a5c7-fde0682a328a" providerId="ADAL" clId="{037274F7-BD5A-495A-AD46-61C5C026E429}" dt="2018-11-05T07:58:04.869" v="71"/>
          <ac:spMkLst>
            <pc:docMk/>
            <pc:sldMk cId="3826502475" sldId="285"/>
            <ac:spMk id="2" creationId="{CE0E393C-F1D5-4BA3-A5FB-DFF2748DE3E5}"/>
          </ac:spMkLst>
        </pc:spChg>
        <pc:spChg chg="del">
          <ac:chgData name="Leonard Walletzký" userId="5c6479d8-24c8-4ca4-a5c7-fde0682a328a" providerId="ADAL" clId="{037274F7-BD5A-495A-AD46-61C5C026E429}" dt="2018-11-05T07:58:04.869" v="71"/>
          <ac:spMkLst>
            <pc:docMk/>
            <pc:sldMk cId="3826502475" sldId="285"/>
            <ac:spMk id="3" creationId="{5192DB2A-1D0A-46EC-A1F5-8E42FB036E24}"/>
          </ac:spMkLst>
        </pc:spChg>
        <pc:spChg chg="add del mod">
          <ac:chgData name="Leonard Walletzký" userId="5c6479d8-24c8-4ca4-a5c7-fde0682a328a" providerId="ADAL" clId="{037274F7-BD5A-495A-AD46-61C5C026E429}" dt="2018-11-05T07:58:07.103" v="72"/>
          <ac:spMkLst>
            <pc:docMk/>
            <pc:sldMk cId="3826502475" sldId="285"/>
            <ac:spMk id="4" creationId="{BD6D2781-9A8F-4907-B8B8-8BD642962F4A}"/>
          </ac:spMkLst>
        </pc:spChg>
        <pc:spChg chg="add mod">
          <ac:chgData name="Leonard Walletzký" userId="5c6479d8-24c8-4ca4-a5c7-fde0682a328a" providerId="ADAL" clId="{037274F7-BD5A-495A-AD46-61C5C026E429}" dt="2018-11-05T07:58:12.225" v="88" actId="20577"/>
          <ac:spMkLst>
            <pc:docMk/>
            <pc:sldMk cId="3826502475" sldId="285"/>
            <ac:spMk id="5" creationId="{015A5C0C-E9B0-4AE9-BA99-5CFF44F8E73E}"/>
          </ac:spMkLst>
        </pc:spChg>
        <pc:spChg chg="add mod">
          <ac:chgData name="Leonard Walletzký" userId="5c6479d8-24c8-4ca4-a5c7-fde0682a328a" providerId="ADAL" clId="{037274F7-BD5A-495A-AD46-61C5C026E429}" dt="2018-11-05T07:58:27.920" v="132" actId="20577"/>
          <ac:spMkLst>
            <pc:docMk/>
            <pc:sldMk cId="3826502475" sldId="285"/>
            <ac:spMk id="6" creationId="{405EE026-830E-4B2A-A4BC-22099540DE5C}"/>
          </ac:spMkLst>
        </pc:spChg>
      </pc:sldChg>
      <pc:sldChg chg="modSp add">
        <pc:chgData name="Leonard Walletzký" userId="5c6479d8-24c8-4ca4-a5c7-fde0682a328a" providerId="ADAL" clId="{037274F7-BD5A-495A-AD46-61C5C026E429}" dt="2018-11-05T08:00:16.451" v="136" actId="1076"/>
        <pc:sldMkLst>
          <pc:docMk/>
          <pc:sldMk cId="3999210646" sldId="286"/>
        </pc:sldMkLst>
        <pc:spChg chg="mod">
          <ac:chgData name="Leonard Walletzký" userId="5c6479d8-24c8-4ca4-a5c7-fde0682a328a" providerId="ADAL" clId="{037274F7-BD5A-495A-AD46-61C5C026E429}" dt="2018-11-05T08:00:09.690" v="134" actId="27636"/>
          <ac:spMkLst>
            <pc:docMk/>
            <pc:sldMk cId="3999210646" sldId="286"/>
            <ac:spMk id="3" creationId="{00000000-0000-0000-0000-000000000000}"/>
          </ac:spMkLst>
        </pc:spChg>
        <pc:picChg chg="mod">
          <ac:chgData name="Leonard Walletzký" userId="5c6479d8-24c8-4ca4-a5c7-fde0682a328a" providerId="ADAL" clId="{037274F7-BD5A-495A-AD46-61C5C026E429}" dt="2018-11-05T08:00:16.451" v="136" actId="1076"/>
          <ac:picMkLst>
            <pc:docMk/>
            <pc:sldMk cId="3999210646" sldId="286"/>
            <ac:picMk id="2052" creationId="{00000000-0000-0000-0000-000000000000}"/>
          </ac:picMkLst>
        </pc:picChg>
      </pc:sldChg>
      <pc:sldChg chg="modSp add">
        <pc:chgData name="Leonard Walletzký" userId="5c6479d8-24c8-4ca4-a5c7-fde0682a328a" providerId="ADAL" clId="{037274F7-BD5A-495A-AD46-61C5C026E429}" dt="2018-11-05T08:00:36.453" v="141" actId="14100"/>
        <pc:sldMkLst>
          <pc:docMk/>
          <pc:sldMk cId="1817407210" sldId="287"/>
        </pc:sldMkLst>
        <pc:spChg chg="mod">
          <ac:chgData name="Leonard Walletzký" userId="5c6479d8-24c8-4ca4-a5c7-fde0682a328a" providerId="ADAL" clId="{037274F7-BD5A-495A-AD46-61C5C026E429}" dt="2018-11-05T08:00:29.360" v="139" actId="14100"/>
          <ac:spMkLst>
            <pc:docMk/>
            <pc:sldMk cId="1817407210" sldId="287"/>
            <ac:spMk id="3" creationId="{00000000-0000-0000-0000-000000000000}"/>
          </ac:spMkLst>
        </pc:spChg>
        <pc:picChg chg="mod">
          <ac:chgData name="Leonard Walletzký" userId="5c6479d8-24c8-4ca4-a5c7-fde0682a328a" providerId="ADAL" clId="{037274F7-BD5A-495A-AD46-61C5C026E429}" dt="2018-11-05T08:00:36.453" v="141" actId="14100"/>
          <ac:picMkLst>
            <pc:docMk/>
            <pc:sldMk cId="1817407210" sldId="287"/>
            <ac:picMk id="3074" creationId="{00000000-0000-0000-0000-000000000000}"/>
          </ac:picMkLst>
        </pc:picChg>
      </pc:sldChg>
      <pc:sldChg chg="add">
        <pc:chgData name="Leonard Walletzký" userId="5c6479d8-24c8-4ca4-a5c7-fde0682a328a" providerId="ADAL" clId="{037274F7-BD5A-495A-AD46-61C5C026E429}" dt="2018-11-05T08:02:11.561" v="156"/>
        <pc:sldMkLst>
          <pc:docMk/>
          <pc:sldMk cId="2130628144" sldId="288"/>
        </pc:sldMkLst>
      </pc:sldChg>
      <pc:sldChg chg="modSp add">
        <pc:chgData name="Leonard Walletzký" userId="5c6479d8-24c8-4ca4-a5c7-fde0682a328a" providerId="ADAL" clId="{037274F7-BD5A-495A-AD46-61C5C026E429}" dt="2018-11-05T08:03:12.177" v="165" actId="1076"/>
        <pc:sldMkLst>
          <pc:docMk/>
          <pc:sldMk cId="2767827130" sldId="289"/>
        </pc:sldMkLst>
        <pc:spChg chg="mod">
          <ac:chgData name="Leonard Walletzký" userId="5c6479d8-24c8-4ca4-a5c7-fde0682a328a" providerId="ADAL" clId="{037274F7-BD5A-495A-AD46-61C5C026E429}" dt="2018-11-05T08:02:36.677" v="161" actId="27636"/>
          <ac:spMkLst>
            <pc:docMk/>
            <pc:sldMk cId="2767827130" sldId="289"/>
            <ac:spMk id="5" creationId="{00000000-0000-0000-0000-000000000000}"/>
          </ac:spMkLst>
        </pc:spChg>
        <pc:picChg chg="mod modCrop">
          <ac:chgData name="Leonard Walletzký" userId="5c6479d8-24c8-4ca4-a5c7-fde0682a328a" providerId="ADAL" clId="{037274F7-BD5A-495A-AD46-61C5C026E429}" dt="2018-11-05T08:03:12.177" v="165" actId="1076"/>
          <ac:picMkLst>
            <pc:docMk/>
            <pc:sldMk cId="2767827130" sldId="289"/>
            <ac:picMk id="5122" creationId="{00000000-0000-0000-0000-000000000000}"/>
          </ac:picMkLst>
        </pc:picChg>
      </pc:sldChg>
      <pc:sldChg chg="modSp add">
        <pc:chgData name="Leonard Walletzký" userId="5c6479d8-24c8-4ca4-a5c7-fde0682a328a" providerId="ADAL" clId="{037274F7-BD5A-495A-AD46-61C5C026E429}" dt="2018-11-05T08:03:34.470" v="168" actId="1076"/>
        <pc:sldMkLst>
          <pc:docMk/>
          <pc:sldMk cId="1899256342" sldId="290"/>
        </pc:sldMkLst>
        <pc:picChg chg="mod">
          <ac:chgData name="Leonard Walletzký" userId="5c6479d8-24c8-4ca4-a5c7-fde0682a328a" providerId="ADAL" clId="{037274F7-BD5A-495A-AD46-61C5C026E429}" dt="2018-11-05T08:03:28.512" v="166" actId="1076"/>
          <ac:picMkLst>
            <pc:docMk/>
            <pc:sldMk cId="1899256342" sldId="290"/>
            <ac:picMk id="6146" creationId="{00000000-0000-0000-0000-000000000000}"/>
          </ac:picMkLst>
        </pc:picChg>
        <pc:picChg chg="mod">
          <ac:chgData name="Leonard Walletzký" userId="5c6479d8-24c8-4ca4-a5c7-fde0682a328a" providerId="ADAL" clId="{037274F7-BD5A-495A-AD46-61C5C026E429}" dt="2018-11-05T08:03:32.667" v="167" actId="1076"/>
          <ac:picMkLst>
            <pc:docMk/>
            <pc:sldMk cId="1899256342" sldId="290"/>
            <ac:picMk id="6150" creationId="{00000000-0000-0000-0000-000000000000}"/>
          </ac:picMkLst>
        </pc:picChg>
        <pc:picChg chg="mod">
          <ac:chgData name="Leonard Walletzký" userId="5c6479d8-24c8-4ca4-a5c7-fde0682a328a" providerId="ADAL" clId="{037274F7-BD5A-495A-AD46-61C5C026E429}" dt="2018-11-05T08:03:34.470" v="168" actId="1076"/>
          <ac:picMkLst>
            <pc:docMk/>
            <pc:sldMk cId="1899256342" sldId="290"/>
            <ac:picMk id="615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CA09C6-95A2-4E32-B8D1-4644BC212595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09C6-95A2-4E32-B8D1-4644BC212595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1CA09C6-95A2-4E32-B8D1-4644BC212595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1CA09C6-95A2-4E32-B8D1-4644BC212595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81CA09C6-95A2-4E32-B8D1-4644BC212595}" type="datetimeFigureOut">
              <a:rPr lang="cs-CZ" smtClean="0"/>
              <a:t>05.11.2018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74261DA-FFB7-421B-A7F6-B78E652CE65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Service Science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© Leonard Walletzký</a:t>
            </a:r>
          </a:p>
        </p:txBody>
      </p:sp>
    </p:spTree>
    <p:extLst>
      <p:ext uri="{BB962C8B-B14F-4D97-AF65-F5344CB8AC3E}">
        <p14:creationId xmlns:p14="http://schemas.microsoft.com/office/powerpoint/2010/main" val="2739736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1"/>
            <a:ext cx="8280920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/>
          <a:p>
            <a:r>
              <a:rPr lang="en-GB" dirty="0"/>
              <a:t>Value proposition</a:t>
            </a:r>
          </a:p>
        </p:txBody>
      </p:sp>
    </p:spTree>
    <p:extLst>
      <p:ext uri="{BB962C8B-B14F-4D97-AF65-F5344CB8AC3E}">
        <p14:creationId xmlns:p14="http://schemas.microsoft.com/office/powerpoint/2010/main" val="1019638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must be shared and paid</a:t>
            </a:r>
          </a:p>
          <a:p>
            <a:pPr lvl="1"/>
            <a:r>
              <a:rPr lang="en-GB" dirty="0"/>
              <a:t>problem is complex</a:t>
            </a:r>
          </a:p>
          <a:p>
            <a:pPr lvl="1"/>
            <a:r>
              <a:rPr lang="en-GB" dirty="0"/>
              <a:t>must be understood and explored</a:t>
            </a:r>
          </a:p>
          <a:p>
            <a:r>
              <a:rPr lang="en-GB" dirty="0"/>
              <a:t>provider must be paid for using his sources to do it</a:t>
            </a:r>
          </a:p>
          <a:p>
            <a:r>
              <a:rPr lang="en-GB" b="1" dirty="0"/>
              <a:t>Client is paying for the analysis of the target area</a:t>
            </a:r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Costs of value estimation</a:t>
            </a:r>
          </a:p>
        </p:txBody>
      </p:sp>
    </p:spTree>
    <p:extLst>
      <p:ext uri="{BB962C8B-B14F-4D97-AF65-F5344CB8AC3E}">
        <p14:creationId xmlns:p14="http://schemas.microsoft.com/office/powerpoint/2010/main" val="915450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47049792-6806-43B9-8337-CDD586433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Software as a Service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887FB5D2-DE38-474A-ADCC-FBA704A445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902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60s</a:t>
            </a:r>
          </a:p>
          <a:p>
            <a:pPr lvl="1"/>
            <a:r>
              <a:rPr lang="en-GB" dirty="0"/>
              <a:t>Centralized hosting of business applications</a:t>
            </a:r>
          </a:p>
          <a:p>
            <a:pPr lvl="1"/>
            <a:r>
              <a:rPr lang="en-GB" dirty="0"/>
              <a:t>service bureau</a:t>
            </a:r>
          </a:p>
          <a:p>
            <a:pPr lvl="2"/>
            <a:r>
              <a:rPr lang="en-GB" dirty="0"/>
              <a:t>company which provides business services for a fee</a:t>
            </a:r>
          </a:p>
          <a:p>
            <a:pPr lvl="2"/>
            <a:r>
              <a:rPr lang="en-GB" dirty="0" err="1"/>
              <a:t>eg</a:t>
            </a:r>
            <a:r>
              <a:rPr lang="en-GB" dirty="0"/>
              <a:t>. IBM</a:t>
            </a:r>
          </a:p>
          <a:p>
            <a:pPr lvl="2"/>
            <a:r>
              <a:rPr lang="en-GB" dirty="0"/>
              <a:t>time-sharing</a:t>
            </a:r>
          </a:p>
          <a:p>
            <a:pPr lvl="2"/>
            <a:r>
              <a:rPr lang="en-GB" dirty="0"/>
              <a:t>sharing of a computing resource among many users by means of multiprogramming and multi-tasking</a:t>
            </a:r>
          </a:p>
          <a:p>
            <a:pPr lvl="1"/>
            <a:r>
              <a:rPr lang="en-GB" dirty="0"/>
              <a:t>utility computing</a:t>
            </a:r>
          </a:p>
          <a:p>
            <a:pPr lvl="2"/>
            <a:r>
              <a:rPr lang="en-GB" dirty="0"/>
              <a:t>a service provisioning model in which a service provider makes computing resources and infrastructure management available to the customer as needed, and charges them for specific usage rather than a flat rate</a:t>
            </a:r>
          </a:p>
          <a:p>
            <a:pPr lvl="1"/>
            <a:r>
              <a:rPr lang="en-GB" dirty="0"/>
              <a:t>mainframes</a:t>
            </a:r>
            <a:endParaRPr lang="en-GB" b="1" dirty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History</a:t>
            </a:r>
          </a:p>
        </p:txBody>
      </p:sp>
    </p:spTree>
    <p:extLst>
      <p:ext uri="{BB962C8B-B14F-4D97-AF65-F5344CB8AC3E}">
        <p14:creationId xmlns:p14="http://schemas.microsoft.com/office/powerpoint/2010/main" val="4028508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History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/>
              <a:t>90s</a:t>
            </a:r>
          </a:p>
          <a:p>
            <a:pPr lvl="1"/>
            <a:r>
              <a:rPr lang="en-GB"/>
              <a:t>Application Service Provider (ASP)</a:t>
            </a:r>
          </a:p>
          <a:p>
            <a:pPr lvl="2"/>
            <a:r>
              <a:rPr lang="en-GB"/>
              <a:t>thanks to expansion of the Internet</a:t>
            </a:r>
          </a:p>
          <a:p>
            <a:pPr lvl="1"/>
            <a:r>
              <a:rPr lang="en-GB"/>
              <a:t>class of centralized computing</a:t>
            </a:r>
          </a:p>
          <a:p>
            <a:pPr lvl="1"/>
            <a:r>
              <a:rPr lang="en-GB"/>
              <a:t>services of</a:t>
            </a:r>
          </a:p>
          <a:p>
            <a:pPr lvl="2"/>
            <a:r>
              <a:rPr lang="en-GB"/>
              <a:t>hosting</a:t>
            </a:r>
          </a:p>
          <a:p>
            <a:pPr lvl="2"/>
            <a:r>
              <a:rPr lang="en-GB"/>
              <a:t>managing specialized business applications</a:t>
            </a:r>
          </a:p>
          <a:p>
            <a:pPr lvl="1"/>
            <a:r>
              <a:rPr lang="en-GB"/>
              <a:t>reducing costs through</a:t>
            </a:r>
          </a:p>
          <a:p>
            <a:pPr lvl="2"/>
            <a:r>
              <a:rPr lang="en-GB"/>
              <a:t>the solution provider's specialization in a particular business application</a:t>
            </a:r>
          </a:p>
          <a:p>
            <a:pPr lvl="2"/>
            <a:r>
              <a:rPr lang="en-GB"/>
              <a:t>central administration</a:t>
            </a:r>
            <a:endParaRPr lang="en-GB" b="1"/>
          </a:p>
          <a:p>
            <a:endParaRPr lang="en-GB"/>
          </a:p>
        </p:txBody>
      </p:sp>
      <p:pic>
        <p:nvPicPr>
          <p:cNvPr id="2052" name="Picture 4" descr="https://www.xsdot.com/web-development/asp-keywords-109946.jpg?v=1x291x2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628800"/>
            <a:ext cx="2078831" cy="1693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21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History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980" y="1556793"/>
            <a:ext cx="6172200" cy="2736304"/>
          </a:xfrm>
        </p:spPr>
        <p:txBody>
          <a:bodyPr>
            <a:noAutofit/>
          </a:bodyPr>
          <a:lstStyle/>
          <a:p>
            <a:r>
              <a:rPr lang="en-GB" sz="2100" dirty="0"/>
              <a:t>2001</a:t>
            </a:r>
          </a:p>
          <a:p>
            <a:pPr lvl="1"/>
            <a:r>
              <a:rPr lang="en-GB" sz="1800" dirty="0"/>
              <a:t>Software as a Service</a:t>
            </a:r>
          </a:p>
          <a:p>
            <a:pPr lvl="1"/>
            <a:r>
              <a:rPr lang="en-GB" sz="1800" dirty="0"/>
              <a:t>extends the idea of the ASP model</a:t>
            </a:r>
          </a:p>
          <a:p>
            <a:pPr lvl="1"/>
            <a:r>
              <a:rPr lang="en-GB" sz="1800" dirty="0"/>
              <a:t>software vendors</a:t>
            </a:r>
          </a:p>
          <a:p>
            <a:pPr lvl="2"/>
            <a:r>
              <a:rPr lang="en-GB" sz="1500" dirty="0"/>
              <a:t>first ASPs were focused on managing and hosting of</a:t>
            </a:r>
            <a:r>
              <a:rPr lang="en-GB" sz="1500" b="1" dirty="0"/>
              <a:t>  </a:t>
            </a:r>
            <a:r>
              <a:rPr lang="en-GB" sz="1500" dirty="0"/>
              <a:t>third-party independent software vendors' software</a:t>
            </a:r>
          </a:p>
          <a:p>
            <a:pPr lvl="1"/>
            <a:r>
              <a:rPr lang="en-GB" sz="1800" dirty="0"/>
              <a:t>SaaS</a:t>
            </a:r>
          </a:p>
          <a:p>
            <a:pPr lvl="2"/>
            <a:r>
              <a:rPr lang="en-GB" sz="1500" dirty="0"/>
              <a:t>typically develop and manage their own </a:t>
            </a:r>
            <a:r>
              <a:rPr lang="en-GB" sz="1800" dirty="0"/>
              <a:t>software</a:t>
            </a:r>
          </a:p>
          <a:p>
            <a:pPr marL="0" indent="0">
              <a:buNone/>
            </a:pPr>
            <a:endParaRPr lang="en-GB" b="1" dirty="0"/>
          </a:p>
        </p:txBody>
      </p:sp>
      <p:pic>
        <p:nvPicPr>
          <p:cNvPr id="3074" name="Picture 2" descr="http://cdn2.hubspot.net/hub/61984/file-26361001-png/images/cloud-computing-saa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25" y="4168922"/>
            <a:ext cx="2699767" cy="2570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40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application clients</a:t>
            </a:r>
          </a:p>
          <a:p>
            <a:pPr lvl="1"/>
            <a:r>
              <a:rPr lang="en-GB" sz="1600" dirty="0"/>
              <a:t>ASP</a:t>
            </a:r>
          </a:p>
          <a:p>
            <a:pPr lvl="2"/>
            <a:r>
              <a:rPr lang="en-GB" sz="1400" dirty="0"/>
              <a:t>Client - Server</a:t>
            </a:r>
          </a:p>
          <a:p>
            <a:pPr lvl="2"/>
            <a:r>
              <a:rPr lang="en-GB" sz="1400" dirty="0"/>
              <a:t>initial ASP used thick clients</a:t>
            </a:r>
          </a:p>
          <a:p>
            <a:pPr lvl="1"/>
            <a:r>
              <a:rPr lang="en-GB" sz="1600" dirty="0"/>
              <a:t>SaaS</a:t>
            </a:r>
          </a:p>
          <a:p>
            <a:pPr lvl="2"/>
            <a:r>
              <a:rPr lang="en-GB" sz="1400" dirty="0"/>
              <a:t>Thin Clients</a:t>
            </a:r>
          </a:p>
          <a:p>
            <a:pPr lvl="2"/>
            <a:r>
              <a:rPr lang="en-GB" sz="1400" dirty="0"/>
              <a:t>Web browsers</a:t>
            </a:r>
          </a:p>
          <a:p>
            <a:r>
              <a:rPr lang="en-GB" sz="2000" dirty="0"/>
              <a:t>software architecture</a:t>
            </a:r>
          </a:p>
          <a:p>
            <a:pPr lvl="1"/>
            <a:r>
              <a:rPr lang="en-GB" sz="1600" dirty="0"/>
              <a:t>ASP</a:t>
            </a:r>
          </a:p>
          <a:p>
            <a:pPr lvl="2"/>
            <a:r>
              <a:rPr lang="en-GB" sz="1400" dirty="0"/>
              <a:t>maintaining a separate instance of the application for each business</a:t>
            </a:r>
          </a:p>
          <a:p>
            <a:pPr lvl="1"/>
            <a:r>
              <a:rPr lang="en-GB" sz="1600" dirty="0"/>
              <a:t>SaaS</a:t>
            </a:r>
          </a:p>
          <a:p>
            <a:pPr lvl="2"/>
            <a:r>
              <a:rPr lang="en-GB" sz="1400" dirty="0"/>
              <a:t>utilize a multi-tenant architecture</a:t>
            </a:r>
          </a:p>
          <a:p>
            <a:pPr lvl="2"/>
            <a:r>
              <a:rPr lang="en-GB" sz="1400" dirty="0"/>
              <a:t>multiple businesses and users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History</a:t>
            </a:r>
          </a:p>
        </p:txBody>
      </p:sp>
    </p:spTree>
    <p:extLst>
      <p:ext uri="{BB962C8B-B14F-4D97-AF65-F5344CB8AC3E}">
        <p14:creationId xmlns:p14="http://schemas.microsoft.com/office/powerpoint/2010/main" val="3261494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Well known SaaS</a:t>
            </a:r>
          </a:p>
          <a:p>
            <a:pPr lvl="1"/>
            <a:r>
              <a:rPr lang="en-GB" dirty="0"/>
              <a:t>Gmail</a:t>
            </a:r>
          </a:p>
          <a:p>
            <a:pPr lvl="1"/>
            <a:r>
              <a:rPr lang="en-GB" dirty="0"/>
              <a:t>Google Drive</a:t>
            </a:r>
          </a:p>
          <a:p>
            <a:pPr lvl="1"/>
            <a:r>
              <a:rPr lang="cs-CZ" dirty="0"/>
              <a:t>Office 365</a:t>
            </a:r>
            <a:endParaRPr lang="en-GB" dirty="0"/>
          </a:p>
          <a:p>
            <a:r>
              <a:rPr lang="en-GB" dirty="0"/>
              <a:t>Messaging</a:t>
            </a:r>
          </a:p>
          <a:p>
            <a:r>
              <a:rPr lang="en-GB" dirty="0"/>
              <a:t>DBMS software</a:t>
            </a:r>
          </a:p>
          <a:p>
            <a:r>
              <a:rPr lang="en-GB" dirty="0"/>
              <a:t>management software</a:t>
            </a:r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1566287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CAD software</a:t>
            </a:r>
          </a:p>
          <a:p>
            <a:r>
              <a:rPr lang="en-GB" dirty="0"/>
              <a:t>development software</a:t>
            </a:r>
          </a:p>
          <a:p>
            <a:r>
              <a:rPr lang="en-GB" dirty="0"/>
              <a:t>accounting</a:t>
            </a:r>
          </a:p>
          <a:p>
            <a:r>
              <a:rPr lang="en-GB" dirty="0"/>
              <a:t>collaboration</a:t>
            </a:r>
          </a:p>
          <a:p>
            <a:r>
              <a:rPr lang="en-GB" dirty="0"/>
              <a:t>project management</a:t>
            </a:r>
          </a:p>
          <a:p>
            <a:r>
              <a:rPr lang="en-GB" dirty="0"/>
              <a:t>customer relationship management</a:t>
            </a:r>
          </a:p>
          <a:p>
            <a:r>
              <a:rPr lang="en-GB" dirty="0"/>
              <a:t>management information systems</a:t>
            </a:r>
          </a:p>
          <a:p>
            <a:r>
              <a:rPr lang="en-GB" dirty="0"/>
              <a:t>enterprise resource planning</a:t>
            </a:r>
          </a:p>
          <a:p>
            <a:r>
              <a:rPr lang="en-GB" dirty="0"/>
              <a:t>invoicing</a:t>
            </a:r>
          </a:p>
          <a:p>
            <a:r>
              <a:rPr lang="en-GB" dirty="0"/>
              <a:t>human resource management</a:t>
            </a:r>
          </a:p>
          <a:p>
            <a:r>
              <a:rPr lang="en-GB" dirty="0"/>
              <a:t>content management</a:t>
            </a:r>
          </a:p>
          <a:p>
            <a:r>
              <a:rPr lang="en-GB" dirty="0"/>
              <a:t>service desk management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376777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/>
              <a:t>Cloud</a:t>
            </a:r>
          </a:p>
          <a:p>
            <a:r>
              <a:rPr lang="en-GB"/>
              <a:t>Cloud Service models</a:t>
            </a:r>
          </a:p>
          <a:p>
            <a:r>
              <a:rPr lang="en-GB"/>
              <a:t>support of scalability</a:t>
            </a:r>
          </a:p>
          <a:p>
            <a:pPr lvl="1"/>
            <a:r>
              <a:rPr lang="en-GB"/>
              <a:t>horizontal scaling</a:t>
            </a:r>
          </a:p>
          <a:p>
            <a:pPr lvl="1"/>
            <a:r>
              <a:rPr lang="en-GB"/>
              <a:t>the application is installed on multiple machines</a:t>
            </a:r>
          </a:p>
          <a:p>
            <a:r>
              <a:rPr lang="en-GB"/>
              <a:t>tenant</a:t>
            </a:r>
          </a:p>
          <a:p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Architecture - provider</a:t>
            </a:r>
          </a:p>
        </p:txBody>
      </p:sp>
      <p:pic>
        <p:nvPicPr>
          <p:cNvPr id="4098" name="Picture 2" descr="http://www.arrayguard.com/images/solutions/cloud-service-delivery.pn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75" y="3019425"/>
            <a:ext cx="2905125" cy="1973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62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015A5C0C-E9B0-4AE9-BA99-5CFF44F8E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estimation</a:t>
            </a:r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405EE026-830E-4B2A-A4BC-22099540DE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find</a:t>
            </a:r>
            <a:r>
              <a:rPr lang="cs-CZ" dirty="0"/>
              <a:t> proper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proposition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502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3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171808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GB" dirty="0"/>
              <a:t>multi-tenant services</a:t>
            </a:r>
          </a:p>
          <a:p>
            <a:pPr lvl="2"/>
            <a:r>
              <a:rPr lang="EN-GB" dirty="0"/>
              <a:t>Vast majority of SaaS solutions</a:t>
            </a:r>
          </a:p>
          <a:p>
            <a:pPr lvl="2"/>
            <a:r>
              <a:rPr lang="EN-GB" dirty="0"/>
              <a:t>a single</a:t>
            </a:r>
          </a:p>
          <a:p>
            <a:pPr lvl="3"/>
            <a:r>
              <a:rPr lang="EN-GB" dirty="0"/>
              <a:t>version of the application</a:t>
            </a:r>
          </a:p>
          <a:p>
            <a:pPr lvl="3"/>
            <a:r>
              <a:rPr lang="EN-GB" dirty="0"/>
              <a:t>configuration</a:t>
            </a:r>
          </a:p>
          <a:p>
            <a:pPr lvl="3"/>
            <a:r>
              <a:rPr lang="EN-GB" dirty="0"/>
              <a:t>hardware, network, operating system</a:t>
            </a:r>
          </a:p>
          <a:p>
            <a:pPr lvl="2"/>
            <a:r>
              <a:rPr lang="EN-GB" dirty="0"/>
              <a:t>advantage in comparison with traditional software</a:t>
            </a:r>
          </a:p>
          <a:p>
            <a:pPr lvl="2"/>
            <a:r>
              <a:rPr lang="EN-GB" dirty="0"/>
              <a:t>multiple physical copies</a:t>
            </a:r>
          </a:p>
          <a:p>
            <a:pPr lvl="2"/>
            <a:r>
              <a:rPr lang="EN-GB" dirty="0"/>
              <a:t>potentially different versions</a:t>
            </a:r>
          </a:p>
          <a:p>
            <a:pPr lvl="2"/>
            <a:r>
              <a:rPr lang="EN-GB" dirty="0"/>
              <a:t>different configurations</a:t>
            </a:r>
          </a:p>
          <a:p>
            <a:pPr lvl="1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Architecture - provider</a:t>
            </a:r>
          </a:p>
        </p:txBody>
      </p:sp>
      <p:pic>
        <p:nvPicPr>
          <p:cNvPr id="5122" name="Picture 2" descr="http://natishalom.typepad.com/.a/6a00d835457b7453ef0120a939add4970b-pi"/>
          <p:cNvPicPr>
            <a:picLocks noGrp="1" noChangeAspect="1" noChangeArrowheads="1"/>
          </p:cNvPicPr>
          <p:nvPr>
            <p:ph sz="half"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25"/>
          <a:stretch/>
        </p:blipFill>
        <p:spPr bwMode="auto">
          <a:xfrm>
            <a:off x="5220072" y="3573016"/>
            <a:ext cx="3178497" cy="31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82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Architecture - client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/>
              <a:t>Thin Client</a:t>
            </a:r>
          </a:p>
          <a:p>
            <a:pPr lvl="1"/>
            <a:r>
              <a:rPr lang="en-GB"/>
              <a:t>Web Browser</a:t>
            </a:r>
            <a:endParaRPr lang="en-GB" b="1"/>
          </a:p>
          <a:p>
            <a:r>
              <a:rPr lang="en-GB"/>
              <a:t>Hybrid</a:t>
            </a:r>
          </a:p>
          <a:p>
            <a:pPr lvl="1"/>
            <a:r>
              <a:rPr lang="en-GB"/>
              <a:t>Dropbox</a:t>
            </a:r>
          </a:p>
          <a:p>
            <a:r>
              <a:rPr lang="en-GB"/>
              <a:t>For integration with internal systems</a:t>
            </a:r>
          </a:p>
          <a:p>
            <a:pPr lvl="1"/>
            <a:r>
              <a:rPr lang="en-GB"/>
              <a:t>Application programming interfaces</a:t>
            </a:r>
            <a:endParaRPr lang="en-GB" b="1"/>
          </a:p>
          <a:p>
            <a:endParaRPr lang="en-GB"/>
          </a:p>
        </p:txBody>
      </p:sp>
      <p:pic>
        <p:nvPicPr>
          <p:cNvPr id="6146" name="Picture 2" descr="http://www.pngict.com/wp-content/uploads/2015/06/web-browser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086" y="1376034"/>
            <a:ext cx="1283494" cy="802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xQSEhUSEhQVFRUXDRQXFxgYFhsYFxcYGhgXFxgbGBcZHSggGxolGxUZITEtJykrLi4uFx8zOjUuNygtMCsBCgoKDg0OGxAQGzclICQsLCwtMjYsNC82MjUsLCwsLC83MiwsLCw3LCwsLCwsLCw3LCw0LSwsLCwwNzIsLCw1LP/AABEIAOEA4QMBEQACEQEDEQH/xAAcAAEAAgMBAQEAAAAAAAAAAAAAAwUCBAYBBwj/xABIEAACAQIDBQMHBg0DAwUAAAABAgADEQQFIRIxQVFhBiJxBxMyUoGRsTRCcnSzwRQVI0Nic4KSobLR4fAzovE1U9IkY4OTwv/EABkBAQADAQEAAAAAAAAAAAAAAAABAgQDBf/EAC0RAQACAQIEBAYDAQEBAAAAAAABAgMRIQQxQVEScdHwImGBkaGxMsHhEyPx/9oADAMBAAIRAxEAPwD7jAQEBAQEBAQEBAQEBAQEBAQEBAQEBAQEBAQEBAQEBAQEBAQEBAQNDNM2p0ANsksfRRdXbwHAdTYTthwXy8uXWejjm4imLnz6R19/NnleZJXXaQ6g2ZToyHkw/wAB4SM2G2KdLfSe6cOauWutfrHZuTk6kBAQEBA1swxyUUL1GsBpzJPAKN5JnTFitkt4aw55ctcdfFaWrlWd0q/dW6OBc03sGtzGtmHUEzpm4a+Led47xyc8PE0y7RtPaeazmdoICAgICAgICAgICAgICAgIGLuACSQABck6ADqZMRMzpCJmIjWXMZl2lL3XDbuNVhp/8an0vE6eM9DFwcV3y/b19Ofk8/Jxk32xcu/p38+XmqKVOxLElmY95mN2bxP+CabW126dnCtYjfr3SKGVhUptsVALA7wR6rj5y/DhaV1iY8No1j3vHzTpMT4qzpPvafl7h1GTZytbuMNiqBdkJ3j1kPzl/iOMwZ+HnH8Ub17/ANT827BxEZPhna3b+4+XuVpMzSQEBArs5zhMOo2u87egg9Jv6LzJ/tO+Dh7ZZ22jrPv9OGfiK4o33meUe+nzcZiK71n85VN2+aB6KDko+J3n+E9Wta0r4acv35+jy5m17eO/P8R5evUamGtfeDcEGzKeakagxFpjkmaxbmuct7QvT7uIu6cKijvL+sUbx1X3cZly8LW++Pae3pP9S0Y+KtTbJvHfr9Y/uPs6ehWV1DIwZSLgg3BHQiefas1nS0aS9CtotGtZ1hJKrEBAQEBAQEBAQEBAQECszfO6eH0bvOR3aa6sep9UdTNGHhr5d42juz5uJpi2neezkcfjamIN6pGze4pr6A+l658dOQE9PHjpij4Offr/AI83Je+WdcnLt0/33s8WRKUiysrwlWVlL2pRDW1IYG6sDZlPMGK2mv8AfzLUi39T2XWUZ4SRSxFg50RxolTp+i/Tjw5DLm4aNPHj5dY6x/nz+7Th4mdfBk59J6T6T8vsvpjbCBRZ/wBoRRvTp2erbd81Or2+G89N82cNwk5PivtX9+Xqx8RxUY/gpvb9efo5G5Zi7sWdvSY7z/QcgNBPT2iPDEaRHR50ROvimdZnqlWUXSLKyslWVlaGeFd6LF6DbJJuyHWm/ivA9Rr4yLeG8aZI1+fWPfZFfFSfFjnT5dJ993S5VniVjsMPN1begx39Ubc48NeYEw5uGtSPFG9e/r2bsPE1vPhna3b07+9VrMzSQEBAQEBAQEBAQMK1VUUsxCqBckmwA6kya1m06RG6LWisazOkOSzbtSz3TDd1eNUjU/q1PxPu4z08PBVrvl3nt6+kPMy8ba+2LaO/pH9z9lFTWxJ1JJuSTdmPMk6kzZM6staxCZZR0SrKSskWVlaEqyspSrKytD2pSDAqwBB3gyItNZ1gmsWjSW5l2btQslclqW5ap1ZOQq8x+l7+cpkwRl3x7W7d/L0+y+PPOLbJvXv28/X790Wfdpr3pYY9Gq7wOYTm3XcOp3X4fgtPjy/SPVXiOM1+DF9Z9Pn+nNU1t77k7ySd5J4mbpnVirERyTLKSvCVZVZIsrKyVZWVoSrKymHtWirizC4vfqDwII1B6iRW01nWC1ItGkt7A5xUo6VdqrT9YC9VB+kB6Y6jvdDOd8FMm9fhnt0n0/Xk6Uz3x7W+KO/WPX9+bpMLiUqKHpsGU7iDcf8AMwXpak+G0aS30vW8eKs6wllViAgICAgICAgcD2rSv538ub0tv8lb/THIEf8Ac8fZyntcHOPwf+fPr3/+e5eLxcZP+n/ry6dv/vn9Fas7OaVZErJFlVkqykrJFlZWhKsrKUqysrQnoUixsouZS0xHNesTPJb4XLgNX7x5cP7zNbLM8miuKI5q3H5HTfVAKbdBZfao3eyaMfE2r/LdwycPWf47OexOEembOLcjwPgZtpet41hjtS1J0lismUQlWVWSLKyslWVlaEqysphIsqskWVWR4VHNb/0ulTaHnT+aA/8AdHFrbrWbqBOlpr/z/wDbl07/AE+X4+rlEWnJ/wCPPr2+vz7dfo7SeS9YgICAgICAgIEeIoK6lHUMpFiCLgiWraaz4qzpKtqxaPDaNYcTnWQNh7vTu9Hjxen48WTrvHG++etg4quba21vxPpLyc/DWw713r+Y9Y/KtQ3sRqJ3nZyidd4SrKrpVlJWSLKytCVZWUrTB5aW1fujlxP9JnvliOTvTFM81xRpBRZRYTNaZneWmsRG0JRKrNU/fOrmxq0gw2WAIPAxFprOsImImNJUeOyIjvUtR6p3jwPH/N82Y+JidrMuThpjeqpAtoZoZ0iysrJVlZWhKsrKYSAyqyTL8G+J9AlKPGp85+lK/D9L3X3hkvXD/Le3bt5+n3MdLZv47V79/L1+zqcHhEpIEpqFUcB/Ek7yepnnZMlslvFadZehjx1x18NY0hPKLkBAQEBAQEBAQEDl877NamrhgAb3aluVuZTgrdNx6b56ODjNfgy/SfX5fl52fhNPjxfWPTtP4lz1J733gg2IIsQeIIO4zbaNGStolOs5y6NvCYVqh7o04k7hOV7xXm6UpNuS9weBVNd7cz9w4TJfJNmumOKt0Tk6MxISyEhLVP3zq5gkJZiQlrY3Lkq7xZuDDf7eYl6ZbU5Od8Vb81DjMuelvF19YbvbymymWt+TJfFanNAsvKsMqlUKLsbD/LADiZEVm06QTaKxrKzyzI2q2fEDZTetLi3I1f8Ax9/KccvExj+HHvPf09fs7YuGnJ8WTaO3r6fd04FtBPOeg9gICAgICAgICAgICAgUXaXK6TKa5cUnVf8AUO4jgrj5w5ceXI7eEz3if+cR4onp/ce9GPi8NJj/AKa+GY6/1PvXspOz9NKwux7w30+I6niR/h5TVxPixzpHLuy8N4ckazz7OlRQBYCwnnzOrfGyQSFmQkDMSEshIS1T986uYJCWYkJZiQl7aQKPO8ElNS66NYkJ6x5Ly+E14MlrT4Z+7Lnx1rHij7JOy+X02UYhmFSpra3o0jxUKdQ/MnXwEcXltWf+cRpH7+fl8kcJiraIyzOs/r5efeZ38nRzA3kBAQEBAQEBAQEBAQEDQzfNqeHW7m7H0UHpMeg5cydBO+Dh75p0ry6z2cM/EUwxrbn0ju4fMMdUxD7dU7j3UHop/Vup9lp6+PHTFXw0+s9Z/wA+Tycl75beK/0jpH+/NTVXK1CVJBDaEGxHgZpiImuks8zMW1h0uUdqNy1/3wP5gPiPdMGbguuP7N2HjOl/u6mjUDAMpBBGhBuDPOtExOkvQiYmNYSiVWZiQlkJCWqfvnVzBISzEhLIsALk2AGpO4SOZyUuPz8Du0tT6x3ewcf83zVj4aed2bJxMcqKfzhZtpiSSd5mnSIjSGbWZnWU9LbR/OUW2X0vf0XA4OOPQ7x/CRM1tXw3jWPzHl6J0tW3jpOk/ifP16OmyjN1r3W2xUUd6mTqOqn5y9R/A6TBm4e2PfnE8p99fk3YeIrk25WjnHvp81lM7QQEBAQEBAQEBAQECiz7tEtG9OnZ6tt3zU6uR8N56b5s4fhJyfFbav78vVj4ji4x/DTe368/RxtR2di7sXdt7H4AcB0E9WNIjw1jSHmbzPitOsz7+z0SEqzE+m3jNFeUM9ubxIkWGW5hUom6HTip1U+I/wAM45cVckaWdsWW2OfhdjlWeU61lPcf1TuP0Tx+M8rNw1se/OHp4eJrk25StxMzSyEhLVP3zq5gkJaWY5vTo6E7T+qN/tPCdcWC2TeOTlkz1x+bmcbmdSse8bLfRRuH9T4zfTDXHyYb5rX5okkyrDYp7/bKSvDdWcnWCpR2rG5VlN1ZdGU9D924ya38O3SecItSLfKY5T2XOVZ2SRSxFlc6K40Sp4eq/T3X4Zs3DRp48fLrHWP8+f3aMPEzrFMnPpPSfSfl9l5MbYQEBAQEBAQEBA5HP+0pJajhzbZYq9TiCNCqA8ep9l949ThuDiIi+TziPX0eZxHGTMzTH02mf6j1c0i23c78ySd5J4mbpnViiIjkzEhLISEqzE+m3jNFeUM9ubxIkTLKytCVJSVoX2VZ+9Oy1Luv+4eB4+33zHm4Wtt67S2YuKtXa28OswOISqu0jAj+I8Rwnm5KWpOloejjvW8a1lhmBSkpdmCr1+7mektj8V58MRujJ4aR4pnZx+Z9pme60bovrfOPh6vx8J6eLg4rvfeXm5eLm21NlMhmqWaE6TnK8NhJzleGxT3+2UleG6s5OsJFkJe1KQYFWAII1BkRaazrCZrFo0nk2MFm7Yey1iXo3AWodXS+gD+svXfzvvkXwRm3pGlu3SfLt5fYpnnDteda9+seffz+/d1E856JAQEBAQEBAQKnOcgp4jvehUto67/BhuYePsImrBxV8W3OO3vky5+Fpl35T3983F5hgamHbZqrYE2Vx6De35p6H2Xnq48lMsa0n6dffzeXkpfFOl4+vSffZCJZDISEqzE+m3jNFeUM9ubxIkTLKytCVZWVoZgyqVllFN9oOjFLfOHHpbj7dJwz2rppMau+GttdYnRXZxVqVHL1GL6m3JRyAGgE74K0pXw1jRyzTe1tbTq0lnWXKE6SkrwnSc5XhsJOcrw2Ke/2ykrw3VnJ1hIshLynUZ2NOivnHG/WyJ9N+HgLnpJmsVjxXnSPzPlH98lfFNp8OONZ/Eec/wBc13luRqhFSqfO1RuJFlT9WnDx1PWZcvEzaPDTav7859w1YuGis+K862/XlHuVvMrUQEBAQEBAQEBAwrUldSrAMpFiCLgjqDJraazrE7otWLRpMaw5LNuyzJd8N3l40idR+rY/A+/hPUw8dFtsu09/X1eZm4K1N8W8dvSf6lQK28agg2IIsynkQdQZsmGOJ1VuJ9NvGd68ocbc3iRJCZZWVoSLKpWWAwO13m0HLif7TPky6bQ0Y8Wu8rumLaCY5bIc+28+Jm7oxTza1bCcV939J0rfpKk06wiSWlWE6TnK8NhJzleGxT3+2UleG1UrKguxtrbqTwAA1J6CUrWbTpC9rxWNZb+ByepW1q3pU/VBtVcfpEegOg16icsmemPavxT36R6/rzdKYL5N7fDHbrPp+/J0mFwyU1CU1CqNwAsP+Zgve158Vp1lvpStI8NY0hLKrEBAQEBAQEBAQEBAQKzN8kp4jVhsuB3ai6MOh9YdDNGDib4to3jsz5+Gpl3nae75ricOwd767NV1JAtfZYre3C9rz362iYjTrET941eDNbazr0mY+06MFkyQkUSsrQtsDgrd5t/AcvGZcmXXaGnHi03lapM0tMJ0lJXhzzbz9Izd0YuqRJWVoY1sLtajQ/GTF9NpRNNeTWAtoZdRMkrK0Nh9oU2qAeit9dxlI0m8VnqtbWKTaOjr8qyNKJ22PnKtvTYbuiLuQfx5kzzc3E2yR4Y2r29e70cPDVxz4p3t39O3vVazM0kBAQEBAQEBAQEBAQEBAQPmuJQpWqowKt+EVWAItdWdiCOYIPCe/WYtjraOWkR+IeDp4b2rPPWZ+8yhqYQHUaH+EtGTTmiccTybGDwwXU6n4eE55LzLpSkVb6ThLtDYSUleE6Skrw55t5+kZu6MXVIkrK0NhJSV4e1cOGHI85EWmpNYllhcEBq2vTh/eRfJ2TTHpzS5k10NJdXdbIgF2PsG4DnuEjDGlovPKOcmadazSOc8odvPJesQEBAQEBAQEBAQEBAQEBAQNTMcup112aqhhwO5lPNWGoM64s18U61lyy4aZY0vDksyySrh+8L1aXrAflFH6Sj0h1X3T0sXEY8u38Z/H09Jebk4fJi3/lX8/WPT7NWg4YAggg7iJ0tExOkq1mJjWGyk5S6Q2ElJXhOkpK8OebefpGbujF1SJKytDYSUleEwYAXJAAGpOgEppMzpC2sRvLYwOEq4jWn+Tp/91hqf1aHf4nTxlclqYv5bz29Z/r9JpXJl/htHf0j+5283SZbllOgDsDvH0nbV2+k33bhwmDLnvk/ly6R0hvxYKY/48+s9Zbs5OpAQEBAQEBAQEBAQEBAQEBAQECkzTs6lQmpSPmqh1JAujn9NefUWPjNmHi7Vjw33j8x5T/TJl4Stp8VNp/E+cf3zc+4amwp1l2GO7ij/AEG4+Gh6TZpF48VJ1j8x5x7hj1mtvDeNJ/E+U+5bSTlLrCdJSV4c828/SM3dGLqkSVlaE1EszebpqXf1RuA5u25R4+y8iYiI8Vp0j3y7piZmfDWNZ98+zost7OAEPiCKjjUL+aQ9AfSPU+wCYcvFz/HHtHfrPp5Q2YuEjXxZN57dI9fOfwv5ibSAgICAgICAgICAgICAgICAgICAgIEWKwyVFKVFDKd4IuP+Zal7UnxVnSVb0rePDaNYc5jMlqUe9RvVp+oT+UUfosfTHQ69TN9OIpk2v8M9+k+n6YL8PfHvT4o7dY9frv8ANBha6uLqdxsRuIPJgdQfGTek12kpett4UNVwCSTbvH4zbWJnaGO1ojeVxleQVa1mqXo0+X51vZ8weOvQTNl4qmPavxT+P9/TRi4bJk3t8MfmfT9+TrcDgqdFdimoVenE8yTqT1M8zJltknxWnV6OPFTHXw0jSGxKOhAQEBAQEBAQEBAQEBAQEBAQEBAQEBAQECtzLJkrHbF6dUDSou/wYbmXofZaaMXEWpHhneO3vkz5eHrefFG1u8e94Q5R2ep0Ttt+Uq+uw0X6C7l+PWWzcXfJHhjavb17q4eErjnxTvbv6dlxMrUQEBAQEBAQEBAQEBAQEBAQEDlMR5RsuR2Rq7BkdlYeZrGzKSpFwljqIGNPyk5aTb8II8aNYD3lLQOiy3M6OIXboVUqrfUowax5G24+MDbgICAgICAgIFdnmd0cHTFXEOUQuFuFZu8QSBZATwMDTyHtdhMa7U8NULsqbRBp1E7twL3dQN5EC9gICAgICAgICAgICAgICAgfmPPflWI+uV/tGgdpR8ldWphkr0sQjM+HSoKbUynpKG2fObZ11tuHsgcblWZV8FX85SJSojlWU7jY2ZKi8RcEEcN4sQDA/Q2X59Rq4alii600qIpG2wWzEarc6bQII/ZMDbwuYUqu0adWm4W21surbN72vY6bj7oGOAzSjX2vM1qdXZIDbDq+yTuvsnTcfdAhzHPsNhzs18RSptb0WqKG/dJvaBnluc4fEX8xWpVbbwjqxHiAbiBPi8ZTpANVqJTBNgXYKCdTYEnfYH3QMMNmVGoGNOrTcKLsVdWCjXVrHQaHfyMCHA55hqzFKOIo1GHzUqKx9wMDk/LP8gX65T/lqQOS8izAYusSQAMESSdwG2m+B9YwefYWs/m6WIoVH9VKqM3uBvAsYGlmWb0MPbz9anSvu23VSfAE6wIsu7QYWu2zRxFGo3qrUUt+7e8DZxeYUqVhVq06ZI023Vb232udYHuEx1KrfzVRKlrX2HDWve17HTcfdAjxGa0KbFXrUkYb1aoqkX1FwTeBtU3DAMpBBAIINwQdQQeIgZQEBAQEBAQED8xZ98pxH1yv9o0D9E9lvkWF+o0Ps1gfEPKXhwmZ4kDQFqbe1qaFv9xJ9sDbr19rIKan5mcFR7UqP8XMCgy7HVBQq4WiGLYitRBCgkuqCp3ABqbs4/dtxgdflZxWUYDFPUpmjVr1aNOiSUbXZqFmspNiqgnXjaBz3Y7s2+ZYhkNQqAhqVKhBdjqBxIuxJ3k8DAh7QZVVy3GGmtQ7dPZenVXukgjQgXNuII13HgYHY9vs5/DMnwdcgBmxoDgbttaddWsOAJFx0Igc12FyWrjmq4RKnmqTLTqVmte4plgi2uL3NQnXTu34AENTtXkL5divNecLEKtSnUW6NYk2Oh7rBlI0PC8Dse1ednGZHRrP/qDGKlTq6ioL9LizftQOS7F5DUx1ZsOlTzSGjtVWte6Ky2GzcbXeK6E20vwgY9sezjZfiRS29sFFqU3A2Ta5HM2YMvA8jpeB9PyPtqfxO+LqWarRBpNf59S6rTJt622hNuZgfK8mwFXMsYtNqhNSqzF6jd6wALE200sLACw1A0EDa7a9lmy6si+c2wybaOBsMCp1FgTYg2NweIgdjSRs5yg7XexeFqEKeNQhQbftobfSUGBxXYjtIcBiPPWLI1JldRptaXS3UMB7C0Df7HZM+a49qlfvIH87XPA3PdpjkGta3BVPIQPvYFtBA9gICAgICAgIH5iz75TiPrlf7RoH6J7LfIsL9RofZrA+G+UfFCpmWJZTcCoqe1ERG/3K0CyxeGKZBRY/nM2L+wLVT/8AECbyM4ZWxzORc08I5XoxZFuP2Sw/agdD5cSfM4YcPPv79nT4mBX+Q0flcV+qo/zVP7QK3yz/APUF+oUvtK0Curk/iSnfcM8a3h5hj8SYHQ+Q/wD1sT+op/zNA1vLZ8tpfUl+0qQKegT+JKnL8eLb/wChbwLnyJ/LK31I/aJAn8uA/L4bn5ip/Mtvvgc/l7H8TYocPxlQv+6P6LA3fI9/1EfVKvxSBd+XT0sH9HE/GjAl8hhNsWOG1Qt42q3+AgcN27FEY/Efg/oeeN+XnPzmz027+2/C0D6R5F8bSbC1KKgLVSsWqc3Deg3sA2f2b8YH0SAgICAgICAgIH5jz35ViPrlf7RoHWr5UMQmGTD0aVNClBKYqElzZVC7QU2AbS+tx4wOYyDJK2OrilSuWLXdzchATq7n39SYH07ysYJKGWYejTFkp4qki87LSqjXmYFB5E/llb6mftEgdt5U8kbFYImmCz0agqhRqWABVwBxOyxNuJUCB8u8nnahMBXapUVmp1KOy2xYsCCCrAEgEbxv49IGr21z38PxbVkVgpVKdNSLuQN1wL94sx0HMCB1HbLJmwmS4Ok4tU/Dg7jkz06zbPsBC/swKLye9qUy+u71EZkqUtk7FtoEG6kBiARv48YGt267RDH4o11UogpLTQNba2QWa7WJAJLncTwgdP2gydsLkVFKg2aj41ajg6EF1ewPUKFB6gwKDsHnv4vxAxFWm5o1KVSldRqbFGJW9g2ydkHX53sgY+UHtMuPxIqUwy00ohF2rAnUszEAm17237lEDuci7Hu2SVKBXZrVya4U6EMCppKb7rrTW/LaMD532Rzn8BxiVnViELpUS1nsQVYWNrMDY2NvRtpAsfKL2rTMK1NqSstOlSYDbsGJYgsbAkAd1ePAwLvL8Y2VZSWN0xWMqE0xuZKYULtkcLDvDrUXrArOw/Yc42hiKzXUCmUocA1UWNz+iLBf2m4rApeyudPgMWlaxGyxSqnEoTZ1I9YEX8VED9G0KyuquhDKyhlI3EEXBHS0DOAgICAgICAgc5W7CYB2Z2wylmcsx2n1JNyfS5mBivYHLgb/AIKntLke4tAvcDgaVBdijTSmvqooUe4cYEOcZPRxSCniEFRA4YAkjvAEA6EcGPvga2T9mMLhHL4eiKbMmySCxuLg21J4gQLeBzebdhMDiHNSpQAcm5ZGancneSEIBPUi8CXJexmCwjbdGgA43OxZ2H0S5Oz7LQOa8t3yOh9fX7KtA5nyR5ZSxL4qlXprUQ0aRs3A7Tag7weo1gfR8q7DYDDuKlKgNsG6l2epsngVDsQD13wLXOMoo4pPN4hBUQOGsSRqLgHukczA1K3ZXCNh1wrUFNFWJVbm6kkklWvtA3Y6g8YGjlvYDAUHFRKALA3Bd2cAjUEKxIv1teB08Cizvsfg8W23XoAvxdSyMfpFCNr23ga2WdgsBQcVEoAsDcF2apYjcQrkgHra8DdzjsthMU4qYiiKjBAoJZxYAk2ADAbyYFjl+Cp0Ka0qShEQWVRuA3/HWBT43sTga1RqtTDqzuxZjtOLk7zYMBeBb5dgUoU1pUl2UQWVbk2F72uxJtrA2YCAgICAgICAgICAgICAgIFP2m7OUcfTWlXLhVqhxsEA3CsutwdLMYGt2Y7HYfAM70DUJdQrbbA6Aki1gOcDoYCAgICAgICAgICAgICAgICAgICAgICAgICAgICAgICAgICAgICAgICAgICAgICAgICAgICAgICAgICAgICAgICAgICAgICAgIH/2Q=="/>
          <p:cNvSpPr>
            <a:spLocks noChangeAspect="1" noChangeArrowheads="1"/>
          </p:cNvSpPr>
          <p:nvPr/>
        </p:nvSpPr>
        <p:spPr bwMode="auto">
          <a:xfrm>
            <a:off x="116681" y="-1010841"/>
            <a:ext cx="3900488" cy="390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cs-CZ" sz="1350"/>
          </a:p>
        </p:txBody>
      </p:sp>
      <p:pic>
        <p:nvPicPr>
          <p:cNvPr id="6150" name="Picture 6" descr="https://extension.usu.edu/innovate/images/uploads/dropbox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785" y="2384022"/>
            <a:ext cx="896143" cy="89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cdn2.hubspot.net/hub/334319/file-595191923-jpg/Allunnas_Pages_Pictures/Cloud_Integration.jpg?t=1441130776027&amp;width=166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040" y="4345317"/>
            <a:ext cx="3290731" cy="99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25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models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Subscription fee</a:t>
            </a:r>
          </a:p>
          <a:p>
            <a:pPr lvl="1"/>
            <a:r>
              <a:rPr lang="en-GB" dirty="0"/>
              <a:t>User</a:t>
            </a:r>
          </a:p>
          <a:p>
            <a:pPr lvl="1"/>
            <a:r>
              <a:rPr lang="en-GB" dirty="0"/>
              <a:t>Time unit</a:t>
            </a:r>
          </a:p>
          <a:p>
            <a:pPr lvl="2"/>
            <a:r>
              <a:rPr lang="en-GB" dirty="0"/>
              <a:t>typically</a:t>
            </a:r>
          </a:p>
          <a:p>
            <a:pPr lvl="3"/>
            <a:r>
              <a:rPr lang="en-GB" dirty="0"/>
              <a:t>month</a:t>
            </a:r>
          </a:p>
          <a:p>
            <a:pPr lvl="3"/>
            <a:r>
              <a:rPr lang="en-GB" dirty="0"/>
              <a:t>annual</a:t>
            </a:r>
          </a:p>
          <a:p>
            <a:pPr lvl="1"/>
            <a:r>
              <a:rPr lang="en-GB" dirty="0"/>
              <a:t>Transaction</a:t>
            </a:r>
          </a:p>
          <a:p>
            <a:pPr lvl="1"/>
            <a:r>
              <a:rPr lang="en-GB" dirty="0"/>
              <a:t>Support</a:t>
            </a:r>
          </a:p>
          <a:p>
            <a:r>
              <a:rPr lang="en-GB" dirty="0"/>
              <a:t>Advertising</a:t>
            </a:r>
            <a:endParaRPr lang="en-GB" b="1" dirty="0"/>
          </a:p>
          <a:p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Freemium</a:t>
            </a:r>
          </a:p>
          <a:p>
            <a:pPr lvl="1"/>
            <a:r>
              <a:rPr lang="en-GB" dirty="0"/>
              <a:t>basic functionality is for free</a:t>
            </a:r>
          </a:p>
          <a:p>
            <a:pPr lvl="1"/>
            <a:r>
              <a:rPr lang="en-GB" dirty="0"/>
              <a:t>restrictions in</a:t>
            </a:r>
          </a:p>
          <a:p>
            <a:pPr lvl="2"/>
            <a:r>
              <a:rPr lang="en-GB" dirty="0"/>
              <a:t>capacity</a:t>
            </a:r>
          </a:p>
          <a:p>
            <a:pPr lvl="2"/>
            <a:r>
              <a:rPr lang="en-GB" dirty="0"/>
              <a:t>functionality</a:t>
            </a:r>
          </a:p>
          <a:p>
            <a:pPr lvl="2"/>
            <a:r>
              <a:rPr lang="en-GB" dirty="0"/>
              <a:t>support</a:t>
            </a:r>
          </a:p>
          <a:p>
            <a:pPr lvl="2"/>
            <a:r>
              <a:rPr lang="en-GB" dirty="0"/>
              <a:t>users</a:t>
            </a:r>
          </a:p>
          <a:p>
            <a:pPr lvl="2"/>
            <a:r>
              <a:rPr lang="en-GB" dirty="0"/>
              <a:t>time</a:t>
            </a:r>
          </a:p>
          <a:p>
            <a:pPr lvl="2"/>
            <a:r>
              <a:rPr lang="en-GB" dirty="0"/>
              <a:t>bandwidth</a:t>
            </a:r>
          </a:p>
          <a:p>
            <a:pPr lvl="1"/>
            <a:r>
              <a:rPr lang="en-GB" dirty="0"/>
              <a:t>money </a:t>
            </a:r>
            <a:r>
              <a:rPr lang="en-GB" dirty="0" err="1"/>
              <a:t>si</a:t>
            </a:r>
            <a:r>
              <a:rPr lang="en-GB" dirty="0"/>
              <a:t> charged for</a:t>
            </a:r>
          </a:p>
          <a:p>
            <a:pPr lvl="2"/>
            <a:r>
              <a:rPr lang="en-GB" dirty="0"/>
              <a:t>proprietary functions</a:t>
            </a:r>
          </a:p>
          <a:p>
            <a:pPr lvl="2"/>
            <a:r>
              <a:rPr lang="en-GB" dirty="0"/>
              <a:t>functionality</a:t>
            </a:r>
          </a:p>
          <a:p>
            <a:pPr lvl="2"/>
            <a:r>
              <a:rPr lang="en-GB" dirty="0"/>
              <a:t>...</a:t>
            </a:r>
          </a:p>
          <a:p>
            <a:pPr lvl="1"/>
            <a:r>
              <a:rPr lang="en-GB" dirty="0"/>
              <a:t>multi-tenant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2375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describe to managers?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4175" y="4149080"/>
            <a:ext cx="4040188" cy="639762"/>
          </a:xfrm>
        </p:spPr>
        <p:txBody>
          <a:bodyPr/>
          <a:lstStyle/>
          <a:p>
            <a:r>
              <a:rPr lang="en-GB" dirty="0"/>
              <a:t>Positive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4572000" y="4149080"/>
            <a:ext cx="4041775" cy="639762"/>
          </a:xfrm>
        </p:spPr>
        <p:txBody>
          <a:bodyPr/>
          <a:lstStyle/>
          <a:p>
            <a:r>
              <a:rPr lang="en-GB" dirty="0"/>
              <a:t>Negative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384175" y="4788842"/>
            <a:ext cx="4040188" cy="1038101"/>
          </a:xfrm>
        </p:spPr>
        <p:txBody>
          <a:bodyPr/>
          <a:lstStyle/>
          <a:p>
            <a:r>
              <a:rPr lang="en-GB" dirty="0"/>
              <a:t>Strengths</a:t>
            </a:r>
          </a:p>
          <a:p>
            <a:r>
              <a:rPr lang="en-GB" dirty="0"/>
              <a:t>Opportunities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572000" y="4788842"/>
            <a:ext cx="4041775" cy="1038101"/>
          </a:xfrm>
        </p:spPr>
        <p:txBody>
          <a:bodyPr/>
          <a:lstStyle/>
          <a:p>
            <a:r>
              <a:rPr lang="en-GB" dirty="0"/>
              <a:t>Weaknesses</a:t>
            </a:r>
          </a:p>
          <a:p>
            <a:r>
              <a:rPr lang="en-GB" dirty="0"/>
              <a:t>Threats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49982" y="1391692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Managers are not IT experts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They are focused on core business of the companies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They understand the language of the money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They see IT as the source of problems and non stability</a:t>
            </a:r>
          </a:p>
        </p:txBody>
      </p:sp>
    </p:spTree>
    <p:extLst>
      <p:ext uri="{BB962C8B-B14F-4D97-AF65-F5344CB8AC3E}">
        <p14:creationId xmlns:p14="http://schemas.microsoft.com/office/powerpoint/2010/main" val="2123144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Less risky</a:t>
            </a:r>
          </a:p>
          <a:p>
            <a:r>
              <a:rPr lang="en-GB" dirty="0"/>
              <a:t>Immediate</a:t>
            </a:r>
          </a:p>
          <a:p>
            <a:r>
              <a:rPr lang="en-GB" dirty="0"/>
              <a:t>Reduce IT support costs</a:t>
            </a:r>
          </a:p>
          <a:p>
            <a:r>
              <a:rPr lang="en-GB" dirty="0"/>
              <a:t>Initial setup cost for SaaS is typically lower than the equivalent enterprise software</a:t>
            </a:r>
            <a:endParaRPr lang="en-GB" b="1" dirty="0"/>
          </a:p>
          <a:p>
            <a:r>
              <a:rPr lang="en-GB" dirty="0"/>
              <a:t>Architecture</a:t>
            </a:r>
          </a:p>
          <a:p>
            <a:r>
              <a:rPr lang="en-GB" dirty="0"/>
              <a:t>Economy of Scale</a:t>
            </a:r>
          </a:p>
          <a:p>
            <a:r>
              <a:rPr lang="en-GB" dirty="0"/>
              <a:t>Enables Mashups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Strengths</a:t>
            </a:r>
          </a:p>
        </p:txBody>
      </p:sp>
    </p:spTree>
    <p:extLst>
      <p:ext uri="{BB962C8B-B14F-4D97-AF65-F5344CB8AC3E}">
        <p14:creationId xmlns:p14="http://schemas.microsoft.com/office/powerpoint/2010/main" val="2673508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Customer</a:t>
            </a:r>
          </a:p>
          <a:p>
            <a:pPr lvl="1"/>
            <a:r>
              <a:rPr lang="en-GB" dirty="0"/>
              <a:t>Lower initial investment</a:t>
            </a:r>
          </a:p>
          <a:p>
            <a:pPr lvl="2"/>
            <a:r>
              <a:rPr lang="en-GB" dirty="0"/>
              <a:t>Software and hardware</a:t>
            </a:r>
          </a:p>
          <a:p>
            <a:pPr lvl="1"/>
            <a:r>
              <a:rPr lang="en-GB" dirty="0"/>
              <a:t>Even the long time usage price is higher</a:t>
            </a:r>
          </a:p>
          <a:p>
            <a:pPr lvl="2"/>
            <a:r>
              <a:rPr lang="en-GB" dirty="0"/>
              <a:t>Compare with better ROI (return of investments)</a:t>
            </a:r>
          </a:p>
          <a:p>
            <a:pPr lvl="2"/>
            <a:r>
              <a:rPr lang="en-GB" dirty="0"/>
              <a:t>Avoiding the peaks of cash flow (the highest danger is based on unexpected costs)</a:t>
            </a:r>
          </a:p>
          <a:p>
            <a:pPr lvl="1"/>
            <a:r>
              <a:rPr lang="en-GB" dirty="0"/>
              <a:t>Example </a:t>
            </a:r>
          </a:p>
          <a:p>
            <a:pPr lvl="2"/>
            <a:r>
              <a:rPr lang="en-GB" dirty="0"/>
              <a:t>CRM or ERP system</a:t>
            </a:r>
          </a:p>
          <a:p>
            <a:r>
              <a:rPr lang="en-GB" dirty="0"/>
              <a:t>Provider has regular income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Low risk level</a:t>
            </a:r>
          </a:p>
        </p:txBody>
      </p:sp>
    </p:spTree>
    <p:extLst>
      <p:ext uri="{BB962C8B-B14F-4D97-AF65-F5344CB8AC3E}">
        <p14:creationId xmlns:p14="http://schemas.microsoft.com/office/powerpoint/2010/main" val="20905069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SW deploy</a:t>
            </a:r>
          </a:p>
          <a:p>
            <a:r>
              <a:rPr lang="en-GB" dirty="0"/>
              <a:t>Updates</a:t>
            </a:r>
          </a:p>
          <a:p>
            <a:pPr lvl="1"/>
            <a:r>
              <a:rPr lang="en-GB" dirty="0"/>
              <a:t>more often</a:t>
            </a:r>
          </a:p>
          <a:p>
            <a:pPr lvl="1"/>
            <a:r>
              <a:rPr lang="en-GB" dirty="0"/>
              <a:t>update is decided and executed by provider, not by customer</a:t>
            </a:r>
          </a:p>
          <a:p>
            <a:r>
              <a:rPr lang="en-GB" dirty="0"/>
              <a:t>single configuration</a:t>
            </a:r>
          </a:p>
          <a:p>
            <a:r>
              <a:rPr lang="en-GB" dirty="0"/>
              <a:t>faster testing</a:t>
            </a:r>
          </a:p>
          <a:p>
            <a:r>
              <a:rPr lang="en-GB" dirty="0"/>
              <a:t>vendor has access to</a:t>
            </a:r>
          </a:p>
          <a:p>
            <a:pPr lvl="1"/>
            <a:r>
              <a:rPr lang="en-GB" dirty="0"/>
              <a:t>all customer data</a:t>
            </a:r>
          </a:p>
          <a:p>
            <a:pPr lvl="2"/>
            <a:r>
              <a:rPr lang="en-GB" dirty="0"/>
              <a:t>expediting of design</a:t>
            </a:r>
          </a:p>
          <a:p>
            <a:pPr lvl="2"/>
            <a:r>
              <a:rPr lang="en-GB" dirty="0"/>
              <a:t>regression testing</a:t>
            </a:r>
          </a:p>
          <a:p>
            <a:pPr lvl="1"/>
            <a:r>
              <a:rPr lang="en-GB" dirty="0"/>
              <a:t>analytics of user behaviour</a:t>
            </a:r>
            <a:endParaRPr lang="en-GB" b="1" dirty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Immediate</a:t>
            </a:r>
          </a:p>
        </p:txBody>
      </p:sp>
    </p:spTree>
    <p:extLst>
      <p:ext uri="{BB962C8B-B14F-4D97-AF65-F5344CB8AC3E}">
        <p14:creationId xmlns:p14="http://schemas.microsoft.com/office/powerpoint/2010/main" val="29358861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Migration of data</a:t>
            </a:r>
          </a:p>
          <a:p>
            <a:r>
              <a:rPr lang="en-GB" dirty="0"/>
              <a:t>Integration of clients</a:t>
            </a:r>
          </a:p>
          <a:p>
            <a:r>
              <a:rPr lang="en-GB" dirty="0"/>
              <a:t>Tailored customization</a:t>
            </a:r>
          </a:p>
          <a:p>
            <a:r>
              <a:rPr lang="en-GB" dirty="0"/>
              <a:t>Can't directly access a company's internal systems</a:t>
            </a:r>
          </a:p>
          <a:p>
            <a:r>
              <a:rPr lang="en-GB" b="1" dirty="0"/>
              <a:t>  </a:t>
            </a:r>
            <a:r>
              <a:rPr lang="en-GB" dirty="0"/>
              <a:t>Customer might be forced to use a new versions</a:t>
            </a:r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Weaknesses</a:t>
            </a:r>
          </a:p>
        </p:txBody>
      </p:sp>
    </p:spTree>
    <p:extLst>
      <p:ext uri="{BB962C8B-B14F-4D97-AF65-F5344CB8AC3E}">
        <p14:creationId xmlns:p14="http://schemas.microsoft.com/office/powerpoint/2010/main" val="14703875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SaaS Integration Platforms</a:t>
            </a:r>
          </a:p>
          <a:p>
            <a:pPr lvl="1"/>
            <a:r>
              <a:rPr lang="en-GB" dirty="0"/>
              <a:t>Complex systems that integrates particular services</a:t>
            </a:r>
          </a:p>
          <a:p>
            <a:pPr lvl="2"/>
            <a:r>
              <a:rPr lang="en-GB" dirty="0"/>
              <a:t>CRM</a:t>
            </a:r>
          </a:p>
          <a:p>
            <a:pPr lvl="2"/>
            <a:r>
              <a:rPr lang="en-GB" dirty="0"/>
              <a:t>ERP</a:t>
            </a:r>
          </a:p>
          <a:p>
            <a:r>
              <a:rPr lang="en-GB" dirty="0"/>
              <a:t>Growth of SaaS sales on global market</a:t>
            </a:r>
            <a:endParaRPr lang="en-GB" b="1" dirty="0"/>
          </a:p>
          <a:p>
            <a:r>
              <a:rPr lang="en-GB" dirty="0"/>
              <a:t>Enables Mashups</a:t>
            </a:r>
          </a:p>
          <a:p>
            <a:pPr lvl="1"/>
            <a:r>
              <a:rPr lang="en-GB" dirty="0"/>
              <a:t>integrating content from more than one SaaS</a:t>
            </a:r>
          </a:p>
          <a:p>
            <a:pPr lvl="1"/>
            <a:r>
              <a:rPr lang="en-GB" dirty="0"/>
              <a:t>to create a single new service displayed in a single graphical interface</a:t>
            </a:r>
            <a:endParaRPr lang="en-GB" b="1" dirty="0"/>
          </a:p>
          <a:p>
            <a:endParaRPr lang="en-GB" b="1" dirty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Opportunities</a:t>
            </a:r>
          </a:p>
        </p:txBody>
      </p:sp>
    </p:spTree>
    <p:extLst>
      <p:ext uri="{BB962C8B-B14F-4D97-AF65-F5344CB8AC3E}">
        <p14:creationId xmlns:p14="http://schemas.microsoft.com/office/powerpoint/2010/main" val="24149672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Unreliable provider of the service</a:t>
            </a:r>
          </a:p>
          <a:p>
            <a:pPr lvl="1"/>
            <a:r>
              <a:rPr lang="en-GB" dirty="0"/>
              <a:t>Bankrupt</a:t>
            </a:r>
          </a:p>
          <a:p>
            <a:pPr lvl="1"/>
            <a:r>
              <a:rPr lang="en-GB" dirty="0"/>
              <a:t>The physical presence of data</a:t>
            </a:r>
          </a:p>
          <a:p>
            <a:r>
              <a:rPr lang="en-GB" dirty="0"/>
              <a:t>Security and privacy</a:t>
            </a:r>
          </a:p>
          <a:p>
            <a:pPr lvl="1"/>
            <a:r>
              <a:rPr lang="en-GB" dirty="0"/>
              <a:t>is common corporate infrastructure more secured than data centres of cloud?</a:t>
            </a:r>
            <a:endParaRPr lang="en-GB" b="1" dirty="0"/>
          </a:p>
          <a:p>
            <a:pPr lvl="1"/>
            <a:r>
              <a:rPr lang="en-GB" dirty="0"/>
              <a:t>HTTPS</a:t>
            </a:r>
          </a:p>
          <a:p>
            <a:r>
              <a:rPr lang="en-GB" dirty="0"/>
              <a:t>Connection</a:t>
            </a:r>
          </a:p>
          <a:p>
            <a:pPr lvl="1"/>
            <a:r>
              <a:rPr lang="en-GB" dirty="0"/>
              <a:t>Latency</a:t>
            </a:r>
          </a:p>
          <a:p>
            <a:pPr lvl="1"/>
            <a:r>
              <a:rPr lang="en-GB" dirty="0"/>
              <a:t>Reliability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Threats</a:t>
            </a:r>
          </a:p>
        </p:txBody>
      </p:sp>
    </p:spTree>
    <p:extLst>
      <p:ext uri="{BB962C8B-B14F-4D97-AF65-F5344CB8AC3E}">
        <p14:creationId xmlns:p14="http://schemas.microsoft.com/office/powerpoint/2010/main" val="352851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000" strike="noStrike" dirty="0">
                <a:solidFill>
                  <a:srgbClr val="000000"/>
                </a:solidFill>
                <a:latin typeface="Trebuchet MS"/>
                <a:ea typeface="DejaVu Sans"/>
              </a:rPr>
              <a:t>a tendency to take undue risks because the costs are not borne by the party taking the risk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0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customer is able to affect an event he is insured against, but the seller has no power to monitor or affect this event.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000" strike="noStrike" dirty="0">
                <a:solidFill>
                  <a:srgbClr val="000000"/>
                </a:solidFill>
                <a:latin typeface="Trebuchet MS"/>
                <a:ea typeface="DejaVu Sans"/>
              </a:rPr>
              <a:t>ERP supplier has limited information about customers IT security</a:t>
            </a:r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000" dirty="0">
                <a:solidFill>
                  <a:srgbClr val="000000"/>
                </a:solidFill>
                <a:latin typeface="Trebuchet MS"/>
                <a:ea typeface="DejaVu Sans"/>
              </a:rPr>
              <a:t>Provider has limited information about the basement of the real client´s problem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000" strike="noStrike" dirty="0">
                <a:solidFill>
                  <a:srgbClr val="000000"/>
                </a:solidFill>
                <a:latin typeface="Trebuchet MS"/>
                <a:ea typeface="DejaVu Sans"/>
              </a:rPr>
              <a:t>Double moral hazard</a:t>
            </a:r>
            <a:endParaRPr lang="en-GB" dirty="0"/>
          </a:p>
          <a:p>
            <a:pPr lvl="1"/>
            <a:r>
              <a:rPr lang="en-GB" dirty="0"/>
              <a:t>Client does not know if the provider is able to operate on the particular target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 of moral hazard</a:t>
            </a:r>
          </a:p>
        </p:txBody>
      </p:sp>
    </p:spTree>
    <p:extLst>
      <p:ext uri="{BB962C8B-B14F-4D97-AF65-F5344CB8AC3E}">
        <p14:creationId xmlns:p14="http://schemas.microsoft.com/office/powerpoint/2010/main" val="34238651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SaaS is only one from many solution</a:t>
            </a:r>
          </a:p>
          <a:p>
            <a:r>
              <a:rPr lang="en-GB" dirty="0"/>
              <a:t>Task is to give proper service for concrete situation</a:t>
            </a:r>
          </a:p>
          <a:p>
            <a:r>
              <a:rPr lang="en-GB" dirty="0"/>
              <a:t>Managers need to understand</a:t>
            </a:r>
          </a:p>
          <a:p>
            <a:pPr lvl="1"/>
            <a:r>
              <a:rPr lang="en-GB" dirty="0"/>
              <a:t>Advantages</a:t>
            </a:r>
          </a:p>
          <a:p>
            <a:pPr lvl="1"/>
            <a:r>
              <a:rPr lang="en-GB" dirty="0"/>
              <a:t>Risks</a:t>
            </a:r>
          </a:p>
          <a:p>
            <a:r>
              <a:rPr lang="en-GB" dirty="0"/>
              <a:t>To have real expectations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Sence</a:t>
            </a:r>
            <a:r>
              <a:rPr lang="en-GB" dirty="0"/>
              <a:t> of SWOT</a:t>
            </a:r>
          </a:p>
        </p:txBody>
      </p:sp>
    </p:spTree>
    <p:extLst>
      <p:ext uri="{BB962C8B-B14F-4D97-AF65-F5344CB8AC3E}">
        <p14:creationId xmlns:p14="http://schemas.microsoft.com/office/powerpoint/2010/main" val="20405517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SaaS is one way to distribute service</a:t>
            </a:r>
          </a:p>
          <a:p>
            <a:r>
              <a:rPr lang="en-GB" dirty="0"/>
              <a:t>In many points of view has positive influence to both </a:t>
            </a:r>
            <a:r>
              <a:rPr lang="en-GB" dirty="0" err="1"/>
              <a:t>parti</a:t>
            </a:r>
            <a:r>
              <a:rPr lang="cs-CZ" dirty="0"/>
              <a:t>e</a:t>
            </a:r>
            <a:r>
              <a:rPr lang="en-GB" dirty="0"/>
              <a:t>s business</a:t>
            </a:r>
          </a:p>
          <a:p>
            <a:r>
              <a:rPr lang="en-GB" dirty="0"/>
              <a:t>Needs to be described and set properly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896760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Illusion of value proposition</a:t>
            </a:r>
          </a:p>
          <a:p>
            <a:r>
              <a:rPr lang="en-GB" dirty="0"/>
              <a:t>Provider is not able to see the basis of target</a:t>
            </a:r>
          </a:p>
          <a:p>
            <a:r>
              <a:rPr lang="en-GB" dirty="0"/>
              <a:t>Client is not able to see the benefits of the cooperation</a:t>
            </a:r>
          </a:p>
          <a:p>
            <a:r>
              <a:rPr lang="en-GB" dirty="0"/>
              <a:t>Both are motivated to share information and knowledge</a:t>
            </a:r>
          </a:p>
          <a:p>
            <a:r>
              <a:rPr lang="en-GB" dirty="0"/>
              <a:t>Value proposition can not be set up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Double moral hazard</a:t>
            </a:r>
          </a:p>
        </p:txBody>
      </p:sp>
    </p:spTree>
    <p:extLst>
      <p:ext uri="{BB962C8B-B14F-4D97-AF65-F5344CB8AC3E}">
        <p14:creationId xmlns:p14="http://schemas.microsoft.com/office/powerpoint/2010/main" val="125648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company needs information system to support its core business</a:t>
            </a:r>
          </a:p>
          <a:p>
            <a:r>
              <a:rPr lang="en-GB" dirty="0"/>
              <a:t>The company has serious problems with </a:t>
            </a:r>
          </a:p>
          <a:p>
            <a:pPr lvl="1"/>
            <a:r>
              <a:rPr lang="en-GB" dirty="0"/>
              <a:t>communication with customers</a:t>
            </a:r>
          </a:p>
          <a:p>
            <a:r>
              <a:rPr lang="en-GB" dirty="0"/>
              <a:t>But also hidden problems</a:t>
            </a:r>
          </a:p>
          <a:p>
            <a:pPr lvl="1"/>
            <a:r>
              <a:rPr lang="en-GB" dirty="0"/>
              <a:t>publishing information</a:t>
            </a:r>
          </a:p>
          <a:p>
            <a:pPr lvl="1"/>
            <a:r>
              <a:rPr lang="en-GB" dirty="0"/>
              <a:t>time spent on one particular business case is too long – mostly caused by bad communication inside the company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839906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Offers a big customised ERP system together with CMS system</a:t>
            </a:r>
          </a:p>
          <a:p>
            <a:pPr lvl="1"/>
            <a:r>
              <a:rPr lang="en-GB" dirty="0"/>
              <a:t>CMS system has connection to Social Networks</a:t>
            </a:r>
          </a:p>
          <a:p>
            <a:r>
              <a:rPr lang="en-GB" dirty="0"/>
              <a:t>The problem to solve is the communication</a:t>
            </a:r>
          </a:p>
          <a:p>
            <a:r>
              <a:rPr lang="en-GB" dirty="0"/>
              <a:t>But it is not a part of the problem</a:t>
            </a:r>
          </a:p>
          <a:p>
            <a:r>
              <a:rPr lang="en-GB" dirty="0"/>
              <a:t>IT company needs to find its paths through particular targets – to analyse the situation if the client</a:t>
            </a:r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 company</a:t>
            </a:r>
          </a:p>
        </p:txBody>
      </p:sp>
    </p:spTree>
    <p:extLst>
      <p:ext uri="{BB962C8B-B14F-4D97-AF65-F5344CB8AC3E}">
        <p14:creationId xmlns:p14="http://schemas.microsoft.com/office/powerpoint/2010/main" val="101724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Value proposition is hidden </a:t>
            </a:r>
          </a:p>
          <a:p>
            <a:pPr lvl="1"/>
            <a:r>
              <a:rPr lang="en-GB" dirty="0"/>
              <a:t>is hidden by the hill</a:t>
            </a:r>
          </a:p>
          <a:p>
            <a:r>
              <a:rPr lang="en-GB" dirty="0"/>
              <a:t>Hierarchy of barriers hiding the target</a:t>
            </a:r>
          </a:p>
          <a:p>
            <a:pPr lvl="1"/>
            <a:r>
              <a:rPr lang="en-GB" dirty="0"/>
              <a:t>have to be overcame step by step</a:t>
            </a:r>
          </a:p>
          <a:p>
            <a:pPr lvl="1"/>
            <a:r>
              <a:rPr lang="en-GB" dirty="0"/>
              <a:t>leads to process of value estimation</a:t>
            </a:r>
          </a:p>
          <a:p>
            <a:r>
              <a:rPr lang="en-GB" b="1" dirty="0"/>
              <a:t>Value can not be proposed</a:t>
            </a:r>
          </a:p>
          <a:p>
            <a:r>
              <a:rPr lang="en-GB" b="1" dirty="0"/>
              <a:t>It can be only estimated</a:t>
            </a:r>
          </a:p>
          <a:p>
            <a:pPr lvl="1"/>
            <a:r>
              <a:rPr lang="en-GB" dirty="0"/>
              <a:t>is used to find value proposition</a:t>
            </a:r>
          </a:p>
          <a:p>
            <a:pPr lvl="1"/>
            <a:r>
              <a:rPr lang="en-GB" dirty="0"/>
              <a:t>there is not a target, only target area</a:t>
            </a:r>
          </a:p>
          <a:p>
            <a:pPr lvl="2"/>
            <a:r>
              <a:rPr lang="en-GB" dirty="0"/>
              <a:t>target area is the space of all sub-targets, corresponding with particular value estimation</a:t>
            </a:r>
            <a:endParaRPr lang="en-GB" b="1" dirty="0"/>
          </a:p>
          <a:p>
            <a:endParaRPr lang="en-GB" b="1" dirty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</a:t>
            </a:r>
          </a:p>
        </p:txBody>
      </p:sp>
    </p:spTree>
    <p:extLst>
      <p:ext uri="{BB962C8B-B14F-4D97-AF65-F5344CB8AC3E}">
        <p14:creationId xmlns:p14="http://schemas.microsoft.com/office/powerpoint/2010/main" val="1924354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modified by the value co-creation process</a:t>
            </a:r>
          </a:p>
          <a:p>
            <a:r>
              <a:rPr lang="en-GB" dirty="0"/>
              <a:t>motivated by the decreasing of the level of information asymmetry of both parties</a:t>
            </a:r>
          </a:p>
          <a:p>
            <a:r>
              <a:rPr lang="en-GB" dirty="0"/>
              <a:t>the process is about particularize of value estimations</a:t>
            </a:r>
          </a:p>
          <a:p>
            <a:r>
              <a:rPr lang="en-GB" dirty="0"/>
              <a:t>till the moment of founding the value proposition</a:t>
            </a: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 estimation</a:t>
            </a:r>
          </a:p>
        </p:txBody>
      </p:sp>
    </p:spTree>
    <p:extLst>
      <p:ext uri="{BB962C8B-B14F-4D97-AF65-F5344CB8AC3E}">
        <p14:creationId xmlns:p14="http://schemas.microsoft.com/office/powerpoint/2010/main" val="2372398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/>
              <a:t>can be found in the moment client and provider can see the target</a:t>
            </a:r>
          </a:p>
          <a:p>
            <a:pPr lvl="1"/>
            <a:r>
              <a:rPr lang="en-GB" dirty="0"/>
              <a:t>share the same point of view</a:t>
            </a:r>
          </a:p>
          <a:p>
            <a:pPr lvl="1"/>
            <a:r>
              <a:rPr lang="en-GB" dirty="0"/>
              <a:t>both can see the utility level</a:t>
            </a:r>
          </a:p>
          <a:p>
            <a:pPr lvl="1"/>
            <a:r>
              <a:rPr lang="en-GB" dirty="0"/>
              <a:t>and share as well</a:t>
            </a:r>
          </a:p>
          <a:p>
            <a:r>
              <a:rPr lang="en-GB" b="1" dirty="0"/>
              <a:t>both partners agree with concrete mutual criteria of success</a:t>
            </a:r>
          </a:p>
          <a:p>
            <a:pPr lvl="1"/>
            <a:r>
              <a:rPr lang="en-GB" dirty="0"/>
              <a:t>variables to test</a:t>
            </a:r>
          </a:p>
          <a:p>
            <a:pPr lvl="2"/>
            <a:r>
              <a:rPr lang="en-GB" dirty="0"/>
              <a:t>no of customers</a:t>
            </a:r>
          </a:p>
          <a:p>
            <a:pPr lvl="2"/>
            <a:r>
              <a:rPr lang="en-GB" dirty="0"/>
              <a:t>profitability</a:t>
            </a:r>
          </a:p>
          <a:p>
            <a:pPr lvl="1"/>
            <a:r>
              <a:rPr lang="en-GB" dirty="0"/>
              <a:t>target values</a:t>
            </a:r>
          </a:p>
          <a:p>
            <a:pPr lvl="2"/>
            <a:r>
              <a:rPr lang="en-GB" dirty="0"/>
              <a:t>number of customers rise of 30%</a:t>
            </a:r>
          </a:p>
          <a:p>
            <a:pPr lvl="2"/>
            <a:r>
              <a:rPr lang="en-GB" dirty="0"/>
              <a:t>profitability rises more than 10%</a:t>
            </a:r>
            <a:endParaRPr lang="en-GB" b="1" dirty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 proposition</a:t>
            </a:r>
          </a:p>
        </p:txBody>
      </p:sp>
    </p:spTree>
    <p:extLst>
      <p:ext uri="{BB962C8B-B14F-4D97-AF65-F5344CB8AC3E}">
        <p14:creationId xmlns:p14="http://schemas.microsoft.com/office/powerpoint/2010/main" val="36359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1682</TotalTime>
  <Words>1109</Words>
  <Application>Microsoft Office PowerPoint</Application>
  <PresentationFormat>Předvádění na obrazovce (4:3)</PresentationFormat>
  <Paragraphs>257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Arial</vt:lpstr>
      <vt:lpstr>DejaVu Sans</vt:lpstr>
      <vt:lpstr>Lucida Sans Unicode</vt:lpstr>
      <vt:lpstr>Trebuchet MS</vt:lpstr>
      <vt:lpstr>Verdana</vt:lpstr>
      <vt:lpstr>Wingdings 2</vt:lpstr>
      <vt:lpstr>Wingdings 3</vt:lpstr>
      <vt:lpstr>Motiv_MbC</vt:lpstr>
      <vt:lpstr>Application of Service Science</vt:lpstr>
      <vt:lpstr>Value estimation</vt:lpstr>
      <vt:lpstr>Problem of moral hazard</vt:lpstr>
      <vt:lpstr>Double moral hazard</vt:lpstr>
      <vt:lpstr>Example</vt:lpstr>
      <vt:lpstr>IT company</vt:lpstr>
      <vt:lpstr>Value</vt:lpstr>
      <vt:lpstr>Value estimation</vt:lpstr>
      <vt:lpstr>Value proposition</vt:lpstr>
      <vt:lpstr>Value proposition</vt:lpstr>
      <vt:lpstr>Costs of value estimation</vt:lpstr>
      <vt:lpstr>Software as a Service</vt:lpstr>
      <vt:lpstr>History</vt:lpstr>
      <vt:lpstr>History</vt:lpstr>
      <vt:lpstr>History</vt:lpstr>
      <vt:lpstr>History</vt:lpstr>
      <vt:lpstr>Applications</vt:lpstr>
      <vt:lpstr>Applications</vt:lpstr>
      <vt:lpstr>Architecture - provider</vt:lpstr>
      <vt:lpstr>Architecture - provider</vt:lpstr>
      <vt:lpstr>Architecture - client</vt:lpstr>
      <vt:lpstr>Business models</vt:lpstr>
      <vt:lpstr>How to describe to managers?</vt:lpstr>
      <vt:lpstr>Strengths</vt:lpstr>
      <vt:lpstr>Low risk level</vt:lpstr>
      <vt:lpstr>Immediate</vt:lpstr>
      <vt:lpstr>Weaknesses</vt:lpstr>
      <vt:lpstr>Opportunities</vt:lpstr>
      <vt:lpstr>Threats</vt:lpstr>
      <vt:lpstr>Sence of SWOT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as a Service</dc:title>
  <dc:creator>Leonard</dc:creator>
  <cp:lastModifiedBy>Leonard Walletzký</cp:lastModifiedBy>
  <cp:revision>8</cp:revision>
  <dcterms:created xsi:type="dcterms:W3CDTF">2014-11-26T14:22:25Z</dcterms:created>
  <dcterms:modified xsi:type="dcterms:W3CDTF">2018-11-05T08:05:07Z</dcterms:modified>
</cp:coreProperties>
</file>