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6"/>
  </p:notesMasterIdLst>
  <p:sldIdLst>
    <p:sldId id="256" r:id="rId3"/>
    <p:sldId id="257" r:id="rId4"/>
    <p:sldId id="267" r:id="rId5"/>
    <p:sldId id="26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8" r:id="rId15"/>
  </p:sldIdLst>
  <p:sldSz cx="9144000" cy="6858000" type="screen4x3"/>
  <p:notesSz cx="6796088" cy="9925050"/>
  <p:defaultTextStyle>
    <a:defPPr>
      <a:defRPr lang="en-GB"/>
    </a:defPPr>
    <a:lvl1pPr algn="l" defTabSz="44767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1pPr>
    <a:lvl2pPr marL="742950" indent="-285750" algn="l" defTabSz="44767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2pPr>
    <a:lvl3pPr marL="1143000" indent="-228600" algn="l" defTabSz="44767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3pPr>
    <a:lvl4pPr marL="1600200" indent="-228600" algn="l" defTabSz="44767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4pPr>
    <a:lvl5pPr marL="2057400" indent="-228600" algn="l" defTabSz="447675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DejaVu Sans" panose="020B0603030804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608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AutoShape 3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416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15900" indent="-212725">
              <a:buClrTx/>
              <a:buSzPct val="45000"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  <a:tab pos="2238375" algn="l"/>
                <a:tab pos="26860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3849688" y="0"/>
            <a:ext cx="294163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215900" indent="-212725" algn="r">
              <a:buClrTx/>
              <a:buSzPct val="45000"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  <a:tab pos="2238375" algn="l"/>
                <a:tab pos="26860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en-US"/>
          </a:p>
        </p:txBody>
      </p:sp>
      <p:sp>
        <p:nvSpPr>
          <p:cNvPr id="3078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5988" y="744538"/>
            <a:ext cx="4960937" cy="37179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9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4013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ftr"/>
          </p:nvPr>
        </p:nvSpPr>
        <p:spPr bwMode="auto">
          <a:xfrm>
            <a:off x="0" y="9428163"/>
            <a:ext cx="2941638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2725">
              <a:buClrTx/>
              <a:buSzPct val="45000"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  <a:tab pos="2238375" algn="l"/>
                <a:tab pos="26860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en-US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428163"/>
            <a:ext cx="2941637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marL="215900" indent="-212725" algn="r">
              <a:buClrTx/>
              <a:buSzPct val="45000"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  <a:tab pos="2238375" algn="l"/>
                <a:tab pos="268605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8B79E30E-CEE2-4B27-A263-33285F603EC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5706292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7675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B233FD5-0AC6-4898-AC1E-F36D6196FD0F}" type="slidenum">
              <a:rPr lang="cs-CZ" altLang="en-US"/>
              <a:pPr/>
              <a:t>1</a:t>
            </a:fld>
            <a:endParaRPr lang="cs-CZ" alt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688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E95586F-F013-4A41-907D-BBDDE678624C}" type="slidenum">
              <a:rPr lang="cs-CZ" altLang="en-US"/>
              <a:pPr/>
              <a:t>10</a:t>
            </a:fld>
            <a:endParaRPr lang="cs-CZ" altLang="en-US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267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6F008EE-74EA-4E4B-B51F-DDC03792129B}" type="slidenum">
              <a:rPr lang="cs-CZ" altLang="en-US"/>
              <a:pPr/>
              <a:t>11</a:t>
            </a:fld>
            <a:endParaRPr lang="cs-CZ" altLang="en-US"/>
          </a:p>
        </p:txBody>
      </p:sp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4591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8ED4F3-F16B-4DF5-9BB1-06C59D24782F}" type="slidenum">
              <a:rPr lang="cs-CZ" altLang="en-US"/>
              <a:pPr/>
              <a:t>12</a:t>
            </a:fld>
            <a:endParaRPr lang="cs-CZ" altLang="en-US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1911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38ED4F3-F16B-4DF5-9BB1-06C59D24782F}" type="slidenum">
              <a:rPr lang="cs-CZ" altLang="en-US"/>
              <a:pPr/>
              <a:t>13</a:t>
            </a:fld>
            <a:endParaRPr lang="cs-CZ" altLang="en-US"/>
          </a:p>
        </p:txBody>
      </p:sp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38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7D8DCD-3843-40F0-AAB4-B997C2823F45}" type="slidenum">
              <a:rPr lang="cs-CZ" altLang="en-US"/>
              <a:pPr/>
              <a:t>2</a:t>
            </a:fld>
            <a:endParaRPr lang="cs-CZ" altLang="en-US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232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7D8DCD-3843-40F0-AAB4-B997C2823F45}" type="slidenum">
              <a:rPr lang="cs-CZ" altLang="en-US"/>
              <a:pPr/>
              <a:t>3</a:t>
            </a:fld>
            <a:endParaRPr lang="cs-CZ" altLang="en-US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0462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A7D8DCD-3843-40F0-AAB4-B997C2823F45}" type="slidenum">
              <a:rPr lang="cs-CZ" altLang="en-US"/>
              <a:pPr/>
              <a:t>4</a:t>
            </a:fld>
            <a:endParaRPr lang="cs-CZ" altLang="en-US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82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DD2A9C8-132D-4793-9718-50E349E0D0A4}" type="slidenum">
              <a:rPr lang="cs-CZ" altLang="en-US"/>
              <a:pPr/>
              <a:t>5</a:t>
            </a:fld>
            <a:endParaRPr lang="cs-CZ" alt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52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F421F0-F195-4DEA-AB91-6414A135DBB8}" type="slidenum">
              <a:rPr lang="cs-CZ" altLang="en-US"/>
              <a:pPr/>
              <a:t>6</a:t>
            </a:fld>
            <a:endParaRPr lang="cs-CZ" altLang="en-US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107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5713A66-8102-40A7-B363-4E15C2F620D4}" type="slidenum">
              <a:rPr lang="cs-CZ" altLang="en-US"/>
              <a:pPr/>
              <a:t>7</a:t>
            </a:fld>
            <a:endParaRPr lang="cs-CZ" alt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718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5C7DF3F-2543-4DFB-8E1C-C01B91C249EA}" type="slidenum">
              <a:rPr lang="cs-CZ" altLang="en-US"/>
              <a:pPr/>
              <a:t>8</a:t>
            </a:fld>
            <a:endParaRPr lang="cs-CZ" alt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530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EDE3738-7763-4399-8DA5-09EFDE80FAC0}" type="slidenum">
              <a:rPr lang="cs-CZ" altLang="en-US"/>
              <a:pPr/>
              <a:t>9</a:t>
            </a:fld>
            <a:endParaRPr lang="cs-CZ" alt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16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0881C66-B7C7-42E1-91DF-068074DDA4C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103340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8E14267-FBCD-46FC-8450-DEC45F464376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258313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22238"/>
            <a:ext cx="2055813" cy="60039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6625" cy="60039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F334C8D-EF48-4057-8196-D22A7A9A1A6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6799733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32A4780-9E46-45C2-9B0F-718A873F8B1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478996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E26ADCA-AA2C-4FDB-822F-66974374B851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5582702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EF4574B-E258-4882-A6AE-67019E4E33EF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96495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FC487D9-A445-4EBE-835D-2D1BE3DCD45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7569744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37B727D-F3ED-42AA-AA1A-99EB840D5575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37808249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C55CAA2-A2F9-4B1E-876D-55D5F577C0A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0748883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325D89C-B453-47AD-A276-3207E258F8BD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243413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5BAD1E4-DB4C-451E-A3EB-F61942DC42B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14264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B20D6F91-33AD-4E20-8B1B-EDCA89280B1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455859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A1BCF90-3417-4FF0-BC07-C217F8A74E1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6062809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D56DDC3-AD2D-48C4-92AB-145DF715C517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909706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65888" y="466725"/>
            <a:ext cx="2049462" cy="57102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5913" y="466725"/>
            <a:ext cx="5997575" cy="57102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76EFD7C-5492-4BFA-9378-54638DA1BCDE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1534579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913" y="466725"/>
            <a:ext cx="6777037" cy="2128838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457200" y="6248400"/>
            <a:ext cx="2128838" cy="452438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0838" cy="452438"/>
          </a:xfrm>
        </p:spPr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2128838" cy="452438"/>
          </a:xfrm>
        </p:spPr>
        <p:txBody>
          <a:bodyPr/>
          <a:lstStyle>
            <a:lvl1pPr>
              <a:defRPr/>
            </a:lvl1pPr>
          </a:lstStyle>
          <a:p>
            <a:fld id="{F1BC64D5-95BB-4DCD-8239-F9023EA2657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7470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140BF87-90CF-4904-A1C7-57235AE81B23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074594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5425" cy="440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719263"/>
            <a:ext cx="4037013" cy="4406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126E693-ED0C-4669-B1BA-8D848583BD30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838273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D83D18C-DC3F-45F2-A1F7-DD51D391268B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71213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6C8F63C-E8EE-4C26-A204-0D27D157205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971810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04FD189-7582-4558-AF1D-92F613DDBBE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46142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ACA44B4-79E3-41AC-85BF-BB2D9B10AC28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58261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3985B32-93F7-49AB-8E7E-1FFC21F42124}" type="slidenum">
              <a:rPr lang="cs-CZ" altLang="en-US"/>
              <a:pPr/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286119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7962900" y="152400"/>
            <a:ext cx="1588" cy="15240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39038" cy="1290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4838" cy="440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288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08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  <a:tab pos="2238375" algn="l"/>
                <a:tab pos="268605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288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5A16BF3D-9572-406C-9360-E6D183605323}" type="slidenum">
              <a:rPr lang="cs-CZ" altLang="en-US"/>
              <a:pPr/>
              <a:t>‹#›</a:t>
            </a:fld>
            <a:endParaRPr lang="cs-CZ" alt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8153400" y="152400"/>
            <a:ext cx="787400" cy="1290638"/>
            <a:chOff x="5136" y="96"/>
            <a:chExt cx="496" cy="813"/>
          </a:xfrm>
        </p:grpSpPr>
        <p:sp>
          <p:nvSpPr>
            <p:cNvPr id="1032" name="Oval 8"/>
            <p:cNvSpPr>
              <a:spLocks noChangeArrowheads="1"/>
            </p:cNvSpPr>
            <p:nvPr/>
          </p:nvSpPr>
          <p:spPr bwMode="auto">
            <a:xfrm>
              <a:off x="5136" y="96"/>
              <a:ext cx="73" cy="73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242" y="96"/>
              <a:ext cx="73" cy="73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348" y="96"/>
              <a:ext cx="73" cy="73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136" y="202"/>
              <a:ext cx="73" cy="73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242" y="202"/>
              <a:ext cx="73" cy="73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348" y="202"/>
              <a:ext cx="73" cy="73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453" y="202"/>
              <a:ext cx="73" cy="73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136" y="308"/>
              <a:ext cx="73" cy="73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242" y="308"/>
              <a:ext cx="73" cy="73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348" y="308"/>
              <a:ext cx="73" cy="73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453" y="308"/>
              <a:ext cx="73" cy="73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559" y="308"/>
              <a:ext cx="73" cy="73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136" y="413"/>
              <a:ext cx="73" cy="73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242" y="413"/>
              <a:ext cx="73" cy="73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348" y="413"/>
              <a:ext cx="73" cy="73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453" y="413"/>
              <a:ext cx="73" cy="73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136" y="519"/>
              <a:ext cx="73" cy="73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242" y="519"/>
              <a:ext cx="73" cy="73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348" y="519"/>
              <a:ext cx="73" cy="73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453" y="519"/>
              <a:ext cx="73" cy="73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559" y="519"/>
              <a:ext cx="73" cy="73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136" y="625"/>
              <a:ext cx="73" cy="73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242" y="625"/>
              <a:ext cx="73" cy="73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348" y="625"/>
              <a:ext cx="73" cy="73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453" y="625"/>
              <a:ext cx="73" cy="73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136" y="731"/>
              <a:ext cx="73" cy="72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242" y="731"/>
              <a:ext cx="73" cy="72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348" y="731"/>
              <a:ext cx="73" cy="72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453" y="731"/>
              <a:ext cx="73" cy="72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242" y="837"/>
              <a:ext cx="73" cy="72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453" y="837"/>
              <a:ext cx="73" cy="72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 kern="1200">
          <a:solidFill>
            <a:srgbClr val="330066"/>
          </a:solidFill>
          <a:latin typeface="+mj-lt"/>
          <a:ea typeface="+mj-ea"/>
          <a:cs typeface="+mj-cs"/>
        </a:defRPr>
      </a:lvl1pPr>
      <a:lvl2pPr marL="742950" indent="-285750"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2pPr>
      <a:lvl3pPr marL="1143000" indent="-228600"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3pPr>
      <a:lvl4pPr marL="1600200" indent="-228600"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4pPr>
      <a:lvl5pPr marL="2057400" indent="-228600"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5pPr>
      <a:lvl6pPr marL="2514600" indent="-228600"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6pPr>
      <a:lvl7pPr marL="2971800" indent="-228600"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7pPr>
      <a:lvl8pPr marL="3429000" indent="-228600"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8pPr>
      <a:lvl9pPr marL="3886200" indent="-228600" algn="l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9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9pPr>
    </p:titleStyle>
    <p:bodyStyle>
      <a:lvl1pPr marL="342900" indent="-342900" algn="l" defTabSz="447675" rtl="0" fontAlgn="base">
        <a:spcBef>
          <a:spcPts val="7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0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7675" rtl="0" fontAlgn="base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7675" rtl="0" fontAlgn="base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767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767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Line 1"/>
          <p:cNvSpPr>
            <a:spLocks noChangeShapeType="1"/>
          </p:cNvSpPr>
          <p:nvPr/>
        </p:nvSpPr>
        <p:spPr bwMode="auto">
          <a:xfrm>
            <a:off x="7315200" y="1066800"/>
            <a:ext cx="1588" cy="4495800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5913" y="466725"/>
            <a:ext cx="6777037" cy="2128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/>
        </p:nvSpPr>
        <p:spPr bwMode="auto">
          <a:xfrm>
            <a:off x="849313" y="3049588"/>
            <a:ext cx="6243637" cy="2357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algn="r">
              <a:spcBef>
                <a:spcPts val="800"/>
              </a:spcBef>
              <a:defRPr sz="32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1pPr>
            <a:lvl2pPr marL="457200" algn="r">
              <a:spcBef>
                <a:spcPts val="800"/>
              </a:spcBef>
              <a:defRPr sz="32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2pPr>
            <a:lvl3pPr marL="914400" algn="r">
              <a:spcBef>
                <a:spcPts val="800"/>
              </a:spcBef>
              <a:defRPr sz="32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3pPr>
            <a:lvl4pPr marL="1371600" algn="r">
              <a:spcBef>
                <a:spcPts val="800"/>
              </a:spcBef>
              <a:defRPr sz="32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4pPr>
            <a:lvl5pPr marL="1828800" algn="r">
              <a:spcBef>
                <a:spcPts val="800"/>
              </a:spcBef>
              <a:defRPr sz="32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5pPr>
            <a:lvl6pPr algn="r" defTabSz="447675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6pPr>
            <a:lvl7pPr algn="r" defTabSz="447675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7pPr>
            <a:lvl8pPr algn="r" defTabSz="447675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8pPr>
            <a:lvl9pPr algn="r" defTabSz="447675" fontAlgn="base">
              <a:spcBef>
                <a:spcPts val="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  <a:cs typeface="DejaVu Sans" panose="020B0603030804020204" pitchFamily="34" charset="0"/>
              </a:defRPr>
            </a:lvl9pPr>
          </a:lstStyle>
          <a:p>
            <a:endParaRPr lang="en-GB" alt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8400"/>
            <a:ext cx="21288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08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  <a:tab pos="2238375" algn="l"/>
                <a:tab pos="268605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cs-CZ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21288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447675" algn="l"/>
                <a:tab pos="895350" algn="l"/>
                <a:tab pos="1343025" algn="l"/>
                <a:tab pos="1790700" algn="l"/>
              </a:tabLst>
              <a:defRPr sz="10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2DFD98E8-A9BD-41C4-ACE3-5F773016E843}" type="slidenum">
              <a:rPr lang="cs-CZ" altLang="en-US"/>
              <a:pPr/>
              <a:t>‹#›</a:t>
            </a:fld>
            <a:endParaRPr lang="cs-CZ" altLang="en-US"/>
          </a:p>
        </p:txBody>
      </p:sp>
      <p:grpSp>
        <p:nvGrpSpPr>
          <p:cNvPr id="2055" name="Group 7"/>
          <p:cNvGrpSpPr>
            <a:grpSpLocks/>
          </p:cNvGrpSpPr>
          <p:nvPr/>
        </p:nvGrpSpPr>
        <p:grpSpPr bwMode="auto">
          <a:xfrm>
            <a:off x="7493000" y="2992438"/>
            <a:ext cx="1333500" cy="2184400"/>
            <a:chOff x="4720" y="1885"/>
            <a:chExt cx="840" cy="1376"/>
          </a:xfrm>
        </p:grpSpPr>
        <p:sp>
          <p:nvSpPr>
            <p:cNvPr id="2056" name="Oval 8"/>
            <p:cNvSpPr>
              <a:spLocks noChangeArrowheads="1"/>
            </p:cNvSpPr>
            <p:nvPr/>
          </p:nvSpPr>
          <p:spPr bwMode="auto">
            <a:xfrm>
              <a:off x="4720" y="1885"/>
              <a:ext cx="124" cy="124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7" name="Oval 9"/>
            <p:cNvSpPr>
              <a:spLocks noChangeArrowheads="1"/>
            </p:cNvSpPr>
            <p:nvPr/>
          </p:nvSpPr>
          <p:spPr bwMode="auto">
            <a:xfrm>
              <a:off x="4899" y="1885"/>
              <a:ext cx="124" cy="124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8" name="Oval 10"/>
            <p:cNvSpPr>
              <a:spLocks noChangeArrowheads="1"/>
            </p:cNvSpPr>
            <p:nvPr/>
          </p:nvSpPr>
          <p:spPr bwMode="auto">
            <a:xfrm>
              <a:off x="5078" y="1885"/>
              <a:ext cx="124" cy="124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9" name="Oval 11"/>
            <p:cNvSpPr>
              <a:spLocks noChangeArrowheads="1"/>
            </p:cNvSpPr>
            <p:nvPr/>
          </p:nvSpPr>
          <p:spPr bwMode="auto">
            <a:xfrm>
              <a:off x="4720" y="2064"/>
              <a:ext cx="124" cy="124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0" name="Oval 12"/>
            <p:cNvSpPr>
              <a:spLocks noChangeArrowheads="1"/>
            </p:cNvSpPr>
            <p:nvPr/>
          </p:nvSpPr>
          <p:spPr bwMode="auto">
            <a:xfrm>
              <a:off x="4899" y="2064"/>
              <a:ext cx="124" cy="124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1" name="Oval 13"/>
            <p:cNvSpPr>
              <a:spLocks noChangeArrowheads="1"/>
            </p:cNvSpPr>
            <p:nvPr/>
          </p:nvSpPr>
          <p:spPr bwMode="auto">
            <a:xfrm>
              <a:off x="5078" y="2064"/>
              <a:ext cx="124" cy="124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2" name="Oval 14"/>
            <p:cNvSpPr>
              <a:spLocks noChangeArrowheads="1"/>
            </p:cNvSpPr>
            <p:nvPr/>
          </p:nvSpPr>
          <p:spPr bwMode="auto">
            <a:xfrm>
              <a:off x="5257" y="2064"/>
              <a:ext cx="124" cy="124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3" name="Oval 15"/>
            <p:cNvSpPr>
              <a:spLocks noChangeArrowheads="1"/>
            </p:cNvSpPr>
            <p:nvPr/>
          </p:nvSpPr>
          <p:spPr bwMode="auto">
            <a:xfrm>
              <a:off x="4720" y="2243"/>
              <a:ext cx="124" cy="124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4" name="Oval 16"/>
            <p:cNvSpPr>
              <a:spLocks noChangeArrowheads="1"/>
            </p:cNvSpPr>
            <p:nvPr/>
          </p:nvSpPr>
          <p:spPr bwMode="auto">
            <a:xfrm>
              <a:off x="4899" y="2243"/>
              <a:ext cx="124" cy="124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5" name="Oval 17"/>
            <p:cNvSpPr>
              <a:spLocks noChangeArrowheads="1"/>
            </p:cNvSpPr>
            <p:nvPr/>
          </p:nvSpPr>
          <p:spPr bwMode="auto">
            <a:xfrm>
              <a:off x="5078" y="2243"/>
              <a:ext cx="124" cy="124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6" name="Oval 18"/>
            <p:cNvSpPr>
              <a:spLocks noChangeArrowheads="1"/>
            </p:cNvSpPr>
            <p:nvPr/>
          </p:nvSpPr>
          <p:spPr bwMode="auto">
            <a:xfrm>
              <a:off x="5257" y="2243"/>
              <a:ext cx="124" cy="124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7" name="Oval 19"/>
            <p:cNvSpPr>
              <a:spLocks noChangeArrowheads="1"/>
            </p:cNvSpPr>
            <p:nvPr/>
          </p:nvSpPr>
          <p:spPr bwMode="auto">
            <a:xfrm>
              <a:off x="5436" y="2243"/>
              <a:ext cx="124" cy="124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" name="Oval 20"/>
            <p:cNvSpPr>
              <a:spLocks noChangeArrowheads="1"/>
            </p:cNvSpPr>
            <p:nvPr/>
          </p:nvSpPr>
          <p:spPr bwMode="auto">
            <a:xfrm>
              <a:off x="4720" y="2421"/>
              <a:ext cx="124" cy="125"/>
            </a:xfrm>
            <a:prstGeom prst="ellipse">
              <a:avLst/>
            </a:prstGeom>
            <a:solidFill>
              <a:srgbClr val="3300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" name="Oval 21"/>
            <p:cNvSpPr>
              <a:spLocks noChangeArrowheads="1"/>
            </p:cNvSpPr>
            <p:nvPr/>
          </p:nvSpPr>
          <p:spPr bwMode="auto">
            <a:xfrm>
              <a:off x="4899" y="2421"/>
              <a:ext cx="124" cy="125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" name="Oval 22"/>
            <p:cNvSpPr>
              <a:spLocks noChangeArrowheads="1"/>
            </p:cNvSpPr>
            <p:nvPr/>
          </p:nvSpPr>
          <p:spPr bwMode="auto">
            <a:xfrm>
              <a:off x="5078" y="2421"/>
              <a:ext cx="124" cy="125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" name="Oval 23"/>
            <p:cNvSpPr>
              <a:spLocks noChangeArrowheads="1"/>
            </p:cNvSpPr>
            <p:nvPr/>
          </p:nvSpPr>
          <p:spPr bwMode="auto">
            <a:xfrm>
              <a:off x="5257" y="2421"/>
              <a:ext cx="124" cy="125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4720" y="2600"/>
              <a:ext cx="124" cy="125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" name="Oval 25"/>
            <p:cNvSpPr>
              <a:spLocks noChangeArrowheads="1"/>
            </p:cNvSpPr>
            <p:nvPr/>
          </p:nvSpPr>
          <p:spPr bwMode="auto">
            <a:xfrm>
              <a:off x="4899" y="2600"/>
              <a:ext cx="124" cy="125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Oval 26"/>
            <p:cNvSpPr>
              <a:spLocks noChangeArrowheads="1"/>
            </p:cNvSpPr>
            <p:nvPr/>
          </p:nvSpPr>
          <p:spPr bwMode="auto">
            <a:xfrm>
              <a:off x="5078" y="2600"/>
              <a:ext cx="124" cy="125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" name="Oval 27"/>
            <p:cNvSpPr>
              <a:spLocks noChangeArrowheads="1"/>
            </p:cNvSpPr>
            <p:nvPr/>
          </p:nvSpPr>
          <p:spPr bwMode="auto">
            <a:xfrm>
              <a:off x="5257" y="2600"/>
              <a:ext cx="124" cy="125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6" name="Oval 28"/>
            <p:cNvSpPr>
              <a:spLocks noChangeArrowheads="1"/>
            </p:cNvSpPr>
            <p:nvPr/>
          </p:nvSpPr>
          <p:spPr bwMode="auto">
            <a:xfrm>
              <a:off x="5436" y="2600"/>
              <a:ext cx="124" cy="125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7" name="Oval 29"/>
            <p:cNvSpPr>
              <a:spLocks noChangeArrowheads="1"/>
            </p:cNvSpPr>
            <p:nvPr/>
          </p:nvSpPr>
          <p:spPr bwMode="auto">
            <a:xfrm>
              <a:off x="4720" y="2779"/>
              <a:ext cx="124" cy="124"/>
            </a:xfrm>
            <a:prstGeom prst="ellipse">
              <a:avLst/>
            </a:prstGeom>
            <a:solidFill>
              <a:srgbClr val="6699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8" name="Oval 30"/>
            <p:cNvSpPr>
              <a:spLocks noChangeArrowheads="1"/>
            </p:cNvSpPr>
            <p:nvPr/>
          </p:nvSpPr>
          <p:spPr bwMode="auto">
            <a:xfrm>
              <a:off x="4899" y="2779"/>
              <a:ext cx="124" cy="124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9" name="Oval 31"/>
            <p:cNvSpPr>
              <a:spLocks noChangeArrowheads="1"/>
            </p:cNvSpPr>
            <p:nvPr/>
          </p:nvSpPr>
          <p:spPr bwMode="auto">
            <a:xfrm>
              <a:off x="5078" y="2779"/>
              <a:ext cx="124" cy="124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0" name="Oval 32"/>
            <p:cNvSpPr>
              <a:spLocks noChangeArrowheads="1"/>
            </p:cNvSpPr>
            <p:nvPr/>
          </p:nvSpPr>
          <p:spPr bwMode="auto">
            <a:xfrm>
              <a:off x="5257" y="2779"/>
              <a:ext cx="124" cy="124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1" name="Oval 33"/>
            <p:cNvSpPr>
              <a:spLocks noChangeArrowheads="1"/>
            </p:cNvSpPr>
            <p:nvPr/>
          </p:nvSpPr>
          <p:spPr bwMode="auto">
            <a:xfrm>
              <a:off x="4720" y="2958"/>
              <a:ext cx="124" cy="124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2" name="Oval 34"/>
            <p:cNvSpPr>
              <a:spLocks noChangeArrowheads="1"/>
            </p:cNvSpPr>
            <p:nvPr/>
          </p:nvSpPr>
          <p:spPr bwMode="auto">
            <a:xfrm>
              <a:off x="4899" y="2958"/>
              <a:ext cx="124" cy="124"/>
            </a:xfrm>
            <a:prstGeom prst="ellipse">
              <a:avLst/>
            </a:prstGeom>
            <a:solidFill>
              <a:srgbClr val="CCCC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3" name="Oval 35"/>
            <p:cNvSpPr>
              <a:spLocks noChangeArrowheads="1"/>
            </p:cNvSpPr>
            <p:nvPr/>
          </p:nvSpPr>
          <p:spPr bwMode="auto">
            <a:xfrm>
              <a:off x="5078" y="2958"/>
              <a:ext cx="124" cy="124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4" name="Oval 36"/>
            <p:cNvSpPr>
              <a:spLocks noChangeArrowheads="1"/>
            </p:cNvSpPr>
            <p:nvPr/>
          </p:nvSpPr>
          <p:spPr bwMode="auto">
            <a:xfrm>
              <a:off x="5257" y="2958"/>
              <a:ext cx="124" cy="124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5" name="Oval 37"/>
            <p:cNvSpPr>
              <a:spLocks noChangeArrowheads="1"/>
            </p:cNvSpPr>
            <p:nvPr/>
          </p:nvSpPr>
          <p:spPr bwMode="auto">
            <a:xfrm>
              <a:off x="4899" y="3137"/>
              <a:ext cx="124" cy="124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86" name="Oval 38"/>
            <p:cNvSpPr>
              <a:spLocks noChangeArrowheads="1"/>
            </p:cNvSpPr>
            <p:nvPr/>
          </p:nvSpPr>
          <p:spPr bwMode="auto">
            <a:xfrm>
              <a:off x="5257" y="3137"/>
              <a:ext cx="124" cy="124"/>
            </a:xfrm>
            <a:prstGeom prst="ellipse">
              <a:avLst/>
            </a:prstGeom>
            <a:solidFill>
              <a:srgbClr val="D8D8E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3465A4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087" name="Line 39"/>
          <p:cNvSpPr>
            <a:spLocks noChangeShapeType="1"/>
          </p:cNvSpPr>
          <p:nvPr/>
        </p:nvSpPr>
        <p:spPr bwMode="auto">
          <a:xfrm>
            <a:off x="304800" y="2819400"/>
            <a:ext cx="8229600" cy="1588"/>
          </a:xfrm>
          <a:prstGeom prst="line">
            <a:avLst/>
          </a:prstGeom>
          <a:noFill/>
          <a:ln w="648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 kern="1200">
          <a:solidFill>
            <a:srgbClr val="330066"/>
          </a:solidFill>
          <a:latin typeface="+mj-lt"/>
          <a:ea typeface="+mj-ea"/>
          <a:cs typeface="+mj-cs"/>
        </a:defRPr>
      </a:lvl1pPr>
      <a:lvl2pPr marL="742950" indent="-285750"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2pPr>
      <a:lvl3pPr marL="1143000" indent="-228600"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3pPr>
      <a:lvl4pPr marL="1600200" indent="-228600"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4pPr>
      <a:lvl5pPr marL="2057400" indent="-228600"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5pPr>
      <a:lvl6pPr marL="2514600" indent="-228600"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6pPr>
      <a:lvl7pPr marL="2971800" indent="-228600"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7pPr>
      <a:lvl8pPr marL="3429000" indent="-228600"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8pPr>
      <a:lvl9pPr marL="3886200" indent="-228600" algn="r" defTabSz="447675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800" b="1">
          <a:solidFill>
            <a:srgbClr val="330066"/>
          </a:solidFill>
          <a:latin typeface="Arial" panose="020B0604020202020204" pitchFamily="34" charset="0"/>
          <a:cs typeface="DejaVu Sans" panose="020B0603030804020204" pitchFamily="34" charset="0"/>
        </a:defRPr>
      </a:lvl9pPr>
    </p:titleStyle>
    <p:bodyStyle>
      <a:lvl1pPr marL="342900" indent="-342900" algn="r" defTabSz="447675" rtl="0" fontAlgn="base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ctr" defTabSz="447675" rtl="0" fontAlgn="base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6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ctr" defTabSz="447675" rtl="0" fontAlgn="base">
        <a:spcBef>
          <a:spcPts val="5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3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ctr" defTabSz="44767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ctr" defTabSz="447675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315913" y="466725"/>
            <a:ext cx="6781800" cy="21336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 dirty="0"/>
              <a:t>Crypto libraries</a:t>
            </a:r>
            <a:br>
              <a:rPr lang="en-US" altLang="en-US" dirty="0"/>
            </a:br>
            <a:r>
              <a:rPr lang="en-US" altLang="en-US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 bwMode="auto">
          <a:xfrm>
            <a:off x="849313" y="3049588"/>
            <a:ext cx="6248400" cy="2362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/>
          <a:lstStyle/>
          <a:p>
            <a:pPr marL="0" indent="0">
              <a:buClrTx/>
              <a:buSzPct val="70000"/>
              <a:buFontTx/>
              <a:buNone/>
              <a:tabLst>
                <a:tab pos="0" algn="l"/>
                <a:tab pos="103188" algn="l"/>
                <a:tab pos="550863" algn="l"/>
                <a:tab pos="998538" algn="l"/>
                <a:tab pos="1446213" algn="l"/>
                <a:tab pos="1893888" algn="l"/>
                <a:tab pos="2341563" algn="l"/>
                <a:tab pos="2789238" algn="l"/>
                <a:tab pos="3236913" algn="l"/>
                <a:tab pos="3684588" algn="l"/>
                <a:tab pos="4132263" algn="l"/>
                <a:tab pos="4579938" algn="l"/>
                <a:tab pos="5029200" algn="l"/>
                <a:tab pos="5475288" algn="l"/>
                <a:tab pos="5922963" algn="l"/>
                <a:tab pos="6370638" algn="l"/>
                <a:tab pos="6818313" algn="l"/>
                <a:tab pos="7265988" algn="l"/>
                <a:tab pos="7713663" algn="l"/>
                <a:tab pos="8161338" algn="l"/>
                <a:tab pos="8609013" algn="l"/>
              </a:tabLst>
            </a:pPr>
            <a:r>
              <a:rPr lang="en-US" altLang="en-US" sz="3600" b="1" dirty="0"/>
              <a:t>Milan </a:t>
            </a:r>
            <a:r>
              <a:rPr lang="en-US" altLang="en-US" sz="3600" b="1" dirty="0" err="1" smtClean="0"/>
              <a:t>Brož</a:t>
            </a:r>
            <a:r>
              <a:rPr lang="en-US" altLang="en-US" sz="3600" b="1" dirty="0" smtClean="0"/>
              <a:t/>
            </a:r>
            <a:br>
              <a:rPr lang="en-US" altLang="en-US" sz="3600" b="1" dirty="0" smtClean="0"/>
            </a:br>
            <a:r>
              <a:rPr lang="en-US" altLang="en-US" dirty="0" smtClean="0"/>
              <a:t>xbroz@fi.muni.cz</a:t>
            </a:r>
            <a:br>
              <a:rPr lang="en-US" altLang="en-US" dirty="0" smtClean="0"/>
            </a:br>
            <a:endParaRPr lang="en-US" altLang="en-US" dirty="0" smtClean="0"/>
          </a:p>
          <a:p>
            <a:pPr marL="0" indent="0">
              <a:buClrTx/>
              <a:buSzPct val="70000"/>
              <a:buFontTx/>
              <a:buNone/>
              <a:tabLst>
                <a:tab pos="0" algn="l"/>
                <a:tab pos="103188" algn="l"/>
                <a:tab pos="550863" algn="l"/>
                <a:tab pos="998538" algn="l"/>
                <a:tab pos="1446213" algn="l"/>
                <a:tab pos="1893888" algn="l"/>
                <a:tab pos="2341563" algn="l"/>
                <a:tab pos="2789238" algn="l"/>
                <a:tab pos="3236913" algn="l"/>
                <a:tab pos="3684588" algn="l"/>
                <a:tab pos="4132263" algn="l"/>
                <a:tab pos="4579938" algn="l"/>
                <a:tab pos="5029200" algn="l"/>
                <a:tab pos="5475288" algn="l"/>
                <a:tab pos="5922963" algn="l"/>
                <a:tab pos="6370638" algn="l"/>
                <a:tab pos="6818313" algn="l"/>
                <a:tab pos="7265988" algn="l"/>
                <a:tab pos="7713663" algn="l"/>
                <a:tab pos="8161338" algn="l"/>
                <a:tab pos="8609013" algn="l"/>
              </a:tabLst>
            </a:pPr>
            <a:r>
              <a:rPr lang="en-US" altLang="en-US" dirty="0" smtClean="0"/>
              <a:t>PV181, FI MUNI, Brno</a:t>
            </a:r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714474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 dirty="0"/>
              <a:t>Example 2: Hash functions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229600" cy="5294213"/>
          </a:xfrm>
          <a:ln/>
        </p:spPr>
        <p:txBody>
          <a:bodyPr/>
          <a:lstStyle/>
          <a:p>
            <a:pPr marL="0" indent="0">
              <a:buClrTx/>
              <a:buFontTx/>
              <a:buNone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845675" algn="l"/>
                <a:tab pos="10293350" algn="l"/>
                <a:tab pos="10744200" algn="l"/>
              </a:tabLst>
            </a:pPr>
            <a:r>
              <a:rPr lang="en-US" altLang="en-US" sz="2400" b="1" dirty="0" err="1"/>
              <a:t>libgcrypt</a:t>
            </a:r>
            <a:r>
              <a:rPr lang="en-US" altLang="en-US" sz="1600" dirty="0"/>
              <a:t/>
            </a:r>
            <a:br>
              <a:rPr lang="en-US" altLang="en-US" sz="1600" dirty="0"/>
            </a:br>
            <a:r>
              <a:rPr lang="en-US" altLang="en-US" sz="1600" dirty="0"/>
              <a:t>	See </a:t>
            </a:r>
            <a:r>
              <a:rPr lang="en-US" altLang="en-US" sz="1600" b="1" dirty="0"/>
              <a:t>2_hash_hmac_gcrypt</a:t>
            </a:r>
            <a:r>
              <a:rPr lang="en-US" altLang="en-US" sz="1600" dirty="0"/>
              <a:t> example</a:t>
            </a:r>
            <a:br>
              <a:rPr lang="en-US" altLang="en-US" sz="1600" dirty="0"/>
            </a:br>
            <a:r>
              <a:rPr lang="en-US" altLang="en-US" sz="1600" dirty="0" smtClean="0"/>
              <a:t>	</a:t>
            </a:r>
            <a:r>
              <a:rPr lang="en-US" altLang="en-US" sz="1600" dirty="0"/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gcry_md_open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(context,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hash_id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, flags)</a:t>
            </a:r>
            <a:b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gcry_md_write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(context, data,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data_len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)</a:t>
            </a:r>
            <a:b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gcry_md_read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(context,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hash_id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)</a:t>
            </a:r>
            <a:b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gcry_md_close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(context</a:t>
            </a: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)</a:t>
            </a:r>
            <a:endParaRPr lang="en-US" altLang="en-US" sz="1600" dirty="0"/>
          </a:p>
          <a:p>
            <a:pPr marL="0" indent="0">
              <a:buClrTx/>
              <a:buFontTx/>
              <a:buNone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845675" algn="l"/>
                <a:tab pos="10293350" algn="l"/>
                <a:tab pos="10744200" algn="l"/>
              </a:tabLst>
            </a:pPr>
            <a:r>
              <a:rPr lang="en-US" altLang="en-US" sz="2400" b="1" dirty="0"/>
              <a:t>OpenSSL</a:t>
            </a:r>
            <a:r>
              <a:rPr lang="en-US" altLang="en-US" sz="1600" dirty="0"/>
              <a:t> (new 1.1.0 syntax)</a:t>
            </a:r>
            <a:br>
              <a:rPr lang="en-US" altLang="en-US" sz="1600" dirty="0"/>
            </a:br>
            <a:r>
              <a:rPr lang="en-US" altLang="en-US" sz="1600" dirty="0"/>
              <a:t>	EVP </a:t>
            </a:r>
            <a:r>
              <a:rPr lang="en-US" altLang="en-US" sz="1600" dirty="0" smtClean="0"/>
              <a:t>(envelope) interface, </a:t>
            </a:r>
            <a:r>
              <a:rPr lang="en-US" altLang="en-US" sz="1600" dirty="0"/>
              <a:t>see </a:t>
            </a:r>
            <a:r>
              <a:rPr lang="en-US" altLang="en-US" sz="1600" b="1" dirty="0"/>
              <a:t>2_hash_hmac_openssl</a:t>
            </a:r>
            <a:r>
              <a:rPr lang="en-US" altLang="en-US" sz="1600" dirty="0"/>
              <a:t> example</a:t>
            </a:r>
          </a:p>
          <a:p>
            <a:pPr marL="0" indent="0">
              <a:buClrTx/>
              <a:buFontTx/>
              <a:buNone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845675" algn="l"/>
                <a:tab pos="10293350" algn="l"/>
                <a:tab pos="10744200" algn="l"/>
              </a:tabLst>
            </a:pPr>
            <a:r>
              <a:rPr lang="en-US" altLang="en-US" sz="1600" dirty="0" smtClean="0"/>
              <a:t>	</a:t>
            </a:r>
            <a:r>
              <a:rPr lang="en-US" altLang="en-US" sz="1600" dirty="0"/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EVP_MD_CTX_new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();</a:t>
            </a:r>
            <a:b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EVP_DigestInit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(context,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hash_id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)</a:t>
            </a:r>
            <a:b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EVP_DigestUpdate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(context, data,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data_len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)</a:t>
            </a:r>
            <a:b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EVP_DigestFinal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(context, out, &amp;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out_len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)</a:t>
            </a:r>
            <a:b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EVP_MD_CTX_free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(context);</a:t>
            </a:r>
            <a:r>
              <a:rPr lang="en-US" altLang="en-US" sz="1600" dirty="0">
                <a:solidFill>
                  <a:srgbClr val="800000"/>
                </a:solidFill>
              </a:rPr>
              <a:t/>
            </a:r>
            <a:br>
              <a:rPr lang="en-US" altLang="en-US" sz="1600" dirty="0">
                <a:solidFill>
                  <a:srgbClr val="800000"/>
                </a:solidFill>
              </a:rPr>
            </a:br>
            <a:endParaRPr lang="en-US" altLang="en-US" sz="1600" dirty="0">
              <a:solidFill>
                <a:srgbClr val="800000"/>
              </a:solidFill>
            </a:endParaRPr>
          </a:p>
          <a:p>
            <a:pPr marL="0" indent="0">
              <a:buClrTx/>
              <a:buFontTx/>
              <a:buNone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845675" algn="l"/>
                <a:tab pos="10293350" algn="l"/>
                <a:tab pos="10744200" algn="l"/>
              </a:tabLst>
            </a:pPr>
            <a:r>
              <a:rPr lang="en-US" altLang="en-US" sz="2400" b="1" dirty="0" err="1"/>
              <a:t>libsodium</a:t>
            </a:r>
            <a:r>
              <a:rPr lang="en-US" altLang="en-US" sz="1600" dirty="0"/>
              <a:t/>
            </a:r>
            <a:br>
              <a:rPr lang="en-US" altLang="en-US" sz="1600" dirty="0"/>
            </a:br>
            <a:r>
              <a:rPr lang="en-US" altLang="en-US" sz="1600" dirty="0"/>
              <a:t>	See </a:t>
            </a:r>
            <a:r>
              <a:rPr lang="en-US" altLang="en-US" sz="1600" b="1" dirty="0"/>
              <a:t>2_hash_hmac_sodium</a:t>
            </a:r>
            <a:r>
              <a:rPr lang="en-US" altLang="en-US" sz="1600" dirty="0"/>
              <a:t> example</a:t>
            </a:r>
            <a:br>
              <a:rPr lang="en-US" altLang="en-US" sz="1600" dirty="0"/>
            </a:br>
            <a:r>
              <a:rPr lang="en-US" altLang="en-US" sz="1600" dirty="0" smtClean="0"/>
              <a:t>	</a:t>
            </a:r>
            <a:r>
              <a:rPr lang="en-US" altLang="en-US" sz="1600" dirty="0"/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crypto_hash_sha256_init(context)</a:t>
            </a:r>
            <a:b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crypto_hash_sha256_update(context, data,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data_len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)</a:t>
            </a:r>
            <a:b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crypto_hash_sha256_final(context, out))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4624"/>
            <a:ext cx="7543800" cy="1074514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 dirty="0"/>
              <a:t>Example 2: HMAC</a:t>
            </a:r>
            <a:br>
              <a:rPr lang="en-US" altLang="en-US" dirty="0"/>
            </a:br>
            <a:r>
              <a:rPr lang="en-US" altLang="en-US" sz="2000" dirty="0"/>
              <a:t>Keyed Hash Message Authentication Code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34173"/>
          </a:xfrm>
          <a:ln/>
        </p:spPr>
        <p:txBody>
          <a:bodyPr/>
          <a:lstStyle/>
          <a:p>
            <a:pPr marL="0" indent="0">
              <a:buClrTx/>
              <a:buFontTx/>
              <a:buNone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845675" algn="l"/>
                <a:tab pos="10293350" algn="l"/>
                <a:tab pos="10744200" algn="l"/>
              </a:tabLst>
            </a:pPr>
            <a:r>
              <a:rPr lang="en-US" altLang="en-US" sz="2400" b="1" dirty="0" err="1"/>
              <a:t>libgcrypt</a:t>
            </a: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1600" dirty="0"/>
              <a:t>	See </a:t>
            </a:r>
            <a:r>
              <a:rPr lang="en-US" altLang="en-US" sz="1600" b="1" dirty="0"/>
              <a:t>2_hash_hmac_gcrypt</a:t>
            </a:r>
            <a:r>
              <a:rPr lang="en-US" altLang="en-US" sz="1600" dirty="0"/>
              <a:t> example</a:t>
            </a:r>
            <a:br>
              <a:rPr lang="en-US" altLang="en-US" sz="1600" dirty="0"/>
            </a:br>
            <a:r>
              <a:rPr lang="en-US" altLang="en-US" sz="1600" dirty="0" smtClean="0"/>
              <a:t>	</a:t>
            </a:r>
            <a:r>
              <a:rPr lang="en-US" altLang="en-US" sz="1600" dirty="0"/>
              <a:t>	</a:t>
            </a:r>
            <a:r>
              <a:rPr lang="en-US" altLang="en-US" sz="1600" dirty="0" err="1">
                <a:latin typeface="Courier 10 Pitch" pitchFamily="1" charset="0"/>
              </a:rPr>
              <a:t>gcry_md_open</a:t>
            </a:r>
            <a:r>
              <a:rPr lang="en-US" altLang="en-US" sz="1600" dirty="0">
                <a:latin typeface="Courier 10 Pitch" pitchFamily="1" charset="0"/>
              </a:rPr>
              <a:t>(context, </a:t>
            </a:r>
            <a:r>
              <a:rPr lang="en-US" altLang="en-US" sz="1600" dirty="0" err="1">
                <a:latin typeface="Courier 10 Pitch" pitchFamily="1" charset="0"/>
              </a:rPr>
              <a:t>hash_id</a:t>
            </a:r>
            <a:r>
              <a:rPr lang="en-US" altLang="en-US" sz="1600" dirty="0">
                <a:latin typeface="Courier 10 Pitch" pitchFamily="1" charset="0"/>
              </a:rPr>
              <a:t>, 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GCRY_MD_FLAG_HMAC</a:t>
            </a:r>
            <a:r>
              <a:rPr lang="en-US" altLang="en-US" sz="1600" dirty="0">
                <a:latin typeface="Courier 10 Pitch" pitchFamily="1" charset="0"/>
              </a:rPr>
              <a:t>)</a:t>
            </a:r>
            <a:br>
              <a:rPr lang="en-US" altLang="en-US" sz="1600" dirty="0">
                <a:latin typeface="Courier 10 Pitch" pitchFamily="1" charset="0"/>
              </a:rPr>
            </a:br>
            <a:r>
              <a:rPr lang="en-US" altLang="en-US" sz="1600" dirty="0" smtClean="0">
                <a:latin typeface="Courier 10 Pitch" pitchFamily="1" charset="0"/>
              </a:rPr>
              <a:t>	</a:t>
            </a:r>
            <a:r>
              <a:rPr lang="en-US" altLang="en-US" sz="1600" dirty="0">
                <a:latin typeface="Courier 10 Pitch" pitchFamily="1" charset="0"/>
              </a:rPr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gcry_md_setkey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(context, key,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key_len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)</a:t>
            </a:r>
            <a:r>
              <a:rPr lang="en-US" altLang="en-US" sz="1600" dirty="0">
                <a:latin typeface="Courier 10 Pitch" pitchFamily="1" charset="0"/>
              </a:rPr>
              <a:t/>
            </a:r>
            <a:br>
              <a:rPr lang="en-US" altLang="en-US" sz="1600" dirty="0">
                <a:latin typeface="Courier 10 Pitch" pitchFamily="1" charset="0"/>
              </a:rPr>
            </a:br>
            <a:r>
              <a:rPr lang="en-US" altLang="en-US" sz="1600" dirty="0" smtClean="0">
                <a:latin typeface="Courier 10 Pitch" pitchFamily="1" charset="0"/>
              </a:rPr>
              <a:t>	</a:t>
            </a:r>
            <a:r>
              <a:rPr lang="en-US" altLang="en-US" sz="1600" dirty="0">
                <a:latin typeface="Courier 10 Pitch" pitchFamily="1" charset="0"/>
              </a:rPr>
              <a:t>	</a:t>
            </a:r>
            <a:r>
              <a:rPr lang="en-US" altLang="en-US" sz="1600" dirty="0" err="1">
                <a:latin typeface="Courier 10 Pitch" pitchFamily="1" charset="0"/>
              </a:rPr>
              <a:t>gcry_md_write</a:t>
            </a:r>
            <a:r>
              <a:rPr lang="en-US" altLang="en-US" sz="1600" dirty="0">
                <a:latin typeface="Courier 10 Pitch" pitchFamily="1" charset="0"/>
              </a:rPr>
              <a:t>(context, data, </a:t>
            </a:r>
            <a:r>
              <a:rPr lang="en-US" altLang="en-US" sz="1600" dirty="0" err="1">
                <a:latin typeface="Courier 10 Pitch" pitchFamily="1" charset="0"/>
              </a:rPr>
              <a:t>data_len</a:t>
            </a:r>
            <a:r>
              <a:rPr lang="en-US" altLang="en-US" sz="1600" dirty="0">
                <a:latin typeface="Courier 10 Pitch" pitchFamily="1" charset="0"/>
              </a:rPr>
              <a:t>)</a:t>
            </a:r>
            <a:br>
              <a:rPr lang="en-US" altLang="en-US" sz="1600" dirty="0">
                <a:latin typeface="Courier 10 Pitch" pitchFamily="1" charset="0"/>
              </a:rPr>
            </a:br>
            <a:r>
              <a:rPr lang="en-US" altLang="en-US" sz="1600" dirty="0" smtClean="0">
                <a:latin typeface="Courier 10 Pitch" pitchFamily="1" charset="0"/>
              </a:rPr>
              <a:t>	</a:t>
            </a:r>
            <a:r>
              <a:rPr lang="en-US" altLang="en-US" sz="1600" dirty="0">
                <a:latin typeface="Courier 10 Pitch" pitchFamily="1" charset="0"/>
              </a:rPr>
              <a:t>	</a:t>
            </a:r>
            <a:r>
              <a:rPr lang="en-US" altLang="en-US" sz="1600" dirty="0" err="1">
                <a:latin typeface="Courier 10 Pitch" pitchFamily="1" charset="0"/>
              </a:rPr>
              <a:t>gcry_md_read</a:t>
            </a:r>
            <a:r>
              <a:rPr lang="en-US" altLang="en-US" sz="1600" dirty="0">
                <a:latin typeface="Courier 10 Pitch" pitchFamily="1" charset="0"/>
              </a:rPr>
              <a:t>(context, </a:t>
            </a:r>
            <a:r>
              <a:rPr lang="en-US" altLang="en-US" sz="1600" dirty="0" err="1">
                <a:latin typeface="Courier 10 Pitch" pitchFamily="1" charset="0"/>
              </a:rPr>
              <a:t>hash_id</a:t>
            </a:r>
            <a:r>
              <a:rPr lang="en-US" altLang="en-US" sz="1600" dirty="0">
                <a:latin typeface="Courier 10 Pitch" pitchFamily="1" charset="0"/>
              </a:rPr>
              <a:t>)</a:t>
            </a:r>
            <a:br>
              <a:rPr lang="en-US" altLang="en-US" sz="1600" dirty="0">
                <a:latin typeface="Courier 10 Pitch" pitchFamily="1" charset="0"/>
              </a:rPr>
            </a:br>
            <a:r>
              <a:rPr lang="en-US" altLang="en-US" sz="1600" dirty="0" smtClean="0">
                <a:latin typeface="Courier 10 Pitch" pitchFamily="1" charset="0"/>
              </a:rPr>
              <a:t>	</a:t>
            </a:r>
            <a:r>
              <a:rPr lang="en-US" altLang="en-US" sz="1600" dirty="0">
                <a:latin typeface="Courier 10 Pitch" pitchFamily="1" charset="0"/>
              </a:rPr>
              <a:t>	</a:t>
            </a:r>
            <a:r>
              <a:rPr lang="en-US" altLang="en-US" sz="1600" dirty="0" err="1">
                <a:latin typeface="Courier 10 Pitch" pitchFamily="1" charset="0"/>
              </a:rPr>
              <a:t>gcry_md_close</a:t>
            </a:r>
            <a:r>
              <a:rPr lang="en-US" altLang="en-US" sz="1600" dirty="0">
                <a:latin typeface="Courier 10 Pitch" pitchFamily="1" charset="0"/>
              </a:rPr>
              <a:t>(context</a:t>
            </a:r>
            <a:r>
              <a:rPr lang="en-US" altLang="en-US" sz="1600" dirty="0" smtClean="0">
                <a:latin typeface="Courier 10 Pitch" pitchFamily="1" charset="0"/>
              </a:rPr>
              <a:t>)</a:t>
            </a:r>
            <a:endParaRPr lang="en-US" altLang="en-US" sz="1600" dirty="0"/>
          </a:p>
          <a:p>
            <a:pPr marL="0" indent="0">
              <a:buClrTx/>
              <a:buFontTx/>
              <a:buNone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845675" algn="l"/>
                <a:tab pos="10293350" algn="l"/>
                <a:tab pos="10744200" algn="l"/>
              </a:tabLst>
            </a:pPr>
            <a:r>
              <a:rPr lang="en-US" altLang="en-US" sz="2400" b="1" dirty="0"/>
              <a:t>OpenSSL</a:t>
            </a:r>
            <a:r>
              <a:rPr lang="en-US" altLang="en-US" sz="1600" dirty="0"/>
              <a:t> (new 1.1.0 syntax)</a:t>
            </a:r>
            <a:br>
              <a:rPr lang="en-US" altLang="en-US" sz="1600" dirty="0"/>
            </a:br>
            <a:r>
              <a:rPr lang="en-US" altLang="en-US" sz="1600" dirty="0"/>
              <a:t>	EVP interface or direct calls, see </a:t>
            </a:r>
            <a:r>
              <a:rPr lang="en-US" altLang="en-US" sz="1600" b="1" dirty="0"/>
              <a:t>2_hash_hmac_openssl</a:t>
            </a:r>
            <a:r>
              <a:rPr lang="en-US" altLang="en-US" sz="1600" dirty="0"/>
              <a:t> example</a:t>
            </a:r>
          </a:p>
          <a:p>
            <a:pPr marL="0" indent="0">
              <a:buClrTx/>
              <a:buFontTx/>
              <a:buNone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845675" algn="l"/>
                <a:tab pos="10293350" algn="l"/>
                <a:tab pos="10744200" algn="l"/>
              </a:tabLst>
            </a:pPr>
            <a:r>
              <a:rPr lang="en-US" altLang="en-US" sz="1600" dirty="0" smtClean="0">
                <a:solidFill>
                  <a:srgbClr val="800000"/>
                </a:solidFill>
              </a:rPr>
              <a:t>	</a:t>
            </a:r>
            <a:r>
              <a:rPr lang="en-US" altLang="en-US" sz="1600" dirty="0">
                <a:solidFill>
                  <a:srgbClr val="800000"/>
                </a:solidFill>
              </a:rPr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HMAC_</a:t>
            </a:r>
            <a:r>
              <a:rPr lang="en-US" altLang="en-US" sz="1600" dirty="0" err="1">
                <a:latin typeface="Courier 10 Pitch" pitchFamily="1" charset="0"/>
              </a:rPr>
              <a:t>CTX_new</a:t>
            </a:r>
            <a:r>
              <a:rPr lang="en-US" altLang="en-US" sz="1600" dirty="0">
                <a:latin typeface="Courier 10 Pitch" pitchFamily="1" charset="0"/>
              </a:rPr>
              <a:t>();</a:t>
            </a:r>
            <a:br>
              <a:rPr lang="en-US" altLang="en-US" sz="1600" dirty="0">
                <a:latin typeface="Courier 10 Pitch" pitchFamily="1" charset="0"/>
              </a:rPr>
            </a:br>
            <a:r>
              <a:rPr lang="en-US" altLang="en-US" sz="1600" dirty="0" smtClean="0">
                <a:latin typeface="Courier 10 Pitch" pitchFamily="1" charset="0"/>
              </a:rPr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HMAC_</a:t>
            </a:r>
            <a:r>
              <a:rPr lang="en-US" altLang="en-US" sz="1600" dirty="0" err="1">
                <a:latin typeface="Courier 10 Pitch" pitchFamily="1" charset="0"/>
              </a:rPr>
              <a:t>Init</a:t>
            </a:r>
            <a:r>
              <a:rPr lang="en-US" altLang="en-US" sz="1600" dirty="0">
                <a:latin typeface="Courier 10 Pitch" pitchFamily="1" charset="0"/>
              </a:rPr>
              <a:t>(context, 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key,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key_len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,</a:t>
            </a:r>
            <a:r>
              <a:rPr lang="en-US" altLang="en-US" sz="1600" dirty="0">
                <a:latin typeface="Courier 10 Pitch" pitchFamily="1" charset="0"/>
              </a:rPr>
              <a:t> </a:t>
            </a:r>
            <a:r>
              <a:rPr lang="en-US" altLang="en-US" sz="1600" dirty="0" err="1">
                <a:latin typeface="Courier 10 Pitch" pitchFamily="1" charset="0"/>
              </a:rPr>
              <a:t>hash_id</a:t>
            </a:r>
            <a:r>
              <a:rPr lang="en-US" altLang="en-US" sz="1600" dirty="0">
                <a:latin typeface="Courier 10 Pitch" pitchFamily="1" charset="0"/>
              </a:rPr>
              <a:t>)</a:t>
            </a:r>
            <a:br>
              <a:rPr lang="en-US" altLang="en-US" sz="1600" dirty="0">
                <a:latin typeface="Courier 10 Pitch" pitchFamily="1" charset="0"/>
              </a:rPr>
            </a:br>
            <a:r>
              <a:rPr lang="en-US" altLang="en-US" sz="1600" dirty="0" smtClean="0">
                <a:latin typeface="Courier 10 Pitch" pitchFamily="1" charset="0"/>
              </a:rPr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HMAC_</a:t>
            </a:r>
            <a:r>
              <a:rPr lang="en-US" altLang="en-US" sz="1600" dirty="0" err="1">
                <a:latin typeface="Courier 10 Pitch" pitchFamily="1" charset="0"/>
              </a:rPr>
              <a:t>Update</a:t>
            </a:r>
            <a:r>
              <a:rPr lang="en-US" altLang="en-US" sz="1600" dirty="0">
                <a:latin typeface="Courier 10 Pitch" pitchFamily="1" charset="0"/>
              </a:rPr>
              <a:t>(context, data, </a:t>
            </a:r>
            <a:r>
              <a:rPr lang="en-US" altLang="en-US" sz="1600" dirty="0" err="1">
                <a:latin typeface="Courier 10 Pitch" pitchFamily="1" charset="0"/>
              </a:rPr>
              <a:t>data_len</a:t>
            </a:r>
            <a:r>
              <a:rPr lang="en-US" altLang="en-US" sz="1600" dirty="0">
                <a:latin typeface="Courier 10 Pitch" pitchFamily="1" charset="0"/>
              </a:rPr>
              <a:t>)</a:t>
            </a:r>
            <a:br>
              <a:rPr lang="en-US" altLang="en-US" sz="1600" dirty="0">
                <a:latin typeface="Courier 10 Pitch" pitchFamily="1" charset="0"/>
              </a:rPr>
            </a:br>
            <a:r>
              <a:rPr lang="en-US" altLang="en-US" sz="1600" dirty="0" smtClean="0">
                <a:latin typeface="Courier 10 Pitch" pitchFamily="1" charset="0"/>
              </a:rPr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HMAC_</a:t>
            </a:r>
            <a:r>
              <a:rPr lang="en-US" altLang="en-US" sz="1600" dirty="0" err="1">
                <a:latin typeface="Courier 10 Pitch" pitchFamily="1" charset="0"/>
              </a:rPr>
              <a:t>Final</a:t>
            </a:r>
            <a:r>
              <a:rPr lang="en-US" altLang="en-US" sz="1600" dirty="0">
                <a:latin typeface="Courier 10 Pitch" pitchFamily="1" charset="0"/>
              </a:rPr>
              <a:t>(context, out, &amp;</a:t>
            </a:r>
            <a:r>
              <a:rPr lang="en-US" altLang="en-US" sz="1600" dirty="0" err="1">
                <a:latin typeface="Courier 10 Pitch" pitchFamily="1" charset="0"/>
              </a:rPr>
              <a:t>out_len</a:t>
            </a:r>
            <a:r>
              <a:rPr lang="en-US" altLang="en-US" sz="1600" dirty="0">
                <a:latin typeface="Courier 10 Pitch" pitchFamily="1" charset="0"/>
              </a:rPr>
              <a:t>)</a:t>
            </a:r>
            <a:br>
              <a:rPr lang="en-US" altLang="en-US" sz="1600" dirty="0">
                <a:latin typeface="Courier 10 Pitch" pitchFamily="1" charset="0"/>
              </a:rPr>
            </a:br>
            <a:r>
              <a:rPr lang="en-US" altLang="en-US" sz="1600" dirty="0" smtClean="0">
                <a:latin typeface="Courier 10 Pitch" pitchFamily="1" charset="0"/>
              </a:rPr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HMAC_</a:t>
            </a:r>
            <a:r>
              <a:rPr lang="en-US" altLang="en-US" sz="1600" dirty="0" err="1">
                <a:latin typeface="Courier 10 Pitch" pitchFamily="1" charset="0"/>
              </a:rPr>
              <a:t>CTX_free</a:t>
            </a:r>
            <a:r>
              <a:rPr lang="en-US" altLang="en-US" sz="1600" dirty="0">
                <a:latin typeface="Courier 10 Pitch" pitchFamily="1" charset="0"/>
              </a:rPr>
              <a:t>(context);</a:t>
            </a: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  <a:p>
            <a:pPr marL="0" indent="0">
              <a:buClrTx/>
              <a:buFontTx/>
              <a:buNone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845675" algn="l"/>
                <a:tab pos="10293350" algn="l"/>
                <a:tab pos="10744200" algn="l"/>
              </a:tabLst>
            </a:pPr>
            <a:r>
              <a:rPr lang="en-US" altLang="en-US" sz="2400" b="1" dirty="0" err="1"/>
              <a:t>libsodium</a:t>
            </a:r>
            <a:r>
              <a:rPr lang="en-US" altLang="en-US" sz="1600" dirty="0"/>
              <a:t/>
            </a:r>
            <a:br>
              <a:rPr lang="en-US" altLang="en-US" sz="1600" dirty="0"/>
            </a:br>
            <a:r>
              <a:rPr lang="en-US" altLang="en-US" sz="1600" dirty="0"/>
              <a:t>	</a:t>
            </a:r>
            <a:r>
              <a:rPr lang="en-US" altLang="en-US" sz="1600" dirty="0" err="1"/>
              <a:t>NaCl</a:t>
            </a:r>
            <a:r>
              <a:rPr lang="en-US" altLang="en-US" sz="1600" dirty="0"/>
              <a:t> compatible interface, see </a:t>
            </a:r>
            <a:r>
              <a:rPr lang="en-US" altLang="en-US" sz="1600" b="1" dirty="0"/>
              <a:t>2_hash_hmac_sodium</a:t>
            </a:r>
            <a:r>
              <a:rPr lang="en-US" altLang="en-US" sz="1600" dirty="0"/>
              <a:t> example</a:t>
            </a:r>
            <a:br>
              <a:rPr lang="en-US" altLang="en-US" sz="1600" dirty="0"/>
            </a:br>
            <a:r>
              <a:rPr lang="en-US" altLang="en-US" sz="1600" dirty="0" smtClean="0"/>
              <a:t>	</a:t>
            </a:r>
            <a:r>
              <a:rPr lang="en-US" altLang="en-US" sz="1600" dirty="0"/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crypto_auth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(out, data,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data_len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, key))</a:t>
            </a:r>
            <a:b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crypto_auth_verify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(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expected_out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, data,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data_len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, key))</a:t>
            </a:r>
          </a:p>
          <a:p>
            <a:pPr marL="0" indent="0">
              <a:buClrTx/>
              <a:buFontTx/>
              <a:buNone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845675" algn="l"/>
                <a:tab pos="10293350" algn="l"/>
                <a:tab pos="10744200" algn="l"/>
              </a:tabLst>
            </a:pPr>
            <a:endParaRPr lang="en-US" altLang="en-US" sz="1600" dirty="0">
              <a:solidFill>
                <a:srgbClr val="800000"/>
              </a:solidFill>
              <a:latin typeface="Courier 10 Pitch" pitchFamily="1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93049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 dirty="0"/>
              <a:t>Example 3: PBKDF</a:t>
            </a:r>
            <a:br>
              <a:rPr lang="en-US" altLang="en-US" dirty="0"/>
            </a:br>
            <a:r>
              <a:rPr lang="en-US" altLang="en-US" sz="2000" dirty="0"/>
              <a:t>Password-Based Key Derivation Functions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24744"/>
            <a:ext cx="8504238" cy="5006181"/>
          </a:xfrm>
          <a:ln/>
        </p:spPr>
        <p:txBody>
          <a:bodyPr/>
          <a:lstStyle/>
          <a:p>
            <a:pPr marL="0" indent="0">
              <a:buClrTx/>
              <a:buFontTx/>
              <a:buNone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845675" algn="l"/>
                <a:tab pos="10293350" algn="l"/>
                <a:tab pos="10744200" algn="l"/>
              </a:tabLst>
            </a:pPr>
            <a:r>
              <a:rPr lang="en-US" altLang="en-US" sz="2400" b="1" dirty="0" err="1"/>
              <a:t>libgcrypt</a:t>
            </a:r>
            <a:r>
              <a:rPr lang="en-US" altLang="en-US" sz="1600" dirty="0"/>
              <a:t/>
            </a:r>
            <a:br>
              <a:rPr lang="en-US" altLang="en-US" sz="1600" dirty="0"/>
            </a:br>
            <a:r>
              <a:rPr lang="en-US" altLang="en-US" sz="1600" dirty="0"/>
              <a:t>	See </a:t>
            </a:r>
            <a:r>
              <a:rPr lang="en-US" altLang="en-US" sz="1600" b="1" dirty="0"/>
              <a:t>3_pbkdf_gcrypt</a:t>
            </a:r>
            <a:r>
              <a:rPr lang="en-US" altLang="en-US" sz="1600" dirty="0"/>
              <a:t> example</a:t>
            </a:r>
            <a:br>
              <a:rPr lang="en-US" altLang="en-US" sz="1600" dirty="0"/>
            </a:br>
            <a:r>
              <a:rPr lang="en-US" altLang="en-US" sz="1600" dirty="0"/>
              <a:t/>
            </a:r>
            <a:br>
              <a:rPr lang="en-US" altLang="en-US" sz="1600" dirty="0"/>
            </a:br>
            <a:r>
              <a:rPr lang="en-US" altLang="en-US" sz="1600" dirty="0" smtClean="0"/>
              <a:t>	</a:t>
            </a:r>
            <a:r>
              <a:rPr lang="en-US" altLang="en-US" sz="1600" dirty="0">
                <a:solidFill>
                  <a:srgbClr val="800000"/>
                </a:solidFill>
              </a:rPr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gcry_kdf_derive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(password, </a:t>
            </a:r>
            <a:r>
              <a:rPr lang="en-US" altLang="en-US" sz="1600" dirty="0" err="1" smtClean="0">
                <a:solidFill>
                  <a:srgbClr val="800000"/>
                </a:solidFill>
                <a:latin typeface="Courier 10 Pitch" pitchFamily="1" charset="0"/>
              </a:rPr>
              <a:t>password_len</a:t>
            </a: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,</a:t>
            </a:r>
            <a:b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			          GCRY_KDF_PBKDF2, GCRY_MD_SHA256,</a:t>
            </a:r>
            <a:b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			          salt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salt_len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, iterations,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key_len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, key)</a:t>
            </a:r>
          </a:p>
          <a:p>
            <a:pPr marL="0" indent="0">
              <a:buClrTx/>
              <a:buFontTx/>
              <a:buNone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845675" algn="l"/>
                <a:tab pos="10293350" algn="l"/>
                <a:tab pos="10744200" algn="l"/>
              </a:tabLst>
            </a:pPr>
            <a:r>
              <a:rPr lang="en-US" altLang="en-US" sz="2400" b="1" dirty="0" smtClean="0"/>
              <a:t>OpenSSL</a:t>
            </a:r>
            <a:r>
              <a:rPr lang="en-US" altLang="en-US" sz="1600" dirty="0"/>
              <a:t/>
            </a:r>
            <a:br>
              <a:rPr lang="en-US" altLang="en-US" sz="1600" dirty="0"/>
            </a:br>
            <a:r>
              <a:rPr lang="en-US" altLang="en-US" sz="1600" dirty="0"/>
              <a:t>	See </a:t>
            </a:r>
            <a:r>
              <a:rPr lang="en-US" altLang="en-US" sz="1600" b="1" dirty="0"/>
              <a:t>3_pbkdf_openssl</a:t>
            </a:r>
            <a:r>
              <a:rPr lang="en-US" altLang="en-US" sz="1600" dirty="0"/>
              <a:t> example</a:t>
            </a:r>
          </a:p>
          <a:p>
            <a:pPr marL="0" indent="0">
              <a:buClrTx/>
              <a:buFontTx/>
              <a:buNone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845675" algn="l"/>
                <a:tab pos="10293350" algn="l"/>
                <a:tab pos="10744200" algn="l"/>
              </a:tabLst>
            </a:pPr>
            <a:r>
              <a:rPr lang="en-US" altLang="en-US" sz="1600" dirty="0"/>
              <a:t/>
            </a:r>
            <a:br>
              <a:rPr lang="en-US" altLang="en-US" sz="1600" dirty="0"/>
            </a:br>
            <a:r>
              <a:rPr lang="en-US" altLang="en-US" sz="1600" dirty="0" smtClean="0"/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PKCS5_PBKDF2_HMAC(password,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password_len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, salt,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salt_len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,</a:t>
            </a:r>
            <a:b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		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    </a:t>
            </a: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     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iterations, EVP_sha256,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key_len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, key)</a:t>
            </a:r>
          </a:p>
          <a:p>
            <a:pPr marL="0" indent="0">
              <a:buClrTx/>
              <a:buFontTx/>
              <a:buNone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845675" algn="l"/>
                <a:tab pos="10293350" algn="l"/>
                <a:tab pos="10744200" algn="l"/>
              </a:tabLst>
            </a:pPr>
            <a:r>
              <a:rPr lang="en-US" altLang="en-US" sz="2400" b="1" dirty="0" err="1"/>
              <a:t>libsodium</a:t>
            </a:r>
            <a:r>
              <a:rPr lang="en-US" altLang="en-US" sz="1600" i="1" dirty="0"/>
              <a:t/>
            </a:r>
            <a:br>
              <a:rPr lang="en-US" altLang="en-US" sz="1600" i="1" dirty="0"/>
            </a:br>
            <a:r>
              <a:rPr lang="en-US" altLang="en-US" sz="1600" i="1" dirty="0"/>
              <a:t>	(no example intentionally, default Argon2i is too recent :-)</a:t>
            </a:r>
            <a:br>
              <a:rPr lang="en-US" altLang="en-US" sz="1600" i="1" dirty="0"/>
            </a:br>
            <a:r>
              <a:rPr lang="en-US" altLang="en-US" sz="1600" i="1" dirty="0"/>
              <a:t/>
            </a:r>
            <a:br>
              <a:rPr lang="en-US" altLang="en-US" sz="1600" i="1" dirty="0"/>
            </a:br>
            <a:r>
              <a:rPr lang="en-US" altLang="en-US" sz="1600" i="1" dirty="0" smtClean="0"/>
              <a:t>	</a:t>
            </a:r>
            <a:r>
              <a:rPr lang="en-US" altLang="en-US" sz="1600" i="1" dirty="0">
                <a:latin typeface="Courier 10 Pitch" pitchFamily="1" charset="0"/>
              </a:rPr>
              <a:t>	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crypto_pwhash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(key,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key_len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, password,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password_len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,</a:t>
            </a:r>
            <a:b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</a:b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	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		 </a:t>
            </a:r>
            <a:r>
              <a:rPr lang="en-US" altLang="en-US" sz="1600" dirty="0" smtClean="0">
                <a:solidFill>
                  <a:srgbClr val="800000"/>
                </a:solidFill>
                <a:latin typeface="Courier 10 Pitch" pitchFamily="1" charset="0"/>
              </a:rPr>
              <a:t>        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salt,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opslimit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, </a:t>
            </a:r>
            <a:r>
              <a:rPr lang="en-US" altLang="en-US" sz="1600" dirty="0" err="1">
                <a:solidFill>
                  <a:srgbClr val="800000"/>
                </a:solidFill>
                <a:latin typeface="Courier 10 Pitch" pitchFamily="1" charset="0"/>
              </a:rPr>
              <a:t>memlimit</a:t>
            </a:r>
            <a:r>
              <a:rPr lang="en-US" altLang="en-US" sz="1600" dirty="0">
                <a:solidFill>
                  <a:srgbClr val="800000"/>
                </a:solidFill>
                <a:latin typeface="Courier 10 Pitch" pitchFamily="1" charset="0"/>
              </a:rPr>
              <a:t>, algorithm)</a:t>
            </a:r>
          </a:p>
          <a:p>
            <a:pPr marL="0" indent="0">
              <a:buClrTx/>
              <a:buFontTx/>
              <a:buNone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845675" algn="l"/>
                <a:tab pos="10293350" algn="l"/>
                <a:tab pos="10744200" algn="l"/>
              </a:tabLst>
            </a:pPr>
            <a:endParaRPr lang="en-US" altLang="en-US" sz="1600" i="1" dirty="0">
              <a:solidFill>
                <a:srgbClr val="800000"/>
              </a:solidFill>
            </a:endParaRPr>
          </a:p>
          <a:p>
            <a:pPr marL="0" indent="0">
              <a:buClrTx/>
              <a:buFontTx/>
              <a:buNone/>
              <a:tabLst>
                <a:tab pos="0" algn="l"/>
                <a:tab pos="566738" algn="l"/>
                <a:tab pos="1481138" algn="l"/>
                <a:tab pos="2395538" algn="l"/>
                <a:tab pos="3309938" algn="l"/>
                <a:tab pos="4224338" algn="l"/>
                <a:tab pos="5138738" algn="l"/>
                <a:tab pos="6053138" algn="l"/>
                <a:tab pos="6967538" algn="l"/>
                <a:tab pos="7881938" algn="l"/>
                <a:tab pos="8796338" algn="l"/>
                <a:tab pos="9710738" algn="l"/>
                <a:tab pos="9845675" algn="l"/>
                <a:tab pos="10293350" algn="l"/>
                <a:tab pos="10744200" algn="l"/>
              </a:tabLst>
            </a:pPr>
            <a:r>
              <a:rPr lang="en-US" altLang="en-US" sz="1600" i="1" dirty="0">
                <a:solidFill>
                  <a:schemeClr val="bg2">
                    <a:lumMod val="75000"/>
                  </a:schemeClr>
                </a:solidFill>
              </a:rPr>
              <a:t>Note: old API functions based on PBKDF2 (supports only time cost – iterations)</a:t>
            </a:r>
            <a:br>
              <a:rPr lang="en-US" altLang="en-US" sz="1600" i="1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en-US" altLang="en-US" sz="1600" i="1" dirty="0">
                <a:solidFill>
                  <a:schemeClr val="bg2">
                    <a:lumMod val="75000"/>
                  </a:schemeClr>
                </a:solidFill>
              </a:rPr>
              <a:t>For recent algorithms (</a:t>
            </a:r>
            <a:r>
              <a:rPr lang="en-US" altLang="en-US" sz="1600" i="1" dirty="0" err="1">
                <a:solidFill>
                  <a:schemeClr val="bg2">
                    <a:lumMod val="75000"/>
                  </a:schemeClr>
                </a:solidFill>
              </a:rPr>
              <a:t>scrypt</a:t>
            </a:r>
            <a:r>
              <a:rPr lang="en-US" altLang="en-US" sz="1600" i="1" dirty="0">
                <a:solidFill>
                  <a:schemeClr val="bg2">
                    <a:lumMod val="75000"/>
                  </a:schemeClr>
                </a:solidFill>
              </a:rPr>
              <a:t>, Argon2i) </a:t>
            </a:r>
            <a:r>
              <a:rPr lang="en-US" altLang="en-US" sz="1600" i="1" dirty="0" smtClean="0">
                <a:solidFill>
                  <a:schemeClr val="bg2">
                    <a:lumMod val="75000"/>
                  </a:schemeClr>
                </a:solidFill>
              </a:rPr>
              <a:t>API </a:t>
            </a:r>
            <a:r>
              <a:rPr lang="en-US" altLang="en-US" sz="1600" i="1" dirty="0">
                <a:solidFill>
                  <a:schemeClr val="bg2">
                    <a:lumMod val="75000"/>
                  </a:schemeClr>
                </a:solidFill>
              </a:rPr>
              <a:t>calls </a:t>
            </a:r>
            <a:r>
              <a:rPr lang="en-US" altLang="en-US" sz="1600" i="1" dirty="0" smtClean="0">
                <a:solidFill>
                  <a:schemeClr val="bg2">
                    <a:lumMod val="75000"/>
                  </a:schemeClr>
                </a:solidFill>
              </a:rPr>
              <a:t>are often </a:t>
            </a:r>
            <a:r>
              <a:rPr lang="en-US" altLang="en-US" sz="1600" i="1" dirty="0">
                <a:solidFill>
                  <a:schemeClr val="bg2">
                    <a:lumMod val="75000"/>
                  </a:schemeClr>
                </a:solidFill>
              </a:rPr>
              <a:t>abused ...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930498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 dirty="0" smtClean="0"/>
              <a:t>Assignment</a:t>
            </a:r>
            <a:endParaRPr lang="en-US" altLang="en-US" sz="20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57200" y="1340768"/>
            <a:ext cx="8229600" cy="4790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marL="342900" indent="-342900" algn="l" defTabSz="447675" rtl="0" fontAlgn="base"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3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7675" rtl="0" fontAlgn="base">
              <a:spcBef>
                <a:spcPts val="6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6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47675" rtl="0" fontAlgn="base">
              <a:spcBef>
                <a:spcPts val="575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3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47675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47675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Goal is to</a:t>
            </a:r>
          </a:p>
          <a:p>
            <a:pPr marL="738188" lvl="1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000" dirty="0" smtClean="0"/>
              <a:t>Work with standard (RFC) document</a:t>
            </a:r>
          </a:p>
          <a:p>
            <a:pPr marL="738188" lvl="1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000" dirty="0" smtClean="0"/>
              <a:t>Use test vectors (</a:t>
            </a:r>
            <a:r>
              <a:rPr lang="en-US" altLang="en-US" sz="2000" dirty="0" smtClean="0"/>
              <a:t>self-test)</a:t>
            </a:r>
            <a:endParaRPr lang="en-US" altLang="en-US" sz="2000" dirty="0" smtClean="0"/>
          </a:p>
          <a:p>
            <a:pPr marL="738188" lvl="1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000" dirty="0" smtClean="0"/>
              <a:t>Use OpenSSL in </a:t>
            </a:r>
            <a:r>
              <a:rPr lang="en-US" altLang="en-US" sz="2000" dirty="0" smtClean="0"/>
              <a:t>a Linux </a:t>
            </a:r>
            <a:r>
              <a:rPr lang="en-US" altLang="en-US" sz="2000" dirty="0" smtClean="0"/>
              <a:t>environment</a:t>
            </a:r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See Assignment.txt in IS</a:t>
            </a:r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You can use </a:t>
            </a:r>
            <a:r>
              <a:rPr lang="en-US" altLang="en-US" sz="2400" dirty="0" smtClean="0"/>
              <a:t>the </a:t>
            </a:r>
            <a:r>
              <a:rPr lang="en-US" altLang="en-US" sz="2400" dirty="0" smtClean="0"/>
              <a:t>provided example</a:t>
            </a:r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Comment your code</a:t>
            </a:r>
          </a:p>
          <a:p>
            <a:pPr marL="738188" lvl="1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000" dirty="0" smtClean="0"/>
              <a:t>but do not overuse comments</a:t>
            </a:r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NO plagiarism (even from previous years)</a:t>
            </a:r>
          </a:p>
          <a:p>
            <a:pPr marL="738188" lvl="1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000" dirty="0" smtClean="0"/>
              <a:t>=&gt; 0 points for both sides (sender &amp; receiver)</a:t>
            </a:r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Code </a:t>
            </a:r>
            <a:r>
              <a:rPr lang="en-US" altLang="en-US" sz="2400" dirty="0" smtClean="0"/>
              <a:t>quality matters!</a:t>
            </a:r>
          </a:p>
        </p:txBody>
      </p:sp>
    </p:spTree>
    <p:extLst>
      <p:ext uri="{BB962C8B-B14F-4D97-AF65-F5344CB8AC3E}">
        <p14:creationId xmlns:p14="http://schemas.microsoft.com/office/powerpoint/2010/main" val="37282312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12954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 dirty="0" smtClean="0"/>
              <a:t>Cryptographic libraries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plan for next </a:t>
            </a:r>
            <a:r>
              <a:rPr lang="en-US" altLang="en-US" dirty="0" smtClean="0"/>
              <a:t>three </a:t>
            </a:r>
            <a:r>
              <a:rPr lang="en-US" altLang="en-US" dirty="0" smtClean="0"/>
              <a:t>PV181 labs</a:t>
            </a:r>
            <a:endParaRPr lang="en-US" alt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411662"/>
          </a:xfrm>
          <a:ln/>
        </p:spPr>
        <p:txBody>
          <a:bodyPr/>
          <a:lstStyle/>
          <a:p>
            <a:pPr marL="338138" indent="-338138">
              <a:spcBef>
                <a:spcPts val="12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Linux environment</a:t>
            </a:r>
          </a:p>
          <a:p>
            <a:pPr marL="738188" lvl="1" indent="-338138">
              <a:spcBef>
                <a:spcPts val="12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Fedora in </a:t>
            </a:r>
            <a:r>
              <a:rPr lang="en-US" altLang="en-US" dirty="0" err="1" smtClean="0"/>
              <a:t>VirtualBox</a:t>
            </a:r>
            <a:r>
              <a:rPr lang="en-US" altLang="en-US" dirty="0" smtClean="0"/>
              <a:t> (image in IS) or</a:t>
            </a:r>
          </a:p>
          <a:p>
            <a:pPr marL="738188" lvl="1" indent="-338138">
              <a:spcBef>
                <a:spcPts val="12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aisa.fi.muni.cz (OpenSSL only</a:t>
            </a:r>
            <a:r>
              <a:rPr lang="en-US" altLang="en-US" dirty="0" smtClean="0"/>
              <a:t>) or</a:t>
            </a:r>
          </a:p>
          <a:p>
            <a:pPr marL="738188" lvl="1" indent="-338138">
              <a:spcBef>
                <a:spcPts val="12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Your own distro</a:t>
            </a:r>
            <a:endParaRPr lang="en-US" altLang="en-US" dirty="0"/>
          </a:p>
          <a:p>
            <a:pPr marL="338138" indent="-338138">
              <a:spcBef>
                <a:spcPts val="12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Examples in C language</a:t>
            </a:r>
          </a:p>
          <a:p>
            <a:pPr marL="338138" indent="-338138">
              <a:spcBef>
                <a:spcPts val="12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Home </a:t>
            </a:r>
            <a:r>
              <a:rPr lang="en-US" altLang="en-US" dirty="0" smtClean="0"/>
              <a:t>assignments </a:t>
            </a:r>
            <a:r>
              <a:rPr lang="en-US" altLang="en-US" dirty="0" smtClean="0"/>
              <a:t>(10 points </a:t>
            </a:r>
            <a:r>
              <a:rPr lang="en-US" altLang="en-US" dirty="0" smtClean="0"/>
              <a:t>each)</a:t>
            </a:r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12954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 dirty="0" smtClean="0"/>
              <a:t>Lab environment</a:t>
            </a:r>
            <a:br>
              <a:rPr lang="en-US" altLang="en-US" dirty="0" smtClean="0"/>
            </a:br>
            <a:r>
              <a:rPr lang="en-US" altLang="en-US" dirty="0" err="1" smtClean="0"/>
              <a:t>VirtualBox</a:t>
            </a:r>
            <a:r>
              <a:rPr lang="en-US" altLang="en-US" dirty="0" smtClean="0"/>
              <a:t> image</a:t>
            </a:r>
            <a:endParaRPr lang="en-US" alt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2"/>
            <a:ext cx="8507288" cy="5022105"/>
          </a:xfrm>
          <a:ln/>
        </p:spPr>
        <p:txBody>
          <a:bodyPr/>
          <a:lstStyle/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Unpack zip archive from IS</a:t>
            </a:r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Open </a:t>
            </a:r>
            <a:r>
              <a:rPr lang="en-US" altLang="en-US" dirty="0" err="1" smtClean="0"/>
              <a:t>VirtualBox</a:t>
            </a:r>
            <a:r>
              <a:rPr lang="en-US" altLang="en-US" dirty="0" smtClean="0"/>
              <a:t> (click </a:t>
            </a:r>
            <a:r>
              <a:rPr lang="en-US" altLang="en-US" b="1" dirty="0" smtClean="0"/>
              <a:t>blue</a:t>
            </a:r>
            <a:r>
              <a:rPr lang="en-US" altLang="en-US" dirty="0" smtClean="0"/>
              <a:t> icon – </a:t>
            </a:r>
            <a:r>
              <a:rPr lang="en-US" altLang="en-US" dirty="0" err="1" smtClean="0"/>
              <a:t>config</a:t>
            </a:r>
            <a:r>
              <a:rPr lang="en-US" altLang="en-US" dirty="0" smtClean="0"/>
              <a:t> </a:t>
            </a:r>
            <a:r>
              <a:rPr lang="en-US" altLang="en-US" dirty="0" smtClean="0"/>
              <a:t>file)</a:t>
            </a:r>
            <a:endParaRPr lang="en-US" altLang="en-US" dirty="0"/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Login </a:t>
            </a:r>
            <a:r>
              <a:rPr lang="en-US" altLang="en-US" dirty="0" smtClean="0"/>
              <a:t>and password is </a:t>
            </a:r>
            <a:r>
              <a:rPr lang="en-US" altLang="en-US" b="1" dirty="0" smtClean="0"/>
              <a:t>pv181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(same for </a:t>
            </a:r>
            <a:r>
              <a:rPr lang="en-US" altLang="en-US" dirty="0" err="1" smtClean="0"/>
              <a:t>sudo</a:t>
            </a:r>
            <a:r>
              <a:rPr lang="en-US" altLang="en-US" dirty="0" smtClean="0"/>
              <a:t> and root password</a:t>
            </a:r>
            <a:r>
              <a:rPr lang="en-US" altLang="en-US" dirty="0" smtClean="0"/>
              <a:t>)</a:t>
            </a:r>
            <a:br>
              <a:rPr lang="en-US" altLang="en-US" dirty="0" smtClean="0"/>
            </a:br>
            <a:endParaRPr lang="en-US" altLang="en-US" dirty="0" smtClean="0"/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/>
              <a:t>E</a:t>
            </a:r>
            <a:r>
              <a:rPr lang="en-US" altLang="en-US" dirty="0" smtClean="0"/>
              <a:t>xamples on </a:t>
            </a:r>
            <a:r>
              <a:rPr lang="en-US" altLang="en-US" dirty="0" err="1" smtClean="0"/>
              <a:t>gitlab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sz="2400" b="1" dirty="0" err="1" smtClean="0"/>
              <a:t>git</a:t>
            </a:r>
            <a:r>
              <a:rPr lang="en-US" altLang="en-US" sz="2400" b="1" dirty="0" smtClean="0"/>
              <a:t> clone https</a:t>
            </a:r>
            <a:r>
              <a:rPr lang="en-US" altLang="en-US" sz="2400" b="1" dirty="0"/>
              <a:t>://</a:t>
            </a:r>
            <a:r>
              <a:rPr lang="en-US" altLang="en-US" sz="2400" b="1" dirty="0" smtClean="0"/>
              <a:t>gitlab.fi.muni.cz/xbroz/pv181.git</a:t>
            </a: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400" b="1" dirty="0" smtClean="0"/>
              <a:t>make </a:t>
            </a:r>
            <a:r>
              <a:rPr lang="en-US" altLang="en-US" sz="2400" b="1" dirty="0" smtClean="0"/>
              <a:t>clean; make; ./</a:t>
            </a:r>
            <a:r>
              <a:rPr lang="en-US" altLang="en-US" sz="2400" b="1" dirty="0" smtClean="0"/>
              <a:t>example</a:t>
            </a:r>
            <a:br>
              <a:rPr lang="en-US" altLang="en-US" sz="2400" b="1" dirty="0" smtClean="0"/>
            </a:br>
            <a:endParaRPr lang="en-US" alt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3664383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12954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 dirty="0"/>
              <a:t>Cryptographic </a:t>
            </a:r>
            <a:r>
              <a:rPr lang="en-US" altLang="en-US" dirty="0" smtClean="0"/>
              <a:t>libraries</a:t>
            </a:r>
            <a:br>
              <a:rPr lang="en-US" altLang="en-US" dirty="0" smtClean="0"/>
            </a:br>
            <a:r>
              <a:rPr lang="en-US" altLang="en-US" dirty="0" smtClean="0"/>
              <a:t>Introduction</a:t>
            </a:r>
            <a:endParaRPr lang="en-US" alt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411662"/>
          </a:xfrm>
          <a:ln/>
        </p:spPr>
        <p:txBody>
          <a:bodyPr/>
          <a:lstStyle/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Open-source </a:t>
            </a:r>
            <a:r>
              <a:rPr lang="en-US" altLang="en-US" dirty="0"/>
              <a:t>/ </a:t>
            </a:r>
            <a:r>
              <a:rPr lang="en-US" altLang="en-US" dirty="0" smtClean="0"/>
              <a:t>Proprietary</a:t>
            </a:r>
            <a:endParaRPr lang="en-US" altLang="en-US" dirty="0"/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/>
              <a:t>S</a:t>
            </a:r>
            <a:r>
              <a:rPr lang="en-US" altLang="en-US" dirty="0" smtClean="0"/>
              <a:t>tatic </a:t>
            </a:r>
            <a:r>
              <a:rPr lang="en-US" altLang="en-US" dirty="0"/>
              <a:t>+ embedded / dynamically linked</a:t>
            </a:r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Low </a:t>
            </a:r>
            <a:r>
              <a:rPr lang="en-US" altLang="en-US" dirty="0" smtClean="0"/>
              <a:t>or</a:t>
            </a:r>
            <a:r>
              <a:rPr lang="en-US" altLang="en-US" dirty="0" smtClean="0"/>
              <a:t> </a:t>
            </a:r>
            <a:r>
              <a:rPr lang="en-US" altLang="en-US" dirty="0"/>
              <a:t>high level abstractions</a:t>
            </a:r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Multiplatform</a:t>
            </a:r>
            <a:endParaRPr lang="en-US" altLang="en-US" dirty="0"/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Stable API and ABI</a:t>
            </a:r>
            <a:endParaRPr lang="en-US" altLang="en-US" dirty="0"/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Security or platform specific features</a:t>
            </a:r>
            <a:endParaRPr lang="en-US" altLang="en-US" dirty="0"/>
          </a:p>
          <a:p>
            <a:pPr marL="687388" lvl="1" indent="-346075">
              <a:buClr>
                <a:srgbClr val="669999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Safe memory use, side-channel resistance, …</a:t>
            </a:r>
            <a:endParaRPr lang="en-US" altLang="en-US" dirty="0"/>
          </a:p>
          <a:p>
            <a:pPr marL="687388" lvl="1" indent="-346075">
              <a:buClr>
                <a:srgbClr val="669999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/>
              <a:t>HW acceleration </a:t>
            </a:r>
            <a:r>
              <a:rPr lang="en-US" altLang="en-US" dirty="0" smtClean="0"/>
              <a:t>support, “secure” HW support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60617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12954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 dirty="0" smtClean="0"/>
              <a:t>Example libs (C and Linux)</a:t>
            </a:r>
            <a:br>
              <a:rPr lang="en-US" altLang="en-US" dirty="0" smtClean="0"/>
            </a:br>
            <a:r>
              <a:rPr lang="en-US" altLang="en-US" dirty="0" smtClean="0"/>
              <a:t>abstraction from low to high</a:t>
            </a:r>
            <a:endParaRPr lang="en-US" altLang="en-US" dirty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411662"/>
          </a:xfrm>
          <a:ln/>
        </p:spPr>
        <p:txBody>
          <a:bodyPr/>
          <a:lstStyle/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b="1" dirty="0" smtClean="0"/>
              <a:t>Nettle</a:t>
            </a:r>
            <a:endParaRPr lang="en-US" altLang="en-US" b="1" dirty="0"/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b="1" dirty="0" err="1" smtClean="0"/>
              <a:t>libgcrypt</a:t>
            </a:r>
            <a:endParaRPr lang="en-US" altLang="en-US" b="1" dirty="0"/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b="1" dirty="0" smtClean="0"/>
              <a:t>OpenSSL</a:t>
            </a:r>
            <a:endParaRPr lang="en-US" altLang="en-US" dirty="0"/>
          </a:p>
          <a:p>
            <a:pPr marL="738188" lvl="1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LibreSSL (clone), </a:t>
            </a:r>
            <a:r>
              <a:rPr lang="en-US" altLang="en-US" dirty="0" err="1" smtClean="0"/>
              <a:t>BoringSSL</a:t>
            </a:r>
            <a:r>
              <a:rPr lang="en-US" altLang="en-US" dirty="0"/>
              <a:t> </a:t>
            </a:r>
            <a:r>
              <a:rPr lang="en-US" altLang="en-US" dirty="0" smtClean="0"/>
              <a:t>(Google)</a:t>
            </a:r>
            <a:endParaRPr lang="en-US" altLang="en-US" dirty="0"/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b="1" dirty="0" smtClean="0"/>
              <a:t>NSS</a:t>
            </a:r>
          </a:p>
          <a:p>
            <a:pPr marL="738188" lvl="1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Network </a:t>
            </a:r>
            <a:r>
              <a:rPr lang="en-US" altLang="en-US" dirty="0"/>
              <a:t>Security Services (Mozilla)</a:t>
            </a:r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b="1" dirty="0" err="1" smtClean="0"/>
              <a:t>NaCl</a:t>
            </a:r>
            <a:r>
              <a:rPr lang="en-US" altLang="en-US" dirty="0" smtClean="0"/>
              <a:t> </a:t>
            </a:r>
            <a:r>
              <a:rPr lang="en-US" altLang="en-US" dirty="0"/>
              <a:t>("salt</a:t>
            </a:r>
            <a:r>
              <a:rPr lang="en-US" altLang="en-US" dirty="0" smtClean="0"/>
              <a:t>")</a:t>
            </a:r>
          </a:p>
          <a:p>
            <a:pPr marL="738188" lvl="1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more common as </a:t>
            </a:r>
            <a:r>
              <a:rPr lang="en-US" altLang="en-US" b="1" dirty="0" err="1" smtClean="0"/>
              <a:t>libsodium</a:t>
            </a:r>
            <a:endParaRPr lang="en-US" altLang="en-US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786482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 dirty="0"/>
              <a:t>Crypto libraries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34173"/>
          </a:xfrm>
          <a:ln/>
        </p:spPr>
        <p:txBody>
          <a:bodyPr/>
          <a:lstStyle/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/>
              <a:t>Random Number Generator (RNG) access</a:t>
            </a:r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/>
              <a:t>Hash, keyed-hash (HMAC, </a:t>
            </a:r>
            <a:r>
              <a:rPr lang="en-US" altLang="en-US" sz="2400" dirty="0" err="1"/>
              <a:t>msg</a:t>
            </a:r>
            <a:r>
              <a:rPr lang="en-US" altLang="en-US" sz="2400" dirty="0"/>
              <a:t> authentication)</a:t>
            </a:r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/>
              <a:t>Symmetric ciphers and modes</a:t>
            </a:r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Asymmetric </a:t>
            </a:r>
            <a:r>
              <a:rPr lang="en-US" altLang="en-US" sz="2400" dirty="0"/>
              <a:t>ciphers</a:t>
            </a:r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/>
              <a:t>Certificate support, ASN.1, ...</a:t>
            </a:r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/>
              <a:t>Key exchange, key derivation</a:t>
            </a:r>
          </a:p>
          <a:p>
            <a:pPr marL="338138" indent="-338138">
              <a:spcBef>
                <a:spcPts val="600"/>
              </a:spcBef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Helpers</a:t>
            </a:r>
          </a:p>
          <a:p>
            <a:pPr marL="687388" lvl="1" indent="-346075">
              <a:spcBef>
                <a:spcPts val="600"/>
              </a:spcBef>
              <a:buClr>
                <a:srgbClr val="669999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secure memory</a:t>
            </a:r>
          </a:p>
          <a:p>
            <a:pPr marL="687388" lvl="1" indent="-346075">
              <a:spcBef>
                <a:spcPts val="600"/>
              </a:spcBef>
              <a:buClr>
                <a:srgbClr val="669999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safe comparison</a:t>
            </a:r>
          </a:p>
          <a:p>
            <a:pPr marL="687388" lvl="1" indent="-346075">
              <a:spcBef>
                <a:spcPts val="600"/>
              </a:spcBef>
              <a:buClr>
                <a:srgbClr val="669999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 smtClean="0"/>
              <a:t>network </a:t>
            </a:r>
            <a:r>
              <a:rPr lang="en-US" altLang="en-US" sz="2400" dirty="0"/>
              <a:t>/ sockets</a:t>
            </a:r>
          </a:p>
          <a:p>
            <a:pPr marL="687388" lvl="1" indent="-346075">
              <a:spcBef>
                <a:spcPts val="600"/>
              </a:spcBef>
              <a:buClr>
                <a:srgbClr val="669999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2400" dirty="0"/>
              <a:t>...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714474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 dirty="0"/>
              <a:t>Today’s exercise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80728"/>
            <a:ext cx="8229600" cy="5150197"/>
          </a:xfrm>
          <a:ln/>
        </p:spPr>
        <p:txBody>
          <a:bodyPr/>
          <a:lstStyle/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b="1" dirty="0" smtClean="0"/>
              <a:t>Low-level crypto primitives</a:t>
            </a:r>
          </a:p>
          <a:p>
            <a:pPr marL="687388" lvl="1" indent="-346075">
              <a:buClr>
                <a:srgbClr val="669999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RNG</a:t>
            </a:r>
            <a:endParaRPr lang="en-US" altLang="en-US" dirty="0"/>
          </a:p>
          <a:p>
            <a:pPr marL="687388" lvl="1" indent="-346075">
              <a:buClr>
                <a:srgbClr val="669999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/>
              <a:t>Hash, HMAC</a:t>
            </a:r>
          </a:p>
          <a:p>
            <a:pPr marL="687388" lvl="1" indent="-346075">
              <a:buClr>
                <a:srgbClr val="669999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/>
              <a:t>PBKDF</a:t>
            </a:r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endParaRPr lang="en-US" altLang="en-US" dirty="0" smtClean="0"/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Examples comparison</a:t>
            </a:r>
            <a:r>
              <a:rPr lang="en-US" altLang="en-US" dirty="0"/>
              <a:t> </a:t>
            </a:r>
            <a:r>
              <a:rPr lang="en-US" altLang="en-US" dirty="0" smtClean="0"/>
              <a:t>in</a:t>
            </a:r>
            <a:br>
              <a:rPr lang="en-US" altLang="en-US" dirty="0" smtClean="0"/>
            </a:br>
            <a:r>
              <a:rPr lang="en-US" altLang="en-US" b="1" dirty="0" smtClean="0"/>
              <a:t>OpenSSL</a:t>
            </a:r>
            <a:r>
              <a:rPr lang="en-US" altLang="en-US" dirty="0" smtClean="0"/>
              <a:t>, </a:t>
            </a:r>
            <a:r>
              <a:rPr lang="en-US" altLang="en-US" b="1" dirty="0" err="1" smtClean="0"/>
              <a:t>gcrypt</a:t>
            </a:r>
            <a:r>
              <a:rPr lang="en-US" altLang="en-US" dirty="0"/>
              <a:t>, </a:t>
            </a:r>
            <a:r>
              <a:rPr lang="en-US" altLang="en-US" b="1" dirty="0" err="1" smtClean="0"/>
              <a:t>libsodium</a:t>
            </a:r>
            <a:endParaRPr lang="en-US" altLang="en-US" b="1" dirty="0"/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endParaRPr lang="en-US" altLang="en-US" dirty="0" smtClean="0"/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Learn to write code in a defensive approach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b="1" dirty="0" smtClean="0">
                <a:sym typeface="Wingdings" panose="05000000000000000000" pitchFamily="2" charset="2"/>
              </a:rPr>
              <a:t>It will fail, be prepared for it. </a:t>
            </a:r>
            <a:endParaRPr lang="en-US" altLang="en-US" b="1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12954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 dirty="0" smtClean="0"/>
              <a:t>Why implementation </a:t>
            </a:r>
            <a:r>
              <a:rPr lang="en-US" altLang="en-US" dirty="0" smtClean="0"/>
              <a:t>matters</a:t>
            </a:r>
            <a:br>
              <a:rPr lang="en-US" altLang="en-US" dirty="0" smtClean="0"/>
            </a:br>
            <a:endParaRPr lang="en-US" alt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61554"/>
            <a:ext cx="8229600" cy="4411662"/>
          </a:xfrm>
          <a:ln/>
        </p:spPr>
        <p:txBody>
          <a:bodyPr/>
          <a:lstStyle/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It works, but …</a:t>
            </a:r>
          </a:p>
          <a:p>
            <a:pPr marL="338138" indent="-338138">
              <a:buClr>
                <a:srgbClr val="330066"/>
              </a:buClr>
              <a:buSzPct val="70000"/>
              <a:buFont typeface="Wingdings" panose="05000000000000000000" pitchFamily="2" charset="2"/>
              <a:buChar char=""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dirty="0" smtClean="0"/>
              <a:t>How </a:t>
            </a:r>
            <a:r>
              <a:rPr lang="en-US" altLang="en-US" dirty="0"/>
              <a:t>many </a:t>
            </a:r>
            <a:r>
              <a:rPr lang="en-US" altLang="en-US" dirty="0" smtClean="0"/>
              <a:t>possible bugs </a:t>
            </a:r>
            <a:r>
              <a:rPr lang="en-US" altLang="en-US" dirty="0"/>
              <a:t>do you </a:t>
            </a:r>
            <a:r>
              <a:rPr lang="en-US" altLang="en-US" dirty="0" smtClean="0"/>
              <a:t>see?</a:t>
            </a:r>
            <a:endParaRPr lang="en-US" altLang="en-US" dirty="0"/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1200" dirty="0" smtClean="0">
                <a:solidFill>
                  <a:srgbClr val="00B05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/>
            </a:r>
            <a:br>
              <a:rPr lang="en-US" altLang="en-US" sz="1200" dirty="0" smtClean="0">
                <a:solidFill>
                  <a:srgbClr val="00B05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</a:br>
            <a:r>
              <a:rPr lang="en-US" alt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/* Read a key from Linux RNG */</a:t>
            </a:r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1600" dirty="0" smtClean="0">
                <a:solidFill>
                  <a:srgbClr val="00B05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#</a:t>
            </a:r>
            <a:r>
              <a:rPr lang="en-US" altLang="en-US" sz="1600" dirty="0">
                <a:solidFill>
                  <a:srgbClr val="00B05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include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</a:t>
            </a:r>
            <a:r>
              <a:rPr lang="en-US" altLang="en-US" sz="1600" dirty="0">
                <a:solidFill>
                  <a:srgbClr val="FFC0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</a:t>
            </a:r>
            <a:r>
              <a:rPr lang="en-US" altLang="en-US" sz="1600" dirty="0" err="1">
                <a:solidFill>
                  <a:srgbClr val="FFC0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string.h</a:t>
            </a:r>
            <a:r>
              <a:rPr lang="en-US" altLang="en-US" sz="1600" dirty="0">
                <a:solidFill>
                  <a:srgbClr val="FFC0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1600" dirty="0">
                <a:solidFill>
                  <a:srgbClr val="00B05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#include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</a:t>
            </a:r>
            <a:r>
              <a:rPr lang="en-US" altLang="en-US" sz="1600" dirty="0">
                <a:solidFill>
                  <a:srgbClr val="FFC0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</a:t>
            </a:r>
            <a:r>
              <a:rPr lang="en-US" altLang="en-US" sz="1600" dirty="0" err="1">
                <a:solidFill>
                  <a:srgbClr val="FFC0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unistd.h</a:t>
            </a:r>
            <a:r>
              <a:rPr lang="en-US" altLang="en-US" sz="1600" dirty="0">
                <a:solidFill>
                  <a:srgbClr val="FFC0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1600" dirty="0">
                <a:solidFill>
                  <a:srgbClr val="00B05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#include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</a:t>
            </a:r>
            <a:r>
              <a:rPr lang="en-US" altLang="en-US" sz="1600" dirty="0">
                <a:solidFill>
                  <a:srgbClr val="FFC0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&lt;</a:t>
            </a:r>
            <a:r>
              <a:rPr lang="en-US" altLang="en-US" sz="1600" dirty="0" err="1">
                <a:solidFill>
                  <a:srgbClr val="FFC0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fcntl.h</a:t>
            </a:r>
            <a:r>
              <a:rPr lang="en-US" altLang="en-US" sz="1600" dirty="0">
                <a:solidFill>
                  <a:srgbClr val="FFC0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&gt;</a:t>
            </a:r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endParaRPr lang="en-US" altLang="en-US" sz="1600" dirty="0"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1600" dirty="0" err="1">
                <a:solidFill>
                  <a:srgbClr val="0070C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int</a:t>
            </a:r>
            <a:r>
              <a:rPr lang="en-US" altLang="en-US" sz="1600" dirty="0">
                <a:solidFill>
                  <a:srgbClr val="0070C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main(</a:t>
            </a:r>
            <a:r>
              <a:rPr lang="en-US" altLang="en-US" sz="1600" dirty="0" err="1">
                <a:solidFill>
                  <a:srgbClr val="0070C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int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</a:t>
            </a:r>
            <a:r>
              <a:rPr lang="en-US" altLang="en-US" sz="1600" dirty="0" err="1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argc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, </a:t>
            </a:r>
            <a:r>
              <a:rPr lang="en-US" altLang="en-US" sz="1600" dirty="0">
                <a:solidFill>
                  <a:srgbClr val="0070C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char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*</a:t>
            </a:r>
            <a:r>
              <a:rPr lang="en-US" altLang="en-US" sz="1600" dirty="0" err="1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argv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[])</a:t>
            </a:r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{</a:t>
            </a:r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  </a:t>
            </a:r>
            <a:r>
              <a:rPr lang="en-US" altLang="en-US" sz="1600" dirty="0" err="1">
                <a:solidFill>
                  <a:srgbClr val="0070C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int</a:t>
            </a:r>
            <a:r>
              <a:rPr lang="en-US" altLang="en-US" sz="1600" dirty="0">
                <a:solidFill>
                  <a:srgbClr val="0070C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</a:t>
            </a:r>
            <a:r>
              <a:rPr lang="en-US" altLang="en-US" sz="1600" dirty="0" err="1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fd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  </a:t>
            </a:r>
            <a:r>
              <a:rPr lang="en-US" altLang="en-US" sz="1600" dirty="0">
                <a:solidFill>
                  <a:srgbClr val="0070C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char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key[</a:t>
            </a:r>
            <a:r>
              <a:rPr lang="en-US" altLang="en-US" sz="1600" dirty="0">
                <a:solidFill>
                  <a:srgbClr val="7030A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32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endParaRPr lang="en-US" altLang="en-US" sz="1600" dirty="0"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  </a:t>
            </a:r>
            <a:r>
              <a:rPr lang="en-US" altLang="en-US" sz="1600" dirty="0" err="1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fd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= open(</a:t>
            </a:r>
            <a:r>
              <a:rPr lang="en-US" altLang="en-US" sz="1600" dirty="0">
                <a:solidFill>
                  <a:srgbClr val="C0000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"/dev/random"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, O_RDONLY);</a:t>
            </a:r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  read(</a:t>
            </a:r>
            <a:r>
              <a:rPr lang="en-US" altLang="en-US" sz="1600" dirty="0" err="1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fd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, key, </a:t>
            </a:r>
            <a:r>
              <a:rPr lang="en-US" altLang="en-US" sz="1600" dirty="0">
                <a:solidFill>
                  <a:srgbClr val="7030A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32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  close(</a:t>
            </a:r>
            <a:r>
              <a:rPr lang="en-US" altLang="en-US" sz="1600" dirty="0" err="1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fd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  /* </a:t>
            </a:r>
            <a:r>
              <a:rPr lang="en-US" altLang="en-US" sz="1600" dirty="0">
                <a:solidFill>
                  <a:schemeClr val="bg2">
                    <a:lumMod val="60000"/>
                    <a:lumOff val="40000"/>
                  </a:schemeClr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Do something with the key</a:t>
            </a:r>
            <a:r>
              <a:rPr lang="en-US" altLang="en-US" sz="16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[] */</a:t>
            </a:r>
            <a:endParaRPr lang="en-US" altLang="en-US" sz="1600" dirty="0">
              <a:solidFill>
                <a:schemeClr val="bg2">
                  <a:lumMod val="60000"/>
                  <a:lumOff val="40000"/>
                </a:schemeClr>
              </a:solidFill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1600" dirty="0" smtClean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  </a:t>
            </a:r>
            <a:r>
              <a:rPr lang="en-US" altLang="en-US" sz="1600" dirty="0" err="1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memset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(key, </a:t>
            </a:r>
            <a:r>
              <a:rPr lang="en-US" altLang="en-US" sz="1600" dirty="0">
                <a:solidFill>
                  <a:srgbClr val="7030A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0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, </a:t>
            </a:r>
            <a:r>
              <a:rPr lang="en-US" altLang="en-US" sz="1600" dirty="0" smtClean="0">
                <a:solidFill>
                  <a:srgbClr val="7030A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32</a:t>
            </a:r>
            <a:r>
              <a:rPr lang="en-US" altLang="en-US" sz="1600" dirty="0" smtClean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);</a:t>
            </a:r>
            <a:endParaRPr lang="en-US" altLang="en-US" sz="1600" dirty="0"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  </a:t>
            </a:r>
            <a:r>
              <a:rPr lang="en-US" altLang="en-US" sz="1600" b="1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return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 </a:t>
            </a:r>
            <a:r>
              <a:rPr lang="en-US" altLang="en-US" sz="1600" dirty="0">
                <a:solidFill>
                  <a:srgbClr val="7030A0"/>
                </a:solidFill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0</a:t>
            </a:r>
            <a:r>
              <a:rPr lang="en-US" altLang="en-US" sz="1600" dirty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ClrTx/>
              <a:buSzPct val="70000"/>
              <a:buFontTx/>
              <a:buNone/>
              <a:tabLst>
                <a:tab pos="338138" algn="l"/>
                <a:tab pos="441325" algn="l"/>
                <a:tab pos="889000" algn="l"/>
                <a:tab pos="1336675" algn="l"/>
                <a:tab pos="1784350" algn="l"/>
                <a:tab pos="2232025" algn="l"/>
                <a:tab pos="2679700" algn="l"/>
                <a:tab pos="3127375" algn="l"/>
                <a:tab pos="3575050" algn="l"/>
                <a:tab pos="4022725" algn="l"/>
                <a:tab pos="4470400" algn="l"/>
                <a:tab pos="4918075" algn="l"/>
                <a:tab pos="5367338" algn="l"/>
                <a:tab pos="5813425" algn="l"/>
                <a:tab pos="6261100" algn="l"/>
                <a:tab pos="6708775" algn="l"/>
                <a:tab pos="7156450" algn="l"/>
                <a:tab pos="7604125" algn="l"/>
                <a:tab pos="8051800" algn="l"/>
                <a:tab pos="8499475" algn="l"/>
                <a:tab pos="8947150" algn="l"/>
              </a:tabLst>
            </a:pPr>
            <a:r>
              <a:rPr lang="en-US" altLang="en-US" sz="1600" dirty="0" smtClean="0">
                <a:latin typeface="DejaVu Sans Mono" panose="020B0609030804020204" pitchFamily="49" charset="0"/>
                <a:ea typeface="DejaVu Sans Mono" panose="020B0609030804020204" pitchFamily="49" charset="0"/>
                <a:cs typeface="DejaVu Sans Mono" panose="020B0609030804020204" pitchFamily="49" charset="0"/>
              </a:rPr>
              <a:t>}</a:t>
            </a:r>
            <a:endParaRPr lang="en-US" altLang="en-US" sz="1600" dirty="0">
              <a:latin typeface="DejaVu Sans Mono" panose="020B0609030804020204" pitchFamily="49" charset="0"/>
              <a:ea typeface="DejaVu Sans Mono" panose="020B0609030804020204" pitchFamily="49" charset="0"/>
              <a:cs typeface="DejaVu Sans Mono" panose="020B0609030804020204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714474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446088" algn="l"/>
                <a:tab pos="893763" algn="l"/>
                <a:tab pos="1341438" algn="l"/>
                <a:tab pos="1789113" algn="l"/>
                <a:tab pos="2236788" algn="l"/>
                <a:tab pos="2684463" algn="l"/>
                <a:tab pos="3132138" algn="l"/>
                <a:tab pos="3579813" algn="l"/>
                <a:tab pos="4027488" algn="l"/>
                <a:tab pos="4475163" algn="l"/>
                <a:tab pos="4922838" algn="l"/>
                <a:tab pos="5370513" algn="l"/>
                <a:tab pos="5818188" algn="l"/>
                <a:tab pos="6265863" algn="l"/>
                <a:tab pos="6713538" algn="l"/>
                <a:tab pos="7161213" algn="l"/>
                <a:tab pos="7608888" algn="l"/>
                <a:tab pos="8056563" algn="l"/>
                <a:tab pos="8504238" algn="l"/>
                <a:tab pos="8951913" algn="l"/>
              </a:tabLst>
            </a:pPr>
            <a:r>
              <a:rPr lang="en-US" altLang="en-US" dirty="0"/>
              <a:t>Example 1: RNG in libraries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594725" cy="4934173"/>
          </a:xfrm>
          <a:ln/>
        </p:spPr>
        <p:txBody>
          <a:bodyPr/>
          <a:lstStyle/>
          <a:p>
            <a:pPr marL="0" indent="0">
              <a:buClrTx/>
              <a:tabLst>
                <a:tab pos="0" algn="l"/>
                <a:tab pos="103188" algn="l"/>
                <a:tab pos="550863" algn="l"/>
                <a:tab pos="998538" algn="l"/>
                <a:tab pos="1446213" algn="l"/>
                <a:tab pos="1893888" algn="l"/>
                <a:tab pos="2341563" algn="l"/>
                <a:tab pos="2789238" algn="l"/>
                <a:tab pos="3236913" algn="l"/>
                <a:tab pos="3684588" algn="l"/>
                <a:tab pos="4132263" algn="l"/>
                <a:tab pos="4579938" algn="l"/>
                <a:tab pos="5029200" algn="l"/>
                <a:tab pos="5475288" algn="l"/>
                <a:tab pos="5922963" algn="l"/>
                <a:tab pos="6370638" algn="l"/>
                <a:tab pos="6818313" algn="l"/>
                <a:tab pos="7265988" algn="l"/>
                <a:tab pos="7713663" algn="l"/>
                <a:tab pos="8161338" algn="l"/>
                <a:tab pos="8609013" algn="l"/>
              </a:tabLst>
            </a:pPr>
            <a:r>
              <a:rPr lang="en-US" altLang="en-US" b="1" dirty="0" err="1"/>
              <a:t>libgcrypt</a:t>
            </a: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sz="1800" dirty="0" smtClean="0"/>
              <a:t>see </a:t>
            </a:r>
            <a:r>
              <a:rPr lang="en-US" altLang="en-US" sz="1800" b="1" dirty="0"/>
              <a:t>1_rng_gcrypt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example</a:t>
            </a:r>
            <a:br>
              <a:rPr lang="en-US" altLang="en-US" sz="1800" dirty="0" smtClean="0"/>
            </a:br>
            <a:r>
              <a:rPr lang="en-US" altLang="en-US" sz="1800" dirty="0" smtClean="0"/>
              <a:t>			</a:t>
            </a:r>
            <a:r>
              <a:rPr lang="en-US" altLang="en-US" sz="1800" dirty="0" smtClean="0">
                <a:solidFill>
                  <a:srgbClr val="800000"/>
                </a:solidFill>
                <a:latin typeface="Courier 10 Pitch" pitchFamily="1" charset="0"/>
              </a:rPr>
              <a:t>(</a:t>
            </a:r>
            <a:r>
              <a:rPr lang="en-US" altLang="en-US" sz="1800" dirty="0">
                <a:solidFill>
                  <a:srgbClr val="800000"/>
                </a:solidFill>
                <a:latin typeface="Courier 10 Pitch" pitchFamily="1" charset="0"/>
              </a:rPr>
              <a:t>void) </a:t>
            </a:r>
            <a:r>
              <a:rPr lang="en-US" altLang="en-US" sz="1800" dirty="0" err="1">
                <a:solidFill>
                  <a:srgbClr val="800000"/>
                </a:solidFill>
                <a:latin typeface="Courier 10 Pitch" pitchFamily="1" charset="0"/>
              </a:rPr>
              <a:t>gcry_randomize</a:t>
            </a:r>
            <a:r>
              <a:rPr lang="en-US" altLang="en-US" sz="1800" dirty="0">
                <a:solidFill>
                  <a:srgbClr val="800000"/>
                </a:solidFill>
                <a:latin typeface="Courier 10 Pitch" pitchFamily="1" charset="0"/>
              </a:rPr>
              <a:t>(</a:t>
            </a:r>
            <a:r>
              <a:rPr lang="en-US" altLang="en-US" sz="1800" dirty="0" err="1">
                <a:solidFill>
                  <a:srgbClr val="800000"/>
                </a:solidFill>
                <a:latin typeface="Courier 10 Pitch" pitchFamily="1" charset="0"/>
              </a:rPr>
              <a:t>buf</a:t>
            </a:r>
            <a:r>
              <a:rPr lang="en-US" altLang="en-US" sz="1800" dirty="0">
                <a:solidFill>
                  <a:srgbClr val="800000"/>
                </a:solidFill>
                <a:latin typeface="Courier 10 Pitch" pitchFamily="1" charset="0"/>
              </a:rPr>
              <a:t>, </a:t>
            </a:r>
            <a:r>
              <a:rPr lang="en-US" altLang="en-US" sz="1800" dirty="0" err="1">
                <a:solidFill>
                  <a:srgbClr val="800000"/>
                </a:solidFill>
                <a:latin typeface="Courier 10 Pitch" pitchFamily="1" charset="0"/>
              </a:rPr>
              <a:t>sizeof</a:t>
            </a:r>
            <a:r>
              <a:rPr lang="en-US" altLang="en-US" sz="1800" dirty="0">
                <a:solidFill>
                  <a:srgbClr val="800000"/>
                </a:solidFill>
                <a:latin typeface="Courier 10 Pitch" pitchFamily="1" charset="0"/>
              </a:rPr>
              <a:t>(</a:t>
            </a:r>
            <a:r>
              <a:rPr lang="en-US" altLang="en-US" sz="1800" dirty="0" err="1">
                <a:solidFill>
                  <a:srgbClr val="800000"/>
                </a:solidFill>
                <a:latin typeface="Courier 10 Pitch" pitchFamily="1" charset="0"/>
              </a:rPr>
              <a:t>buf</a:t>
            </a:r>
            <a:r>
              <a:rPr lang="en-US" altLang="en-US" sz="1800" dirty="0">
                <a:solidFill>
                  <a:srgbClr val="800000"/>
                </a:solidFill>
                <a:latin typeface="Courier 10 Pitch" pitchFamily="1" charset="0"/>
              </a:rPr>
              <a:t>), GCRY_STRONG_RANDOM</a:t>
            </a:r>
            <a:r>
              <a:rPr lang="en-US" altLang="en-US" sz="1800" dirty="0" smtClean="0">
                <a:solidFill>
                  <a:srgbClr val="800000"/>
                </a:solidFill>
                <a:latin typeface="Courier 10 Pitch" pitchFamily="1" charset="0"/>
              </a:rPr>
              <a:t>);</a:t>
            </a:r>
          </a:p>
          <a:p>
            <a:pPr marL="0" indent="0">
              <a:buClrTx/>
              <a:tabLst>
                <a:tab pos="0" algn="l"/>
                <a:tab pos="103188" algn="l"/>
                <a:tab pos="550863" algn="l"/>
                <a:tab pos="998538" algn="l"/>
                <a:tab pos="1446213" algn="l"/>
                <a:tab pos="1893888" algn="l"/>
                <a:tab pos="2341563" algn="l"/>
                <a:tab pos="2789238" algn="l"/>
                <a:tab pos="3236913" algn="l"/>
                <a:tab pos="3684588" algn="l"/>
                <a:tab pos="4132263" algn="l"/>
                <a:tab pos="4579938" algn="l"/>
                <a:tab pos="5029200" algn="l"/>
                <a:tab pos="5475288" algn="l"/>
                <a:tab pos="5922963" algn="l"/>
                <a:tab pos="6370638" algn="l"/>
                <a:tab pos="6818313" algn="l"/>
                <a:tab pos="7265988" algn="l"/>
                <a:tab pos="7713663" algn="l"/>
                <a:tab pos="8161338" algn="l"/>
                <a:tab pos="8609013" algn="l"/>
              </a:tabLst>
            </a:pPr>
            <a:endParaRPr lang="en-US" altLang="en-US" sz="1800" dirty="0">
              <a:solidFill>
                <a:srgbClr val="800000"/>
              </a:solidFill>
              <a:latin typeface="Courier 10 Pitch" pitchFamily="1" charset="0"/>
            </a:endParaRPr>
          </a:p>
          <a:p>
            <a:pPr marL="0" indent="0">
              <a:buClrTx/>
              <a:tabLst>
                <a:tab pos="0" algn="l"/>
                <a:tab pos="103188" algn="l"/>
                <a:tab pos="550863" algn="l"/>
                <a:tab pos="998538" algn="l"/>
                <a:tab pos="1446213" algn="l"/>
                <a:tab pos="1893888" algn="l"/>
                <a:tab pos="2341563" algn="l"/>
                <a:tab pos="2789238" algn="l"/>
                <a:tab pos="3236913" algn="l"/>
                <a:tab pos="3684588" algn="l"/>
                <a:tab pos="4132263" algn="l"/>
                <a:tab pos="4579938" algn="l"/>
                <a:tab pos="5029200" algn="l"/>
                <a:tab pos="5475288" algn="l"/>
                <a:tab pos="5922963" algn="l"/>
                <a:tab pos="6370638" algn="l"/>
                <a:tab pos="6818313" algn="l"/>
                <a:tab pos="7265988" algn="l"/>
                <a:tab pos="7713663" algn="l"/>
                <a:tab pos="8161338" algn="l"/>
                <a:tab pos="8609013" algn="l"/>
              </a:tabLst>
            </a:pPr>
            <a:r>
              <a:rPr lang="en-US" altLang="en-US" b="1" dirty="0" smtClean="0"/>
              <a:t>OpenSSL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1800" dirty="0"/>
              <a:t>see </a:t>
            </a:r>
            <a:r>
              <a:rPr lang="en-US" altLang="en-US" sz="1800" b="1" dirty="0"/>
              <a:t>1_rng_openssl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example</a:t>
            </a:r>
            <a:br>
              <a:rPr lang="en-US" altLang="en-US" sz="1800" dirty="0" smtClean="0"/>
            </a:br>
            <a:r>
              <a:rPr lang="en-US" altLang="en-US" sz="1800" dirty="0" smtClean="0"/>
              <a:t>			</a:t>
            </a:r>
            <a:r>
              <a:rPr lang="en-US" altLang="en-US" sz="1800" dirty="0" smtClean="0">
                <a:solidFill>
                  <a:srgbClr val="800000"/>
                </a:solidFill>
                <a:latin typeface="Courier 10 Pitch" pitchFamily="1" charset="0"/>
              </a:rPr>
              <a:t>(</a:t>
            </a:r>
            <a:r>
              <a:rPr lang="en-US" altLang="en-US" sz="1800" dirty="0" err="1" smtClean="0">
                <a:solidFill>
                  <a:srgbClr val="800000"/>
                </a:solidFill>
                <a:latin typeface="Courier 10 Pitch" pitchFamily="1" charset="0"/>
              </a:rPr>
              <a:t>int</a:t>
            </a:r>
            <a:r>
              <a:rPr lang="en-US" altLang="en-US" sz="1800" dirty="0">
                <a:solidFill>
                  <a:srgbClr val="800000"/>
                </a:solidFill>
                <a:latin typeface="Courier 10 Pitch" pitchFamily="1" charset="0"/>
              </a:rPr>
              <a:t>) </a:t>
            </a:r>
            <a:r>
              <a:rPr lang="en-US" altLang="en-US" sz="1800" dirty="0" err="1">
                <a:solidFill>
                  <a:srgbClr val="800000"/>
                </a:solidFill>
                <a:latin typeface="Courier 10 Pitch" pitchFamily="1" charset="0"/>
              </a:rPr>
              <a:t>RAND_bytes</a:t>
            </a:r>
            <a:r>
              <a:rPr lang="en-US" altLang="en-US" sz="1800" dirty="0">
                <a:solidFill>
                  <a:srgbClr val="800000"/>
                </a:solidFill>
                <a:latin typeface="Courier 10 Pitch" pitchFamily="1" charset="0"/>
              </a:rPr>
              <a:t>(</a:t>
            </a:r>
            <a:r>
              <a:rPr lang="en-US" altLang="en-US" sz="1800" dirty="0" err="1">
                <a:solidFill>
                  <a:srgbClr val="800000"/>
                </a:solidFill>
                <a:latin typeface="Courier 10 Pitch" pitchFamily="1" charset="0"/>
              </a:rPr>
              <a:t>buf</a:t>
            </a:r>
            <a:r>
              <a:rPr lang="en-US" altLang="en-US" sz="1800" dirty="0">
                <a:solidFill>
                  <a:srgbClr val="800000"/>
                </a:solidFill>
                <a:latin typeface="Courier 10 Pitch" pitchFamily="1" charset="0"/>
              </a:rPr>
              <a:t>, </a:t>
            </a:r>
            <a:r>
              <a:rPr lang="en-US" altLang="en-US" sz="1800" dirty="0" err="1">
                <a:solidFill>
                  <a:srgbClr val="800000"/>
                </a:solidFill>
                <a:latin typeface="Courier 10 Pitch" pitchFamily="1" charset="0"/>
              </a:rPr>
              <a:t>sizeof</a:t>
            </a:r>
            <a:r>
              <a:rPr lang="en-US" altLang="en-US" sz="1800" dirty="0">
                <a:solidFill>
                  <a:srgbClr val="800000"/>
                </a:solidFill>
                <a:latin typeface="Courier 10 Pitch" pitchFamily="1" charset="0"/>
              </a:rPr>
              <a:t>(</a:t>
            </a:r>
            <a:r>
              <a:rPr lang="en-US" altLang="en-US" sz="1800" dirty="0" err="1">
                <a:solidFill>
                  <a:srgbClr val="800000"/>
                </a:solidFill>
                <a:latin typeface="Courier 10 Pitch" pitchFamily="1" charset="0"/>
              </a:rPr>
              <a:t>buf</a:t>
            </a:r>
            <a:r>
              <a:rPr lang="en-US" altLang="en-US" sz="1800" dirty="0" smtClean="0">
                <a:solidFill>
                  <a:srgbClr val="800000"/>
                </a:solidFill>
                <a:latin typeface="Courier 10 Pitch" pitchFamily="1" charset="0"/>
              </a:rPr>
              <a:t>))</a:t>
            </a:r>
          </a:p>
          <a:p>
            <a:pPr marL="0" indent="0">
              <a:buClrTx/>
              <a:tabLst>
                <a:tab pos="0" algn="l"/>
                <a:tab pos="103188" algn="l"/>
                <a:tab pos="550863" algn="l"/>
                <a:tab pos="998538" algn="l"/>
                <a:tab pos="1446213" algn="l"/>
                <a:tab pos="1893888" algn="l"/>
                <a:tab pos="2341563" algn="l"/>
                <a:tab pos="2789238" algn="l"/>
                <a:tab pos="3236913" algn="l"/>
                <a:tab pos="3684588" algn="l"/>
                <a:tab pos="4132263" algn="l"/>
                <a:tab pos="4579938" algn="l"/>
                <a:tab pos="5029200" algn="l"/>
                <a:tab pos="5475288" algn="l"/>
                <a:tab pos="5922963" algn="l"/>
                <a:tab pos="6370638" algn="l"/>
                <a:tab pos="6818313" algn="l"/>
                <a:tab pos="7265988" algn="l"/>
                <a:tab pos="7713663" algn="l"/>
                <a:tab pos="8161338" algn="l"/>
                <a:tab pos="8609013" algn="l"/>
              </a:tabLst>
            </a:pPr>
            <a:endParaRPr lang="en-US" altLang="en-US" sz="1800" dirty="0" smtClean="0">
              <a:solidFill>
                <a:srgbClr val="800000"/>
              </a:solidFill>
              <a:latin typeface="Courier 10 Pitch" pitchFamily="1" charset="0"/>
            </a:endParaRPr>
          </a:p>
          <a:p>
            <a:pPr marL="0" indent="0">
              <a:buClrTx/>
              <a:tabLst>
                <a:tab pos="0" algn="l"/>
                <a:tab pos="103188" algn="l"/>
                <a:tab pos="550863" algn="l"/>
                <a:tab pos="998538" algn="l"/>
                <a:tab pos="1446213" algn="l"/>
                <a:tab pos="1893888" algn="l"/>
                <a:tab pos="2341563" algn="l"/>
                <a:tab pos="2789238" algn="l"/>
                <a:tab pos="3236913" algn="l"/>
                <a:tab pos="3684588" algn="l"/>
                <a:tab pos="4132263" algn="l"/>
                <a:tab pos="4579938" algn="l"/>
                <a:tab pos="5029200" algn="l"/>
                <a:tab pos="5475288" algn="l"/>
                <a:tab pos="5922963" algn="l"/>
                <a:tab pos="6370638" algn="l"/>
                <a:tab pos="6818313" algn="l"/>
                <a:tab pos="7265988" algn="l"/>
                <a:tab pos="7713663" algn="l"/>
                <a:tab pos="8161338" algn="l"/>
                <a:tab pos="8609013" algn="l"/>
              </a:tabLst>
            </a:pPr>
            <a:r>
              <a:rPr lang="en-US" altLang="en-US" b="1" dirty="0" err="1" smtClean="0"/>
              <a:t>libsodium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sz="1800" dirty="0"/>
              <a:t>see </a:t>
            </a:r>
            <a:r>
              <a:rPr lang="en-US" altLang="en-US" sz="1800" b="1" dirty="0"/>
              <a:t>1_rng_sodium</a:t>
            </a:r>
            <a:r>
              <a:rPr lang="en-US" altLang="en-US" sz="1800" dirty="0"/>
              <a:t> example</a:t>
            </a:r>
          </a:p>
          <a:p>
            <a:pPr marL="0" indent="0">
              <a:buClrTx/>
              <a:tabLst>
                <a:tab pos="0" algn="l"/>
                <a:tab pos="103188" algn="l"/>
                <a:tab pos="550863" algn="l"/>
                <a:tab pos="998538" algn="l"/>
                <a:tab pos="1446213" algn="l"/>
                <a:tab pos="1893888" algn="l"/>
                <a:tab pos="2341563" algn="l"/>
                <a:tab pos="2789238" algn="l"/>
                <a:tab pos="3236913" algn="l"/>
                <a:tab pos="3684588" algn="l"/>
                <a:tab pos="4132263" algn="l"/>
                <a:tab pos="4579938" algn="l"/>
                <a:tab pos="5029200" algn="l"/>
                <a:tab pos="5475288" algn="l"/>
                <a:tab pos="5922963" algn="l"/>
                <a:tab pos="6370638" algn="l"/>
                <a:tab pos="6818313" algn="l"/>
                <a:tab pos="7265988" algn="l"/>
                <a:tab pos="7713663" algn="l"/>
                <a:tab pos="8161338" algn="l"/>
                <a:tab pos="8609013" algn="l"/>
              </a:tabLst>
            </a:pPr>
            <a:r>
              <a:rPr lang="en-US" altLang="en-US" sz="1800" dirty="0" smtClean="0">
                <a:solidFill>
                  <a:srgbClr val="800000"/>
                </a:solidFill>
                <a:latin typeface="Courier 10 Pitch" pitchFamily="1" charset="0"/>
              </a:rPr>
              <a:t>			(</a:t>
            </a:r>
            <a:r>
              <a:rPr lang="en-US" altLang="en-US" sz="1800" dirty="0">
                <a:solidFill>
                  <a:srgbClr val="800000"/>
                </a:solidFill>
                <a:latin typeface="Courier 10 Pitch" pitchFamily="1" charset="0"/>
              </a:rPr>
              <a:t>void) </a:t>
            </a:r>
            <a:r>
              <a:rPr lang="en-US" altLang="en-US" sz="1800" dirty="0" err="1">
                <a:solidFill>
                  <a:srgbClr val="800000"/>
                </a:solidFill>
                <a:latin typeface="Courier 10 Pitch" pitchFamily="1" charset="0"/>
              </a:rPr>
              <a:t>randombytes</a:t>
            </a:r>
            <a:r>
              <a:rPr lang="en-US" altLang="en-US" sz="1800" dirty="0">
                <a:solidFill>
                  <a:srgbClr val="800000"/>
                </a:solidFill>
                <a:latin typeface="Courier 10 Pitch" pitchFamily="1" charset="0"/>
              </a:rPr>
              <a:t>(</a:t>
            </a:r>
            <a:r>
              <a:rPr lang="en-US" altLang="en-US" sz="1800" dirty="0" err="1">
                <a:solidFill>
                  <a:srgbClr val="800000"/>
                </a:solidFill>
                <a:latin typeface="Courier 10 Pitch" pitchFamily="1" charset="0"/>
              </a:rPr>
              <a:t>buf</a:t>
            </a:r>
            <a:r>
              <a:rPr lang="en-US" altLang="en-US" sz="1800" dirty="0">
                <a:solidFill>
                  <a:srgbClr val="800000"/>
                </a:solidFill>
                <a:latin typeface="Courier 10 Pitch" pitchFamily="1" charset="0"/>
              </a:rPr>
              <a:t>, </a:t>
            </a:r>
            <a:r>
              <a:rPr lang="en-US" altLang="en-US" sz="1800" dirty="0" err="1">
                <a:solidFill>
                  <a:srgbClr val="800000"/>
                </a:solidFill>
                <a:latin typeface="Courier 10 Pitch" pitchFamily="1" charset="0"/>
              </a:rPr>
              <a:t>sizeof</a:t>
            </a:r>
            <a:r>
              <a:rPr lang="en-US" altLang="en-US" sz="1800" dirty="0">
                <a:solidFill>
                  <a:srgbClr val="800000"/>
                </a:solidFill>
                <a:latin typeface="Courier 10 Pitch" pitchFamily="1" charset="0"/>
              </a:rPr>
              <a:t>(</a:t>
            </a:r>
            <a:r>
              <a:rPr lang="en-US" altLang="en-US" sz="1800" dirty="0" err="1">
                <a:solidFill>
                  <a:srgbClr val="800000"/>
                </a:solidFill>
                <a:latin typeface="Courier 10 Pitch" pitchFamily="1" charset="0"/>
              </a:rPr>
              <a:t>buf</a:t>
            </a:r>
            <a:r>
              <a:rPr lang="en-US" altLang="en-US" sz="1800" dirty="0">
                <a:solidFill>
                  <a:srgbClr val="800000"/>
                </a:solidFill>
                <a:latin typeface="Courier 10 Pitch" pitchFamily="1" charset="0"/>
              </a:rPr>
              <a:t>))</a:t>
            </a:r>
            <a:r>
              <a:rPr lang="en-US" altLang="en-US" sz="1800" dirty="0">
                <a:latin typeface="Courier 10 Pitch" pitchFamily="1" charset="0"/>
              </a:rPr>
              <a:t>;</a:t>
            </a:r>
          </a:p>
          <a:p>
            <a:pPr marL="0" indent="0">
              <a:buClrTx/>
              <a:buFontTx/>
              <a:buNone/>
              <a:tabLst>
                <a:tab pos="0" algn="l"/>
                <a:tab pos="103188" algn="l"/>
                <a:tab pos="550863" algn="l"/>
                <a:tab pos="998538" algn="l"/>
                <a:tab pos="1446213" algn="l"/>
                <a:tab pos="1893888" algn="l"/>
                <a:tab pos="2341563" algn="l"/>
                <a:tab pos="2789238" algn="l"/>
                <a:tab pos="3236913" algn="l"/>
                <a:tab pos="3684588" algn="l"/>
                <a:tab pos="4132263" algn="l"/>
                <a:tab pos="4579938" algn="l"/>
                <a:tab pos="5029200" algn="l"/>
                <a:tab pos="5475288" algn="l"/>
                <a:tab pos="5922963" algn="l"/>
                <a:tab pos="6370638" algn="l"/>
                <a:tab pos="6818313" algn="l"/>
                <a:tab pos="7265988" algn="l"/>
                <a:tab pos="7713663" algn="l"/>
                <a:tab pos="8161338" algn="l"/>
                <a:tab pos="8609013" algn="l"/>
              </a:tabLst>
            </a:pPr>
            <a:r>
              <a:rPr lang="en-US" altLang="en-US" sz="1800" i="1" dirty="0" smtClean="0">
                <a:solidFill>
                  <a:schemeClr val="bg2">
                    <a:lumMod val="75000"/>
                  </a:schemeClr>
                </a:solidFill>
              </a:rPr>
              <a:t/>
            </a:r>
            <a:br>
              <a:rPr lang="en-US" altLang="en-US" sz="1800" i="1" dirty="0" smtClean="0">
                <a:solidFill>
                  <a:schemeClr val="bg2">
                    <a:lumMod val="75000"/>
                  </a:schemeClr>
                </a:solidFill>
              </a:rPr>
            </a:br>
            <a:r>
              <a:rPr lang="en-US" altLang="en-US" sz="1800" i="1" dirty="0" smtClean="0">
                <a:solidFill>
                  <a:schemeClr val="bg2">
                    <a:lumMod val="75000"/>
                  </a:schemeClr>
                </a:solidFill>
              </a:rPr>
              <a:t>Simple</a:t>
            </a:r>
            <a:r>
              <a:rPr lang="en-US" altLang="en-US" sz="1800" i="1" dirty="0">
                <a:solidFill>
                  <a:schemeClr val="bg2">
                    <a:lumMod val="75000"/>
                  </a:schemeClr>
                </a:solidFill>
              </a:rPr>
              <a:t>? </a:t>
            </a:r>
            <a:r>
              <a:rPr lang="en-US" altLang="en-US" sz="1800" i="1" dirty="0" smtClean="0">
                <a:solidFill>
                  <a:schemeClr val="bg2">
                    <a:lumMod val="75000"/>
                  </a:schemeClr>
                </a:solidFill>
              </a:rPr>
              <a:t>Not in real-world. RNG </a:t>
            </a:r>
            <a:r>
              <a:rPr lang="en-US" altLang="en-US" sz="1800" i="1" dirty="0">
                <a:solidFill>
                  <a:schemeClr val="bg2">
                    <a:lumMod val="75000"/>
                  </a:schemeClr>
                </a:solidFill>
              </a:rPr>
              <a:t>or pseudo RNG, optional parameters, initialization or another </a:t>
            </a:r>
            <a:r>
              <a:rPr lang="en-US" altLang="en-US" sz="1800" i="1" dirty="0" smtClean="0">
                <a:solidFill>
                  <a:schemeClr val="bg2">
                    <a:lumMod val="75000"/>
                  </a:schemeClr>
                </a:solidFill>
              </a:rPr>
              <a:t>call for </a:t>
            </a:r>
            <a:r>
              <a:rPr lang="en-US" altLang="en-US" sz="1800" i="1" dirty="0">
                <a:solidFill>
                  <a:schemeClr val="bg2">
                    <a:lumMod val="75000"/>
                  </a:schemeClr>
                </a:solidFill>
              </a:rPr>
              <a:t>configuration, can/cannot fail, can/cannot block if not enough entropy, is it own </a:t>
            </a:r>
            <a:r>
              <a:rPr lang="en-US" altLang="en-US" sz="1800" i="1" dirty="0" smtClean="0">
                <a:solidFill>
                  <a:schemeClr val="bg2">
                    <a:lumMod val="75000"/>
                  </a:schemeClr>
                </a:solidFill>
              </a:rPr>
              <a:t>implementation </a:t>
            </a:r>
            <a:r>
              <a:rPr lang="en-US" altLang="en-US" sz="1800" i="1" dirty="0">
                <a:solidFill>
                  <a:schemeClr val="bg2">
                    <a:lumMod val="75000"/>
                  </a:schemeClr>
                </a:solidFill>
              </a:rPr>
              <a:t>or wrapper to system RNG, can it be used in FIPS mode ...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76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76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76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76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DejaVu Sans" panose="020B0603030804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308</Words>
  <Application>Microsoft Office PowerPoint</Application>
  <PresentationFormat>On-screen Show (4:3)</PresentationFormat>
  <Paragraphs>124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Courier 10 Pitch</vt:lpstr>
      <vt:lpstr>DejaVu Sans</vt:lpstr>
      <vt:lpstr>DejaVu Sans Mono</vt:lpstr>
      <vt:lpstr>Times New Roman</vt:lpstr>
      <vt:lpstr>Wingdings</vt:lpstr>
      <vt:lpstr>Office Theme</vt:lpstr>
      <vt:lpstr>Office Theme</vt:lpstr>
      <vt:lpstr>Crypto libraries introduction</vt:lpstr>
      <vt:lpstr>Cryptographic libraries plan for next three PV181 labs</vt:lpstr>
      <vt:lpstr>Lab environment VirtualBox image</vt:lpstr>
      <vt:lpstr>Cryptographic libraries Introduction</vt:lpstr>
      <vt:lpstr>Example libs (C and Linux) abstraction from low to high</vt:lpstr>
      <vt:lpstr>Crypto libraries</vt:lpstr>
      <vt:lpstr>Today’s exercise</vt:lpstr>
      <vt:lpstr>Why implementation matters </vt:lpstr>
      <vt:lpstr>Example 1: RNG in libraries</vt:lpstr>
      <vt:lpstr>Example 2: Hash functions</vt:lpstr>
      <vt:lpstr>Example 2: HMAC Keyed Hash Message Authentication Code</vt:lpstr>
      <vt:lpstr>Example 3: PBKDF Password-Based Key Derivation Functions</vt:lpstr>
      <vt:lpstr>Assignment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 libraries</dc:title>
  <dc:creator>milan</dc:creator>
  <cp:lastModifiedBy>milan</cp:lastModifiedBy>
  <cp:revision>35</cp:revision>
  <cp:lastPrinted>2016-10-24T19:12:48Z</cp:lastPrinted>
  <dcterms:created xsi:type="dcterms:W3CDTF">2016-10-24T19:10:05Z</dcterms:created>
  <dcterms:modified xsi:type="dcterms:W3CDTF">2018-10-16T08:59:14Z</dcterms:modified>
</cp:coreProperties>
</file>