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8" r:id="rId7"/>
    <p:sldId id="263" r:id="rId8"/>
    <p:sldId id="265" r:id="rId9"/>
    <p:sldId id="269" r:id="rId10"/>
    <p:sldId id="264" r:id="rId11"/>
    <p:sldId id="266" r:id="rId12"/>
    <p:sldId id="270" r:id="rId13"/>
    <p:sldId id="267" r:id="rId14"/>
    <p:sldId id="260" r:id="rId15"/>
    <p:sldId id="262" r:id="rId16"/>
  </p:sldIdLst>
  <p:sldSz cx="9144000" cy="6858000" type="screen4x3"/>
  <p:notesSz cx="6796088" cy="9925050"/>
  <p:defaultTextStyle>
    <a:defPPr>
      <a:defRPr lang="en-GB"/>
    </a:defPPr>
    <a:lvl1pPr algn="l" defTabSz="44767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1pPr>
    <a:lvl2pPr marL="742950" indent="-285750" algn="l" defTabSz="44767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2pPr>
    <a:lvl3pPr marL="1143000" indent="-228600" algn="l" defTabSz="44767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3pPr>
    <a:lvl4pPr marL="1600200" indent="-228600" algn="l" defTabSz="44767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4pPr>
    <a:lvl5pPr marL="2057400" indent="-228600" algn="l" defTabSz="44767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447675" algn="l"/>
                <a:tab pos="895350" algn="l"/>
                <a:tab pos="1343025" algn="l"/>
                <a:tab pos="1790700" algn="l"/>
                <a:tab pos="2238375" algn="l"/>
                <a:tab pos="26860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384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r">
              <a:buClrTx/>
              <a:buSzPct val="45000"/>
              <a:buFontTx/>
              <a:buNone/>
              <a:tabLst>
                <a:tab pos="447675" algn="l"/>
                <a:tab pos="895350" algn="l"/>
                <a:tab pos="1343025" algn="l"/>
                <a:tab pos="1790700" algn="l"/>
                <a:tab pos="2238375" algn="l"/>
                <a:tab pos="26860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en-US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57762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0838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9428163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447675" algn="l"/>
                <a:tab pos="895350" algn="l"/>
                <a:tab pos="1343025" algn="l"/>
                <a:tab pos="1790700" algn="l"/>
                <a:tab pos="2238375" algn="l"/>
                <a:tab pos="26860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163"/>
            <a:ext cx="29384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 algn="r">
              <a:buClrTx/>
              <a:buSzPct val="45000"/>
              <a:buFontTx/>
              <a:buNone/>
              <a:tabLst>
                <a:tab pos="447675" algn="l"/>
                <a:tab pos="895350" algn="l"/>
                <a:tab pos="1343025" algn="l"/>
                <a:tab pos="1790700" algn="l"/>
                <a:tab pos="2238375" algn="l"/>
                <a:tab pos="26860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8F2A5E5D-16A2-4BF4-BF1F-B038F1DA6B9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78916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3E8021-6905-4694-99ED-E61D7EC605A7}" type="slidenum">
              <a:rPr lang="cs-CZ" altLang="en-US"/>
              <a:pPr/>
              <a:t>1</a:t>
            </a:fld>
            <a:endParaRPr lang="cs-CZ" alt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02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B9DC8F-34A5-4BBE-A571-8C5E922D4956}" type="slidenum">
              <a:rPr lang="cs-CZ" altLang="en-US"/>
              <a:pPr/>
              <a:t>10</a:t>
            </a:fld>
            <a:endParaRPr lang="cs-CZ" alt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8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B9DC8F-34A5-4BBE-A571-8C5E922D4956}" type="slidenum">
              <a:rPr lang="cs-CZ" altLang="en-US"/>
              <a:pPr/>
              <a:t>11</a:t>
            </a:fld>
            <a:endParaRPr lang="cs-CZ" alt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55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B9DC8F-34A5-4BBE-A571-8C5E922D4956}" type="slidenum">
              <a:rPr lang="cs-CZ" altLang="en-US"/>
              <a:pPr/>
              <a:t>12</a:t>
            </a:fld>
            <a:endParaRPr lang="cs-CZ" alt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00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A57A78-03AB-4948-B45D-092FCFC5FAA0}" type="slidenum">
              <a:rPr lang="cs-CZ" altLang="en-US"/>
              <a:pPr/>
              <a:t>13</a:t>
            </a:fld>
            <a:endParaRPr lang="cs-CZ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8ED4F3-F16B-4DF5-9BB1-06C59D24782F}" type="slidenum">
              <a:rPr lang="cs-CZ" altLang="en-US"/>
              <a:pPr/>
              <a:t>14</a:t>
            </a:fld>
            <a:endParaRPr lang="cs-CZ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797B40-DAE9-4754-8D25-444052F6925F}" type="slidenum">
              <a:rPr lang="cs-CZ" altLang="en-US"/>
              <a:pPr/>
              <a:t>2</a:t>
            </a:fld>
            <a:endParaRPr lang="cs-CZ" alt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9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9013B9-0FEA-475F-937D-EB8E734B0F1B}" type="slidenum">
              <a:rPr lang="cs-CZ" altLang="en-US"/>
              <a:pPr/>
              <a:t>3</a:t>
            </a:fld>
            <a:endParaRPr lang="cs-CZ" alt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B9DC8F-34A5-4BBE-A571-8C5E922D4956}" type="slidenum">
              <a:rPr lang="cs-CZ" altLang="en-US"/>
              <a:pPr/>
              <a:t>4</a:t>
            </a:fld>
            <a:endParaRPr lang="cs-CZ" alt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B9DC8F-34A5-4BBE-A571-8C5E922D4956}" type="slidenum">
              <a:rPr lang="cs-CZ" altLang="en-US"/>
              <a:pPr/>
              <a:t>5</a:t>
            </a:fld>
            <a:endParaRPr lang="cs-CZ" alt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34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B9DC8F-34A5-4BBE-A571-8C5E922D4956}" type="slidenum">
              <a:rPr lang="cs-CZ" altLang="en-US"/>
              <a:pPr/>
              <a:t>6</a:t>
            </a:fld>
            <a:endParaRPr lang="cs-CZ" alt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7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B9DC8F-34A5-4BBE-A571-8C5E922D4956}" type="slidenum">
              <a:rPr lang="cs-CZ" altLang="en-US"/>
              <a:pPr/>
              <a:t>7</a:t>
            </a:fld>
            <a:endParaRPr lang="cs-CZ" alt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0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B9DC8F-34A5-4BBE-A571-8C5E922D4956}" type="slidenum">
              <a:rPr lang="cs-CZ" altLang="en-US"/>
              <a:pPr/>
              <a:t>8</a:t>
            </a:fld>
            <a:endParaRPr lang="cs-CZ" alt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56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B9DC8F-34A5-4BBE-A571-8C5E922D4956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2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F34729-1289-42BC-9751-2F565470E79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4594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7E956F-C706-4C1D-87C1-B3381AF51BF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633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22238"/>
            <a:ext cx="2054225" cy="600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5038" cy="600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6128B-C58C-4C1A-BF9B-C7C9C3F1768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6288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1F9181-176D-4BF7-87BE-8789F0C0FCA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5454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122F65-4825-48F4-99C2-CDD0F6176A5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67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E8629D-31CD-410A-915B-34D877D441C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5012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78188F-0155-4816-9357-B184679C32B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4657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C78572-8C40-4151-A858-6C3DCAC869A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5885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2B00B4-D49F-484A-90D9-3C5D05D2ACB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53053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848803-B4CE-4375-8F7E-833500F2472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76937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CFE019-EA0C-4C0B-B089-0EEDADCC4DA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5427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E2EBEF-6ECB-45C4-8AEB-819D3BAAFC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6797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B2A433-F28E-4BA1-BD53-0ADA44E0B9A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53990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35EA4D-1391-43D8-BCD5-6E38432E588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70412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466725"/>
            <a:ext cx="2049462" cy="5710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913" y="466725"/>
            <a:ext cx="5997575" cy="5710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ED1166-5B9B-4A63-8382-A3E5CF6ECA9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96127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466725"/>
            <a:ext cx="6773862" cy="21256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5663" cy="4492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7663" cy="4492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25663" cy="449263"/>
          </a:xfrm>
        </p:spPr>
        <p:txBody>
          <a:bodyPr/>
          <a:lstStyle>
            <a:lvl1pPr>
              <a:defRPr/>
            </a:lvl1pPr>
          </a:lstStyle>
          <a:p>
            <a:fld id="{24D595AE-3DC7-497A-9845-B61BDDC98BB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9253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606F6C-19A9-46C6-B8CE-88CD254074E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7076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3838" cy="440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19263"/>
            <a:ext cx="4035425" cy="440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4ABB1C-6ADF-40B1-BCFA-82DA7E79DA4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7346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6CAB3-F02E-43B4-BB5B-9C68EA84C81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194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C1B7ED-7EBD-4DAA-A4C8-B20EF457CD3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5040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224AB9-C47F-45E7-8CED-9E0BF45422C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669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DDF66B-E248-49FC-8ED2-2B5A891A0CF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9215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1B645B-9931-4B5B-8DDD-9F5372CDA62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1855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7962900" y="152400"/>
            <a:ext cx="1588" cy="1524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35863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1663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5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7675" algn="l"/>
                <a:tab pos="895350" algn="l"/>
                <a:tab pos="1343025" algn="l"/>
                <a:tab pos="1790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47675" algn="l"/>
                <a:tab pos="895350" algn="l"/>
                <a:tab pos="1343025" algn="l"/>
                <a:tab pos="1790700" algn="l"/>
                <a:tab pos="2238375" algn="l"/>
                <a:tab pos="268605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5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7675" algn="l"/>
                <a:tab pos="895350" algn="l"/>
                <a:tab pos="1343025" algn="l"/>
                <a:tab pos="1790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DBA2775-D6ED-4B14-A68F-AC86D83FAF84}" type="slidenum">
              <a:rPr lang="cs-CZ" altLang="en-US"/>
              <a:pPr/>
              <a:t>‹#›</a:t>
            </a:fld>
            <a:endParaRPr lang="cs-CZ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8153400" y="152400"/>
            <a:ext cx="784225" cy="1287463"/>
            <a:chOff x="5136" y="96"/>
            <a:chExt cx="494" cy="811"/>
          </a:xfrm>
        </p:grpSpPr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5136" y="96"/>
              <a:ext cx="71" cy="71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242" y="96"/>
              <a:ext cx="71" cy="71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348" y="96"/>
              <a:ext cx="71" cy="71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136" y="202"/>
              <a:ext cx="71" cy="71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242" y="202"/>
              <a:ext cx="71" cy="71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348" y="202"/>
              <a:ext cx="71" cy="71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453" y="202"/>
              <a:ext cx="71" cy="7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136" y="308"/>
              <a:ext cx="71" cy="71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242" y="308"/>
              <a:ext cx="71" cy="71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348" y="308"/>
              <a:ext cx="71" cy="7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453" y="308"/>
              <a:ext cx="71" cy="7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559" y="308"/>
              <a:ext cx="71" cy="7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136" y="413"/>
              <a:ext cx="71" cy="71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242" y="413"/>
              <a:ext cx="71" cy="7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348" y="413"/>
              <a:ext cx="71" cy="7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453" y="413"/>
              <a:ext cx="71" cy="7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136" y="519"/>
              <a:ext cx="71" cy="7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242" y="519"/>
              <a:ext cx="71" cy="7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348" y="519"/>
              <a:ext cx="71" cy="7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453" y="519"/>
              <a:ext cx="71" cy="7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559" y="519"/>
              <a:ext cx="71" cy="7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136" y="625"/>
              <a:ext cx="71" cy="7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242" y="625"/>
              <a:ext cx="71" cy="7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348" y="625"/>
              <a:ext cx="71" cy="7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453" y="625"/>
              <a:ext cx="71" cy="7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136" y="731"/>
              <a:ext cx="71" cy="7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242" y="731"/>
              <a:ext cx="71" cy="7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348" y="731"/>
              <a:ext cx="71" cy="7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453" y="731"/>
              <a:ext cx="71" cy="7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242" y="837"/>
              <a:ext cx="71" cy="7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453" y="837"/>
              <a:ext cx="71" cy="7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b="1" kern="1200">
          <a:solidFill>
            <a:srgbClr val="330066"/>
          </a:solidFill>
          <a:latin typeface="+mj-lt"/>
          <a:ea typeface="+mj-ea"/>
          <a:cs typeface="+mj-cs"/>
        </a:defRPr>
      </a:lvl1pPr>
      <a:lvl2pPr marL="742950" indent="-285750" algn="l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2pPr>
      <a:lvl3pPr marL="1143000" indent="-228600" algn="l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3pPr>
      <a:lvl4pPr marL="1600200" indent="-228600" algn="l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4pPr>
      <a:lvl5pPr marL="2057400" indent="-228600" algn="l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5pPr>
      <a:lvl6pPr marL="2514600" indent="-228600" algn="l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2971800" indent="-228600" algn="l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3429000" indent="-228600" algn="l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3886200" indent="-228600" algn="l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342900" indent="-342900" algn="l" defTabSz="447675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7675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7675" rtl="0" fontAlgn="base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767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767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7315200" y="1066800"/>
            <a:ext cx="1588" cy="4495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466725"/>
            <a:ext cx="6773862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5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7675" algn="l"/>
                <a:tab pos="895350" algn="l"/>
                <a:tab pos="1343025" algn="l"/>
                <a:tab pos="1790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47675" algn="l"/>
                <a:tab pos="895350" algn="l"/>
                <a:tab pos="1343025" algn="l"/>
                <a:tab pos="1790700" algn="l"/>
                <a:tab pos="2238375" algn="l"/>
                <a:tab pos="268605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5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7675" algn="l"/>
                <a:tab pos="895350" algn="l"/>
                <a:tab pos="1343025" algn="l"/>
                <a:tab pos="1790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1A8E8C2-0061-4B00-AB48-CADE0B568B86}" type="slidenum">
              <a:rPr lang="cs-CZ" altLang="en-US"/>
              <a:pPr/>
              <a:t>‹#›</a:t>
            </a:fld>
            <a:endParaRPr lang="cs-CZ" altLang="en-US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7493000" y="2992438"/>
            <a:ext cx="1330325" cy="2181225"/>
            <a:chOff x="4720" y="1885"/>
            <a:chExt cx="838" cy="1374"/>
          </a:xfrm>
        </p:grpSpPr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>
              <a:off x="4720" y="1885"/>
              <a:ext cx="122" cy="122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4899" y="1885"/>
              <a:ext cx="122" cy="122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078" y="1885"/>
              <a:ext cx="122" cy="122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4720" y="2064"/>
              <a:ext cx="122" cy="122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4899" y="2064"/>
              <a:ext cx="122" cy="122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078" y="2064"/>
              <a:ext cx="122" cy="122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257" y="2064"/>
              <a:ext cx="122" cy="122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4720" y="2243"/>
              <a:ext cx="122" cy="122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4899" y="2243"/>
              <a:ext cx="122" cy="122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078" y="2243"/>
              <a:ext cx="122" cy="122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257" y="2243"/>
              <a:ext cx="122" cy="122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36" y="2243"/>
              <a:ext cx="122" cy="122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4720" y="2421"/>
              <a:ext cx="122" cy="123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4899" y="2421"/>
              <a:ext cx="122" cy="123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078" y="2421"/>
              <a:ext cx="122" cy="123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257" y="2421"/>
              <a:ext cx="122" cy="123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4720" y="2600"/>
              <a:ext cx="122" cy="123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4899" y="2600"/>
              <a:ext cx="122" cy="123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078" y="2600"/>
              <a:ext cx="122" cy="123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257" y="2600"/>
              <a:ext cx="122" cy="123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36" y="2600"/>
              <a:ext cx="122" cy="123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4720" y="2779"/>
              <a:ext cx="122" cy="122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4899" y="2779"/>
              <a:ext cx="122" cy="122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078" y="2779"/>
              <a:ext cx="122" cy="122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257" y="2779"/>
              <a:ext cx="122" cy="122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4720" y="2958"/>
              <a:ext cx="122" cy="122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4899" y="2958"/>
              <a:ext cx="122" cy="122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078" y="2958"/>
              <a:ext cx="122" cy="122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257" y="2958"/>
              <a:ext cx="122" cy="122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4899" y="3137"/>
              <a:ext cx="122" cy="122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57" y="3137"/>
              <a:ext cx="122" cy="122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304800" y="2819400"/>
            <a:ext cx="8229600" cy="1588"/>
          </a:xfrm>
          <a:prstGeom prst="line">
            <a:avLst/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b="1" kern="1200">
          <a:solidFill>
            <a:srgbClr val="330066"/>
          </a:solidFill>
          <a:latin typeface="+mj-lt"/>
          <a:ea typeface="+mj-ea"/>
          <a:cs typeface="+mj-cs"/>
        </a:defRPr>
      </a:lvl1pPr>
      <a:lvl2pPr marL="742950" indent="-285750" algn="r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2pPr>
      <a:lvl3pPr marL="1143000" indent="-228600" algn="r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3pPr>
      <a:lvl4pPr marL="1600200" indent="-228600" algn="r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4pPr>
      <a:lvl5pPr marL="2057400" indent="-228600" algn="r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5pPr>
      <a:lvl6pPr marL="2514600" indent="-228600" algn="r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2971800" indent="-228600" algn="r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3429000" indent="-228600" algn="r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3886200" indent="-228600" algn="r" defTabSz="4476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b="1">
          <a:solidFill>
            <a:srgbClr val="330066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342900" indent="-342900" algn="r" defTabSz="447675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7675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7675" rtl="0" fontAlgn="base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767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767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15913" y="466725"/>
            <a:ext cx="6781800" cy="213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/>
              <a:t>Crypto libraries</a:t>
            </a:r>
            <a:br>
              <a:rPr lang="en-US" altLang="en-US"/>
            </a:br>
            <a:r>
              <a:rPr lang="en-US" altLang="en-US"/>
              <a:t>OpenSSL (cont.)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49313" y="3049588"/>
            <a:ext cx="6248400" cy="236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r" defTabSz="447675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47675" rtl="0" fontAlgn="base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47675" rtl="0" fontAlgn="base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47675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47675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Pct val="70000"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3600" b="1" dirty="0" smtClean="0"/>
              <a:t>Milan </a:t>
            </a:r>
            <a:r>
              <a:rPr lang="en-US" altLang="en-US" sz="3600" b="1" dirty="0" err="1" smtClean="0"/>
              <a:t>Brož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dirty="0" smtClean="0"/>
              <a:t>xbroz@fi.muni.cz</a:t>
            </a:r>
            <a:br>
              <a:rPr lang="en-US" altLang="en-US" dirty="0" smtClean="0"/>
            </a:br>
            <a:endParaRPr lang="en-US" altLang="en-US" dirty="0" smtClean="0"/>
          </a:p>
          <a:p>
            <a:pPr marL="0" indent="0">
              <a:buClrTx/>
              <a:buSzPct val="70000"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dirty="0" smtClean="0"/>
              <a:t>PV181, FI MUNI, Brno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 dirty="0" smtClean="0"/>
              <a:t>CTR mode</a:t>
            </a:r>
            <a:br>
              <a:rPr lang="en-US" altLang="en-US" dirty="0" smtClean="0"/>
            </a:br>
            <a:r>
              <a:rPr lang="en-US" altLang="en-US" dirty="0" smtClean="0"/>
              <a:t>(counter mode)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5263170"/>
            <a:ext cx="8594725" cy="1694222"/>
          </a:xfrm>
          <a:ln/>
        </p:spPr>
        <p:txBody>
          <a:bodyPr/>
          <a:lstStyle/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2000" i="1" dirty="0"/>
              <a:t>Wrong use demo</a:t>
            </a:r>
            <a:r>
              <a:rPr lang="en-US" altLang="en-US" sz="2000" i="1" dirty="0" smtClean="0"/>
              <a:t>: re-use key from known </a:t>
            </a:r>
            <a:r>
              <a:rPr lang="en-US" altLang="en-US" sz="2000" i="1" dirty="0" err="1" smtClean="0"/>
              <a:t>ciphertext</a:t>
            </a:r>
            <a:r>
              <a:rPr lang="en-US" altLang="en-US" sz="2000" i="1" dirty="0" smtClean="0"/>
              <a:t>/plaintext pair.</a:t>
            </a:r>
          </a:p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2000" i="1" dirty="0" smtClean="0"/>
              <a:t>See </a:t>
            </a:r>
            <a:r>
              <a:rPr lang="en-US" altLang="en-US" sz="2000" b="1" i="1" dirty="0" smtClean="0"/>
              <a:t>4a_encryption_fails_openssl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directory</a:t>
            </a:r>
            <a:r>
              <a:rPr lang="en-US" altLang="en-US" sz="2000" i="1" dirty="0" smtClean="0"/>
              <a:t>.</a:t>
            </a:r>
          </a:p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1600" i="1" dirty="0"/>
              <a:t>	</a:t>
            </a:r>
            <a:r>
              <a:rPr lang="en-US" altLang="en-US" sz="1600" i="1" dirty="0" smtClean="0"/>
              <a:t>													picture: Wikipedia</a:t>
            </a:r>
            <a:endParaRPr lang="en-US" altLang="en-US" sz="1600" i="1" dirty="0"/>
          </a:p>
          <a:p>
            <a:pPr marL="0" indent="0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  <a:p>
            <a:pPr marL="685800" lvl="1" indent="-342900">
              <a:buClrTx/>
              <a:buSzPct val="70000"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997"/>
            <a:ext cx="7416385" cy="29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52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 dirty="0" smtClean="0"/>
              <a:t>No integrity protection…</a:t>
            </a:r>
            <a:br>
              <a:rPr lang="en-US" altLang="en-US" dirty="0" smtClean="0"/>
            </a:br>
            <a:r>
              <a:rPr lang="en-US" altLang="en-US" dirty="0" smtClean="0"/>
              <a:t>(no authentication of data)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16832"/>
            <a:ext cx="7596336" cy="46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87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98302"/>
            <a:ext cx="7543800" cy="64246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 dirty="0" smtClean="0"/>
              <a:t>Authenticated mode</a:t>
            </a:r>
            <a:br>
              <a:rPr lang="en-US" altLang="en-US" dirty="0" smtClean="0"/>
            </a:br>
            <a:r>
              <a:rPr lang="en-US" altLang="en-US" dirty="0" smtClean="0"/>
              <a:t>GCM - </a:t>
            </a:r>
            <a:r>
              <a:rPr lang="en-US" dirty="0"/>
              <a:t>Galois/Counter </a:t>
            </a:r>
            <a:r>
              <a:rPr lang="en-US" dirty="0" smtClean="0"/>
              <a:t>Mode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5623210"/>
            <a:ext cx="8594725" cy="1694222"/>
          </a:xfrm>
          <a:ln/>
        </p:spPr>
        <p:txBody>
          <a:bodyPr/>
          <a:lstStyle/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2000" i="1" dirty="0" smtClean="0"/>
              <a:t>See </a:t>
            </a:r>
            <a:r>
              <a:rPr lang="en-US" altLang="en-US" sz="2000" b="1" i="1" dirty="0" smtClean="0"/>
              <a:t>4a_encryption_fails_openssl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directory</a:t>
            </a:r>
            <a:r>
              <a:rPr lang="en-US" altLang="en-US" sz="2000" i="1" dirty="0" smtClean="0"/>
              <a:t>.</a:t>
            </a:r>
          </a:p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1600" i="1" dirty="0"/>
              <a:t>	</a:t>
            </a:r>
            <a:r>
              <a:rPr lang="en-US" altLang="en-US" sz="1600" i="1" dirty="0" smtClean="0"/>
              <a:t>													picture: Wikipedia</a:t>
            </a:r>
            <a:endParaRPr lang="en-US" altLang="en-US" sz="1600" i="1" dirty="0"/>
          </a:p>
          <a:p>
            <a:pPr marL="0" indent="0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  <a:p>
            <a:pPr marL="685800" lvl="1" indent="-342900">
              <a:buClrTx/>
              <a:buSzPct val="70000"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27763"/>
            <a:ext cx="4328203" cy="436658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1916832"/>
            <a:ext cx="8594725" cy="169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7675" rtl="0" fontAlgn="base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7675" rtl="0" fontAlgn="base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7675" rtl="0" fontAlgn="base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7675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7675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2000" i="1" dirty="0" smtClean="0"/>
              <a:t>Authenticated </a:t>
            </a:r>
            <a:r>
              <a:rPr lang="en-US" altLang="en-US" sz="2000" i="1" dirty="0" smtClean="0"/>
              <a:t>Encryption</a:t>
            </a:r>
            <a:br>
              <a:rPr lang="en-US" altLang="en-US" sz="2000" i="1" dirty="0" smtClean="0"/>
            </a:br>
            <a:r>
              <a:rPr lang="en-US" altLang="en-US" sz="2000" i="1" dirty="0" smtClean="0"/>
              <a:t>with</a:t>
            </a:r>
            <a:r>
              <a:rPr lang="en-US" altLang="en-US" sz="2000" i="1" dirty="0"/>
              <a:t> </a:t>
            </a:r>
            <a:r>
              <a:rPr lang="en-US" altLang="en-US" sz="2000" i="1" dirty="0" smtClean="0"/>
              <a:t>Additional Data </a:t>
            </a:r>
            <a:r>
              <a:rPr lang="en-US" altLang="en-US" sz="2000" i="1" dirty="0" smtClean="0"/>
              <a:t>(AEAD):</a:t>
            </a:r>
          </a:p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2000" i="1" dirty="0" smtClean="0"/>
              <a:t>confidentiality + integrity.</a:t>
            </a:r>
          </a:p>
          <a:p>
            <a:pPr lvl="1">
              <a:buClrTx/>
              <a:buFontTx/>
              <a:buChar char="-"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1600" i="1" dirty="0" smtClean="0"/>
              <a:t>additional auth. data (AAD)</a:t>
            </a:r>
          </a:p>
          <a:p>
            <a:pPr lvl="1">
              <a:buClrTx/>
              <a:buFontTx/>
              <a:buChar char="-"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1600" i="1" dirty="0" smtClean="0"/>
              <a:t>data </a:t>
            </a:r>
            <a:r>
              <a:rPr lang="en-US" altLang="en-US" sz="1600" i="1" dirty="0" smtClean="0"/>
              <a:t>(plaintext/</a:t>
            </a:r>
            <a:r>
              <a:rPr lang="en-US" altLang="en-US" sz="1600" i="1" dirty="0" err="1" smtClean="0"/>
              <a:t>ciphertext</a:t>
            </a:r>
            <a:r>
              <a:rPr lang="en-US" altLang="en-US" sz="1600" i="1" dirty="0" smtClean="0"/>
              <a:t>)</a:t>
            </a:r>
          </a:p>
          <a:p>
            <a:pPr lvl="1">
              <a:buClrTx/>
              <a:buFontTx/>
              <a:buChar char="-"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1600" i="1" dirty="0" smtClean="0"/>
              <a:t>auth</a:t>
            </a:r>
            <a:r>
              <a:rPr lang="en-US" altLang="en-US" sz="1600" i="1" dirty="0" smtClean="0"/>
              <a:t>entication</a:t>
            </a:r>
            <a:r>
              <a:rPr lang="en-US" altLang="en-US" sz="1600" i="1" dirty="0" smtClean="0"/>
              <a:t> tag</a:t>
            </a:r>
            <a:endParaRPr lang="en-US" altLang="en-US" sz="1200" dirty="0" smtClean="0">
              <a:solidFill>
                <a:srgbClr val="800000"/>
              </a:solidFill>
              <a:latin typeface="Courier 10 Pitch" pitchFamily="1" charset="0"/>
            </a:endParaRPr>
          </a:p>
          <a:p>
            <a:pPr marL="457200" lvl="1" indent="0">
              <a:buClrTx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817864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417638"/>
            <a:ext cx="1766888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/>
              <a:t>Example 5:</a:t>
            </a:r>
            <a:br>
              <a:rPr lang="en-US" altLang="en-US"/>
            </a:br>
            <a:r>
              <a:rPr lang="en-US" altLang="en-US"/>
              <a:t>OpenSSL BIO (I/O abstraction)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11662"/>
          </a:xfrm>
          <a:ln/>
        </p:spPr>
        <p:txBody>
          <a:bodyPr/>
          <a:lstStyle/>
          <a:p>
            <a:pPr marL="0" indent="0">
              <a:buClrTx/>
              <a:buFontTx/>
              <a:buNone/>
              <a:tabLst>
                <a:tab pos="0" algn="l"/>
                <a:tab pos="563563" algn="l"/>
                <a:tab pos="1477963" algn="l"/>
                <a:tab pos="2392363" algn="l"/>
                <a:tab pos="3306763" algn="l"/>
                <a:tab pos="4221163" algn="l"/>
                <a:tab pos="5135563" algn="l"/>
                <a:tab pos="6049963" algn="l"/>
                <a:tab pos="6964363" algn="l"/>
                <a:tab pos="7878763" algn="l"/>
                <a:tab pos="8793163" algn="l"/>
                <a:tab pos="9707563" algn="l"/>
                <a:tab pos="9842500" algn="l"/>
                <a:tab pos="10290175" algn="l"/>
                <a:tab pos="10744200" algn="l"/>
              </a:tabLst>
            </a:pPr>
            <a:r>
              <a:rPr lang="en-US" altLang="en-US" sz="1600" b="1" dirty="0"/>
              <a:t>Source/sink BIOs:</a:t>
            </a:r>
            <a:br>
              <a:rPr lang="en-US" altLang="en-US" sz="1600" b="1" dirty="0"/>
            </a:br>
            <a:r>
              <a:rPr lang="en-US" altLang="en-US" sz="1600" dirty="0"/>
              <a:t>	</a:t>
            </a:r>
            <a:r>
              <a:rPr lang="en-US" altLang="en-US" sz="1600" dirty="0" err="1"/>
              <a:t>BIO_s_mem</a:t>
            </a:r>
            <a:r>
              <a:rPr lang="en-US" altLang="en-US" sz="1600" dirty="0"/>
              <a:t>()	- memory I/O</a:t>
            </a:r>
            <a:br>
              <a:rPr lang="en-US" altLang="en-US" sz="1600" dirty="0"/>
            </a:br>
            <a:r>
              <a:rPr lang="en-US" altLang="en-US" sz="1600" dirty="0"/>
              <a:t>	</a:t>
            </a:r>
            <a:r>
              <a:rPr lang="en-US" altLang="en-US" sz="1600" dirty="0" err="1"/>
              <a:t>BIO_s_file</a:t>
            </a:r>
            <a:r>
              <a:rPr lang="en-US" altLang="en-US" sz="1600" dirty="0"/>
              <a:t>()	- file I/O</a:t>
            </a:r>
            <a:br>
              <a:rPr lang="en-US" altLang="en-US" sz="1600" dirty="0"/>
            </a:br>
            <a:r>
              <a:rPr lang="en-US" altLang="en-US" sz="1600" dirty="0"/>
              <a:t>	</a:t>
            </a:r>
            <a:r>
              <a:rPr lang="en-US" altLang="en-US" sz="1600" dirty="0" err="1"/>
              <a:t>BIO_s_fd</a:t>
            </a:r>
            <a:r>
              <a:rPr lang="en-US" altLang="en-US" sz="1600" dirty="0"/>
              <a:t>()	- file descriptor IO</a:t>
            </a:r>
            <a:br>
              <a:rPr lang="en-US" altLang="en-US" sz="1600" dirty="0"/>
            </a:br>
            <a:r>
              <a:rPr lang="en-US" altLang="en-US" sz="1600" dirty="0"/>
              <a:t>	</a:t>
            </a:r>
            <a:r>
              <a:rPr lang="en-US" altLang="en-US" sz="1600" dirty="0" err="1"/>
              <a:t>BIO_s_socket</a:t>
            </a:r>
            <a:r>
              <a:rPr lang="en-US" altLang="en-US" sz="1600" dirty="0"/>
              <a:t>()	- sockets</a:t>
            </a:r>
            <a:br>
              <a:rPr lang="en-US" altLang="en-US" sz="1600" dirty="0"/>
            </a:br>
            <a:r>
              <a:rPr lang="en-US" altLang="en-US" sz="1600" dirty="0"/>
              <a:t>	</a:t>
            </a:r>
            <a:r>
              <a:rPr lang="en-US" altLang="en-US" sz="1600" dirty="0" err="1"/>
              <a:t>BIO_s_accept</a:t>
            </a:r>
            <a:r>
              <a:rPr lang="en-US" altLang="en-US" sz="1600" dirty="0"/>
              <a:t>()</a:t>
            </a:r>
            <a:br>
              <a:rPr lang="en-US" altLang="en-US" sz="1600" dirty="0"/>
            </a:br>
            <a:r>
              <a:rPr lang="en-US" altLang="en-US" sz="1600" dirty="0"/>
              <a:t>	</a:t>
            </a:r>
            <a:r>
              <a:rPr lang="en-US" altLang="en-US" sz="1600" dirty="0" err="1"/>
              <a:t>BIO_s_connect</a:t>
            </a:r>
            <a:r>
              <a:rPr lang="en-US" altLang="en-US" sz="1600" dirty="0"/>
              <a:t>()</a:t>
            </a:r>
            <a:br>
              <a:rPr lang="en-US" altLang="en-US" sz="1600" dirty="0"/>
            </a:br>
            <a:r>
              <a:rPr lang="en-US" altLang="en-US" sz="1600" dirty="0"/>
              <a:t>	</a:t>
            </a:r>
            <a:r>
              <a:rPr lang="en-US" altLang="en-US" sz="1600" dirty="0" err="1"/>
              <a:t>BIO_s_null</a:t>
            </a:r>
            <a:r>
              <a:rPr lang="en-US" altLang="en-US" sz="1600" dirty="0"/>
              <a:t>()	- discard (like /dev/null)</a:t>
            </a:r>
          </a:p>
          <a:p>
            <a:pPr marL="0" indent="0">
              <a:buClrTx/>
              <a:buFontTx/>
              <a:buNone/>
              <a:tabLst>
                <a:tab pos="0" algn="l"/>
                <a:tab pos="563563" algn="l"/>
                <a:tab pos="1477963" algn="l"/>
                <a:tab pos="2392363" algn="l"/>
                <a:tab pos="3306763" algn="l"/>
                <a:tab pos="4221163" algn="l"/>
                <a:tab pos="5135563" algn="l"/>
                <a:tab pos="6049963" algn="l"/>
                <a:tab pos="6964363" algn="l"/>
                <a:tab pos="7878763" algn="l"/>
                <a:tab pos="8793163" algn="l"/>
                <a:tab pos="9707563" algn="l"/>
                <a:tab pos="9842500" algn="l"/>
                <a:tab pos="10290175" algn="l"/>
                <a:tab pos="10744200" algn="l"/>
              </a:tabLst>
            </a:pPr>
            <a:endParaRPr lang="en-US" altLang="en-US" sz="1600" dirty="0"/>
          </a:p>
          <a:p>
            <a:pPr marL="0" indent="0">
              <a:buClrTx/>
              <a:buFontTx/>
              <a:buNone/>
              <a:tabLst>
                <a:tab pos="0" algn="l"/>
                <a:tab pos="563563" algn="l"/>
                <a:tab pos="1477963" algn="l"/>
                <a:tab pos="2392363" algn="l"/>
                <a:tab pos="3306763" algn="l"/>
                <a:tab pos="4221163" algn="l"/>
                <a:tab pos="5135563" algn="l"/>
                <a:tab pos="6049963" algn="l"/>
                <a:tab pos="6964363" algn="l"/>
                <a:tab pos="7878763" algn="l"/>
                <a:tab pos="8793163" algn="l"/>
                <a:tab pos="9707563" algn="l"/>
                <a:tab pos="9842500" algn="l"/>
                <a:tab pos="10290175" algn="l"/>
                <a:tab pos="10744200" algn="l"/>
              </a:tabLst>
            </a:pPr>
            <a:r>
              <a:rPr lang="en-US" altLang="en-US" sz="1600" b="1" dirty="0"/>
              <a:t>Filters</a:t>
            </a:r>
            <a:br>
              <a:rPr lang="en-US" altLang="en-US" sz="1600" b="1" dirty="0"/>
            </a:br>
            <a:r>
              <a:rPr lang="en-US" altLang="en-US" sz="1600" dirty="0"/>
              <a:t>	BIO_f_base64()	- Base64 encoding</a:t>
            </a:r>
            <a:br>
              <a:rPr lang="en-US" altLang="en-US" sz="1600" dirty="0"/>
            </a:br>
            <a:r>
              <a:rPr lang="en-US" altLang="en-US" sz="1600" dirty="0"/>
              <a:t>	</a:t>
            </a:r>
            <a:r>
              <a:rPr lang="en-US" altLang="en-US" sz="1600" dirty="0" err="1"/>
              <a:t>BIO_f_buffer</a:t>
            </a:r>
            <a:r>
              <a:rPr lang="en-US" altLang="en-US" sz="1600" dirty="0"/>
              <a:t>()	- buffering I/O</a:t>
            </a:r>
            <a:br>
              <a:rPr lang="en-US" altLang="en-US" sz="1600" dirty="0"/>
            </a:br>
            <a:r>
              <a:rPr lang="en-US" altLang="en-US" sz="1600" dirty="0"/>
              <a:t>	</a:t>
            </a:r>
            <a:r>
              <a:rPr lang="en-US" altLang="en-US" sz="1600" dirty="0" err="1"/>
              <a:t>BIO_f_cipher</a:t>
            </a:r>
            <a:r>
              <a:rPr lang="en-US" altLang="en-US" sz="1600" dirty="0"/>
              <a:t>()	- encryption/decryption</a:t>
            </a:r>
            <a:br>
              <a:rPr lang="en-US" altLang="en-US" sz="1600" dirty="0"/>
            </a:br>
            <a:r>
              <a:rPr lang="en-US" altLang="en-US" sz="1600" dirty="0"/>
              <a:t>	</a:t>
            </a:r>
            <a:r>
              <a:rPr lang="en-US" altLang="en-US" sz="1600" dirty="0" err="1"/>
              <a:t>BIO_f_md</a:t>
            </a:r>
            <a:r>
              <a:rPr lang="en-US" altLang="en-US" sz="1600" dirty="0"/>
              <a:t>()	- message digest</a:t>
            </a:r>
            <a:br>
              <a:rPr lang="en-US" altLang="en-US" sz="1600" dirty="0"/>
            </a:br>
            <a:r>
              <a:rPr lang="en-US" altLang="en-US" sz="1600" dirty="0"/>
              <a:t>	</a:t>
            </a:r>
            <a:r>
              <a:rPr lang="en-US" altLang="en-US" sz="1600" dirty="0" err="1"/>
              <a:t>BIO_f_ssl</a:t>
            </a:r>
            <a:r>
              <a:rPr lang="en-US" altLang="en-US" sz="1600" dirty="0"/>
              <a:t>()	- SSL support for BIO</a:t>
            </a:r>
          </a:p>
          <a:p>
            <a:pPr marL="0" indent="0">
              <a:buClrTx/>
              <a:buFontTx/>
              <a:buNone/>
              <a:tabLst>
                <a:tab pos="0" algn="l"/>
                <a:tab pos="563563" algn="l"/>
                <a:tab pos="1477963" algn="l"/>
                <a:tab pos="2392363" algn="l"/>
                <a:tab pos="3306763" algn="l"/>
                <a:tab pos="4221163" algn="l"/>
                <a:tab pos="5135563" algn="l"/>
                <a:tab pos="6049963" algn="l"/>
                <a:tab pos="6964363" algn="l"/>
                <a:tab pos="7878763" algn="l"/>
                <a:tab pos="8793163" algn="l"/>
                <a:tab pos="9707563" algn="l"/>
                <a:tab pos="9842500" algn="l"/>
                <a:tab pos="10290175" algn="l"/>
                <a:tab pos="10744200" algn="l"/>
              </a:tabLst>
            </a:pPr>
            <a:endParaRPr lang="en-US" altLang="en-US" sz="1600" dirty="0"/>
          </a:p>
          <a:p>
            <a:pPr marL="0" indent="0">
              <a:buClrTx/>
              <a:buFontTx/>
              <a:buNone/>
              <a:tabLst>
                <a:tab pos="0" algn="l"/>
                <a:tab pos="563563" algn="l"/>
                <a:tab pos="1477963" algn="l"/>
                <a:tab pos="2392363" algn="l"/>
                <a:tab pos="3306763" algn="l"/>
                <a:tab pos="4221163" algn="l"/>
                <a:tab pos="5135563" algn="l"/>
                <a:tab pos="6049963" algn="l"/>
                <a:tab pos="6964363" algn="l"/>
                <a:tab pos="7878763" algn="l"/>
                <a:tab pos="8793163" algn="l"/>
                <a:tab pos="9707563" algn="l"/>
                <a:tab pos="9842500" algn="l"/>
                <a:tab pos="10290175" algn="l"/>
                <a:tab pos="10744200" algn="l"/>
              </a:tabLst>
            </a:pPr>
            <a:r>
              <a:rPr lang="en-US" altLang="en-US" sz="1600" b="1" i="1" dirty="0"/>
              <a:t>Example 5: the same encryption as in Example 4 using BIO interface.</a:t>
            </a:r>
            <a:br>
              <a:rPr lang="en-US" altLang="en-US" sz="1600" b="1" i="1" dirty="0"/>
            </a:br>
            <a:r>
              <a:rPr lang="en-US" altLang="en-US" sz="1600" i="1" dirty="0"/>
              <a:t>See </a:t>
            </a:r>
            <a:r>
              <a:rPr lang="en-US" altLang="en-US" sz="1600" b="1" i="1" dirty="0"/>
              <a:t>5_bio_openssl</a:t>
            </a:r>
            <a:r>
              <a:rPr lang="en-US" altLang="en-US" sz="1600" i="1" dirty="0"/>
              <a:t> directory</a:t>
            </a:r>
            <a:r>
              <a:rPr lang="en-US" altLang="en-US" sz="1600" b="1" i="1" dirty="0" smtClean="0"/>
              <a:t>.</a:t>
            </a:r>
            <a:endParaRPr lang="en-US" altLang="en-US" sz="1600"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93049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 dirty="0" smtClean="0"/>
              <a:t>Assignment</a:t>
            </a:r>
            <a:endParaRPr lang="en-US" alt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340768"/>
            <a:ext cx="8229600" cy="479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7675" rtl="0" fontAlgn="base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7675" rtl="0" fontAlgn="base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7675" rtl="0" fontAlgn="base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7675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7675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spcBef>
                <a:spcPts val="6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8138" algn="l"/>
                <a:tab pos="441325" algn="l"/>
                <a:tab pos="889000" algn="l"/>
                <a:tab pos="1336675" algn="l"/>
                <a:tab pos="1784350" algn="l"/>
                <a:tab pos="2232025" algn="l"/>
                <a:tab pos="2679700" algn="l"/>
                <a:tab pos="3127375" algn="l"/>
                <a:tab pos="3575050" algn="l"/>
                <a:tab pos="4022725" algn="l"/>
                <a:tab pos="4470400" algn="l"/>
                <a:tab pos="4918075" algn="l"/>
                <a:tab pos="5367338" algn="l"/>
                <a:tab pos="5813425" algn="l"/>
                <a:tab pos="6261100" algn="l"/>
                <a:tab pos="6708775" algn="l"/>
                <a:tab pos="7156450" algn="l"/>
                <a:tab pos="7604125" algn="l"/>
                <a:tab pos="8051800" algn="l"/>
                <a:tab pos="8499475" algn="l"/>
                <a:tab pos="8947150" algn="l"/>
              </a:tabLst>
            </a:pPr>
            <a:r>
              <a:rPr lang="en-US" altLang="en-US" sz="2400" dirty="0" smtClean="0"/>
              <a:t>Two goals:</a:t>
            </a:r>
          </a:p>
          <a:p>
            <a:pPr marL="738188" lvl="1" indent="-338138">
              <a:spcBef>
                <a:spcPts val="6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8138" algn="l"/>
                <a:tab pos="441325" algn="l"/>
                <a:tab pos="889000" algn="l"/>
                <a:tab pos="1336675" algn="l"/>
                <a:tab pos="1784350" algn="l"/>
                <a:tab pos="2232025" algn="l"/>
                <a:tab pos="2679700" algn="l"/>
                <a:tab pos="3127375" algn="l"/>
                <a:tab pos="3575050" algn="l"/>
                <a:tab pos="4022725" algn="l"/>
                <a:tab pos="4470400" algn="l"/>
                <a:tab pos="4918075" algn="l"/>
                <a:tab pos="5367338" algn="l"/>
                <a:tab pos="5813425" algn="l"/>
                <a:tab pos="6261100" algn="l"/>
                <a:tab pos="6708775" algn="l"/>
                <a:tab pos="7156450" algn="l"/>
                <a:tab pos="7604125" algn="l"/>
                <a:tab pos="8051800" algn="l"/>
                <a:tab pos="8499475" algn="l"/>
                <a:tab pos="8947150" algn="l"/>
              </a:tabLst>
            </a:pPr>
            <a:r>
              <a:rPr lang="en-US" altLang="en-US" sz="2000" dirty="0" smtClean="0"/>
              <a:t>Use symmetric encryption (AES128-CBC) </a:t>
            </a:r>
            <a:r>
              <a:rPr lang="en-US" altLang="en-US" sz="2000" smtClean="0"/>
              <a:t>for a file.</a:t>
            </a:r>
            <a:endParaRPr lang="en-US" altLang="en-US" sz="2000" dirty="0" smtClean="0"/>
          </a:p>
          <a:p>
            <a:pPr marL="738188" lvl="1" indent="-338138">
              <a:spcBef>
                <a:spcPts val="6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8138" algn="l"/>
                <a:tab pos="441325" algn="l"/>
                <a:tab pos="889000" algn="l"/>
                <a:tab pos="1336675" algn="l"/>
                <a:tab pos="1784350" algn="l"/>
                <a:tab pos="2232025" algn="l"/>
                <a:tab pos="2679700" algn="l"/>
                <a:tab pos="3127375" algn="l"/>
                <a:tab pos="3575050" algn="l"/>
                <a:tab pos="4022725" algn="l"/>
                <a:tab pos="4470400" algn="l"/>
                <a:tab pos="4918075" algn="l"/>
                <a:tab pos="5367338" algn="l"/>
                <a:tab pos="5813425" algn="l"/>
                <a:tab pos="6261100" algn="l"/>
                <a:tab pos="6708775" algn="l"/>
                <a:tab pos="7156450" algn="l"/>
                <a:tab pos="7604125" algn="l"/>
                <a:tab pos="8051800" algn="l"/>
                <a:tab pos="8499475" algn="l"/>
                <a:tab pos="8947150" algn="l"/>
              </a:tabLst>
            </a:pPr>
            <a:r>
              <a:rPr lang="en-US" altLang="en-US" sz="2000" dirty="0" smtClean="0"/>
              <a:t>Self-study OpenSSL manual/wiki </a:t>
            </a:r>
            <a:r>
              <a:rPr lang="en-US" altLang="en-US" sz="2000" dirty="0" smtClean="0">
                <a:sym typeface="Wingdings" panose="05000000000000000000" pitchFamily="2" charset="2"/>
              </a:rPr>
              <a:t>and examples.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 marL="338138" indent="-338138">
              <a:spcBef>
                <a:spcPts val="6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8138" algn="l"/>
                <a:tab pos="441325" algn="l"/>
                <a:tab pos="889000" algn="l"/>
                <a:tab pos="1336675" algn="l"/>
                <a:tab pos="1784350" algn="l"/>
                <a:tab pos="2232025" algn="l"/>
                <a:tab pos="2679700" algn="l"/>
                <a:tab pos="3127375" algn="l"/>
                <a:tab pos="3575050" algn="l"/>
                <a:tab pos="4022725" algn="l"/>
                <a:tab pos="4470400" algn="l"/>
                <a:tab pos="4918075" algn="l"/>
                <a:tab pos="5367338" algn="l"/>
                <a:tab pos="5813425" algn="l"/>
                <a:tab pos="6261100" algn="l"/>
                <a:tab pos="6708775" algn="l"/>
                <a:tab pos="7156450" algn="l"/>
                <a:tab pos="7604125" algn="l"/>
                <a:tab pos="8051800" algn="l"/>
                <a:tab pos="8499475" algn="l"/>
                <a:tab pos="8947150" algn="l"/>
              </a:tabLst>
            </a:pPr>
            <a:r>
              <a:rPr lang="en-US" altLang="en-US" sz="2400" dirty="0" smtClean="0"/>
              <a:t>Max. 10 points.</a:t>
            </a:r>
          </a:p>
          <a:p>
            <a:pPr marL="338138" indent="-338138">
              <a:spcBef>
                <a:spcPts val="6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8138" algn="l"/>
                <a:tab pos="441325" algn="l"/>
                <a:tab pos="889000" algn="l"/>
                <a:tab pos="1336675" algn="l"/>
                <a:tab pos="1784350" algn="l"/>
                <a:tab pos="2232025" algn="l"/>
                <a:tab pos="2679700" algn="l"/>
                <a:tab pos="3127375" algn="l"/>
                <a:tab pos="3575050" algn="l"/>
                <a:tab pos="4022725" algn="l"/>
                <a:tab pos="4470400" algn="l"/>
                <a:tab pos="4918075" algn="l"/>
                <a:tab pos="5367338" algn="l"/>
                <a:tab pos="5813425" algn="l"/>
                <a:tab pos="6261100" algn="l"/>
                <a:tab pos="6708775" algn="l"/>
                <a:tab pos="7156450" algn="l"/>
                <a:tab pos="7604125" algn="l"/>
                <a:tab pos="8051800" algn="l"/>
                <a:tab pos="8499475" algn="l"/>
                <a:tab pos="8947150" algn="l"/>
              </a:tabLst>
            </a:pPr>
            <a:r>
              <a:rPr lang="en-US" altLang="en-US" sz="2400" dirty="0" smtClean="0"/>
              <a:t>See Assignment.txt in IS for details and deadline</a:t>
            </a:r>
          </a:p>
          <a:p>
            <a:pPr marL="338138" indent="-338138">
              <a:spcBef>
                <a:spcPts val="6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8138" algn="l"/>
                <a:tab pos="441325" algn="l"/>
                <a:tab pos="889000" algn="l"/>
                <a:tab pos="1336675" algn="l"/>
                <a:tab pos="1784350" algn="l"/>
                <a:tab pos="2232025" algn="l"/>
                <a:tab pos="2679700" algn="l"/>
                <a:tab pos="3127375" algn="l"/>
                <a:tab pos="3575050" algn="l"/>
                <a:tab pos="4022725" algn="l"/>
                <a:tab pos="4470400" algn="l"/>
                <a:tab pos="4918075" algn="l"/>
                <a:tab pos="5367338" algn="l"/>
                <a:tab pos="5813425" algn="l"/>
                <a:tab pos="6261100" algn="l"/>
                <a:tab pos="6708775" algn="l"/>
                <a:tab pos="7156450" algn="l"/>
                <a:tab pos="7604125" algn="l"/>
                <a:tab pos="8051800" algn="l"/>
                <a:tab pos="8499475" algn="l"/>
                <a:tab pos="8947150" algn="l"/>
              </a:tabLst>
            </a:pPr>
            <a:r>
              <a:rPr lang="en-US" altLang="en-US" sz="2400" dirty="0" smtClean="0"/>
              <a:t>You can start with examples in </a:t>
            </a:r>
            <a:r>
              <a:rPr lang="en-US" altLang="en-US" sz="2400" dirty="0" err="1" smtClean="0"/>
              <a:t>git</a:t>
            </a:r>
            <a:endParaRPr lang="en-US" altLang="en-US" sz="2400" dirty="0" smtClean="0"/>
          </a:p>
          <a:p>
            <a:pPr marL="338138" indent="-338138">
              <a:spcBef>
                <a:spcPts val="6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8138" algn="l"/>
                <a:tab pos="441325" algn="l"/>
                <a:tab pos="889000" algn="l"/>
                <a:tab pos="1336675" algn="l"/>
                <a:tab pos="1784350" algn="l"/>
                <a:tab pos="2232025" algn="l"/>
                <a:tab pos="2679700" algn="l"/>
                <a:tab pos="3127375" algn="l"/>
                <a:tab pos="3575050" algn="l"/>
                <a:tab pos="4022725" algn="l"/>
                <a:tab pos="4470400" algn="l"/>
                <a:tab pos="4918075" algn="l"/>
                <a:tab pos="5367338" algn="l"/>
                <a:tab pos="5813425" algn="l"/>
                <a:tab pos="6261100" algn="l"/>
                <a:tab pos="6708775" algn="l"/>
                <a:tab pos="7156450" algn="l"/>
                <a:tab pos="7604125" algn="l"/>
                <a:tab pos="8051800" algn="l"/>
                <a:tab pos="8499475" algn="l"/>
                <a:tab pos="8947150" algn="l"/>
              </a:tabLst>
            </a:pPr>
            <a:r>
              <a:rPr lang="en-US" altLang="en-US" sz="2400" dirty="0" smtClean="0"/>
              <a:t>Comment your code</a:t>
            </a:r>
          </a:p>
          <a:p>
            <a:pPr marL="338138" indent="-338138">
              <a:spcBef>
                <a:spcPts val="6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8138" algn="l"/>
                <a:tab pos="441325" algn="l"/>
                <a:tab pos="889000" algn="l"/>
                <a:tab pos="1336675" algn="l"/>
                <a:tab pos="1784350" algn="l"/>
                <a:tab pos="2232025" algn="l"/>
                <a:tab pos="2679700" algn="l"/>
                <a:tab pos="3127375" algn="l"/>
                <a:tab pos="3575050" algn="l"/>
                <a:tab pos="4022725" algn="l"/>
                <a:tab pos="4470400" algn="l"/>
                <a:tab pos="4918075" algn="l"/>
                <a:tab pos="5367338" algn="l"/>
                <a:tab pos="5813425" algn="l"/>
                <a:tab pos="6261100" algn="l"/>
                <a:tab pos="6708775" algn="l"/>
                <a:tab pos="7156450" algn="l"/>
                <a:tab pos="7604125" algn="l"/>
                <a:tab pos="8051800" algn="l"/>
                <a:tab pos="8499475" algn="l"/>
                <a:tab pos="8947150" algn="l"/>
              </a:tabLst>
            </a:pPr>
            <a:r>
              <a:rPr lang="en-US" altLang="en-US" sz="2400" dirty="0" smtClean="0"/>
              <a:t>Note: for encryption expect binary input</a:t>
            </a:r>
          </a:p>
          <a:p>
            <a:pPr marL="338138" indent="-338138">
              <a:spcBef>
                <a:spcPts val="6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8138" algn="l"/>
                <a:tab pos="441325" algn="l"/>
                <a:tab pos="889000" algn="l"/>
                <a:tab pos="1336675" algn="l"/>
                <a:tab pos="1784350" algn="l"/>
                <a:tab pos="2232025" algn="l"/>
                <a:tab pos="2679700" algn="l"/>
                <a:tab pos="3127375" algn="l"/>
                <a:tab pos="3575050" algn="l"/>
                <a:tab pos="4022725" algn="l"/>
                <a:tab pos="4470400" algn="l"/>
                <a:tab pos="4918075" algn="l"/>
                <a:tab pos="5367338" algn="l"/>
                <a:tab pos="5813425" algn="l"/>
                <a:tab pos="6261100" algn="l"/>
                <a:tab pos="6708775" algn="l"/>
                <a:tab pos="7156450" algn="l"/>
                <a:tab pos="7604125" algn="l"/>
                <a:tab pos="8051800" algn="l"/>
                <a:tab pos="8499475" algn="l"/>
                <a:tab pos="8947150" algn="l"/>
              </a:tabLst>
            </a:pPr>
            <a:r>
              <a:rPr lang="en-US" altLang="en-US" sz="2400" dirty="0" smtClean="0"/>
              <a:t>You can use provided Fedora VM or </a:t>
            </a:r>
            <a:r>
              <a:rPr lang="en-US" altLang="en-US" sz="2400" dirty="0" err="1" smtClean="0"/>
              <a:t>aisa</a:t>
            </a:r>
            <a:r>
              <a:rPr lang="en-US" altLang="en-US" sz="2400" dirty="0" smtClean="0"/>
              <a:t> server</a:t>
            </a:r>
            <a:br>
              <a:rPr lang="en-US" altLang="en-US" sz="2400" dirty="0" smtClean="0"/>
            </a:br>
            <a:r>
              <a:rPr lang="en-US" altLang="en-US" sz="2400" dirty="0" smtClean="0"/>
              <a:t>(or any OpenSSL Linux, even Win10 embedded Linux)</a:t>
            </a:r>
          </a:p>
          <a:p>
            <a:pPr marL="338138" indent="-338138">
              <a:spcBef>
                <a:spcPts val="6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8138" algn="l"/>
                <a:tab pos="441325" algn="l"/>
                <a:tab pos="889000" algn="l"/>
                <a:tab pos="1336675" algn="l"/>
                <a:tab pos="1784350" algn="l"/>
                <a:tab pos="2232025" algn="l"/>
                <a:tab pos="2679700" algn="l"/>
                <a:tab pos="3127375" algn="l"/>
                <a:tab pos="3575050" algn="l"/>
                <a:tab pos="4022725" algn="l"/>
                <a:tab pos="4470400" algn="l"/>
                <a:tab pos="4918075" algn="l"/>
                <a:tab pos="5367338" algn="l"/>
                <a:tab pos="5813425" algn="l"/>
                <a:tab pos="6261100" algn="l"/>
                <a:tab pos="6708775" algn="l"/>
                <a:tab pos="7156450" algn="l"/>
                <a:tab pos="7604125" algn="l"/>
                <a:tab pos="8051800" algn="l"/>
                <a:tab pos="8499475" algn="l"/>
                <a:tab pos="8947150" algn="l"/>
              </a:tabLst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03980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/>
              <a:t>OpenSSL – www.openssl.org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11662"/>
          </a:xfrm>
          <a:ln/>
        </p:spPr>
        <p:txBody>
          <a:bodyPr/>
          <a:lstStyle/>
          <a:p>
            <a:pPr marL="334963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sz="2400" dirty="0" err="1"/>
              <a:t>opensource</a:t>
            </a:r>
            <a:r>
              <a:rPr lang="en-US" altLang="en-US" sz="2400" dirty="0"/>
              <a:t> cryptography toolkit</a:t>
            </a:r>
          </a:p>
          <a:p>
            <a:pPr marL="334963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sz="2400" dirty="0"/>
              <a:t>Apache-style license</a:t>
            </a:r>
          </a:p>
          <a:p>
            <a:pPr marL="334963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sz="2400" dirty="0"/>
              <a:t>hash, symmetric/asymmetric  encryption, PKI, CA, ...</a:t>
            </a:r>
          </a:p>
          <a:p>
            <a:pPr marL="334963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sz="2400" dirty="0"/>
              <a:t>ASN.1, PKCS-5,7,8,12, X509, OCSP, PEM</a:t>
            </a:r>
          </a:p>
          <a:p>
            <a:pPr marL="334963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sz="2400" dirty="0"/>
              <a:t>SSL and TLS</a:t>
            </a:r>
          </a:p>
          <a:p>
            <a:pPr marL="334963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sz="2400" dirty="0"/>
              <a:t>command line tool</a:t>
            </a:r>
          </a:p>
          <a:p>
            <a:pPr marL="334963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sz="2400" dirty="0"/>
              <a:t>C/C++ library bindings (+many other library </a:t>
            </a:r>
            <a:r>
              <a:rPr lang="en-US" altLang="en-US" sz="2400" dirty="0" smtClean="0"/>
              <a:t>wrappers)</a:t>
            </a:r>
          </a:p>
          <a:p>
            <a:pPr marL="735013" lvl="1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sz="2400" dirty="0" smtClean="0"/>
              <a:t>on Linux compile with </a:t>
            </a:r>
            <a:r>
              <a:rPr lang="en-US" altLang="en-US" sz="2400" b="1" dirty="0" smtClean="0"/>
              <a:t>-</a:t>
            </a:r>
            <a:r>
              <a:rPr lang="en-US" altLang="en-US" sz="2400" b="1" dirty="0" err="1" smtClean="0"/>
              <a:t>lcrypto</a:t>
            </a:r>
            <a:r>
              <a:rPr lang="en-US" altLang="en-US" sz="2400" b="1" dirty="0" smtClean="0"/>
              <a:t> –</a:t>
            </a:r>
            <a:r>
              <a:rPr lang="en-US" altLang="en-US" sz="2400" b="1" dirty="0" err="1" smtClean="0"/>
              <a:t>lssl</a:t>
            </a:r>
            <a:endParaRPr lang="en-US" altLang="en-US" sz="2400" b="1" dirty="0" smtClean="0"/>
          </a:p>
          <a:p>
            <a:pPr marL="735013" lvl="1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sz="2400" dirty="0" smtClean="0"/>
              <a:t>#include </a:t>
            </a:r>
            <a:r>
              <a:rPr lang="en-US" altLang="en-US" sz="2400" dirty="0"/>
              <a:t>&lt;</a:t>
            </a:r>
            <a:r>
              <a:rPr lang="en-US" altLang="en-US" sz="2400" dirty="0" err="1"/>
              <a:t>openssl</a:t>
            </a:r>
            <a:r>
              <a:rPr lang="en-US" altLang="en-US" sz="2400" dirty="0"/>
              <a:t>/...&gt;</a:t>
            </a:r>
          </a:p>
          <a:p>
            <a:pPr marL="679450" indent="-676275">
              <a:buClrTx/>
              <a:buSzPct val="70000"/>
              <a:buFontTx/>
              <a:buNone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/>
              <a:t>Today’s exercise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11662"/>
          </a:xfrm>
          <a:ln/>
        </p:spPr>
        <p:txBody>
          <a:bodyPr/>
          <a:lstStyle/>
          <a:p>
            <a:pPr marL="334963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dirty="0"/>
              <a:t>Continue with OpenSSL on Linux</a:t>
            </a:r>
          </a:p>
          <a:p>
            <a:pPr marL="334963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dirty="0"/>
              <a:t>Symmetric </a:t>
            </a:r>
            <a:r>
              <a:rPr lang="en-US" altLang="en-US" dirty="0" smtClean="0"/>
              <a:t>Encryption</a:t>
            </a:r>
          </a:p>
          <a:p>
            <a:pPr marL="334963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dirty="0" smtClean="0"/>
              <a:t>Demonstration of failures in some modes</a:t>
            </a:r>
            <a:endParaRPr lang="en-US" altLang="en-US" dirty="0"/>
          </a:p>
          <a:p>
            <a:pPr marL="334963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dirty="0"/>
              <a:t>BIO (I/O abstraction)</a:t>
            </a:r>
          </a:p>
          <a:p>
            <a:pPr marL="334963" indent="-334963"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  <a:tabLst>
                <a:tab pos="334963" algn="l"/>
                <a:tab pos="438150" algn="l"/>
                <a:tab pos="885825" algn="l"/>
                <a:tab pos="1333500" algn="l"/>
                <a:tab pos="1781175" algn="l"/>
                <a:tab pos="2228850" algn="l"/>
                <a:tab pos="2676525" algn="l"/>
                <a:tab pos="3124200" algn="l"/>
                <a:tab pos="3571875" algn="l"/>
                <a:tab pos="4019550" algn="l"/>
                <a:tab pos="4467225" algn="l"/>
                <a:tab pos="4914900" algn="l"/>
                <a:tab pos="5364163" algn="l"/>
                <a:tab pos="5810250" algn="l"/>
                <a:tab pos="6257925" algn="l"/>
                <a:tab pos="6705600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</a:pPr>
            <a:r>
              <a:rPr lang="en-US" altLang="en-US" dirty="0" smtClean="0"/>
              <a:t>Assignment </a:t>
            </a:r>
            <a:r>
              <a:rPr lang="en-US" altLang="en-US" dirty="0"/>
              <a:t>(see separate file, </a:t>
            </a:r>
            <a:r>
              <a:rPr lang="en-US" altLang="en-US" dirty="0" smtClean="0"/>
              <a:t>10 points)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/>
              <a:t>Example 4:</a:t>
            </a:r>
            <a:br>
              <a:rPr lang="en-US" altLang="en-US"/>
            </a:br>
            <a:r>
              <a:rPr lang="en-US" altLang="en-US"/>
              <a:t>Symmetric encryption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94725" cy="4411662"/>
          </a:xfrm>
          <a:ln/>
        </p:spPr>
        <p:txBody>
          <a:bodyPr/>
          <a:lstStyle/>
          <a:p>
            <a:pPr marL="0" indent="0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dirty="0"/>
              <a:t>OpenSSL</a:t>
            </a:r>
          </a:p>
          <a:p>
            <a:pPr marL="0" indent="0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1400" dirty="0"/>
              <a:t>Encryption with EVP interface. Cipher mode is for example </a:t>
            </a:r>
            <a:r>
              <a:rPr lang="en-US" altLang="en-US" sz="1400" b="1" dirty="0"/>
              <a:t>EVP_aes_256_cbc().</a:t>
            </a:r>
            <a:br>
              <a:rPr lang="en-US" altLang="en-US" sz="1400" b="1" dirty="0"/>
            </a:br>
            <a:r>
              <a:rPr lang="en-US" altLang="en-US" dirty="0"/>
              <a:t>	</a:t>
            </a:r>
            <a:r>
              <a:rPr lang="en-US" altLang="en-US" sz="1600" dirty="0" err="1">
                <a:solidFill>
                  <a:srgbClr val="800000"/>
                </a:solidFill>
                <a:latin typeface="Courier 10 Pitch" pitchFamily="1" charset="0"/>
              </a:rPr>
              <a:t>EVP_CIPHER_CTX_new</a:t>
            </a: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()</a:t>
            </a:r>
            <a:b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</a:b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	</a:t>
            </a:r>
            <a:r>
              <a:rPr lang="en-US" altLang="en-US" sz="1600" dirty="0" err="1">
                <a:solidFill>
                  <a:srgbClr val="800000"/>
                </a:solidFill>
                <a:latin typeface="Courier 10 Pitch" pitchFamily="1" charset="0"/>
              </a:rPr>
              <a:t>EVP_EncryptInit_ex</a:t>
            </a: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(context, </a:t>
            </a:r>
            <a:r>
              <a:rPr lang="en-US" altLang="en-US" sz="1600" dirty="0" err="1">
                <a:solidFill>
                  <a:srgbClr val="800000"/>
                </a:solidFill>
                <a:latin typeface="Courier 10 Pitch" pitchFamily="1" charset="0"/>
              </a:rPr>
              <a:t>EVP_cipher_mode</a:t>
            </a: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,</a:t>
            </a:r>
            <a:b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</a:b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						 NULL/*engine*/, key, iv)</a:t>
            </a:r>
            <a:b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</a:b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	</a:t>
            </a:r>
            <a:r>
              <a:rPr lang="en-US" altLang="en-US" sz="1600" dirty="0" err="1">
                <a:solidFill>
                  <a:srgbClr val="800000"/>
                </a:solidFill>
                <a:latin typeface="Courier 10 Pitch" pitchFamily="1" charset="0"/>
              </a:rPr>
              <a:t>EVP_EncryptUpdate</a:t>
            </a: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(context, </a:t>
            </a:r>
            <a:r>
              <a:rPr lang="en-US" altLang="en-US" sz="1600" dirty="0" err="1">
                <a:solidFill>
                  <a:srgbClr val="800000"/>
                </a:solidFill>
                <a:latin typeface="Courier 10 Pitch" pitchFamily="1" charset="0"/>
              </a:rPr>
              <a:t>ciphertext</a:t>
            </a: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, &amp;</a:t>
            </a:r>
            <a:r>
              <a:rPr lang="en-US" altLang="en-US" sz="1600" dirty="0" err="1">
                <a:solidFill>
                  <a:srgbClr val="800000"/>
                </a:solidFill>
                <a:latin typeface="Courier 10 Pitch" pitchFamily="1" charset="0"/>
              </a:rPr>
              <a:t>clen</a:t>
            </a: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, plaintext, </a:t>
            </a:r>
            <a:r>
              <a:rPr lang="en-US" altLang="en-US" sz="1600" dirty="0" err="1">
                <a:solidFill>
                  <a:srgbClr val="800000"/>
                </a:solidFill>
                <a:latin typeface="Courier 10 Pitch" pitchFamily="1" charset="0"/>
              </a:rPr>
              <a:t>plen</a:t>
            </a: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)</a:t>
            </a:r>
            <a:b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</a:b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	</a:t>
            </a:r>
            <a:r>
              <a:rPr lang="en-US" altLang="en-US" sz="1600" dirty="0" err="1">
                <a:solidFill>
                  <a:srgbClr val="800000"/>
                </a:solidFill>
                <a:latin typeface="Courier 10 Pitch" pitchFamily="1" charset="0"/>
              </a:rPr>
              <a:t>EVP_EncryptFinal_ex</a:t>
            </a: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(context, </a:t>
            </a:r>
            <a:r>
              <a:rPr lang="en-US" altLang="en-US" sz="1600" dirty="0" err="1">
                <a:solidFill>
                  <a:srgbClr val="800000"/>
                </a:solidFill>
                <a:latin typeface="Courier 10 Pitch" pitchFamily="1" charset="0"/>
              </a:rPr>
              <a:t>ciphertext</a:t>
            </a: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 + </a:t>
            </a:r>
            <a:r>
              <a:rPr lang="en-US" altLang="en-US" sz="1600" dirty="0" err="1">
                <a:solidFill>
                  <a:srgbClr val="800000"/>
                </a:solidFill>
                <a:latin typeface="Courier 10 Pitch" pitchFamily="1" charset="0"/>
              </a:rPr>
              <a:t>clen</a:t>
            </a: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, &amp;</a:t>
            </a:r>
            <a:r>
              <a:rPr lang="en-US" altLang="en-US" sz="1600" dirty="0" err="1">
                <a:solidFill>
                  <a:srgbClr val="800000"/>
                </a:solidFill>
                <a:latin typeface="Courier 10 Pitch" pitchFamily="1" charset="0"/>
              </a:rPr>
              <a:t>len</a:t>
            </a: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)</a:t>
            </a:r>
            <a:b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</a:b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	</a:t>
            </a:r>
            <a:r>
              <a:rPr lang="en-US" altLang="en-US" sz="1600" dirty="0" err="1">
                <a:solidFill>
                  <a:srgbClr val="800000"/>
                </a:solidFill>
                <a:latin typeface="Courier 10 Pitch" pitchFamily="1" charset="0"/>
              </a:rPr>
              <a:t>EVP_CIPHER_CTX_free</a:t>
            </a:r>
            <a:r>
              <a:rPr lang="en-US" altLang="en-US" sz="1600" dirty="0">
                <a:solidFill>
                  <a:srgbClr val="800000"/>
                </a:solidFill>
                <a:latin typeface="Courier 10 Pitch" pitchFamily="1" charset="0"/>
              </a:rPr>
              <a:t>(context)</a:t>
            </a:r>
          </a:p>
          <a:p>
            <a:pPr marL="0" indent="0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2000" i="1" dirty="0"/>
              <a:t>See </a:t>
            </a:r>
            <a:r>
              <a:rPr lang="en-US" altLang="en-US" sz="2000" b="1" i="1" dirty="0"/>
              <a:t>4_encryption_openssl</a:t>
            </a:r>
            <a:r>
              <a:rPr lang="en-US" altLang="en-US" sz="2000" i="1" dirty="0"/>
              <a:t> directory.</a:t>
            </a:r>
          </a:p>
          <a:p>
            <a:pPr marL="0" indent="0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  <a:p>
            <a:pPr marL="685800" lvl="1" indent="-342900">
              <a:buClrTx/>
              <a:buSzPct val="70000"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 dirty="0" smtClean="0"/>
              <a:t>Symmetric encryption:</a:t>
            </a:r>
            <a:br>
              <a:rPr lang="en-US" altLang="en-US" dirty="0" smtClean="0"/>
            </a:br>
            <a:r>
              <a:rPr lang="en-US" altLang="en-US" dirty="0" err="1" smtClean="0"/>
              <a:t>ciphertext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16832"/>
            <a:ext cx="7231501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40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 dirty="0" smtClean="0"/>
              <a:t>ECB mode</a:t>
            </a:r>
            <a:br>
              <a:rPr lang="en-US" altLang="en-US" dirty="0" smtClean="0"/>
            </a:br>
            <a:r>
              <a:rPr lang="en-US" altLang="en-US" dirty="0" smtClean="0"/>
              <a:t>…should be never used </a:t>
            </a:r>
            <a:r>
              <a:rPr lang="en-US" altLang="en-US" dirty="0" smtClean="0">
                <a:sym typeface="Wingdings" panose="05000000000000000000" pitchFamily="2" charset="2"/>
              </a:rPr>
              <a:t>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5191162"/>
            <a:ext cx="8594725" cy="1694222"/>
          </a:xfrm>
          <a:ln/>
        </p:spPr>
        <p:txBody>
          <a:bodyPr/>
          <a:lstStyle/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2000" i="1" dirty="0"/>
              <a:t>Wrong use demo: </a:t>
            </a:r>
            <a:r>
              <a:rPr lang="en-US" altLang="en-US" sz="2000" i="1" dirty="0" err="1" smtClean="0"/>
              <a:t>ciphertext</a:t>
            </a:r>
            <a:r>
              <a:rPr lang="en-US" altLang="en-US" sz="2000" i="1" dirty="0" smtClean="0"/>
              <a:t> patterns, block relocation.</a:t>
            </a:r>
          </a:p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2000" i="1" dirty="0" smtClean="0"/>
              <a:t>See </a:t>
            </a:r>
            <a:r>
              <a:rPr lang="en-US" altLang="en-US" sz="2000" b="1" i="1" dirty="0" smtClean="0"/>
              <a:t>4a_encryption_fails_openssl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directory</a:t>
            </a:r>
            <a:r>
              <a:rPr lang="en-US" altLang="en-US" sz="2000" i="1" dirty="0" smtClean="0"/>
              <a:t>.</a:t>
            </a:r>
          </a:p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1600" i="1" dirty="0"/>
              <a:t>	</a:t>
            </a:r>
            <a:r>
              <a:rPr lang="en-US" altLang="en-US" sz="1600" i="1" dirty="0" smtClean="0"/>
              <a:t>													picture: Wikipedia</a:t>
            </a:r>
            <a:endParaRPr lang="en-US" altLang="en-US" sz="1600" i="1" dirty="0"/>
          </a:p>
          <a:p>
            <a:pPr marL="0" indent="0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  <a:p>
            <a:pPr marL="685800" lvl="1" indent="-342900">
              <a:buClrTx/>
              <a:buSzPct val="70000"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7416385" cy="29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2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 dirty="0" smtClean="0"/>
              <a:t>XTS mode</a:t>
            </a:r>
            <a:br>
              <a:rPr lang="en-US" altLang="en-US" dirty="0" smtClean="0"/>
            </a:br>
            <a:r>
              <a:rPr lang="en-US" altLang="en-US" dirty="0" smtClean="0"/>
              <a:t>storage (file, disk) encryption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5479194"/>
            <a:ext cx="8594725" cy="1694222"/>
          </a:xfrm>
          <a:ln/>
        </p:spPr>
        <p:txBody>
          <a:bodyPr/>
          <a:lstStyle/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2000" i="1" dirty="0" smtClean="0"/>
              <a:t>Wrong use demo: block patterns with constant IV.</a:t>
            </a:r>
          </a:p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2000" i="1" dirty="0" smtClean="0"/>
              <a:t>See </a:t>
            </a:r>
            <a:r>
              <a:rPr lang="en-US" altLang="en-US" sz="2000" b="1" i="1" dirty="0" smtClean="0"/>
              <a:t>4a_encryption_fails_openssl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directory</a:t>
            </a:r>
            <a:r>
              <a:rPr lang="en-US" altLang="en-US" sz="2000" i="1" dirty="0" smtClean="0"/>
              <a:t>.</a:t>
            </a:r>
          </a:p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1600" i="1" dirty="0"/>
              <a:t>	</a:t>
            </a:r>
            <a:r>
              <a:rPr lang="en-US" altLang="en-US" sz="1600" i="1" dirty="0" smtClean="0"/>
              <a:t>													picture: Wikipedia</a:t>
            </a:r>
            <a:endParaRPr lang="en-US" altLang="en-US" sz="1600" i="1" dirty="0"/>
          </a:p>
          <a:p>
            <a:pPr marL="0" indent="0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  <a:p>
            <a:pPr marL="685800" lvl="1" indent="-342900">
              <a:buClrTx/>
              <a:buSzPct val="70000"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30498"/>
            <a:ext cx="8003231" cy="383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5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 dirty="0" smtClean="0"/>
              <a:t>Symmetric encryption fails:</a:t>
            </a:r>
            <a:br>
              <a:rPr lang="en-US" altLang="en-US" dirty="0" smtClean="0"/>
            </a:br>
            <a:r>
              <a:rPr lang="en-US" altLang="en-US" dirty="0" smtClean="0"/>
              <a:t>patterns in </a:t>
            </a:r>
            <a:r>
              <a:rPr lang="en-US" altLang="en-US" dirty="0" err="1" smtClean="0"/>
              <a:t>ciphertext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8800"/>
            <a:ext cx="8388424" cy="51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82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</a:pPr>
            <a:r>
              <a:rPr lang="en-US" altLang="en-US" dirty="0" smtClean="0"/>
              <a:t>CBC mode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5191162"/>
            <a:ext cx="8594725" cy="1694222"/>
          </a:xfrm>
          <a:ln/>
        </p:spPr>
        <p:txBody>
          <a:bodyPr/>
          <a:lstStyle/>
          <a:p>
            <a:pPr marL="0" indent="0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2000" i="1" dirty="0"/>
              <a:t>Wrong use demo: </a:t>
            </a:r>
            <a:r>
              <a:rPr lang="en-US" altLang="en-US" sz="2000" i="1" dirty="0" smtClean="0"/>
              <a:t>first block bit flips (IV) and consecutive block change.</a:t>
            </a:r>
          </a:p>
          <a:p>
            <a:pPr marL="0" indent="0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2000" i="1" dirty="0" smtClean="0"/>
              <a:t>See </a:t>
            </a:r>
            <a:r>
              <a:rPr lang="en-US" altLang="en-US" sz="2000" b="1" i="1" dirty="0" smtClean="0"/>
              <a:t>4a_encryption_fails_openssl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directory</a:t>
            </a:r>
            <a:r>
              <a:rPr lang="en-US" altLang="en-US" sz="2000" i="1" dirty="0" smtClean="0"/>
              <a:t>.</a:t>
            </a:r>
          </a:p>
          <a:p>
            <a:pPr marL="0" indent="3175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r>
              <a:rPr lang="en-US" altLang="en-US" sz="1600" i="1" dirty="0"/>
              <a:t>	</a:t>
            </a:r>
            <a:r>
              <a:rPr lang="en-US" altLang="en-US" sz="1600" i="1" dirty="0" smtClean="0"/>
              <a:t>													picture: Wikipedia</a:t>
            </a:r>
            <a:endParaRPr lang="en-US" altLang="en-US" sz="1600" i="1" dirty="0"/>
          </a:p>
          <a:p>
            <a:pPr marL="0" indent="0">
              <a:buClrTx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  <a:p>
            <a:pPr marL="685800" lvl="1" indent="-342900">
              <a:buClrTx/>
              <a:buSzPct val="70000"/>
              <a:buFontTx/>
              <a:buNone/>
              <a:tabLst>
                <a:tab pos="0" algn="l"/>
                <a:tab pos="103188" algn="l"/>
                <a:tab pos="550863" algn="l"/>
                <a:tab pos="998538" algn="l"/>
                <a:tab pos="1446213" algn="l"/>
                <a:tab pos="1893888" algn="l"/>
                <a:tab pos="2341563" algn="l"/>
                <a:tab pos="2789238" algn="l"/>
                <a:tab pos="3236913" algn="l"/>
                <a:tab pos="3684588" algn="l"/>
                <a:tab pos="4132263" algn="l"/>
                <a:tab pos="4579938" algn="l"/>
                <a:tab pos="5029200" algn="l"/>
                <a:tab pos="5475288" algn="l"/>
                <a:tab pos="5922963" algn="l"/>
                <a:tab pos="6370638" algn="l"/>
                <a:tab pos="6818313" algn="l"/>
                <a:tab pos="7265988" algn="l"/>
                <a:tab pos="7713663" algn="l"/>
                <a:tab pos="8161338" algn="l"/>
                <a:tab pos="8609013" algn="l"/>
              </a:tabLst>
            </a:pPr>
            <a:endParaRPr lang="en-US" altLang="en-US" sz="1600" dirty="0">
              <a:solidFill>
                <a:srgbClr val="800000"/>
              </a:solidFill>
              <a:latin typeface="Courier 10 Pitch" pitchFamily="1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997"/>
            <a:ext cx="7416385" cy="29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22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76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panose="020B06030308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76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panose="020B06030308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76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panose="020B06030308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76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panose="020B06030308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235</Words>
  <Application>Microsoft Office PowerPoint</Application>
  <PresentationFormat>On-screen Show (4:3)</PresentationFormat>
  <Paragraphs>81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Courier 10 Pitch</vt:lpstr>
      <vt:lpstr>DejaVu Sans</vt:lpstr>
      <vt:lpstr>Times New Roman</vt:lpstr>
      <vt:lpstr>Wingdings</vt:lpstr>
      <vt:lpstr>Office Theme</vt:lpstr>
      <vt:lpstr>Office Theme</vt:lpstr>
      <vt:lpstr>Crypto libraries OpenSSL (cont.)</vt:lpstr>
      <vt:lpstr>OpenSSL – www.openssl.org</vt:lpstr>
      <vt:lpstr>Today’s exercise</vt:lpstr>
      <vt:lpstr>Example 4: Symmetric encryption</vt:lpstr>
      <vt:lpstr>Symmetric encryption: ciphertext</vt:lpstr>
      <vt:lpstr>ECB mode …should be never used </vt:lpstr>
      <vt:lpstr>XTS mode storage (file, disk) encryption</vt:lpstr>
      <vt:lpstr>Symmetric encryption fails: patterns in ciphertext</vt:lpstr>
      <vt:lpstr>CBC mode</vt:lpstr>
      <vt:lpstr>CTR mode (counter mode)</vt:lpstr>
      <vt:lpstr>No integrity protection… (no authentication of data)</vt:lpstr>
      <vt:lpstr>Authenticated mode GCM - Galois/Counter Mode</vt:lpstr>
      <vt:lpstr>Example 5: OpenSSL BIO (I/O abstraction)</vt:lpstr>
      <vt:lpstr>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 libraries</dc:title>
  <dc:creator>milan</dc:creator>
  <cp:lastModifiedBy>milan</cp:lastModifiedBy>
  <cp:revision>17</cp:revision>
  <cp:lastPrinted>2016-10-31T19:19:53Z</cp:lastPrinted>
  <dcterms:created xsi:type="dcterms:W3CDTF">2016-10-31T19:13:51Z</dcterms:created>
  <dcterms:modified xsi:type="dcterms:W3CDTF">2018-10-23T14:43:21Z</dcterms:modified>
</cp:coreProperties>
</file>