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59"/>
  </p:notesMasterIdLst>
  <p:handoutMasterIdLst>
    <p:handoutMasterId r:id="rId60"/>
  </p:handoutMasterIdLst>
  <p:sldIdLst>
    <p:sldId id="256" r:id="rId3"/>
    <p:sldId id="367" r:id="rId4"/>
    <p:sldId id="430" r:id="rId5"/>
    <p:sldId id="364" r:id="rId6"/>
    <p:sldId id="428" r:id="rId7"/>
    <p:sldId id="363" r:id="rId8"/>
    <p:sldId id="365" r:id="rId9"/>
    <p:sldId id="395" r:id="rId10"/>
    <p:sldId id="403" r:id="rId11"/>
    <p:sldId id="396" r:id="rId12"/>
    <p:sldId id="366" r:id="rId13"/>
    <p:sldId id="368" r:id="rId14"/>
    <p:sldId id="370" r:id="rId15"/>
    <p:sldId id="373" r:id="rId16"/>
    <p:sldId id="376" r:id="rId17"/>
    <p:sldId id="402" r:id="rId18"/>
    <p:sldId id="414" r:id="rId19"/>
    <p:sldId id="400" r:id="rId20"/>
    <p:sldId id="424" r:id="rId21"/>
    <p:sldId id="389" r:id="rId22"/>
    <p:sldId id="405" r:id="rId23"/>
    <p:sldId id="413" r:id="rId24"/>
    <p:sldId id="406" r:id="rId25"/>
    <p:sldId id="415" r:id="rId26"/>
    <p:sldId id="407" r:id="rId27"/>
    <p:sldId id="409" r:id="rId28"/>
    <p:sldId id="410" r:id="rId29"/>
    <p:sldId id="411" r:id="rId30"/>
    <p:sldId id="379" r:id="rId31"/>
    <p:sldId id="425" r:id="rId32"/>
    <p:sldId id="380" r:id="rId33"/>
    <p:sldId id="404" r:id="rId34"/>
    <p:sldId id="381" r:id="rId35"/>
    <p:sldId id="398" r:id="rId36"/>
    <p:sldId id="397" r:id="rId37"/>
    <p:sldId id="416" r:id="rId38"/>
    <p:sldId id="417" r:id="rId39"/>
    <p:sldId id="382" r:id="rId40"/>
    <p:sldId id="378" r:id="rId41"/>
    <p:sldId id="383" r:id="rId42"/>
    <p:sldId id="384" r:id="rId43"/>
    <p:sldId id="388" r:id="rId44"/>
    <p:sldId id="387" r:id="rId45"/>
    <p:sldId id="390" r:id="rId46"/>
    <p:sldId id="391" r:id="rId47"/>
    <p:sldId id="392" r:id="rId48"/>
    <p:sldId id="393" r:id="rId49"/>
    <p:sldId id="431" r:id="rId50"/>
    <p:sldId id="432" r:id="rId51"/>
    <p:sldId id="418" r:id="rId52"/>
    <p:sldId id="385" r:id="rId53"/>
    <p:sldId id="386" r:id="rId54"/>
    <p:sldId id="421" r:id="rId55"/>
    <p:sldId id="422" r:id="rId56"/>
    <p:sldId id="419" r:id="rId57"/>
    <p:sldId id="362" r:id="rId58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5" autoAdjust="0"/>
  </p:normalViewPr>
  <p:slideViewPr>
    <p:cSldViewPr snapToGrid="0" snapToObjects="1">
      <p:cViewPr>
        <p:scale>
          <a:sx n="94" d="100"/>
          <a:sy n="94" d="100"/>
        </p:scale>
        <p:origin x="-552" y="67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2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6AF86-5874-AD42-9DBC-7234701294BD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C0499-005E-864B-80B4-B42EAD4D5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0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/>
              <a:t>Click to edit the notes format</a:t>
            </a:r>
            <a:endParaRPr noProof="0"/>
          </a:p>
        </p:txBody>
      </p:sp>
      <p:sp>
        <p:nvSpPr>
          <p:cNvPr id="1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3438" cy="503238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&lt;header&gt;</a:t>
            </a:r>
            <a:endParaRPr sz="1800">
              <a:latin typeface="+mn-l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/>
          </p:nvPr>
        </p:nvSpPr>
        <p:spPr>
          <a:xfrm>
            <a:off x="4398963" y="0"/>
            <a:ext cx="3373437" cy="50323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&lt;date/time&gt;</a:t>
            </a:r>
            <a:endParaRPr sz="1800">
              <a:latin typeface="+mn-l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/>
          </p:nvPr>
        </p:nvSpPr>
        <p:spPr>
          <a:xfrm>
            <a:off x="0" y="9555163"/>
            <a:ext cx="3373438" cy="503237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&lt;footer&gt;</a:t>
            </a:r>
            <a:endParaRPr sz="1800">
              <a:latin typeface="+mn-lt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sldNum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A3ECD6B0-02A3-6C45-AF3C-82BDB555B4B4}" type="slidenum">
              <a:rPr lang="en-US"/>
              <a:pPr/>
              <a:t>‹#›</a:t>
            </a:fld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1"/>
          <p:cNvSpPr>
            <a:spLocks noGrp="1"/>
          </p:cNvSpPr>
          <p:nvPr>
            <p:ph type="body"/>
          </p:nvPr>
        </p:nvSpPr>
        <p:spPr bwMode="auto"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  <a:cs typeface="DejaVu Sans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  <a:cs typeface="DejaVu Sans" charset="0"/>
              </a:rPr>
              <a:t>JCA</a:t>
            </a:r>
            <a:r>
              <a:rPr lang="en-US" baseline="0" dirty="0" smtClean="0">
                <a:latin typeface="Arial" charset="0"/>
                <a:cs typeface="DejaVu Sans" charset="0"/>
              </a:rPr>
              <a:t> = basic framework, providers, basic algorithms,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Arial" charset="0"/>
                <a:cs typeface="DejaVu Sans" charset="0"/>
              </a:rPr>
              <a:t>JCE = extensions on top of that, </a:t>
            </a:r>
            <a:r>
              <a:rPr lang="en-US" baseline="0" dirty="0" err="1" smtClean="0">
                <a:latin typeface="Arial" charset="0"/>
                <a:cs typeface="DejaVu Sans" charset="0"/>
              </a:rPr>
              <a:t>addeed</a:t>
            </a:r>
            <a:r>
              <a:rPr lang="en-US" baseline="0" dirty="0" smtClean="0">
                <a:latin typeface="Arial" charset="0"/>
                <a:cs typeface="DejaVu Sans" charset="0"/>
              </a:rPr>
              <a:t> ciphers, macs (subject to regulations before)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Arial" charset="0"/>
                <a:cs typeface="DejaVu Sans" charset="0"/>
              </a:rPr>
              <a:t>Since 1.4 merged together</a:t>
            </a:r>
            <a:endParaRPr lang="en-US" dirty="0" smtClean="0">
              <a:latin typeface="Arial" charset="0"/>
              <a:cs typeface="DejaVu Sans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Arial" charset="0"/>
              <a:cs typeface="DejaVu Sans" charset="0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3"/>
          <p:cNvSpPr/>
          <p:nvPr/>
        </p:nvSpPr>
        <p:spPr>
          <a:xfrm>
            <a:off x="0" y="9721850"/>
            <a:ext cx="3076575" cy="509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4"/>
          <p:cNvSpPr/>
          <p:nvPr/>
        </p:nvSpPr>
        <p:spPr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Pure</a:t>
            </a:r>
            <a:r>
              <a:rPr lang="en-US" baseline="0" dirty="0" smtClean="0"/>
              <a:t> java implementation of crypto. Tradeoffs interoperability vs. speed.</a:t>
            </a:r>
          </a:p>
          <a:p>
            <a:r>
              <a:rPr lang="en-US" baseline="0" dirty="0" smtClean="0"/>
              <a:t>Some providers with C-accelerated or HW accelerated implementations.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ECD6B0-02A3-6C45-AF3C-82BDB555B4B4}" type="slidenum">
              <a:rPr lang="en-US" smtClean="0"/>
              <a:pPr/>
              <a:t>15</a:t>
            </a:fld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5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Catch: http</a:t>
            </a:r>
            <a:r>
              <a:rPr lang="en-US" baseline="0" dirty="0" smtClean="0"/>
              <a:t> -&gt; https redirect. Bonus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ECD6B0-02A3-6C45-AF3C-82BDB555B4B4}" type="slidenum">
              <a:rPr lang="en-US" smtClean="0"/>
              <a:pPr/>
              <a:t>37</a:t>
            </a:fld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9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Wrapping keys to opaque</a:t>
            </a:r>
            <a:r>
              <a:rPr lang="en-US" baseline="0" dirty="0" smtClean="0"/>
              <a:t> key objects. </a:t>
            </a:r>
          </a:p>
          <a:p>
            <a:r>
              <a:rPr lang="en-US" baseline="0" dirty="0" smtClean="0"/>
              <a:t>Provider generates key objects, it has to understand it. Underlying implementation is hidden.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ECD6B0-02A3-6C45-AF3C-82BDB555B4B4}" type="slidenum">
              <a:rPr lang="en-US" smtClean="0"/>
              <a:pPr/>
              <a:t>40</a:t>
            </a:fld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4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Catch: swap IV/Key</a:t>
            </a:r>
            <a:r>
              <a:rPr lang="en-US" baseline="0" dirty="0" smtClean="0"/>
              <a:t>, 3</a:t>
            </a:r>
            <a:r>
              <a:rPr lang="en-US" baseline="30000" dirty="0" smtClean="0"/>
              <a:t>rd</a:t>
            </a:r>
            <a:r>
              <a:rPr lang="en-US" baseline="0" dirty="0" smtClean="0"/>
              <a:t> example has intentionally swapped key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IV to demonstrate invalid padding. </a:t>
            </a:r>
          </a:p>
          <a:p>
            <a:r>
              <a:rPr lang="en-US" baseline="0" dirty="0" smtClean="0"/>
              <a:t>Padding oracle attack. Invalid key demo.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ECD6B0-02A3-6C45-AF3C-82BDB555B4B4}" type="slidenum">
              <a:rPr lang="en-US" smtClean="0"/>
              <a:pPr/>
              <a:t>50</a:t>
            </a:fld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6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03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81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8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3375"/>
            <a:ext cx="4986337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3375"/>
            <a:ext cx="4986337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38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0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69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12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6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22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4140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87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930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822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16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78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432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3375"/>
            <a:ext cx="4986337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3375"/>
            <a:ext cx="4986337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6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1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50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1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96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09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the outline text format</a:t>
            </a:r>
            <a:endParaRPr/>
          </a:p>
          <a:p>
            <a:pPr lvl="1"/>
            <a:r>
              <a:rPr lang="en-US"/>
              <a:t>Second Outline Level</a:t>
            </a:r>
            <a:endParaRPr/>
          </a:p>
          <a:p>
            <a:pPr lvl="2"/>
            <a:r>
              <a:rPr lang="en-US"/>
              <a:t>Third Outline Level</a:t>
            </a:r>
            <a:endParaRPr/>
          </a:p>
          <a:p>
            <a:pPr lvl="3"/>
            <a:r>
              <a:rPr lang="en-US"/>
              <a:t>Fourth Outline Level</a:t>
            </a:r>
            <a:endParaRPr/>
          </a:p>
          <a:p>
            <a:pPr lvl="4"/>
            <a:r>
              <a:rPr lang="en-US"/>
              <a:t>Fifth Outline Level</a:t>
            </a:r>
            <a:endParaRPr/>
          </a:p>
          <a:p>
            <a:pPr lvl="5"/>
            <a:r>
              <a:rPr lang="en-US"/>
              <a:t>Sixth Outline Level</a:t>
            </a:r>
            <a:endParaRPr/>
          </a:p>
          <a:p>
            <a:pPr lvl="6"/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the outline text format</a:t>
            </a:r>
            <a:endParaRPr/>
          </a:p>
          <a:p>
            <a:pPr lvl="1"/>
            <a:r>
              <a:rPr lang="en-US"/>
              <a:t>Second Outline Level</a:t>
            </a:r>
            <a:endParaRPr/>
          </a:p>
          <a:p>
            <a:pPr lvl="2"/>
            <a:r>
              <a:rPr lang="en-US"/>
              <a:t>Third Outline Level</a:t>
            </a:r>
            <a:endParaRPr/>
          </a:p>
          <a:p>
            <a:pPr lvl="3"/>
            <a:r>
              <a:rPr lang="en-US"/>
              <a:t>Fourth Outline Level</a:t>
            </a:r>
            <a:endParaRPr/>
          </a:p>
          <a:p>
            <a:pPr lvl="4"/>
            <a:r>
              <a:rPr lang="en-US"/>
              <a:t>Fifth Outline Level</a:t>
            </a:r>
            <a:endParaRPr/>
          </a:p>
          <a:p>
            <a:pPr lvl="5"/>
            <a:r>
              <a:rPr lang="en-US"/>
              <a:t>Sixth Outline Level</a:t>
            </a:r>
            <a:endParaRPr/>
          </a:p>
          <a:p>
            <a:pPr lvl="6"/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3238" y="476250"/>
            <a:ext cx="5753100" cy="1871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"/>
              </a:rPr>
              <a:t>JCA/JCE</a:t>
            </a:r>
            <a:endParaRPr dirty="0"/>
          </a:p>
        </p:txBody>
      </p:sp>
      <p:sp>
        <p:nvSpPr>
          <p:cNvPr id="118" name="CustomShape 2"/>
          <p:cNvSpPr/>
          <p:nvPr/>
        </p:nvSpPr>
        <p:spPr>
          <a:xfrm>
            <a:off x="503238" y="3284538"/>
            <a:ext cx="7590232" cy="1079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E4485"/>
                </a:solidFill>
                <a:latin typeface="Arial"/>
              </a:rPr>
              <a:t>Java Crypto Architecture / Java Crypto Extensions</a:t>
            </a:r>
            <a:endParaRPr dirty="0"/>
          </a:p>
        </p:txBody>
      </p:sp>
      <p:sp>
        <p:nvSpPr>
          <p:cNvPr id="119" name="CustomShape 3"/>
          <p:cNvSpPr/>
          <p:nvPr/>
        </p:nvSpPr>
        <p:spPr>
          <a:xfrm>
            <a:off x="503238" y="5254625"/>
            <a:ext cx="6227762" cy="862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>
                <a:solidFill>
                  <a:srgbClr val="1E4485"/>
                </a:solidFill>
                <a:latin typeface="Arial"/>
              </a:rPr>
              <a:t>Dušan</a:t>
            </a:r>
            <a:r>
              <a:rPr lang="en-US" u="sng" dirty="0">
                <a:solidFill>
                  <a:srgbClr val="1E4485"/>
                </a:solidFill>
                <a:latin typeface="Arial"/>
              </a:rPr>
              <a:t> </a:t>
            </a:r>
            <a:r>
              <a:rPr lang="en-US" u="sng" dirty="0" err="1" smtClean="0">
                <a:solidFill>
                  <a:srgbClr val="1E4485"/>
                </a:solidFill>
                <a:latin typeface="Arial"/>
              </a:rPr>
              <a:t>Klinec</a:t>
            </a:r>
            <a:r>
              <a:rPr lang="en-US" dirty="0">
                <a:solidFill>
                  <a:srgbClr val="1E4485"/>
                </a:solidFill>
                <a:latin typeface="Arial"/>
              </a:rPr>
              <a:t/>
            </a:r>
            <a:br>
              <a:rPr lang="en-US" dirty="0">
                <a:solidFill>
                  <a:srgbClr val="1E4485"/>
                </a:solidFill>
                <a:latin typeface="Arial"/>
              </a:rPr>
            </a:br>
            <a:r>
              <a:rPr lang="en-US" dirty="0" err="1" smtClean="0">
                <a:solidFill>
                  <a:srgbClr val="1E4485"/>
                </a:solidFill>
                <a:latin typeface="Arial"/>
              </a:rPr>
              <a:t>deadcode.me</a:t>
            </a:r>
            <a:endParaRPr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 advTm="19036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Bouncy Castle</a:t>
            </a:r>
            <a:endParaRPr lang="en-US" sz="3200" dirty="0"/>
          </a:p>
        </p:txBody>
      </p:sp>
      <p:sp>
        <p:nvSpPr>
          <p:cNvPr id="8" name="CustomShape 2"/>
          <p:cNvSpPr/>
          <p:nvPr/>
        </p:nvSpPr>
        <p:spPr>
          <a:xfrm>
            <a:off x="655638" y="20240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Implements a LOT OF ciphers, cipher suites, algorithms, modes, ASN.1, PEM, Certs,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Origin: Australian, former advantage (crypto regulations)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Android</a:t>
            </a:r>
            <a:endParaRPr lang="is-IS" sz="2800" dirty="0" smtClean="0"/>
          </a:p>
        </p:txBody>
      </p:sp>
    </p:spTree>
    <p:extLst>
      <p:ext uri="{BB962C8B-B14F-4D97-AF65-F5344CB8AC3E}">
        <p14:creationId xmlns:p14="http://schemas.microsoft.com/office/powerpoint/2010/main" val="1098471252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2"/>
          <p:cNvSpPr/>
          <p:nvPr/>
        </p:nvSpPr>
        <p:spPr>
          <a:xfrm>
            <a:off x="5120070" y="1871663"/>
            <a:ext cx="3611179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getInstance()</a:t>
            </a:r>
            <a:br>
              <a:rPr lang="is-IS" sz="2800" dirty="0" smtClean="0"/>
            </a:br>
            <a:endParaRPr lang="is-IS" sz="28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u</a:t>
            </a:r>
            <a:r>
              <a:rPr lang="is-IS" sz="2800" dirty="0" smtClean="0"/>
              <a:t>pdate()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d</a:t>
            </a:r>
            <a:r>
              <a:rPr lang="is-IS" sz="2800" dirty="0" smtClean="0"/>
              <a:t>igest()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r</a:t>
            </a:r>
            <a:r>
              <a:rPr lang="is-IS" sz="2800" dirty="0" smtClean="0"/>
              <a:t>eset()</a:t>
            </a:r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E4485"/>
                </a:solidFill>
              </a:rPr>
              <a:t>Provider </a:t>
            </a:r>
            <a:r>
              <a:rPr lang="en-US" sz="3200" b="1" dirty="0" smtClean="0">
                <a:solidFill>
                  <a:srgbClr val="1E4485"/>
                </a:solidFill>
              </a:rPr>
              <a:t>architecture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Engine classes</a:t>
            </a:r>
            <a:r>
              <a:rPr lang="en-US" sz="3200" b="1" dirty="0">
                <a:solidFill>
                  <a:srgbClr val="1E4485"/>
                </a:solidFill>
              </a:rPr>
              <a:t>	</a:t>
            </a:r>
            <a:endParaRPr lang="en-US" sz="3200" dirty="0"/>
          </a:p>
        </p:txBody>
      </p:sp>
      <p:pic>
        <p:nvPicPr>
          <p:cNvPr id="2" name="Picture 1" descr="Snímek obrazovky 2016-11-07 v 22.23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9"/>
          <a:stretch/>
        </p:blipFill>
        <p:spPr>
          <a:xfrm>
            <a:off x="192471" y="1700213"/>
            <a:ext cx="4927600" cy="45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7673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2"/>
          <p:cNvSpPr/>
          <p:nvPr/>
        </p:nvSpPr>
        <p:spPr>
          <a:xfrm>
            <a:off x="5120070" y="1871663"/>
            <a:ext cx="3611179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getInstance()</a:t>
            </a:r>
            <a:br>
              <a:rPr lang="is-IS" sz="2800" dirty="0" smtClean="0"/>
            </a:br>
            <a:endParaRPr lang="is-IS" sz="28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init</a:t>
            </a:r>
            <a:r>
              <a:rPr lang="is-IS" sz="2800" dirty="0" smtClean="0"/>
              <a:t>()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update</a:t>
            </a:r>
            <a:r>
              <a:rPr lang="is-IS" sz="2800" dirty="0" smtClean="0"/>
              <a:t>()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doFinal</a:t>
            </a:r>
            <a:r>
              <a:rPr lang="is-IS" sz="2800" dirty="0" smtClean="0"/>
              <a:t>()</a:t>
            </a:r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E4485"/>
                </a:solidFill>
              </a:rPr>
              <a:t>Provider </a:t>
            </a:r>
            <a:r>
              <a:rPr lang="en-US" sz="3200" b="1" dirty="0" smtClean="0">
                <a:solidFill>
                  <a:srgbClr val="1E4485"/>
                </a:solidFill>
              </a:rPr>
              <a:t>architecture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Engine classes</a:t>
            </a:r>
            <a:r>
              <a:rPr lang="en-US" sz="3200" b="1" dirty="0">
                <a:solidFill>
                  <a:srgbClr val="1E4485"/>
                </a:solidFill>
              </a:rPr>
              <a:t>	</a:t>
            </a:r>
            <a:endParaRPr lang="en-US" sz="3200" dirty="0"/>
          </a:p>
        </p:txBody>
      </p:sp>
      <p:pic>
        <p:nvPicPr>
          <p:cNvPr id="2" name="Picture 1" descr="Snímek obrazovky 2016-11-07 v 22.23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9"/>
          <a:stretch/>
        </p:blipFill>
        <p:spPr>
          <a:xfrm>
            <a:off x="192471" y="1700213"/>
            <a:ext cx="4927600" cy="4594720"/>
          </a:xfrm>
          <a:prstGeom prst="rect">
            <a:avLst/>
          </a:prstGeom>
        </p:spPr>
      </p:pic>
      <p:pic>
        <p:nvPicPr>
          <p:cNvPr id="4" name="Picture 3" descr="Snímek obrazovky 2016-11-07 v 22.32.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0" b="28935"/>
          <a:stretch/>
        </p:blipFill>
        <p:spPr>
          <a:xfrm>
            <a:off x="192471" y="1700213"/>
            <a:ext cx="4927599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727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E4485"/>
                </a:solidFill>
              </a:rPr>
              <a:t>Provider </a:t>
            </a:r>
            <a:r>
              <a:rPr lang="en-US" sz="3200" b="1" dirty="0" smtClean="0">
                <a:solidFill>
                  <a:srgbClr val="1E4485"/>
                </a:solidFill>
              </a:rPr>
              <a:t>architecture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Spi</a:t>
            </a:r>
            <a:r>
              <a:rPr lang="en-US" sz="3200" b="1" dirty="0" smtClean="0">
                <a:solidFill>
                  <a:srgbClr val="1E4485"/>
                </a:solidFill>
              </a:rPr>
              <a:t> skeleton</a:t>
            </a:r>
            <a:endParaRPr lang="en-US" sz="3200" dirty="0"/>
          </a:p>
        </p:txBody>
      </p:sp>
      <p:pic>
        <p:nvPicPr>
          <p:cNvPr id="2" name="Picture 1" descr="Snímek obrazovky 2016-11-07 v 22.36.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7"/>
          <a:stretch/>
        </p:blipFill>
        <p:spPr>
          <a:xfrm>
            <a:off x="-1" y="1884362"/>
            <a:ext cx="9144001" cy="4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8303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E4485"/>
                </a:solidFill>
              </a:rPr>
              <a:t>Provider </a:t>
            </a:r>
            <a:r>
              <a:rPr lang="en-US" sz="3200" b="1" dirty="0" smtClean="0">
                <a:solidFill>
                  <a:srgbClr val="1E4485"/>
                </a:solidFill>
              </a:rPr>
              <a:t>architecture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Spi</a:t>
            </a:r>
            <a:r>
              <a:rPr lang="en-US" sz="3200" b="1" dirty="0" smtClean="0">
                <a:solidFill>
                  <a:srgbClr val="1E4485"/>
                </a:solidFill>
              </a:rPr>
              <a:t> skeleton</a:t>
            </a:r>
            <a:endParaRPr lang="en-US" sz="3200" dirty="0"/>
          </a:p>
        </p:txBody>
      </p:sp>
      <p:pic>
        <p:nvPicPr>
          <p:cNvPr id="2" name="Picture 1" descr="Snímek obrazovky 2016-11-07 v 22.38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5"/>
          <a:stretch/>
        </p:blipFill>
        <p:spPr>
          <a:xfrm>
            <a:off x="-1" y="1995810"/>
            <a:ext cx="9144001" cy="45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0653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E4485"/>
                </a:solidFill>
              </a:rPr>
              <a:t>Provider </a:t>
            </a:r>
            <a:r>
              <a:rPr lang="en-US" sz="3200" b="1" dirty="0" smtClean="0">
                <a:solidFill>
                  <a:srgbClr val="1E4485"/>
                </a:solidFill>
              </a:rPr>
              <a:t>architecture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Spi</a:t>
            </a:r>
            <a:r>
              <a:rPr lang="en-US" sz="3200" b="1" dirty="0" smtClean="0">
                <a:solidFill>
                  <a:srgbClr val="1E4485"/>
                </a:solidFill>
              </a:rPr>
              <a:t> skeleton</a:t>
            </a:r>
            <a:endParaRPr lang="en-US" sz="3200" dirty="0"/>
          </a:p>
        </p:txBody>
      </p:sp>
      <p:pic>
        <p:nvPicPr>
          <p:cNvPr id="4" name="Picture 3" descr="Snímek obrazovky 2016-11-07 v 22.44.2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5"/>
          <a:stretch/>
        </p:blipFill>
        <p:spPr>
          <a:xfrm>
            <a:off x="0" y="-1"/>
            <a:ext cx="9144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7416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Strong cryptography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6" name="CustomShape 2"/>
          <p:cNvSpPr/>
          <p:nvPr/>
        </p:nvSpPr>
        <p:spPr>
          <a:xfrm>
            <a:off x="655638" y="20240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Limits the strength of your crypto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t</a:t>
            </a:r>
            <a:r>
              <a:rPr lang="en-US" sz="2800" dirty="0" smtClean="0"/>
              <a:t>he size of the Key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AES-256, RSA-2048 not available by default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Java Cryptography Extension (JCE) Unlimited Strength Jurisdiction Policy </a:t>
            </a:r>
            <a:r>
              <a:rPr lang="en-US" sz="2800" dirty="0" smtClean="0"/>
              <a:t>Files 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428862487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Strong cryptography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pic>
        <p:nvPicPr>
          <p:cNvPr id="2" name="Picture 1" descr="Snímek obrazovky 2016-11-08 v 11.18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353"/>
            <a:ext cx="9144000" cy="54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0433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Strong cryptography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02761"/>
              </p:ext>
            </p:extLst>
          </p:nvPr>
        </p:nvGraphicFramePr>
        <p:xfrm>
          <a:off x="503238" y="1863626"/>
          <a:ext cx="8228012" cy="43239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69322"/>
                <a:gridCol w="5758690"/>
              </a:tblGrid>
              <a:tr h="54049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 size</a:t>
                      </a:r>
                      <a:endParaRPr lang="en-US" sz="2800" dirty="0"/>
                    </a:p>
                  </a:txBody>
                  <a:tcPr/>
                </a:tc>
              </a:tr>
              <a:tr h="54049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64</a:t>
                      </a:r>
                      <a:endParaRPr lang="en-US" sz="2800" dirty="0"/>
                    </a:p>
                  </a:txBody>
                  <a:tcPr/>
                </a:tc>
              </a:tr>
              <a:tr h="54049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DESede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/>
                </a:tc>
              </a:tr>
              <a:tr h="54049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RC2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128</a:t>
                      </a:r>
                      <a:endParaRPr lang="en-US" sz="2800" dirty="0"/>
                    </a:p>
                  </a:txBody>
                  <a:tcPr/>
                </a:tc>
              </a:tr>
              <a:tr h="54049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RC4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128</a:t>
                      </a:r>
                      <a:endParaRPr lang="en-US" sz="2800" dirty="0"/>
                    </a:p>
                  </a:txBody>
                  <a:tcPr/>
                </a:tc>
              </a:tr>
              <a:tr h="54049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RC5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128</a:t>
                      </a:r>
                      <a:endParaRPr lang="en-US" sz="2800" dirty="0"/>
                    </a:p>
                  </a:txBody>
                  <a:tcPr/>
                </a:tc>
              </a:tr>
              <a:tr h="54049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 (</a:t>
                      </a:r>
                      <a:r>
                        <a:rPr lang="en-US" sz="2800" dirty="0" err="1" smtClean="0"/>
                        <a:t>KeyPairGenerator</a:t>
                      </a:r>
                      <a:r>
                        <a:rPr lang="en-US" sz="2800" dirty="0" smtClean="0"/>
                        <a:t> 1024)</a:t>
                      </a:r>
                      <a:endParaRPr lang="en-US" sz="2800" dirty="0"/>
                    </a:p>
                  </a:txBody>
                  <a:tcPr/>
                </a:tc>
              </a:tr>
              <a:tr h="54049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other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100437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Download </a:t>
            </a:r>
            <a:r>
              <a:rPr lang="en-US" sz="3200" b="1" dirty="0" err="1" smtClean="0">
                <a:solidFill>
                  <a:srgbClr val="1E4485"/>
                </a:solidFill>
                <a:latin typeface="Arial"/>
              </a:rPr>
              <a:t>NetBeans</a:t>
            </a: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 project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327586" y="5525579"/>
            <a:ext cx="8228012" cy="7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Case sensitive</a:t>
            </a:r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655638" y="2024064"/>
            <a:ext cx="8228012" cy="3761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 err="1"/>
              <a:t>goo.gl</a:t>
            </a:r>
            <a:r>
              <a:rPr lang="en-US" sz="8800" dirty="0"/>
              <a:t>/</a:t>
            </a:r>
            <a:r>
              <a:rPr lang="en-US" sz="8800" dirty="0" err="1"/>
              <a:t>ntSDHP</a:t>
            </a: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623712991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539457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Provider architecture	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3" descr="provider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6"/>
          <a:stretch/>
        </p:blipFill>
        <p:spPr>
          <a:xfrm>
            <a:off x="3130872" y="1328738"/>
            <a:ext cx="3138526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3442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  <a:latin typeface="Arial"/>
              </a:rPr>
              <a:t>Pls</a:t>
            </a: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 open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327586" y="5525579"/>
            <a:ext cx="8228012" cy="7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/>
              <a:t>NetBeans</a:t>
            </a:r>
            <a:endParaRPr lang="en-US" sz="3200" dirty="0" smtClean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 descr="Snímek obrazovky 2017-11-08 v 5.5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51" y="2310205"/>
            <a:ext cx="2369026" cy="26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4780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  <a:latin typeface="Arial"/>
              </a:rPr>
              <a:t>Pls</a:t>
            </a: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 open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 descr="Snímek obrazovky 2016-11-08 v 10.5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" y="1821774"/>
            <a:ext cx="8967450" cy="33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9614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Getting started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Snímek obrazovky 2016-11-08 v 11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2161596"/>
            <a:ext cx="7222332" cy="31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6988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  <a:latin typeface="Arial"/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 import missing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4" descr="Snímek obrazovky 2016-11-08 v 11.05.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390"/>
          <a:stretch/>
        </p:blipFill>
        <p:spPr>
          <a:xfrm>
            <a:off x="1" y="3072008"/>
            <a:ext cx="972837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1512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  <a:latin typeface="Arial"/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 import missing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4" descr="Snímek obrazovky 2016-11-08 v 11.05.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390"/>
          <a:stretch/>
        </p:blipFill>
        <p:spPr>
          <a:xfrm>
            <a:off x="1" y="3072008"/>
            <a:ext cx="9728378" cy="111556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70233" y="3944912"/>
            <a:ext cx="0" cy="1229408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986500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  <a:latin typeface="Arial"/>
              </a:rPr>
              <a:t>Lighbulb</a:t>
            </a: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 helps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im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1003"/>
            <a:ext cx="9147143" cy="23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1396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Getting started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im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1003"/>
            <a:ext cx="9147143" cy="2338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240" y="2242655"/>
            <a:ext cx="446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CTRL+SHIFT+I</a:t>
            </a:r>
          </a:p>
        </p:txBody>
      </p:sp>
    </p:spTree>
    <p:extLst>
      <p:ext uri="{BB962C8B-B14F-4D97-AF65-F5344CB8AC3E}">
        <p14:creationId xmlns:p14="http://schemas.microsoft.com/office/powerpoint/2010/main" val="43099092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Problem again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 descr="Snímek obrazovky 2016-11-08 v 11.1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" y="3466911"/>
            <a:ext cx="9121618" cy="8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63924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Problem again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Snímek obrazovky 2016-11-08 v 11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444"/>
            <a:ext cx="9232731" cy="68061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188468" y="3917892"/>
            <a:ext cx="3688677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10747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The web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pic>
        <p:nvPicPr>
          <p:cNvPr id="4" name="Picture 3" descr="Snímek obrazovky 2016-11-08 v 10.39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663"/>
            <a:ext cx="9144000" cy="37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71812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539457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Provider architecture	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3" descr="provider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6"/>
          <a:stretch/>
        </p:blipFill>
        <p:spPr>
          <a:xfrm>
            <a:off x="3130872" y="1328738"/>
            <a:ext cx="3138526" cy="524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604" y="3389927"/>
            <a:ext cx="3377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MessageDigest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getInstance</a:t>
            </a:r>
            <a:r>
              <a:rPr lang="en-US" sz="2800" dirty="0" smtClean="0"/>
              <a:t>(“MD5”);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3989980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  <a:latin typeface="Arial"/>
              </a:rPr>
              <a:t>Pls</a:t>
            </a: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 open </a:t>
            </a:r>
            <a:r>
              <a:rPr lang="mr-IN" sz="3200" b="1" dirty="0" smtClean="0">
                <a:solidFill>
                  <a:srgbClr val="1E4485"/>
                </a:solidFill>
                <a:latin typeface="Arial"/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 the guide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327586" y="5525579"/>
            <a:ext cx="8228012" cy="7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Case sensitive</a:t>
            </a:r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655638" y="2024064"/>
            <a:ext cx="8228012" cy="3761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 err="1"/>
              <a:t>goo.gl</a:t>
            </a:r>
            <a:r>
              <a:rPr lang="en-US" sz="8800" dirty="0"/>
              <a:t>/4Ztqen</a:t>
            </a: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2932839093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Task01 - </a:t>
            </a:r>
            <a:r>
              <a:rPr lang="en-US" sz="3200" b="1" dirty="0" err="1" smtClean="0">
                <a:solidFill>
                  <a:srgbClr val="1E4485"/>
                </a:solidFill>
              </a:rPr>
              <a:t>SecureRandom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SecureRandom rnd = new SecureRandom()</a:t>
            </a:r>
            <a:endParaRPr lang="is-IS" sz="2800" dirty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r</a:t>
            </a:r>
            <a:r>
              <a:rPr lang="is-IS" sz="2800" dirty="0" smtClean="0"/>
              <a:t>nd.nextDouble</a:t>
            </a:r>
            <a:r>
              <a:rPr lang="is-IS" sz="2800" dirty="0"/>
              <a:t>()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r</a:t>
            </a:r>
            <a:r>
              <a:rPr lang="is-IS" sz="2800" dirty="0" smtClean="0"/>
              <a:t>nd.nextByte()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r</a:t>
            </a:r>
            <a:r>
              <a:rPr lang="is-IS" sz="2800" dirty="0" smtClean="0"/>
              <a:t>nd. ....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88618279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</a:rPr>
              <a:t>SecureRandom</a:t>
            </a:r>
            <a:r>
              <a:rPr lang="en-US" sz="3200" b="1" dirty="0" smtClean="0">
                <a:solidFill>
                  <a:srgbClr val="1E4485"/>
                </a:solidFill>
              </a:rPr>
              <a:t> - solution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/>
              <a:t>SecureRandom rnd = new SecureRandom(</a:t>
            </a:r>
            <a:r>
              <a:rPr lang="is-IS" sz="2800" dirty="0" smtClean="0"/>
              <a:t>);</a:t>
            </a:r>
            <a:endParaRPr lang="is-IS" sz="28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r</a:t>
            </a:r>
            <a:r>
              <a:rPr lang="is-IS" sz="2800" dirty="0" smtClean="0"/>
              <a:t>nd.nextBytes(buffer);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System.out.println(Globals.bytesToHex(buffer));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1989113810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Task02 - </a:t>
            </a:r>
            <a:r>
              <a:rPr lang="en-US" sz="3200" b="1" dirty="0" err="1" smtClean="0">
                <a:solidFill>
                  <a:srgbClr val="1E4485"/>
                </a:solidFill>
              </a:rPr>
              <a:t>MessageDigest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MessageDigest md5 = MessageDigest.getInstance(“MD5”);</a:t>
            </a:r>
          </a:p>
        </p:txBody>
      </p:sp>
    </p:spTree>
    <p:extLst>
      <p:ext uri="{BB962C8B-B14F-4D97-AF65-F5344CB8AC3E}">
        <p14:creationId xmlns:p14="http://schemas.microsoft.com/office/powerpoint/2010/main" val="707910425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</a:rPr>
              <a:t>MessageDigest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>
                <a:solidFill>
                  <a:schemeClr val="bg1">
                    <a:lumMod val="50000"/>
                  </a:schemeClr>
                </a:solidFill>
              </a:rPr>
              <a:t>MessageDigest md5 = MessageDigest.getInstance(“MD5”);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m</a:t>
            </a:r>
            <a:r>
              <a:rPr lang="en-US" sz="2800" dirty="0" smtClean="0"/>
              <a:t>d5.u</a:t>
            </a:r>
            <a:r>
              <a:rPr lang="is-IS" sz="2800" dirty="0" smtClean="0"/>
              <a:t>pdate(</a:t>
            </a:r>
            <a:r>
              <a:rPr lang="is-IS" sz="2800" dirty="0" smtClean="0"/>
              <a:t>inputBuffer, 0, bytesRead)</a:t>
            </a:r>
            <a:r>
              <a:rPr lang="is-IS" sz="2800" dirty="0" smtClean="0"/>
              <a:t>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md5.u</a:t>
            </a:r>
            <a:r>
              <a:rPr lang="is-IS" sz="2800" dirty="0"/>
              <a:t>pdate(</a:t>
            </a:r>
            <a:r>
              <a:rPr lang="is-IS" sz="2800" dirty="0"/>
              <a:t>inputBuffer, 0, bytesRead)</a:t>
            </a:r>
            <a:r>
              <a:rPr lang="is-IS" sz="2800" dirty="0"/>
              <a:t>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md5.u</a:t>
            </a:r>
            <a:r>
              <a:rPr lang="is-IS" sz="2800" dirty="0"/>
              <a:t>pdate(</a:t>
            </a:r>
            <a:r>
              <a:rPr lang="is-IS" sz="2800" dirty="0"/>
              <a:t>inputBuffer, 0, bytesRead)</a:t>
            </a:r>
            <a:r>
              <a:rPr lang="is-IS" sz="2800" dirty="0" smtClean="0"/>
              <a:t>;</a:t>
            </a:r>
            <a:endParaRPr lang="en-US" sz="28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byte[] md5hash = md5.d</a:t>
            </a:r>
            <a:r>
              <a:rPr lang="is-IS" sz="2800" dirty="0" smtClean="0"/>
              <a:t>igest()</a:t>
            </a:r>
          </a:p>
        </p:txBody>
      </p:sp>
    </p:spTree>
    <p:extLst>
      <p:ext uri="{BB962C8B-B14F-4D97-AF65-F5344CB8AC3E}">
        <p14:creationId xmlns:p14="http://schemas.microsoft.com/office/powerpoint/2010/main" val="218829577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</a:rPr>
              <a:t>MessageDigest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incremental API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80644" y="2499345"/>
            <a:ext cx="2594244" cy="326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013" y="3255903"/>
            <a:ext cx="3053630" cy="13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7781" y="2873061"/>
            <a:ext cx="20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d5.update(data)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013" y="3629025"/>
            <a:ext cx="3053630" cy="13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7781" y="3246183"/>
            <a:ext cx="20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d5.update(data)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013" y="4002147"/>
            <a:ext cx="3053630" cy="13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7781" y="3619305"/>
            <a:ext cx="20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d5.update(data)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013" y="4375269"/>
            <a:ext cx="3053630" cy="13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7781" y="3992427"/>
            <a:ext cx="20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d5.update(data)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013" y="4748391"/>
            <a:ext cx="3053630" cy="13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7781" y="4365549"/>
            <a:ext cx="20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d5.update(data)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013" y="5121513"/>
            <a:ext cx="3053630" cy="13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7781" y="4738671"/>
            <a:ext cx="20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d5.update(data)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74888" y="4206626"/>
            <a:ext cx="1886405" cy="13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2874" y="3803971"/>
            <a:ext cx="14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d5.digest()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69386" y="4035470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yte[] 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36047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</a:rPr>
              <a:t>MessageDigest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incremental API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754"/>
            <a:ext cx="9609962" cy="43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3180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</a:rPr>
              <a:t>MessageDigest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solution</a:t>
            </a:r>
            <a:endParaRPr lang="en-US" sz="3200" dirty="0"/>
          </a:p>
        </p:txBody>
      </p:sp>
      <p:pic>
        <p:nvPicPr>
          <p:cNvPr id="2" name="Picture 1" descr="Snímek obrazovky 2016-11-08 v 11.33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376"/>
            <a:ext cx="11133588" cy="41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05517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Task03 - Cipher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getInstance(“</a:t>
            </a:r>
            <a:r>
              <a:rPr lang="is-IS" sz="2800" b="1" dirty="0" smtClean="0"/>
              <a:t>algorithm/mode/padding</a:t>
            </a:r>
            <a:r>
              <a:rPr lang="is-IS" sz="2800" dirty="0" smtClean="0"/>
              <a:t>”);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D</a:t>
            </a:r>
            <a:r>
              <a:rPr lang="is-IS" sz="2800" dirty="0" smtClean="0"/>
              <a:t>efault mode: ECB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Default padding: PKCS5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nímek obrazovky 2016-11-07 v 23.2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92" y="4093362"/>
            <a:ext cx="5105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68926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</a:t>
            </a:r>
            <a:endParaRPr lang="en-US" sz="3200" dirty="0"/>
          </a:p>
        </p:txBody>
      </p:sp>
      <p:pic>
        <p:nvPicPr>
          <p:cNvPr id="2" name="Picture 1" descr="bXAU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1"/>
          <a:stretch/>
        </p:blipFill>
        <p:spPr>
          <a:xfrm>
            <a:off x="0" y="2227102"/>
            <a:ext cx="9193919" cy="33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49691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539457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Provider architecture	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3" descr="provider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3"/>
          <a:stretch/>
        </p:blipFill>
        <p:spPr>
          <a:xfrm>
            <a:off x="3040117" y="1328738"/>
            <a:ext cx="3125009" cy="524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605" y="3388852"/>
            <a:ext cx="32578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MessageDigest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getInstance</a:t>
            </a:r>
            <a:r>
              <a:rPr lang="en-US" sz="2800" dirty="0" smtClean="0"/>
              <a:t>(“MD5”, </a:t>
            </a:r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ProviderC</a:t>
            </a:r>
            <a:r>
              <a:rPr lang="en-US" sz="2800" dirty="0" smtClean="0"/>
              <a:t>”);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007374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/>
              <a:t>i</a:t>
            </a:r>
            <a:r>
              <a:rPr lang="is-IS" sz="2800" dirty="0" smtClean="0"/>
              <a:t>nit(mode, key, algorithmParameterSpec)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Cipher.DECRYPT_MODE</a:t>
            </a:r>
            <a:endParaRPr lang="is-IS" sz="2800" dirty="0" smtClean="0"/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/>
              <a:t>new </a:t>
            </a:r>
            <a:r>
              <a:rPr lang="en-US" sz="2800" dirty="0" err="1"/>
              <a:t>SecretKey</a:t>
            </a:r>
            <a:r>
              <a:rPr lang="en-US" sz="2800" u="sng" dirty="0" err="1"/>
              <a:t>Spec</a:t>
            </a:r>
            <a:r>
              <a:rPr lang="en-US" sz="2800" dirty="0"/>
              <a:t>(</a:t>
            </a:r>
            <a:r>
              <a:rPr lang="en-US" sz="2800" dirty="0" err="1"/>
              <a:t>aesKey</a:t>
            </a:r>
            <a:r>
              <a:rPr lang="en-US" sz="2800" dirty="0"/>
              <a:t>, </a:t>
            </a:r>
            <a:r>
              <a:rPr lang="en-US" sz="2800" b="1" dirty="0"/>
              <a:t>"AES"</a:t>
            </a:r>
            <a:r>
              <a:rPr lang="en-US" sz="2800" dirty="0" smtClean="0"/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/>
              <a:t>new </a:t>
            </a:r>
            <a:r>
              <a:rPr lang="en-US" sz="2800" dirty="0" err="1"/>
              <a:t>IvParameterSpec</a:t>
            </a:r>
            <a:r>
              <a:rPr lang="en-US" sz="2800" dirty="0"/>
              <a:t>(iv)</a:t>
            </a:r>
            <a:endParaRPr lang="en-US" sz="2800" dirty="0" smtClean="0"/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9651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Key </a:t>
            </a:r>
            <a:r>
              <a:rPr lang="en-US" sz="3200" b="1" dirty="0" err="1" smtClean="0">
                <a:solidFill>
                  <a:srgbClr val="1E4485"/>
                </a:solidFill>
              </a:rPr>
              <a:t>vs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KeySpec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Key </a:t>
            </a:r>
            <a:r>
              <a:rPr lang="mr-IN" sz="2800" dirty="0" smtClean="0"/>
              <a:t>–</a:t>
            </a:r>
            <a:r>
              <a:rPr lang="is-IS" sz="2800" dirty="0" smtClean="0"/>
              <a:t> opaque key, used in engine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getAlgoritm(), getEncoded()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KeySpec </a:t>
            </a:r>
            <a:r>
              <a:rPr lang="mr-IN" sz="2800" dirty="0" smtClean="0"/>
              <a:t>–</a:t>
            </a:r>
            <a:r>
              <a:rPr lang="is-IS" sz="2800" dirty="0" smtClean="0"/>
              <a:t> key specification, transport &amp; storage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getP(), getQ(), getN()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88505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Key </a:t>
            </a:r>
            <a:r>
              <a:rPr lang="en-US" sz="3200" b="1" dirty="0" err="1" smtClean="0">
                <a:solidFill>
                  <a:srgbClr val="1E4485"/>
                </a:solidFill>
              </a:rPr>
              <a:t>vs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KeySpec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SecretKeySpec</a:t>
            </a:r>
            <a:r>
              <a:rPr lang="en-US" sz="2800" dirty="0" smtClean="0"/>
              <a:t> = Spec &amp; Key in the same time</a:t>
            </a:r>
            <a:endParaRPr lang="is-I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2750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Key </a:t>
            </a:r>
            <a:r>
              <a:rPr lang="en-US" sz="3200" b="1" dirty="0" err="1" smtClean="0">
                <a:solidFill>
                  <a:srgbClr val="1E4485"/>
                </a:solidFill>
              </a:rPr>
              <a:t>vs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KeySpec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nímek obrazovky 2016-11-07 v 23.31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"/>
          <a:stretch/>
        </p:blipFill>
        <p:spPr>
          <a:xfrm>
            <a:off x="121608" y="1808293"/>
            <a:ext cx="9022392" cy="29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41587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Key </a:t>
            </a:r>
            <a:r>
              <a:rPr lang="en-US" sz="3200" b="1" dirty="0" err="1" smtClean="0">
                <a:solidFill>
                  <a:srgbClr val="1E4485"/>
                </a:solidFill>
              </a:rPr>
              <a:t>vs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KeySpec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Why separated?</a:t>
            </a:r>
          </a:p>
        </p:txBody>
      </p:sp>
    </p:spTree>
    <p:extLst>
      <p:ext uri="{BB962C8B-B14F-4D97-AF65-F5344CB8AC3E}">
        <p14:creationId xmlns:p14="http://schemas.microsoft.com/office/powerpoint/2010/main" val="4090535997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Key </a:t>
            </a:r>
            <a:r>
              <a:rPr lang="en-US" sz="3200" b="1" dirty="0" err="1" smtClean="0">
                <a:solidFill>
                  <a:srgbClr val="1E4485"/>
                </a:solidFill>
              </a:rPr>
              <a:t>vs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KeySpec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Why separated?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238" y="2891134"/>
            <a:ext cx="78624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Cipher.init</a:t>
            </a:r>
            <a:r>
              <a:rPr lang="en-US" sz="3200" dirty="0" smtClean="0"/>
              <a:t>(</a:t>
            </a:r>
            <a:r>
              <a:rPr lang="en-US" sz="3200" dirty="0" err="1" smtClean="0"/>
              <a:t>Cipher.DECRYPT_MODE</a:t>
            </a:r>
            <a:r>
              <a:rPr lang="en-US" sz="3200" dirty="0" smtClean="0"/>
              <a:t>, key)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2115393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Key </a:t>
            </a:r>
            <a:r>
              <a:rPr lang="en-US" sz="3200" b="1" dirty="0" err="1" smtClean="0">
                <a:solidFill>
                  <a:srgbClr val="1E4485"/>
                </a:solidFill>
              </a:rPr>
              <a:t>vs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KeySpec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Why separated?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238" y="2891134"/>
            <a:ext cx="78624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Cipher.init</a:t>
            </a:r>
            <a:r>
              <a:rPr lang="en-US" sz="3200" dirty="0" smtClean="0"/>
              <a:t>(</a:t>
            </a:r>
            <a:r>
              <a:rPr lang="en-US" sz="3200" dirty="0" err="1" smtClean="0"/>
              <a:t>Cipher.DECRYPT_MODE</a:t>
            </a:r>
            <a:r>
              <a:rPr lang="en-US" sz="3200" dirty="0" smtClean="0"/>
              <a:t>, key)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839011" y="4188092"/>
            <a:ext cx="2526676" cy="972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Handle=0x123330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55679" y="3475910"/>
            <a:ext cx="0" cy="60410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mart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4" y="3870080"/>
            <a:ext cx="2621280" cy="16357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4026468" y="4701471"/>
            <a:ext cx="1621396" cy="1351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1129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Key </a:t>
            </a:r>
            <a:r>
              <a:rPr lang="en-US" sz="3200" b="1" dirty="0" err="1" smtClean="0">
                <a:solidFill>
                  <a:srgbClr val="1E4485"/>
                </a:solidFill>
              </a:rPr>
              <a:t>vs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err="1" smtClean="0">
                <a:solidFill>
                  <a:srgbClr val="1E4485"/>
                </a:solidFill>
              </a:rPr>
              <a:t>KeySpec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Why separated?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238" y="2891134"/>
            <a:ext cx="78624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Cipher.init</a:t>
            </a:r>
            <a:r>
              <a:rPr lang="en-US" sz="3200" dirty="0" smtClean="0"/>
              <a:t>(</a:t>
            </a:r>
            <a:r>
              <a:rPr lang="en-US" sz="3200" dirty="0" err="1" smtClean="0"/>
              <a:t>Cipher.DECRYPT_MODE</a:t>
            </a:r>
            <a:r>
              <a:rPr lang="en-US" sz="3200" dirty="0" smtClean="0"/>
              <a:t>, key)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839011" y="4188092"/>
            <a:ext cx="2526676" cy="972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Handle=0x123330, endpoint=https://</a:t>
            </a:r>
            <a:r>
              <a:rPr lang="mr-IN" dirty="0" smtClean="0"/>
              <a:t>…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55679" y="3475910"/>
            <a:ext cx="0" cy="60410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26468" y="4701471"/>
            <a:ext cx="1621396" cy="1351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993106" y="3823323"/>
            <a:ext cx="2776640" cy="175629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encryption HSM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50806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smtClean="0">
                <a:solidFill>
                  <a:srgbClr val="1E4485"/>
                </a:solidFill>
              </a:rPr>
              <a:t>Key materials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400" dirty="0" smtClean="0"/>
              <a:t>String vs. </a:t>
            </a:r>
            <a:r>
              <a:rPr lang="en-US" sz="2400" dirty="0"/>
              <a:t>c</a:t>
            </a:r>
            <a:r>
              <a:rPr lang="is-IS" sz="2400" dirty="0" smtClean="0"/>
              <a:t>har[]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400" dirty="0" smtClean="0"/>
              <a:t>String is immutable, cannot zero out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400" dirty="0" smtClean="0"/>
              <a:t>Zero-out mutable byte[] after use to prevent key leakage to swap files (or Heartblead)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2224186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</a:t>
            </a:r>
            <a:r>
              <a:rPr lang="en-US" sz="3200" b="1" dirty="0" smtClean="0">
                <a:solidFill>
                  <a:srgbClr val="1E4485"/>
                </a:solidFill>
              </a:rPr>
              <a:t>Key materials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400" dirty="0"/>
              <a:t>GC deallocates but does not zero-out </a:t>
            </a:r>
            <a:r>
              <a:rPr lang="mr-IN" sz="2400" dirty="0"/>
              <a:t>–</a:t>
            </a:r>
            <a:r>
              <a:rPr lang="is-IS" sz="2400" dirty="0"/>
              <a:t> key still there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400" dirty="0"/>
              <a:t>Modern GC can copy, reorder mem (heap defrag), unable to properly delete keys from memory nowadays (Java does not specify behaviour, can differ).</a:t>
            </a:r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5101731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JCA	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u="sng" dirty="0"/>
              <a:t>j</a:t>
            </a:r>
            <a:r>
              <a:rPr lang="is-IS" sz="2800" u="sng" dirty="0" smtClean="0"/>
              <a:t>ava.security.*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SecureRandom - PRNG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MessageDigest </a:t>
            </a:r>
            <a:r>
              <a:rPr lang="mr-IN" sz="2800" dirty="0" smtClean="0"/>
              <a:t>–</a:t>
            </a:r>
            <a:r>
              <a:rPr lang="is-IS" sz="2800" dirty="0" smtClean="0"/>
              <a:t> SHA256, MD5, ...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Signature </a:t>
            </a:r>
            <a:r>
              <a:rPr lang="mr-IN" sz="2800" dirty="0" smtClean="0"/>
              <a:t>–</a:t>
            </a:r>
            <a:r>
              <a:rPr lang="is-IS" sz="2800" dirty="0" smtClean="0"/>
              <a:t> RSA, DSA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KeyStore </a:t>
            </a:r>
            <a:r>
              <a:rPr lang="mr-IN" sz="2800" dirty="0" smtClean="0"/>
              <a:t>–</a:t>
            </a:r>
            <a:r>
              <a:rPr lang="is-IS" sz="2800" dirty="0" smtClean="0"/>
              <a:t> PKCS12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KeyPairGenerator, KeyFactory, CertificateFactory, </a:t>
            </a:r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21977944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Cipher </a:t>
            </a:r>
            <a:r>
              <a:rPr lang="mr-IN" sz="3200" b="1" dirty="0" smtClean="0">
                <a:solidFill>
                  <a:srgbClr val="1E4485"/>
                </a:solidFill>
              </a:rPr>
              <a:t>–</a:t>
            </a:r>
            <a:r>
              <a:rPr lang="en-US" sz="3200" b="1" dirty="0" smtClean="0">
                <a:solidFill>
                  <a:srgbClr val="1E4485"/>
                </a:solidFill>
              </a:rPr>
              <a:t> Solution</a:t>
            </a:r>
            <a:endParaRPr lang="en-US" sz="3200" dirty="0"/>
          </a:p>
        </p:txBody>
      </p:sp>
      <p:pic>
        <p:nvPicPr>
          <p:cNvPr id="3" name="Picture 2" descr="Snímek obrazovky 2016-11-08 v 15.36.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89" y="2023734"/>
            <a:ext cx="8649047" cy="42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487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Key Factories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KeySpec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Key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ym typeface="Wingdings"/>
              </a:rPr>
              <a:t>Key  </a:t>
            </a:r>
            <a:r>
              <a:rPr lang="en-US" sz="2800" dirty="0" err="1" smtClean="0">
                <a:sym typeface="Wingdings"/>
              </a:rPr>
              <a:t>KeySpec</a:t>
            </a:r>
            <a:endParaRPr lang="en-US" sz="2800" dirty="0" smtClean="0">
              <a:sym typeface="Wingding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sym typeface="Wingdings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sym typeface="Wingdings"/>
              </a:rPr>
              <a:t>KeyFactory</a:t>
            </a:r>
            <a:r>
              <a:rPr lang="en-US" sz="2800" dirty="0" smtClean="0">
                <a:sym typeface="Wingdings"/>
              </a:rPr>
              <a:t> </a:t>
            </a:r>
            <a:r>
              <a:rPr lang="mr-IN" sz="2800" dirty="0" smtClean="0">
                <a:sym typeface="Wingdings"/>
              </a:rPr>
              <a:t>–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asymetric</a:t>
            </a:r>
            <a:r>
              <a:rPr lang="en-US" sz="2800" dirty="0" smtClean="0">
                <a:sym typeface="Wingdings"/>
              </a:rPr>
              <a:t> keys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sym typeface="Wingdings"/>
              </a:rPr>
              <a:t>SecretKeyFactory</a:t>
            </a:r>
            <a:r>
              <a:rPr lang="en-US" sz="2800" dirty="0" smtClean="0">
                <a:sym typeface="Wingdings"/>
              </a:rPr>
              <a:t> </a:t>
            </a:r>
            <a:r>
              <a:rPr lang="mr-IN" sz="2800" dirty="0" smtClean="0">
                <a:sym typeface="Wingdings"/>
              </a:rPr>
              <a:t>–</a:t>
            </a:r>
            <a:r>
              <a:rPr lang="en-US" sz="2800" dirty="0" smtClean="0">
                <a:sym typeface="Wingdings"/>
              </a:rPr>
              <a:t> symmetric keys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18786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Key generators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KeyGenerator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symmetric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generateSecret</a:t>
            </a:r>
            <a:r>
              <a:rPr lang="en-US" sz="2800" dirty="0" smtClean="0"/>
              <a:t>()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>
                <a:sym typeface="Wingdings"/>
              </a:rPr>
              <a:t>SecretKey</a:t>
            </a:r>
            <a:endParaRPr lang="en-US" sz="28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sym typeface="Wingdings"/>
              </a:rPr>
              <a:t>KeyPairGenerator</a:t>
            </a:r>
            <a:r>
              <a:rPr lang="en-US" sz="2800" dirty="0" smtClean="0">
                <a:sym typeface="Wingdings"/>
              </a:rPr>
              <a:t> </a:t>
            </a:r>
            <a:r>
              <a:rPr lang="mr-IN" sz="2800" dirty="0" smtClean="0">
                <a:sym typeface="Wingdings"/>
              </a:rPr>
              <a:t>–</a:t>
            </a:r>
            <a:r>
              <a:rPr lang="en-US" sz="2800" dirty="0" smtClean="0">
                <a:sym typeface="Wingdings"/>
              </a:rPr>
              <a:t> asymmetric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sym typeface="Wingdings"/>
              </a:rPr>
              <a:t>generateKeyPair</a:t>
            </a:r>
            <a:r>
              <a:rPr lang="en-US" sz="2800" dirty="0" smtClean="0">
                <a:sym typeface="Wingdings"/>
              </a:rPr>
              <a:t>()  </a:t>
            </a:r>
            <a:r>
              <a:rPr lang="en-US" sz="2800" dirty="0" err="1" smtClean="0">
                <a:sym typeface="Wingdings"/>
              </a:rPr>
              <a:t>KeyPair</a:t>
            </a:r>
            <a:endParaRPr lang="en-US" sz="2800" dirty="0" smtClean="0">
              <a:sym typeface="Wingding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sym typeface="Wingding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17249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E4485"/>
                </a:solidFill>
              </a:rPr>
              <a:t>Certificate Builder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/>
              <a:t>X509V3CertificateGenerator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err="1" smtClean="0"/>
              <a:t>goo.gl</a:t>
            </a:r>
            <a:r>
              <a:rPr lang="en-US" sz="3600" dirty="0"/>
              <a:t>/I9WLUD</a:t>
            </a:r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5078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1E4485"/>
                </a:solidFill>
              </a:rPr>
              <a:t>Diffie</a:t>
            </a:r>
            <a:r>
              <a:rPr lang="en-US" sz="3200" b="1" dirty="0" smtClean="0">
                <a:solidFill>
                  <a:srgbClr val="1E4485"/>
                </a:solidFill>
              </a:rPr>
              <a:t> Hellman</a:t>
            </a:r>
            <a:endParaRPr lang="en-US" sz="3200" dirty="0"/>
          </a:p>
        </p:txBody>
      </p:sp>
      <p:sp>
        <p:nvSpPr>
          <p:cNvPr id="5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err="1" smtClean="0"/>
              <a:t>KeyPairGenerator</a:t>
            </a:r>
            <a:endParaRPr lang="en-US" sz="36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err="1" smtClean="0"/>
              <a:t>KeyAgreement</a:t>
            </a:r>
            <a:endParaRPr lang="en-US" sz="3600" dirty="0" smtClean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err="1"/>
              <a:t>goo.gl</a:t>
            </a:r>
            <a:r>
              <a:rPr lang="en-US" sz="3600" dirty="0"/>
              <a:t>/</a:t>
            </a:r>
            <a:r>
              <a:rPr lang="en-US" sz="3600" dirty="0" smtClean="0"/>
              <a:t>Lus40Y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0792" y="2688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67853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2"/>
          <p:cNvSpPr/>
          <p:nvPr/>
        </p:nvSpPr>
        <p:spPr>
          <a:xfrm>
            <a:off x="503238" y="1871663"/>
            <a:ext cx="8228012" cy="4148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448050"/>
            <a:ext cx="10937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" name="CustomShape 4"/>
          <p:cNvSpPr/>
          <p:nvPr/>
        </p:nvSpPr>
        <p:spPr>
          <a:xfrm>
            <a:off x="1403350" y="2139950"/>
            <a:ext cx="5999163" cy="638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00000"/>
                </a:solidFill>
                <a:latin typeface="Arial"/>
              </a:rPr>
              <a:t>Thank you for your attention!</a:t>
            </a:r>
            <a:endParaRPr/>
          </a:p>
        </p:txBody>
      </p:sp>
      <p:sp>
        <p:nvSpPr>
          <p:cNvPr id="322" name="CustomShape 5"/>
          <p:cNvSpPr/>
          <p:nvPr/>
        </p:nvSpPr>
        <p:spPr>
          <a:xfrm>
            <a:off x="2557463" y="3508375"/>
            <a:ext cx="2238375" cy="638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00000"/>
                </a:solidFill>
                <a:latin typeface="Arial"/>
              </a:rPr>
              <a:t>Questions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6079450"/>
      </p:ext>
    </p:extLst>
  </p:cSld>
  <p:clrMapOvr>
    <a:masterClrMapping/>
  </p:clrMapOvr>
  <p:transition xmlns:p14="http://schemas.microsoft.com/office/powerpoint/2010/main" spd="slow" advTm="99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References / resources</a:t>
            </a:r>
            <a:endParaRPr dirty="0"/>
          </a:p>
        </p:txBody>
      </p:sp>
      <p:sp>
        <p:nvSpPr>
          <p:cNvPr id="296" name="CustomShape 2"/>
          <p:cNvSpPr/>
          <p:nvPr/>
        </p:nvSpPr>
        <p:spPr>
          <a:xfrm>
            <a:off x="503238" y="1871663"/>
            <a:ext cx="8228012" cy="4148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TBD</a:t>
            </a:r>
            <a:endParaRPr dirty="0"/>
          </a:p>
        </p:txBody>
      </p:sp>
      <p:sp>
        <p:nvSpPr>
          <p:cNvPr id="297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41988721"/>
      </p:ext>
    </p:extLst>
  </p:cSld>
  <p:clrMapOvr>
    <a:masterClrMapping/>
  </p:clrMapOvr>
  <p:transition xmlns:p14="http://schemas.microsoft.com/office/powerpoint/2010/main" spd="slow" advTm="11555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  <a:latin typeface="Arial"/>
              </a:rPr>
              <a:t>JCE	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u="sng" dirty="0" smtClean="0"/>
              <a:t>j</a:t>
            </a:r>
            <a:r>
              <a:rPr lang="is-IS" sz="2800" u="sng" dirty="0" smtClean="0"/>
              <a:t>avax.crypto.*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Cipher </a:t>
            </a:r>
            <a:r>
              <a:rPr lang="mr-IN" sz="2800" dirty="0" smtClean="0"/>
              <a:t>–</a:t>
            </a:r>
            <a:r>
              <a:rPr lang="is-IS" sz="2800" dirty="0" smtClean="0"/>
              <a:t> AES, RSA, ElGamal, RC4, Salsa20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Mac </a:t>
            </a:r>
            <a:r>
              <a:rPr lang="mr-IN" sz="2800" dirty="0" smtClean="0"/>
              <a:t>–</a:t>
            </a:r>
            <a:r>
              <a:rPr lang="is-IS" sz="2800" dirty="0" smtClean="0"/>
              <a:t> HMACWithSHA256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800" dirty="0" smtClean="0"/>
              <a:t>KeyGenerator</a:t>
            </a:r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7527817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Implementation </a:t>
            </a:r>
            <a:r>
              <a:rPr lang="en-US" sz="2800" dirty="0" smtClean="0"/>
              <a:t>independence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Implementation </a:t>
            </a:r>
            <a:r>
              <a:rPr lang="en-US" sz="2800" dirty="0" smtClean="0"/>
              <a:t>interoperability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Algorithm extensibility</a:t>
            </a:r>
            <a:endParaRPr lang="is-IS" sz="2800" dirty="0" smtClean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E4485"/>
                </a:solidFill>
              </a:rPr>
              <a:t>Provider architecture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117290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03238" y="908050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E4485"/>
                </a:solidFill>
              </a:rPr>
              <a:t>Bouncy Castle</a:t>
            </a:r>
            <a:endParaRPr lang="en-US" sz="3200" dirty="0"/>
          </a:p>
        </p:txBody>
      </p:sp>
      <p:pic>
        <p:nvPicPr>
          <p:cNvPr id="2" name="Picture 1" descr="home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" y="1700214"/>
            <a:ext cx="5124653" cy="3717286"/>
          </a:xfrm>
          <a:prstGeom prst="rect">
            <a:avLst/>
          </a:prstGeom>
        </p:spPr>
      </p:pic>
      <p:pic>
        <p:nvPicPr>
          <p:cNvPr id="4" name="Picture 3" descr="bouncyjav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08" y="2148085"/>
            <a:ext cx="3974878" cy="31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1838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3238" y="539457"/>
            <a:ext cx="8228012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E4485"/>
                </a:solidFill>
              </a:rPr>
              <a:t>Bouncy Castle</a:t>
            </a:r>
            <a:endParaRPr lang="en-US" sz="3200" dirty="0"/>
          </a:p>
        </p:txBody>
      </p:sp>
      <p:sp>
        <p:nvSpPr>
          <p:cNvPr id="197" name="CustomShape 2"/>
          <p:cNvSpPr/>
          <p:nvPr/>
        </p:nvSpPr>
        <p:spPr>
          <a:xfrm>
            <a:off x="503238" y="1871663"/>
            <a:ext cx="8228012" cy="450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800" dirty="0" smtClean="0"/>
          </a:p>
        </p:txBody>
      </p:sp>
      <p:sp>
        <p:nvSpPr>
          <p:cNvPr id="198" name="CustomShape 3"/>
          <p:cNvSpPr/>
          <p:nvPr/>
        </p:nvSpPr>
        <p:spPr>
          <a:xfrm>
            <a:off x="503238" y="6573838"/>
            <a:ext cx="395287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5080375" y="5417499"/>
            <a:ext cx="999861" cy="11563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rovider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6"/>
          <a:stretch/>
        </p:blipFill>
        <p:spPr>
          <a:xfrm>
            <a:off x="3130872" y="1328738"/>
            <a:ext cx="3138526" cy="5245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269398" y="6025448"/>
            <a:ext cx="24618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09865" y="5597602"/>
            <a:ext cx="16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BouncyCastle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02724"/>
      </p:ext>
    </p:extLst>
  </p:cSld>
  <p:clrMapOvr>
    <a:masterClrMapping/>
  </p:clrMapOvr>
  <p:transition xmlns:p14="http://schemas.microsoft.com/office/powerpoint/2010/main" spd="slow" advTm="62618"/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6905</TotalTime>
  <Words>883</Words>
  <Application>Microsoft Macintosh PowerPoint</Application>
  <PresentationFormat>On-screen Show (4:3)</PresentationFormat>
  <Paragraphs>195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403</cp:revision>
  <dcterms:modified xsi:type="dcterms:W3CDTF">2018-11-14T18:48:01Z</dcterms:modified>
</cp:coreProperties>
</file>