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letter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74" userDrawn="1">
          <p15:clr>
            <a:srgbClr val="A4A3A4"/>
          </p15:clr>
        </p15:guide>
        <p15:guide id="2" pos="293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69696"/>
    <a:srgbClr val="FF0000"/>
    <a:srgbClr val="000066"/>
    <a:srgbClr val="FFFFFF"/>
    <a:srgbClr val="0033CC"/>
    <a:srgbClr val="00FFFF"/>
    <a:srgbClr val="00CCFF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0"/>
    <p:restoredTop sz="86410" autoAdjust="0"/>
  </p:normalViewPr>
  <p:slideViewPr>
    <p:cSldViewPr>
      <p:cViewPr varScale="1">
        <p:scale>
          <a:sx n="81" d="100"/>
          <a:sy n="81" d="100"/>
        </p:scale>
        <p:origin x="5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7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1368" y="-102"/>
      </p:cViewPr>
      <p:guideLst>
        <p:guide orient="horz" pos="2374"/>
        <p:guide pos="29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431262" y="9359731"/>
            <a:ext cx="2608314" cy="131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732" tIns="0" rIns="19732" bIns="0" numCol="1" anchor="b" anchorCtr="0" compatLnSpc="1">
            <a:prstTxWarp prst="textNoShape">
              <a:avLst/>
            </a:prstTxWarp>
          </a:bodyPr>
          <a:lstStyle>
            <a:lvl1pPr defTabSz="982663">
              <a:defRPr sz="1100" i="1">
                <a:latin typeface="Arial" charset="0"/>
              </a:defRPr>
            </a:lvl1pPr>
          </a:lstStyle>
          <a:p>
            <a:fld id="{C7EDAEB6-F15D-406D-84CB-AFEAACB28433}" type="slidenum">
              <a:rPr lang="en-US" altLang="cs-CZ"/>
              <a:pPr/>
              <a:t>‹#›</a:t>
            </a:fld>
            <a:r>
              <a:rPr lang="en-US" altLang="cs-CZ"/>
              <a:t> - Course Introduction</a:t>
            </a:r>
          </a:p>
        </p:txBody>
      </p:sp>
    </p:spTree>
    <p:extLst>
      <p:ext uri="{BB962C8B-B14F-4D97-AF65-F5344CB8AC3E}">
        <p14:creationId xmlns:p14="http://schemas.microsoft.com/office/powerpoint/2010/main" val="11535609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732" tIns="0" rIns="19732" bIns="0" numCol="1" anchor="t" anchorCtr="0" compatLnSpc="1">
            <a:prstTxWarp prst="textNoShape">
              <a:avLst/>
            </a:prstTxWarp>
          </a:bodyPr>
          <a:lstStyle>
            <a:lvl1pPr defTabSz="982663" eaLnBrk="0" hangingPunct="0">
              <a:defRPr sz="1100" i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629" y="0"/>
            <a:ext cx="3076671" cy="51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732" tIns="0" rIns="19732" bIns="0" numCol="1" anchor="t" anchorCtr="0" compatLnSpc="1">
            <a:prstTxWarp prst="textNoShape">
              <a:avLst/>
            </a:prstTxWarp>
          </a:bodyPr>
          <a:lstStyle>
            <a:lvl1pPr algn="r" defTabSz="982663" eaLnBrk="0" hangingPunct="0">
              <a:defRPr sz="1100" i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175"/>
            <a:ext cx="3076672" cy="51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732" tIns="0" rIns="19732" bIns="0" numCol="1" anchor="b" anchorCtr="0" compatLnSpc="1">
            <a:prstTxWarp prst="textNoShape">
              <a:avLst/>
            </a:prstTxWarp>
          </a:bodyPr>
          <a:lstStyle>
            <a:lvl1pPr defTabSz="982663" eaLnBrk="0" hangingPunct="0">
              <a:defRPr sz="1100" i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en-US" altLang="cs-CZ"/>
              <a:t>Course Introduction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629" y="9720175"/>
            <a:ext cx="3076671" cy="51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732" tIns="0" rIns="19732" bIns="0" numCol="1" anchor="b" anchorCtr="0" compatLnSpc="1">
            <a:prstTxWarp prst="textNoShape">
              <a:avLst/>
            </a:prstTxWarp>
          </a:bodyPr>
          <a:lstStyle>
            <a:lvl1pPr algn="r" defTabSz="982663">
              <a:defRPr sz="1100" i="1">
                <a:latin typeface="Times New Roman" pitchFamily="18" charset="0"/>
              </a:defRPr>
            </a:lvl1pPr>
          </a:lstStyle>
          <a:p>
            <a:fld id="{003AE2D7-B908-4017-B6C6-C8857B42A759}" type="slidenum">
              <a:rPr lang="en-US" altLang="cs-CZ"/>
              <a:pPr/>
              <a:t>‹#›</a:t>
            </a:fld>
            <a:endParaRPr lang="en-US" alt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3136068" y="9747250"/>
            <a:ext cx="827166" cy="276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83" tIns="47686" rIns="92083" bIns="47686">
            <a:spAutoFit/>
          </a:bodyPr>
          <a:lstStyle/>
          <a:p>
            <a:pPr algn="ctr" defTabSz="935038">
              <a:lnSpc>
                <a:spcPct val="90000"/>
              </a:lnSpc>
            </a:pPr>
            <a:r>
              <a:rPr lang="en-US" altLang="cs-CZ" sz="1300">
                <a:latin typeface="Arial" charset="0"/>
              </a:rPr>
              <a:t>Page </a:t>
            </a:r>
            <a:fld id="{A893D723-DD6B-4A66-8894-3D786F2992AA}" type="slidenum">
              <a:rPr lang="en-US" altLang="cs-CZ" sz="1300">
                <a:latin typeface="Arial" charset="0"/>
              </a:rPr>
              <a:pPr algn="ctr" defTabSz="935038">
                <a:lnSpc>
                  <a:spcPct val="90000"/>
                </a:lnSpc>
              </a:pPr>
              <a:t>‹#›</a:t>
            </a:fld>
            <a:endParaRPr lang="en-US" altLang="cs-CZ" sz="1300">
              <a:latin typeface="Arial" charset="0"/>
            </a:endParaRPr>
          </a:p>
        </p:txBody>
      </p:sp>
      <p:sp>
        <p:nvSpPr>
          <p:cNvPr id="3079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1713" y="774700"/>
            <a:ext cx="5095875" cy="3822700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6" name="Rectangle 8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57" y="4861781"/>
            <a:ext cx="5207386" cy="4604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016" tIns="49331" rIns="97016" bIns="49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noProof="0" smtClean="0"/>
              <a:t>Body Text</a:t>
            </a:r>
          </a:p>
          <a:p>
            <a:pPr lvl="0"/>
            <a:r>
              <a:rPr lang="en-US" altLang="cs-CZ" noProof="0" smtClean="0"/>
              <a:t>Second Level</a:t>
            </a:r>
          </a:p>
          <a:p>
            <a:pPr lvl="0"/>
            <a:r>
              <a:rPr lang="en-US" altLang="cs-CZ" noProof="0" smtClean="0"/>
              <a:t>Third Level</a:t>
            </a:r>
          </a:p>
          <a:p>
            <a:pPr lvl="0"/>
            <a:r>
              <a:rPr lang="en-US" altLang="cs-CZ" noProof="0" smtClean="0"/>
              <a:t>Fourth Level</a:t>
            </a:r>
          </a:p>
          <a:p>
            <a:pPr lvl="0"/>
            <a:r>
              <a:rPr lang="en-US" altLang="cs-CZ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4076811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742950" indent="-28575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11430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6002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20574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D4BD5A-B90D-44A4-8FB1-E338DAED6C1F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68413" y="727075"/>
            <a:ext cx="4779962" cy="3584575"/>
          </a:xfrm>
          <a:ln cap="flat"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defTabSz="950913">
              <a:lnSpc>
                <a:spcPct val="100000"/>
              </a:lnSpc>
              <a:spcBef>
                <a:spcPct val="0"/>
              </a:spcBef>
            </a:pPr>
            <a:endParaRPr lang="en-US" sz="25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6301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E50C95-26E9-4CA4-8CF9-50E7B236047B}" type="slidenum">
              <a:rPr lang="en-US"/>
              <a:pPr/>
              <a:t>3</a:t>
            </a:fld>
            <a:endParaRPr lang="en-US"/>
          </a:p>
        </p:txBody>
      </p:sp>
      <p:sp>
        <p:nvSpPr>
          <p:cNvPr id="717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68413" y="727075"/>
            <a:ext cx="4779962" cy="3584575"/>
          </a:xfrm>
          <a:ln cap="flat"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defTabSz="950913">
              <a:lnSpc>
                <a:spcPct val="100000"/>
              </a:lnSpc>
              <a:spcBef>
                <a:spcPct val="0"/>
              </a:spcBef>
            </a:pPr>
            <a:endParaRPr lang="en-US" sz="25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5998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500FA7-BB82-4460-867B-949802C9FA5E}" type="slidenum">
              <a:rPr lang="en-US"/>
              <a:pPr/>
              <a:t>4</a:t>
            </a:fld>
            <a:endParaRPr lang="en-US"/>
          </a:p>
        </p:txBody>
      </p:sp>
      <p:sp>
        <p:nvSpPr>
          <p:cNvPr id="921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68413" y="727075"/>
            <a:ext cx="4779962" cy="3584575"/>
          </a:xfrm>
          <a:ln cap="flat"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defTabSz="950913">
              <a:lnSpc>
                <a:spcPct val="100000"/>
              </a:lnSpc>
              <a:spcBef>
                <a:spcPct val="0"/>
              </a:spcBef>
            </a:pPr>
            <a:endParaRPr lang="en-US" sz="25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5949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489E03-ACC7-43FB-A7FC-09CE99D463F3}" type="slidenum">
              <a:rPr lang="en-US"/>
              <a:pPr/>
              <a:t>5</a:t>
            </a:fld>
            <a:endParaRPr lang="en-US"/>
          </a:p>
        </p:txBody>
      </p:sp>
      <p:sp>
        <p:nvSpPr>
          <p:cNvPr id="1126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68413" y="727075"/>
            <a:ext cx="4779962" cy="3584575"/>
          </a:xfrm>
          <a:ln cap="flat"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defTabSz="950913">
              <a:lnSpc>
                <a:spcPct val="100000"/>
              </a:lnSpc>
              <a:spcBef>
                <a:spcPct val="0"/>
              </a:spcBef>
            </a:pPr>
            <a:endParaRPr lang="en-US" sz="25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63941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079250-487E-412E-A500-19FDDEDFCC73}" type="slidenum">
              <a:rPr lang="en-US"/>
              <a:pPr/>
              <a:t>6</a:t>
            </a:fld>
            <a:endParaRPr lang="en-US"/>
          </a:p>
        </p:txBody>
      </p:sp>
      <p:sp>
        <p:nvSpPr>
          <p:cNvPr id="1331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68413" y="727075"/>
            <a:ext cx="4779962" cy="3584575"/>
          </a:xfrm>
          <a:ln cap="flat"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defTabSz="950913">
              <a:lnSpc>
                <a:spcPct val="100000"/>
              </a:lnSpc>
              <a:spcBef>
                <a:spcPct val="0"/>
              </a:spcBef>
            </a:pPr>
            <a:endParaRPr lang="en-US" sz="25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4076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15C9C6-01B3-457A-86ED-0879D16BE4C1}" type="slidenum">
              <a:rPr lang="en-US"/>
              <a:pPr/>
              <a:t>7</a:t>
            </a:fld>
            <a:endParaRPr lang="en-US"/>
          </a:p>
        </p:txBody>
      </p:sp>
      <p:sp>
        <p:nvSpPr>
          <p:cNvPr id="1536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68413" y="727075"/>
            <a:ext cx="4779962" cy="3584575"/>
          </a:xfrm>
          <a:ln cap="flat"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defTabSz="950913">
              <a:lnSpc>
                <a:spcPct val="100000"/>
              </a:lnSpc>
              <a:spcBef>
                <a:spcPct val="0"/>
              </a:spcBef>
            </a:pPr>
            <a:endParaRPr lang="en-US" sz="25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9313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EB7173-6991-4424-8638-8E03D7A9882A}" type="slidenum">
              <a:rPr lang="en-US"/>
              <a:pPr/>
              <a:t>8</a:t>
            </a:fld>
            <a:endParaRPr lang="en-US"/>
          </a:p>
        </p:txBody>
      </p:sp>
      <p:sp>
        <p:nvSpPr>
          <p:cNvPr id="1741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68413" y="727075"/>
            <a:ext cx="4779962" cy="3584575"/>
          </a:xfrm>
          <a:ln cap="flat"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defTabSz="950913">
              <a:lnSpc>
                <a:spcPct val="100000"/>
              </a:lnSpc>
              <a:spcBef>
                <a:spcPct val="0"/>
              </a:spcBef>
            </a:pPr>
            <a:endParaRPr lang="en-US" sz="25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4121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6C390B-AF92-4C72-AB01-D02B4376F42E}" type="slidenum">
              <a:rPr lang="en-US"/>
              <a:pPr/>
              <a:t>9</a:t>
            </a:fld>
            <a:endParaRPr lang="en-US"/>
          </a:p>
        </p:txBody>
      </p:sp>
      <p:sp>
        <p:nvSpPr>
          <p:cNvPr id="1945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68413" y="727075"/>
            <a:ext cx="4779962" cy="3584575"/>
          </a:xfrm>
          <a:ln cap="flat"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defTabSz="950913">
              <a:lnSpc>
                <a:spcPct val="100000"/>
              </a:lnSpc>
              <a:spcBef>
                <a:spcPct val="0"/>
              </a:spcBef>
            </a:pPr>
            <a:endParaRPr lang="en-US" sz="25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672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ctr">
              <a:defRPr sz="3600"/>
            </a:lvl1pPr>
          </a:lstStyle>
          <a:p>
            <a:pPr lvl="0"/>
            <a:r>
              <a:rPr lang="en-CA" altLang="cs-CZ" noProof="0" smtClean="0"/>
              <a:t>Click to edit Master title style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CA" altLang="cs-CZ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03526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1042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77025" y="685800"/>
            <a:ext cx="2071688" cy="569595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6067425" cy="56959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763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9220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912006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9750" y="1557338"/>
            <a:ext cx="4027488" cy="48244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19638" y="1557338"/>
            <a:ext cx="4029075" cy="48244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8755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857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9538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2579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273860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432220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85800"/>
            <a:ext cx="8291513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cs-CZ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208963" cy="4824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cs-CZ" smtClean="0"/>
              <a:t>Click to edit Master text styles</a:t>
            </a:r>
          </a:p>
          <a:p>
            <a:pPr lvl="1"/>
            <a:r>
              <a:rPr lang="en-CA" altLang="cs-CZ" smtClean="0"/>
              <a:t>Second level</a:t>
            </a:r>
          </a:p>
          <a:p>
            <a:pPr lvl="2"/>
            <a:r>
              <a:rPr lang="en-CA" altLang="cs-CZ" smtClean="0"/>
              <a:t>Third level</a:t>
            </a:r>
          </a:p>
          <a:p>
            <a:pPr lvl="3"/>
            <a:r>
              <a:rPr lang="en-CA" altLang="cs-CZ" smtClean="0"/>
              <a:t>Fourth level</a:t>
            </a:r>
          </a:p>
          <a:p>
            <a:pPr lvl="4"/>
            <a:r>
              <a:rPr lang="en-CA" altLang="cs-CZ" smtClean="0"/>
              <a:t>Fifth level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457200" y="1219200"/>
            <a:ext cx="8305800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8345488" y="6735763"/>
            <a:ext cx="798512" cy="12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defRPr/>
            </a:pPr>
            <a:r>
              <a:rPr lang="en-US" altLang="cs-CZ" sz="800" smtClean="0">
                <a:solidFill>
                  <a:srgbClr val="969696"/>
                </a:solidFill>
                <a:latin typeface="Verdana" panose="020B0604030504040204" pitchFamily="34" charset="0"/>
              </a:rPr>
              <a:t>Saul Greenberg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Verdan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Verdan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Verdan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Verdan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Verdan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Verdan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Verdan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Verdana" panose="020B0604030504040204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defRPr sz="2400" kern="1200">
          <a:solidFill>
            <a:srgbClr val="000066"/>
          </a:solidFill>
          <a:latin typeface="+mn-lt"/>
          <a:ea typeface="+mn-ea"/>
          <a:cs typeface="+mn-cs"/>
        </a:defRPr>
      </a:lvl1pPr>
      <a:lvl2pPr marL="455613" indent="-276225" algn="l" rtl="0" eaLnBrk="0" fontAlgn="base" hangingPunct="0">
        <a:spcBef>
          <a:spcPct val="20000"/>
        </a:spcBef>
        <a:spcAft>
          <a:spcPct val="0"/>
        </a:spcAft>
        <a:buChar char="–"/>
        <a:defRPr kern="1200">
          <a:solidFill>
            <a:srgbClr val="000066"/>
          </a:solidFill>
          <a:latin typeface="+mn-lt"/>
          <a:ea typeface="+mn-ea"/>
          <a:cs typeface="+mn-cs"/>
        </a:defRPr>
      </a:lvl2pPr>
      <a:lvl3pPr marL="895350" indent="-180975" algn="l" rtl="0" eaLnBrk="0" fontAlgn="base" hangingPunct="0">
        <a:spcBef>
          <a:spcPct val="20000"/>
        </a:spcBef>
        <a:spcAft>
          <a:spcPct val="0"/>
        </a:spcAft>
        <a:buChar char="•"/>
        <a:defRPr sz="1600" kern="1200">
          <a:solidFill>
            <a:srgbClr val="000066"/>
          </a:solidFill>
          <a:latin typeface="+mn-lt"/>
          <a:ea typeface="+mn-ea"/>
          <a:cs typeface="+mn-cs"/>
        </a:defRPr>
      </a:lvl3pPr>
      <a:lvl4pPr marL="1257300" indent="-180975" algn="l" rtl="0" eaLnBrk="0" fontAlgn="base" hangingPunct="0">
        <a:spcBef>
          <a:spcPct val="20000"/>
        </a:spcBef>
        <a:spcAft>
          <a:spcPct val="0"/>
        </a:spcAft>
        <a:buChar char="–"/>
        <a:defRPr sz="1600" kern="1200">
          <a:solidFill>
            <a:srgbClr val="000066"/>
          </a:solidFill>
          <a:latin typeface="+mn-lt"/>
          <a:ea typeface="+mn-ea"/>
          <a:cs typeface="+mn-cs"/>
        </a:defRPr>
      </a:lvl4pPr>
      <a:lvl5pPr marL="1619250" indent="-180975" algn="l" rtl="0" eaLnBrk="0" fontAlgn="base" hangingPunct="0">
        <a:spcBef>
          <a:spcPct val="20000"/>
        </a:spcBef>
        <a:spcAft>
          <a:spcPct val="0"/>
        </a:spcAft>
        <a:buChar char="»"/>
        <a:defRPr sz="1600" kern="1200">
          <a:solidFill>
            <a:srgbClr val="0000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r>
              <a:rPr lang="en-US" sz="2800" dirty="0"/>
              <a:t>Creating and developing interface ideas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US" sz="2000"/>
              <a:t>Where do ideas come from?</a:t>
            </a:r>
          </a:p>
          <a:p>
            <a:r>
              <a:rPr lang="en-US" sz="2000"/>
              <a:t>Are there any methods that will help me create new ideas?</a:t>
            </a:r>
          </a:p>
        </p:txBody>
      </p:sp>
    </p:spTree>
    <p:extLst>
      <p:ext uri="{BB962C8B-B14F-4D97-AF65-F5344CB8AC3E}">
        <p14:creationId xmlns:p14="http://schemas.microsoft.com/office/powerpoint/2010/main" val="12248482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 know now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Ideas can be developed by borrowing approaches from other </a:t>
            </a:r>
            <a:r>
              <a:rPr lang="en-US" dirty="0" smtClean="0"/>
              <a:t>fields</a:t>
            </a:r>
          </a:p>
          <a:p>
            <a:endParaRPr lang="en-US" dirty="0"/>
          </a:p>
          <a:p>
            <a:r>
              <a:rPr lang="en-US" dirty="0"/>
              <a:t>Many new ideas can be developed by recombining of old ones in novel ways</a:t>
            </a:r>
          </a:p>
        </p:txBody>
      </p:sp>
    </p:spTree>
    <p:extLst>
      <p:ext uri="{BB962C8B-B14F-4D97-AF65-F5344CB8AC3E}">
        <p14:creationId xmlns:p14="http://schemas.microsoft.com/office/powerpoint/2010/main" val="2227212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00" y="444500"/>
            <a:ext cx="8483600" cy="381000"/>
          </a:xfrm>
          <a:noFill/>
          <a:ln/>
        </p:spPr>
        <p:txBody>
          <a:bodyPr/>
          <a:lstStyle/>
          <a:p>
            <a:r>
              <a:rPr lang="en-US" dirty="0"/>
              <a:t>Methods for creating and developing interface ideas*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Where do ideas come from?</a:t>
            </a:r>
          </a:p>
          <a:p>
            <a:pPr lvl="1"/>
            <a:r>
              <a:rPr lang="en-US" dirty="0"/>
              <a:t>imagination</a:t>
            </a:r>
          </a:p>
          <a:p>
            <a:pPr lvl="1"/>
            <a:r>
              <a:rPr lang="en-US" dirty="0"/>
              <a:t>observations of current work practice</a:t>
            </a:r>
          </a:p>
          <a:p>
            <a:pPr lvl="1"/>
            <a:r>
              <a:rPr lang="en-US" dirty="0"/>
              <a:t>observations of current systems</a:t>
            </a:r>
            <a:br>
              <a:rPr lang="en-US" dirty="0"/>
            </a:br>
            <a:endParaRPr lang="en-US" dirty="0"/>
          </a:p>
          <a:p>
            <a:r>
              <a:rPr lang="en-US" dirty="0"/>
              <a:t>Borrowing from other fields</a:t>
            </a:r>
          </a:p>
          <a:p>
            <a:pPr lvl="1"/>
            <a:r>
              <a:rPr lang="en-US" dirty="0"/>
              <a:t>insights and techniques from other fields and media that deal with creativity:</a:t>
            </a:r>
          </a:p>
          <a:p>
            <a:pPr lvl="2"/>
            <a:r>
              <a:rPr lang="en-US" dirty="0"/>
              <a:t>animation</a:t>
            </a:r>
          </a:p>
          <a:p>
            <a:pPr lvl="2"/>
            <a:r>
              <a:rPr lang="en-US" dirty="0"/>
              <a:t>theater</a:t>
            </a:r>
          </a:p>
          <a:p>
            <a:pPr lvl="2"/>
            <a:r>
              <a:rPr lang="en-US" dirty="0"/>
              <a:t>architecture</a:t>
            </a:r>
          </a:p>
          <a:p>
            <a:pPr lvl="2"/>
            <a:r>
              <a:rPr lang="en-US" dirty="0"/>
              <a:t>information visualization and graphical design (already done…)</a:t>
            </a:r>
          </a:p>
          <a:p>
            <a:pPr lvl="2"/>
            <a:r>
              <a:rPr lang="en-US" dirty="0"/>
              <a:t>...</a:t>
            </a:r>
            <a:br>
              <a:rPr lang="en-US" dirty="0"/>
            </a:br>
            <a:endParaRPr lang="en-US" dirty="0" smtClean="0"/>
          </a:p>
          <a:p>
            <a:pPr marL="714375" lvl="2" indent="0">
              <a:buNone/>
            </a:pPr>
            <a:r>
              <a:rPr lang="en-US" dirty="0" smtClean="0"/>
              <a:t>*</a:t>
            </a:r>
            <a:r>
              <a:rPr lang="en-US" i="1" dirty="0"/>
              <a:t>This talk is mostly based on a paper by Joy </a:t>
            </a:r>
            <a:r>
              <a:rPr lang="en-US" i="1" dirty="0" err="1"/>
              <a:t>Mountford</a:t>
            </a:r>
            <a:r>
              <a:rPr lang="en-US" i="1" dirty="0"/>
              <a:t>, Apple 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b="1" i="1" dirty="0" smtClean="0"/>
              <a:t>Tools </a:t>
            </a:r>
            <a:r>
              <a:rPr lang="en-US" b="1" i="1" dirty="0"/>
              <a:t>and Techniques for Creative Design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58624772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Borrowing from Animation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Animation</a:t>
            </a:r>
          </a:p>
          <a:p>
            <a:pPr lvl="1"/>
            <a:r>
              <a:rPr lang="en-US" dirty="0"/>
              <a:t>special animation effects give  visual continuity and realism</a:t>
            </a:r>
          </a:p>
          <a:p>
            <a:pPr lvl="1"/>
            <a:r>
              <a:rPr lang="en-US" dirty="0"/>
              <a:t>e.g. </a:t>
            </a:r>
            <a:br>
              <a:rPr lang="en-US" dirty="0"/>
            </a:br>
            <a:r>
              <a:rPr lang="en-US" dirty="0"/>
              <a:t>	anticipation by exaggerating the way bodies move forward by pulling 	backwards beforehand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a few current examples:</a:t>
            </a:r>
          </a:p>
          <a:p>
            <a:pPr lvl="2"/>
            <a:r>
              <a:rPr lang="en-US" dirty="0"/>
              <a:t>“open” animation on the Mac (zooming out window)</a:t>
            </a:r>
          </a:p>
          <a:p>
            <a:pPr lvl="2"/>
            <a:r>
              <a:rPr lang="en-US" dirty="0"/>
              <a:t>continuous rather than discrete movement of objects on display...</a:t>
            </a:r>
          </a:p>
          <a:p>
            <a:pPr lvl="2"/>
            <a:r>
              <a:rPr lang="en-US" dirty="0"/>
              <a:t>animated icons for help...</a:t>
            </a:r>
          </a:p>
        </p:txBody>
      </p:sp>
      <p:grpSp>
        <p:nvGrpSpPr>
          <p:cNvPr id="6153" name="Group 9"/>
          <p:cNvGrpSpPr>
            <a:grpSpLocks/>
          </p:cNvGrpSpPr>
          <p:nvPr/>
        </p:nvGrpSpPr>
        <p:grpSpPr bwMode="auto">
          <a:xfrm>
            <a:off x="5840074" y="3068960"/>
            <a:ext cx="2435901" cy="1170905"/>
            <a:chOff x="3456" y="1456"/>
            <a:chExt cx="1864" cy="896"/>
          </a:xfrm>
        </p:grpSpPr>
        <p:pic>
          <p:nvPicPr>
            <p:cNvPr id="6148" name="Picture 4"/>
            <p:cNvPicPr>
              <a:picLocks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" y="1456"/>
              <a:ext cx="809" cy="8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149" name="Freeform 5"/>
            <p:cNvSpPr>
              <a:spLocks/>
            </p:cNvSpPr>
            <p:nvPr/>
          </p:nvSpPr>
          <p:spPr bwMode="auto">
            <a:xfrm>
              <a:off x="3456" y="1600"/>
              <a:ext cx="1240" cy="33"/>
            </a:xfrm>
            <a:custGeom>
              <a:avLst/>
              <a:gdLst>
                <a:gd name="T0" fmla="*/ 1239 w 1240"/>
                <a:gd name="T1" fmla="*/ 32 h 33"/>
                <a:gd name="T2" fmla="*/ 456 w 1240"/>
                <a:gd name="T3" fmla="*/ 0 h 33"/>
                <a:gd name="T4" fmla="*/ 328 w 1240"/>
                <a:gd name="T5" fmla="*/ 0 h 33"/>
                <a:gd name="T6" fmla="*/ 200 w 1240"/>
                <a:gd name="T7" fmla="*/ 0 h 33"/>
                <a:gd name="T8" fmla="*/ 72 w 1240"/>
                <a:gd name="T9" fmla="*/ 0 h 33"/>
                <a:gd name="T10" fmla="*/ 0 w 1240"/>
                <a:gd name="T11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40" h="33">
                  <a:moveTo>
                    <a:pt x="1239" y="32"/>
                  </a:moveTo>
                  <a:lnTo>
                    <a:pt x="456" y="0"/>
                  </a:lnTo>
                  <a:lnTo>
                    <a:pt x="328" y="0"/>
                  </a:lnTo>
                  <a:lnTo>
                    <a:pt x="200" y="0"/>
                  </a:lnTo>
                  <a:lnTo>
                    <a:pt x="72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0" name="Freeform 6"/>
            <p:cNvSpPr>
              <a:spLocks/>
            </p:cNvSpPr>
            <p:nvPr/>
          </p:nvSpPr>
          <p:spPr bwMode="auto">
            <a:xfrm>
              <a:off x="3640" y="1688"/>
              <a:ext cx="1112" cy="72"/>
            </a:xfrm>
            <a:custGeom>
              <a:avLst/>
              <a:gdLst>
                <a:gd name="T0" fmla="*/ 1111 w 1112"/>
                <a:gd name="T1" fmla="*/ 71 h 72"/>
                <a:gd name="T2" fmla="*/ 248 w 1112"/>
                <a:gd name="T3" fmla="*/ 0 h 72"/>
                <a:gd name="T4" fmla="*/ 176 w 1112"/>
                <a:gd name="T5" fmla="*/ 0 h 72"/>
                <a:gd name="T6" fmla="*/ 104 w 1112"/>
                <a:gd name="T7" fmla="*/ 0 h 72"/>
                <a:gd name="T8" fmla="*/ 32 w 1112"/>
                <a:gd name="T9" fmla="*/ 0 h 72"/>
                <a:gd name="T10" fmla="*/ 0 w 1112"/>
                <a:gd name="T11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2" h="72">
                  <a:moveTo>
                    <a:pt x="1111" y="71"/>
                  </a:moveTo>
                  <a:lnTo>
                    <a:pt x="248" y="0"/>
                  </a:lnTo>
                  <a:lnTo>
                    <a:pt x="176" y="0"/>
                  </a:lnTo>
                  <a:lnTo>
                    <a:pt x="104" y="0"/>
                  </a:lnTo>
                  <a:lnTo>
                    <a:pt x="32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1" name="Freeform 7"/>
            <p:cNvSpPr>
              <a:spLocks/>
            </p:cNvSpPr>
            <p:nvPr/>
          </p:nvSpPr>
          <p:spPr bwMode="auto">
            <a:xfrm>
              <a:off x="3832" y="1871"/>
              <a:ext cx="768" cy="25"/>
            </a:xfrm>
            <a:custGeom>
              <a:avLst/>
              <a:gdLst>
                <a:gd name="T0" fmla="*/ 767 w 768"/>
                <a:gd name="T1" fmla="*/ 0 h 25"/>
                <a:gd name="T2" fmla="*/ 191 w 768"/>
                <a:gd name="T3" fmla="*/ 24 h 25"/>
                <a:gd name="T4" fmla="*/ 159 w 768"/>
                <a:gd name="T5" fmla="*/ 24 h 25"/>
                <a:gd name="T6" fmla="*/ 127 w 768"/>
                <a:gd name="T7" fmla="*/ 24 h 25"/>
                <a:gd name="T8" fmla="*/ 96 w 768"/>
                <a:gd name="T9" fmla="*/ 24 h 25"/>
                <a:gd name="T10" fmla="*/ 64 w 768"/>
                <a:gd name="T11" fmla="*/ 24 h 25"/>
                <a:gd name="T12" fmla="*/ 32 w 768"/>
                <a:gd name="T13" fmla="*/ 24 h 25"/>
                <a:gd name="T14" fmla="*/ 0 w 768"/>
                <a:gd name="T15" fmla="*/ 2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68" h="25">
                  <a:moveTo>
                    <a:pt x="767" y="0"/>
                  </a:moveTo>
                  <a:lnTo>
                    <a:pt x="191" y="24"/>
                  </a:lnTo>
                  <a:lnTo>
                    <a:pt x="159" y="24"/>
                  </a:lnTo>
                  <a:lnTo>
                    <a:pt x="127" y="24"/>
                  </a:lnTo>
                  <a:lnTo>
                    <a:pt x="96" y="24"/>
                  </a:lnTo>
                  <a:lnTo>
                    <a:pt x="64" y="24"/>
                  </a:lnTo>
                  <a:lnTo>
                    <a:pt x="32" y="24"/>
                  </a:lnTo>
                  <a:lnTo>
                    <a:pt x="0" y="2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2" name="Freeform 8"/>
            <p:cNvSpPr>
              <a:spLocks/>
            </p:cNvSpPr>
            <p:nvPr/>
          </p:nvSpPr>
          <p:spPr bwMode="auto">
            <a:xfrm>
              <a:off x="4087" y="1480"/>
              <a:ext cx="561" cy="33"/>
            </a:xfrm>
            <a:custGeom>
              <a:avLst/>
              <a:gdLst>
                <a:gd name="T0" fmla="*/ 560 w 561"/>
                <a:gd name="T1" fmla="*/ 32 h 33"/>
                <a:gd name="T2" fmla="*/ 136 w 561"/>
                <a:gd name="T3" fmla="*/ 32 h 33"/>
                <a:gd name="T4" fmla="*/ 104 w 561"/>
                <a:gd name="T5" fmla="*/ 32 h 33"/>
                <a:gd name="T6" fmla="*/ 72 w 561"/>
                <a:gd name="T7" fmla="*/ 16 h 33"/>
                <a:gd name="T8" fmla="*/ 40 w 561"/>
                <a:gd name="T9" fmla="*/ 16 h 33"/>
                <a:gd name="T10" fmla="*/ 8 w 561"/>
                <a:gd name="T11" fmla="*/ 0 h 33"/>
                <a:gd name="T12" fmla="*/ 0 w 561"/>
                <a:gd name="T13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1" h="33">
                  <a:moveTo>
                    <a:pt x="560" y="32"/>
                  </a:moveTo>
                  <a:lnTo>
                    <a:pt x="136" y="32"/>
                  </a:lnTo>
                  <a:lnTo>
                    <a:pt x="104" y="32"/>
                  </a:lnTo>
                  <a:lnTo>
                    <a:pt x="72" y="16"/>
                  </a:lnTo>
                  <a:lnTo>
                    <a:pt x="40" y="16"/>
                  </a:lnTo>
                  <a:lnTo>
                    <a:pt x="8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54" name="Arc 10"/>
          <p:cNvSpPr>
            <a:spLocks/>
          </p:cNvSpPr>
          <p:nvPr/>
        </p:nvSpPr>
        <p:spPr bwMode="auto">
          <a:xfrm>
            <a:off x="1752600" y="5335588"/>
            <a:ext cx="4572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1682750" y="5264150"/>
            <a:ext cx="5969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6" name="Arc 12"/>
          <p:cNvSpPr>
            <a:spLocks/>
          </p:cNvSpPr>
          <p:nvPr/>
        </p:nvSpPr>
        <p:spPr bwMode="auto">
          <a:xfrm>
            <a:off x="5726113" y="5335588"/>
            <a:ext cx="4572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5656263" y="5264150"/>
            <a:ext cx="5969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3217863" y="5264150"/>
            <a:ext cx="5969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9" name="Rectangle 15"/>
          <p:cNvSpPr>
            <a:spLocks noChangeArrowheads="1"/>
          </p:cNvSpPr>
          <p:nvPr/>
        </p:nvSpPr>
        <p:spPr bwMode="auto">
          <a:xfrm>
            <a:off x="3979863" y="5264150"/>
            <a:ext cx="5969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0" name="Rectangle 16"/>
          <p:cNvSpPr>
            <a:spLocks noChangeArrowheads="1"/>
          </p:cNvSpPr>
          <p:nvPr/>
        </p:nvSpPr>
        <p:spPr bwMode="auto">
          <a:xfrm>
            <a:off x="4741863" y="5264150"/>
            <a:ext cx="5969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163" name="Group 19"/>
          <p:cNvGrpSpPr>
            <a:grpSpLocks/>
          </p:cNvGrpSpPr>
          <p:nvPr/>
        </p:nvGrpSpPr>
        <p:grpSpPr bwMode="auto">
          <a:xfrm>
            <a:off x="3260725" y="5268913"/>
            <a:ext cx="114300" cy="152400"/>
            <a:chOff x="2054" y="3319"/>
            <a:chExt cx="72" cy="96"/>
          </a:xfrm>
        </p:grpSpPr>
        <p:sp>
          <p:nvSpPr>
            <p:cNvPr id="6161" name="Line 17"/>
            <p:cNvSpPr>
              <a:spLocks noChangeShapeType="1"/>
            </p:cNvSpPr>
            <p:nvPr/>
          </p:nvSpPr>
          <p:spPr bwMode="auto">
            <a:xfrm>
              <a:off x="2090" y="3319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2" name="Line 18"/>
            <p:cNvSpPr>
              <a:spLocks noChangeShapeType="1"/>
            </p:cNvSpPr>
            <p:nvPr/>
          </p:nvSpPr>
          <p:spPr bwMode="auto">
            <a:xfrm>
              <a:off x="2054" y="3367"/>
              <a:ext cx="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64" name="Rectangle 20"/>
          <p:cNvSpPr>
            <a:spLocks noChangeArrowheads="1"/>
          </p:cNvSpPr>
          <p:nvPr/>
        </p:nvSpPr>
        <p:spPr bwMode="auto">
          <a:xfrm>
            <a:off x="3348038" y="5227638"/>
            <a:ext cx="4810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200" b="0">
                <a:latin typeface="Times New Roman" panose="02020603050405020304" pitchFamily="18" charset="0"/>
              </a:rPr>
              <a:t>click</a:t>
            </a:r>
          </a:p>
        </p:txBody>
      </p:sp>
      <p:grpSp>
        <p:nvGrpSpPr>
          <p:cNvPr id="6167" name="Group 23"/>
          <p:cNvGrpSpPr>
            <a:grpSpLocks/>
          </p:cNvGrpSpPr>
          <p:nvPr/>
        </p:nvGrpSpPr>
        <p:grpSpPr bwMode="auto">
          <a:xfrm>
            <a:off x="3538538" y="5416550"/>
            <a:ext cx="160337" cy="207963"/>
            <a:chOff x="2229" y="3412"/>
            <a:chExt cx="101" cy="131"/>
          </a:xfrm>
        </p:grpSpPr>
        <p:sp>
          <p:nvSpPr>
            <p:cNvPr id="6165" name="Rectangle 21"/>
            <p:cNvSpPr>
              <a:spLocks noChangeArrowheads="1"/>
            </p:cNvSpPr>
            <p:nvPr/>
          </p:nvSpPr>
          <p:spPr bwMode="auto">
            <a:xfrm>
              <a:off x="2229" y="3412"/>
              <a:ext cx="101" cy="13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6" name="Rectangle 22"/>
            <p:cNvSpPr>
              <a:spLocks noChangeArrowheads="1"/>
            </p:cNvSpPr>
            <p:nvPr/>
          </p:nvSpPr>
          <p:spPr bwMode="auto">
            <a:xfrm>
              <a:off x="2252" y="3433"/>
              <a:ext cx="59" cy="37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170" name="Group 26"/>
          <p:cNvGrpSpPr>
            <a:grpSpLocks/>
          </p:cNvGrpSpPr>
          <p:nvPr/>
        </p:nvGrpSpPr>
        <p:grpSpPr bwMode="auto">
          <a:xfrm>
            <a:off x="4175125" y="5357813"/>
            <a:ext cx="114300" cy="152400"/>
            <a:chOff x="2630" y="3375"/>
            <a:chExt cx="72" cy="96"/>
          </a:xfrm>
        </p:grpSpPr>
        <p:sp>
          <p:nvSpPr>
            <p:cNvPr id="6168" name="Line 24"/>
            <p:cNvSpPr>
              <a:spLocks noChangeShapeType="1"/>
            </p:cNvSpPr>
            <p:nvPr/>
          </p:nvSpPr>
          <p:spPr bwMode="auto">
            <a:xfrm>
              <a:off x="2666" y="3375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9" name="Line 25"/>
            <p:cNvSpPr>
              <a:spLocks noChangeShapeType="1"/>
            </p:cNvSpPr>
            <p:nvPr/>
          </p:nvSpPr>
          <p:spPr bwMode="auto">
            <a:xfrm>
              <a:off x="2630" y="3423"/>
              <a:ext cx="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71" name="Arc 27"/>
          <p:cNvSpPr>
            <a:spLocks/>
          </p:cNvSpPr>
          <p:nvPr/>
        </p:nvSpPr>
        <p:spPr bwMode="auto">
          <a:xfrm>
            <a:off x="4054475" y="5335588"/>
            <a:ext cx="179388" cy="952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174" name="Group 30"/>
          <p:cNvGrpSpPr>
            <a:grpSpLocks/>
          </p:cNvGrpSpPr>
          <p:nvPr/>
        </p:nvGrpSpPr>
        <p:grpSpPr bwMode="auto">
          <a:xfrm>
            <a:off x="5078413" y="5468938"/>
            <a:ext cx="114300" cy="152400"/>
            <a:chOff x="3199" y="3445"/>
            <a:chExt cx="72" cy="96"/>
          </a:xfrm>
        </p:grpSpPr>
        <p:sp>
          <p:nvSpPr>
            <p:cNvPr id="6172" name="Line 28"/>
            <p:cNvSpPr>
              <a:spLocks noChangeShapeType="1"/>
            </p:cNvSpPr>
            <p:nvPr/>
          </p:nvSpPr>
          <p:spPr bwMode="auto">
            <a:xfrm>
              <a:off x="3235" y="3445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3" name="Line 29"/>
            <p:cNvSpPr>
              <a:spLocks noChangeShapeType="1"/>
            </p:cNvSpPr>
            <p:nvPr/>
          </p:nvSpPr>
          <p:spPr bwMode="auto">
            <a:xfrm>
              <a:off x="3199" y="3493"/>
              <a:ext cx="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75" name="Arc 31"/>
          <p:cNvSpPr>
            <a:spLocks/>
          </p:cNvSpPr>
          <p:nvPr/>
        </p:nvSpPr>
        <p:spPr bwMode="auto">
          <a:xfrm>
            <a:off x="4778375" y="5372100"/>
            <a:ext cx="355600" cy="1746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178" name="Group 34"/>
          <p:cNvGrpSpPr>
            <a:grpSpLocks/>
          </p:cNvGrpSpPr>
          <p:nvPr/>
        </p:nvGrpSpPr>
        <p:grpSpPr bwMode="auto">
          <a:xfrm>
            <a:off x="6119813" y="5664200"/>
            <a:ext cx="114300" cy="152400"/>
            <a:chOff x="3855" y="3568"/>
            <a:chExt cx="72" cy="96"/>
          </a:xfrm>
        </p:grpSpPr>
        <p:sp>
          <p:nvSpPr>
            <p:cNvPr id="6176" name="Line 32"/>
            <p:cNvSpPr>
              <a:spLocks noChangeShapeType="1"/>
            </p:cNvSpPr>
            <p:nvPr/>
          </p:nvSpPr>
          <p:spPr bwMode="auto">
            <a:xfrm>
              <a:off x="3891" y="3568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7" name="Line 33"/>
            <p:cNvSpPr>
              <a:spLocks noChangeShapeType="1"/>
            </p:cNvSpPr>
            <p:nvPr/>
          </p:nvSpPr>
          <p:spPr bwMode="auto">
            <a:xfrm>
              <a:off x="3855" y="3616"/>
              <a:ext cx="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79" name="Rectangle 35"/>
          <p:cNvSpPr>
            <a:spLocks noChangeArrowheads="1"/>
          </p:cNvSpPr>
          <p:nvPr/>
        </p:nvSpPr>
        <p:spPr bwMode="auto">
          <a:xfrm>
            <a:off x="2481263" y="5268913"/>
            <a:ext cx="5969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0" name="Line 36"/>
          <p:cNvSpPr>
            <a:spLocks noChangeShapeType="1"/>
          </p:cNvSpPr>
          <p:nvPr/>
        </p:nvSpPr>
        <p:spPr bwMode="auto">
          <a:xfrm>
            <a:off x="2540000" y="5345113"/>
            <a:ext cx="169863" cy="168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1" name="Arc 37"/>
          <p:cNvSpPr>
            <a:spLocks/>
          </p:cNvSpPr>
          <p:nvPr/>
        </p:nvSpPr>
        <p:spPr bwMode="auto">
          <a:xfrm>
            <a:off x="6530975" y="5349875"/>
            <a:ext cx="4572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2" name="Rectangle 38"/>
          <p:cNvSpPr>
            <a:spLocks noChangeArrowheads="1"/>
          </p:cNvSpPr>
          <p:nvPr/>
        </p:nvSpPr>
        <p:spPr bwMode="auto">
          <a:xfrm>
            <a:off x="6461125" y="5278438"/>
            <a:ext cx="5969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3" name="Line 39"/>
          <p:cNvSpPr>
            <a:spLocks noChangeShapeType="1"/>
          </p:cNvSpPr>
          <p:nvPr/>
        </p:nvSpPr>
        <p:spPr bwMode="auto">
          <a:xfrm>
            <a:off x="6661150" y="5583238"/>
            <a:ext cx="169863" cy="168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25201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Borrowing </a:t>
            </a:r>
            <a:r>
              <a:rPr lang="en-US" dirty="0" smtClean="0"/>
              <a:t>ideas from </a:t>
            </a:r>
            <a:r>
              <a:rPr lang="en-US" dirty="0"/>
              <a:t>other fields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8474" y="1374776"/>
            <a:ext cx="8208963" cy="4824412"/>
          </a:xfrm>
          <a:noFill/>
          <a:ln/>
        </p:spPr>
        <p:txBody>
          <a:bodyPr/>
          <a:lstStyle/>
          <a:p>
            <a:r>
              <a:rPr lang="en-US" dirty="0"/>
              <a:t>Theater</a:t>
            </a:r>
          </a:p>
          <a:p>
            <a:pPr lvl="1"/>
            <a:r>
              <a:rPr lang="en-US" dirty="0"/>
              <a:t>drama used to engage audience members </a:t>
            </a:r>
          </a:p>
          <a:p>
            <a:pPr lvl="1"/>
            <a:r>
              <a:rPr lang="en-US" dirty="0"/>
              <a:t>now have interactive plays and novels</a:t>
            </a:r>
          </a:p>
          <a:p>
            <a:pPr lvl="1"/>
            <a:r>
              <a:rPr lang="en-US" dirty="0"/>
              <a:t>theater techniques can be used to increase audience involvement</a:t>
            </a:r>
          </a:p>
          <a:p>
            <a:pPr lvl="1"/>
            <a:r>
              <a:rPr lang="en-US" dirty="0"/>
              <a:t>e.g. GUIDES on the Macintosh </a:t>
            </a:r>
          </a:p>
          <a:p>
            <a:pPr lvl="2"/>
            <a:r>
              <a:rPr lang="en-US" dirty="0"/>
              <a:t>characters that present an information database from different points of view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1019175" y="5526088"/>
            <a:ext cx="30368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200" b="0">
                <a:solidFill>
                  <a:srgbClr val="000000"/>
                </a:solidFill>
              </a:rPr>
              <a:t>The idea of "self aware" computers should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3762375" y="55260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endParaRPr lang="en-US" sz="1200" b="0">
              <a:solidFill>
                <a:srgbClr val="000000"/>
              </a:solidFill>
            </a:endParaRPr>
          </a:p>
          <a:p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1019175" y="5703888"/>
            <a:ext cx="2946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200" b="0">
                <a:solidFill>
                  <a:srgbClr val="000000"/>
                </a:solidFill>
              </a:rPr>
              <a:t>be immediately abandoned, because it is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3660775" y="57038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endParaRPr lang="en-US" sz="1200" b="0">
              <a:solidFill>
                <a:srgbClr val="000000"/>
              </a:solidFill>
            </a:endParaRPr>
          </a:p>
          <a:p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19175" y="5881688"/>
            <a:ext cx="32670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200" b="0">
                <a:solidFill>
                  <a:srgbClr val="000000"/>
                </a:solidFill>
              </a:rPr>
              <a:t>essentially tied up with the idea of a computer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3990975" y="58816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endParaRPr lang="en-US" sz="1200" b="0">
              <a:solidFill>
                <a:srgbClr val="000000"/>
              </a:solidFill>
            </a:endParaRPr>
          </a:p>
          <a:p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1019175" y="6059488"/>
            <a:ext cx="11239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200" b="0">
                <a:solidFill>
                  <a:srgbClr val="000000"/>
                </a:solidFill>
              </a:rPr>
              <a:t>having a soul.</a:t>
            </a:r>
          </a:p>
        </p:txBody>
      </p:sp>
      <p:pic>
        <p:nvPicPr>
          <p:cNvPr id="8203" name="Picture 11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2600" y="5422900"/>
            <a:ext cx="4102100" cy="118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971550" y="5414963"/>
            <a:ext cx="7086600" cy="101758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8205" name="Picture 13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896" y="3924619"/>
            <a:ext cx="973871" cy="1122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06" name="Picture 14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873693"/>
            <a:ext cx="1143128" cy="1154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207" name="Rectangle 15"/>
          <p:cNvSpPr>
            <a:spLocks noChangeArrowheads="1"/>
          </p:cNvSpPr>
          <p:nvPr/>
        </p:nvSpPr>
        <p:spPr bwMode="auto">
          <a:xfrm>
            <a:off x="1241425" y="5098578"/>
            <a:ext cx="16319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200" b="0" dirty="0">
                <a:solidFill>
                  <a:srgbClr val="000000"/>
                </a:solidFill>
              </a:rPr>
              <a:t>Religious perspective</a:t>
            </a:r>
          </a:p>
        </p:txBody>
      </p:sp>
      <p:sp>
        <p:nvSpPr>
          <p:cNvPr id="8208" name="Rectangle 16"/>
          <p:cNvSpPr>
            <a:spLocks noChangeArrowheads="1"/>
          </p:cNvSpPr>
          <p:nvPr/>
        </p:nvSpPr>
        <p:spPr bwMode="auto">
          <a:xfrm>
            <a:off x="5265738" y="5099050"/>
            <a:ext cx="154781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200" b="0">
                <a:solidFill>
                  <a:srgbClr val="000000"/>
                </a:solidFill>
              </a:rPr>
              <a:t>Science perspective</a:t>
            </a:r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>
            <a:off x="4278313" y="5408613"/>
            <a:ext cx="0" cy="10144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5337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Borrowing ideas </a:t>
            </a:r>
            <a:r>
              <a:rPr lang="en-US" dirty="0" smtClean="0"/>
              <a:t>from </a:t>
            </a:r>
            <a:r>
              <a:rPr lang="en-US" dirty="0"/>
              <a:t>other fields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architecture</a:t>
            </a:r>
          </a:p>
          <a:p>
            <a:pPr lvl="1"/>
            <a:r>
              <a:rPr lang="en-US"/>
              <a:t>creates livable, workable, attractive environments</a:t>
            </a:r>
          </a:p>
          <a:p>
            <a:pPr lvl="1"/>
            <a:r>
              <a:rPr lang="en-US"/>
              <a:t>gave the principle “form follows function”</a:t>
            </a:r>
          </a:p>
          <a:p>
            <a:pPr lvl="1"/>
            <a:r>
              <a:rPr lang="en-US"/>
              <a:t>architectural principles can be applied to interfaces</a:t>
            </a:r>
          </a:p>
          <a:p>
            <a:pPr lvl="1"/>
            <a:r>
              <a:rPr lang="en-US"/>
              <a:t>e.g. ROOMS, from Xerox</a:t>
            </a:r>
          </a:p>
        </p:txBody>
      </p:sp>
      <p:pic>
        <p:nvPicPr>
          <p:cNvPr id="10244" name="Picture 4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2766179"/>
            <a:ext cx="1800200" cy="3615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1115616" y="5301208"/>
            <a:ext cx="24955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0" dirty="0"/>
              <a:t>A simple rooms-style system,</a:t>
            </a:r>
          </a:p>
          <a:p>
            <a:r>
              <a:rPr lang="en-US" b="0" dirty="0"/>
              <a:t>by Dashboard</a:t>
            </a:r>
          </a:p>
        </p:txBody>
      </p:sp>
    </p:spTree>
    <p:extLst>
      <p:ext uri="{BB962C8B-B14F-4D97-AF65-F5344CB8AC3E}">
        <p14:creationId xmlns:p14="http://schemas.microsoft.com/office/powerpoint/2010/main" val="964716624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Generating new ideas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Techniques for generating new ideas</a:t>
            </a:r>
          </a:p>
          <a:p>
            <a:pPr lvl="1"/>
            <a:r>
              <a:rPr lang="en-US"/>
              <a:t>new ideas are usually a recombination of old ones in novel ways</a:t>
            </a:r>
          </a:p>
          <a:p>
            <a:pPr lvl="2"/>
            <a:r>
              <a:rPr lang="en-US"/>
              <a:t>“lateral thinking” to bring together unusual associations</a:t>
            </a:r>
          </a:p>
          <a:p>
            <a:r>
              <a:rPr lang="en-US"/>
              <a:t>1. New uses for the object</a:t>
            </a:r>
          </a:p>
          <a:p>
            <a:pPr lvl="1"/>
            <a:r>
              <a:rPr lang="en-US"/>
              <a:t>What is a computer form be used for?</a:t>
            </a:r>
          </a:p>
          <a:p>
            <a:pPr lvl="2"/>
            <a:r>
              <a:rPr lang="en-US"/>
              <a:t>conventional: form-filling for data base entry</a:t>
            </a:r>
          </a:p>
          <a:p>
            <a:pPr lvl="2"/>
            <a:r>
              <a:rPr lang="en-US"/>
              <a:t>unconventional:</a:t>
            </a:r>
          </a:p>
          <a:p>
            <a:pPr lvl="3"/>
            <a:r>
              <a:rPr lang="en-US"/>
              <a:t>email exchange</a:t>
            </a:r>
          </a:p>
          <a:p>
            <a:pPr lvl="3"/>
            <a:r>
              <a:rPr lang="en-US"/>
              <a:t>procedures associated with form that triggered events, control communication, etc</a:t>
            </a:r>
          </a:p>
          <a:p>
            <a:r>
              <a:rPr lang="en-US"/>
              <a:t>2. Adapt the object to be like something else</a:t>
            </a:r>
          </a:p>
          <a:p>
            <a:pPr lvl="1"/>
            <a:r>
              <a:rPr lang="en-US"/>
              <a:t>change the office desktop metaphor to be a kitchen counter metaphor</a:t>
            </a:r>
          </a:p>
        </p:txBody>
      </p:sp>
    </p:spTree>
    <p:extLst>
      <p:ext uri="{BB962C8B-B14F-4D97-AF65-F5344CB8AC3E}">
        <p14:creationId xmlns:p14="http://schemas.microsoft.com/office/powerpoint/2010/main" val="2802207094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Generating new ideas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3. Modify the object for a new purpose</a:t>
            </a:r>
          </a:p>
          <a:p>
            <a:pPr lvl="1"/>
            <a:r>
              <a:rPr lang="en-US" dirty="0"/>
              <a:t>connect our desktop to the outside world via sound</a:t>
            </a:r>
          </a:p>
          <a:p>
            <a:pPr lvl="2"/>
            <a:r>
              <a:rPr lang="en-US" dirty="0"/>
              <a:t>hear outside events that may be important to us, e.g. meeting begins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r>
              <a:rPr lang="en-US" dirty="0" smtClean="0"/>
              <a:t>4. Magnify—add to the object</a:t>
            </a:r>
          </a:p>
          <a:p>
            <a:pPr lvl="1"/>
            <a:r>
              <a:rPr lang="en-US" dirty="0" smtClean="0"/>
              <a:t>add </a:t>
            </a:r>
            <a:r>
              <a:rPr lang="en-US" dirty="0"/>
              <a:t>features to the computer desktop to extend its functionality</a:t>
            </a:r>
          </a:p>
          <a:p>
            <a:pPr lvl="2"/>
            <a:r>
              <a:rPr lang="en-US" dirty="0"/>
              <a:t>e.g. what would scissors, glue, tape, staplers, do?</a:t>
            </a:r>
          </a:p>
        </p:txBody>
      </p:sp>
      <p:pic>
        <p:nvPicPr>
          <p:cNvPr id="14340" name="Picture 4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115892"/>
            <a:ext cx="8267700" cy="184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1" name="Picture 5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9372" y="2636912"/>
            <a:ext cx="1728788" cy="139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342" name="Freeform 6"/>
          <p:cNvSpPr>
            <a:spLocks/>
          </p:cNvSpPr>
          <p:nvPr/>
        </p:nvSpPr>
        <p:spPr bwMode="auto">
          <a:xfrm>
            <a:off x="4340095" y="3007654"/>
            <a:ext cx="90487" cy="192087"/>
          </a:xfrm>
          <a:custGeom>
            <a:avLst/>
            <a:gdLst>
              <a:gd name="T0" fmla="*/ 0 w 57"/>
              <a:gd name="T1" fmla="*/ 0 h 121"/>
              <a:gd name="T2" fmla="*/ 8 w 57"/>
              <a:gd name="T3" fmla="*/ 0 h 121"/>
              <a:gd name="T4" fmla="*/ 8 w 57"/>
              <a:gd name="T5" fmla="*/ 8 h 121"/>
              <a:gd name="T6" fmla="*/ 16 w 57"/>
              <a:gd name="T7" fmla="*/ 8 h 121"/>
              <a:gd name="T8" fmla="*/ 16 w 57"/>
              <a:gd name="T9" fmla="*/ 16 h 121"/>
              <a:gd name="T10" fmla="*/ 24 w 57"/>
              <a:gd name="T11" fmla="*/ 16 h 121"/>
              <a:gd name="T12" fmla="*/ 32 w 57"/>
              <a:gd name="T13" fmla="*/ 16 h 121"/>
              <a:gd name="T14" fmla="*/ 32 w 57"/>
              <a:gd name="T15" fmla="*/ 24 h 121"/>
              <a:gd name="T16" fmla="*/ 32 w 57"/>
              <a:gd name="T17" fmla="*/ 32 h 121"/>
              <a:gd name="T18" fmla="*/ 40 w 57"/>
              <a:gd name="T19" fmla="*/ 32 h 121"/>
              <a:gd name="T20" fmla="*/ 40 w 57"/>
              <a:gd name="T21" fmla="*/ 40 h 121"/>
              <a:gd name="T22" fmla="*/ 48 w 57"/>
              <a:gd name="T23" fmla="*/ 48 h 121"/>
              <a:gd name="T24" fmla="*/ 48 w 57"/>
              <a:gd name="T25" fmla="*/ 56 h 121"/>
              <a:gd name="T26" fmla="*/ 48 w 57"/>
              <a:gd name="T27" fmla="*/ 64 h 121"/>
              <a:gd name="T28" fmla="*/ 56 w 57"/>
              <a:gd name="T29" fmla="*/ 64 h 121"/>
              <a:gd name="T30" fmla="*/ 56 w 57"/>
              <a:gd name="T31" fmla="*/ 72 h 121"/>
              <a:gd name="T32" fmla="*/ 56 w 57"/>
              <a:gd name="T33" fmla="*/ 80 h 121"/>
              <a:gd name="T34" fmla="*/ 56 w 57"/>
              <a:gd name="T35" fmla="*/ 88 h 121"/>
              <a:gd name="T36" fmla="*/ 56 w 57"/>
              <a:gd name="T37" fmla="*/ 96 h 121"/>
              <a:gd name="T38" fmla="*/ 56 w 57"/>
              <a:gd name="T39" fmla="*/ 104 h 121"/>
              <a:gd name="T40" fmla="*/ 56 w 57"/>
              <a:gd name="T41" fmla="*/ 112 h 121"/>
              <a:gd name="T42" fmla="*/ 48 w 57"/>
              <a:gd name="T43" fmla="*/ 112 h 121"/>
              <a:gd name="T44" fmla="*/ 48 w 57"/>
              <a:gd name="T45" fmla="*/ 12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57" h="121">
                <a:moveTo>
                  <a:pt x="0" y="0"/>
                </a:moveTo>
                <a:lnTo>
                  <a:pt x="8" y="0"/>
                </a:lnTo>
                <a:lnTo>
                  <a:pt x="8" y="8"/>
                </a:lnTo>
                <a:lnTo>
                  <a:pt x="16" y="8"/>
                </a:lnTo>
                <a:lnTo>
                  <a:pt x="16" y="16"/>
                </a:lnTo>
                <a:lnTo>
                  <a:pt x="24" y="16"/>
                </a:lnTo>
                <a:lnTo>
                  <a:pt x="32" y="16"/>
                </a:lnTo>
                <a:lnTo>
                  <a:pt x="32" y="24"/>
                </a:lnTo>
                <a:lnTo>
                  <a:pt x="32" y="32"/>
                </a:lnTo>
                <a:lnTo>
                  <a:pt x="40" y="32"/>
                </a:lnTo>
                <a:lnTo>
                  <a:pt x="40" y="40"/>
                </a:lnTo>
                <a:lnTo>
                  <a:pt x="48" y="48"/>
                </a:lnTo>
                <a:lnTo>
                  <a:pt x="48" y="56"/>
                </a:lnTo>
                <a:lnTo>
                  <a:pt x="48" y="64"/>
                </a:lnTo>
                <a:lnTo>
                  <a:pt x="56" y="64"/>
                </a:lnTo>
                <a:lnTo>
                  <a:pt x="56" y="72"/>
                </a:lnTo>
                <a:lnTo>
                  <a:pt x="56" y="80"/>
                </a:lnTo>
                <a:lnTo>
                  <a:pt x="56" y="88"/>
                </a:lnTo>
                <a:lnTo>
                  <a:pt x="56" y="96"/>
                </a:lnTo>
                <a:lnTo>
                  <a:pt x="56" y="104"/>
                </a:lnTo>
                <a:lnTo>
                  <a:pt x="56" y="112"/>
                </a:lnTo>
                <a:lnTo>
                  <a:pt x="48" y="112"/>
                </a:lnTo>
                <a:lnTo>
                  <a:pt x="48" y="1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3" name="Freeform 7"/>
          <p:cNvSpPr>
            <a:spLocks/>
          </p:cNvSpPr>
          <p:nvPr/>
        </p:nvSpPr>
        <p:spPr bwMode="auto">
          <a:xfrm>
            <a:off x="4352795" y="2869541"/>
            <a:ext cx="204787" cy="355600"/>
          </a:xfrm>
          <a:custGeom>
            <a:avLst/>
            <a:gdLst>
              <a:gd name="T0" fmla="*/ 0 w 129"/>
              <a:gd name="T1" fmla="*/ 0 h 224"/>
              <a:gd name="T2" fmla="*/ 24 w 129"/>
              <a:gd name="T3" fmla="*/ 16 h 224"/>
              <a:gd name="T4" fmla="*/ 32 w 129"/>
              <a:gd name="T5" fmla="*/ 16 h 224"/>
              <a:gd name="T6" fmla="*/ 32 w 129"/>
              <a:gd name="T7" fmla="*/ 24 h 224"/>
              <a:gd name="T8" fmla="*/ 40 w 129"/>
              <a:gd name="T9" fmla="*/ 24 h 224"/>
              <a:gd name="T10" fmla="*/ 48 w 129"/>
              <a:gd name="T11" fmla="*/ 24 h 224"/>
              <a:gd name="T12" fmla="*/ 48 w 129"/>
              <a:gd name="T13" fmla="*/ 31 h 224"/>
              <a:gd name="T14" fmla="*/ 80 w 129"/>
              <a:gd name="T15" fmla="*/ 47 h 224"/>
              <a:gd name="T16" fmla="*/ 80 w 129"/>
              <a:gd name="T17" fmla="*/ 79 h 224"/>
              <a:gd name="T18" fmla="*/ 88 w 129"/>
              <a:gd name="T19" fmla="*/ 79 h 224"/>
              <a:gd name="T20" fmla="*/ 96 w 129"/>
              <a:gd name="T21" fmla="*/ 79 h 224"/>
              <a:gd name="T22" fmla="*/ 96 w 129"/>
              <a:gd name="T23" fmla="*/ 87 h 224"/>
              <a:gd name="T24" fmla="*/ 96 w 129"/>
              <a:gd name="T25" fmla="*/ 95 h 224"/>
              <a:gd name="T26" fmla="*/ 104 w 129"/>
              <a:gd name="T27" fmla="*/ 95 h 224"/>
              <a:gd name="T28" fmla="*/ 112 w 129"/>
              <a:gd name="T29" fmla="*/ 95 h 224"/>
              <a:gd name="T30" fmla="*/ 112 w 129"/>
              <a:gd name="T31" fmla="*/ 103 h 224"/>
              <a:gd name="T32" fmla="*/ 112 w 129"/>
              <a:gd name="T33" fmla="*/ 111 h 224"/>
              <a:gd name="T34" fmla="*/ 120 w 129"/>
              <a:gd name="T35" fmla="*/ 111 h 224"/>
              <a:gd name="T36" fmla="*/ 120 w 129"/>
              <a:gd name="T37" fmla="*/ 119 h 224"/>
              <a:gd name="T38" fmla="*/ 120 w 129"/>
              <a:gd name="T39" fmla="*/ 127 h 224"/>
              <a:gd name="T40" fmla="*/ 128 w 129"/>
              <a:gd name="T41" fmla="*/ 127 h 224"/>
              <a:gd name="T42" fmla="*/ 128 w 129"/>
              <a:gd name="T43" fmla="*/ 135 h 224"/>
              <a:gd name="T44" fmla="*/ 128 w 129"/>
              <a:gd name="T45" fmla="*/ 143 h 224"/>
              <a:gd name="T46" fmla="*/ 128 w 129"/>
              <a:gd name="T47" fmla="*/ 151 h 224"/>
              <a:gd name="T48" fmla="*/ 128 w 129"/>
              <a:gd name="T49" fmla="*/ 159 h 224"/>
              <a:gd name="T50" fmla="*/ 128 w 129"/>
              <a:gd name="T51" fmla="*/ 167 h 224"/>
              <a:gd name="T52" fmla="*/ 128 w 129"/>
              <a:gd name="T53" fmla="*/ 175 h 224"/>
              <a:gd name="T54" fmla="*/ 128 w 129"/>
              <a:gd name="T55" fmla="*/ 183 h 224"/>
              <a:gd name="T56" fmla="*/ 120 w 129"/>
              <a:gd name="T57" fmla="*/ 183 h 224"/>
              <a:gd name="T58" fmla="*/ 120 w 129"/>
              <a:gd name="T59" fmla="*/ 191 h 224"/>
              <a:gd name="T60" fmla="*/ 120 w 129"/>
              <a:gd name="T61" fmla="*/ 199 h 224"/>
              <a:gd name="T62" fmla="*/ 120 w 129"/>
              <a:gd name="T63" fmla="*/ 207 h 224"/>
              <a:gd name="T64" fmla="*/ 112 w 129"/>
              <a:gd name="T65" fmla="*/ 207 h 224"/>
              <a:gd name="T66" fmla="*/ 112 w 129"/>
              <a:gd name="T67" fmla="*/ 215 h 224"/>
              <a:gd name="T68" fmla="*/ 112 w 129"/>
              <a:gd name="T69" fmla="*/ 223 h 224"/>
              <a:gd name="T70" fmla="*/ 112 w 129"/>
              <a:gd name="T71" fmla="*/ 215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29" h="224">
                <a:moveTo>
                  <a:pt x="0" y="0"/>
                </a:moveTo>
                <a:lnTo>
                  <a:pt x="24" y="16"/>
                </a:lnTo>
                <a:lnTo>
                  <a:pt x="32" y="16"/>
                </a:lnTo>
                <a:lnTo>
                  <a:pt x="32" y="24"/>
                </a:lnTo>
                <a:lnTo>
                  <a:pt x="40" y="24"/>
                </a:lnTo>
                <a:lnTo>
                  <a:pt x="48" y="24"/>
                </a:lnTo>
                <a:lnTo>
                  <a:pt x="48" y="31"/>
                </a:lnTo>
                <a:lnTo>
                  <a:pt x="80" y="47"/>
                </a:lnTo>
                <a:lnTo>
                  <a:pt x="80" y="79"/>
                </a:lnTo>
                <a:lnTo>
                  <a:pt x="88" y="79"/>
                </a:lnTo>
                <a:lnTo>
                  <a:pt x="96" y="79"/>
                </a:lnTo>
                <a:lnTo>
                  <a:pt x="96" y="87"/>
                </a:lnTo>
                <a:lnTo>
                  <a:pt x="96" y="95"/>
                </a:lnTo>
                <a:lnTo>
                  <a:pt x="104" y="95"/>
                </a:lnTo>
                <a:lnTo>
                  <a:pt x="112" y="95"/>
                </a:lnTo>
                <a:lnTo>
                  <a:pt x="112" y="103"/>
                </a:lnTo>
                <a:lnTo>
                  <a:pt x="112" y="111"/>
                </a:lnTo>
                <a:lnTo>
                  <a:pt x="120" y="111"/>
                </a:lnTo>
                <a:lnTo>
                  <a:pt x="120" y="119"/>
                </a:lnTo>
                <a:lnTo>
                  <a:pt x="120" y="127"/>
                </a:lnTo>
                <a:lnTo>
                  <a:pt x="128" y="127"/>
                </a:lnTo>
                <a:lnTo>
                  <a:pt x="128" y="135"/>
                </a:lnTo>
                <a:lnTo>
                  <a:pt x="128" y="143"/>
                </a:lnTo>
                <a:lnTo>
                  <a:pt x="128" y="151"/>
                </a:lnTo>
                <a:lnTo>
                  <a:pt x="128" y="159"/>
                </a:lnTo>
                <a:lnTo>
                  <a:pt x="128" y="167"/>
                </a:lnTo>
                <a:lnTo>
                  <a:pt x="128" y="175"/>
                </a:lnTo>
                <a:lnTo>
                  <a:pt x="128" y="183"/>
                </a:lnTo>
                <a:lnTo>
                  <a:pt x="120" y="183"/>
                </a:lnTo>
                <a:lnTo>
                  <a:pt x="120" y="191"/>
                </a:lnTo>
                <a:lnTo>
                  <a:pt x="120" y="199"/>
                </a:lnTo>
                <a:lnTo>
                  <a:pt x="120" y="207"/>
                </a:lnTo>
                <a:lnTo>
                  <a:pt x="112" y="207"/>
                </a:lnTo>
                <a:lnTo>
                  <a:pt x="112" y="215"/>
                </a:lnTo>
                <a:lnTo>
                  <a:pt x="112" y="223"/>
                </a:lnTo>
                <a:lnTo>
                  <a:pt x="112" y="21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4" name="Freeform 8"/>
          <p:cNvSpPr>
            <a:spLocks/>
          </p:cNvSpPr>
          <p:nvPr/>
        </p:nvSpPr>
        <p:spPr bwMode="auto">
          <a:xfrm>
            <a:off x="4378195" y="2679041"/>
            <a:ext cx="280987" cy="647700"/>
          </a:xfrm>
          <a:custGeom>
            <a:avLst/>
            <a:gdLst>
              <a:gd name="T0" fmla="*/ 0 w 177"/>
              <a:gd name="T1" fmla="*/ 0 h 408"/>
              <a:gd name="T2" fmla="*/ 64 w 177"/>
              <a:gd name="T3" fmla="*/ 24 h 408"/>
              <a:gd name="T4" fmla="*/ 64 w 177"/>
              <a:gd name="T5" fmla="*/ 32 h 408"/>
              <a:gd name="T6" fmla="*/ 72 w 177"/>
              <a:gd name="T7" fmla="*/ 32 h 408"/>
              <a:gd name="T8" fmla="*/ 80 w 177"/>
              <a:gd name="T9" fmla="*/ 32 h 408"/>
              <a:gd name="T10" fmla="*/ 80 w 177"/>
              <a:gd name="T11" fmla="*/ 40 h 408"/>
              <a:gd name="T12" fmla="*/ 80 w 177"/>
              <a:gd name="T13" fmla="*/ 48 h 408"/>
              <a:gd name="T14" fmla="*/ 88 w 177"/>
              <a:gd name="T15" fmla="*/ 48 h 408"/>
              <a:gd name="T16" fmla="*/ 96 w 177"/>
              <a:gd name="T17" fmla="*/ 56 h 408"/>
              <a:gd name="T18" fmla="*/ 96 w 177"/>
              <a:gd name="T19" fmla="*/ 64 h 408"/>
              <a:gd name="T20" fmla="*/ 104 w 177"/>
              <a:gd name="T21" fmla="*/ 64 h 408"/>
              <a:gd name="T22" fmla="*/ 112 w 177"/>
              <a:gd name="T23" fmla="*/ 64 h 408"/>
              <a:gd name="T24" fmla="*/ 112 w 177"/>
              <a:gd name="T25" fmla="*/ 72 h 408"/>
              <a:gd name="T26" fmla="*/ 112 w 177"/>
              <a:gd name="T27" fmla="*/ 80 h 408"/>
              <a:gd name="T28" fmla="*/ 120 w 177"/>
              <a:gd name="T29" fmla="*/ 80 h 408"/>
              <a:gd name="T30" fmla="*/ 120 w 177"/>
              <a:gd name="T31" fmla="*/ 88 h 408"/>
              <a:gd name="T32" fmla="*/ 128 w 177"/>
              <a:gd name="T33" fmla="*/ 96 h 408"/>
              <a:gd name="T34" fmla="*/ 128 w 177"/>
              <a:gd name="T35" fmla="*/ 104 h 408"/>
              <a:gd name="T36" fmla="*/ 136 w 177"/>
              <a:gd name="T37" fmla="*/ 112 h 408"/>
              <a:gd name="T38" fmla="*/ 144 w 177"/>
              <a:gd name="T39" fmla="*/ 120 h 408"/>
              <a:gd name="T40" fmla="*/ 144 w 177"/>
              <a:gd name="T41" fmla="*/ 128 h 408"/>
              <a:gd name="T42" fmla="*/ 144 w 177"/>
              <a:gd name="T43" fmla="*/ 136 h 408"/>
              <a:gd name="T44" fmla="*/ 144 w 177"/>
              <a:gd name="T45" fmla="*/ 144 h 408"/>
              <a:gd name="T46" fmla="*/ 152 w 177"/>
              <a:gd name="T47" fmla="*/ 144 h 408"/>
              <a:gd name="T48" fmla="*/ 152 w 177"/>
              <a:gd name="T49" fmla="*/ 151 h 408"/>
              <a:gd name="T50" fmla="*/ 152 w 177"/>
              <a:gd name="T51" fmla="*/ 159 h 408"/>
              <a:gd name="T52" fmla="*/ 160 w 177"/>
              <a:gd name="T53" fmla="*/ 159 h 408"/>
              <a:gd name="T54" fmla="*/ 160 w 177"/>
              <a:gd name="T55" fmla="*/ 167 h 408"/>
              <a:gd name="T56" fmla="*/ 160 w 177"/>
              <a:gd name="T57" fmla="*/ 175 h 408"/>
              <a:gd name="T58" fmla="*/ 160 w 177"/>
              <a:gd name="T59" fmla="*/ 183 h 408"/>
              <a:gd name="T60" fmla="*/ 160 w 177"/>
              <a:gd name="T61" fmla="*/ 191 h 408"/>
              <a:gd name="T62" fmla="*/ 168 w 177"/>
              <a:gd name="T63" fmla="*/ 191 h 408"/>
              <a:gd name="T64" fmla="*/ 168 w 177"/>
              <a:gd name="T65" fmla="*/ 199 h 408"/>
              <a:gd name="T66" fmla="*/ 168 w 177"/>
              <a:gd name="T67" fmla="*/ 207 h 408"/>
              <a:gd name="T68" fmla="*/ 176 w 177"/>
              <a:gd name="T69" fmla="*/ 215 h 408"/>
              <a:gd name="T70" fmla="*/ 176 w 177"/>
              <a:gd name="T71" fmla="*/ 223 h 408"/>
              <a:gd name="T72" fmla="*/ 176 w 177"/>
              <a:gd name="T73" fmla="*/ 231 h 408"/>
              <a:gd name="T74" fmla="*/ 176 w 177"/>
              <a:gd name="T75" fmla="*/ 239 h 408"/>
              <a:gd name="T76" fmla="*/ 176 w 177"/>
              <a:gd name="T77" fmla="*/ 247 h 408"/>
              <a:gd name="T78" fmla="*/ 176 w 177"/>
              <a:gd name="T79" fmla="*/ 255 h 408"/>
              <a:gd name="T80" fmla="*/ 176 w 177"/>
              <a:gd name="T81" fmla="*/ 263 h 408"/>
              <a:gd name="T82" fmla="*/ 176 w 177"/>
              <a:gd name="T83" fmla="*/ 271 h 408"/>
              <a:gd name="T84" fmla="*/ 176 w 177"/>
              <a:gd name="T85" fmla="*/ 279 h 408"/>
              <a:gd name="T86" fmla="*/ 176 w 177"/>
              <a:gd name="T87" fmla="*/ 287 h 408"/>
              <a:gd name="T88" fmla="*/ 176 w 177"/>
              <a:gd name="T89" fmla="*/ 295 h 408"/>
              <a:gd name="T90" fmla="*/ 168 w 177"/>
              <a:gd name="T91" fmla="*/ 303 h 408"/>
              <a:gd name="T92" fmla="*/ 168 w 177"/>
              <a:gd name="T93" fmla="*/ 311 h 408"/>
              <a:gd name="T94" fmla="*/ 160 w 177"/>
              <a:gd name="T95" fmla="*/ 311 h 408"/>
              <a:gd name="T96" fmla="*/ 160 w 177"/>
              <a:gd name="T97" fmla="*/ 319 h 408"/>
              <a:gd name="T98" fmla="*/ 160 w 177"/>
              <a:gd name="T99" fmla="*/ 327 h 408"/>
              <a:gd name="T100" fmla="*/ 160 w 177"/>
              <a:gd name="T101" fmla="*/ 335 h 408"/>
              <a:gd name="T102" fmla="*/ 152 w 177"/>
              <a:gd name="T103" fmla="*/ 343 h 408"/>
              <a:gd name="T104" fmla="*/ 152 w 177"/>
              <a:gd name="T105" fmla="*/ 351 h 408"/>
              <a:gd name="T106" fmla="*/ 160 w 177"/>
              <a:gd name="T107" fmla="*/ 359 h 408"/>
              <a:gd name="T108" fmla="*/ 160 w 177"/>
              <a:gd name="T109" fmla="*/ 367 h 408"/>
              <a:gd name="T110" fmla="*/ 160 w 177"/>
              <a:gd name="T111" fmla="*/ 375 h 408"/>
              <a:gd name="T112" fmla="*/ 160 w 177"/>
              <a:gd name="T113" fmla="*/ 383 h 408"/>
              <a:gd name="T114" fmla="*/ 160 w 177"/>
              <a:gd name="T115" fmla="*/ 391 h 408"/>
              <a:gd name="T116" fmla="*/ 160 w 177"/>
              <a:gd name="T117" fmla="*/ 399 h 408"/>
              <a:gd name="T118" fmla="*/ 160 w 177"/>
              <a:gd name="T119" fmla="*/ 407 h 408"/>
              <a:gd name="T120" fmla="*/ 152 w 177"/>
              <a:gd name="T121" fmla="*/ 407 h 4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77" h="408">
                <a:moveTo>
                  <a:pt x="0" y="0"/>
                </a:moveTo>
                <a:lnTo>
                  <a:pt x="64" y="24"/>
                </a:lnTo>
                <a:lnTo>
                  <a:pt x="64" y="32"/>
                </a:lnTo>
                <a:lnTo>
                  <a:pt x="72" y="32"/>
                </a:lnTo>
                <a:lnTo>
                  <a:pt x="80" y="32"/>
                </a:lnTo>
                <a:lnTo>
                  <a:pt x="80" y="40"/>
                </a:lnTo>
                <a:lnTo>
                  <a:pt x="80" y="48"/>
                </a:lnTo>
                <a:lnTo>
                  <a:pt x="88" y="48"/>
                </a:lnTo>
                <a:lnTo>
                  <a:pt x="96" y="56"/>
                </a:lnTo>
                <a:lnTo>
                  <a:pt x="96" y="64"/>
                </a:lnTo>
                <a:lnTo>
                  <a:pt x="104" y="64"/>
                </a:lnTo>
                <a:lnTo>
                  <a:pt x="112" y="64"/>
                </a:lnTo>
                <a:lnTo>
                  <a:pt x="112" y="72"/>
                </a:lnTo>
                <a:lnTo>
                  <a:pt x="112" y="80"/>
                </a:lnTo>
                <a:lnTo>
                  <a:pt x="120" y="80"/>
                </a:lnTo>
                <a:lnTo>
                  <a:pt x="120" y="88"/>
                </a:lnTo>
                <a:lnTo>
                  <a:pt x="128" y="96"/>
                </a:lnTo>
                <a:lnTo>
                  <a:pt x="128" y="104"/>
                </a:lnTo>
                <a:lnTo>
                  <a:pt x="136" y="112"/>
                </a:lnTo>
                <a:lnTo>
                  <a:pt x="144" y="120"/>
                </a:lnTo>
                <a:lnTo>
                  <a:pt x="144" y="128"/>
                </a:lnTo>
                <a:lnTo>
                  <a:pt x="144" y="136"/>
                </a:lnTo>
                <a:lnTo>
                  <a:pt x="144" y="144"/>
                </a:lnTo>
                <a:lnTo>
                  <a:pt x="152" y="144"/>
                </a:lnTo>
                <a:lnTo>
                  <a:pt x="152" y="151"/>
                </a:lnTo>
                <a:lnTo>
                  <a:pt x="152" y="159"/>
                </a:lnTo>
                <a:lnTo>
                  <a:pt x="160" y="159"/>
                </a:lnTo>
                <a:lnTo>
                  <a:pt x="160" y="167"/>
                </a:lnTo>
                <a:lnTo>
                  <a:pt x="160" y="175"/>
                </a:lnTo>
                <a:lnTo>
                  <a:pt x="160" y="183"/>
                </a:lnTo>
                <a:lnTo>
                  <a:pt x="160" y="191"/>
                </a:lnTo>
                <a:lnTo>
                  <a:pt x="168" y="191"/>
                </a:lnTo>
                <a:lnTo>
                  <a:pt x="168" y="199"/>
                </a:lnTo>
                <a:lnTo>
                  <a:pt x="168" y="207"/>
                </a:lnTo>
                <a:lnTo>
                  <a:pt x="176" y="215"/>
                </a:lnTo>
                <a:lnTo>
                  <a:pt x="176" y="223"/>
                </a:lnTo>
                <a:lnTo>
                  <a:pt x="176" y="231"/>
                </a:lnTo>
                <a:lnTo>
                  <a:pt x="176" y="239"/>
                </a:lnTo>
                <a:lnTo>
                  <a:pt x="176" y="247"/>
                </a:lnTo>
                <a:lnTo>
                  <a:pt x="176" y="255"/>
                </a:lnTo>
                <a:lnTo>
                  <a:pt x="176" y="263"/>
                </a:lnTo>
                <a:lnTo>
                  <a:pt x="176" y="271"/>
                </a:lnTo>
                <a:lnTo>
                  <a:pt x="176" y="279"/>
                </a:lnTo>
                <a:lnTo>
                  <a:pt x="176" y="287"/>
                </a:lnTo>
                <a:lnTo>
                  <a:pt x="176" y="295"/>
                </a:lnTo>
                <a:lnTo>
                  <a:pt x="168" y="303"/>
                </a:lnTo>
                <a:lnTo>
                  <a:pt x="168" y="311"/>
                </a:lnTo>
                <a:lnTo>
                  <a:pt x="160" y="311"/>
                </a:lnTo>
                <a:lnTo>
                  <a:pt x="160" y="319"/>
                </a:lnTo>
                <a:lnTo>
                  <a:pt x="160" y="327"/>
                </a:lnTo>
                <a:lnTo>
                  <a:pt x="160" y="335"/>
                </a:lnTo>
                <a:lnTo>
                  <a:pt x="152" y="343"/>
                </a:lnTo>
                <a:lnTo>
                  <a:pt x="152" y="351"/>
                </a:lnTo>
                <a:lnTo>
                  <a:pt x="160" y="359"/>
                </a:lnTo>
                <a:lnTo>
                  <a:pt x="160" y="367"/>
                </a:lnTo>
                <a:lnTo>
                  <a:pt x="160" y="375"/>
                </a:lnTo>
                <a:lnTo>
                  <a:pt x="160" y="383"/>
                </a:lnTo>
                <a:lnTo>
                  <a:pt x="160" y="391"/>
                </a:lnTo>
                <a:lnTo>
                  <a:pt x="160" y="399"/>
                </a:lnTo>
                <a:lnTo>
                  <a:pt x="160" y="407"/>
                </a:lnTo>
                <a:lnTo>
                  <a:pt x="152" y="40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4919042" y="2879006"/>
            <a:ext cx="318135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600" b="0" dirty="0">
                <a:solidFill>
                  <a:srgbClr val="000000"/>
                </a:solidFill>
                <a:latin typeface="Times New Roman" panose="02020603050405020304" pitchFamily="18" charset="0"/>
              </a:rPr>
              <a:t>letter dropping through slot</a:t>
            </a:r>
          </a:p>
          <a:p>
            <a:r>
              <a:rPr lang="en-US" sz="1600" b="0" dirty="0">
                <a:solidFill>
                  <a:srgbClr val="000000"/>
                </a:solidFill>
                <a:latin typeface="Times New Roman" panose="02020603050405020304" pitchFamily="18" charset="0"/>
              </a:rPr>
              <a:t>rustle of people coming into meeting</a:t>
            </a:r>
          </a:p>
          <a:p>
            <a:r>
              <a:rPr lang="en-US" sz="1600" b="0" dirty="0">
                <a:solidFill>
                  <a:srgbClr val="000000"/>
                </a:solidFill>
                <a:latin typeface="Times New Roman" panose="02020603050405020304" pitchFamily="18" charset="0"/>
              </a:rPr>
              <a:t>lunch bell...</a:t>
            </a: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5556250" y="1798638"/>
            <a:ext cx="227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200" b="0">
                <a:solidFill>
                  <a:srgbClr val="000000"/>
                </a:solidFill>
              </a:rPr>
              <a:t> </a:t>
            </a:r>
          </a:p>
          <a:p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3741738" y="1976438"/>
            <a:ext cx="26320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6191250" y="1976438"/>
            <a:ext cx="227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endParaRPr lang="en-US" sz="1200" b="0">
              <a:solidFill>
                <a:srgbClr val="000000"/>
              </a:solidFill>
            </a:endParaRPr>
          </a:p>
          <a:p>
            <a:r>
              <a:rPr lang="en-US" sz="1200" b="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492381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Generating new ideas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52936"/>
            <a:ext cx="8178800" cy="5524500"/>
          </a:xfrm>
          <a:noFill/>
          <a:ln/>
        </p:spPr>
        <p:txBody>
          <a:bodyPr/>
          <a:lstStyle/>
          <a:p>
            <a:r>
              <a:rPr lang="en-US" dirty="0"/>
              <a:t>5. Minimize—subtract from the object</a:t>
            </a:r>
          </a:p>
          <a:p>
            <a:pPr lvl="1"/>
            <a:r>
              <a:rPr lang="en-US" dirty="0"/>
              <a:t>bring interface down to its bare essentials</a:t>
            </a:r>
          </a:p>
          <a:p>
            <a:pPr lvl="2"/>
            <a:r>
              <a:rPr lang="en-US" dirty="0"/>
              <a:t>e.g. Wang Freestyle: </a:t>
            </a:r>
            <a:br>
              <a:rPr lang="en-US" dirty="0"/>
            </a:br>
            <a:r>
              <a:rPr lang="en-US" dirty="0"/>
              <a:t>	how far can we push the paper/pencil desktop?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/>
              <a:t>6. Substitute something similar</a:t>
            </a:r>
          </a:p>
          <a:p>
            <a:pPr lvl="1"/>
            <a:r>
              <a:rPr lang="en-US" dirty="0"/>
              <a:t>for different users, a similar object may be more appropriate</a:t>
            </a:r>
          </a:p>
          <a:p>
            <a:pPr lvl="2"/>
            <a:r>
              <a:rPr lang="en-US" dirty="0"/>
              <a:t>e.g. delivery service instead of desktop</a:t>
            </a:r>
          </a:p>
          <a:p>
            <a:pPr lvl="2"/>
            <a:r>
              <a:rPr lang="en-US" dirty="0"/>
              <a:t>trucks, routes, ordering systems, dumpsters instead of files, folders, trashcans</a:t>
            </a:r>
          </a:p>
        </p:txBody>
      </p:sp>
      <p:pic>
        <p:nvPicPr>
          <p:cNvPr id="16388" name="Picture 4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2400" y="1460500"/>
            <a:ext cx="1993900" cy="2476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89" name="Picture 5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7700" y="4115186"/>
            <a:ext cx="1638300" cy="9779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076964768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Generating new ideas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7. Rearrange aspects of the object</a:t>
            </a:r>
          </a:p>
          <a:p>
            <a:pPr lvl="1"/>
            <a:r>
              <a:rPr lang="en-US" dirty="0"/>
              <a:t>reorganize the basic layout</a:t>
            </a:r>
          </a:p>
          <a:p>
            <a:pPr lvl="1"/>
            <a:r>
              <a:rPr lang="en-US" dirty="0" smtClean="0"/>
              <a:t>e.g. </a:t>
            </a:r>
            <a:r>
              <a:rPr lang="en-US" dirty="0"/>
              <a:t>menu bars on bottom, pop-up scrollbars...</a:t>
            </a:r>
            <a:br>
              <a:rPr lang="en-US" dirty="0"/>
            </a:br>
            <a:endParaRPr lang="en-US" dirty="0"/>
          </a:p>
          <a:p>
            <a:r>
              <a:rPr lang="en-US" dirty="0"/>
              <a:t>8. Change the point of view</a:t>
            </a:r>
          </a:p>
          <a:p>
            <a:pPr lvl="1"/>
            <a:r>
              <a:rPr lang="en-US" dirty="0"/>
              <a:t>imagine seeing/presenting the information from a different perspective</a:t>
            </a:r>
          </a:p>
          <a:p>
            <a:pPr lvl="1"/>
            <a:r>
              <a:rPr lang="en-US" dirty="0"/>
              <a:t>e.g. view desktop from high above-&gt; overviews!</a:t>
            </a:r>
            <a:br>
              <a:rPr lang="en-US" dirty="0"/>
            </a:br>
            <a:endParaRPr lang="en-US" dirty="0"/>
          </a:p>
          <a:p>
            <a:r>
              <a:rPr lang="en-US" dirty="0"/>
              <a:t>9. Combine the data into an ensemble</a:t>
            </a:r>
          </a:p>
          <a:p>
            <a:pPr lvl="1"/>
            <a:r>
              <a:rPr lang="en-US" dirty="0"/>
              <a:t>what larger metaphor might the object be part of?</a:t>
            </a:r>
          </a:p>
          <a:p>
            <a:pPr lvl="1"/>
            <a:r>
              <a:rPr lang="en-US" dirty="0"/>
              <a:t>e.g. desktop -&gt; room -&gt; building-&gt;city</a:t>
            </a:r>
          </a:p>
          <a:p>
            <a:pPr lvl="2"/>
            <a:r>
              <a:rPr lang="en-US" dirty="0"/>
              <a:t>different rooms for different tasks</a:t>
            </a:r>
          </a:p>
          <a:p>
            <a:pPr lvl="2"/>
            <a:r>
              <a:rPr lang="en-US" dirty="0"/>
              <a:t>communications metaphors between rooms and buildings... </a:t>
            </a:r>
          </a:p>
        </p:txBody>
      </p:sp>
    </p:spTree>
    <p:extLst>
      <p:ext uri="{BB962C8B-B14F-4D97-AF65-F5344CB8AC3E}">
        <p14:creationId xmlns:p14="http://schemas.microsoft.com/office/powerpoint/2010/main" val="338883376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phidgets">
  <a:themeElements>
    <a:clrScheme name="">
      <a:dk1>
        <a:srgbClr val="000000"/>
      </a:dk1>
      <a:lt1>
        <a:srgbClr val="FFFFA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D4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phidget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699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anose="030F0702030302020204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699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anose="030F0702030302020204" pitchFamily="66" charset="0"/>
          </a:defRPr>
        </a:defPPr>
      </a:lstStyle>
    </a:lnDef>
  </a:objectDefaults>
  <a:extraClrSchemeLst>
    <a:extraClrScheme>
      <a:clrScheme name="1_phidgets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hidgets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hidgets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hidgets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hidget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hidget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hidget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task_centered</Template>
  <TotalTime>118</TotalTime>
  <Pages>8</Pages>
  <Words>399</Words>
  <Application>Microsoft Office PowerPoint</Application>
  <PresentationFormat>US letter (8,5 x 11")</PresentationFormat>
  <Paragraphs>103</Paragraphs>
  <Slides>10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Comic Sans MS</vt:lpstr>
      <vt:lpstr>Times New Roman</vt:lpstr>
      <vt:lpstr>Verdana</vt:lpstr>
      <vt:lpstr>1_phidgets</vt:lpstr>
      <vt:lpstr>Creating and developing interface ideas</vt:lpstr>
      <vt:lpstr>Methods for creating and developing interface ideas*</vt:lpstr>
      <vt:lpstr>Borrowing from Animation</vt:lpstr>
      <vt:lpstr>Borrowing ideas from other fields</vt:lpstr>
      <vt:lpstr>Borrowing ideas from other fields</vt:lpstr>
      <vt:lpstr>Generating new ideas</vt:lpstr>
      <vt:lpstr>Generating new ideas</vt:lpstr>
      <vt:lpstr>Generating new ideas</vt:lpstr>
      <vt:lpstr>Generating new ideas</vt:lpstr>
      <vt:lpstr>You know now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GUIs</dc:title>
  <dc:creator>sochor</dc:creator>
  <cp:lastModifiedBy>sochor</cp:lastModifiedBy>
  <cp:revision>85</cp:revision>
  <cp:lastPrinted>2016-09-19T10:42:09Z</cp:lastPrinted>
  <dcterms:created xsi:type="dcterms:W3CDTF">1995-10-22T20:22:30Z</dcterms:created>
  <dcterms:modified xsi:type="dcterms:W3CDTF">2017-08-28T08:20:51Z</dcterms:modified>
</cp:coreProperties>
</file>