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458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60" r:id="rId18"/>
    <p:sldId id="456" r:id="rId19"/>
    <p:sldId id="457" r:id="rId20"/>
    <p:sldId id="459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3333CC"/>
    <a:srgbClr val="FFFF00"/>
    <a:srgbClr val="FF3300"/>
    <a:srgbClr val="FFFFFF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>
      <p:cViewPr varScale="1">
        <p:scale>
          <a:sx n="79" d="100"/>
          <a:sy n="79" d="100"/>
        </p:scale>
        <p:origin x="6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00"/>
    </p:cViewPr>
  </p:sorterViewPr>
  <p:notesViewPr>
    <p:cSldViewPr>
      <p:cViewPr varScale="1">
        <p:scale>
          <a:sx n="93" d="100"/>
          <a:sy n="93" d="100"/>
        </p:scale>
        <p:origin x="-208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7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14" y="1"/>
            <a:ext cx="3076786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09103" y="9190038"/>
            <a:ext cx="307837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r>
              <a:rPr lang="en-US"/>
              <a:t>Beyond Simple Screen Design: Visual variables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60469" y="9190038"/>
            <a:ext cx="132814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fld id="{2B6914E1-7633-41F5-B057-906F2D6B8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97415" cy="2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>
            <a:lvl1pPr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274" y="1"/>
            <a:ext cx="3099002" cy="2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>
            <a:lvl1pPr algn="r"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151438" cy="386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273" y="4873625"/>
            <a:ext cx="519039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69142"/>
            <a:ext cx="3097415" cy="2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b" anchorCtr="0" compatLnSpc="1">
            <a:prstTxWarp prst="textNoShape">
              <a:avLst/>
            </a:prstTxWarp>
            <a:spAutoFit/>
          </a:bodyPr>
          <a:lstStyle>
            <a:lvl1pPr defTabSz="950913" eaLnBrk="0" hangingPunct="0">
              <a:defRPr sz="12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274" y="9969142"/>
            <a:ext cx="3099002" cy="2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4" tIns="47873" rIns="95744" bIns="47873" numCol="1" anchor="b" anchorCtr="0" compatLnSpc="1">
            <a:prstTxWarp prst="textNoShape">
              <a:avLst/>
            </a:prstTxWarp>
            <a:spAutoFit/>
          </a:bodyPr>
          <a:lstStyle>
            <a:lvl1pPr algn="r" defTabSz="950913" eaLnBrk="0" hangingPunct="0">
              <a:defRPr sz="1200" b="1">
                <a:latin typeface="Arial" charset="0"/>
              </a:defRPr>
            </a:lvl1pPr>
          </a:lstStyle>
          <a:p>
            <a:fld id="{749BBC42-0DF7-476C-AB9C-44AAC126D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8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2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685800"/>
            <a:ext cx="2071688" cy="56959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67425" cy="56959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547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0274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40290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0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54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53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85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534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915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2089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345488" y="6735763"/>
            <a:ext cx="7985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969696"/>
                </a:solidFill>
                <a:latin typeface="Verdana" pitchFamily="34" charset="0"/>
              </a:rPr>
              <a:t>Saul Greenberg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455613" indent="-276225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2pPr>
      <a:lvl3pPr marL="895350" indent="-180975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257300" indent="-1809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1619250" indent="-180975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6650"/>
            <a:ext cx="8134350" cy="889000"/>
          </a:xfrm>
        </p:spPr>
        <p:txBody>
          <a:bodyPr/>
          <a:lstStyle/>
          <a:p>
            <a:pPr algn="l"/>
            <a:r>
              <a:rPr lang="en-US" dirty="0"/>
              <a:t>Visual Variables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920037" cy="1752600"/>
          </a:xfrm>
        </p:spPr>
        <p:txBody>
          <a:bodyPr/>
          <a:lstStyle/>
          <a:p>
            <a:pPr algn="l"/>
            <a:r>
              <a:rPr lang="en-US" sz="2000"/>
              <a:t>Characteristics of visual symbols </a:t>
            </a:r>
          </a:p>
          <a:p>
            <a:pPr algn="l"/>
            <a:r>
              <a:rPr lang="en-US" sz="2000"/>
              <a:t>How we distinguish between them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6578600"/>
            <a:ext cx="4270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Verdana" pitchFamily="34" charset="0"/>
              </a:rPr>
              <a:t>Slides by Sheelagh Carpendale, University of Calgary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grpSp>
        <p:nvGrpSpPr>
          <p:cNvPr id="101542" name="Group 166"/>
          <p:cNvGrpSpPr>
            <a:grpSpLocks/>
          </p:cNvGrpSpPr>
          <p:nvPr/>
        </p:nvGrpSpPr>
        <p:grpSpPr bwMode="auto">
          <a:xfrm>
            <a:off x="2051050" y="1989138"/>
            <a:ext cx="6669088" cy="4267200"/>
            <a:chOff x="432" y="816"/>
            <a:chExt cx="4201" cy="2688"/>
          </a:xfrm>
        </p:grpSpPr>
        <p:sp>
          <p:nvSpPr>
            <p:cNvPr id="101379" name="Rectangle 3"/>
            <p:cNvSpPr>
              <a:spLocks noChangeArrowheads="1"/>
            </p:cNvSpPr>
            <p:nvPr/>
          </p:nvSpPr>
          <p:spPr bwMode="auto">
            <a:xfrm>
              <a:off x="432" y="1934"/>
              <a:ext cx="240" cy="240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1129" y="816"/>
              <a:ext cx="3504" cy="2688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4291" y="158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2" name="Oval 6"/>
            <p:cNvSpPr>
              <a:spLocks noChangeArrowheads="1"/>
            </p:cNvSpPr>
            <p:nvPr/>
          </p:nvSpPr>
          <p:spPr bwMode="auto">
            <a:xfrm>
              <a:off x="1915" y="117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3" name="Oval 7"/>
            <p:cNvSpPr>
              <a:spLocks noChangeArrowheads="1"/>
            </p:cNvSpPr>
            <p:nvPr/>
          </p:nvSpPr>
          <p:spPr bwMode="auto">
            <a:xfrm>
              <a:off x="1418" y="169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4" name="Oval 8"/>
            <p:cNvSpPr>
              <a:spLocks noChangeArrowheads="1"/>
            </p:cNvSpPr>
            <p:nvPr/>
          </p:nvSpPr>
          <p:spPr bwMode="auto">
            <a:xfrm>
              <a:off x="1415" y="100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1320" y="130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1593" y="110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1471" y="121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1324" y="149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1690" y="152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1700" y="129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1796" y="300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1833" y="2738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1336" y="325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1333" y="256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1238" y="286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1511" y="266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1455" y="294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1242" y="305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1608" y="30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1618" y="285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3128" y="144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3165" y="11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2668" y="169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2665" y="101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2570" y="131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2843" y="111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2787" y="139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2574" y="150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2940" y="152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2950" y="129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2600" y="258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4119" y="91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2278" y="254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2209" y="161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2180" y="215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6" name="Oval 40"/>
            <p:cNvSpPr>
              <a:spLocks noChangeArrowheads="1"/>
            </p:cNvSpPr>
            <p:nvPr/>
          </p:nvSpPr>
          <p:spPr bwMode="auto">
            <a:xfrm>
              <a:off x="2453" y="195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7" name="Oval 41"/>
            <p:cNvSpPr>
              <a:spLocks noChangeArrowheads="1"/>
            </p:cNvSpPr>
            <p:nvPr/>
          </p:nvSpPr>
          <p:spPr bwMode="auto">
            <a:xfrm>
              <a:off x="2397" y="223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8" name="Oval 42"/>
            <p:cNvSpPr>
              <a:spLocks noChangeArrowheads="1"/>
            </p:cNvSpPr>
            <p:nvPr/>
          </p:nvSpPr>
          <p:spPr bwMode="auto">
            <a:xfrm>
              <a:off x="2184" y="234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19" name="Oval 43"/>
            <p:cNvSpPr>
              <a:spLocks noChangeArrowheads="1"/>
            </p:cNvSpPr>
            <p:nvPr/>
          </p:nvSpPr>
          <p:spPr bwMode="auto">
            <a:xfrm>
              <a:off x="2550" y="236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0" name="Oval 44"/>
            <p:cNvSpPr>
              <a:spLocks noChangeArrowheads="1"/>
            </p:cNvSpPr>
            <p:nvPr/>
          </p:nvSpPr>
          <p:spPr bwMode="auto">
            <a:xfrm>
              <a:off x="2560" y="214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1" name="Oval 45"/>
            <p:cNvSpPr>
              <a:spLocks noChangeArrowheads="1"/>
            </p:cNvSpPr>
            <p:nvPr/>
          </p:nvSpPr>
          <p:spPr bwMode="auto">
            <a:xfrm>
              <a:off x="4314" y="288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2" name="Oval 46"/>
            <p:cNvSpPr>
              <a:spLocks noChangeArrowheads="1"/>
            </p:cNvSpPr>
            <p:nvPr/>
          </p:nvSpPr>
          <p:spPr bwMode="auto">
            <a:xfrm>
              <a:off x="4351" y="261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3" name="Oval 47"/>
            <p:cNvSpPr>
              <a:spLocks noChangeArrowheads="1"/>
            </p:cNvSpPr>
            <p:nvPr/>
          </p:nvSpPr>
          <p:spPr bwMode="auto">
            <a:xfrm>
              <a:off x="3854" y="313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4" name="Oval 48"/>
            <p:cNvSpPr>
              <a:spLocks noChangeArrowheads="1"/>
            </p:cNvSpPr>
            <p:nvPr/>
          </p:nvSpPr>
          <p:spPr bwMode="auto">
            <a:xfrm>
              <a:off x="3851" y="244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5" name="Oval 49"/>
            <p:cNvSpPr>
              <a:spLocks noChangeArrowheads="1"/>
            </p:cNvSpPr>
            <p:nvPr/>
          </p:nvSpPr>
          <p:spPr bwMode="auto">
            <a:xfrm>
              <a:off x="3756" y="274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6" name="Oval 50"/>
            <p:cNvSpPr>
              <a:spLocks noChangeArrowheads="1"/>
            </p:cNvSpPr>
            <p:nvPr/>
          </p:nvSpPr>
          <p:spPr bwMode="auto">
            <a:xfrm>
              <a:off x="4029" y="254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7" name="Oval 51"/>
            <p:cNvSpPr>
              <a:spLocks noChangeArrowheads="1"/>
            </p:cNvSpPr>
            <p:nvPr/>
          </p:nvSpPr>
          <p:spPr bwMode="auto">
            <a:xfrm>
              <a:off x="3973" y="282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8" name="Oval 52"/>
            <p:cNvSpPr>
              <a:spLocks noChangeArrowheads="1"/>
            </p:cNvSpPr>
            <p:nvPr/>
          </p:nvSpPr>
          <p:spPr bwMode="auto">
            <a:xfrm>
              <a:off x="3760" y="293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29" name="Oval 53"/>
            <p:cNvSpPr>
              <a:spLocks noChangeArrowheads="1"/>
            </p:cNvSpPr>
            <p:nvPr/>
          </p:nvSpPr>
          <p:spPr bwMode="auto">
            <a:xfrm>
              <a:off x="4126" y="296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0" name="Oval 54"/>
            <p:cNvSpPr>
              <a:spLocks noChangeArrowheads="1"/>
            </p:cNvSpPr>
            <p:nvPr/>
          </p:nvSpPr>
          <p:spPr bwMode="auto">
            <a:xfrm>
              <a:off x="4136" y="273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3714" y="20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3751" y="181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3254" y="233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3251" y="164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3269" y="213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3429" y="1743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3373" y="202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3075" y="195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3526" y="215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3536" y="192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3767" y="32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3441" y="278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2918" y="317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2915" y="24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2820" y="278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3093" y="258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3037" y="286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2824" y="297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3190" y="299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3200" y="276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2514" y="303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2" name="Oval 76"/>
            <p:cNvSpPr>
              <a:spLocks noChangeArrowheads="1"/>
            </p:cNvSpPr>
            <p:nvPr/>
          </p:nvSpPr>
          <p:spPr bwMode="auto">
            <a:xfrm>
              <a:off x="2551" y="276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3" name="Oval 77"/>
            <p:cNvSpPr>
              <a:spLocks noChangeArrowheads="1"/>
            </p:cNvSpPr>
            <p:nvPr/>
          </p:nvSpPr>
          <p:spPr bwMode="auto">
            <a:xfrm>
              <a:off x="2054" y="328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4" name="Oval 78"/>
            <p:cNvSpPr>
              <a:spLocks noChangeArrowheads="1"/>
            </p:cNvSpPr>
            <p:nvPr/>
          </p:nvSpPr>
          <p:spPr bwMode="auto">
            <a:xfrm>
              <a:off x="2051" y="259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1956" y="289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2229" y="269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2173" y="297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1960" y="308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2326" y="310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2336" y="287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1" name="Oval 85"/>
            <p:cNvSpPr>
              <a:spLocks noChangeArrowheads="1"/>
            </p:cNvSpPr>
            <p:nvPr/>
          </p:nvSpPr>
          <p:spPr bwMode="auto">
            <a:xfrm>
              <a:off x="4216" y="136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2" name="Oval 86"/>
            <p:cNvSpPr>
              <a:spLocks noChangeArrowheads="1"/>
            </p:cNvSpPr>
            <p:nvPr/>
          </p:nvSpPr>
          <p:spPr bwMode="auto">
            <a:xfrm>
              <a:off x="4253" y="110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3" name="Oval 87"/>
            <p:cNvSpPr>
              <a:spLocks noChangeArrowheads="1"/>
            </p:cNvSpPr>
            <p:nvPr/>
          </p:nvSpPr>
          <p:spPr bwMode="auto">
            <a:xfrm>
              <a:off x="3400" y="108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4" name="Oval 88"/>
            <p:cNvSpPr>
              <a:spLocks noChangeArrowheads="1"/>
            </p:cNvSpPr>
            <p:nvPr/>
          </p:nvSpPr>
          <p:spPr bwMode="auto">
            <a:xfrm>
              <a:off x="3753" y="931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5" name="Oval 89"/>
            <p:cNvSpPr>
              <a:spLocks noChangeArrowheads="1"/>
            </p:cNvSpPr>
            <p:nvPr/>
          </p:nvSpPr>
          <p:spPr bwMode="auto">
            <a:xfrm>
              <a:off x="3658" y="123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6" name="Oval 90"/>
            <p:cNvSpPr>
              <a:spLocks noChangeArrowheads="1"/>
            </p:cNvSpPr>
            <p:nvPr/>
          </p:nvSpPr>
          <p:spPr bwMode="auto">
            <a:xfrm>
              <a:off x="3931" y="103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7" name="Oval 91"/>
            <p:cNvSpPr>
              <a:spLocks noChangeArrowheads="1"/>
            </p:cNvSpPr>
            <p:nvPr/>
          </p:nvSpPr>
          <p:spPr bwMode="auto">
            <a:xfrm>
              <a:off x="3875" y="131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8" name="Oval 92"/>
            <p:cNvSpPr>
              <a:spLocks noChangeArrowheads="1"/>
            </p:cNvSpPr>
            <p:nvPr/>
          </p:nvSpPr>
          <p:spPr bwMode="auto">
            <a:xfrm>
              <a:off x="3662" y="142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4028" y="144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4038" y="121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2330" y="206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2176" y="192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1679" y="244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1623" y="167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1792" y="187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2032" y="188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1870" y="247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1743" y="227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1951" y="227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1961" y="204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4295" y="206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4332" y="179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3835" y="231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3489" y="145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3098" y="90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4010" y="172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3954" y="200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2468" y="88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4107" y="213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0" name="Oval 114"/>
            <p:cNvSpPr>
              <a:spLocks noChangeArrowheads="1"/>
            </p:cNvSpPr>
            <p:nvPr/>
          </p:nvSpPr>
          <p:spPr bwMode="auto">
            <a:xfrm>
              <a:off x="4117" y="191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1" name="Oval 115"/>
            <p:cNvSpPr>
              <a:spLocks noChangeArrowheads="1"/>
            </p:cNvSpPr>
            <p:nvPr/>
          </p:nvSpPr>
          <p:spPr bwMode="auto">
            <a:xfrm>
              <a:off x="2449" y="173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2" name="Oval 116"/>
            <p:cNvSpPr>
              <a:spLocks noChangeArrowheads="1"/>
            </p:cNvSpPr>
            <p:nvPr/>
          </p:nvSpPr>
          <p:spPr bwMode="auto">
            <a:xfrm>
              <a:off x="2499" y="110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2081" y="1700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1999" y="93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1746" y="97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2177" y="103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2121" y="131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3398" y="133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499" name="Oval 123"/>
            <p:cNvSpPr>
              <a:spLocks noChangeArrowheads="1"/>
            </p:cNvSpPr>
            <p:nvPr/>
          </p:nvSpPr>
          <p:spPr bwMode="auto">
            <a:xfrm>
              <a:off x="2274" y="145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0" name="Oval 124"/>
            <p:cNvSpPr>
              <a:spLocks noChangeArrowheads="1"/>
            </p:cNvSpPr>
            <p:nvPr/>
          </p:nvSpPr>
          <p:spPr bwMode="auto">
            <a:xfrm>
              <a:off x="2284" y="122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1" name="Oval 125"/>
            <p:cNvSpPr>
              <a:spLocks noChangeArrowheads="1"/>
            </p:cNvSpPr>
            <p:nvPr/>
          </p:nvSpPr>
          <p:spPr bwMode="auto">
            <a:xfrm>
              <a:off x="1756" y="206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2" name="Oval 126"/>
            <p:cNvSpPr>
              <a:spLocks noChangeArrowheads="1"/>
            </p:cNvSpPr>
            <p:nvPr/>
          </p:nvSpPr>
          <p:spPr bwMode="auto">
            <a:xfrm>
              <a:off x="1819" y="166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3" name="Oval 127"/>
            <p:cNvSpPr>
              <a:spLocks noChangeArrowheads="1"/>
            </p:cNvSpPr>
            <p:nvPr/>
          </p:nvSpPr>
          <p:spPr bwMode="auto">
            <a:xfrm>
              <a:off x="1296" y="231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4" name="Oval 128"/>
            <p:cNvSpPr>
              <a:spLocks noChangeArrowheads="1"/>
            </p:cNvSpPr>
            <p:nvPr/>
          </p:nvSpPr>
          <p:spPr bwMode="auto">
            <a:xfrm>
              <a:off x="1214" y="1697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1198" y="1925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1247" y="105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7" name="Oval 131"/>
            <p:cNvSpPr>
              <a:spLocks noChangeArrowheads="1"/>
            </p:cNvSpPr>
            <p:nvPr/>
          </p:nvSpPr>
          <p:spPr bwMode="auto">
            <a:xfrm>
              <a:off x="1415" y="200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1202" y="211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1568" y="213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0" name="Oval 134"/>
            <p:cNvSpPr>
              <a:spLocks noChangeArrowheads="1"/>
            </p:cNvSpPr>
            <p:nvPr/>
          </p:nvSpPr>
          <p:spPr bwMode="auto">
            <a:xfrm>
              <a:off x="1578" y="191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4301" y="323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2" name="Oval 136"/>
            <p:cNvSpPr>
              <a:spLocks noChangeArrowheads="1"/>
            </p:cNvSpPr>
            <p:nvPr/>
          </p:nvSpPr>
          <p:spPr bwMode="auto">
            <a:xfrm>
              <a:off x="3870" y="262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3" name="Oval 137"/>
            <p:cNvSpPr>
              <a:spLocks noChangeArrowheads="1"/>
            </p:cNvSpPr>
            <p:nvPr/>
          </p:nvSpPr>
          <p:spPr bwMode="auto">
            <a:xfrm>
              <a:off x="3406" y="324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4" name="Oval 138"/>
            <p:cNvSpPr>
              <a:spLocks noChangeArrowheads="1"/>
            </p:cNvSpPr>
            <p:nvPr/>
          </p:nvSpPr>
          <p:spPr bwMode="auto">
            <a:xfrm>
              <a:off x="3403" y="2554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5" name="Oval 139"/>
            <p:cNvSpPr>
              <a:spLocks noChangeArrowheads="1"/>
            </p:cNvSpPr>
            <p:nvPr/>
          </p:nvSpPr>
          <p:spPr bwMode="auto">
            <a:xfrm>
              <a:off x="3374" y="303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6" name="Oval 140"/>
            <p:cNvSpPr>
              <a:spLocks noChangeArrowheads="1"/>
            </p:cNvSpPr>
            <p:nvPr/>
          </p:nvSpPr>
          <p:spPr bwMode="auto">
            <a:xfrm>
              <a:off x="3581" y="265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7" name="Oval 141"/>
            <p:cNvSpPr>
              <a:spLocks noChangeArrowheads="1"/>
            </p:cNvSpPr>
            <p:nvPr/>
          </p:nvSpPr>
          <p:spPr bwMode="auto">
            <a:xfrm>
              <a:off x="3525" y="293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>
              <a:off x="3193" y="322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19" name="Oval 143"/>
            <p:cNvSpPr>
              <a:spLocks noChangeArrowheads="1"/>
            </p:cNvSpPr>
            <p:nvPr/>
          </p:nvSpPr>
          <p:spPr bwMode="auto">
            <a:xfrm>
              <a:off x="3678" y="306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0" name="Oval 144"/>
            <p:cNvSpPr>
              <a:spLocks noChangeArrowheads="1"/>
            </p:cNvSpPr>
            <p:nvPr/>
          </p:nvSpPr>
          <p:spPr bwMode="auto">
            <a:xfrm>
              <a:off x="4183" y="232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>
              <a:off x="3622" y="243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2" name="Oval 146"/>
            <p:cNvSpPr>
              <a:spLocks noChangeArrowheads="1"/>
            </p:cNvSpPr>
            <p:nvPr/>
          </p:nvSpPr>
          <p:spPr bwMode="auto">
            <a:xfrm>
              <a:off x="3283" y="185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3" name="Oval 147"/>
            <p:cNvSpPr>
              <a:spLocks noChangeArrowheads="1"/>
            </p:cNvSpPr>
            <p:nvPr/>
          </p:nvSpPr>
          <p:spPr bwMode="auto">
            <a:xfrm>
              <a:off x="2786" y="237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>
              <a:off x="2783" y="168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2688" y="198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6" name="Oval 150"/>
            <p:cNvSpPr>
              <a:spLocks noChangeArrowheads="1"/>
            </p:cNvSpPr>
            <p:nvPr/>
          </p:nvSpPr>
          <p:spPr bwMode="auto">
            <a:xfrm>
              <a:off x="2961" y="178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>
              <a:off x="2905" y="206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8" name="Oval 152"/>
            <p:cNvSpPr>
              <a:spLocks noChangeArrowheads="1"/>
            </p:cNvSpPr>
            <p:nvPr/>
          </p:nvSpPr>
          <p:spPr bwMode="auto">
            <a:xfrm>
              <a:off x="2692" y="217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29" name="Oval 153"/>
            <p:cNvSpPr>
              <a:spLocks noChangeArrowheads="1"/>
            </p:cNvSpPr>
            <p:nvPr/>
          </p:nvSpPr>
          <p:spPr bwMode="auto">
            <a:xfrm>
              <a:off x="3058" y="2197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2851" y="189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1" name="Oval 155"/>
            <p:cNvSpPr>
              <a:spLocks noChangeArrowheads="1"/>
            </p:cNvSpPr>
            <p:nvPr/>
          </p:nvSpPr>
          <p:spPr bwMode="auto">
            <a:xfrm>
              <a:off x="1974" y="1541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2" name="Oval 156"/>
            <p:cNvSpPr>
              <a:spLocks noChangeArrowheads="1"/>
            </p:cNvSpPr>
            <p:nvPr/>
          </p:nvSpPr>
          <p:spPr bwMode="auto">
            <a:xfrm>
              <a:off x="2835" y="918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3" name="Oval 157"/>
            <p:cNvSpPr>
              <a:spLocks noChangeArrowheads="1"/>
            </p:cNvSpPr>
            <p:nvPr/>
          </p:nvSpPr>
          <p:spPr bwMode="auto">
            <a:xfrm>
              <a:off x="1514" y="1792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4" name="Oval 158"/>
            <p:cNvSpPr>
              <a:spLocks noChangeArrowheads="1"/>
            </p:cNvSpPr>
            <p:nvPr/>
          </p:nvSpPr>
          <p:spPr bwMode="auto">
            <a:xfrm>
              <a:off x="1241" y="85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5" name="Oval 159"/>
            <p:cNvSpPr>
              <a:spLocks noChangeArrowheads="1"/>
            </p:cNvSpPr>
            <p:nvPr/>
          </p:nvSpPr>
          <p:spPr bwMode="auto">
            <a:xfrm>
              <a:off x="4112" y="3296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>
              <a:off x="4405" y="2450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7" name="Oval 161"/>
            <p:cNvSpPr>
              <a:spLocks noChangeArrowheads="1"/>
            </p:cNvSpPr>
            <p:nvPr/>
          </p:nvSpPr>
          <p:spPr bwMode="auto">
            <a:xfrm>
              <a:off x="1659" y="3263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8" name="Oval 162"/>
            <p:cNvSpPr>
              <a:spLocks noChangeArrowheads="1"/>
            </p:cNvSpPr>
            <p:nvPr/>
          </p:nvSpPr>
          <p:spPr bwMode="auto">
            <a:xfrm>
              <a:off x="2376" y="3294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2616" y="321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40" name="Oval 164"/>
            <p:cNvSpPr>
              <a:spLocks noChangeArrowheads="1"/>
            </p:cNvSpPr>
            <p:nvPr/>
          </p:nvSpPr>
          <p:spPr bwMode="auto">
            <a:xfrm>
              <a:off x="1796" y="1389"/>
              <a:ext cx="138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1541" name="Oval 165"/>
            <p:cNvSpPr>
              <a:spLocks noChangeArrowheads="1"/>
            </p:cNvSpPr>
            <p:nvPr/>
          </p:nvSpPr>
          <p:spPr bwMode="auto">
            <a:xfrm>
              <a:off x="479" y="1990"/>
              <a:ext cx="138" cy="125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01543" name="Line 167"/>
          <p:cNvSpPr>
            <a:spLocks noChangeShapeType="1"/>
          </p:cNvSpPr>
          <p:nvPr/>
        </p:nvSpPr>
        <p:spPr bwMode="auto">
          <a:xfrm>
            <a:off x="468313" y="1196975"/>
            <a:ext cx="136683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820738" y="11636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cs-CZ">
              <a:solidFill>
                <a:srgbClr val="000066"/>
              </a:solidFill>
              <a:latin typeface="Verdana" pitchFamily="34" charset="0"/>
            </a:endParaRP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3022600"/>
            <a:ext cx="9144000" cy="2135188"/>
            <a:chOff x="191" y="1684"/>
            <a:chExt cx="4549" cy="659"/>
          </a:xfrm>
        </p:grpSpPr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191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949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1707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2465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3981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223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33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color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Common advice says use a rainbow scale</a:t>
            </a:r>
          </a:p>
          <a:p>
            <a:pPr lvl="1"/>
            <a:r>
              <a:rPr lang="en-US"/>
              <a:t>Marcus, Murch, Healey</a:t>
            </a:r>
            <a:r>
              <a:rPr lang="en-US" sz="1400"/>
              <a:t> </a:t>
            </a:r>
          </a:p>
          <a:p>
            <a:pPr lvl="1"/>
            <a:r>
              <a:rPr lang="en-US"/>
              <a:t>problems with rainbows</a:t>
            </a:r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468313" y="1196975"/>
            <a:ext cx="30956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0"/>
            <a:ext cx="2781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589338"/>
            <a:ext cx="2784475" cy="32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0" y="3581400"/>
            <a:ext cx="2790825" cy="3276600"/>
            <a:chOff x="0" y="2256"/>
            <a:chExt cx="1758" cy="2064"/>
          </a:xfrm>
        </p:grpSpPr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1758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3430" name="Picture 6" descr="s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9"/>
              <a:ext cx="1754" cy="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3181350" y="3581400"/>
            <a:ext cx="2794000" cy="3276600"/>
            <a:chOff x="2004" y="2256"/>
            <a:chExt cx="1760" cy="2064"/>
          </a:xfrm>
        </p:grpSpPr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2006" y="2256"/>
              <a:ext cx="1758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3433" name="Picture 9" descr="s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2278"/>
              <a:ext cx="1754" cy="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3182938" y="0"/>
            <a:ext cx="2790825" cy="3276600"/>
            <a:chOff x="2005" y="0"/>
            <a:chExt cx="1758" cy="2064"/>
          </a:xfrm>
        </p:grpSpPr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2005" y="0"/>
              <a:ext cx="1758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3436" name="Picture 12" descr="s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42"/>
              <a:ext cx="1750" cy="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0" y="0"/>
            <a:ext cx="2790825" cy="3276600"/>
            <a:chOff x="0" y="0"/>
            <a:chExt cx="1758" cy="2064"/>
          </a:xfrm>
        </p:grpSpPr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758" cy="206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3439" name="Picture 15" descr="s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"/>
              <a:ext cx="1750" cy="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050" descr="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0"/>
            <a:ext cx="2551112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2051" descr="japsea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7391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26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0"/>
            <a:ext cx="2055812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1027" descr="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7500938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Orientation</a:t>
            </a:r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/>
              <a:t>selective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associative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quantitative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order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length</a:t>
            </a:r>
          </a:p>
          <a:p>
            <a:pPr lvl="1"/>
            <a:r>
              <a:rPr lang="en-US"/>
              <a:t>~5 in 2D; ? in 3D</a:t>
            </a:r>
          </a:p>
        </p:txBody>
      </p:sp>
      <p:grpSp>
        <p:nvGrpSpPr>
          <p:cNvPr id="106504" name="Group 1032"/>
          <p:cNvGrpSpPr>
            <a:grpSpLocks/>
          </p:cNvGrpSpPr>
          <p:nvPr/>
        </p:nvGrpSpPr>
        <p:grpSpPr bwMode="auto">
          <a:xfrm>
            <a:off x="323850" y="1700213"/>
            <a:ext cx="271463" cy="271462"/>
            <a:chOff x="422" y="3772"/>
            <a:chExt cx="171" cy="171"/>
          </a:xfrm>
        </p:grpSpPr>
        <p:sp>
          <p:nvSpPr>
            <p:cNvPr id="106505" name="Line 1033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06" name="Line 1034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07" name="Group 1035"/>
          <p:cNvGrpSpPr>
            <a:grpSpLocks/>
          </p:cNvGrpSpPr>
          <p:nvPr/>
        </p:nvGrpSpPr>
        <p:grpSpPr bwMode="auto">
          <a:xfrm>
            <a:off x="250825" y="2708275"/>
            <a:ext cx="271463" cy="271463"/>
            <a:chOff x="422" y="3772"/>
            <a:chExt cx="171" cy="171"/>
          </a:xfrm>
        </p:grpSpPr>
        <p:sp>
          <p:nvSpPr>
            <p:cNvPr id="106508" name="Line 1036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09" name="Line 1037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10" name="Group 1038"/>
          <p:cNvGrpSpPr>
            <a:grpSpLocks/>
          </p:cNvGrpSpPr>
          <p:nvPr/>
        </p:nvGrpSpPr>
        <p:grpSpPr bwMode="auto">
          <a:xfrm>
            <a:off x="250825" y="5734050"/>
            <a:ext cx="271463" cy="271463"/>
            <a:chOff x="422" y="3772"/>
            <a:chExt cx="171" cy="171"/>
          </a:xfrm>
        </p:grpSpPr>
        <p:sp>
          <p:nvSpPr>
            <p:cNvPr id="106511" name="Line 1039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12" name="Line 1040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13" name="Group 1041"/>
          <p:cNvGrpSpPr>
            <a:grpSpLocks/>
          </p:cNvGrpSpPr>
          <p:nvPr/>
        </p:nvGrpSpPr>
        <p:grpSpPr bwMode="auto">
          <a:xfrm>
            <a:off x="179388" y="3789363"/>
            <a:ext cx="376237" cy="292100"/>
            <a:chOff x="488" y="4029"/>
            <a:chExt cx="237" cy="184"/>
          </a:xfrm>
        </p:grpSpPr>
        <p:sp>
          <p:nvSpPr>
            <p:cNvPr id="106514" name="Line 1042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15" name="Line 1043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16" name="Line 1044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17" name="Group 1045"/>
          <p:cNvGrpSpPr>
            <a:grpSpLocks/>
          </p:cNvGrpSpPr>
          <p:nvPr/>
        </p:nvGrpSpPr>
        <p:grpSpPr bwMode="auto">
          <a:xfrm>
            <a:off x="179388" y="4797425"/>
            <a:ext cx="376237" cy="292100"/>
            <a:chOff x="488" y="4029"/>
            <a:chExt cx="237" cy="184"/>
          </a:xfrm>
        </p:grpSpPr>
        <p:sp>
          <p:nvSpPr>
            <p:cNvPr id="106518" name="Line 1046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19" name="Line 1047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0" name="Line 1048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98" name="Group 1126"/>
          <p:cNvGrpSpPr>
            <a:grpSpLocks/>
          </p:cNvGrpSpPr>
          <p:nvPr/>
        </p:nvGrpSpPr>
        <p:grpSpPr bwMode="auto">
          <a:xfrm>
            <a:off x="2627313" y="1341438"/>
            <a:ext cx="3536950" cy="909637"/>
            <a:chOff x="1411" y="640"/>
            <a:chExt cx="2228" cy="573"/>
          </a:xfrm>
        </p:grpSpPr>
        <p:sp>
          <p:nvSpPr>
            <p:cNvPr id="106500" name="Rectangle 1028"/>
            <p:cNvSpPr>
              <a:spLocks noChangeArrowheads="1"/>
            </p:cNvSpPr>
            <p:nvPr/>
          </p:nvSpPr>
          <p:spPr bwMode="auto">
            <a:xfrm>
              <a:off x="1411" y="640"/>
              <a:ext cx="2228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01" name="Line 1029"/>
            <p:cNvSpPr>
              <a:spLocks noChangeShapeType="1"/>
            </p:cNvSpPr>
            <p:nvPr/>
          </p:nvSpPr>
          <p:spPr bwMode="auto">
            <a:xfrm rot="2522932">
              <a:off x="2392" y="864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02" name="Line 1030"/>
            <p:cNvSpPr>
              <a:spLocks noChangeShapeType="1"/>
            </p:cNvSpPr>
            <p:nvPr/>
          </p:nvSpPr>
          <p:spPr bwMode="auto">
            <a:xfrm rot="5400000">
              <a:off x="2846" y="898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1" name="Line 1049"/>
            <p:cNvSpPr>
              <a:spLocks noChangeShapeType="1"/>
            </p:cNvSpPr>
            <p:nvPr/>
          </p:nvSpPr>
          <p:spPr bwMode="auto">
            <a:xfrm rot="-1742314">
              <a:off x="1754" y="94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2" name="Line 1050"/>
            <p:cNvSpPr>
              <a:spLocks noChangeShapeType="1"/>
            </p:cNvSpPr>
            <p:nvPr/>
          </p:nvSpPr>
          <p:spPr bwMode="auto">
            <a:xfrm rot="7055129">
              <a:off x="3068" y="948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3" name="Line 1051"/>
            <p:cNvSpPr>
              <a:spLocks noChangeShapeType="1"/>
            </p:cNvSpPr>
            <p:nvPr/>
          </p:nvSpPr>
          <p:spPr bwMode="auto">
            <a:xfrm rot="1078316">
              <a:off x="2152" y="87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4" name="Line 1052"/>
            <p:cNvSpPr>
              <a:spLocks noChangeShapeType="1"/>
            </p:cNvSpPr>
            <p:nvPr/>
          </p:nvSpPr>
          <p:spPr bwMode="auto">
            <a:xfrm rot="4522322">
              <a:off x="2636" y="87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5" name="Line 1053"/>
            <p:cNvSpPr>
              <a:spLocks noChangeShapeType="1"/>
            </p:cNvSpPr>
            <p:nvPr/>
          </p:nvSpPr>
          <p:spPr bwMode="auto">
            <a:xfrm rot="-2904753">
              <a:off x="1501" y="990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6" name="Line 1054"/>
            <p:cNvSpPr>
              <a:spLocks noChangeShapeType="1"/>
            </p:cNvSpPr>
            <p:nvPr/>
          </p:nvSpPr>
          <p:spPr bwMode="auto">
            <a:xfrm rot="10800000">
              <a:off x="1958" y="89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27" name="Line 1055"/>
            <p:cNvSpPr>
              <a:spLocks noChangeShapeType="1"/>
            </p:cNvSpPr>
            <p:nvPr/>
          </p:nvSpPr>
          <p:spPr bwMode="auto">
            <a:xfrm rot="-2904753">
              <a:off x="3324" y="983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99" name="Group 1127"/>
          <p:cNvGrpSpPr>
            <a:grpSpLocks/>
          </p:cNvGrpSpPr>
          <p:nvPr/>
        </p:nvGrpSpPr>
        <p:grpSpPr bwMode="auto">
          <a:xfrm>
            <a:off x="2627313" y="2565400"/>
            <a:ext cx="5208587" cy="930275"/>
            <a:chOff x="1416" y="1387"/>
            <a:chExt cx="3281" cy="586"/>
          </a:xfrm>
        </p:grpSpPr>
        <p:sp>
          <p:nvSpPr>
            <p:cNvPr id="106503" name="Rectangle 1031"/>
            <p:cNvSpPr>
              <a:spLocks noChangeArrowheads="1"/>
            </p:cNvSpPr>
            <p:nvPr/>
          </p:nvSpPr>
          <p:spPr bwMode="auto">
            <a:xfrm>
              <a:off x="2672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06528" name="Group 1056"/>
            <p:cNvGrpSpPr>
              <a:grpSpLocks/>
            </p:cNvGrpSpPr>
            <p:nvPr/>
          </p:nvGrpSpPr>
          <p:grpSpPr bwMode="auto">
            <a:xfrm>
              <a:off x="1416" y="1389"/>
              <a:ext cx="846" cy="584"/>
              <a:chOff x="1416" y="1389"/>
              <a:chExt cx="846" cy="584"/>
            </a:xfrm>
          </p:grpSpPr>
          <p:sp>
            <p:nvSpPr>
              <p:cNvPr id="106529" name="Rectangle 1057"/>
              <p:cNvSpPr>
                <a:spLocks noChangeArrowheads="1"/>
              </p:cNvSpPr>
              <p:nvPr/>
            </p:nvSpPr>
            <p:spPr bwMode="auto">
              <a:xfrm>
                <a:off x="1421" y="1389"/>
                <a:ext cx="837" cy="57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0" name="Line 1058"/>
              <p:cNvSpPr>
                <a:spLocks noChangeShapeType="1"/>
              </p:cNvSpPr>
              <p:nvPr/>
            </p:nvSpPr>
            <p:spPr bwMode="auto">
              <a:xfrm>
                <a:off x="1424" y="1457"/>
                <a:ext cx="513" cy="5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1" name="Line 1059"/>
              <p:cNvSpPr>
                <a:spLocks noChangeShapeType="1"/>
              </p:cNvSpPr>
              <p:nvPr/>
            </p:nvSpPr>
            <p:spPr bwMode="auto">
              <a:xfrm>
                <a:off x="1421" y="1717"/>
                <a:ext cx="243" cy="23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2" name="Line 1060"/>
              <p:cNvSpPr>
                <a:spLocks noChangeShapeType="1"/>
              </p:cNvSpPr>
              <p:nvPr/>
            </p:nvSpPr>
            <p:spPr bwMode="auto">
              <a:xfrm>
                <a:off x="1425" y="1629"/>
                <a:ext cx="335" cy="33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3" name="Line 1061"/>
              <p:cNvSpPr>
                <a:spLocks noChangeShapeType="1"/>
              </p:cNvSpPr>
              <p:nvPr/>
            </p:nvSpPr>
            <p:spPr bwMode="auto">
              <a:xfrm>
                <a:off x="1416" y="1534"/>
                <a:ext cx="427" cy="42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4" name="Line 1062"/>
              <p:cNvSpPr>
                <a:spLocks noChangeShapeType="1"/>
              </p:cNvSpPr>
              <p:nvPr/>
            </p:nvSpPr>
            <p:spPr bwMode="auto">
              <a:xfrm>
                <a:off x="1814" y="1392"/>
                <a:ext cx="447" cy="44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5" name="Line 1063"/>
              <p:cNvSpPr>
                <a:spLocks noChangeShapeType="1"/>
              </p:cNvSpPr>
              <p:nvPr/>
            </p:nvSpPr>
            <p:spPr bwMode="auto">
              <a:xfrm>
                <a:off x="1732" y="1390"/>
                <a:ext cx="526" cy="52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6" name="Line 1064"/>
              <p:cNvSpPr>
                <a:spLocks noChangeShapeType="1"/>
              </p:cNvSpPr>
              <p:nvPr/>
            </p:nvSpPr>
            <p:spPr bwMode="auto">
              <a:xfrm>
                <a:off x="1650" y="1393"/>
                <a:ext cx="565" cy="5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7" name="Line 1065"/>
              <p:cNvSpPr>
                <a:spLocks noChangeShapeType="1"/>
              </p:cNvSpPr>
              <p:nvPr/>
            </p:nvSpPr>
            <p:spPr bwMode="auto">
              <a:xfrm>
                <a:off x="1575" y="1390"/>
                <a:ext cx="565" cy="5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8" name="Line 1066"/>
              <p:cNvSpPr>
                <a:spLocks noChangeShapeType="1"/>
              </p:cNvSpPr>
              <p:nvPr/>
            </p:nvSpPr>
            <p:spPr bwMode="auto">
              <a:xfrm>
                <a:off x="1506" y="1395"/>
                <a:ext cx="559" cy="56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39" name="Line 1067"/>
              <p:cNvSpPr>
                <a:spLocks noChangeShapeType="1"/>
              </p:cNvSpPr>
              <p:nvPr/>
            </p:nvSpPr>
            <p:spPr bwMode="auto">
              <a:xfrm>
                <a:off x="1438" y="1405"/>
                <a:ext cx="546" cy="5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0" name="Line 1068"/>
              <p:cNvSpPr>
                <a:spLocks noChangeShapeType="1"/>
              </p:cNvSpPr>
              <p:nvPr/>
            </p:nvSpPr>
            <p:spPr bwMode="auto">
              <a:xfrm>
                <a:off x="1427" y="1889"/>
                <a:ext cx="65" cy="6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1" name="Line 1069"/>
              <p:cNvSpPr>
                <a:spLocks noChangeShapeType="1"/>
              </p:cNvSpPr>
              <p:nvPr/>
            </p:nvSpPr>
            <p:spPr bwMode="auto">
              <a:xfrm>
                <a:off x="1424" y="1801"/>
                <a:ext cx="170" cy="17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2" name="Line 1070"/>
              <p:cNvSpPr>
                <a:spLocks noChangeShapeType="1"/>
              </p:cNvSpPr>
              <p:nvPr/>
            </p:nvSpPr>
            <p:spPr bwMode="auto">
              <a:xfrm>
                <a:off x="2180" y="1389"/>
                <a:ext cx="65" cy="7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3" name="Line 1071"/>
              <p:cNvSpPr>
                <a:spLocks noChangeShapeType="1"/>
              </p:cNvSpPr>
              <p:nvPr/>
            </p:nvSpPr>
            <p:spPr bwMode="auto">
              <a:xfrm>
                <a:off x="2104" y="1392"/>
                <a:ext cx="144" cy="14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4" name="Line 1072"/>
              <p:cNvSpPr>
                <a:spLocks noChangeShapeType="1"/>
              </p:cNvSpPr>
              <p:nvPr/>
            </p:nvSpPr>
            <p:spPr bwMode="auto">
              <a:xfrm>
                <a:off x="1997" y="1390"/>
                <a:ext cx="250" cy="25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5" name="Line 1073"/>
              <p:cNvSpPr>
                <a:spLocks noChangeShapeType="1"/>
              </p:cNvSpPr>
              <p:nvPr/>
            </p:nvSpPr>
            <p:spPr bwMode="auto">
              <a:xfrm>
                <a:off x="1901" y="1394"/>
                <a:ext cx="361" cy="3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6546" name="Group 1074"/>
            <p:cNvGrpSpPr>
              <a:grpSpLocks/>
            </p:cNvGrpSpPr>
            <p:nvPr/>
          </p:nvGrpSpPr>
          <p:grpSpPr bwMode="auto">
            <a:xfrm>
              <a:off x="3851" y="1387"/>
              <a:ext cx="846" cy="584"/>
              <a:chOff x="1416" y="1389"/>
              <a:chExt cx="846" cy="584"/>
            </a:xfrm>
          </p:grpSpPr>
          <p:sp>
            <p:nvSpPr>
              <p:cNvPr id="106547" name="Rectangle 1075"/>
              <p:cNvSpPr>
                <a:spLocks noChangeArrowheads="1"/>
              </p:cNvSpPr>
              <p:nvPr/>
            </p:nvSpPr>
            <p:spPr bwMode="auto">
              <a:xfrm>
                <a:off x="1421" y="1389"/>
                <a:ext cx="837" cy="573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8" name="Line 1076"/>
              <p:cNvSpPr>
                <a:spLocks noChangeShapeType="1"/>
              </p:cNvSpPr>
              <p:nvPr/>
            </p:nvSpPr>
            <p:spPr bwMode="auto">
              <a:xfrm>
                <a:off x="1424" y="1457"/>
                <a:ext cx="513" cy="51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49" name="Line 1077"/>
              <p:cNvSpPr>
                <a:spLocks noChangeShapeType="1"/>
              </p:cNvSpPr>
              <p:nvPr/>
            </p:nvSpPr>
            <p:spPr bwMode="auto">
              <a:xfrm>
                <a:off x="1421" y="1717"/>
                <a:ext cx="243" cy="23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0" name="Line 1078"/>
              <p:cNvSpPr>
                <a:spLocks noChangeShapeType="1"/>
              </p:cNvSpPr>
              <p:nvPr/>
            </p:nvSpPr>
            <p:spPr bwMode="auto">
              <a:xfrm>
                <a:off x="1425" y="1629"/>
                <a:ext cx="335" cy="33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1" name="Line 1079"/>
              <p:cNvSpPr>
                <a:spLocks noChangeShapeType="1"/>
              </p:cNvSpPr>
              <p:nvPr/>
            </p:nvSpPr>
            <p:spPr bwMode="auto">
              <a:xfrm>
                <a:off x="1416" y="1534"/>
                <a:ext cx="427" cy="42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2" name="Line 1080"/>
              <p:cNvSpPr>
                <a:spLocks noChangeShapeType="1"/>
              </p:cNvSpPr>
              <p:nvPr/>
            </p:nvSpPr>
            <p:spPr bwMode="auto">
              <a:xfrm>
                <a:off x="1814" y="1392"/>
                <a:ext cx="447" cy="449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3" name="Line 1081"/>
              <p:cNvSpPr>
                <a:spLocks noChangeShapeType="1"/>
              </p:cNvSpPr>
              <p:nvPr/>
            </p:nvSpPr>
            <p:spPr bwMode="auto">
              <a:xfrm>
                <a:off x="1732" y="1390"/>
                <a:ext cx="526" cy="52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4" name="Line 1082"/>
              <p:cNvSpPr>
                <a:spLocks noChangeShapeType="1"/>
              </p:cNvSpPr>
              <p:nvPr/>
            </p:nvSpPr>
            <p:spPr bwMode="auto">
              <a:xfrm>
                <a:off x="1650" y="1393"/>
                <a:ext cx="565" cy="5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5" name="Line 1083"/>
              <p:cNvSpPr>
                <a:spLocks noChangeShapeType="1"/>
              </p:cNvSpPr>
              <p:nvPr/>
            </p:nvSpPr>
            <p:spPr bwMode="auto">
              <a:xfrm>
                <a:off x="1575" y="1390"/>
                <a:ext cx="565" cy="56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6" name="Line 1084"/>
              <p:cNvSpPr>
                <a:spLocks noChangeShapeType="1"/>
              </p:cNvSpPr>
              <p:nvPr/>
            </p:nvSpPr>
            <p:spPr bwMode="auto">
              <a:xfrm>
                <a:off x="1506" y="1395"/>
                <a:ext cx="559" cy="56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7" name="Line 1085"/>
              <p:cNvSpPr>
                <a:spLocks noChangeShapeType="1"/>
              </p:cNvSpPr>
              <p:nvPr/>
            </p:nvSpPr>
            <p:spPr bwMode="auto">
              <a:xfrm>
                <a:off x="1438" y="1405"/>
                <a:ext cx="546" cy="5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8" name="Line 1086"/>
              <p:cNvSpPr>
                <a:spLocks noChangeShapeType="1"/>
              </p:cNvSpPr>
              <p:nvPr/>
            </p:nvSpPr>
            <p:spPr bwMode="auto">
              <a:xfrm>
                <a:off x="1427" y="1889"/>
                <a:ext cx="65" cy="6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59" name="Line 1087"/>
              <p:cNvSpPr>
                <a:spLocks noChangeShapeType="1"/>
              </p:cNvSpPr>
              <p:nvPr/>
            </p:nvSpPr>
            <p:spPr bwMode="auto">
              <a:xfrm>
                <a:off x="1424" y="1801"/>
                <a:ext cx="170" cy="17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60" name="Line 1088"/>
              <p:cNvSpPr>
                <a:spLocks noChangeShapeType="1"/>
              </p:cNvSpPr>
              <p:nvPr/>
            </p:nvSpPr>
            <p:spPr bwMode="auto">
              <a:xfrm>
                <a:off x="2180" y="1389"/>
                <a:ext cx="65" cy="73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61" name="Line 1089"/>
              <p:cNvSpPr>
                <a:spLocks noChangeShapeType="1"/>
              </p:cNvSpPr>
              <p:nvPr/>
            </p:nvSpPr>
            <p:spPr bwMode="auto">
              <a:xfrm>
                <a:off x="2104" y="1392"/>
                <a:ext cx="144" cy="14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62" name="Line 1090"/>
              <p:cNvSpPr>
                <a:spLocks noChangeShapeType="1"/>
              </p:cNvSpPr>
              <p:nvPr/>
            </p:nvSpPr>
            <p:spPr bwMode="auto">
              <a:xfrm>
                <a:off x="1997" y="1390"/>
                <a:ext cx="250" cy="25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6563" name="Line 1091"/>
              <p:cNvSpPr>
                <a:spLocks noChangeShapeType="1"/>
              </p:cNvSpPr>
              <p:nvPr/>
            </p:nvSpPr>
            <p:spPr bwMode="auto">
              <a:xfrm>
                <a:off x="1901" y="1394"/>
                <a:ext cx="361" cy="35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06564" name="Line 1092"/>
            <p:cNvSpPr>
              <a:spLocks noChangeShapeType="1"/>
            </p:cNvSpPr>
            <p:nvPr/>
          </p:nvSpPr>
          <p:spPr bwMode="auto">
            <a:xfrm>
              <a:off x="2710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65" name="Line 1093"/>
            <p:cNvSpPr>
              <a:spLocks noChangeShapeType="1"/>
            </p:cNvSpPr>
            <p:nvPr/>
          </p:nvSpPr>
          <p:spPr bwMode="auto">
            <a:xfrm>
              <a:off x="2806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66" name="Line 1094"/>
            <p:cNvSpPr>
              <a:spLocks noChangeShapeType="1"/>
            </p:cNvSpPr>
            <p:nvPr/>
          </p:nvSpPr>
          <p:spPr bwMode="auto">
            <a:xfrm>
              <a:off x="2902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67" name="Line 1095"/>
            <p:cNvSpPr>
              <a:spLocks noChangeShapeType="1"/>
            </p:cNvSpPr>
            <p:nvPr/>
          </p:nvSpPr>
          <p:spPr bwMode="auto">
            <a:xfrm>
              <a:off x="2998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68" name="Line 1096"/>
            <p:cNvSpPr>
              <a:spLocks noChangeShapeType="1"/>
            </p:cNvSpPr>
            <p:nvPr/>
          </p:nvSpPr>
          <p:spPr bwMode="auto">
            <a:xfrm>
              <a:off x="3094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69" name="Line 1097"/>
            <p:cNvSpPr>
              <a:spLocks noChangeShapeType="1"/>
            </p:cNvSpPr>
            <p:nvPr/>
          </p:nvSpPr>
          <p:spPr bwMode="auto">
            <a:xfrm>
              <a:off x="3190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0" name="Line 1098"/>
            <p:cNvSpPr>
              <a:spLocks noChangeShapeType="1"/>
            </p:cNvSpPr>
            <p:nvPr/>
          </p:nvSpPr>
          <p:spPr bwMode="auto">
            <a:xfrm>
              <a:off x="3286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1" name="Line 1099"/>
            <p:cNvSpPr>
              <a:spLocks noChangeShapeType="1"/>
            </p:cNvSpPr>
            <p:nvPr/>
          </p:nvSpPr>
          <p:spPr bwMode="auto">
            <a:xfrm>
              <a:off x="3382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2" name="Line 1100"/>
            <p:cNvSpPr>
              <a:spLocks noChangeShapeType="1"/>
            </p:cNvSpPr>
            <p:nvPr/>
          </p:nvSpPr>
          <p:spPr bwMode="auto">
            <a:xfrm>
              <a:off x="3478" y="1391"/>
              <a:ext cx="0" cy="5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6573" name="Group 1101"/>
          <p:cNvGrpSpPr>
            <a:grpSpLocks/>
          </p:cNvGrpSpPr>
          <p:nvPr/>
        </p:nvGrpSpPr>
        <p:grpSpPr bwMode="auto">
          <a:xfrm>
            <a:off x="2149475" y="4076700"/>
            <a:ext cx="2822575" cy="909638"/>
            <a:chOff x="1414" y="2430"/>
            <a:chExt cx="1778" cy="573"/>
          </a:xfrm>
        </p:grpSpPr>
        <p:sp>
          <p:nvSpPr>
            <p:cNvPr id="106574" name="Rectangle 1102"/>
            <p:cNvSpPr>
              <a:spLocks noChangeArrowheads="1"/>
            </p:cNvSpPr>
            <p:nvPr/>
          </p:nvSpPr>
          <p:spPr bwMode="auto">
            <a:xfrm>
              <a:off x="1414" y="2430"/>
              <a:ext cx="1753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5" name="Line 1103"/>
            <p:cNvSpPr>
              <a:spLocks noChangeShapeType="1"/>
            </p:cNvSpPr>
            <p:nvPr/>
          </p:nvSpPr>
          <p:spPr bwMode="auto">
            <a:xfrm rot="2522932">
              <a:off x="3007" y="2632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6" name="Line 1104"/>
            <p:cNvSpPr>
              <a:spLocks noChangeShapeType="1"/>
            </p:cNvSpPr>
            <p:nvPr/>
          </p:nvSpPr>
          <p:spPr bwMode="auto">
            <a:xfrm rot="-1742314">
              <a:off x="1547" y="2632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7" name="Line 1105"/>
            <p:cNvSpPr>
              <a:spLocks noChangeShapeType="1"/>
            </p:cNvSpPr>
            <p:nvPr/>
          </p:nvSpPr>
          <p:spPr bwMode="auto">
            <a:xfrm rot="1078316">
              <a:off x="2493" y="2632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8" name="Line 1106"/>
            <p:cNvSpPr>
              <a:spLocks noChangeShapeType="1"/>
            </p:cNvSpPr>
            <p:nvPr/>
          </p:nvSpPr>
          <p:spPr bwMode="auto">
            <a:xfrm rot="10800000">
              <a:off x="2025" y="263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6579" name="Rectangle 1107"/>
            <p:cNvSpPr>
              <a:spLocks noChangeArrowheads="1"/>
            </p:cNvSpPr>
            <p:nvPr/>
          </p:nvSpPr>
          <p:spPr bwMode="auto">
            <a:xfrm>
              <a:off x="1785" y="2593"/>
              <a:ext cx="225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&lt;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06580" name="Rectangle 1108"/>
            <p:cNvSpPr>
              <a:spLocks noChangeArrowheads="1"/>
            </p:cNvSpPr>
            <p:nvPr/>
          </p:nvSpPr>
          <p:spPr bwMode="auto">
            <a:xfrm>
              <a:off x="2224" y="2593"/>
              <a:ext cx="225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106581" name="Rectangle 1109"/>
            <p:cNvSpPr>
              <a:spLocks noChangeArrowheads="1"/>
            </p:cNvSpPr>
            <p:nvPr/>
          </p:nvSpPr>
          <p:spPr bwMode="auto">
            <a:xfrm>
              <a:off x="2720" y="2593"/>
              <a:ext cx="225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&lt;</a:t>
              </a:r>
            </a:p>
          </p:txBody>
        </p:sp>
      </p:grpSp>
      <p:sp>
        <p:nvSpPr>
          <p:cNvPr id="106582" name="Rectangle 1110"/>
          <p:cNvSpPr>
            <a:spLocks noChangeArrowheads="1"/>
          </p:cNvSpPr>
          <p:nvPr/>
        </p:nvSpPr>
        <p:spPr bwMode="auto">
          <a:xfrm>
            <a:off x="5294313" y="4081463"/>
            <a:ext cx="3849687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3" name="Line 1111"/>
          <p:cNvSpPr>
            <a:spLocks noChangeShapeType="1"/>
          </p:cNvSpPr>
          <p:nvPr/>
        </p:nvSpPr>
        <p:spPr bwMode="auto">
          <a:xfrm rot="5022884">
            <a:off x="8493125" y="4406901"/>
            <a:ext cx="293687" cy="3349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4" name="Line 1112"/>
          <p:cNvSpPr>
            <a:spLocks noChangeShapeType="1"/>
          </p:cNvSpPr>
          <p:nvPr/>
        </p:nvSpPr>
        <p:spPr bwMode="auto">
          <a:xfrm rot="14285251">
            <a:off x="6962775" y="4406901"/>
            <a:ext cx="293687" cy="3349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5" name="Line 1113"/>
          <p:cNvSpPr>
            <a:spLocks noChangeShapeType="1"/>
          </p:cNvSpPr>
          <p:nvPr/>
        </p:nvSpPr>
        <p:spPr bwMode="auto">
          <a:xfrm rot="-280008">
            <a:off x="7745413" y="4406900"/>
            <a:ext cx="293687" cy="3349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6" name="Line 1114"/>
          <p:cNvSpPr>
            <a:spLocks noChangeShapeType="1"/>
          </p:cNvSpPr>
          <p:nvPr/>
        </p:nvSpPr>
        <p:spPr bwMode="auto">
          <a:xfrm rot="-4098178">
            <a:off x="5434013" y="4406900"/>
            <a:ext cx="293687" cy="3349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7" name="Line 1115"/>
          <p:cNvSpPr>
            <a:spLocks noChangeShapeType="1"/>
          </p:cNvSpPr>
          <p:nvPr/>
        </p:nvSpPr>
        <p:spPr bwMode="auto">
          <a:xfrm rot="10800000">
            <a:off x="6192838" y="4405313"/>
            <a:ext cx="293687" cy="3349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88" name="Rectangle 1116"/>
          <p:cNvSpPr>
            <a:spLocks noChangeArrowheads="1"/>
          </p:cNvSpPr>
          <p:nvPr/>
        </p:nvSpPr>
        <p:spPr bwMode="auto">
          <a:xfrm>
            <a:off x="5813425" y="4344988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&lt;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6589" name="Rectangle 1117"/>
          <p:cNvSpPr>
            <a:spLocks noChangeArrowheads="1"/>
          </p:cNvSpPr>
          <p:nvPr/>
        </p:nvSpPr>
        <p:spPr bwMode="auto">
          <a:xfrm>
            <a:off x="6510338" y="4344988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&lt;</a:t>
            </a:r>
          </a:p>
        </p:txBody>
      </p:sp>
      <p:sp>
        <p:nvSpPr>
          <p:cNvPr id="106590" name="Rectangle 1118"/>
          <p:cNvSpPr>
            <a:spLocks noChangeArrowheads="1"/>
          </p:cNvSpPr>
          <p:nvPr/>
        </p:nvSpPr>
        <p:spPr bwMode="auto">
          <a:xfrm>
            <a:off x="7351713" y="4344988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&lt;</a:t>
            </a:r>
          </a:p>
        </p:txBody>
      </p:sp>
      <p:sp>
        <p:nvSpPr>
          <p:cNvPr id="106591" name="Rectangle 1119"/>
          <p:cNvSpPr>
            <a:spLocks noChangeArrowheads="1"/>
          </p:cNvSpPr>
          <p:nvPr/>
        </p:nvSpPr>
        <p:spPr bwMode="auto">
          <a:xfrm>
            <a:off x="8075613" y="4344988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&lt;</a:t>
            </a:r>
          </a:p>
        </p:txBody>
      </p:sp>
      <p:sp>
        <p:nvSpPr>
          <p:cNvPr id="106592" name="Line 1120"/>
          <p:cNvSpPr>
            <a:spLocks noChangeShapeType="1"/>
          </p:cNvSpPr>
          <p:nvPr/>
        </p:nvSpPr>
        <p:spPr bwMode="auto">
          <a:xfrm flipH="1">
            <a:off x="5902325" y="4468813"/>
            <a:ext cx="146050" cy="250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93" name="Line 1121"/>
          <p:cNvSpPr>
            <a:spLocks noChangeShapeType="1"/>
          </p:cNvSpPr>
          <p:nvPr/>
        </p:nvSpPr>
        <p:spPr bwMode="auto">
          <a:xfrm flipH="1">
            <a:off x="6608763" y="4468813"/>
            <a:ext cx="146050" cy="250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94" name="Line 1122"/>
          <p:cNvSpPr>
            <a:spLocks noChangeShapeType="1"/>
          </p:cNvSpPr>
          <p:nvPr/>
        </p:nvSpPr>
        <p:spPr bwMode="auto">
          <a:xfrm flipH="1">
            <a:off x="7446963" y="4468813"/>
            <a:ext cx="146050" cy="250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95" name="Line 1123"/>
          <p:cNvSpPr>
            <a:spLocks noChangeShapeType="1"/>
          </p:cNvSpPr>
          <p:nvPr/>
        </p:nvSpPr>
        <p:spPr bwMode="auto">
          <a:xfrm flipH="1">
            <a:off x="8201025" y="4468813"/>
            <a:ext cx="146050" cy="2508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106596" name="Rectangle 1124"/>
          <p:cNvSpPr>
            <a:spLocks noChangeArrowheads="1"/>
          </p:cNvSpPr>
          <p:nvPr/>
        </p:nvSpPr>
        <p:spPr bwMode="auto">
          <a:xfrm>
            <a:off x="4902200" y="42164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6597" name="Line 1125"/>
          <p:cNvSpPr>
            <a:spLocks noChangeShapeType="1"/>
          </p:cNvSpPr>
          <p:nvPr/>
        </p:nvSpPr>
        <p:spPr bwMode="auto">
          <a:xfrm>
            <a:off x="468313" y="1196975"/>
            <a:ext cx="23034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Texture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/>
              <a:t>selective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associative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quantitative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order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length</a:t>
            </a:r>
          </a:p>
          <a:p>
            <a:pPr lvl="1">
              <a:lnSpc>
                <a:spcPct val="120000"/>
              </a:lnSpc>
            </a:pPr>
            <a:r>
              <a:rPr lang="en-US"/>
              <a:t>theoretically infinite</a:t>
            </a:r>
          </a:p>
        </p:txBody>
      </p:sp>
      <p:grpSp>
        <p:nvGrpSpPr>
          <p:cNvPr id="107526" name="Group 6"/>
          <p:cNvGrpSpPr>
            <a:grpSpLocks/>
          </p:cNvGrpSpPr>
          <p:nvPr/>
        </p:nvGrpSpPr>
        <p:grpSpPr bwMode="auto">
          <a:xfrm>
            <a:off x="250825" y="1700213"/>
            <a:ext cx="271463" cy="271462"/>
            <a:chOff x="422" y="3772"/>
            <a:chExt cx="171" cy="171"/>
          </a:xfrm>
        </p:grpSpPr>
        <p:sp>
          <p:nvSpPr>
            <p:cNvPr id="107527" name="Line 7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250825" y="2708275"/>
            <a:ext cx="271463" cy="271463"/>
            <a:chOff x="422" y="3772"/>
            <a:chExt cx="171" cy="171"/>
          </a:xfrm>
        </p:grpSpPr>
        <p:sp>
          <p:nvSpPr>
            <p:cNvPr id="107530" name="Line 10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250825" y="5805488"/>
            <a:ext cx="271463" cy="271462"/>
            <a:chOff x="422" y="3772"/>
            <a:chExt cx="171" cy="171"/>
          </a:xfrm>
        </p:grpSpPr>
        <p:sp>
          <p:nvSpPr>
            <p:cNvPr id="107533" name="Line 13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7577" name="Group 57"/>
          <p:cNvGrpSpPr>
            <a:grpSpLocks/>
          </p:cNvGrpSpPr>
          <p:nvPr/>
        </p:nvGrpSpPr>
        <p:grpSpPr bwMode="auto">
          <a:xfrm>
            <a:off x="2700338" y="1438275"/>
            <a:ext cx="6415087" cy="982663"/>
            <a:chOff x="1417" y="640"/>
            <a:chExt cx="4041" cy="619"/>
          </a:xfrm>
        </p:grpSpPr>
        <p:sp>
          <p:nvSpPr>
            <p:cNvPr id="107522" name="Rectangle 2"/>
            <p:cNvSpPr>
              <a:spLocks noChangeArrowheads="1"/>
            </p:cNvSpPr>
            <p:nvPr/>
          </p:nvSpPr>
          <p:spPr bwMode="auto">
            <a:xfrm>
              <a:off x="1417" y="640"/>
              <a:ext cx="4041" cy="619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7535" name="Picture 15" descr="texbric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" y="677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36" name="Picture 16" descr="texcloud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67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37" name="Picture 17" descr="texfur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690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38" name="Picture 18" descr="texgrass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67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39" name="Picture 19" descr="texpetal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" y="67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40" name="Picture 20" descr="texsand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684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179388" y="3789363"/>
            <a:ext cx="376237" cy="292100"/>
            <a:chOff x="488" y="4029"/>
            <a:chExt cx="237" cy="184"/>
          </a:xfrm>
        </p:grpSpPr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43" name="Line 23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179388" y="4797425"/>
            <a:ext cx="376237" cy="292100"/>
            <a:chOff x="488" y="4029"/>
            <a:chExt cx="237" cy="184"/>
          </a:xfrm>
        </p:grpSpPr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7576" name="Group 56"/>
          <p:cNvGrpSpPr>
            <a:grpSpLocks/>
          </p:cNvGrpSpPr>
          <p:nvPr/>
        </p:nvGrpSpPr>
        <p:grpSpPr bwMode="auto">
          <a:xfrm>
            <a:off x="2700338" y="2733675"/>
            <a:ext cx="6415087" cy="982663"/>
            <a:chOff x="1417" y="1422"/>
            <a:chExt cx="4041" cy="619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1417" y="1422"/>
              <a:ext cx="4041" cy="619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7549" name="Picture 29" descr="texrosep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0" name="Picture 30" descr="texrosey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1" name="Picture 31" descr="texflower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2" name="Picture 32" descr="texzebra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3" name="Picture 33" descr="texfern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4" name="Picture 34" descr="texpetal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1468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575" name="Group 55"/>
          <p:cNvGrpSpPr>
            <a:grpSpLocks/>
          </p:cNvGrpSpPr>
          <p:nvPr/>
        </p:nvGrpSpPr>
        <p:grpSpPr bwMode="auto">
          <a:xfrm>
            <a:off x="2728913" y="4724400"/>
            <a:ext cx="6415087" cy="982663"/>
            <a:chOff x="1417" y="2567"/>
            <a:chExt cx="4041" cy="619"/>
          </a:xfrm>
        </p:grpSpPr>
        <p:sp>
          <p:nvSpPr>
            <p:cNvPr id="107555" name="Rectangle 35"/>
            <p:cNvSpPr>
              <a:spLocks noChangeArrowheads="1"/>
            </p:cNvSpPr>
            <p:nvPr/>
          </p:nvSpPr>
          <p:spPr bwMode="auto">
            <a:xfrm>
              <a:off x="1417" y="2567"/>
              <a:ext cx="4041" cy="619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107556" name="Picture 36" descr="texflower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613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7" name="Picture 37" descr="texzebra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2613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8" name="Picture 38" descr="texfern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" y="2613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59" name="Picture 39" descr="texgrass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2613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560" name="Group 40"/>
            <p:cNvGrpSpPr>
              <a:grpSpLocks/>
            </p:cNvGrpSpPr>
            <p:nvPr/>
          </p:nvGrpSpPr>
          <p:grpSpPr bwMode="auto">
            <a:xfrm>
              <a:off x="2075" y="2751"/>
              <a:ext cx="225" cy="288"/>
              <a:chOff x="1692" y="3639"/>
              <a:chExt cx="225" cy="288"/>
            </a:xfrm>
          </p:grpSpPr>
          <p:sp>
            <p:nvSpPr>
              <p:cNvPr id="107561" name="Rectangle 41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2"/>
                    </a:solidFill>
                    <a:latin typeface="Times New Roman" pitchFamily="18" charset="0"/>
                  </a:rPr>
                  <a:t>&gt;</a:t>
                </a:r>
                <a:endParaRPr lang="en-US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62" name="Line 42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7563" name="Group 43"/>
            <p:cNvGrpSpPr>
              <a:grpSpLocks/>
            </p:cNvGrpSpPr>
            <p:nvPr/>
          </p:nvGrpSpPr>
          <p:grpSpPr bwMode="auto">
            <a:xfrm>
              <a:off x="2897" y="2751"/>
              <a:ext cx="225" cy="288"/>
              <a:chOff x="1692" y="3639"/>
              <a:chExt cx="225" cy="288"/>
            </a:xfrm>
          </p:grpSpPr>
          <p:sp>
            <p:nvSpPr>
              <p:cNvPr id="107564" name="Rectangle 44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2"/>
                    </a:solidFill>
                    <a:latin typeface="Times New Roman" pitchFamily="18" charset="0"/>
                  </a:rPr>
                  <a:t>&gt;</a:t>
                </a:r>
                <a:endParaRPr lang="en-US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65" name="Line 45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7566" name="Group 46"/>
            <p:cNvGrpSpPr>
              <a:grpSpLocks/>
            </p:cNvGrpSpPr>
            <p:nvPr/>
          </p:nvGrpSpPr>
          <p:grpSpPr bwMode="auto">
            <a:xfrm>
              <a:off x="3740" y="2751"/>
              <a:ext cx="225" cy="288"/>
              <a:chOff x="1692" y="3639"/>
              <a:chExt cx="225" cy="288"/>
            </a:xfrm>
          </p:grpSpPr>
          <p:sp>
            <p:nvSpPr>
              <p:cNvPr id="107567" name="Rectangle 47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2"/>
                    </a:solidFill>
                    <a:latin typeface="Times New Roman" pitchFamily="18" charset="0"/>
                  </a:rPr>
                  <a:t>&gt;</a:t>
                </a:r>
                <a:endParaRPr lang="en-US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68" name="Line 48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7569" name="Group 49"/>
            <p:cNvGrpSpPr>
              <a:grpSpLocks/>
            </p:cNvGrpSpPr>
            <p:nvPr/>
          </p:nvGrpSpPr>
          <p:grpSpPr bwMode="auto">
            <a:xfrm>
              <a:off x="4603" y="2751"/>
              <a:ext cx="225" cy="288"/>
              <a:chOff x="1692" y="3639"/>
              <a:chExt cx="225" cy="288"/>
            </a:xfrm>
          </p:grpSpPr>
          <p:sp>
            <p:nvSpPr>
              <p:cNvPr id="107570" name="Rectangle 50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bg2"/>
                    </a:solidFill>
                    <a:latin typeface="Times New Roman" pitchFamily="18" charset="0"/>
                  </a:rPr>
                  <a:t>&gt;</a:t>
                </a:r>
                <a:endParaRPr lang="en-US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71" name="Line 51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pic>
          <p:nvPicPr>
            <p:cNvPr id="107572" name="Picture 52" descr="texsand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" y="2613"/>
              <a:ext cx="528" cy="52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574" name="Line 54"/>
          <p:cNvSpPr>
            <a:spLocks noChangeShapeType="1"/>
          </p:cNvSpPr>
          <p:nvPr/>
        </p:nvSpPr>
        <p:spPr bwMode="auto">
          <a:xfrm>
            <a:off x="468313" y="1196975"/>
            <a:ext cx="16557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pic>
        <p:nvPicPr>
          <p:cNvPr id="152579" name="Picture 3" descr="textire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189287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468313" y="1196975"/>
            <a:ext cx="19431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Motion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selective </a:t>
            </a:r>
          </a:p>
          <a:p>
            <a:pPr lvl="1"/>
            <a:r>
              <a:rPr lang="en-US"/>
              <a:t>motion is one of our most powerful attention grabbers</a:t>
            </a:r>
            <a:br>
              <a:rPr lang="en-US"/>
            </a:br>
            <a:endParaRPr lang="en-US"/>
          </a:p>
          <a:p>
            <a:r>
              <a:rPr lang="en-US"/>
              <a:t>associative </a:t>
            </a:r>
          </a:p>
          <a:p>
            <a:pPr lvl="1"/>
            <a:r>
              <a:rPr lang="en-US"/>
              <a:t>moving in unison groups objects effectively</a:t>
            </a:r>
            <a:br>
              <a:rPr lang="en-US"/>
            </a:br>
            <a:endParaRPr lang="en-US"/>
          </a:p>
          <a:p>
            <a:r>
              <a:rPr lang="en-US"/>
              <a:t>quantitative </a:t>
            </a:r>
            <a:endParaRPr lang="en-US" b="1"/>
          </a:p>
          <a:p>
            <a:pPr lvl="1"/>
            <a:r>
              <a:rPr lang="en-US"/>
              <a:t>subjective perception</a:t>
            </a:r>
            <a:br>
              <a:rPr lang="en-US"/>
            </a:br>
            <a:endParaRPr lang="en-US"/>
          </a:p>
          <a:p>
            <a:r>
              <a:rPr lang="en-US"/>
              <a:t>order </a:t>
            </a:r>
            <a:br>
              <a:rPr lang="en-US"/>
            </a:br>
            <a:endParaRPr lang="en-US"/>
          </a:p>
          <a:p>
            <a:r>
              <a:rPr lang="en-US"/>
              <a:t>length</a:t>
            </a:r>
          </a:p>
          <a:p>
            <a:pPr lvl="1"/>
            <a:r>
              <a:rPr lang="en-US"/>
              <a:t>distinguishable types of motion?</a:t>
            </a:r>
          </a:p>
        </p:txBody>
      </p:sp>
      <p:grpSp>
        <p:nvGrpSpPr>
          <p:cNvPr id="109572" name="Group 1028"/>
          <p:cNvGrpSpPr>
            <a:grpSpLocks/>
          </p:cNvGrpSpPr>
          <p:nvPr/>
        </p:nvGrpSpPr>
        <p:grpSpPr bwMode="auto">
          <a:xfrm>
            <a:off x="250825" y="1700213"/>
            <a:ext cx="271463" cy="271462"/>
            <a:chOff x="422" y="3772"/>
            <a:chExt cx="171" cy="171"/>
          </a:xfrm>
        </p:grpSpPr>
        <p:sp>
          <p:nvSpPr>
            <p:cNvPr id="109573" name="Line 1029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74" name="Line 1030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9575" name="Group 1031"/>
          <p:cNvGrpSpPr>
            <a:grpSpLocks/>
          </p:cNvGrpSpPr>
          <p:nvPr/>
        </p:nvGrpSpPr>
        <p:grpSpPr bwMode="auto">
          <a:xfrm>
            <a:off x="250825" y="2708275"/>
            <a:ext cx="271463" cy="271463"/>
            <a:chOff x="422" y="3772"/>
            <a:chExt cx="171" cy="171"/>
          </a:xfrm>
        </p:grpSpPr>
        <p:sp>
          <p:nvSpPr>
            <p:cNvPr id="109576" name="Line 1032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77" name="Line 1033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9578" name="Group 1034"/>
          <p:cNvGrpSpPr>
            <a:grpSpLocks/>
          </p:cNvGrpSpPr>
          <p:nvPr/>
        </p:nvGrpSpPr>
        <p:grpSpPr bwMode="auto">
          <a:xfrm>
            <a:off x="179388" y="4797425"/>
            <a:ext cx="376237" cy="292100"/>
            <a:chOff x="488" y="4029"/>
            <a:chExt cx="237" cy="184"/>
          </a:xfrm>
        </p:grpSpPr>
        <p:sp>
          <p:nvSpPr>
            <p:cNvPr id="109579" name="Line 1035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80" name="Line 1036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81" name="Line 1037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9582" name="Group 1038"/>
          <p:cNvGrpSpPr>
            <a:grpSpLocks/>
          </p:cNvGrpSpPr>
          <p:nvPr/>
        </p:nvGrpSpPr>
        <p:grpSpPr bwMode="auto">
          <a:xfrm>
            <a:off x="179388" y="3789363"/>
            <a:ext cx="376237" cy="292100"/>
            <a:chOff x="488" y="4029"/>
            <a:chExt cx="237" cy="184"/>
          </a:xfrm>
        </p:grpSpPr>
        <p:sp>
          <p:nvSpPr>
            <p:cNvPr id="109583" name="Line 1039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84" name="Line 1040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9585" name="Line 1041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09586" name="Rectangle 1042"/>
          <p:cNvSpPr>
            <a:spLocks noChangeArrowheads="1"/>
          </p:cNvSpPr>
          <p:nvPr/>
        </p:nvSpPr>
        <p:spPr bwMode="auto">
          <a:xfrm>
            <a:off x="179388" y="5445125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?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9587" name="Line 1043"/>
          <p:cNvSpPr>
            <a:spLocks noChangeShapeType="1"/>
          </p:cNvSpPr>
          <p:nvPr/>
        </p:nvSpPr>
        <p:spPr bwMode="auto">
          <a:xfrm>
            <a:off x="468313" y="1196975"/>
            <a:ext cx="19431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</a:t>
            </a:r>
          </a:p>
        </p:txBody>
      </p:sp>
      <p:grpSp>
        <p:nvGrpSpPr>
          <p:cNvPr id="110595" name="Group 1027"/>
          <p:cNvGrpSpPr>
            <a:grpSpLocks/>
          </p:cNvGrpSpPr>
          <p:nvPr/>
        </p:nvGrpSpPr>
        <p:grpSpPr bwMode="auto">
          <a:xfrm>
            <a:off x="0" y="1828800"/>
            <a:ext cx="9144000" cy="4267200"/>
            <a:chOff x="0" y="1152"/>
            <a:chExt cx="5760" cy="2688"/>
          </a:xfrm>
        </p:grpSpPr>
        <p:sp>
          <p:nvSpPr>
            <p:cNvPr id="110596" name="Rectangle 1028"/>
            <p:cNvSpPr>
              <a:spLocks noChangeArrowheads="1"/>
            </p:cNvSpPr>
            <p:nvPr/>
          </p:nvSpPr>
          <p:spPr bwMode="auto">
            <a:xfrm>
              <a:off x="0" y="1152"/>
              <a:ext cx="5760" cy="2688"/>
            </a:xfrm>
            <a:prstGeom prst="rect">
              <a:avLst/>
            </a:prstGeom>
            <a:solidFill>
              <a:srgbClr val="07B1D9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597" name="Oval 1029"/>
            <p:cNvSpPr>
              <a:spLocks noChangeArrowheads="1"/>
            </p:cNvSpPr>
            <p:nvPr/>
          </p:nvSpPr>
          <p:spPr bwMode="auto">
            <a:xfrm>
              <a:off x="5198" y="191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598" name="Oval 1030"/>
            <p:cNvSpPr>
              <a:spLocks noChangeArrowheads="1"/>
            </p:cNvSpPr>
            <p:nvPr/>
          </p:nvSpPr>
          <p:spPr bwMode="auto">
            <a:xfrm>
              <a:off x="1292" y="151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599" name="Oval 1031"/>
            <p:cNvSpPr>
              <a:spLocks noChangeArrowheads="1"/>
            </p:cNvSpPr>
            <p:nvPr/>
          </p:nvSpPr>
          <p:spPr bwMode="auto">
            <a:xfrm>
              <a:off x="470" y="134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0" name="Oval 1032"/>
            <p:cNvSpPr>
              <a:spLocks noChangeArrowheads="1"/>
            </p:cNvSpPr>
            <p:nvPr/>
          </p:nvSpPr>
          <p:spPr bwMode="auto">
            <a:xfrm>
              <a:off x="314" y="164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1" name="Oval 1033"/>
            <p:cNvSpPr>
              <a:spLocks noChangeArrowheads="1"/>
            </p:cNvSpPr>
            <p:nvPr/>
          </p:nvSpPr>
          <p:spPr bwMode="auto">
            <a:xfrm>
              <a:off x="763" y="144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2" name="Oval 1034"/>
            <p:cNvSpPr>
              <a:spLocks noChangeArrowheads="1"/>
            </p:cNvSpPr>
            <p:nvPr/>
          </p:nvSpPr>
          <p:spPr bwMode="auto">
            <a:xfrm>
              <a:off x="562" y="155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3" name="Oval 1035"/>
            <p:cNvSpPr>
              <a:spLocks noChangeArrowheads="1"/>
            </p:cNvSpPr>
            <p:nvPr/>
          </p:nvSpPr>
          <p:spPr bwMode="auto">
            <a:xfrm>
              <a:off x="321" y="1833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4" name="Oval 1036"/>
            <p:cNvSpPr>
              <a:spLocks noChangeArrowheads="1"/>
            </p:cNvSpPr>
            <p:nvPr/>
          </p:nvSpPr>
          <p:spPr bwMode="auto">
            <a:xfrm>
              <a:off x="922" y="185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5" name="Oval 1037"/>
            <p:cNvSpPr>
              <a:spLocks noChangeArrowheads="1"/>
            </p:cNvSpPr>
            <p:nvPr/>
          </p:nvSpPr>
          <p:spPr bwMode="auto">
            <a:xfrm>
              <a:off x="939" y="1629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6" name="Oval 1038"/>
            <p:cNvSpPr>
              <a:spLocks noChangeArrowheads="1"/>
            </p:cNvSpPr>
            <p:nvPr/>
          </p:nvSpPr>
          <p:spPr bwMode="auto">
            <a:xfrm>
              <a:off x="340" y="359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7" name="Oval 1039"/>
            <p:cNvSpPr>
              <a:spLocks noChangeArrowheads="1"/>
            </p:cNvSpPr>
            <p:nvPr/>
          </p:nvSpPr>
          <p:spPr bwMode="auto">
            <a:xfrm>
              <a:off x="335" y="290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8" name="Oval 1040"/>
            <p:cNvSpPr>
              <a:spLocks noChangeArrowheads="1"/>
            </p:cNvSpPr>
            <p:nvPr/>
          </p:nvSpPr>
          <p:spPr bwMode="auto">
            <a:xfrm>
              <a:off x="179" y="320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09" name="Oval 1041"/>
            <p:cNvSpPr>
              <a:spLocks noChangeArrowheads="1"/>
            </p:cNvSpPr>
            <p:nvPr/>
          </p:nvSpPr>
          <p:spPr bwMode="auto">
            <a:xfrm>
              <a:off x="628" y="300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0" name="Oval 1042"/>
            <p:cNvSpPr>
              <a:spLocks noChangeArrowheads="1"/>
            </p:cNvSpPr>
            <p:nvPr/>
          </p:nvSpPr>
          <p:spPr bwMode="auto">
            <a:xfrm>
              <a:off x="536" y="328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1" name="Oval 1043"/>
            <p:cNvSpPr>
              <a:spLocks noChangeArrowheads="1"/>
            </p:cNvSpPr>
            <p:nvPr/>
          </p:nvSpPr>
          <p:spPr bwMode="auto">
            <a:xfrm>
              <a:off x="186" y="339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2" name="Oval 1044"/>
            <p:cNvSpPr>
              <a:spLocks noChangeArrowheads="1"/>
            </p:cNvSpPr>
            <p:nvPr/>
          </p:nvSpPr>
          <p:spPr bwMode="auto">
            <a:xfrm>
              <a:off x="787" y="341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3" name="Oval 1045"/>
            <p:cNvSpPr>
              <a:spLocks noChangeArrowheads="1"/>
            </p:cNvSpPr>
            <p:nvPr/>
          </p:nvSpPr>
          <p:spPr bwMode="auto">
            <a:xfrm>
              <a:off x="804" y="318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4" name="Oval 1046"/>
            <p:cNvSpPr>
              <a:spLocks noChangeArrowheads="1"/>
            </p:cNvSpPr>
            <p:nvPr/>
          </p:nvSpPr>
          <p:spPr bwMode="auto">
            <a:xfrm>
              <a:off x="3286" y="178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5" name="Oval 1047"/>
            <p:cNvSpPr>
              <a:spLocks noChangeArrowheads="1"/>
            </p:cNvSpPr>
            <p:nvPr/>
          </p:nvSpPr>
          <p:spPr bwMode="auto">
            <a:xfrm>
              <a:off x="3347" y="151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6" name="Oval 1048"/>
            <p:cNvSpPr>
              <a:spLocks noChangeArrowheads="1"/>
            </p:cNvSpPr>
            <p:nvPr/>
          </p:nvSpPr>
          <p:spPr bwMode="auto">
            <a:xfrm>
              <a:off x="2525" y="134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7" name="Oval 1049"/>
            <p:cNvSpPr>
              <a:spLocks noChangeArrowheads="1"/>
            </p:cNvSpPr>
            <p:nvPr/>
          </p:nvSpPr>
          <p:spPr bwMode="auto">
            <a:xfrm>
              <a:off x="2369" y="164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8" name="Oval 1050"/>
            <p:cNvSpPr>
              <a:spLocks noChangeArrowheads="1"/>
            </p:cNvSpPr>
            <p:nvPr/>
          </p:nvSpPr>
          <p:spPr bwMode="auto">
            <a:xfrm>
              <a:off x="2818" y="1446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19" name="Oval 1051"/>
            <p:cNvSpPr>
              <a:spLocks noChangeArrowheads="1"/>
            </p:cNvSpPr>
            <p:nvPr/>
          </p:nvSpPr>
          <p:spPr bwMode="auto">
            <a:xfrm>
              <a:off x="2725" y="172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0" name="Oval 1052"/>
            <p:cNvSpPr>
              <a:spLocks noChangeArrowheads="1"/>
            </p:cNvSpPr>
            <p:nvPr/>
          </p:nvSpPr>
          <p:spPr bwMode="auto">
            <a:xfrm>
              <a:off x="2977" y="186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1" name="Oval 1053"/>
            <p:cNvSpPr>
              <a:spLocks noChangeArrowheads="1"/>
            </p:cNvSpPr>
            <p:nvPr/>
          </p:nvSpPr>
          <p:spPr bwMode="auto">
            <a:xfrm>
              <a:off x="2993" y="163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2" name="Oval 1054"/>
            <p:cNvSpPr>
              <a:spLocks noChangeArrowheads="1"/>
            </p:cNvSpPr>
            <p:nvPr/>
          </p:nvSpPr>
          <p:spPr bwMode="auto">
            <a:xfrm>
              <a:off x="2418" y="292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3" name="Oval 1055"/>
            <p:cNvSpPr>
              <a:spLocks noChangeArrowheads="1"/>
            </p:cNvSpPr>
            <p:nvPr/>
          </p:nvSpPr>
          <p:spPr bwMode="auto">
            <a:xfrm>
              <a:off x="5021" y="120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4" name="Oval 1056"/>
            <p:cNvSpPr>
              <a:spLocks noChangeArrowheads="1"/>
            </p:cNvSpPr>
            <p:nvPr/>
          </p:nvSpPr>
          <p:spPr bwMode="auto">
            <a:xfrm>
              <a:off x="1889" y="287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5" name="Oval 1057"/>
            <p:cNvSpPr>
              <a:spLocks noChangeArrowheads="1"/>
            </p:cNvSpPr>
            <p:nvPr/>
          </p:nvSpPr>
          <p:spPr bwMode="auto">
            <a:xfrm>
              <a:off x="1775" y="194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6" name="Oval 1058"/>
            <p:cNvSpPr>
              <a:spLocks noChangeArrowheads="1"/>
            </p:cNvSpPr>
            <p:nvPr/>
          </p:nvSpPr>
          <p:spPr bwMode="auto">
            <a:xfrm>
              <a:off x="2176" y="229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7" name="Oval 1059"/>
            <p:cNvSpPr>
              <a:spLocks noChangeArrowheads="1"/>
            </p:cNvSpPr>
            <p:nvPr/>
          </p:nvSpPr>
          <p:spPr bwMode="auto">
            <a:xfrm>
              <a:off x="2084" y="257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8" name="Oval 1060"/>
            <p:cNvSpPr>
              <a:spLocks noChangeArrowheads="1"/>
            </p:cNvSpPr>
            <p:nvPr/>
          </p:nvSpPr>
          <p:spPr bwMode="auto">
            <a:xfrm>
              <a:off x="1734" y="268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29" name="Oval 1061"/>
            <p:cNvSpPr>
              <a:spLocks noChangeArrowheads="1"/>
            </p:cNvSpPr>
            <p:nvPr/>
          </p:nvSpPr>
          <p:spPr bwMode="auto">
            <a:xfrm>
              <a:off x="2336" y="270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0" name="Oval 1062"/>
            <p:cNvSpPr>
              <a:spLocks noChangeArrowheads="1"/>
            </p:cNvSpPr>
            <p:nvPr/>
          </p:nvSpPr>
          <p:spPr bwMode="auto">
            <a:xfrm>
              <a:off x="5236" y="3222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1" name="Oval 1063"/>
            <p:cNvSpPr>
              <a:spLocks noChangeArrowheads="1"/>
            </p:cNvSpPr>
            <p:nvPr/>
          </p:nvSpPr>
          <p:spPr bwMode="auto">
            <a:xfrm>
              <a:off x="5296" y="295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2" name="Oval 1064"/>
            <p:cNvSpPr>
              <a:spLocks noChangeArrowheads="1"/>
            </p:cNvSpPr>
            <p:nvPr/>
          </p:nvSpPr>
          <p:spPr bwMode="auto">
            <a:xfrm>
              <a:off x="4479" y="347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3" name="Oval 1065"/>
            <p:cNvSpPr>
              <a:spLocks noChangeArrowheads="1"/>
            </p:cNvSpPr>
            <p:nvPr/>
          </p:nvSpPr>
          <p:spPr bwMode="auto">
            <a:xfrm>
              <a:off x="4767" y="288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4" name="Oval 1066"/>
            <p:cNvSpPr>
              <a:spLocks noChangeArrowheads="1"/>
            </p:cNvSpPr>
            <p:nvPr/>
          </p:nvSpPr>
          <p:spPr bwMode="auto">
            <a:xfrm>
              <a:off x="4675" y="316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5" name="Oval 1067"/>
            <p:cNvSpPr>
              <a:spLocks noChangeArrowheads="1"/>
            </p:cNvSpPr>
            <p:nvPr/>
          </p:nvSpPr>
          <p:spPr bwMode="auto">
            <a:xfrm>
              <a:off x="4325" y="327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6" name="Oval 1068"/>
            <p:cNvSpPr>
              <a:spLocks noChangeArrowheads="1"/>
            </p:cNvSpPr>
            <p:nvPr/>
          </p:nvSpPr>
          <p:spPr bwMode="auto">
            <a:xfrm>
              <a:off x="4943" y="307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7" name="Oval 1069"/>
            <p:cNvSpPr>
              <a:spLocks noChangeArrowheads="1"/>
            </p:cNvSpPr>
            <p:nvPr/>
          </p:nvSpPr>
          <p:spPr bwMode="auto">
            <a:xfrm>
              <a:off x="3493" y="266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8" name="Oval 1070"/>
            <p:cNvSpPr>
              <a:spLocks noChangeArrowheads="1"/>
            </p:cNvSpPr>
            <p:nvPr/>
          </p:nvSpPr>
          <p:spPr bwMode="auto">
            <a:xfrm>
              <a:off x="3518" y="247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39" name="Oval 1071"/>
            <p:cNvSpPr>
              <a:spLocks noChangeArrowheads="1"/>
            </p:cNvSpPr>
            <p:nvPr/>
          </p:nvSpPr>
          <p:spPr bwMode="auto">
            <a:xfrm>
              <a:off x="3689" y="235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0" name="Oval 1072"/>
            <p:cNvSpPr>
              <a:spLocks noChangeArrowheads="1"/>
            </p:cNvSpPr>
            <p:nvPr/>
          </p:nvSpPr>
          <p:spPr bwMode="auto">
            <a:xfrm>
              <a:off x="3199" y="229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1" name="Oval 1073"/>
            <p:cNvSpPr>
              <a:spLocks noChangeArrowheads="1"/>
            </p:cNvSpPr>
            <p:nvPr/>
          </p:nvSpPr>
          <p:spPr bwMode="auto">
            <a:xfrm>
              <a:off x="3957" y="226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2" name="Oval 1074"/>
            <p:cNvSpPr>
              <a:spLocks noChangeArrowheads="1"/>
            </p:cNvSpPr>
            <p:nvPr/>
          </p:nvSpPr>
          <p:spPr bwMode="auto">
            <a:xfrm>
              <a:off x="4336" y="361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3" name="Oval 1075"/>
            <p:cNvSpPr>
              <a:spLocks noChangeArrowheads="1"/>
            </p:cNvSpPr>
            <p:nvPr/>
          </p:nvSpPr>
          <p:spPr bwMode="auto">
            <a:xfrm>
              <a:off x="3721" y="2810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4" name="Oval 1076"/>
            <p:cNvSpPr>
              <a:spLocks noChangeArrowheads="1"/>
            </p:cNvSpPr>
            <p:nvPr/>
          </p:nvSpPr>
          <p:spPr bwMode="auto">
            <a:xfrm>
              <a:off x="2941" y="350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5" name="Oval 1077"/>
            <p:cNvSpPr>
              <a:spLocks noChangeArrowheads="1"/>
            </p:cNvSpPr>
            <p:nvPr/>
          </p:nvSpPr>
          <p:spPr bwMode="auto">
            <a:xfrm>
              <a:off x="2936" y="281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6" name="Oval 1078"/>
            <p:cNvSpPr>
              <a:spLocks noChangeArrowheads="1"/>
            </p:cNvSpPr>
            <p:nvPr/>
          </p:nvSpPr>
          <p:spPr bwMode="auto">
            <a:xfrm>
              <a:off x="2780" y="311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7" name="Oval 1079"/>
            <p:cNvSpPr>
              <a:spLocks noChangeArrowheads="1"/>
            </p:cNvSpPr>
            <p:nvPr/>
          </p:nvSpPr>
          <p:spPr bwMode="auto">
            <a:xfrm>
              <a:off x="3136" y="319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8" name="Oval 1080"/>
            <p:cNvSpPr>
              <a:spLocks noChangeArrowheads="1"/>
            </p:cNvSpPr>
            <p:nvPr/>
          </p:nvSpPr>
          <p:spPr bwMode="auto">
            <a:xfrm>
              <a:off x="2786" y="330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49" name="Oval 1081"/>
            <p:cNvSpPr>
              <a:spLocks noChangeArrowheads="1"/>
            </p:cNvSpPr>
            <p:nvPr/>
          </p:nvSpPr>
          <p:spPr bwMode="auto">
            <a:xfrm>
              <a:off x="3388" y="333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0" name="Oval 1082"/>
            <p:cNvSpPr>
              <a:spLocks noChangeArrowheads="1"/>
            </p:cNvSpPr>
            <p:nvPr/>
          </p:nvSpPr>
          <p:spPr bwMode="auto">
            <a:xfrm>
              <a:off x="3404" y="310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1" name="Oval 1083"/>
            <p:cNvSpPr>
              <a:spLocks noChangeArrowheads="1"/>
            </p:cNvSpPr>
            <p:nvPr/>
          </p:nvSpPr>
          <p:spPr bwMode="auto">
            <a:xfrm>
              <a:off x="2277" y="336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2" name="Oval 1084"/>
            <p:cNvSpPr>
              <a:spLocks noChangeArrowheads="1"/>
            </p:cNvSpPr>
            <p:nvPr/>
          </p:nvSpPr>
          <p:spPr bwMode="auto">
            <a:xfrm>
              <a:off x="1521" y="3618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3" name="Oval 1085"/>
            <p:cNvSpPr>
              <a:spLocks noChangeArrowheads="1"/>
            </p:cNvSpPr>
            <p:nvPr/>
          </p:nvSpPr>
          <p:spPr bwMode="auto">
            <a:xfrm>
              <a:off x="1516" y="2929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4" name="Oval 1086"/>
            <p:cNvSpPr>
              <a:spLocks noChangeArrowheads="1"/>
            </p:cNvSpPr>
            <p:nvPr/>
          </p:nvSpPr>
          <p:spPr bwMode="auto">
            <a:xfrm>
              <a:off x="1141" y="356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5" name="Oval 1087"/>
            <p:cNvSpPr>
              <a:spLocks noChangeArrowheads="1"/>
            </p:cNvSpPr>
            <p:nvPr/>
          </p:nvSpPr>
          <p:spPr bwMode="auto">
            <a:xfrm>
              <a:off x="1716" y="330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6" name="Oval 1088"/>
            <p:cNvSpPr>
              <a:spLocks noChangeArrowheads="1"/>
            </p:cNvSpPr>
            <p:nvPr/>
          </p:nvSpPr>
          <p:spPr bwMode="auto">
            <a:xfrm>
              <a:off x="1366" y="341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7" name="Oval 1089"/>
            <p:cNvSpPr>
              <a:spLocks noChangeArrowheads="1"/>
            </p:cNvSpPr>
            <p:nvPr/>
          </p:nvSpPr>
          <p:spPr bwMode="auto">
            <a:xfrm>
              <a:off x="1968" y="344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8" name="Oval 1090"/>
            <p:cNvSpPr>
              <a:spLocks noChangeArrowheads="1"/>
            </p:cNvSpPr>
            <p:nvPr/>
          </p:nvSpPr>
          <p:spPr bwMode="auto">
            <a:xfrm>
              <a:off x="1984" y="321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59" name="Oval 1091"/>
            <p:cNvSpPr>
              <a:spLocks noChangeArrowheads="1"/>
            </p:cNvSpPr>
            <p:nvPr/>
          </p:nvSpPr>
          <p:spPr bwMode="auto">
            <a:xfrm>
              <a:off x="3733" y="141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0" name="Oval 1092"/>
            <p:cNvSpPr>
              <a:spLocks noChangeArrowheads="1"/>
            </p:cNvSpPr>
            <p:nvPr/>
          </p:nvSpPr>
          <p:spPr bwMode="auto">
            <a:xfrm>
              <a:off x="4606" y="136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1" name="Oval 1093"/>
            <p:cNvSpPr>
              <a:spLocks noChangeArrowheads="1"/>
            </p:cNvSpPr>
            <p:nvPr/>
          </p:nvSpPr>
          <p:spPr bwMode="auto">
            <a:xfrm>
              <a:off x="1974" y="240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2" name="Oval 1094"/>
            <p:cNvSpPr>
              <a:spLocks noChangeArrowheads="1"/>
            </p:cNvSpPr>
            <p:nvPr/>
          </p:nvSpPr>
          <p:spPr bwMode="auto">
            <a:xfrm>
              <a:off x="1721" y="226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3" name="Oval 1095"/>
            <p:cNvSpPr>
              <a:spLocks noChangeArrowheads="1"/>
            </p:cNvSpPr>
            <p:nvPr/>
          </p:nvSpPr>
          <p:spPr bwMode="auto">
            <a:xfrm>
              <a:off x="904" y="278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4" name="Oval 1096"/>
            <p:cNvSpPr>
              <a:spLocks noChangeArrowheads="1"/>
            </p:cNvSpPr>
            <p:nvPr/>
          </p:nvSpPr>
          <p:spPr bwMode="auto">
            <a:xfrm>
              <a:off x="1656" y="248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5" name="Oval 1097"/>
            <p:cNvSpPr>
              <a:spLocks noChangeArrowheads="1"/>
            </p:cNvSpPr>
            <p:nvPr/>
          </p:nvSpPr>
          <p:spPr bwMode="auto">
            <a:xfrm>
              <a:off x="1218" y="280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6" name="Oval 1098"/>
            <p:cNvSpPr>
              <a:spLocks noChangeArrowheads="1"/>
            </p:cNvSpPr>
            <p:nvPr/>
          </p:nvSpPr>
          <p:spPr bwMode="auto">
            <a:xfrm>
              <a:off x="1009" y="260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7" name="Oval 1099"/>
            <p:cNvSpPr>
              <a:spLocks noChangeArrowheads="1"/>
            </p:cNvSpPr>
            <p:nvPr/>
          </p:nvSpPr>
          <p:spPr bwMode="auto">
            <a:xfrm>
              <a:off x="1351" y="260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8" name="Oval 1100"/>
            <p:cNvSpPr>
              <a:spLocks noChangeArrowheads="1"/>
            </p:cNvSpPr>
            <p:nvPr/>
          </p:nvSpPr>
          <p:spPr bwMode="auto">
            <a:xfrm>
              <a:off x="1368" y="237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69" name="Oval 1101"/>
            <p:cNvSpPr>
              <a:spLocks noChangeArrowheads="1"/>
            </p:cNvSpPr>
            <p:nvPr/>
          </p:nvSpPr>
          <p:spPr bwMode="auto">
            <a:xfrm>
              <a:off x="5204" y="239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0" name="Oval 1102"/>
            <p:cNvSpPr>
              <a:spLocks noChangeArrowheads="1"/>
            </p:cNvSpPr>
            <p:nvPr/>
          </p:nvSpPr>
          <p:spPr bwMode="auto">
            <a:xfrm>
              <a:off x="5265" y="213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1" name="Oval 1103"/>
            <p:cNvSpPr>
              <a:spLocks noChangeArrowheads="1"/>
            </p:cNvSpPr>
            <p:nvPr/>
          </p:nvSpPr>
          <p:spPr bwMode="auto">
            <a:xfrm>
              <a:off x="3879" y="178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2" name="Oval 1104"/>
            <p:cNvSpPr>
              <a:spLocks noChangeArrowheads="1"/>
            </p:cNvSpPr>
            <p:nvPr/>
          </p:nvSpPr>
          <p:spPr bwMode="auto">
            <a:xfrm>
              <a:off x="3237" y="124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3" name="Oval 1105"/>
            <p:cNvSpPr>
              <a:spLocks noChangeArrowheads="1"/>
            </p:cNvSpPr>
            <p:nvPr/>
          </p:nvSpPr>
          <p:spPr bwMode="auto">
            <a:xfrm>
              <a:off x="4736" y="206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4" name="Oval 1106"/>
            <p:cNvSpPr>
              <a:spLocks noChangeArrowheads="1"/>
            </p:cNvSpPr>
            <p:nvPr/>
          </p:nvSpPr>
          <p:spPr bwMode="auto">
            <a:xfrm>
              <a:off x="4644" y="234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5" name="Oval 1107"/>
            <p:cNvSpPr>
              <a:spLocks noChangeArrowheads="1"/>
            </p:cNvSpPr>
            <p:nvPr/>
          </p:nvSpPr>
          <p:spPr bwMode="auto">
            <a:xfrm>
              <a:off x="2201" y="122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6" name="Oval 1108"/>
            <p:cNvSpPr>
              <a:spLocks noChangeArrowheads="1"/>
            </p:cNvSpPr>
            <p:nvPr/>
          </p:nvSpPr>
          <p:spPr bwMode="auto">
            <a:xfrm>
              <a:off x="4895" y="247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7" name="Oval 1109"/>
            <p:cNvSpPr>
              <a:spLocks noChangeArrowheads="1"/>
            </p:cNvSpPr>
            <p:nvPr/>
          </p:nvSpPr>
          <p:spPr bwMode="auto">
            <a:xfrm>
              <a:off x="2252" y="144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8" name="Oval 1110"/>
            <p:cNvSpPr>
              <a:spLocks noChangeArrowheads="1"/>
            </p:cNvSpPr>
            <p:nvPr/>
          </p:nvSpPr>
          <p:spPr bwMode="auto">
            <a:xfrm>
              <a:off x="1430" y="127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79" name="Oval 1111"/>
            <p:cNvSpPr>
              <a:spLocks noChangeArrowheads="1"/>
            </p:cNvSpPr>
            <p:nvPr/>
          </p:nvSpPr>
          <p:spPr bwMode="auto">
            <a:xfrm>
              <a:off x="1014" y="131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0" name="Oval 1112"/>
            <p:cNvSpPr>
              <a:spLocks noChangeArrowheads="1"/>
            </p:cNvSpPr>
            <p:nvPr/>
          </p:nvSpPr>
          <p:spPr bwMode="auto">
            <a:xfrm>
              <a:off x="1723" y="137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1" name="Oval 1113"/>
            <p:cNvSpPr>
              <a:spLocks noChangeArrowheads="1"/>
            </p:cNvSpPr>
            <p:nvPr/>
          </p:nvSpPr>
          <p:spPr bwMode="auto">
            <a:xfrm>
              <a:off x="1631" y="165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2" name="Oval 1114"/>
            <p:cNvSpPr>
              <a:spLocks noChangeArrowheads="1"/>
            </p:cNvSpPr>
            <p:nvPr/>
          </p:nvSpPr>
          <p:spPr bwMode="auto">
            <a:xfrm>
              <a:off x="3730" y="167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3" name="Oval 1115"/>
            <p:cNvSpPr>
              <a:spLocks noChangeArrowheads="1"/>
            </p:cNvSpPr>
            <p:nvPr/>
          </p:nvSpPr>
          <p:spPr bwMode="auto">
            <a:xfrm>
              <a:off x="1882" y="178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4" name="Oval 1116"/>
            <p:cNvSpPr>
              <a:spLocks noChangeArrowheads="1"/>
            </p:cNvSpPr>
            <p:nvPr/>
          </p:nvSpPr>
          <p:spPr bwMode="auto">
            <a:xfrm>
              <a:off x="1899" y="1560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5" name="Oval 1117"/>
            <p:cNvSpPr>
              <a:spLocks noChangeArrowheads="1"/>
            </p:cNvSpPr>
            <p:nvPr/>
          </p:nvSpPr>
          <p:spPr bwMode="auto">
            <a:xfrm>
              <a:off x="1031" y="239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6" name="Oval 1118"/>
            <p:cNvSpPr>
              <a:spLocks noChangeArrowheads="1"/>
            </p:cNvSpPr>
            <p:nvPr/>
          </p:nvSpPr>
          <p:spPr bwMode="auto">
            <a:xfrm>
              <a:off x="275" y="2649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7" name="Oval 1119"/>
            <p:cNvSpPr>
              <a:spLocks noChangeArrowheads="1"/>
            </p:cNvSpPr>
            <p:nvPr/>
          </p:nvSpPr>
          <p:spPr bwMode="auto">
            <a:xfrm>
              <a:off x="113" y="226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8" name="Oval 1120"/>
            <p:cNvSpPr>
              <a:spLocks noChangeArrowheads="1"/>
            </p:cNvSpPr>
            <p:nvPr/>
          </p:nvSpPr>
          <p:spPr bwMode="auto">
            <a:xfrm>
              <a:off x="194" y="139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89" name="Oval 1121"/>
            <p:cNvSpPr>
              <a:spLocks noChangeArrowheads="1"/>
            </p:cNvSpPr>
            <p:nvPr/>
          </p:nvSpPr>
          <p:spPr bwMode="auto">
            <a:xfrm>
              <a:off x="470" y="234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0" name="Oval 1122"/>
            <p:cNvSpPr>
              <a:spLocks noChangeArrowheads="1"/>
            </p:cNvSpPr>
            <p:nvPr/>
          </p:nvSpPr>
          <p:spPr bwMode="auto">
            <a:xfrm>
              <a:off x="120" y="245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1" name="Oval 1123"/>
            <p:cNvSpPr>
              <a:spLocks noChangeArrowheads="1"/>
            </p:cNvSpPr>
            <p:nvPr/>
          </p:nvSpPr>
          <p:spPr bwMode="auto">
            <a:xfrm>
              <a:off x="722" y="2474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2" name="Oval 1124"/>
            <p:cNvSpPr>
              <a:spLocks noChangeArrowheads="1"/>
            </p:cNvSpPr>
            <p:nvPr/>
          </p:nvSpPr>
          <p:spPr bwMode="auto">
            <a:xfrm>
              <a:off x="646" y="1871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3" name="Oval 1125"/>
            <p:cNvSpPr>
              <a:spLocks noChangeArrowheads="1"/>
            </p:cNvSpPr>
            <p:nvPr/>
          </p:nvSpPr>
          <p:spPr bwMode="auto">
            <a:xfrm>
              <a:off x="5214" y="357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4" name="Oval 1126"/>
            <p:cNvSpPr>
              <a:spLocks noChangeArrowheads="1"/>
            </p:cNvSpPr>
            <p:nvPr/>
          </p:nvSpPr>
          <p:spPr bwMode="auto">
            <a:xfrm>
              <a:off x="3743" y="357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5" name="Oval 1127"/>
            <p:cNvSpPr>
              <a:spLocks noChangeArrowheads="1"/>
            </p:cNvSpPr>
            <p:nvPr/>
          </p:nvSpPr>
          <p:spPr bwMode="auto">
            <a:xfrm>
              <a:off x="3690" y="336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6" name="Oval 1128"/>
            <p:cNvSpPr>
              <a:spLocks noChangeArrowheads="1"/>
            </p:cNvSpPr>
            <p:nvPr/>
          </p:nvSpPr>
          <p:spPr bwMode="auto">
            <a:xfrm>
              <a:off x="3939" y="3270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7" name="Oval 1129"/>
            <p:cNvSpPr>
              <a:spLocks noChangeArrowheads="1"/>
            </p:cNvSpPr>
            <p:nvPr/>
          </p:nvSpPr>
          <p:spPr bwMode="auto">
            <a:xfrm>
              <a:off x="3393" y="3558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8" name="Oval 1130"/>
            <p:cNvSpPr>
              <a:spLocks noChangeArrowheads="1"/>
            </p:cNvSpPr>
            <p:nvPr/>
          </p:nvSpPr>
          <p:spPr bwMode="auto">
            <a:xfrm>
              <a:off x="4190" y="340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699" name="Oval 1131"/>
            <p:cNvSpPr>
              <a:spLocks noChangeArrowheads="1"/>
            </p:cNvSpPr>
            <p:nvPr/>
          </p:nvSpPr>
          <p:spPr bwMode="auto">
            <a:xfrm>
              <a:off x="4098" y="276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0" name="Oval 1132"/>
            <p:cNvSpPr>
              <a:spLocks noChangeArrowheads="1"/>
            </p:cNvSpPr>
            <p:nvPr/>
          </p:nvSpPr>
          <p:spPr bwMode="auto">
            <a:xfrm>
              <a:off x="3541" y="219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1" name="Oval 1133"/>
            <p:cNvSpPr>
              <a:spLocks noChangeArrowheads="1"/>
            </p:cNvSpPr>
            <p:nvPr/>
          </p:nvSpPr>
          <p:spPr bwMode="auto">
            <a:xfrm>
              <a:off x="2563" y="232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2" name="Oval 1134"/>
            <p:cNvSpPr>
              <a:spLocks noChangeArrowheads="1"/>
            </p:cNvSpPr>
            <p:nvPr/>
          </p:nvSpPr>
          <p:spPr bwMode="auto">
            <a:xfrm>
              <a:off x="2919" y="239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3" name="Oval 1135"/>
            <p:cNvSpPr>
              <a:spLocks noChangeArrowheads="1"/>
            </p:cNvSpPr>
            <p:nvPr/>
          </p:nvSpPr>
          <p:spPr bwMode="auto">
            <a:xfrm>
              <a:off x="2569" y="250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4" name="Oval 1136"/>
            <p:cNvSpPr>
              <a:spLocks noChangeArrowheads="1"/>
            </p:cNvSpPr>
            <p:nvPr/>
          </p:nvSpPr>
          <p:spPr bwMode="auto">
            <a:xfrm>
              <a:off x="3171" y="2533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5" name="Oval 1137"/>
            <p:cNvSpPr>
              <a:spLocks noChangeArrowheads="1"/>
            </p:cNvSpPr>
            <p:nvPr/>
          </p:nvSpPr>
          <p:spPr bwMode="auto">
            <a:xfrm>
              <a:off x="2297" y="1922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6" name="Oval 1138"/>
            <p:cNvSpPr>
              <a:spLocks noChangeArrowheads="1"/>
            </p:cNvSpPr>
            <p:nvPr/>
          </p:nvSpPr>
          <p:spPr bwMode="auto">
            <a:xfrm>
              <a:off x="1389" y="1877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7" name="Oval 1139"/>
            <p:cNvSpPr>
              <a:spLocks noChangeArrowheads="1"/>
            </p:cNvSpPr>
            <p:nvPr/>
          </p:nvSpPr>
          <p:spPr bwMode="auto">
            <a:xfrm>
              <a:off x="2804" y="1254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8" name="Oval 1140"/>
            <p:cNvSpPr>
              <a:spLocks noChangeArrowheads="1"/>
            </p:cNvSpPr>
            <p:nvPr/>
          </p:nvSpPr>
          <p:spPr bwMode="auto">
            <a:xfrm>
              <a:off x="184" y="119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09" name="Oval 1141"/>
            <p:cNvSpPr>
              <a:spLocks noChangeArrowheads="1"/>
            </p:cNvSpPr>
            <p:nvPr/>
          </p:nvSpPr>
          <p:spPr bwMode="auto">
            <a:xfrm>
              <a:off x="4904" y="3632"/>
              <a:ext cx="226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0" name="Oval 1142"/>
            <p:cNvSpPr>
              <a:spLocks noChangeArrowheads="1"/>
            </p:cNvSpPr>
            <p:nvPr/>
          </p:nvSpPr>
          <p:spPr bwMode="auto">
            <a:xfrm>
              <a:off x="5385" y="2786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1" name="Oval 1143"/>
            <p:cNvSpPr>
              <a:spLocks noChangeArrowheads="1"/>
            </p:cNvSpPr>
            <p:nvPr/>
          </p:nvSpPr>
          <p:spPr bwMode="auto">
            <a:xfrm>
              <a:off x="871" y="3599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2" name="Oval 1144"/>
            <p:cNvSpPr>
              <a:spLocks noChangeArrowheads="1"/>
            </p:cNvSpPr>
            <p:nvPr/>
          </p:nvSpPr>
          <p:spPr bwMode="auto">
            <a:xfrm>
              <a:off x="2050" y="3630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3" name="Oval 1145"/>
            <p:cNvSpPr>
              <a:spLocks noChangeArrowheads="1"/>
            </p:cNvSpPr>
            <p:nvPr/>
          </p:nvSpPr>
          <p:spPr bwMode="auto">
            <a:xfrm>
              <a:off x="2444" y="355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4" name="Oval 1146"/>
            <p:cNvSpPr>
              <a:spLocks noChangeArrowheads="1"/>
            </p:cNvSpPr>
            <p:nvPr/>
          </p:nvSpPr>
          <p:spPr bwMode="auto">
            <a:xfrm>
              <a:off x="1096" y="1725"/>
              <a:ext cx="227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5" name="Oval 1147"/>
            <p:cNvSpPr>
              <a:spLocks noChangeArrowheads="1"/>
            </p:cNvSpPr>
            <p:nvPr/>
          </p:nvSpPr>
          <p:spPr bwMode="auto">
            <a:xfrm>
              <a:off x="3766" y="1982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6" name="Oval 1148"/>
            <p:cNvSpPr>
              <a:spLocks noChangeArrowheads="1"/>
            </p:cNvSpPr>
            <p:nvPr/>
          </p:nvSpPr>
          <p:spPr bwMode="auto">
            <a:xfrm>
              <a:off x="4114" y="1418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7" name="Oval 1149"/>
            <p:cNvSpPr>
              <a:spLocks noChangeArrowheads="1"/>
            </p:cNvSpPr>
            <p:nvPr/>
          </p:nvSpPr>
          <p:spPr bwMode="auto">
            <a:xfrm>
              <a:off x="4438" y="2770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8" name="Oval 1150"/>
            <p:cNvSpPr>
              <a:spLocks noChangeArrowheads="1"/>
            </p:cNvSpPr>
            <p:nvPr/>
          </p:nvSpPr>
          <p:spPr bwMode="auto">
            <a:xfrm>
              <a:off x="5278" y="1583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19" name="Oval 1151"/>
            <p:cNvSpPr>
              <a:spLocks noChangeArrowheads="1"/>
            </p:cNvSpPr>
            <p:nvPr/>
          </p:nvSpPr>
          <p:spPr bwMode="auto">
            <a:xfrm>
              <a:off x="4412" y="1567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0" name="Oval 1152"/>
            <p:cNvSpPr>
              <a:spLocks noChangeArrowheads="1"/>
            </p:cNvSpPr>
            <p:nvPr/>
          </p:nvSpPr>
          <p:spPr bwMode="auto">
            <a:xfrm>
              <a:off x="4329" y="1942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1" name="Oval 1153"/>
            <p:cNvSpPr>
              <a:spLocks noChangeArrowheads="1"/>
            </p:cNvSpPr>
            <p:nvPr/>
          </p:nvSpPr>
          <p:spPr bwMode="auto">
            <a:xfrm>
              <a:off x="2506" y="2028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2" name="Oval 1154"/>
            <p:cNvSpPr>
              <a:spLocks noChangeArrowheads="1"/>
            </p:cNvSpPr>
            <p:nvPr/>
          </p:nvSpPr>
          <p:spPr bwMode="auto">
            <a:xfrm>
              <a:off x="135" y="1967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3" name="Oval 1155"/>
            <p:cNvSpPr>
              <a:spLocks noChangeArrowheads="1"/>
            </p:cNvSpPr>
            <p:nvPr/>
          </p:nvSpPr>
          <p:spPr bwMode="auto">
            <a:xfrm>
              <a:off x="3117" y="3044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4" name="Oval 1156"/>
            <p:cNvSpPr>
              <a:spLocks noChangeArrowheads="1"/>
            </p:cNvSpPr>
            <p:nvPr/>
          </p:nvSpPr>
          <p:spPr bwMode="auto">
            <a:xfrm>
              <a:off x="3500" y="1881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5" name="Oval 1157"/>
            <p:cNvSpPr>
              <a:spLocks noChangeArrowheads="1"/>
            </p:cNvSpPr>
            <p:nvPr/>
          </p:nvSpPr>
          <p:spPr bwMode="auto">
            <a:xfrm>
              <a:off x="125" y="3019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6" name="Oval 1158"/>
            <p:cNvSpPr>
              <a:spLocks noChangeArrowheads="1"/>
            </p:cNvSpPr>
            <p:nvPr/>
          </p:nvSpPr>
          <p:spPr bwMode="auto">
            <a:xfrm>
              <a:off x="5081" y="2688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7" name="Oval 1159"/>
            <p:cNvSpPr>
              <a:spLocks noChangeArrowheads="1"/>
            </p:cNvSpPr>
            <p:nvPr/>
          </p:nvSpPr>
          <p:spPr bwMode="auto">
            <a:xfrm>
              <a:off x="4175" y="2517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8" name="Oval 1160"/>
            <p:cNvSpPr>
              <a:spLocks noChangeArrowheads="1"/>
            </p:cNvSpPr>
            <p:nvPr/>
          </p:nvSpPr>
          <p:spPr bwMode="auto">
            <a:xfrm>
              <a:off x="3888" y="3455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29" name="Oval 1161"/>
            <p:cNvSpPr>
              <a:spLocks noChangeArrowheads="1"/>
            </p:cNvSpPr>
            <p:nvPr/>
          </p:nvSpPr>
          <p:spPr bwMode="auto">
            <a:xfrm>
              <a:off x="5380" y="1354"/>
              <a:ext cx="251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0" name="Oval 1162"/>
            <p:cNvSpPr>
              <a:spLocks noChangeArrowheads="1"/>
            </p:cNvSpPr>
            <p:nvPr/>
          </p:nvSpPr>
          <p:spPr bwMode="auto">
            <a:xfrm>
              <a:off x="2721" y="2613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1" name="Oval 1163"/>
            <p:cNvSpPr>
              <a:spLocks noChangeArrowheads="1"/>
            </p:cNvSpPr>
            <p:nvPr/>
          </p:nvSpPr>
          <p:spPr bwMode="auto">
            <a:xfrm>
              <a:off x="2054" y="2574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2" name="Oval 1164"/>
            <p:cNvSpPr>
              <a:spLocks noChangeArrowheads="1"/>
            </p:cNvSpPr>
            <p:nvPr/>
          </p:nvSpPr>
          <p:spPr bwMode="auto">
            <a:xfrm>
              <a:off x="1137" y="3065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3" name="Oval 1165"/>
            <p:cNvSpPr>
              <a:spLocks noChangeArrowheads="1"/>
            </p:cNvSpPr>
            <p:nvPr/>
          </p:nvSpPr>
          <p:spPr bwMode="auto">
            <a:xfrm>
              <a:off x="482" y="2571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0734" name="Group 1166"/>
          <p:cNvGrpSpPr>
            <a:grpSpLocks/>
          </p:cNvGrpSpPr>
          <p:nvPr/>
        </p:nvGrpSpPr>
        <p:grpSpPr bwMode="auto">
          <a:xfrm>
            <a:off x="795338" y="3319463"/>
            <a:ext cx="6638925" cy="1927225"/>
            <a:chOff x="1081" y="2072"/>
            <a:chExt cx="4182" cy="1214"/>
          </a:xfrm>
        </p:grpSpPr>
        <p:sp>
          <p:nvSpPr>
            <p:cNvPr id="110735" name="Oval 1167"/>
            <p:cNvSpPr>
              <a:spLocks noChangeArrowheads="1"/>
            </p:cNvSpPr>
            <p:nvPr/>
          </p:nvSpPr>
          <p:spPr bwMode="auto">
            <a:xfrm>
              <a:off x="1081" y="2072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6" name="Oval 1168"/>
            <p:cNvSpPr>
              <a:spLocks noChangeArrowheads="1"/>
            </p:cNvSpPr>
            <p:nvPr/>
          </p:nvSpPr>
          <p:spPr bwMode="auto">
            <a:xfrm>
              <a:off x="5013" y="2243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7" name="Oval 1169"/>
            <p:cNvSpPr>
              <a:spLocks noChangeArrowheads="1"/>
            </p:cNvSpPr>
            <p:nvPr/>
          </p:nvSpPr>
          <p:spPr bwMode="auto">
            <a:xfrm>
              <a:off x="4093" y="2166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8" name="Oval 1170"/>
            <p:cNvSpPr>
              <a:spLocks noChangeArrowheads="1"/>
            </p:cNvSpPr>
            <p:nvPr/>
          </p:nvSpPr>
          <p:spPr bwMode="auto">
            <a:xfrm>
              <a:off x="4407" y="2698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39" name="Oval 1171"/>
            <p:cNvSpPr>
              <a:spLocks noChangeArrowheads="1"/>
            </p:cNvSpPr>
            <p:nvPr/>
          </p:nvSpPr>
          <p:spPr bwMode="auto">
            <a:xfrm>
              <a:off x="3457" y="2997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40" name="Oval 1172"/>
            <p:cNvSpPr>
              <a:spLocks noChangeArrowheads="1"/>
            </p:cNvSpPr>
            <p:nvPr/>
          </p:nvSpPr>
          <p:spPr bwMode="auto">
            <a:xfrm>
              <a:off x="2050" y="3161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41" name="Oval 1173"/>
            <p:cNvSpPr>
              <a:spLocks noChangeArrowheads="1"/>
            </p:cNvSpPr>
            <p:nvPr/>
          </p:nvSpPr>
          <p:spPr bwMode="auto">
            <a:xfrm>
              <a:off x="2613" y="2103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42" name="Oval 1174"/>
            <p:cNvSpPr>
              <a:spLocks noChangeArrowheads="1"/>
            </p:cNvSpPr>
            <p:nvPr/>
          </p:nvSpPr>
          <p:spPr bwMode="auto">
            <a:xfrm>
              <a:off x="1986" y="2129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43" name="Oval 1175"/>
            <p:cNvSpPr>
              <a:spLocks noChangeArrowheads="1"/>
            </p:cNvSpPr>
            <p:nvPr/>
          </p:nvSpPr>
          <p:spPr bwMode="auto">
            <a:xfrm>
              <a:off x="2841" y="3052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10744" name="Oval 1176"/>
            <p:cNvSpPr>
              <a:spLocks noChangeArrowheads="1"/>
            </p:cNvSpPr>
            <p:nvPr/>
          </p:nvSpPr>
          <p:spPr bwMode="auto">
            <a:xfrm>
              <a:off x="3258" y="2112"/>
              <a:ext cx="250" cy="125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10745" name="Line 1177"/>
          <p:cNvSpPr>
            <a:spLocks noChangeShapeType="1"/>
          </p:cNvSpPr>
          <p:nvPr/>
        </p:nvSpPr>
        <p:spPr bwMode="auto">
          <a:xfrm>
            <a:off x="468313" y="1196975"/>
            <a:ext cx="19431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Visual variables - attributes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08963" cy="5300662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800" b="1"/>
              <a:t>position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changes in the x, y (z) location</a:t>
            </a:r>
            <a:endParaRPr lang="en-US" sz="500" b="1"/>
          </a:p>
          <a:p>
            <a:pPr>
              <a:lnSpc>
                <a:spcPct val="110000"/>
              </a:lnSpc>
            </a:pPr>
            <a:r>
              <a:rPr lang="en-US" sz="1800" b="1"/>
              <a:t>size 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change in length, area or repetition</a:t>
            </a:r>
          </a:p>
          <a:p>
            <a:pPr>
              <a:lnSpc>
                <a:spcPct val="110000"/>
              </a:lnSpc>
            </a:pPr>
            <a:r>
              <a:rPr lang="en-US" sz="1800" b="1"/>
              <a:t>shape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infinite number of shapes</a:t>
            </a:r>
            <a:endParaRPr lang="en-US" sz="1400" b="1"/>
          </a:p>
          <a:p>
            <a:pPr>
              <a:lnSpc>
                <a:spcPct val="110000"/>
              </a:lnSpc>
            </a:pPr>
            <a:r>
              <a:rPr lang="en-US" sz="1800" b="1"/>
              <a:t>value 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changes from light to dark</a:t>
            </a:r>
          </a:p>
          <a:p>
            <a:pPr>
              <a:lnSpc>
                <a:spcPct val="110000"/>
              </a:lnSpc>
            </a:pPr>
            <a:r>
              <a:rPr lang="en-US" sz="1800" b="1"/>
              <a:t>orientation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changes in alignment</a:t>
            </a:r>
          </a:p>
          <a:p>
            <a:pPr>
              <a:lnSpc>
                <a:spcPct val="110000"/>
              </a:lnSpc>
            </a:pPr>
            <a:r>
              <a:rPr lang="en-US" sz="1800" b="1"/>
              <a:t>colour 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changes in hue at a given value</a:t>
            </a:r>
            <a:endParaRPr lang="en-US" sz="1400" b="1"/>
          </a:p>
          <a:p>
            <a:pPr>
              <a:lnSpc>
                <a:spcPct val="110000"/>
              </a:lnSpc>
            </a:pPr>
            <a:r>
              <a:rPr lang="en-US" sz="1800" b="1"/>
              <a:t>texture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variation in pattern</a:t>
            </a:r>
            <a:endParaRPr lang="en-US" sz="1400" b="1"/>
          </a:p>
          <a:p>
            <a:pPr>
              <a:lnSpc>
                <a:spcPct val="110000"/>
              </a:lnSpc>
            </a:pPr>
            <a:r>
              <a:rPr lang="en-US" sz="1800" b="1"/>
              <a:t>motion </a:t>
            </a:r>
          </a:p>
        </p:txBody>
      </p:sp>
      <p:grpSp>
        <p:nvGrpSpPr>
          <p:cNvPr id="93307" name="Group 123"/>
          <p:cNvGrpSpPr>
            <a:grpSpLocks/>
          </p:cNvGrpSpPr>
          <p:nvPr/>
        </p:nvGrpSpPr>
        <p:grpSpPr bwMode="auto">
          <a:xfrm>
            <a:off x="4495800" y="2286000"/>
            <a:ext cx="1182688" cy="469900"/>
            <a:chOff x="1440" y="1056"/>
            <a:chExt cx="745" cy="296"/>
          </a:xfrm>
        </p:grpSpPr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1440" y="1056"/>
              <a:ext cx="745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 flipV="1">
              <a:off x="1555" y="1115"/>
              <a:ext cx="0" cy="2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 flipV="1">
              <a:off x="1651" y="1207"/>
              <a:ext cx="6" cy="1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3" name="Line 9"/>
            <p:cNvSpPr>
              <a:spLocks noChangeShapeType="1"/>
            </p:cNvSpPr>
            <p:nvPr/>
          </p:nvSpPr>
          <p:spPr bwMode="auto">
            <a:xfrm flipV="1">
              <a:off x="1747" y="1115"/>
              <a:ext cx="0" cy="2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V="1">
              <a:off x="1830" y="1280"/>
              <a:ext cx="0" cy="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08" name="Group 124"/>
          <p:cNvGrpSpPr>
            <a:grpSpLocks/>
          </p:cNvGrpSpPr>
          <p:nvPr/>
        </p:nvGrpSpPr>
        <p:grpSpPr bwMode="auto">
          <a:xfrm>
            <a:off x="5867400" y="2286000"/>
            <a:ext cx="1182688" cy="469900"/>
            <a:chOff x="2345" y="1056"/>
            <a:chExt cx="745" cy="296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2345" y="1056"/>
              <a:ext cx="745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426" y="1172"/>
              <a:ext cx="65" cy="72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77" y="1142"/>
              <a:ext cx="125" cy="131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2789" y="1106"/>
              <a:ext cx="216" cy="204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09" name="Group 125"/>
          <p:cNvGrpSpPr>
            <a:grpSpLocks/>
          </p:cNvGrpSpPr>
          <p:nvPr/>
        </p:nvGrpSpPr>
        <p:grpSpPr bwMode="auto">
          <a:xfrm>
            <a:off x="7162800" y="2286000"/>
            <a:ext cx="1811338" cy="469900"/>
            <a:chOff x="3242" y="1056"/>
            <a:chExt cx="1141" cy="296"/>
          </a:xfrm>
        </p:grpSpPr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3242" y="1056"/>
              <a:ext cx="1141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3359" y="1176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3613" y="1114"/>
              <a:ext cx="180" cy="47"/>
              <a:chOff x="3640" y="1286"/>
              <a:chExt cx="180" cy="47"/>
            </a:xfrm>
          </p:grpSpPr>
          <p:sp>
            <p:nvSpPr>
              <p:cNvPr id="93200" name="Rectangle 16"/>
              <p:cNvSpPr>
                <a:spLocks noChangeArrowheads="1"/>
              </p:cNvSpPr>
              <p:nvPr/>
            </p:nvSpPr>
            <p:spPr bwMode="auto">
              <a:xfrm>
                <a:off x="3640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01" name="Rectangle 17"/>
              <p:cNvSpPr>
                <a:spLocks noChangeArrowheads="1"/>
              </p:cNvSpPr>
              <p:nvPr/>
            </p:nvSpPr>
            <p:spPr bwMode="auto">
              <a:xfrm>
                <a:off x="370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02" name="Rectangle 18"/>
              <p:cNvSpPr>
                <a:spLocks noChangeArrowheads="1"/>
              </p:cNvSpPr>
              <p:nvPr/>
            </p:nvSpPr>
            <p:spPr bwMode="auto">
              <a:xfrm>
                <a:off x="377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3203" name="Group 19"/>
            <p:cNvGrpSpPr>
              <a:grpSpLocks/>
            </p:cNvGrpSpPr>
            <p:nvPr/>
          </p:nvGrpSpPr>
          <p:grpSpPr bwMode="auto">
            <a:xfrm>
              <a:off x="3613" y="1170"/>
              <a:ext cx="180" cy="47"/>
              <a:chOff x="3640" y="1286"/>
              <a:chExt cx="180" cy="47"/>
            </a:xfrm>
          </p:grpSpPr>
          <p:sp>
            <p:nvSpPr>
              <p:cNvPr id="93204" name="Rectangle 20"/>
              <p:cNvSpPr>
                <a:spLocks noChangeArrowheads="1"/>
              </p:cNvSpPr>
              <p:nvPr/>
            </p:nvSpPr>
            <p:spPr bwMode="auto">
              <a:xfrm>
                <a:off x="3640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05" name="Rectangle 21"/>
              <p:cNvSpPr>
                <a:spLocks noChangeArrowheads="1"/>
              </p:cNvSpPr>
              <p:nvPr/>
            </p:nvSpPr>
            <p:spPr bwMode="auto">
              <a:xfrm>
                <a:off x="370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06" name="Rectangle 22"/>
              <p:cNvSpPr>
                <a:spLocks noChangeArrowheads="1"/>
              </p:cNvSpPr>
              <p:nvPr/>
            </p:nvSpPr>
            <p:spPr bwMode="auto">
              <a:xfrm>
                <a:off x="377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3207" name="Group 23"/>
            <p:cNvGrpSpPr>
              <a:grpSpLocks/>
            </p:cNvGrpSpPr>
            <p:nvPr/>
          </p:nvGrpSpPr>
          <p:grpSpPr bwMode="auto">
            <a:xfrm>
              <a:off x="3613" y="1232"/>
              <a:ext cx="180" cy="47"/>
              <a:chOff x="3640" y="1286"/>
              <a:chExt cx="180" cy="47"/>
            </a:xfrm>
          </p:grpSpPr>
          <p:sp>
            <p:nvSpPr>
              <p:cNvPr id="93208" name="Rectangle 24"/>
              <p:cNvSpPr>
                <a:spLocks noChangeArrowheads="1"/>
              </p:cNvSpPr>
              <p:nvPr/>
            </p:nvSpPr>
            <p:spPr bwMode="auto">
              <a:xfrm>
                <a:off x="3640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09" name="Rectangle 25"/>
              <p:cNvSpPr>
                <a:spLocks noChangeArrowheads="1"/>
              </p:cNvSpPr>
              <p:nvPr/>
            </p:nvSpPr>
            <p:spPr bwMode="auto">
              <a:xfrm>
                <a:off x="370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10" name="Rectangle 26"/>
              <p:cNvSpPr>
                <a:spLocks noChangeArrowheads="1"/>
              </p:cNvSpPr>
              <p:nvPr/>
            </p:nvSpPr>
            <p:spPr bwMode="auto">
              <a:xfrm>
                <a:off x="3773" y="1286"/>
                <a:ext cx="47" cy="47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3211" name="Rectangle 27"/>
            <p:cNvSpPr>
              <a:spLocks noChangeArrowheads="1"/>
            </p:cNvSpPr>
            <p:nvPr/>
          </p:nvSpPr>
          <p:spPr bwMode="auto">
            <a:xfrm>
              <a:off x="4214" y="1071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2" name="Rectangle 28"/>
            <p:cNvSpPr>
              <a:spLocks noChangeArrowheads="1"/>
            </p:cNvSpPr>
            <p:nvPr/>
          </p:nvSpPr>
          <p:spPr bwMode="auto">
            <a:xfrm>
              <a:off x="4012" y="1071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3" name="Rectangle 29"/>
            <p:cNvSpPr>
              <a:spLocks noChangeArrowheads="1"/>
            </p:cNvSpPr>
            <p:nvPr/>
          </p:nvSpPr>
          <p:spPr bwMode="auto">
            <a:xfrm>
              <a:off x="4082" y="1071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4" name="Rectangle 30"/>
            <p:cNvSpPr>
              <a:spLocks noChangeArrowheads="1"/>
            </p:cNvSpPr>
            <p:nvPr/>
          </p:nvSpPr>
          <p:spPr bwMode="auto">
            <a:xfrm>
              <a:off x="4145" y="1071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4012" y="1140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6" name="Rectangle 32"/>
            <p:cNvSpPr>
              <a:spLocks noChangeArrowheads="1"/>
            </p:cNvSpPr>
            <p:nvPr/>
          </p:nvSpPr>
          <p:spPr bwMode="auto">
            <a:xfrm>
              <a:off x="4082" y="1140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7" name="Rectangle 33"/>
            <p:cNvSpPr>
              <a:spLocks noChangeArrowheads="1"/>
            </p:cNvSpPr>
            <p:nvPr/>
          </p:nvSpPr>
          <p:spPr bwMode="auto">
            <a:xfrm>
              <a:off x="4145" y="1140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8" name="Rectangle 34"/>
            <p:cNvSpPr>
              <a:spLocks noChangeArrowheads="1"/>
            </p:cNvSpPr>
            <p:nvPr/>
          </p:nvSpPr>
          <p:spPr bwMode="auto">
            <a:xfrm>
              <a:off x="4012" y="1202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19" name="Rectangle 35"/>
            <p:cNvSpPr>
              <a:spLocks noChangeArrowheads="1"/>
            </p:cNvSpPr>
            <p:nvPr/>
          </p:nvSpPr>
          <p:spPr bwMode="auto">
            <a:xfrm>
              <a:off x="4082" y="1202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0" name="Rectangle 36"/>
            <p:cNvSpPr>
              <a:spLocks noChangeArrowheads="1"/>
            </p:cNvSpPr>
            <p:nvPr/>
          </p:nvSpPr>
          <p:spPr bwMode="auto">
            <a:xfrm>
              <a:off x="4145" y="1202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1" name="Rectangle 37"/>
            <p:cNvSpPr>
              <a:spLocks noChangeArrowheads="1"/>
            </p:cNvSpPr>
            <p:nvPr/>
          </p:nvSpPr>
          <p:spPr bwMode="auto">
            <a:xfrm>
              <a:off x="4016" y="1265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2" name="Rectangle 38"/>
            <p:cNvSpPr>
              <a:spLocks noChangeArrowheads="1"/>
            </p:cNvSpPr>
            <p:nvPr/>
          </p:nvSpPr>
          <p:spPr bwMode="auto">
            <a:xfrm>
              <a:off x="4079" y="1265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3" name="Rectangle 39"/>
            <p:cNvSpPr>
              <a:spLocks noChangeArrowheads="1"/>
            </p:cNvSpPr>
            <p:nvPr/>
          </p:nvSpPr>
          <p:spPr bwMode="auto">
            <a:xfrm>
              <a:off x="4149" y="1265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4" name="Rectangle 40"/>
            <p:cNvSpPr>
              <a:spLocks noChangeArrowheads="1"/>
            </p:cNvSpPr>
            <p:nvPr/>
          </p:nvSpPr>
          <p:spPr bwMode="auto">
            <a:xfrm rot="-5400000">
              <a:off x="4210" y="1263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5" name="Rectangle 41"/>
            <p:cNvSpPr>
              <a:spLocks noChangeArrowheads="1"/>
            </p:cNvSpPr>
            <p:nvPr/>
          </p:nvSpPr>
          <p:spPr bwMode="auto">
            <a:xfrm rot="-5400000">
              <a:off x="4211" y="1201"/>
              <a:ext cx="47" cy="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6" name="Rectangle 42"/>
            <p:cNvSpPr>
              <a:spLocks noChangeArrowheads="1"/>
            </p:cNvSpPr>
            <p:nvPr/>
          </p:nvSpPr>
          <p:spPr bwMode="auto">
            <a:xfrm rot="-5400000">
              <a:off x="4211" y="1138"/>
              <a:ext cx="47" cy="4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4419600" y="3048000"/>
            <a:ext cx="4584700" cy="469900"/>
            <a:chOff x="1440" y="1536"/>
            <a:chExt cx="2888" cy="296"/>
          </a:xfrm>
        </p:grpSpPr>
        <p:sp>
          <p:nvSpPr>
            <p:cNvPr id="93227" name="Rectangle 43"/>
            <p:cNvSpPr>
              <a:spLocks noChangeArrowheads="1"/>
            </p:cNvSpPr>
            <p:nvPr/>
          </p:nvSpPr>
          <p:spPr bwMode="auto">
            <a:xfrm>
              <a:off x="1440" y="1536"/>
              <a:ext cx="2888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8" name="AutoShape 44"/>
            <p:cNvSpPr>
              <a:spLocks noChangeArrowheads="1"/>
            </p:cNvSpPr>
            <p:nvPr/>
          </p:nvSpPr>
          <p:spPr bwMode="auto">
            <a:xfrm>
              <a:off x="4026" y="1623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auto">
            <a:xfrm>
              <a:off x="2264" y="1623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auto">
            <a:xfrm>
              <a:off x="2626" y="1647"/>
              <a:ext cx="151" cy="116"/>
            </a:xfrm>
            <a:prstGeom prst="parallelogram">
              <a:avLst>
                <a:gd name="adj" fmla="val 32543"/>
              </a:avLst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1" name="AutoShape 47"/>
            <p:cNvSpPr>
              <a:spLocks noChangeArrowheads="1"/>
            </p:cNvSpPr>
            <p:nvPr/>
          </p:nvSpPr>
          <p:spPr bwMode="auto">
            <a:xfrm>
              <a:off x="1539" y="1623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2" name="AutoShape 48"/>
            <p:cNvSpPr>
              <a:spLocks noChangeArrowheads="1"/>
            </p:cNvSpPr>
            <p:nvPr/>
          </p:nvSpPr>
          <p:spPr bwMode="auto">
            <a:xfrm>
              <a:off x="1902" y="1623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3" name="Oval 49"/>
            <p:cNvSpPr>
              <a:spLocks noChangeArrowheads="1"/>
            </p:cNvSpPr>
            <p:nvPr/>
          </p:nvSpPr>
          <p:spPr bwMode="auto">
            <a:xfrm>
              <a:off x="2988" y="1623"/>
              <a:ext cx="129" cy="144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4" name="AutoShape 50"/>
            <p:cNvSpPr>
              <a:spLocks noChangeArrowheads="1"/>
            </p:cNvSpPr>
            <p:nvPr/>
          </p:nvSpPr>
          <p:spPr bwMode="auto">
            <a:xfrm>
              <a:off x="3664" y="1623"/>
              <a:ext cx="144" cy="144"/>
            </a:xfrm>
            <a:prstGeom prst="pentagon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5" name="AutoShape 51"/>
            <p:cNvSpPr>
              <a:spLocks noChangeArrowheads="1"/>
            </p:cNvSpPr>
            <p:nvPr/>
          </p:nvSpPr>
          <p:spPr bwMode="auto">
            <a:xfrm>
              <a:off x="3302" y="1647"/>
              <a:ext cx="144" cy="116"/>
            </a:xfrm>
            <a:prstGeom prst="plaque">
              <a:avLst>
                <a:gd name="adj" fmla="val 16667"/>
              </a:avLst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11" name="Group 127"/>
          <p:cNvGrpSpPr>
            <a:grpSpLocks/>
          </p:cNvGrpSpPr>
          <p:nvPr/>
        </p:nvGrpSpPr>
        <p:grpSpPr bwMode="auto">
          <a:xfrm>
            <a:off x="4419600" y="3657600"/>
            <a:ext cx="4564063" cy="469900"/>
            <a:chOff x="1440" y="2016"/>
            <a:chExt cx="2875" cy="296"/>
          </a:xfrm>
        </p:grpSpPr>
        <p:sp>
          <p:nvSpPr>
            <p:cNvPr id="93236" name="Rectangle 52"/>
            <p:cNvSpPr>
              <a:spLocks noChangeArrowheads="1"/>
            </p:cNvSpPr>
            <p:nvPr/>
          </p:nvSpPr>
          <p:spPr bwMode="auto">
            <a:xfrm>
              <a:off x="1440" y="2016"/>
              <a:ext cx="2875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7" name="Rectangle 53"/>
            <p:cNvSpPr>
              <a:spLocks noChangeArrowheads="1"/>
            </p:cNvSpPr>
            <p:nvPr/>
          </p:nvSpPr>
          <p:spPr bwMode="auto">
            <a:xfrm>
              <a:off x="1588" y="2064"/>
              <a:ext cx="218" cy="185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8" name="Rectangle 54"/>
            <p:cNvSpPr>
              <a:spLocks noChangeArrowheads="1"/>
            </p:cNvSpPr>
            <p:nvPr/>
          </p:nvSpPr>
          <p:spPr bwMode="auto">
            <a:xfrm>
              <a:off x="1856" y="2064"/>
              <a:ext cx="218" cy="185"/>
            </a:xfrm>
            <a:prstGeom prst="rect">
              <a:avLst/>
            </a:prstGeom>
            <a:solidFill>
              <a:srgbClr val="EAEAEA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39" name="Rectangle 55"/>
            <p:cNvSpPr>
              <a:spLocks noChangeArrowheads="1"/>
            </p:cNvSpPr>
            <p:nvPr/>
          </p:nvSpPr>
          <p:spPr bwMode="auto">
            <a:xfrm>
              <a:off x="2125" y="2064"/>
              <a:ext cx="218" cy="185"/>
            </a:xfrm>
            <a:prstGeom prst="rect">
              <a:avLst/>
            </a:prstGeom>
            <a:solidFill>
              <a:srgbClr val="DDDDDD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0" name="Rectangle 56"/>
            <p:cNvSpPr>
              <a:spLocks noChangeArrowheads="1"/>
            </p:cNvSpPr>
            <p:nvPr/>
          </p:nvSpPr>
          <p:spPr bwMode="auto">
            <a:xfrm>
              <a:off x="2394" y="2064"/>
              <a:ext cx="218" cy="185"/>
            </a:xfrm>
            <a:prstGeom prst="rect">
              <a:avLst/>
            </a:prstGeom>
            <a:solidFill>
              <a:srgbClr val="C0C0C0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1" name="Rectangle 57"/>
            <p:cNvSpPr>
              <a:spLocks noChangeArrowheads="1"/>
            </p:cNvSpPr>
            <p:nvPr/>
          </p:nvSpPr>
          <p:spPr bwMode="auto">
            <a:xfrm>
              <a:off x="2663" y="2064"/>
              <a:ext cx="218" cy="185"/>
            </a:xfrm>
            <a:prstGeom prst="rect">
              <a:avLst/>
            </a:prstGeom>
            <a:solidFill>
              <a:srgbClr val="B2B2B2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2" name="Rectangle 58"/>
            <p:cNvSpPr>
              <a:spLocks noChangeArrowheads="1"/>
            </p:cNvSpPr>
            <p:nvPr/>
          </p:nvSpPr>
          <p:spPr bwMode="auto">
            <a:xfrm>
              <a:off x="2932" y="2064"/>
              <a:ext cx="218" cy="185"/>
            </a:xfrm>
            <a:prstGeom prst="rect">
              <a:avLst/>
            </a:prstGeom>
            <a:solidFill>
              <a:srgbClr val="969696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3" name="Rectangle 59"/>
            <p:cNvSpPr>
              <a:spLocks noChangeArrowheads="1"/>
            </p:cNvSpPr>
            <p:nvPr/>
          </p:nvSpPr>
          <p:spPr bwMode="auto">
            <a:xfrm>
              <a:off x="3201" y="2064"/>
              <a:ext cx="218" cy="185"/>
            </a:xfrm>
            <a:prstGeom prst="rect">
              <a:avLst/>
            </a:prstGeom>
            <a:solidFill>
              <a:srgbClr val="969696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4" name="Rectangle 60"/>
            <p:cNvSpPr>
              <a:spLocks noChangeArrowheads="1"/>
            </p:cNvSpPr>
            <p:nvPr/>
          </p:nvSpPr>
          <p:spPr bwMode="auto">
            <a:xfrm>
              <a:off x="3470" y="2064"/>
              <a:ext cx="218" cy="185"/>
            </a:xfrm>
            <a:prstGeom prst="rect">
              <a:avLst/>
            </a:prstGeom>
            <a:solidFill>
              <a:srgbClr val="808080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5" name="Rectangle 61"/>
            <p:cNvSpPr>
              <a:spLocks noChangeArrowheads="1"/>
            </p:cNvSpPr>
            <p:nvPr/>
          </p:nvSpPr>
          <p:spPr bwMode="auto">
            <a:xfrm>
              <a:off x="3739" y="2064"/>
              <a:ext cx="218" cy="185"/>
            </a:xfrm>
            <a:prstGeom prst="rect">
              <a:avLst/>
            </a:prstGeom>
            <a:solidFill>
              <a:srgbClr val="5F5F5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6" name="Rectangle 62"/>
            <p:cNvSpPr>
              <a:spLocks noChangeArrowheads="1"/>
            </p:cNvSpPr>
            <p:nvPr/>
          </p:nvSpPr>
          <p:spPr bwMode="auto">
            <a:xfrm>
              <a:off x="4006" y="2061"/>
              <a:ext cx="218" cy="185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13" name="Group 129"/>
          <p:cNvGrpSpPr>
            <a:grpSpLocks/>
          </p:cNvGrpSpPr>
          <p:nvPr/>
        </p:nvGrpSpPr>
        <p:grpSpPr bwMode="auto">
          <a:xfrm>
            <a:off x="4419600" y="4876800"/>
            <a:ext cx="4564063" cy="469900"/>
            <a:chOff x="1440" y="3024"/>
            <a:chExt cx="2875" cy="296"/>
          </a:xfrm>
        </p:grpSpPr>
        <p:sp>
          <p:nvSpPr>
            <p:cNvPr id="93248" name="Rectangle 64"/>
            <p:cNvSpPr>
              <a:spLocks noChangeArrowheads="1"/>
            </p:cNvSpPr>
            <p:nvPr/>
          </p:nvSpPr>
          <p:spPr bwMode="auto">
            <a:xfrm>
              <a:off x="1440" y="3024"/>
              <a:ext cx="2875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49" name="Rectangle 65"/>
            <p:cNvSpPr>
              <a:spLocks noChangeArrowheads="1"/>
            </p:cNvSpPr>
            <p:nvPr/>
          </p:nvSpPr>
          <p:spPr bwMode="auto">
            <a:xfrm>
              <a:off x="1592" y="3079"/>
              <a:ext cx="218" cy="185"/>
            </a:xfrm>
            <a:prstGeom prst="rect">
              <a:avLst/>
            </a:prstGeom>
            <a:solidFill>
              <a:srgbClr val="FBBDBD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0" name="Rectangle 66"/>
            <p:cNvSpPr>
              <a:spLocks noChangeArrowheads="1"/>
            </p:cNvSpPr>
            <p:nvPr/>
          </p:nvSpPr>
          <p:spPr bwMode="auto">
            <a:xfrm>
              <a:off x="1860" y="3079"/>
              <a:ext cx="218" cy="185"/>
            </a:xfrm>
            <a:prstGeom prst="rect">
              <a:avLst/>
            </a:prstGeom>
            <a:solidFill>
              <a:srgbClr val="F9DD97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1" name="Rectangle 67"/>
            <p:cNvSpPr>
              <a:spLocks noChangeArrowheads="1"/>
            </p:cNvSpPr>
            <p:nvPr/>
          </p:nvSpPr>
          <p:spPr bwMode="auto">
            <a:xfrm>
              <a:off x="2129" y="3079"/>
              <a:ext cx="218" cy="185"/>
            </a:xfrm>
            <a:prstGeom prst="rect">
              <a:avLst/>
            </a:prstGeom>
            <a:solidFill>
              <a:srgbClr val="CFEBA5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2" name="Rectangle 68"/>
            <p:cNvSpPr>
              <a:spLocks noChangeArrowheads="1"/>
            </p:cNvSpPr>
            <p:nvPr/>
          </p:nvSpPr>
          <p:spPr bwMode="auto">
            <a:xfrm>
              <a:off x="2398" y="3079"/>
              <a:ext cx="218" cy="185"/>
            </a:xfrm>
            <a:prstGeom prst="rect">
              <a:avLst/>
            </a:prstGeom>
            <a:solidFill>
              <a:srgbClr val="97F9A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3" name="Rectangle 69"/>
            <p:cNvSpPr>
              <a:spLocks noChangeArrowheads="1"/>
            </p:cNvSpPr>
            <p:nvPr/>
          </p:nvSpPr>
          <p:spPr bwMode="auto">
            <a:xfrm>
              <a:off x="2667" y="3079"/>
              <a:ext cx="218" cy="185"/>
            </a:xfrm>
            <a:prstGeom prst="rect">
              <a:avLst/>
            </a:prstGeom>
            <a:solidFill>
              <a:srgbClr val="9AEEE0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4" name="Rectangle 70"/>
            <p:cNvSpPr>
              <a:spLocks noChangeArrowheads="1"/>
            </p:cNvSpPr>
            <p:nvPr/>
          </p:nvSpPr>
          <p:spPr bwMode="auto">
            <a:xfrm>
              <a:off x="2936" y="3079"/>
              <a:ext cx="218" cy="185"/>
            </a:xfrm>
            <a:prstGeom prst="rect">
              <a:avLst/>
            </a:prstGeom>
            <a:solidFill>
              <a:srgbClr val="BDDBFB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5" name="Rectangle 71"/>
            <p:cNvSpPr>
              <a:spLocks noChangeArrowheads="1"/>
            </p:cNvSpPr>
            <p:nvPr/>
          </p:nvSpPr>
          <p:spPr bwMode="auto">
            <a:xfrm>
              <a:off x="3205" y="3079"/>
              <a:ext cx="218" cy="185"/>
            </a:xfrm>
            <a:prstGeom prst="rect">
              <a:avLst/>
            </a:prstGeom>
            <a:solidFill>
              <a:srgbClr val="D3C6FC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6" name="Rectangle 72"/>
            <p:cNvSpPr>
              <a:spLocks noChangeArrowheads="1"/>
            </p:cNvSpPr>
            <p:nvPr/>
          </p:nvSpPr>
          <p:spPr bwMode="auto">
            <a:xfrm>
              <a:off x="3474" y="3079"/>
              <a:ext cx="218" cy="185"/>
            </a:xfrm>
            <a:prstGeom prst="rect">
              <a:avLst/>
            </a:prstGeom>
            <a:solidFill>
              <a:srgbClr val="F8BDFB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7" name="Rectangle 73"/>
            <p:cNvSpPr>
              <a:spLocks noChangeArrowheads="1"/>
            </p:cNvSpPr>
            <p:nvPr/>
          </p:nvSpPr>
          <p:spPr bwMode="auto">
            <a:xfrm>
              <a:off x="3743" y="3079"/>
              <a:ext cx="218" cy="185"/>
            </a:xfrm>
            <a:prstGeom prst="rect">
              <a:avLst/>
            </a:prstGeom>
            <a:solidFill>
              <a:srgbClr val="FBBDD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58" name="Rectangle 74"/>
            <p:cNvSpPr>
              <a:spLocks noChangeArrowheads="1"/>
            </p:cNvSpPr>
            <p:nvPr/>
          </p:nvSpPr>
          <p:spPr bwMode="auto">
            <a:xfrm>
              <a:off x="4010" y="3076"/>
              <a:ext cx="218" cy="185"/>
            </a:xfrm>
            <a:prstGeom prst="rect">
              <a:avLst/>
            </a:prstGeom>
            <a:solidFill>
              <a:srgbClr val="FBBDBD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312" name="Group 128"/>
          <p:cNvGrpSpPr>
            <a:grpSpLocks/>
          </p:cNvGrpSpPr>
          <p:nvPr/>
        </p:nvGrpSpPr>
        <p:grpSpPr bwMode="auto">
          <a:xfrm>
            <a:off x="4427538" y="4292600"/>
            <a:ext cx="2032000" cy="469900"/>
            <a:chOff x="1440" y="2544"/>
            <a:chExt cx="1280" cy="296"/>
          </a:xfrm>
        </p:grpSpPr>
        <p:sp>
          <p:nvSpPr>
            <p:cNvPr id="93247" name="Rectangle 63"/>
            <p:cNvSpPr>
              <a:spLocks noChangeArrowheads="1"/>
            </p:cNvSpPr>
            <p:nvPr/>
          </p:nvSpPr>
          <p:spPr bwMode="auto">
            <a:xfrm>
              <a:off x="1440" y="2544"/>
              <a:ext cx="1280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0" name="Rectangle 76"/>
            <p:cNvSpPr>
              <a:spLocks noChangeArrowheads="1"/>
            </p:cNvSpPr>
            <p:nvPr/>
          </p:nvSpPr>
          <p:spPr bwMode="auto">
            <a:xfrm>
              <a:off x="1544" y="2603"/>
              <a:ext cx="218" cy="18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1" name="Line 77"/>
            <p:cNvSpPr>
              <a:spLocks noChangeShapeType="1"/>
            </p:cNvSpPr>
            <p:nvPr/>
          </p:nvSpPr>
          <p:spPr bwMode="auto">
            <a:xfrm>
              <a:off x="1567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2" name="Line 78"/>
            <p:cNvSpPr>
              <a:spLocks noChangeShapeType="1"/>
            </p:cNvSpPr>
            <p:nvPr/>
          </p:nvSpPr>
          <p:spPr bwMode="auto">
            <a:xfrm>
              <a:off x="1602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3" name="Line 79"/>
            <p:cNvSpPr>
              <a:spLocks noChangeShapeType="1"/>
            </p:cNvSpPr>
            <p:nvPr/>
          </p:nvSpPr>
          <p:spPr bwMode="auto">
            <a:xfrm>
              <a:off x="1637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4" name="Line 80"/>
            <p:cNvSpPr>
              <a:spLocks noChangeShapeType="1"/>
            </p:cNvSpPr>
            <p:nvPr/>
          </p:nvSpPr>
          <p:spPr bwMode="auto">
            <a:xfrm>
              <a:off x="1672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5" name="Line 81"/>
            <p:cNvSpPr>
              <a:spLocks noChangeShapeType="1"/>
            </p:cNvSpPr>
            <p:nvPr/>
          </p:nvSpPr>
          <p:spPr bwMode="auto">
            <a:xfrm>
              <a:off x="1707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6" name="Line 82"/>
            <p:cNvSpPr>
              <a:spLocks noChangeShapeType="1"/>
            </p:cNvSpPr>
            <p:nvPr/>
          </p:nvSpPr>
          <p:spPr bwMode="auto">
            <a:xfrm>
              <a:off x="1743" y="2603"/>
              <a:ext cx="0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68" name="Rectangle 84"/>
            <p:cNvSpPr>
              <a:spLocks noChangeArrowheads="1"/>
            </p:cNvSpPr>
            <p:nvPr/>
          </p:nvSpPr>
          <p:spPr bwMode="auto">
            <a:xfrm>
              <a:off x="1812" y="2603"/>
              <a:ext cx="218" cy="18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3269" name="Group 85"/>
            <p:cNvGrpSpPr>
              <a:grpSpLocks/>
            </p:cNvGrpSpPr>
            <p:nvPr/>
          </p:nvGrpSpPr>
          <p:grpSpPr bwMode="auto">
            <a:xfrm rot="-5400000">
              <a:off x="1827" y="2587"/>
              <a:ext cx="176" cy="212"/>
              <a:chOff x="1724" y="2974"/>
              <a:chExt cx="176" cy="185"/>
            </a:xfrm>
          </p:grpSpPr>
          <p:sp>
            <p:nvSpPr>
              <p:cNvPr id="93270" name="Line 86"/>
              <p:cNvSpPr>
                <a:spLocks noChangeShapeType="1"/>
              </p:cNvSpPr>
              <p:nvPr/>
            </p:nvSpPr>
            <p:spPr bwMode="auto">
              <a:xfrm>
                <a:off x="1724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71" name="Line 87"/>
              <p:cNvSpPr>
                <a:spLocks noChangeShapeType="1"/>
              </p:cNvSpPr>
              <p:nvPr/>
            </p:nvSpPr>
            <p:spPr bwMode="auto">
              <a:xfrm>
                <a:off x="1759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72" name="Line 88"/>
              <p:cNvSpPr>
                <a:spLocks noChangeShapeType="1"/>
              </p:cNvSpPr>
              <p:nvPr/>
            </p:nvSpPr>
            <p:spPr bwMode="auto">
              <a:xfrm>
                <a:off x="1794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73" name="Line 89"/>
              <p:cNvSpPr>
                <a:spLocks noChangeShapeType="1"/>
              </p:cNvSpPr>
              <p:nvPr/>
            </p:nvSpPr>
            <p:spPr bwMode="auto">
              <a:xfrm>
                <a:off x="1829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74" name="Line 90"/>
              <p:cNvSpPr>
                <a:spLocks noChangeShapeType="1"/>
              </p:cNvSpPr>
              <p:nvPr/>
            </p:nvSpPr>
            <p:spPr bwMode="auto">
              <a:xfrm>
                <a:off x="1864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75" name="Line 91"/>
              <p:cNvSpPr>
                <a:spLocks noChangeShapeType="1"/>
              </p:cNvSpPr>
              <p:nvPr/>
            </p:nvSpPr>
            <p:spPr bwMode="auto">
              <a:xfrm>
                <a:off x="1900" y="2974"/>
                <a:ext cx="0" cy="1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3277" name="Rectangle 93"/>
            <p:cNvSpPr>
              <a:spLocks noChangeArrowheads="1"/>
            </p:cNvSpPr>
            <p:nvPr/>
          </p:nvSpPr>
          <p:spPr bwMode="auto">
            <a:xfrm>
              <a:off x="2084" y="2603"/>
              <a:ext cx="218" cy="18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3278" name="Group 94"/>
            <p:cNvGrpSpPr>
              <a:grpSpLocks/>
            </p:cNvGrpSpPr>
            <p:nvPr/>
          </p:nvGrpSpPr>
          <p:grpSpPr bwMode="auto">
            <a:xfrm>
              <a:off x="2057" y="2631"/>
              <a:ext cx="262" cy="124"/>
              <a:chOff x="2085" y="2826"/>
              <a:chExt cx="262" cy="124"/>
            </a:xfrm>
          </p:grpSpPr>
          <p:sp>
            <p:nvSpPr>
              <p:cNvPr id="93279" name="Line 95"/>
              <p:cNvSpPr>
                <a:spLocks noChangeShapeType="1"/>
              </p:cNvSpPr>
              <p:nvPr/>
            </p:nvSpPr>
            <p:spPr bwMode="auto">
              <a:xfrm rot="13782499" flipV="1">
                <a:off x="2287" y="2903"/>
                <a:ext cx="15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80" name="Line 96"/>
              <p:cNvSpPr>
                <a:spLocks noChangeShapeType="1"/>
              </p:cNvSpPr>
              <p:nvPr/>
            </p:nvSpPr>
            <p:spPr bwMode="auto">
              <a:xfrm rot="13782499" flipV="1">
                <a:off x="2254" y="2847"/>
                <a:ext cx="6" cy="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81" name="Line 97"/>
              <p:cNvSpPr>
                <a:spLocks noChangeShapeType="1"/>
              </p:cNvSpPr>
              <p:nvPr/>
            </p:nvSpPr>
            <p:spPr bwMode="auto">
              <a:xfrm rot="13782499" flipV="1">
                <a:off x="2224" y="2787"/>
                <a:ext cx="6" cy="2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82" name="Line 98"/>
              <p:cNvSpPr>
                <a:spLocks noChangeShapeType="1"/>
              </p:cNvSpPr>
              <p:nvPr/>
            </p:nvSpPr>
            <p:spPr bwMode="auto">
              <a:xfrm rot="13782499" flipV="1">
                <a:off x="2205" y="2748"/>
                <a:ext cx="12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83" name="Line 99"/>
              <p:cNvSpPr>
                <a:spLocks noChangeShapeType="1"/>
              </p:cNvSpPr>
              <p:nvPr/>
            </p:nvSpPr>
            <p:spPr bwMode="auto">
              <a:xfrm rot="13782499" flipV="1">
                <a:off x="2180" y="2761"/>
                <a:ext cx="13" cy="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3284" name="Line 100"/>
              <p:cNvSpPr>
                <a:spLocks noChangeShapeType="1"/>
              </p:cNvSpPr>
              <p:nvPr/>
            </p:nvSpPr>
            <p:spPr bwMode="auto">
              <a:xfrm rot="13782499" flipV="1">
                <a:off x="2151" y="2775"/>
                <a:ext cx="8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3286" name="Rectangle 102"/>
            <p:cNvSpPr>
              <a:spLocks noChangeArrowheads="1"/>
            </p:cNvSpPr>
            <p:nvPr/>
          </p:nvSpPr>
          <p:spPr bwMode="auto">
            <a:xfrm rot="-5400000">
              <a:off x="2361" y="2571"/>
              <a:ext cx="207" cy="238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87" name="Line 103"/>
            <p:cNvSpPr>
              <a:spLocks noChangeShapeType="1"/>
            </p:cNvSpPr>
            <p:nvPr/>
          </p:nvSpPr>
          <p:spPr bwMode="auto">
            <a:xfrm rot="-13217501">
              <a:off x="2543" y="2578"/>
              <a:ext cx="1" cy="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88" name="Line 104"/>
            <p:cNvSpPr>
              <a:spLocks noChangeShapeType="1"/>
            </p:cNvSpPr>
            <p:nvPr/>
          </p:nvSpPr>
          <p:spPr bwMode="auto">
            <a:xfrm rot="8382499" flipV="1">
              <a:off x="2517" y="2576"/>
              <a:ext cx="5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89" name="Line 105"/>
            <p:cNvSpPr>
              <a:spLocks noChangeShapeType="1"/>
            </p:cNvSpPr>
            <p:nvPr/>
          </p:nvSpPr>
          <p:spPr bwMode="auto">
            <a:xfrm rot="8382499" flipV="1">
              <a:off x="2490" y="2567"/>
              <a:ext cx="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90" name="Line 106"/>
            <p:cNvSpPr>
              <a:spLocks noChangeShapeType="1"/>
            </p:cNvSpPr>
            <p:nvPr/>
          </p:nvSpPr>
          <p:spPr bwMode="auto">
            <a:xfrm rot="8382499" flipV="1">
              <a:off x="2435" y="2555"/>
              <a:ext cx="9" cy="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91" name="Line 107"/>
            <p:cNvSpPr>
              <a:spLocks noChangeShapeType="1"/>
            </p:cNvSpPr>
            <p:nvPr/>
          </p:nvSpPr>
          <p:spPr bwMode="auto">
            <a:xfrm rot="8382499" flipV="1">
              <a:off x="2406" y="2609"/>
              <a:ext cx="4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292" name="Line 108"/>
            <p:cNvSpPr>
              <a:spLocks noChangeShapeType="1"/>
            </p:cNvSpPr>
            <p:nvPr/>
          </p:nvSpPr>
          <p:spPr bwMode="auto">
            <a:xfrm rot="-13217501" flipH="1" flipV="1">
              <a:off x="2378" y="2693"/>
              <a:ext cx="1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3293" name="Group 109"/>
          <p:cNvGrpSpPr>
            <a:grpSpLocks/>
          </p:cNvGrpSpPr>
          <p:nvPr/>
        </p:nvGrpSpPr>
        <p:grpSpPr bwMode="auto">
          <a:xfrm>
            <a:off x="3886200" y="5562600"/>
            <a:ext cx="5106988" cy="469900"/>
            <a:chOff x="1523" y="1464"/>
            <a:chExt cx="4041" cy="619"/>
          </a:xfrm>
        </p:grpSpPr>
        <p:sp>
          <p:nvSpPr>
            <p:cNvPr id="93294" name="Rectangle 110"/>
            <p:cNvSpPr>
              <a:spLocks noChangeArrowheads="1"/>
            </p:cNvSpPr>
            <p:nvPr/>
          </p:nvSpPr>
          <p:spPr bwMode="auto">
            <a:xfrm>
              <a:off x="1523" y="1464"/>
              <a:ext cx="4041" cy="619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pic>
          <p:nvPicPr>
            <p:cNvPr id="93295" name="Picture 111" descr="texbric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1501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296" name="Picture 112" descr="texcloud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" y="1502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297" name="Picture 113" descr="texfur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" y="151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298" name="Picture 114" descr="texgrass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502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299" name="Picture 115" descr="texpetal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1502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3300" name="Picture 116" descr="texsand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" y="1508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93302" name="Group 118"/>
          <p:cNvGrpSpPr>
            <a:grpSpLocks/>
          </p:cNvGrpSpPr>
          <p:nvPr/>
        </p:nvGrpSpPr>
        <p:grpSpPr bwMode="auto">
          <a:xfrm>
            <a:off x="4495800" y="1447800"/>
            <a:ext cx="990600" cy="677863"/>
            <a:chOff x="3920" y="640"/>
            <a:chExt cx="837" cy="573"/>
          </a:xfrm>
        </p:grpSpPr>
        <p:sp>
          <p:nvSpPr>
            <p:cNvPr id="93303" name="Rectangle 119"/>
            <p:cNvSpPr>
              <a:spLocks noChangeArrowheads="1"/>
            </p:cNvSpPr>
            <p:nvPr/>
          </p:nvSpPr>
          <p:spPr bwMode="auto">
            <a:xfrm>
              <a:off x="3920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304" name="AutoShape 120"/>
            <p:cNvSpPr>
              <a:spLocks noChangeArrowheads="1"/>
            </p:cNvSpPr>
            <p:nvPr/>
          </p:nvSpPr>
          <p:spPr bwMode="auto">
            <a:xfrm>
              <a:off x="4048" y="771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305" name="AutoShape 121"/>
            <p:cNvSpPr>
              <a:spLocks noChangeArrowheads="1"/>
            </p:cNvSpPr>
            <p:nvPr/>
          </p:nvSpPr>
          <p:spPr bwMode="auto">
            <a:xfrm>
              <a:off x="4395" y="866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3306" name="AutoShape 122"/>
            <p:cNvSpPr>
              <a:spLocks noChangeArrowheads="1"/>
            </p:cNvSpPr>
            <p:nvPr/>
          </p:nvSpPr>
          <p:spPr bwMode="auto">
            <a:xfrm>
              <a:off x="4504" y="680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know now</a:t>
            </a:r>
          </a:p>
        </p:txBody>
      </p:sp>
      <p:sp>
        <p:nvSpPr>
          <p:cNvPr id="1505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Attributes of visual variables </a:t>
            </a:r>
          </a:p>
          <a:p>
            <a:pPr lvl="1"/>
            <a:r>
              <a:rPr lang="en-US"/>
              <a:t>position 		size  </a:t>
            </a:r>
          </a:p>
          <a:p>
            <a:pPr lvl="1"/>
            <a:r>
              <a:rPr lang="en-US"/>
              <a:t>shape		value  </a:t>
            </a:r>
          </a:p>
          <a:p>
            <a:pPr lvl="1"/>
            <a:r>
              <a:rPr lang="en-US"/>
              <a:t>orientation		color  </a:t>
            </a:r>
          </a:p>
          <a:p>
            <a:pPr lvl="1"/>
            <a:r>
              <a:rPr lang="en-US"/>
              <a:t>texture		motion </a:t>
            </a:r>
          </a:p>
          <a:p>
            <a:endParaRPr lang="en-US"/>
          </a:p>
          <a:p>
            <a:r>
              <a:rPr lang="en-US"/>
              <a:t>Characteristics of visual variables </a:t>
            </a:r>
          </a:p>
          <a:p>
            <a:pPr lvl="1"/>
            <a:r>
              <a:rPr lang="en-US"/>
              <a:t>selective </a:t>
            </a:r>
          </a:p>
          <a:p>
            <a:pPr lvl="1"/>
            <a:r>
              <a:rPr lang="en-US"/>
              <a:t>associative </a:t>
            </a:r>
          </a:p>
          <a:p>
            <a:pPr lvl="1"/>
            <a:r>
              <a:rPr lang="en-US"/>
              <a:t>quantitative </a:t>
            </a:r>
          </a:p>
          <a:p>
            <a:pPr lvl="1"/>
            <a:r>
              <a:rPr lang="en-US"/>
              <a:t>order</a:t>
            </a:r>
          </a:p>
          <a:p>
            <a:pPr lvl="1"/>
            <a:r>
              <a:rPr lang="en-US"/>
              <a:t>length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Visual variables - characteristics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Different variable attributes may be:</a:t>
            </a:r>
            <a:br>
              <a:rPr lang="en-US"/>
            </a:br>
            <a:endParaRPr lang="en-US" sz="1400"/>
          </a:p>
          <a:p>
            <a:pPr lvl="1"/>
            <a:r>
              <a:rPr lang="en-US" b="1"/>
              <a:t>selective</a:t>
            </a:r>
            <a:r>
              <a:rPr lang="en-US"/>
              <a:t> </a:t>
            </a:r>
          </a:p>
          <a:p>
            <a:pPr lvl="2">
              <a:buFontTx/>
              <a:buNone/>
            </a:pPr>
            <a:r>
              <a:rPr lang="en-US"/>
              <a:t>is a change enough to allow us to select it from a group?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r>
              <a:rPr lang="en-US" b="1"/>
              <a:t>associative</a:t>
            </a:r>
            <a:r>
              <a:rPr lang="en-US"/>
              <a:t> </a:t>
            </a:r>
          </a:p>
          <a:p>
            <a:pPr lvl="2">
              <a:buFontTx/>
              <a:buNone/>
            </a:pPr>
            <a:r>
              <a:rPr lang="en-US"/>
              <a:t>is a change enough to allow us to perceive them as a group?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r>
              <a:rPr lang="en-US" b="1"/>
              <a:t>quantitative </a:t>
            </a:r>
          </a:p>
          <a:p>
            <a:pPr lvl="2">
              <a:buFontTx/>
              <a:buNone/>
            </a:pPr>
            <a:r>
              <a:rPr lang="en-US"/>
              <a:t>is there a numerical reading obtainable from changes in this variable?</a:t>
            </a:r>
          </a:p>
          <a:p>
            <a:pPr lvl="2">
              <a:buFontTx/>
              <a:buNone/>
            </a:pPr>
            <a:endParaRPr lang="en-US"/>
          </a:p>
          <a:p>
            <a:pPr lvl="1"/>
            <a:r>
              <a:rPr lang="en-US" b="1"/>
              <a:t>order</a:t>
            </a:r>
          </a:p>
          <a:p>
            <a:pPr lvl="2">
              <a:buFontTx/>
              <a:buNone/>
            </a:pPr>
            <a:r>
              <a:rPr lang="en-US"/>
              <a:t>are changes in this variable perceived as ordered?</a:t>
            </a:r>
          </a:p>
          <a:p>
            <a:pPr lvl="1"/>
            <a:endParaRPr lang="en-US"/>
          </a:p>
          <a:p>
            <a:pPr lvl="1"/>
            <a:r>
              <a:rPr lang="en-US" b="1"/>
              <a:t>length</a:t>
            </a:r>
          </a:p>
          <a:p>
            <a:pPr lvl="2">
              <a:buFontTx/>
              <a:buNone/>
            </a:pPr>
            <a:r>
              <a:rPr lang="en-US"/>
              <a:t>across how many changes in this variable are distinctions perceptible?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selective</a:t>
            </a:r>
          </a:p>
          <a:p>
            <a:endParaRPr lang="en-US"/>
          </a:p>
          <a:p>
            <a:r>
              <a:rPr lang="en-US"/>
              <a:t>associative</a:t>
            </a:r>
          </a:p>
          <a:p>
            <a:endParaRPr lang="en-US"/>
          </a:p>
          <a:p>
            <a:r>
              <a:rPr lang="en-US"/>
              <a:t>quantitative</a:t>
            </a:r>
          </a:p>
          <a:p>
            <a:endParaRPr lang="en-US"/>
          </a:p>
          <a:p>
            <a:r>
              <a:rPr lang="en-US"/>
              <a:t>order</a:t>
            </a:r>
          </a:p>
          <a:p>
            <a:endParaRPr lang="en-US"/>
          </a:p>
          <a:p>
            <a:r>
              <a:rPr lang="en-US"/>
              <a:t>length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905125" y="1366838"/>
            <a:ext cx="1328738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891088" y="1366838"/>
            <a:ext cx="1328737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3136900" y="157480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771900" y="1768475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5019675" y="1574800"/>
            <a:ext cx="293688" cy="334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568950" y="1727200"/>
            <a:ext cx="293688" cy="334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grpSp>
        <p:nvGrpSpPr>
          <p:cNvPr id="95305" name="Group 73"/>
          <p:cNvGrpSpPr>
            <a:grpSpLocks/>
          </p:cNvGrpSpPr>
          <p:nvPr/>
        </p:nvGrpSpPr>
        <p:grpSpPr bwMode="auto">
          <a:xfrm>
            <a:off x="6878638" y="1366838"/>
            <a:ext cx="1328737" cy="909637"/>
            <a:chOff x="3920" y="640"/>
            <a:chExt cx="837" cy="573"/>
          </a:xfrm>
        </p:grpSpPr>
        <p:sp>
          <p:nvSpPr>
            <p:cNvPr id="95237" name="Rectangle 5"/>
            <p:cNvSpPr>
              <a:spLocks noChangeArrowheads="1"/>
            </p:cNvSpPr>
            <p:nvPr/>
          </p:nvSpPr>
          <p:spPr bwMode="auto">
            <a:xfrm>
              <a:off x="3920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43" name="AutoShape 11"/>
            <p:cNvSpPr>
              <a:spLocks noChangeArrowheads="1"/>
            </p:cNvSpPr>
            <p:nvPr/>
          </p:nvSpPr>
          <p:spPr bwMode="auto">
            <a:xfrm>
              <a:off x="4048" y="771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44" name="AutoShape 12"/>
            <p:cNvSpPr>
              <a:spLocks noChangeArrowheads="1"/>
            </p:cNvSpPr>
            <p:nvPr/>
          </p:nvSpPr>
          <p:spPr bwMode="auto">
            <a:xfrm>
              <a:off x="4395" y="866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45" name="AutoShape 13"/>
            <p:cNvSpPr>
              <a:spLocks noChangeArrowheads="1"/>
            </p:cNvSpPr>
            <p:nvPr/>
          </p:nvSpPr>
          <p:spPr bwMode="auto">
            <a:xfrm>
              <a:off x="4504" y="680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911475" y="2417763"/>
            <a:ext cx="1328738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6884988" y="2417763"/>
            <a:ext cx="1328737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897438" y="2417763"/>
            <a:ext cx="1328737" cy="9096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3070225" y="252095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3222625" y="267335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3375025" y="282575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3527425" y="297815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3679825" y="3130550"/>
            <a:ext cx="146050" cy="168275"/>
          </a:xfrm>
          <a:prstGeom prst="ellipse">
            <a:avLst/>
          </a:prstGeom>
          <a:solidFill>
            <a:schemeClr val="tx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flipV="1">
            <a:off x="5010150" y="3049588"/>
            <a:ext cx="323850" cy="18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5465763" y="2887663"/>
            <a:ext cx="157162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 flipV="1">
            <a:off x="5816600" y="2601913"/>
            <a:ext cx="323850" cy="18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7" name="AutoShape 25"/>
          <p:cNvSpPr>
            <a:spLocks noChangeArrowheads="1"/>
          </p:cNvSpPr>
          <p:nvPr/>
        </p:nvSpPr>
        <p:spPr bwMode="auto">
          <a:xfrm>
            <a:off x="7108825" y="2593975"/>
            <a:ext cx="114300" cy="74613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8" name="AutoShape 26"/>
          <p:cNvSpPr>
            <a:spLocks noChangeArrowheads="1"/>
          </p:cNvSpPr>
          <p:nvPr/>
        </p:nvSpPr>
        <p:spPr bwMode="auto">
          <a:xfrm>
            <a:off x="7035800" y="2719388"/>
            <a:ext cx="114300" cy="74612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59" name="AutoShape 27"/>
          <p:cNvSpPr>
            <a:spLocks noChangeArrowheads="1"/>
          </p:cNvSpPr>
          <p:nvPr/>
        </p:nvSpPr>
        <p:spPr bwMode="auto">
          <a:xfrm>
            <a:off x="7292975" y="2506663"/>
            <a:ext cx="114300" cy="74612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0" name="AutoShape 28"/>
          <p:cNvSpPr>
            <a:spLocks noChangeArrowheads="1"/>
          </p:cNvSpPr>
          <p:nvPr/>
        </p:nvSpPr>
        <p:spPr bwMode="auto">
          <a:xfrm>
            <a:off x="7118350" y="2814638"/>
            <a:ext cx="114300" cy="74612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1" name="AutoShape 29"/>
          <p:cNvSpPr>
            <a:spLocks noChangeArrowheads="1"/>
          </p:cNvSpPr>
          <p:nvPr/>
        </p:nvSpPr>
        <p:spPr bwMode="auto">
          <a:xfrm>
            <a:off x="8013700" y="3101975"/>
            <a:ext cx="114300" cy="74613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2" name="AutoShape 30"/>
          <p:cNvSpPr>
            <a:spLocks noChangeArrowheads="1"/>
          </p:cNvSpPr>
          <p:nvPr/>
        </p:nvSpPr>
        <p:spPr bwMode="auto">
          <a:xfrm>
            <a:off x="7929563" y="3008313"/>
            <a:ext cx="114300" cy="74612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3" name="AutoShape 31"/>
          <p:cNvSpPr>
            <a:spLocks noChangeArrowheads="1"/>
          </p:cNvSpPr>
          <p:nvPr/>
        </p:nvSpPr>
        <p:spPr bwMode="auto">
          <a:xfrm>
            <a:off x="7894638" y="3128963"/>
            <a:ext cx="114300" cy="74612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4" name="AutoShape 32"/>
          <p:cNvSpPr>
            <a:spLocks noChangeArrowheads="1"/>
          </p:cNvSpPr>
          <p:nvPr/>
        </p:nvSpPr>
        <p:spPr bwMode="auto">
          <a:xfrm>
            <a:off x="7796213" y="3187700"/>
            <a:ext cx="114300" cy="74613"/>
          </a:xfrm>
          <a:prstGeom prst="rtTriangle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2916238" y="3500438"/>
            <a:ext cx="3286125" cy="308768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>
            <a:off x="3586163" y="3656013"/>
            <a:ext cx="0" cy="28162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2979738" y="5980113"/>
            <a:ext cx="3087687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2932113" y="350678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100</a:t>
            </a:r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3194050" y="57594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5654675" y="5930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10</a:t>
            </a:r>
          </a:p>
        </p:txBody>
      </p:sp>
      <p:sp>
        <p:nvSpPr>
          <p:cNvPr id="95271" name="Rectangle 39"/>
          <p:cNvSpPr>
            <a:spLocks noChangeArrowheads="1"/>
          </p:cNvSpPr>
          <p:nvPr/>
        </p:nvSpPr>
        <p:spPr bwMode="auto">
          <a:xfrm>
            <a:off x="3427413" y="59737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95272" name="AutoShape 40"/>
          <p:cNvSpPr>
            <a:spLocks noChangeArrowheads="1"/>
          </p:cNvSpPr>
          <p:nvPr/>
        </p:nvSpPr>
        <p:spPr bwMode="auto">
          <a:xfrm>
            <a:off x="4841875" y="4754563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3" name="AutoShape 41"/>
          <p:cNvSpPr>
            <a:spLocks noChangeArrowheads="1"/>
          </p:cNvSpPr>
          <p:nvPr/>
        </p:nvSpPr>
        <p:spPr bwMode="auto">
          <a:xfrm>
            <a:off x="4198938" y="5651500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4" name="AutoShape 42"/>
          <p:cNvSpPr>
            <a:spLocks noChangeArrowheads="1"/>
          </p:cNvSpPr>
          <p:nvPr/>
        </p:nvSpPr>
        <p:spPr bwMode="auto">
          <a:xfrm>
            <a:off x="5891213" y="3698875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5" name="AutoShape 43"/>
          <p:cNvSpPr>
            <a:spLocks noChangeArrowheads="1"/>
          </p:cNvSpPr>
          <p:nvPr/>
        </p:nvSpPr>
        <p:spPr bwMode="auto">
          <a:xfrm>
            <a:off x="5749925" y="3914775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6" name="AutoShape 44"/>
          <p:cNvSpPr>
            <a:spLocks noChangeArrowheads="1"/>
          </p:cNvSpPr>
          <p:nvPr/>
        </p:nvSpPr>
        <p:spPr bwMode="auto">
          <a:xfrm>
            <a:off x="5314950" y="4662488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7" name="AutoShape 45"/>
          <p:cNvSpPr>
            <a:spLocks noChangeArrowheads="1"/>
          </p:cNvSpPr>
          <p:nvPr/>
        </p:nvSpPr>
        <p:spPr bwMode="auto">
          <a:xfrm>
            <a:off x="4589463" y="5505450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8" name="AutoShape 46"/>
          <p:cNvSpPr>
            <a:spLocks noChangeArrowheads="1"/>
          </p:cNvSpPr>
          <p:nvPr/>
        </p:nvSpPr>
        <p:spPr bwMode="auto">
          <a:xfrm>
            <a:off x="3840163" y="5784850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79" name="AutoShape 47"/>
          <p:cNvSpPr>
            <a:spLocks noChangeArrowheads="1"/>
          </p:cNvSpPr>
          <p:nvPr/>
        </p:nvSpPr>
        <p:spPr bwMode="auto">
          <a:xfrm>
            <a:off x="5416550" y="4273550"/>
            <a:ext cx="104775" cy="136525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>
            <a:off x="3763963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3998913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>
            <a:off x="4235450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>
            <a:off x="4471988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4" name="Line 52"/>
          <p:cNvSpPr>
            <a:spLocks noChangeShapeType="1"/>
          </p:cNvSpPr>
          <p:nvPr/>
        </p:nvSpPr>
        <p:spPr bwMode="auto">
          <a:xfrm>
            <a:off x="4708525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>
            <a:off x="4943475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>
            <a:off x="5180013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5416550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8" name="Line 56"/>
          <p:cNvSpPr>
            <a:spLocks noChangeShapeType="1"/>
          </p:cNvSpPr>
          <p:nvPr/>
        </p:nvSpPr>
        <p:spPr bwMode="auto">
          <a:xfrm>
            <a:off x="5653088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>
            <a:off x="5889625" y="5980113"/>
            <a:ext cx="0" cy="63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cs-CZ"/>
          </a:p>
        </p:txBody>
      </p:sp>
      <p:grpSp>
        <p:nvGrpSpPr>
          <p:cNvPr id="95290" name="Group 58"/>
          <p:cNvGrpSpPr>
            <a:grpSpLocks/>
          </p:cNvGrpSpPr>
          <p:nvPr/>
        </p:nvGrpSpPr>
        <p:grpSpPr bwMode="auto">
          <a:xfrm>
            <a:off x="250825" y="1700213"/>
            <a:ext cx="271463" cy="271462"/>
            <a:chOff x="422" y="3772"/>
            <a:chExt cx="171" cy="171"/>
          </a:xfrm>
        </p:grpSpPr>
        <p:sp>
          <p:nvSpPr>
            <p:cNvPr id="95291" name="Line 59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92" name="Line 60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5293" name="Group 61"/>
          <p:cNvGrpSpPr>
            <a:grpSpLocks/>
          </p:cNvGrpSpPr>
          <p:nvPr/>
        </p:nvGrpSpPr>
        <p:grpSpPr bwMode="auto">
          <a:xfrm>
            <a:off x="250825" y="2565400"/>
            <a:ext cx="271463" cy="271463"/>
            <a:chOff x="422" y="3772"/>
            <a:chExt cx="171" cy="171"/>
          </a:xfrm>
        </p:grpSpPr>
        <p:sp>
          <p:nvSpPr>
            <p:cNvPr id="95294" name="Line 62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95" name="Line 63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5296" name="Group 64"/>
          <p:cNvGrpSpPr>
            <a:grpSpLocks/>
          </p:cNvGrpSpPr>
          <p:nvPr/>
        </p:nvGrpSpPr>
        <p:grpSpPr bwMode="auto">
          <a:xfrm>
            <a:off x="250825" y="3500438"/>
            <a:ext cx="271463" cy="271462"/>
            <a:chOff x="422" y="3772"/>
            <a:chExt cx="171" cy="171"/>
          </a:xfrm>
        </p:grpSpPr>
        <p:sp>
          <p:nvSpPr>
            <p:cNvPr id="95297" name="Line 65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298" name="Line 66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5299" name="Group 67"/>
          <p:cNvGrpSpPr>
            <a:grpSpLocks/>
          </p:cNvGrpSpPr>
          <p:nvPr/>
        </p:nvGrpSpPr>
        <p:grpSpPr bwMode="auto">
          <a:xfrm>
            <a:off x="250825" y="4365625"/>
            <a:ext cx="271463" cy="271463"/>
            <a:chOff x="422" y="3772"/>
            <a:chExt cx="171" cy="171"/>
          </a:xfrm>
        </p:grpSpPr>
        <p:sp>
          <p:nvSpPr>
            <p:cNvPr id="95300" name="Line 68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301" name="Line 69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5302" name="Group 70"/>
          <p:cNvGrpSpPr>
            <a:grpSpLocks/>
          </p:cNvGrpSpPr>
          <p:nvPr/>
        </p:nvGrpSpPr>
        <p:grpSpPr bwMode="auto">
          <a:xfrm>
            <a:off x="250825" y="5157788"/>
            <a:ext cx="271463" cy="271462"/>
            <a:chOff x="422" y="3772"/>
            <a:chExt cx="171" cy="171"/>
          </a:xfrm>
        </p:grpSpPr>
        <p:sp>
          <p:nvSpPr>
            <p:cNvPr id="95303" name="Line 71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5304" name="Line 72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468313" y="1196975"/>
            <a:ext cx="18002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selective</a:t>
            </a:r>
          </a:p>
          <a:p>
            <a:endParaRPr lang="en-US"/>
          </a:p>
          <a:p>
            <a:r>
              <a:rPr lang="en-US"/>
              <a:t>associative</a:t>
            </a:r>
          </a:p>
          <a:p>
            <a:endParaRPr lang="en-US"/>
          </a:p>
          <a:p>
            <a:r>
              <a:rPr lang="en-US"/>
              <a:t>quantitative</a:t>
            </a:r>
          </a:p>
          <a:p>
            <a:endParaRPr lang="en-US"/>
          </a:p>
          <a:p>
            <a:r>
              <a:rPr lang="en-US"/>
              <a:t>order</a:t>
            </a:r>
          </a:p>
          <a:p>
            <a:endParaRPr lang="en-US"/>
          </a:p>
          <a:p>
            <a:r>
              <a:rPr lang="en-US"/>
              <a:t>length</a:t>
            </a:r>
          </a:p>
          <a:p>
            <a:pPr lvl="1"/>
            <a:r>
              <a:rPr lang="en-US"/>
              <a:t>theoretically infinite but practically limited</a:t>
            </a:r>
          </a:p>
          <a:p>
            <a:pPr lvl="1"/>
            <a:r>
              <a:rPr lang="en-US"/>
              <a:t>association and selection ~ 5 and distinction ~ 20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Size</a:t>
            </a:r>
          </a:p>
        </p:txBody>
      </p:sp>
      <p:grpSp>
        <p:nvGrpSpPr>
          <p:cNvPr id="96330" name="Group 74"/>
          <p:cNvGrpSpPr>
            <a:grpSpLocks/>
          </p:cNvGrpSpPr>
          <p:nvPr/>
        </p:nvGrpSpPr>
        <p:grpSpPr bwMode="auto">
          <a:xfrm>
            <a:off x="3041650" y="1006475"/>
            <a:ext cx="5322888" cy="909638"/>
            <a:chOff x="1916" y="892"/>
            <a:chExt cx="3353" cy="573"/>
          </a:xfrm>
        </p:grpSpPr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1916" y="892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4432" y="892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3180" y="892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2075" y="1023"/>
              <a:ext cx="92" cy="10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2356" y="1152"/>
              <a:ext cx="257" cy="270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>
              <a:off x="3261" y="1023"/>
              <a:ext cx="185" cy="211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>
              <a:off x="3449" y="954"/>
              <a:ext cx="343" cy="3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5" name="AutoShape 19"/>
            <p:cNvSpPr>
              <a:spLocks noChangeArrowheads="1"/>
            </p:cNvSpPr>
            <p:nvPr/>
          </p:nvSpPr>
          <p:spPr bwMode="auto">
            <a:xfrm>
              <a:off x="4560" y="1023"/>
              <a:ext cx="191" cy="224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auto">
            <a:xfrm>
              <a:off x="4907" y="1118"/>
              <a:ext cx="309" cy="29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auto">
            <a:xfrm>
              <a:off x="5016" y="932"/>
              <a:ext cx="125" cy="139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29" name="Group 73"/>
          <p:cNvGrpSpPr>
            <a:grpSpLocks/>
          </p:cNvGrpSpPr>
          <p:nvPr/>
        </p:nvGrpSpPr>
        <p:grpSpPr bwMode="auto">
          <a:xfrm>
            <a:off x="3041650" y="2087563"/>
            <a:ext cx="5329238" cy="909637"/>
            <a:chOff x="1916" y="1641"/>
            <a:chExt cx="3357" cy="573"/>
          </a:xfrm>
        </p:grpSpPr>
        <p:sp>
          <p:nvSpPr>
            <p:cNvPr id="96278" name="Rectangle 22"/>
            <p:cNvSpPr>
              <a:spLocks noChangeArrowheads="1"/>
            </p:cNvSpPr>
            <p:nvPr/>
          </p:nvSpPr>
          <p:spPr bwMode="auto">
            <a:xfrm>
              <a:off x="1916" y="1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79" name="Rectangle 23"/>
            <p:cNvSpPr>
              <a:spLocks noChangeArrowheads="1"/>
            </p:cNvSpPr>
            <p:nvPr/>
          </p:nvSpPr>
          <p:spPr bwMode="auto">
            <a:xfrm>
              <a:off x="4436" y="1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0" name="Rectangle 24"/>
            <p:cNvSpPr>
              <a:spLocks noChangeArrowheads="1"/>
            </p:cNvSpPr>
            <p:nvPr/>
          </p:nvSpPr>
          <p:spPr bwMode="auto">
            <a:xfrm>
              <a:off x="3184" y="1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auto">
            <a:xfrm>
              <a:off x="2033" y="1706"/>
              <a:ext cx="92" cy="10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auto">
            <a:xfrm>
              <a:off x="2124" y="1791"/>
              <a:ext cx="92" cy="10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auto">
            <a:xfrm>
              <a:off x="2410" y="1714"/>
              <a:ext cx="205" cy="23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auto">
            <a:xfrm>
              <a:off x="2214" y="1876"/>
              <a:ext cx="205" cy="23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2417" y="2090"/>
              <a:ext cx="92" cy="10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 flipV="1">
              <a:off x="3255" y="2039"/>
              <a:ext cx="204" cy="11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7" name="Line 31"/>
            <p:cNvSpPr>
              <a:spLocks noChangeShapeType="1"/>
            </p:cNvSpPr>
            <p:nvPr/>
          </p:nvSpPr>
          <p:spPr bwMode="auto">
            <a:xfrm flipV="1">
              <a:off x="3542" y="1937"/>
              <a:ext cx="99" cy="6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8" name="Line 32"/>
            <p:cNvSpPr>
              <a:spLocks noChangeShapeType="1"/>
            </p:cNvSpPr>
            <p:nvPr/>
          </p:nvSpPr>
          <p:spPr bwMode="auto">
            <a:xfrm flipV="1">
              <a:off x="3763" y="1757"/>
              <a:ext cx="204" cy="11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89" name="AutoShape 33"/>
            <p:cNvSpPr>
              <a:spLocks noChangeArrowheads="1"/>
            </p:cNvSpPr>
            <p:nvPr/>
          </p:nvSpPr>
          <p:spPr bwMode="auto">
            <a:xfrm>
              <a:off x="4476" y="1686"/>
              <a:ext cx="173" cy="113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0" name="AutoShape 34"/>
            <p:cNvSpPr>
              <a:spLocks noChangeArrowheads="1"/>
            </p:cNvSpPr>
            <p:nvPr/>
          </p:nvSpPr>
          <p:spPr bwMode="auto">
            <a:xfrm>
              <a:off x="4531" y="1831"/>
              <a:ext cx="72" cy="4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1" name="AutoShape 35"/>
            <p:cNvSpPr>
              <a:spLocks noChangeArrowheads="1"/>
            </p:cNvSpPr>
            <p:nvPr/>
          </p:nvSpPr>
          <p:spPr bwMode="auto">
            <a:xfrm>
              <a:off x="4693" y="1697"/>
              <a:ext cx="72" cy="4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auto">
            <a:xfrm>
              <a:off x="4482" y="1878"/>
              <a:ext cx="173" cy="113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3" name="AutoShape 37"/>
            <p:cNvSpPr>
              <a:spLocks noChangeArrowheads="1"/>
            </p:cNvSpPr>
            <p:nvPr/>
          </p:nvSpPr>
          <p:spPr bwMode="auto">
            <a:xfrm>
              <a:off x="5147" y="2072"/>
              <a:ext cx="72" cy="4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4" name="AutoShape 38"/>
            <p:cNvSpPr>
              <a:spLocks noChangeArrowheads="1"/>
            </p:cNvSpPr>
            <p:nvPr/>
          </p:nvSpPr>
          <p:spPr bwMode="auto">
            <a:xfrm>
              <a:off x="4993" y="1947"/>
              <a:ext cx="173" cy="113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5" name="AutoShape 39"/>
            <p:cNvSpPr>
              <a:spLocks noChangeArrowheads="1"/>
            </p:cNvSpPr>
            <p:nvPr/>
          </p:nvSpPr>
          <p:spPr bwMode="auto">
            <a:xfrm>
              <a:off x="5072" y="2089"/>
              <a:ext cx="72" cy="4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6" name="AutoShape 40"/>
            <p:cNvSpPr>
              <a:spLocks noChangeArrowheads="1"/>
            </p:cNvSpPr>
            <p:nvPr/>
          </p:nvSpPr>
          <p:spPr bwMode="auto">
            <a:xfrm>
              <a:off x="5010" y="2126"/>
              <a:ext cx="72" cy="47"/>
            </a:xfrm>
            <a:prstGeom prst="rtTriangl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297" name="Group 41"/>
          <p:cNvGrpSpPr>
            <a:grpSpLocks/>
          </p:cNvGrpSpPr>
          <p:nvPr/>
        </p:nvGrpSpPr>
        <p:grpSpPr bwMode="auto">
          <a:xfrm>
            <a:off x="250825" y="1628775"/>
            <a:ext cx="271463" cy="271463"/>
            <a:chOff x="422" y="3772"/>
            <a:chExt cx="171" cy="171"/>
          </a:xfrm>
        </p:grpSpPr>
        <p:sp>
          <p:nvSpPr>
            <p:cNvPr id="96298" name="Line 42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99" name="Line 43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00" name="Group 44"/>
          <p:cNvGrpSpPr>
            <a:grpSpLocks/>
          </p:cNvGrpSpPr>
          <p:nvPr/>
        </p:nvGrpSpPr>
        <p:grpSpPr bwMode="auto">
          <a:xfrm>
            <a:off x="250825" y="2492375"/>
            <a:ext cx="271463" cy="271463"/>
            <a:chOff x="422" y="3772"/>
            <a:chExt cx="171" cy="171"/>
          </a:xfrm>
        </p:grpSpPr>
        <p:sp>
          <p:nvSpPr>
            <p:cNvPr id="96301" name="Line 45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02" name="Line 46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03" name="Group 47"/>
          <p:cNvGrpSpPr>
            <a:grpSpLocks/>
          </p:cNvGrpSpPr>
          <p:nvPr/>
        </p:nvGrpSpPr>
        <p:grpSpPr bwMode="auto">
          <a:xfrm>
            <a:off x="250825" y="4233863"/>
            <a:ext cx="271463" cy="271462"/>
            <a:chOff x="422" y="3772"/>
            <a:chExt cx="171" cy="171"/>
          </a:xfrm>
        </p:grpSpPr>
        <p:sp>
          <p:nvSpPr>
            <p:cNvPr id="96304" name="Line 48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05" name="Line 49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06" name="Group 50"/>
          <p:cNvGrpSpPr>
            <a:grpSpLocks/>
          </p:cNvGrpSpPr>
          <p:nvPr/>
        </p:nvGrpSpPr>
        <p:grpSpPr bwMode="auto">
          <a:xfrm>
            <a:off x="250825" y="5157788"/>
            <a:ext cx="271463" cy="271462"/>
            <a:chOff x="422" y="3772"/>
            <a:chExt cx="171" cy="171"/>
          </a:xfrm>
        </p:grpSpPr>
        <p:sp>
          <p:nvSpPr>
            <p:cNvPr id="96307" name="Line 51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08" name="Line 52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09" name="Group 53"/>
          <p:cNvGrpSpPr>
            <a:grpSpLocks/>
          </p:cNvGrpSpPr>
          <p:nvPr/>
        </p:nvGrpSpPr>
        <p:grpSpPr bwMode="auto">
          <a:xfrm>
            <a:off x="179388" y="3429000"/>
            <a:ext cx="376237" cy="180975"/>
            <a:chOff x="92" y="645"/>
            <a:chExt cx="237" cy="114"/>
          </a:xfrm>
        </p:grpSpPr>
        <p:sp>
          <p:nvSpPr>
            <p:cNvPr id="96310" name="Line 54"/>
            <p:cNvSpPr>
              <a:spLocks noChangeShapeType="1"/>
            </p:cNvSpPr>
            <p:nvPr/>
          </p:nvSpPr>
          <p:spPr bwMode="auto">
            <a:xfrm>
              <a:off x="92" y="759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11" name="Freeform 55"/>
            <p:cNvSpPr>
              <a:spLocks/>
            </p:cNvSpPr>
            <p:nvPr/>
          </p:nvSpPr>
          <p:spPr bwMode="auto">
            <a:xfrm>
              <a:off x="99" y="645"/>
              <a:ext cx="204" cy="60"/>
            </a:xfrm>
            <a:custGeom>
              <a:avLst/>
              <a:gdLst>
                <a:gd name="T0" fmla="*/ 0 w 204"/>
                <a:gd name="T1" fmla="*/ 8 h 60"/>
                <a:gd name="T2" fmla="*/ 66 w 204"/>
                <a:gd name="T3" fmla="*/ 54 h 60"/>
                <a:gd name="T4" fmla="*/ 138 w 204"/>
                <a:gd name="T5" fmla="*/ 1 h 60"/>
                <a:gd name="T6" fmla="*/ 204 w 20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60">
                  <a:moveTo>
                    <a:pt x="0" y="8"/>
                  </a:moveTo>
                  <a:cubicBezTo>
                    <a:pt x="21" y="31"/>
                    <a:pt x="43" y="55"/>
                    <a:pt x="66" y="54"/>
                  </a:cubicBezTo>
                  <a:cubicBezTo>
                    <a:pt x="89" y="53"/>
                    <a:pt x="115" y="0"/>
                    <a:pt x="138" y="1"/>
                  </a:cubicBezTo>
                  <a:cubicBezTo>
                    <a:pt x="161" y="2"/>
                    <a:pt x="194" y="51"/>
                    <a:pt x="204" y="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6332" name="Group 76"/>
          <p:cNvGrpSpPr>
            <a:grpSpLocks/>
          </p:cNvGrpSpPr>
          <p:nvPr/>
        </p:nvGrpSpPr>
        <p:grpSpPr bwMode="auto">
          <a:xfrm>
            <a:off x="3041650" y="4292600"/>
            <a:ext cx="5494338" cy="889000"/>
            <a:chOff x="1916" y="3108"/>
            <a:chExt cx="3461" cy="560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auto">
            <a:xfrm>
              <a:off x="1916" y="3108"/>
              <a:ext cx="3461" cy="560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0" name="Oval 4"/>
            <p:cNvSpPr>
              <a:spLocks noChangeArrowheads="1"/>
            </p:cNvSpPr>
            <p:nvPr/>
          </p:nvSpPr>
          <p:spPr bwMode="auto">
            <a:xfrm>
              <a:off x="1927" y="3113"/>
              <a:ext cx="488" cy="540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1" name="Oval 5"/>
            <p:cNvSpPr>
              <a:spLocks noChangeArrowheads="1"/>
            </p:cNvSpPr>
            <p:nvPr/>
          </p:nvSpPr>
          <p:spPr bwMode="auto">
            <a:xfrm>
              <a:off x="2654" y="3143"/>
              <a:ext cx="449" cy="480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3342" y="3195"/>
              <a:ext cx="344" cy="375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auto">
            <a:xfrm>
              <a:off x="3925" y="3235"/>
              <a:ext cx="304" cy="29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4" name="Oval 8"/>
            <p:cNvSpPr>
              <a:spLocks noChangeArrowheads="1"/>
            </p:cNvSpPr>
            <p:nvPr/>
          </p:nvSpPr>
          <p:spPr bwMode="auto">
            <a:xfrm>
              <a:off x="4468" y="3265"/>
              <a:ext cx="205" cy="23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4912" y="3330"/>
              <a:ext cx="92" cy="106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266" name="Oval 10"/>
            <p:cNvSpPr>
              <a:spLocks noChangeArrowheads="1"/>
            </p:cNvSpPr>
            <p:nvPr/>
          </p:nvSpPr>
          <p:spPr bwMode="auto">
            <a:xfrm>
              <a:off x="5243" y="3356"/>
              <a:ext cx="59" cy="53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12" name="Rectangle 56"/>
            <p:cNvSpPr>
              <a:spLocks noChangeArrowheads="1"/>
            </p:cNvSpPr>
            <p:nvPr/>
          </p:nvSpPr>
          <p:spPr bwMode="auto">
            <a:xfrm>
              <a:off x="4665" y="3247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13" name="Rectangle 57"/>
            <p:cNvSpPr>
              <a:spLocks noChangeArrowheads="1"/>
            </p:cNvSpPr>
            <p:nvPr/>
          </p:nvSpPr>
          <p:spPr bwMode="auto">
            <a:xfrm>
              <a:off x="5020" y="3240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14" name="Rectangle 58"/>
            <p:cNvSpPr>
              <a:spLocks noChangeArrowheads="1"/>
            </p:cNvSpPr>
            <p:nvPr/>
          </p:nvSpPr>
          <p:spPr bwMode="auto">
            <a:xfrm>
              <a:off x="2428" y="325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15" name="Rectangle 59"/>
            <p:cNvSpPr>
              <a:spLocks noChangeArrowheads="1"/>
            </p:cNvSpPr>
            <p:nvPr/>
          </p:nvSpPr>
          <p:spPr bwMode="auto">
            <a:xfrm>
              <a:off x="3105" y="325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16" name="Rectangle 60"/>
            <p:cNvSpPr>
              <a:spLocks noChangeArrowheads="1"/>
            </p:cNvSpPr>
            <p:nvPr/>
          </p:nvSpPr>
          <p:spPr bwMode="auto">
            <a:xfrm>
              <a:off x="3685" y="325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17" name="Rectangle 61"/>
            <p:cNvSpPr>
              <a:spLocks noChangeArrowheads="1"/>
            </p:cNvSpPr>
            <p:nvPr/>
          </p:nvSpPr>
          <p:spPr bwMode="auto">
            <a:xfrm>
              <a:off x="4238" y="3254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&gt;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6331" name="Group 75"/>
          <p:cNvGrpSpPr>
            <a:grpSpLocks/>
          </p:cNvGrpSpPr>
          <p:nvPr/>
        </p:nvGrpSpPr>
        <p:grpSpPr bwMode="auto">
          <a:xfrm>
            <a:off x="3041650" y="3240088"/>
            <a:ext cx="2301875" cy="909637"/>
            <a:chOff x="1916" y="2358"/>
            <a:chExt cx="1450" cy="573"/>
          </a:xfrm>
        </p:grpSpPr>
        <p:sp>
          <p:nvSpPr>
            <p:cNvPr id="96318" name="Rectangle 62"/>
            <p:cNvSpPr>
              <a:spLocks noChangeArrowheads="1"/>
            </p:cNvSpPr>
            <p:nvPr/>
          </p:nvSpPr>
          <p:spPr bwMode="auto">
            <a:xfrm>
              <a:off x="1916" y="2358"/>
              <a:ext cx="1450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6319" name="Rectangle 63"/>
            <p:cNvSpPr>
              <a:spLocks noChangeArrowheads="1"/>
            </p:cNvSpPr>
            <p:nvPr/>
          </p:nvSpPr>
          <p:spPr bwMode="auto">
            <a:xfrm>
              <a:off x="2336" y="2578"/>
              <a:ext cx="145" cy="145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6320" name="Group 64"/>
            <p:cNvGrpSpPr>
              <a:grpSpLocks/>
            </p:cNvGrpSpPr>
            <p:nvPr/>
          </p:nvGrpSpPr>
          <p:grpSpPr bwMode="auto">
            <a:xfrm>
              <a:off x="2826" y="2500"/>
              <a:ext cx="297" cy="300"/>
              <a:chOff x="1556" y="2189"/>
              <a:chExt cx="297" cy="300"/>
            </a:xfrm>
          </p:grpSpPr>
          <p:sp>
            <p:nvSpPr>
              <p:cNvPr id="96321" name="Rectangle 65"/>
              <p:cNvSpPr>
                <a:spLocks noChangeArrowheads="1"/>
              </p:cNvSpPr>
              <p:nvPr/>
            </p:nvSpPr>
            <p:spPr bwMode="auto">
              <a:xfrm>
                <a:off x="1556" y="2189"/>
                <a:ext cx="145" cy="145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322" name="Rectangle 66"/>
              <p:cNvSpPr>
                <a:spLocks noChangeArrowheads="1"/>
              </p:cNvSpPr>
              <p:nvPr/>
            </p:nvSpPr>
            <p:spPr bwMode="auto">
              <a:xfrm>
                <a:off x="1705" y="2189"/>
                <a:ext cx="145" cy="145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323" name="Rectangle 67"/>
              <p:cNvSpPr>
                <a:spLocks noChangeArrowheads="1"/>
              </p:cNvSpPr>
              <p:nvPr/>
            </p:nvSpPr>
            <p:spPr bwMode="auto">
              <a:xfrm>
                <a:off x="1559" y="2344"/>
                <a:ext cx="145" cy="145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324" name="Rectangle 68"/>
              <p:cNvSpPr>
                <a:spLocks noChangeArrowheads="1"/>
              </p:cNvSpPr>
              <p:nvPr/>
            </p:nvSpPr>
            <p:spPr bwMode="auto">
              <a:xfrm>
                <a:off x="1708" y="2344"/>
                <a:ext cx="145" cy="145"/>
              </a:xfrm>
              <a:prstGeom prst="rect">
                <a:avLst/>
              </a:prstGeom>
              <a:solidFill>
                <a:schemeClr val="tx1"/>
              </a:solidFill>
              <a:ln w="12699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6325" name="Rectangle 69"/>
            <p:cNvSpPr>
              <a:spLocks noChangeArrowheads="1"/>
            </p:cNvSpPr>
            <p:nvPr/>
          </p:nvSpPr>
          <p:spPr bwMode="auto">
            <a:xfrm>
              <a:off x="2574" y="2506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96326" name="Rectangle 70"/>
            <p:cNvSpPr>
              <a:spLocks noChangeArrowheads="1"/>
            </p:cNvSpPr>
            <p:nvPr/>
          </p:nvSpPr>
          <p:spPr bwMode="auto">
            <a:xfrm>
              <a:off x="1953" y="2506"/>
              <a:ext cx="3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4 </a:t>
              </a:r>
              <a:r>
                <a:rPr lang="en-US" b="1">
                  <a:latin typeface="Lucida Console" pitchFamily="49" charset="0"/>
                </a:rPr>
                <a:t>X</a:t>
              </a:r>
              <a:endParaRPr lang="en-US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6327" name="Rectangle 71"/>
            <p:cNvSpPr>
              <a:spLocks noChangeArrowheads="1"/>
            </p:cNvSpPr>
            <p:nvPr/>
          </p:nvSpPr>
          <p:spPr bwMode="auto">
            <a:xfrm>
              <a:off x="3134" y="24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?</a:t>
              </a:r>
              <a:endParaRPr lang="en-US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96328" name="Line 72"/>
          <p:cNvSpPr>
            <a:spLocks noChangeShapeType="1"/>
          </p:cNvSpPr>
          <p:nvPr/>
        </p:nvSpPr>
        <p:spPr bwMode="auto">
          <a:xfrm>
            <a:off x="468313" y="1196975"/>
            <a:ext cx="18002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/>
              <a:t>selective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associative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quantitative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order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length - infinite variation</a:t>
            </a:r>
          </a:p>
        </p:txBody>
      </p:sp>
      <p:sp>
        <p:nvSpPr>
          <p:cNvPr id="97305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Shape</a:t>
            </a:r>
          </a:p>
        </p:txBody>
      </p: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107950" y="4581525"/>
            <a:ext cx="376238" cy="292100"/>
            <a:chOff x="488" y="4029"/>
            <a:chExt cx="237" cy="184"/>
          </a:xfrm>
        </p:grpSpPr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310" name="Group 30"/>
          <p:cNvGrpSpPr>
            <a:grpSpLocks/>
          </p:cNvGrpSpPr>
          <p:nvPr/>
        </p:nvGrpSpPr>
        <p:grpSpPr bwMode="auto">
          <a:xfrm>
            <a:off x="179388" y="3644900"/>
            <a:ext cx="376237" cy="292100"/>
            <a:chOff x="488" y="4029"/>
            <a:chExt cx="237" cy="184"/>
          </a:xfrm>
        </p:grpSpPr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107950" y="1700213"/>
            <a:ext cx="376238" cy="180975"/>
            <a:chOff x="92" y="645"/>
            <a:chExt cx="237" cy="114"/>
          </a:xfrm>
        </p:grpSpPr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>
              <a:off x="92" y="759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auto">
            <a:xfrm>
              <a:off x="99" y="645"/>
              <a:ext cx="204" cy="60"/>
            </a:xfrm>
            <a:custGeom>
              <a:avLst/>
              <a:gdLst>
                <a:gd name="T0" fmla="*/ 0 w 204"/>
                <a:gd name="T1" fmla="*/ 8 h 60"/>
                <a:gd name="T2" fmla="*/ 66 w 204"/>
                <a:gd name="T3" fmla="*/ 54 h 60"/>
                <a:gd name="T4" fmla="*/ 138 w 204"/>
                <a:gd name="T5" fmla="*/ 1 h 60"/>
                <a:gd name="T6" fmla="*/ 204 w 20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60">
                  <a:moveTo>
                    <a:pt x="0" y="8"/>
                  </a:moveTo>
                  <a:cubicBezTo>
                    <a:pt x="21" y="31"/>
                    <a:pt x="43" y="55"/>
                    <a:pt x="66" y="54"/>
                  </a:cubicBezTo>
                  <a:cubicBezTo>
                    <a:pt x="89" y="53"/>
                    <a:pt x="115" y="0"/>
                    <a:pt x="138" y="1"/>
                  </a:cubicBezTo>
                  <a:cubicBezTo>
                    <a:pt x="161" y="2"/>
                    <a:pt x="194" y="51"/>
                    <a:pt x="204" y="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317" name="Group 37"/>
          <p:cNvGrpSpPr>
            <a:grpSpLocks/>
          </p:cNvGrpSpPr>
          <p:nvPr/>
        </p:nvGrpSpPr>
        <p:grpSpPr bwMode="auto">
          <a:xfrm>
            <a:off x="250825" y="5445125"/>
            <a:ext cx="271463" cy="271463"/>
            <a:chOff x="422" y="3772"/>
            <a:chExt cx="171" cy="171"/>
          </a:xfrm>
        </p:grpSpPr>
        <p:sp>
          <p:nvSpPr>
            <p:cNvPr id="97318" name="Line 38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19" name="Line 39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320" name="Group 40"/>
          <p:cNvGrpSpPr>
            <a:grpSpLocks/>
          </p:cNvGrpSpPr>
          <p:nvPr/>
        </p:nvGrpSpPr>
        <p:grpSpPr bwMode="auto">
          <a:xfrm>
            <a:off x="179388" y="2708275"/>
            <a:ext cx="376237" cy="180975"/>
            <a:chOff x="92" y="645"/>
            <a:chExt cx="237" cy="114"/>
          </a:xfrm>
        </p:grpSpPr>
        <p:sp>
          <p:nvSpPr>
            <p:cNvPr id="97321" name="Line 41"/>
            <p:cNvSpPr>
              <a:spLocks noChangeShapeType="1"/>
            </p:cNvSpPr>
            <p:nvPr/>
          </p:nvSpPr>
          <p:spPr bwMode="auto">
            <a:xfrm>
              <a:off x="92" y="759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auto">
            <a:xfrm>
              <a:off x="99" y="645"/>
              <a:ext cx="204" cy="60"/>
            </a:xfrm>
            <a:custGeom>
              <a:avLst/>
              <a:gdLst>
                <a:gd name="T0" fmla="*/ 0 w 204"/>
                <a:gd name="T1" fmla="*/ 8 h 60"/>
                <a:gd name="T2" fmla="*/ 66 w 204"/>
                <a:gd name="T3" fmla="*/ 54 h 60"/>
                <a:gd name="T4" fmla="*/ 138 w 204"/>
                <a:gd name="T5" fmla="*/ 1 h 60"/>
                <a:gd name="T6" fmla="*/ 204 w 204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60">
                  <a:moveTo>
                    <a:pt x="0" y="8"/>
                  </a:moveTo>
                  <a:cubicBezTo>
                    <a:pt x="21" y="31"/>
                    <a:pt x="43" y="55"/>
                    <a:pt x="66" y="54"/>
                  </a:cubicBezTo>
                  <a:cubicBezTo>
                    <a:pt x="89" y="53"/>
                    <a:pt x="115" y="0"/>
                    <a:pt x="138" y="1"/>
                  </a:cubicBezTo>
                  <a:cubicBezTo>
                    <a:pt x="161" y="2"/>
                    <a:pt x="194" y="51"/>
                    <a:pt x="204" y="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403" name="Group 123"/>
          <p:cNvGrpSpPr>
            <a:grpSpLocks/>
          </p:cNvGrpSpPr>
          <p:nvPr/>
        </p:nvGrpSpPr>
        <p:grpSpPr bwMode="auto">
          <a:xfrm>
            <a:off x="2555875" y="3933825"/>
            <a:ext cx="4489450" cy="576263"/>
            <a:chOff x="1357" y="2525"/>
            <a:chExt cx="2828" cy="363"/>
          </a:xfrm>
        </p:grpSpPr>
        <p:sp>
          <p:nvSpPr>
            <p:cNvPr id="97323" name="Rectangle 43"/>
            <p:cNvSpPr>
              <a:spLocks noChangeArrowheads="1"/>
            </p:cNvSpPr>
            <p:nvPr/>
          </p:nvSpPr>
          <p:spPr bwMode="auto">
            <a:xfrm>
              <a:off x="1357" y="2525"/>
              <a:ext cx="2828" cy="36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4" name="AutoShape 44"/>
            <p:cNvSpPr>
              <a:spLocks noChangeArrowheads="1"/>
            </p:cNvSpPr>
            <p:nvPr/>
          </p:nvSpPr>
          <p:spPr bwMode="auto">
            <a:xfrm>
              <a:off x="3933" y="262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5" name="AutoShape 45"/>
            <p:cNvSpPr>
              <a:spLocks noChangeArrowheads="1"/>
            </p:cNvSpPr>
            <p:nvPr/>
          </p:nvSpPr>
          <p:spPr bwMode="auto">
            <a:xfrm>
              <a:off x="2171" y="262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6" name="AutoShape 46"/>
            <p:cNvSpPr>
              <a:spLocks noChangeArrowheads="1"/>
            </p:cNvSpPr>
            <p:nvPr/>
          </p:nvSpPr>
          <p:spPr bwMode="auto">
            <a:xfrm>
              <a:off x="2533" y="2648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7" name="AutoShape 47"/>
            <p:cNvSpPr>
              <a:spLocks noChangeArrowheads="1"/>
            </p:cNvSpPr>
            <p:nvPr/>
          </p:nvSpPr>
          <p:spPr bwMode="auto">
            <a:xfrm>
              <a:off x="1446" y="2624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8" name="AutoShape 48"/>
            <p:cNvSpPr>
              <a:spLocks noChangeArrowheads="1"/>
            </p:cNvSpPr>
            <p:nvPr/>
          </p:nvSpPr>
          <p:spPr bwMode="auto">
            <a:xfrm>
              <a:off x="1809" y="2624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29" name="Oval 49"/>
            <p:cNvSpPr>
              <a:spLocks noChangeArrowheads="1"/>
            </p:cNvSpPr>
            <p:nvPr/>
          </p:nvSpPr>
          <p:spPr bwMode="auto">
            <a:xfrm>
              <a:off x="2895" y="2624"/>
              <a:ext cx="96" cy="144"/>
            </a:xfrm>
            <a:prstGeom prst="ellipse">
              <a:avLst/>
            </a:prstGeom>
            <a:solidFill>
              <a:schemeClr val="tx1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30" name="AutoShape 50"/>
            <p:cNvSpPr>
              <a:spLocks noChangeArrowheads="1"/>
            </p:cNvSpPr>
            <p:nvPr/>
          </p:nvSpPr>
          <p:spPr bwMode="auto">
            <a:xfrm>
              <a:off x="3571" y="2624"/>
              <a:ext cx="144" cy="144"/>
            </a:xfrm>
            <a:prstGeom prst="pentagon">
              <a:avLst/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31" name="AutoShape 51"/>
            <p:cNvSpPr>
              <a:spLocks noChangeArrowheads="1"/>
            </p:cNvSpPr>
            <p:nvPr/>
          </p:nvSpPr>
          <p:spPr bwMode="auto">
            <a:xfrm>
              <a:off x="3209" y="2648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tx1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7332" name="Group 52"/>
            <p:cNvGrpSpPr>
              <a:grpSpLocks/>
            </p:cNvGrpSpPr>
            <p:nvPr/>
          </p:nvGrpSpPr>
          <p:grpSpPr bwMode="auto">
            <a:xfrm>
              <a:off x="1949" y="2552"/>
              <a:ext cx="225" cy="288"/>
              <a:chOff x="1692" y="3639"/>
              <a:chExt cx="225" cy="288"/>
            </a:xfrm>
          </p:grpSpPr>
          <p:sp>
            <p:nvSpPr>
              <p:cNvPr id="97333" name="Rectangle 53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35" name="Group 55"/>
            <p:cNvGrpSpPr>
              <a:grpSpLocks/>
            </p:cNvGrpSpPr>
            <p:nvPr/>
          </p:nvGrpSpPr>
          <p:grpSpPr bwMode="auto">
            <a:xfrm>
              <a:off x="1587" y="2552"/>
              <a:ext cx="225" cy="288"/>
              <a:chOff x="1692" y="3639"/>
              <a:chExt cx="225" cy="288"/>
            </a:xfrm>
          </p:grpSpPr>
          <p:sp>
            <p:nvSpPr>
              <p:cNvPr id="97336" name="Rectangle 56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37" name="Line 57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38" name="Group 58"/>
            <p:cNvGrpSpPr>
              <a:grpSpLocks/>
            </p:cNvGrpSpPr>
            <p:nvPr/>
          </p:nvGrpSpPr>
          <p:grpSpPr bwMode="auto">
            <a:xfrm>
              <a:off x="2673" y="2552"/>
              <a:ext cx="225" cy="288"/>
              <a:chOff x="1692" y="3639"/>
              <a:chExt cx="225" cy="288"/>
            </a:xfrm>
          </p:grpSpPr>
          <p:sp>
            <p:nvSpPr>
              <p:cNvPr id="97339" name="Rectangle 59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40" name="Line 60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41" name="Group 61"/>
            <p:cNvGrpSpPr>
              <a:grpSpLocks/>
            </p:cNvGrpSpPr>
            <p:nvPr/>
          </p:nvGrpSpPr>
          <p:grpSpPr bwMode="auto">
            <a:xfrm>
              <a:off x="2311" y="2552"/>
              <a:ext cx="225" cy="288"/>
              <a:chOff x="1692" y="3639"/>
              <a:chExt cx="225" cy="288"/>
            </a:xfrm>
          </p:grpSpPr>
          <p:sp>
            <p:nvSpPr>
              <p:cNvPr id="97342" name="Rectangle 62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43" name="Line 63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44" name="Group 64"/>
            <p:cNvGrpSpPr>
              <a:grpSpLocks/>
            </p:cNvGrpSpPr>
            <p:nvPr/>
          </p:nvGrpSpPr>
          <p:grpSpPr bwMode="auto">
            <a:xfrm>
              <a:off x="2988" y="2552"/>
              <a:ext cx="225" cy="288"/>
              <a:chOff x="1692" y="3639"/>
              <a:chExt cx="225" cy="288"/>
            </a:xfrm>
          </p:grpSpPr>
          <p:sp>
            <p:nvSpPr>
              <p:cNvPr id="97345" name="Rectangle 65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47" name="Group 67"/>
            <p:cNvGrpSpPr>
              <a:grpSpLocks/>
            </p:cNvGrpSpPr>
            <p:nvPr/>
          </p:nvGrpSpPr>
          <p:grpSpPr bwMode="auto">
            <a:xfrm>
              <a:off x="3350" y="2552"/>
              <a:ext cx="225" cy="288"/>
              <a:chOff x="1692" y="3639"/>
              <a:chExt cx="225" cy="288"/>
            </a:xfrm>
          </p:grpSpPr>
          <p:sp>
            <p:nvSpPr>
              <p:cNvPr id="97348" name="Rectangle 68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49" name="Line 69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7350" name="Group 70"/>
            <p:cNvGrpSpPr>
              <a:grpSpLocks/>
            </p:cNvGrpSpPr>
            <p:nvPr/>
          </p:nvGrpSpPr>
          <p:grpSpPr bwMode="auto">
            <a:xfrm>
              <a:off x="3712" y="2552"/>
              <a:ext cx="225" cy="288"/>
              <a:chOff x="1692" y="3639"/>
              <a:chExt cx="225" cy="288"/>
            </a:xfrm>
          </p:grpSpPr>
          <p:sp>
            <p:nvSpPr>
              <p:cNvPr id="97351" name="Rectangle 71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97401" name="Group 121"/>
          <p:cNvGrpSpPr>
            <a:grpSpLocks/>
          </p:cNvGrpSpPr>
          <p:nvPr/>
        </p:nvGrpSpPr>
        <p:grpSpPr bwMode="auto">
          <a:xfrm>
            <a:off x="2555875" y="1052513"/>
            <a:ext cx="5410200" cy="909637"/>
            <a:chOff x="1357" y="641"/>
            <a:chExt cx="3408" cy="573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auto">
            <a:xfrm>
              <a:off x="1357" y="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3928" y="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2642" y="641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1591" y="798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auto">
            <a:xfrm>
              <a:off x="3003" y="911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auto">
            <a:xfrm>
              <a:off x="3191" y="737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 flipV="1">
              <a:off x="1507" y="966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 flipV="1">
              <a:off x="1919" y="792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1" name="Line 11"/>
            <p:cNvSpPr>
              <a:spLocks noChangeShapeType="1"/>
            </p:cNvSpPr>
            <p:nvPr/>
          </p:nvSpPr>
          <p:spPr bwMode="auto">
            <a:xfrm flipV="1">
              <a:off x="1791" y="935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2" name="AutoShape 12"/>
            <p:cNvSpPr>
              <a:spLocks noChangeArrowheads="1"/>
            </p:cNvSpPr>
            <p:nvPr/>
          </p:nvSpPr>
          <p:spPr bwMode="auto">
            <a:xfrm>
              <a:off x="2817" y="911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3" name="AutoShape 13"/>
            <p:cNvSpPr>
              <a:spLocks noChangeArrowheads="1"/>
            </p:cNvSpPr>
            <p:nvPr/>
          </p:nvSpPr>
          <p:spPr bwMode="auto">
            <a:xfrm>
              <a:off x="4135" y="1062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4" name="AutoShape 14"/>
            <p:cNvSpPr>
              <a:spLocks noChangeArrowheads="1"/>
            </p:cNvSpPr>
            <p:nvPr/>
          </p:nvSpPr>
          <p:spPr bwMode="auto">
            <a:xfrm>
              <a:off x="4185" y="697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5" name="AutoShape 15"/>
            <p:cNvSpPr>
              <a:spLocks noChangeArrowheads="1"/>
            </p:cNvSpPr>
            <p:nvPr/>
          </p:nvSpPr>
          <p:spPr bwMode="auto">
            <a:xfrm>
              <a:off x="4075" y="891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>
              <a:off x="4639" y="1072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7" name="AutoShape 17"/>
            <p:cNvSpPr>
              <a:spLocks noChangeArrowheads="1"/>
            </p:cNvSpPr>
            <p:nvPr/>
          </p:nvSpPr>
          <p:spPr bwMode="auto">
            <a:xfrm>
              <a:off x="4540" y="716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8" name="AutoShape 18"/>
            <p:cNvSpPr>
              <a:spLocks noChangeArrowheads="1"/>
            </p:cNvSpPr>
            <p:nvPr/>
          </p:nvSpPr>
          <p:spPr bwMode="auto">
            <a:xfrm>
              <a:off x="4333" y="964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299" name="AutoShape 19"/>
            <p:cNvSpPr>
              <a:spLocks noChangeArrowheads="1"/>
            </p:cNvSpPr>
            <p:nvPr/>
          </p:nvSpPr>
          <p:spPr bwMode="auto">
            <a:xfrm>
              <a:off x="4502" y="1126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0" name="Oval 20"/>
            <p:cNvSpPr>
              <a:spLocks noChangeArrowheads="1"/>
            </p:cNvSpPr>
            <p:nvPr/>
          </p:nvSpPr>
          <p:spPr bwMode="auto">
            <a:xfrm>
              <a:off x="3155" y="1037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2888" y="770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flipV="1">
              <a:off x="2003" y="948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 flipV="1">
              <a:off x="1498" y="713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V="1">
              <a:off x="1746" y="771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6" name="Rectangle 96"/>
            <p:cNvSpPr>
              <a:spLocks noChangeArrowheads="1"/>
            </p:cNvSpPr>
            <p:nvPr/>
          </p:nvSpPr>
          <p:spPr bwMode="auto">
            <a:xfrm>
              <a:off x="4417" y="824"/>
              <a:ext cx="60" cy="73"/>
            </a:xfrm>
            <a:prstGeom prst="rect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402" name="Group 122"/>
          <p:cNvGrpSpPr>
            <a:grpSpLocks/>
          </p:cNvGrpSpPr>
          <p:nvPr/>
        </p:nvGrpSpPr>
        <p:grpSpPr bwMode="auto">
          <a:xfrm>
            <a:off x="2555875" y="2205038"/>
            <a:ext cx="5410200" cy="909637"/>
            <a:chOff x="1357" y="1389"/>
            <a:chExt cx="3408" cy="573"/>
          </a:xfrm>
        </p:grpSpPr>
        <p:sp>
          <p:nvSpPr>
            <p:cNvPr id="97353" name="Rectangle 73"/>
            <p:cNvSpPr>
              <a:spLocks noChangeArrowheads="1"/>
            </p:cNvSpPr>
            <p:nvPr/>
          </p:nvSpPr>
          <p:spPr bwMode="auto">
            <a:xfrm>
              <a:off x="1357" y="1389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4" name="Rectangle 74"/>
            <p:cNvSpPr>
              <a:spLocks noChangeArrowheads="1"/>
            </p:cNvSpPr>
            <p:nvPr/>
          </p:nvSpPr>
          <p:spPr bwMode="auto">
            <a:xfrm>
              <a:off x="3928" y="1389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5" name="Rectangle 75"/>
            <p:cNvSpPr>
              <a:spLocks noChangeArrowheads="1"/>
            </p:cNvSpPr>
            <p:nvPr/>
          </p:nvSpPr>
          <p:spPr bwMode="auto">
            <a:xfrm>
              <a:off x="2642" y="1389"/>
              <a:ext cx="837" cy="573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6" name="Oval 76"/>
            <p:cNvSpPr>
              <a:spLocks noChangeArrowheads="1"/>
            </p:cNvSpPr>
            <p:nvPr/>
          </p:nvSpPr>
          <p:spPr bwMode="auto">
            <a:xfrm>
              <a:off x="1521" y="1454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7" name="Oval 77"/>
            <p:cNvSpPr>
              <a:spLocks noChangeArrowheads="1"/>
            </p:cNvSpPr>
            <p:nvPr/>
          </p:nvSpPr>
          <p:spPr bwMode="auto">
            <a:xfrm>
              <a:off x="2870" y="1563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8" name="Oval 78"/>
            <p:cNvSpPr>
              <a:spLocks noChangeArrowheads="1"/>
            </p:cNvSpPr>
            <p:nvPr/>
          </p:nvSpPr>
          <p:spPr bwMode="auto">
            <a:xfrm>
              <a:off x="3236" y="1745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59" name="Oval 79"/>
            <p:cNvSpPr>
              <a:spLocks noChangeArrowheads="1"/>
            </p:cNvSpPr>
            <p:nvPr/>
          </p:nvSpPr>
          <p:spPr bwMode="auto">
            <a:xfrm>
              <a:off x="1809" y="1742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0" name="Line 80"/>
            <p:cNvSpPr>
              <a:spLocks noChangeShapeType="1"/>
            </p:cNvSpPr>
            <p:nvPr/>
          </p:nvSpPr>
          <p:spPr bwMode="auto">
            <a:xfrm flipV="1">
              <a:off x="2743" y="1787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1" name="Line 81"/>
            <p:cNvSpPr>
              <a:spLocks noChangeShapeType="1"/>
            </p:cNvSpPr>
            <p:nvPr/>
          </p:nvSpPr>
          <p:spPr bwMode="auto">
            <a:xfrm flipV="1">
              <a:off x="3030" y="1685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2" name="Line 82"/>
            <p:cNvSpPr>
              <a:spLocks noChangeShapeType="1"/>
            </p:cNvSpPr>
            <p:nvPr/>
          </p:nvSpPr>
          <p:spPr bwMode="auto">
            <a:xfrm flipV="1">
              <a:off x="3251" y="1505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3" name="AutoShape 83"/>
            <p:cNvSpPr>
              <a:spLocks noChangeArrowheads="1"/>
            </p:cNvSpPr>
            <p:nvPr/>
          </p:nvSpPr>
          <p:spPr bwMode="auto">
            <a:xfrm>
              <a:off x="4065" y="1500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4" name="AutoShape 84"/>
            <p:cNvSpPr>
              <a:spLocks noChangeArrowheads="1"/>
            </p:cNvSpPr>
            <p:nvPr/>
          </p:nvSpPr>
          <p:spPr bwMode="auto">
            <a:xfrm>
              <a:off x="4019" y="1579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5" name="AutoShape 85"/>
            <p:cNvSpPr>
              <a:spLocks noChangeArrowheads="1"/>
            </p:cNvSpPr>
            <p:nvPr/>
          </p:nvSpPr>
          <p:spPr bwMode="auto">
            <a:xfrm>
              <a:off x="4181" y="1445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6" name="AutoShape 86"/>
            <p:cNvSpPr>
              <a:spLocks noChangeArrowheads="1"/>
            </p:cNvSpPr>
            <p:nvPr/>
          </p:nvSpPr>
          <p:spPr bwMode="auto">
            <a:xfrm>
              <a:off x="4071" y="1639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7" name="AutoShape 87"/>
            <p:cNvSpPr>
              <a:spLocks noChangeArrowheads="1"/>
            </p:cNvSpPr>
            <p:nvPr/>
          </p:nvSpPr>
          <p:spPr bwMode="auto">
            <a:xfrm>
              <a:off x="4635" y="1820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8" name="AutoShape 88"/>
            <p:cNvSpPr>
              <a:spLocks noChangeArrowheads="1"/>
            </p:cNvSpPr>
            <p:nvPr/>
          </p:nvSpPr>
          <p:spPr bwMode="auto">
            <a:xfrm>
              <a:off x="4582" y="1761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69" name="AutoShape 89"/>
            <p:cNvSpPr>
              <a:spLocks noChangeArrowheads="1"/>
            </p:cNvSpPr>
            <p:nvPr/>
          </p:nvSpPr>
          <p:spPr bwMode="auto">
            <a:xfrm>
              <a:off x="4560" y="1837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0" name="AutoShape 90"/>
            <p:cNvSpPr>
              <a:spLocks noChangeArrowheads="1"/>
            </p:cNvSpPr>
            <p:nvPr/>
          </p:nvSpPr>
          <p:spPr bwMode="auto">
            <a:xfrm>
              <a:off x="4498" y="1874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1" name="Oval 91"/>
            <p:cNvSpPr>
              <a:spLocks noChangeArrowheads="1"/>
            </p:cNvSpPr>
            <p:nvPr/>
          </p:nvSpPr>
          <p:spPr bwMode="auto">
            <a:xfrm>
              <a:off x="1905" y="1838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2" name="Oval 92"/>
            <p:cNvSpPr>
              <a:spLocks noChangeArrowheads="1"/>
            </p:cNvSpPr>
            <p:nvPr/>
          </p:nvSpPr>
          <p:spPr bwMode="auto">
            <a:xfrm>
              <a:off x="2060" y="1479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3" name="Line 93"/>
            <p:cNvSpPr>
              <a:spLocks noChangeShapeType="1"/>
            </p:cNvSpPr>
            <p:nvPr/>
          </p:nvSpPr>
          <p:spPr bwMode="auto">
            <a:xfrm flipV="1">
              <a:off x="3383" y="1860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4" name="Line 94"/>
            <p:cNvSpPr>
              <a:spLocks noChangeShapeType="1"/>
            </p:cNvSpPr>
            <p:nvPr/>
          </p:nvSpPr>
          <p:spPr bwMode="auto">
            <a:xfrm flipV="1">
              <a:off x="2918" y="1646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5" name="Line 95"/>
            <p:cNvSpPr>
              <a:spLocks noChangeShapeType="1"/>
            </p:cNvSpPr>
            <p:nvPr/>
          </p:nvSpPr>
          <p:spPr bwMode="auto">
            <a:xfrm flipV="1">
              <a:off x="3028" y="1492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7" name="Oval 97"/>
            <p:cNvSpPr>
              <a:spLocks noChangeArrowheads="1"/>
            </p:cNvSpPr>
            <p:nvPr/>
          </p:nvSpPr>
          <p:spPr bwMode="auto">
            <a:xfrm>
              <a:off x="3164" y="1476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79" name="Oval 99"/>
            <p:cNvSpPr>
              <a:spLocks noChangeArrowheads="1"/>
            </p:cNvSpPr>
            <p:nvPr/>
          </p:nvSpPr>
          <p:spPr bwMode="auto">
            <a:xfrm>
              <a:off x="1837" y="1611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0" name="Line 100"/>
            <p:cNvSpPr>
              <a:spLocks noChangeShapeType="1"/>
            </p:cNvSpPr>
            <p:nvPr/>
          </p:nvSpPr>
          <p:spPr bwMode="auto">
            <a:xfrm>
              <a:off x="4244" y="1549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1" name="Line 101"/>
            <p:cNvSpPr>
              <a:spLocks noChangeShapeType="1"/>
            </p:cNvSpPr>
            <p:nvPr/>
          </p:nvSpPr>
          <p:spPr bwMode="auto">
            <a:xfrm>
              <a:off x="4254" y="1665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2" name="AutoShape 102"/>
            <p:cNvSpPr>
              <a:spLocks noChangeArrowheads="1"/>
            </p:cNvSpPr>
            <p:nvPr/>
          </p:nvSpPr>
          <p:spPr bwMode="auto">
            <a:xfrm>
              <a:off x="2007" y="1671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3" name="AutoShape 103"/>
            <p:cNvSpPr>
              <a:spLocks noChangeArrowheads="1"/>
            </p:cNvSpPr>
            <p:nvPr/>
          </p:nvSpPr>
          <p:spPr bwMode="auto">
            <a:xfrm>
              <a:off x="1964" y="1498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4" name="AutoShape 104"/>
            <p:cNvSpPr>
              <a:spLocks noChangeArrowheads="1"/>
            </p:cNvSpPr>
            <p:nvPr/>
          </p:nvSpPr>
          <p:spPr bwMode="auto">
            <a:xfrm>
              <a:off x="1582" y="1694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7404" name="Group 124"/>
          <p:cNvGrpSpPr>
            <a:grpSpLocks/>
          </p:cNvGrpSpPr>
          <p:nvPr/>
        </p:nvGrpSpPr>
        <p:grpSpPr bwMode="auto">
          <a:xfrm>
            <a:off x="2520950" y="5876925"/>
            <a:ext cx="6623050" cy="563563"/>
            <a:chOff x="1357" y="3641"/>
            <a:chExt cx="4172" cy="355"/>
          </a:xfrm>
        </p:grpSpPr>
        <p:sp>
          <p:nvSpPr>
            <p:cNvPr id="97378" name="Rectangle 98"/>
            <p:cNvSpPr>
              <a:spLocks noChangeArrowheads="1"/>
            </p:cNvSpPr>
            <p:nvPr/>
          </p:nvSpPr>
          <p:spPr bwMode="auto">
            <a:xfrm>
              <a:off x="1357" y="3641"/>
              <a:ext cx="4172" cy="355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5" name="AutoShape 105"/>
            <p:cNvSpPr>
              <a:spLocks noChangeArrowheads="1"/>
            </p:cNvSpPr>
            <p:nvPr/>
          </p:nvSpPr>
          <p:spPr bwMode="auto">
            <a:xfrm>
              <a:off x="4336" y="375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6" name="AutoShape 106"/>
            <p:cNvSpPr>
              <a:spLocks noChangeArrowheads="1"/>
            </p:cNvSpPr>
            <p:nvPr/>
          </p:nvSpPr>
          <p:spPr bwMode="auto">
            <a:xfrm>
              <a:off x="2097" y="375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7" name="AutoShape 107"/>
            <p:cNvSpPr>
              <a:spLocks noChangeArrowheads="1"/>
            </p:cNvSpPr>
            <p:nvPr/>
          </p:nvSpPr>
          <p:spPr bwMode="auto">
            <a:xfrm>
              <a:off x="2764" y="3778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8" name="AutoShape 108"/>
            <p:cNvSpPr>
              <a:spLocks noChangeArrowheads="1"/>
            </p:cNvSpPr>
            <p:nvPr/>
          </p:nvSpPr>
          <p:spPr bwMode="auto">
            <a:xfrm>
              <a:off x="1444" y="3754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89" name="AutoShape 109"/>
            <p:cNvSpPr>
              <a:spLocks noChangeArrowheads="1"/>
            </p:cNvSpPr>
            <p:nvPr/>
          </p:nvSpPr>
          <p:spPr bwMode="auto">
            <a:xfrm>
              <a:off x="1770" y="3754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0" name="Oval 110"/>
            <p:cNvSpPr>
              <a:spLocks noChangeArrowheads="1"/>
            </p:cNvSpPr>
            <p:nvPr/>
          </p:nvSpPr>
          <p:spPr bwMode="auto">
            <a:xfrm>
              <a:off x="3091" y="375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1" name="AutoShape 111"/>
            <p:cNvSpPr>
              <a:spLocks noChangeArrowheads="1"/>
            </p:cNvSpPr>
            <p:nvPr/>
          </p:nvSpPr>
          <p:spPr bwMode="auto">
            <a:xfrm>
              <a:off x="3696" y="3754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2" name="AutoShape 112"/>
            <p:cNvSpPr>
              <a:spLocks noChangeArrowheads="1"/>
            </p:cNvSpPr>
            <p:nvPr/>
          </p:nvSpPr>
          <p:spPr bwMode="auto">
            <a:xfrm>
              <a:off x="3369" y="3778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3" name="AutoShape 113"/>
            <p:cNvSpPr>
              <a:spLocks noChangeArrowheads="1"/>
            </p:cNvSpPr>
            <p:nvPr/>
          </p:nvSpPr>
          <p:spPr bwMode="auto">
            <a:xfrm>
              <a:off x="2423" y="3760"/>
              <a:ext cx="158" cy="132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4" name="AutoShape 114"/>
            <p:cNvSpPr>
              <a:spLocks noChangeArrowheads="1"/>
            </p:cNvSpPr>
            <p:nvPr/>
          </p:nvSpPr>
          <p:spPr bwMode="auto">
            <a:xfrm>
              <a:off x="4663" y="3767"/>
              <a:ext cx="158" cy="118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5" name="AutoShape 115"/>
            <p:cNvSpPr>
              <a:spLocks noChangeArrowheads="1"/>
            </p:cNvSpPr>
            <p:nvPr/>
          </p:nvSpPr>
          <p:spPr bwMode="auto">
            <a:xfrm>
              <a:off x="5004" y="3764"/>
              <a:ext cx="152" cy="12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6" name="AutoShape 116"/>
            <p:cNvSpPr>
              <a:spLocks noChangeArrowheads="1"/>
            </p:cNvSpPr>
            <p:nvPr/>
          </p:nvSpPr>
          <p:spPr bwMode="auto">
            <a:xfrm>
              <a:off x="4023" y="3757"/>
              <a:ext cx="131" cy="138"/>
            </a:xfrm>
            <a:prstGeom prst="star5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7" name="Oval 117"/>
            <p:cNvSpPr>
              <a:spLocks noChangeArrowheads="1"/>
            </p:cNvSpPr>
            <p:nvPr/>
          </p:nvSpPr>
          <p:spPr bwMode="auto">
            <a:xfrm>
              <a:off x="5201" y="3889"/>
              <a:ext cx="47" cy="52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8" name="Oval 118"/>
            <p:cNvSpPr>
              <a:spLocks noChangeArrowheads="1"/>
            </p:cNvSpPr>
            <p:nvPr/>
          </p:nvSpPr>
          <p:spPr bwMode="auto">
            <a:xfrm>
              <a:off x="5297" y="3889"/>
              <a:ext cx="47" cy="52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7399" name="Oval 119"/>
            <p:cNvSpPr>
              <a:spLocks noChangeArrowheads="1"/>
            </p:cNvSpPr>
            <p:nvPr/>
          </p:nvSpPr>
          <p:spPr bwMode="auto">
            <a:xfrm>
              <a:off x="5393" y="3889"/>
              <a:ext cx="47" cy="52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97405" name="Line 125"/>
          <p:cNvSpPr>
            <a:spLocks noChangeShapeType="1"/>
          </p:cNvSpPr>
          <p:nvPr/>
        </p:nvSpPr>
        <p:spPr bwMode="auto">
          <a:xfrm>
            <a:off x="468313" y="1196975"/>
            <a:ext cx="18002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736725" y="3548063"/>
            <a:ext cx="381000" cy="381000"/>
          </a:xfrm>
          <a:prstGeom prst="rect">
            <a:avLst/>
          </a:prstGeom>
          <a:solidFill>
            <a:srgbClr val="8AF6F3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1812925" y="3678238"/>
            <a:ext cx="228600" cy="152400"/>
          </a:xfrm>
          <a:prstGeom prst="plaque">
            <a:avLst>
              <a:gd name="adj" fmla="val 16667"/>
            </a:avLst>
          </a:prstGeom>
          <a:solidFill>
            <a:schemeClr val="bg2"/>
          </a:solid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2843213" y="1773238"/>
            <a:ext cx="5562600" cy="4267200"/>
            <a:chOff x="1104" y="1152"/>
            <a:chExt cx="3504" cy="2688"/>
          </a:xfrm>
        </p:grpSpPr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1104" y="1152"/>
              <a:ext cx="3504" cy="2688"/>
            </a:xfrm>
            <a:prstGeom prst="rect">
              <a:avLst/>
            </a:prstGeom>
            <a:solidFill>
              <a:srgbClr val="8AF6F3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1" name="AutoShape 7"/>
            <p:cNvSpPr>
              <a:spLocks noChangeArrowheads="1"/>
            </p:cNvSpPr>
            <p:nvPr/>
          </p:nvSpPr>
          <p:spPr bwMode="auto">
            <a:xfrm>
              <a:off x="1392" y="158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2" name="AutoShape 8"/>
            <p:cNvSpPr>
              <a:spLocks noChangeArrowheads="1"/>
            </p:cNvSpPr>
            <p:nvPr/>
          </p:nvSpPr>
          <p:spPr bwMode="auto">
            <a:xfrm>
              <a:off x="1200" y="172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auto">
            <a:xfrm>
              <a:off x="1488" y="235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4" name="AutoShape 10"/>
            <p:cNvSpPr>
              <a:spLocks noChangeArrowheads="1"/>
            </p:cNvSpPr>
            <p:nvPr/>
          </p:nvSpPr>
          <p:spPr bwMode="auto">
            <a:xfrm>
              <a:off x="1440" y="26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5" name="AutoShape 11"/>
            <p:cNvSpPr>
              <a:spLocks noChangeArrowheads="1"/>
            </p:cNvSpPr>
            <p:nvPr/>
          </p:nvSpPr>
          <p:spPr bwMode="auto">
            <a:xfrm>
              <a:off x="1248" y="312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6" name="AutoShape 12"/>
            <p:cNvSpPr>
              <a:spLocks noChangeArrowheads="1"/>
            </p:cNvSpPr>
            <p:nvPr/>
          </p:nvSpPr>
          <p:spPr bwMode="auto">
            <a:xfrm>
              <a:off x="1152" y="331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7" name="AutoShape 13"/>
            <p:cNvSpPr>
              <a:spLocks noChangeArrowheads="1"/>
            </p:cNvSpPr>
            <p:nvPr/>
          </p:nvSpPr>
          <p:spPr bwMode="auto">
            <a:xfrm>
              <a:off x="1968" y="220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8" name="AutoShape 14"/>
            <p:cNvSpPr>
              <a:spLocks noChangeArrowheads="1"/>
            </p:cNvSpPr>
            <p:nvPr/>
          </p:nvSpPr>
          <p:spPr bwMode="auto">
            <a:xfrm>
              <a:off x="2544" y="134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19" name="AutoShape 15"/>
            <p:cNvSpPr>
              <a:spLocks noChangeArrowheads="1"/>
            </p:cNvSpPr>
            <p:nvPr/>
          </p:nvSpPr>
          <p:spPr bwMode="auto">
            <a:xfrm>
              <a:off x="2352" y="230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0" name="AutoShape 16"/>
            <p:cNvSpPr>
              <a:spLocks noChangeArrowheads="1"/>
            </p:cNvSpPr>
            <p:nvPr/>
          </p:nvSpPr>
          <p:spPr bwMode="auto">
            <a:xfrm>
              <a:off x="1776" y="355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2" name="AutoShape 18"/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3" name="AutoShape 19"/>
            <p:cNvSpPr>
              <a:spLocks noChangeArrowheads="1"/>
            </p:cNvSpPr>
            <p:nvPr/>
          </p:nvSpPr>
          <p:spPr bwMode="auto">
            <a:xfrm>
              <a:off x="2352" y="326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auto">
            <a:xfrm>
              <a:off x="2016" y="33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auto">
            <a:xfrm>
              <a:off x="1728" y="177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7" name="AutoShape 23"/>
            <p:cNvSpPr>
              <a:spLocks noChangeArrowheads="1"/>
            </p:cNvSpPr>
            <p:nvPr/>
          </p:nvSpPr>
          <p:spPr bwMode="auto">
            <a:xfrm>
              <a:off x="2400" y="25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8" name="AutoShape 24"/>
            <p:cNvSpPr>
              <a:spLocks noChangeArrowheads="1"/>
            </p:cNvSpPr>
            <p:nvPr/>
          </p:nvSpPr>
          <p:spPr bwMode="auto">
            <a:xfrm>
              <a:off x="1200" y="139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29" name="AutoShape 25"/>
            <p:cNvSpPr>
              <a:spLocks noChangeArrowheads="1"/>
            </p:cNvSpPr>
            <p:nvPr/>
          </p:nvSpPr>
          <p:spPr bwMode="auto">
            <a:xfrm>
              <a:off x="2064" y="312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0" name="AutoShape 26"/>
            <p:cNvSpPr>
              <a:spLocks noChangeArrowheads="1"/>
            </p:cNvSpPr>
            <p:nvPr/>
          </p:nvSpPr>
          <p:spPr bwMode="auto">
            <a:xfrm>
              <a:off x="1632" y="36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1" name="AutoShape 27"/>
            <p:cNvSpPr>
              <a:spLocks noChangeArrowheads="1"/>
            </p:cNvSpPr>
            <p:nvPr/>
          </p:nvSpPr>
          <p:spPr bwMode="auto">
            <a:xfrm>
              <a:off x="1584" y="1344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2" name="AutoShape 28"/>
            <p:cNvSpPr>
              <a:spLocks noChangeArrowheads="1"/>
            </p:cNvSpPr>
            <p:nvPr/>
          </p:nvSpPr>
          <p:spPr bwMode="auto">
            <a:xfrm>
              <a:off x="1344" y="2880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3" name="AutoShape 29"/>
            <p:cNvSpPr>
              <a:spLocks noChangeArrowheads="1"/>
            </p:cNvSpPr>
            <p:nvPr/>
          </p:nvSpPr>
          <p:spPr bwMode="auto">
            <a:xfrm>
              <a:off x="1584" y="2880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auto">
            <a:xfrm>
              <a:off x="2160" y="2304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auto">
            <a:xfrm>
              <a:off x="2208" y="3024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6" name="AutoShape 32"/>
            <p:cNvSpPr>
              <a:spLocks noChangeArrowheads="1"/>
            </p:cNvSpPr>
            <p:nvPr/>
          </p:nvSpPr>
          <p:spPr bwMode="auto">
            <a:xfrm>
              <a:off x="2160" y="345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7" name="AutoShape 33"/>
            <p:cNvSpPr>
              <a:spLocks noChangeArrowheads="1"/>
            </p:cNvSpPr>
            <p:nvPr/>
          </p:nvSpPr>
          <p:spPr bwMode="auto">
            <a:xfrm>
              <a:off x="2160" y="369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8" name="AutoShape 34"/>
            <p:cNvSpPr>
              <a:spLocks noChangeArrowheads="1"/>
            </p:cNvSpPr>
            <p:nvPr/>
          </p:nvSpPr>
          <p:spPr bwMode="auto">
            <a:xfrm>
              <a:off x="1344" y="129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39" name="AutoShape 35"/>
            <p:cNvSpPr>
              <a:spLocks noChangeArrowheads="1"/>
            </p:cNvSpPr>
            <p:nvPr/>
          </p:nvSpPr>
          <p:spPr bwMode="auto">
            <a:xfrm>
              <a:off x="1920" y="124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0" name="AutoShape 36"/>
            <p:cNvSpPr>
              <a:spLocks noChangeArrowheads="1"/>
            </p:cNvSpPr>
            <p:nvPr/>
          </p:nvSpPr>
          <p:spPr bwMode="auto">
            <a:xfrm>
              <a:off x="1488" y="1824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1" name="AutoShape 37"/>
            <p:cNvSpPr>
              <a:spLocks noChangeArrowheads="1"/>
            </p:cNvSpPr>
            <p:nvPr/>
          </p:nvSpPr>
          <p:spPr bwMode="auto">
            <a:xfrm>
              <a:off x="2400" y="201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2" name="AutoShape 38"/>
            <p:cNvSpPr>
              <a:spLocks noChangeArrowheads="1"/>
            </p:cNvSpPr>
            <p:nvPr/>
          </p:nvSpPr>
          <p:spPr bwMode="auto">
            <a:xfrm>
              <a:off x="2304" y="1584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3" name="AutoShape 39"/>
            <p:cNvSpPr>
              <a:spLocks noChangeArrowheads="1"/>
            </p:cNvSpPr>
            <p:nvPr/>
          </p:nvSpPr>
          <p:spPr bwMode="auto">
            <a:xfrm>
              <a:off x="1488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4" name="AutoShape 40"/>
            <p:cNvSpPr>
              <a:spLocks noChangeArrowheads="1"/>
            </p:cNvSpPr>
            <p:nvPr/>
          </p:nvSpPr>
          <p:spPr bwMode="auto">
            <a:xfrm>
              <a:off x="2400" y="1824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5" name="AutoShape 41"/>
            <p:cNvSpPr>
              <a:spLocks noChangeArrowheads="1"/>
            </p:cNvSpPr>
            <p:nvPr/>
          </p:nvSpPr>
          <p:spPr bwMode="auto">
            <a:xfrm>
              <a:off x="1728" y="249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6" name="AutoShape 42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7" name="AutoShape 43"/>
            <p:cNvSpPr>
              <a:spLocks noChangeArrowheads="1"/>
            </p:cNvSpPr>
            <p:nvPr/>
          </p:nvSpPr>
          <p:spPr bwMode="auto">
            <a:xfrm>
              <a:off x="2400" y="345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8" name="AutoShape 44"/>
            <p:cNvSpPr>
              <a:spLocks noChangeArrowheads="1"/>
            </p:cNvSpPr>
            <p:nvPr/>
          </p:nvSpPr>
          <p:spPr bwMode="auto">
            <a:xfrm>
              <a:off x="1680" y="1584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49" name="AutoShape 45"/>
            <p:cNvSpPr>
              <a:spLocks noChangeArrowheads="1"/>
            </p:cNvSpPr>
            <p:nvPr/>
          </p:nvSpPr>
          <p:spPr bwMode="auto">
            <a:xfrm>
              <a:off x="1248" y="1968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0" name="AutoShape 46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1" name="AutoShape 47"/>
            <p:cNvSpPr>
              <a:spLocks noChangeArrowheads="1"/>
            </p:cNvSpPr>
            <p:nvPr/>
          </p:nvSpPr>
          <p:spPr bwMode="auto">
            <a:xfrm>
              <a:off x="2160" y="1824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2" name="AutoShape 48"/>
            <p:cNvSpPr>
              <a:spLocks noChangeArrowheads="1"/>
            </p:cNvSpPr>
            <p:nvPr/>
          </p:nvSpPr>
          <p:spPr bwMode="auto">
            <a:xfrm>
              <a:off x="1920" y="2592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3" name="AutoShape 49"/>
            <p:cNvSpPr>
              <a:spLocks noChangeArrowheads="1"/>
            </p:cNvSpPr>
            <p:nvPr/>
          </p:nvSpPr>
          <p:spPr bwMode="auto">
            <a:xfrm>
              <a:off x="1920" y="2832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4" name="AutoShape 50"/>
            <p:cNvSpPr>
              <a:spLocks noChangeArrowheads="1"/>
            </p:cNvSpPr>
            <p:nvPr/>
          </p:nvSpPr>
          <p:spPr bwMode="auto">
            <a:xfrm>
              <a:off x="1248" y="3648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auto">
            <a:xfrm>
              <a:off x="1776" y="1392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6" name="Oval 52"/>
            <p:cNvSpPr>
              <a:spLocks noChangeArrowheads="1"/>
            </p:cNvSpPr>
            <p:nvPr/>
          </p:nvSpPr>
          <p:spPr bwMode="auto">
            <a:xfrm>
              <a:off x="1488" y="201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7" name="Oval 53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8" name="Oval 54"/>
            <p:cNvSpPr>
              <a:spLocks noChangeArrowheads="1"/>
            </p:cNvSpPr>
            <p:nvPr/>
          </p:nvSpPr>
          <p:spPr bwMode="auto">
            <a:xfrm>
              <a:off x="2784" y="124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59" name="Oval 55"/>
            <p:cNvSpPr>
              <a:spLocks noChangeArrowheads="1"/>
            </p:cNvSpPr>
            <p:nvPr/>
          </p:nvSpPr>
          <p:spPr bwMode="auto">
            <a:xfrm>
              <a:off x="1776" y="230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0" name="Oval 56"/>
            <p:cNvSpPr>
              <a:spLocks noChangeArrowheads="1"/>
            </p:cNvSpPr>
            <p:nvPr/>
          </p:nvSpPr>
          <p:spPr bwMode="auto">
            <a:xfrm>
              <a:off x="1200" y="278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1" name="Oval 57"/>
            <p:cNvSpPr>
              <a:spLocks noChangeArrowheads="1"/>
            </p:cNvSpPr>
            <p:nvPr/>
          </p:nvSpPr>
          <p:spPr bwMode="auto">
            <a:xfrm>
              <a:off x="2160" y="201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2" name="Oval 58"/>
            <p:cNvSpPr>
              <a:spLocks noChangeArrowheads="1"/>
            </p:cNvSpPr>
            <p:nvPr/>
          </p:nvSpPr>
          <p:spPr bwMode="auto">
            <a:xfrm>
              <a:off x="2256" y="249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3" name="Oval 59"/>
            <p:cNvSpPr>
              <a:spLocks noChangeArrowheads="1"/>
            </p:cNvSpPr>
            <p:nvPr/>
          </p:nvSpPr>
          <p:spPr bwMode="auto">
            <a:xfrm>
              <a:off x="2496" y="364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4" name="Oval 60"/>
            <p:cNvSpPr>
              <a:spLocks noChangeArrowheads="1"/>
            </p:cNvSpPr>
            <p:nvPr/>
          </p:nvSpPr>
          <p:spPr bwMode="auto">
            <a:xfrm>
              <a:off x="1584" y="350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auto">
            <a:xfrm>
              <a:off x="1680" y="302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auto">
            <a:xfrm>
              <a:off x="2496" y="1632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auto">
            <a:xfrm>
              <a:off x="2544" y="3072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8" name="AutoShape 64"/>
            <p:cNvSpPr>
              <a:spLocks noChangeArrowheads="1"/>
            </p:cNvSpPr>
            <p:nvPr/>
          </p:nvSpPr>
          <p:spPr bwMode="auto">
            <a:xfrm>
              <a:off x="1824" y="196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69" name="AutoShape 65"/>
            <p:cNvSpPr>
              <a:spLocks noChangeArrowheads="1"/>
            </p:cNvSpPr>
            <p:nvPr/>
          </p:nvSpPr>
          <p:spPr bwMode="auto">
            <a:xfrm>
              <a:off x="1248" y="220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0" name="AutoShape 66"/>
            <p:cNvSpPr>
              <a:spLocks noChangeArrowheads="1"/>
            </p:cNvSpPr>
            <p:nvPr/>
          </p:nvSpPr>
          <p:spPr bwMode="auto">
            <a:xfrm>
              <a:off x="1200" y="2496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1" name="AutoShape 67"/>
            <p:cNvSpPr>
              <a:spLocks noChangeArrowheads="1"/>
            </p:cNvSpPr>
            <p:nvPr/>
          </p:nvSpPr>
          <p:spPr bwMode="auto">
            <a:xfrm>
              <a:off x="1296" y="340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2" name="AutoShape 68"/>
            <p:cNvSpPr>
              <a:spLocks noChangeArrowheads="1"/>
            </p:cNvSpPr>
            <p:nvPr/>
          </p:nvSpPr>
          <p:spPr bwMode="auto">
            <a:xfrm>
              <a:off x="2256" y="1296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3" name="AutoShape 69"/>
            <p:cNvSpPr>
              <a:spLocks noChangeArrowheads="1"/>
            </p:cNvSpPr>
            <p:nvPr/>
          </p:nvSpPr>
          <p:spPr bwMode="auto">
            <a:xfrm>
              <a:off x="1776" y="3216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4" name="AutoShape 70"/>
            <p:cNvSpPr>
              <a:spLocks noChangeArrowheads="1"/>
            </p:cNvSpPr>
            <p:nvPr/>
          </p:nvSpPr>
          <p:spPr bwMode="auto">
            <a:xfrm>
              <a:off x="1632" y="3312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5" name="AutoShape 71"/>
            <p:cNvSpPr>
              <a:spLocks noChangeArrowheads="1"/>
            </p:cNvSpPr>
            <p:nvPr/>
          </p:nvSpPr>
          <p:spPr bwMode="auto">
            <a:xfrm>
              <a:off x="2448" y="2784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6" name="AutoShape 72"/>
            <p:cNvSpPr>
              <a:spLocks noChangeArrowheads="1"/>
            </p:cNvSpPr>
            <p:nvPr/>
          </p:nvSpPr>
          <p:spPr bwMode="auto">
            <a:xfrm>
              <a:off x="1872" y="3024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7" name="AutoShape 73"/>
            <p:cNvSpPr>
              <a:spLocks noChangeArrowheads="1"/>
            </p:cNvSpPr>
            <p:nvPr/>
          </p:nvSpPr>
          <p:spPr bwMode="auto">
            <a:xfrm>
              <a:off x="2640" y="3264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8" name="AutoShape 74"/>
            <p:cNvSpPr>
              <a:spLocks noChangeArrowheads="1"/>
            </p:cNvSpPr>
            <p:nvPr/>
          </p:nvSpPr>
          <p:spPr bwMode="auto">
            <a:xfrm>
              <a:off x="2640" y="17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79" name="AutoShape 75"/>
            <p:cNvSpPr>
              <a:spLocks noChangeArrowheads="1"/>
            </p:cNvSpPr>
            <p:nvPr/>
          </p:nvSpPr>
          <p:spPr bwMode="auto">
            <a:xfrm>
              <a:off x="2928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0" name="AutoShape 76"/>
            <p:cNvSpPr>
              <a:spLocks noChangeArrowheads="1"/>
            </p:cNvSpPr>
            <p:nvPr/>
          </p:nvSpPr>
          <p:spPr bwMode="auto">
            <a:xfrm>
              <a:off x="3216" y="230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1" name="AutoShape 7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2" name="AutoShape 78"/>
            <p:cNvSpPr>
              <a:spLocks noChangeArrowheads="1"/>
            </p:cNvSpPr>
            <p:nvPr/>
          </p:nvSpPr>
          <p:spPr bwMode="auto">
            <a:xfrm>
              <a:off x="2736" y="28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3" name="AutoShape 79"/>
            <p:cNvSpPr>
              <a:spLocks noChangeArrowheads="1"/>
            </p:cNvSpPr>
            <p:nvPr/>
          </p:nvSpPr>
          <p:spPr bwMode="auto">
            <a:xfrm>
              <a:off x="2688" y="34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4" name="AutoShape 80"/>
            <p:cNvSpPr>
              <a:spLocks noChangeArrowheads="1"/>
            </p:cNvSpPr>
            <p:nvPr/>
          </p:nvSpPr>
          <p:spPr bwMode="auto">
            <a:xfrm>
              <a:off x="3696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5" name="AutoShape 81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6" name="AutoShape 82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7" name="AutoShape 83"/>
            <p:cNvSpPr>
              <a:spLocks noChangeArrowheads="1"/>
            </p:cNvSpPr>
            <p:nvPr/>
          </p:nvSpPr>
          <p:spPr bwMode="auto">
            <a:xfrm>
              <a:off x="3552" y="340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8" name="AutoShape 84"/>
            <p:cNvSpPr>
              <a:spLocks noChangeArrowheads="1"/>
            </p:cNvSpPr>
            <p:nvPr/>
          </p:nvSpPr>
          <p:spPr bwMode="auto">
            <a:xfrm>
              <a:off x="4320" y="240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89" name="AutoShape 85"/>
            <p:cNvSpPr>
              <a:spLocks noChangeArrowheads="1"/>
            </p:cNvSpPr>
            <p:nvPr/>
          </p:nvSpPr>
          <p:spPr bwMode="auto">
            <a:xfrm>
              <a:off x="3936" y="2784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0" name="AutoShape 86"/>
            <p:cNvSpPr>
              <a:spLocks noChangeArrowheads="1"/>
            </p:cNvSpPr>
            <p:nvPr/>
          </p:nvSpPr>
          <p:spPr bwMode="auto">
            <a:xfrm>
              <a:off x="4080" y="321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1" name="AutoShape 87"/>
            <p:cNvSpPr>
              <a:spLocks noChangeArrowheads="1"/>
            </p:cNvSpPr>
            <p:nvPr/>
          </p:nvSpPr>
          <p:spPr bwMode="auto">
            <a:xfrm>
              <a:off x="3744" y="331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2" name="AutoShape 88"/>
            <p:cNvSpPr>
              <a:spLocks noChangeArrowheads="1"/>
            </p:cNvSpPr>
            <p:nvPr/>
          </p:nvSpPr>
          <p:spPr bwMode="auto">
            <a:xfrm>
              <a:off x="3456" y="172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3" name="AutoShape 89"/>
            <p:cNvSpPr>
              <a:spLocks noChangeArrowheads="1"/>
            </p:cNvSpPr>
            <p:nvPr/>
          </p:nvSpPr>
          <p:spPr bwMode="auto">
            <a:xfrm>
              <a:off x="3504" y="278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4" name="AutoShape 90"/>
            <p:cNvSpPr>
              <a:spLocks noChangeArrowheads="1"/>
            </p:cNvSpPr>
            <p:nvPr/>
          </p:nvSpPr>
          <p:spPr bwMode="auto">
            <a:xfrm>
              <a:off x="4368" y="283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5" name="AutoShape 91"/>
            <p:cNvSpPr>
              <a:spLocks noChangeArrowheads="1"/>
            </p:cNvSpPr>
            <p:nvPr/>
          </p:nvSpPr>
          <p:spPr bwMode="auto">
            <a:xfrm>
              <a:off x="2928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6" name="AutoShape 92"/>
            <p:cNvSpPr>
              <a:spLocks noChangeArrowheads="1"/>
            </p:cNvSpPr>
            <p:nvPr/>
          </p:nvSpPr>
          <p:spPr bwMode="auto">
            <a:xfrm>
              <a:off x="3792" y="307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7" name="AutoShape 93"/>
            <p:cNvSpPr>
              <a:spLocks noChangeArrowheads="1"/>
            </p:cNvSpPr>
            <p:nvPr/>
          </p:nvSpPr>
          <p:spPr bwMode="auto">
            <a:xfrm>
              <a:off x="3360" y="360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8" name="AutoShape 94"/>
            <p:cNvSpPr>
              <a:spLocks noChangeArrowheads="1"/>
            </p:cNvSpPr>
            <p:nvPr/>
          </p:nvSpPr>
          <p:spPr bwMode="auto">
            <a:xfrm>
              <a:off x="3312" y="129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399" name="AutoShape 95"/>
            <p:cNvSpPr>
              <a:spLocks noChangeArrowheads="1"/>
            </p:cNvSpPr>
            <p:nvPr/>
          </p:nvSpPr>
          <p:spPr bwMode="auto">
            <a:xfrm>
              <a:off x="3072" y="2832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0" name="AutoShape 96"/>
            <p:cNvSpPr>
              <a:spLocks noChangeArrowheads="1"/>
            </p:cNvSpPr>
            <p:nvPr/>
          </p:nvSpPr>
          <p:spPr bwMode="auto">
            <a:xfrm>
              <a:off x="2736" y="369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1" name="AutoShape 97"/>
            <p:cNvSpPr>
              <a:spLocks noChangeArrowheads="1"/>
            </p:cNvSpPr>
            <p:nvPr/>
          </p:nvSpPr>
          <p:spPr bwMode="auto">
            <a:xfrm>
              <a:off x="3888" y="225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2" name="AutoShape 98"/>
            <p:cNvSpPr>
              <a:spLocks noChangeArrowheads="1"/>
            </p:cNvSpPr>
            <p:nvPr/>
          </p:nvSpPr>
          <p:spPr bwMode="auto">
            <a:xfrm>
              <a:off x="3936" y="297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3" name="AutoShape 99"/>
            <p:cNvSpPr>
              <a:spLocks noChangeArrowheads="1"/>
            </p:cNvSpPr>
            <p:nvPr/>
          </p:nvSpPr>
          <p:spPr bwMode="auto">
            <a:xfrm>
              <a:off x="3648" y="3696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4" name="AutoShape 100"/>
            <p:cNvSpPr>
              <a:spLocks noChangeArrowheads="1"/>
            </p:cNvSpPr>
            <p:nvPr/>
          </p:nvSpPr>
          <p:spPr bwMode="auto">
            <a:xfrm>
              <a:off x="4032" y="3648"/>
              <a:ext cx="144" cy="96"/>
            </a:xfrm>
            <a:prstGeom prst="parallelogram">
              <a:avLst>
                <a:gd name="adj" fmla="val 375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5" name="AutoShape 101"/>
            <p:cNvSpPr>
              <a:spLocks noChangeArrowheads="1"/>
            </p:cNvSpPr>
            <p:nvPr/>
          </p:nvSpPr>
          <p:spPr bwMode="auto">
            <a:xfrm>
              <a:off x="3072" y="124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6" name="AutoShape 102"/>
            <p:cNvSpPr>
              <a:spLocks noChangeArrowheads="1"/>
            </p:cNvSpPr>
            <p:nvPr/>
          </p:nvSpPr>
          <p:spPr bwMode="auto">
            <a:xfrm>
              <a:off x="3648" y="1200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7" name="AutoShape 103"/>
            <p:cNvSpPr>
              <a:spLocks noChangeArrowheads="1"/>
            </p:cNvSpPr>
            <p:nvPr/>
          </p:nvSpPr>
          <p:spPr bwMode="auto">
            <a:xfrm>
              <a:off x="3216" y="177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8" name="AutoShape 104"/>
            <p:cNvSpPr>
              <a:spLocks noChangeArrowheads="1"/>
            </p:cNvSpPr>
            <p:nvPr/>
          </p:nvSpPr>
          <p:spPr bwMode="auto">
            <a:xfrm>
              <a:off x="4128" y="196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09" name="AutoShape 105"/>
            <p:cNvSpPr>
              <a:spLocks noChangeArrowheads="1"/>
            </p:cNvSpPr>
            <p:nvPr/>
          </p:nvSpPr>
          <p:spPr bwMode="auto">
            <a:xfrm>
              <a:off x="4032" y="153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0" name="AutoShape 106"/>
            <p:cNvSpPr>
              <a:spLocks noChangeArrowheads="1"/>
            </p:cNvSpPr>
            <p:nvPr/>
          </p:nvSpPr>
          <p:spPr bwMode="auto">
            <a:xfrm>
              <a:off x="2928" y="3120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1" name="AutoShape 107"/>
            <p:cNvSpPr>
              <a:spLocks noChangeArrowheads="1"/>
            </p:cNvSpPr>
            <p:nvPr/>
          </p:nvSpPr>
          <p:spPr bwMode="auto">
            <a:xfrm>
              <a:off x="4128" y="1776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2" name="AutoShape 108"/>
            <p:cNvSpPr>
              <a:spLocks noChangeArrowheads="1"/>
            </p:cNvSpPr>
            <p:nvPr/>
          </p:nvSpPr>
          <p:spPr bwMode="auto">
            <a:xfrm>
              <a:off x="3456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3" name="AutoShape 109"/>
            <p:cNvSpPr>
              <a:spLocks noChangeArrowheads="1"/>
            </p:cNvSpPr>
            <p:nvPr/>
          </p:nvSpPr>
          <p:spPr bwMode="auto">
            <a:xfrm>
              <a:off x="374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4" name="AutoShape 110"/>
            <p:cNvSpPr>
              <a:spLocks noChangeArrowheads="1"/>
            </p:cNvSpPr>
            <p:nvPr/>
          </p:nvSpPr>
          <p:spPr bwMode="auto">
            <a:xfrm>
              <a:off x="4128" y="3408"/>
              <a:ext cx="144" cy="144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5" name="AutoShape 111"/>
            <p:cNvSpPr>
              <a:spLocks noChangeArrowheads="1"/>
            </p:cNvSpPr>
            <p:nvPr/>
          </p:nvSpPr>
          <p:spPr bwMode="auto">
            <a:xfrm>
              <a:off x="3408" y="1536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6" name="AutoShape 112"/>
            <p:cNvSpPr>
              <a:spLocks noChangeArrowheads="1"/>
            </p:cNvSpPr>
            <p:nvPr/>
          </p:nvSpPr>
          <p:spPr bwMode="auto">
            <a:xfrm>
              <a:off x="2976" y="1920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7" name="AutoShape 113"/>
            <p:cNvSpPr>
              <a:spLocks noChangeArrowheads="1"/>
            </p:cNvSpPr>
            <p:nvPr/>
          </p:nvSpPr>
          <p:spPr bwMode="auto">
            <a:xfrm>
              <a:off x="4368" y="2064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8" name="AutoShape 114"/>
            <p:cNvSpPr>
              <a:spLocks noChangeArrowheads="1"/>
            </p:cNvSpPr>
            <p:nvPr/>
          </p:nvSpPr>
          <p:spPr bwMode="auto">
            <a:xfrm>
              <a:off x="3888" y="1776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19" name="AutoShape 115"/>
            <p:cNvSpPr>
              <a:spLocks noChangeArrowheads="1"/>
            </p:cNvSpPr>
            <p:nvPr/>
          </p:nvSpPr>
          <p:spPr bwMode="auto">
            <a:xfrm>
              <a:off x="2688" y="2208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0" name="AutoShape 116"/>
            <p:cNvSpPr>
              <a:spLocks noChangeArrowheads="1"/>
            </p:cNvSpPr>
            <p:nvPr/>
          </p:nvSpPr>
          <p:spPr bwMode="auto">
            <a:xfrm>
              <a:off x="4416" y="3312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1" name="AutoShape 117"/>
            <p:cNvSpPr>
              <a:spLocks noChangeArrowheads="1"/>
            </p:cNvSpPr>
            <p:nvPr/>
          </p:nvSpPr>
          <p:spPr bwMode="auto">
            <a:xfrm>
              <a:off x="2976" y="3600"/>
              <a:ext cx="144" cy="144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3504" y="134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3216" y="196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016" y="1920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3408" y="2160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504" y="225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2928" y="273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888" y="196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29" name="Oval 125"/>
            <p:cNvSpPr>
              <a:spLocks noChangeArrowheads="1"/>
            </p:cNvSpPr>
            <p:nvPr/>
          </p:nvSpPr>
          <p:spPr bwMode="auto">
            <a:xfrm>
              <a:off x="3984" y="2448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0" name="Oval 126"/>
            <p:cNvSpPr>
              <a:spLocks noChangeArrowheads="1"/>
            </p:cNvSpPr>
            <p:nvPr/>
          </p:nvSpPr>
          <p:spPr bwMode="auto">
            <a:xfrm>
              <a:off x="4224" y="3600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1" name="Oval 127"/>
            <p:cNvSpPr>
              <a:spLocks noChangeArrowheads="1"/>
            </p:cNvSpPr>
            <p:nvPr/>
          </p:nvSpPr>
          <p:spPr bwMode="auto">
            <a:xfrm>
              <a:off x="3312" y="345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2" name="Oval 128"/>
            <p:cNvSpPr>
              <a:spLocks noChangeArrowheads="1"/>
            </p:cNvSpPr>
            <p:nvPr/>
          </p:nvSpPr>
          <p:spPr bwMode="auto">
            <a:xfrm>
              <a:off x="3408" y="2976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3" name="Oval 129"/>
            <p:cNvSpPr>
              <a:spLocks noChangeArrowheads="1"/>
            </p:cNvSpPr>
            <p:nvPr/>
          </p:nvSpPr>
          <p:spPr bwMode="auto">
            <a:xfrm>
              <a:off x="4224" y="158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4" name="Oval 130"/>
            <p:cNvSpPr>
              <a:spLocks noChangeArrowheads="1"/>
            </p:cNvSpPr>
            <p:nvPr/>
          </p:nvSpPr>
          <p:spPr bwMode="auto">
            <a:xfrm>
              <a:off x="4272" y="3024"/>
              <a:ext cx="96" cy="144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5" name="AutoShape 131"/>
            <p:cNvSpPr>
              <a:spLocks noChangeArrowheads="1"/>
            </p:cNvSpPr>
            <p:nvPr/>
          </p:nvSpPr>
          <p:spPr bwMode="auto">
            <a:xfrm>
              <a:off x="3552" y="1920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6" name="AutoShape 132"/>
            <p:cNvSpPr>
              <a:spLocks noChangeArrowheads="1"/>
            </p:cNvSpPr>
            <p:nvPr/>
          </p:nvSpPr>
          <p:spPr bwMode="auto">
            <a:xfrm>
              <a:off x="2976" y="2160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7" name="AutoShape 133"/>
            <p:cNvSpPr>
              <a:spLocks noChangeArrowheads="1"/>
            </p:cNvSpPr>
            <p:nvPr/>
          </p:nvSpPr>
          <p:spPr bwMode="auto">
            <a:xfrm>
              <a:off x="2928" y="244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8" name="AutoShape 134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39" name="AutoShape 135"/>
            <p:cNvSpPr>
              <a:spLocks noChangeArrowheads="1"/>
            </p:cNvSpPr>
            <p:nvPr/>
          </p:nvSpPr>
          <p:spPr bwMode="auto">
            <a:xfrm>
              <a:off x="3984" y="124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0" name="AutoShape 136"/>
            <p:cNvSpPr>
              <a:spLocks noChangeArrowheads="1"/>
            </p:cNvSpPr>
            <p:nvPr/>
          </p:nvSpPr>
          <p:spPr bwMode="auto">
            <a:xfrm>
              <a:off x="3504" y="3168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1" name="AutoShape 137"/>
            <p:cNvSpPr>
              <a:spLocks noChangeArrowheads="1"/>
            </p:cNvSpPr>
            <p:nvPr/>
          </p:nvSpPr>
          <p:spPr bwMode="auto">
            <a:xfrm>
              <a:off x="3216" y="3072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2" name="AutoShape 138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3" name="AutoShape 139"/>
            <p:cNvSpPr>
              <a:spLocks noChangeArrowheads="1"/>
            </p:cNvSpPr>
            <p:nvPr/>
          </p:nvSpPr>
          <p:spPr bwMode="auto">
            <a:xfrm>
              <a:off x="3600" y="2976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4" name="AutoShape 140"/>
            <p:cNvSpPr>
              <a:spLocks noChangeArrowheads="1"/>
            </p:cNvSpPr>
            <p:nvPr/>
          </p:nvSpPr>
          <p:spPr bwMode="auto">
            <a:xfrm>
              <a:off x="3936" y="3312"/>
              <a:ext cx="144" cy="144"/>
            </a:xfrm>
            <a:prstGeom prst="pentagon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5" name="AutoShape 141"/>
            <p:cNvSpPr>
              <a:spLocks noChangeArrowheads="1"/>
            </p:cNvSpPr>
            <p:nvPr/>
          </p:nvSpPr>
          <p:spPr bwMode="auto">
            <a:xfrm>
              <a:off x="3168" y="1584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6" name="AutoShape 142"/>
            <p:cNvSpPr>
              <a:spLocks noChangeArrowheads="1"/>
            </p:cNvSpPr>
            <p:nvPr/>
          </p:nvSpPr>
          <p:spPr bwMode="auto">
            <a:xfrm>
              <a:off x="2688" y="2688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7" name="AutoShape 143"/>
            <p:cNvSpPr>
              <a:spLocks noChangeArrowheads="1"/>
            </p:cNvSpPr>
            <p:nvPr/>
          </p:nvSpPr>
          <p:spPr bwMode="auto">
            <a:xfrm>
              <a:off x="3648" y="2736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8" name="AutoShape 144"/>
            <p:cNvSpPr>
              <a:spLocks noChangeArrowheads="1"/>
            </p:cNvSpPr>
            <p:nvPr/>
          </p:nvSpPr>
          <p:spPr bwMode="auto">
            <a:xfrm>
              <a:off x="1968" y="3600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8449" name="AutoShape 145"/>
            <p:cNvSpPr>
              <a:spLocks noChangeArrowheads="1"/>
            </p:cNvSpPr>
            <p:nvPr/>
          </p:nvSpPr>
          <p:spPr bwMode="auto">
            <a:xfrm>
              <a:off x="2688" y="1536"/>
              <a:ext cx="144" cy="96"/>
            </a:xfrm>
            <a:prstGeom prst="plaque">
              <a:avLst>
                <a:gd name="adj" fmla="val 16667"/>
              </a:avLst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98450" name="Line 146"/>
          <p:cNvSpPr>
            <a:spLocks noChangeShapeType="1"/>
          </p:cNvSpPr>
          <p:nvPr/>
        </p:nvSpPr>
        <p:spPr bwMode="auto">
          <a:xfrm>
            <a:off x="468313" y="1196975"/>
            <a:ext cx="14398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Value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/>
              <a:t>selective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associative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quantitative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order</a:t>
            </a:r>
          </a:p>
          <a:p>
            <a:pPr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length</a:t>
            </a:r>
          </a:p>
          <a:p>
            <a:pPr lvl="1"/>
            <a:r>
              <a:rPr lang="en-US"/>
              <a:t>theoretically infinite but practically limited</a:t>
            </a:r>
          </a:p>
          <a:p>
            <a:pPr lvl="1"/>
            <a:r>
              <a:rPr lang="en-US"/>
              <a:t>association and selection ~ &lt; 7 and distinction ~ 10</a:t>
            </a:r>
          </a:p>
        </p:txBody>
      </p:sp>
      <p:grpSp>
        <p:nvGrpSpPr>
          <p:cNvPr id="99399" name="Group 71"/>
          <p:cNvGrpSpPr>
            <a:grpSpLocks/>
          </p:cNvGrpSpPr>
          <p:nvPr/>
        </p:nvGrpSpPr>
        <p:grpSpPr bwMode="auto">
          <a:xfrm>
            <a:off x="2654300" y="1016000"/>
            <a:ext cx="5302250" cy="909638"/>
            <a:chOff x="1417" y="640"/>
            <a:chExt cx="3340" cy="573"/>
          </a:xfrm>
        </p:grpSpPr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1417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3920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2668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auto">
            <a:xfrm>
              <a:off x="1563" y="771"/>
              <a:ext cx="92" cy="106"/>
            </a:xfrm>
            <a:prstGeom prst="ellipse">
              <a:avLst/>
            </a:prstGeom>
            <a:solidFill>
              <a:srgbClr val="F8F8F8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>
              <a:off x="1963" y="893"/>
              <a:ext cx="92" cy="106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2749" y="771"/>
              <a:ext cx="185" cy="211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3095" y="867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39" name="AutoShape 11"/>
            <p:cNvSpPr>
              <a:spLocks noChangeArrowheads="1"/>
            </p:cNvSpPr>
            <p:nvPr/>
          </p:nvSpPr>
          <p:spPr bwMode="auto">
            <a:xfrm>
              <a:off x="4048" y="771"/>
              <a:ext cx="125" cy="139"/>
            </a:xfrm>
            <a:prstGeom prst="rtTriangle">
              <a:avLst/>
            </a:prstGeom>
            <a:solidFill>
              <a:srgbClr val="80808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0" name="AutoShape 12"/>
            <p:cNvSpPr>
              <a:spLocks noChangeArrowheads="1"/>
            </p:cNvSpPr>
            <p:nvPr/>
          </p:nvSpPr>
          <p:spPr bwMode="auto">
            <a:xfrm>
              <a:off x="4395" y="866"/>
              <a:ext cx="125" cy="139"/>
            </a:xfrm>
            <a:prstGeom prst="rtTriangle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1" name="AutoShape 13"/>
            <p:cNvSpPr>
              <a:spLocks noChangeArrowheads="1"/>
            </p:cNvSpPr>
            <p:nvPr/>
          </p:nvSpPr>
          <p:spPr bwMode="auto">
            <a:xfrm>
              <a:off x="4504" y="680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0" name="Oval 32"/>
            <p:cNvSpPr>
              <a:spLocks noChangeArrowheads="1"/>
            </p:cNvSpPr>
            <p:nvPr/>
          </p:nvSpPr>
          <p:spPr bwMode="auto">
            <a:xfrm>
              <a:off x="1815" y="989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>
              <a:off x="3092" y="725"/>
              <a:ext cx="185" cy="211"/>
            </a:xfrm>
            <a:prstGeom prst="line">
              <a:avLst/>
            </a:prstGeom>
            <a:noFill/>
            <a:ln w="57150">
              <a:solidFill>
                <a:srgbClr val="F8F8F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2" name="AutoShape 34"/>
            <p:cNvSpPr>
              <a:spLocks noChangeArrowheads="1"/>
            </p:cNvSpPr>
            <p:nvPr/>
          </p:nvSpPr>
          <p:spPr bwMode="auto">
            <a:xfrm>
              <a:off x="4157" y="999"/>
              <a:ext cx="125" cy="139"/>
            </a:xfrm>
            <a:prstGeom prst="rtTriangle">
              <a:avLst/>
            </a:prstGeom>
            <a:solidFill>
              <a:srgbClr val="F8F8F8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400" name="Group 72"/>
          <p:cNvGrpSpPr>
            <a:grpSpLocks/>
          </p:cNvGrpSpPr>
          <p:nvPr/>
        </p:nvGrpSpPr>
        <p:grpSpPr bwMode="auto">
          <a:xfrm>
            <a:off x="2654300" y="2205038"/>
            <a:ext cx="5302250" cy="909637"/>
            <a:chOff x="1421" y="1389"/>
            <a:chExt cx="3340" cy="573"/>
          </a:xfrm>
        </p:grpSpPr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>
              <a:off x="1421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3924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4" name="Rectangle 16"/>
            <p:cNvSpPr>
              <a:spLocks noChangeArrowheads="1"/>
            </p:cNvSpPr>
            <p:nvPr/>
          </p:nvSpPr>
          <p:spPr bwMode="auto">
            <a:xfrm>
              <a:off x="2672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5" name="Oval 17"/>
            <p:cNvSpPr>
              <a:spLocks noChangeArrowheads="1"/>
            </p:cNvSpPr>
            <p:nvPr/>
          </p:nvSpPr>
          <p:spPr bwMode="auto">
            <a:xfrm>
              <a:off x="1521" y="1454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auto">
            <a:xfrm>
              <a:off x="1617" y="1550"/>
              <a:ext cx="92" cy="106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7" name="Oval 19"/>
            <p:cNvSpPr>
              <a:spLocks noChangeArrowheads="1"/>
            </p:cNvSpPr>
            <p:nvPr/>
          </p:nvSpPr>
          <p:spPr bwMode="auto">
            <a:xfrm>
              <a:off x="1713" y="1646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8" name="Oval 20"/>
            <p:cNvSpPr>
              <a:spLocks noChangeArrowheads="1"/>
            </p:cNvSpPr>
            <p:nvPr/>
          </p:nvSpPr>
          <p:spPr bwMode="auto">
            <a:xfrm>
              <a:off x="1809" y="1742"/>
              <a:ext cx="92" cy="106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 flipV="1">
              <a:off x="2743" y="1787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 flipV="1">
              <a:off x="3030" y="1685"/>
              <a:ext cx="99" cy="60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 flipV="1">
              <a:off x="3251" y="1505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2" name="AutoShape 24"/>
            <p:cNvSpPr>
              <a:spLocks noChangeArrowheads="1"/>
            </p:cNvSpPr>
            <p:nvPr/>
          </p:nvSpPr>
          <p:spPr bwMode="auto">
            <a:xfrm>
              <a:off x="4065" y="1500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3" name="AutoShape 25"/>
            <p:cNvSpPr>
              <a:spLocks noChangeArrowheads="1"/>
            </p:cNvSpPr>
            <p:nvPr/>
          </p:nvSpPr>
          <p:spPr bwMode="auto">
            <a:xfrm>
              <a:off x="4019" y="1579"/>
              <a:ext cx="72" cy="47"/>
            </a:xfrm>
            <a:prstGeom prst="rtTriangle">
              <a:avLst/>
            </a:prstGeom>
            <a:solidFill>
              <a:srgbClr val="80808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4" name="AutoShape 26"/>
            <p:cNvSpPr>
              <a:spLocks noChangeArrowheads="1"/>
            </p:cNvSpPr>
            <p:nvPr/>
          </p:nvSpPr>
          <p:spPr bwMode="auto">
            <a:xfrm>
              <a:off x="4181" y="1445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5" name="AutoShape 27"/>
            <p:cNvSpPr>
              <a:spLocks noChangeArrowheads="1"/>
            </p:cNvSpPr>
            <p:nvPr/>
          </p:nvSpPr>
          <p:spPr bwMode="auto">
            <a:xfrm>
              <a:off x="4071" y="1639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6" name="AutoShape 28"/>
            <p:cNvSpPr>
              <a:spLocks noChangeArrowheads="1"/>
            </p:cNvSpPr>
            <p:nvPr/>
          </p:nvSpPr>
          <p:spPr bwMode="auto">
            <a:xfrm>
              <a:off x="4635" y="1820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7" name="AutoShape 29"/>
            <p:cNvSpPr>
              <a:spLocks noChangeArrowheads="1"/>
            </p:cNvSpPr>
            <p:nvPr/>
          </p:nvSpPr>
          <p:spPr bwMode="auto">
            <a:xfrm>
              <a:off x="4582" y="1761"/>
              <a:ext cx="72" cy="47"/>
            </a:xfrm>
            <a:prstGeom prst="rtTriangle">
              <a:avLst/>
            </a:prstGeom>
            <a:solidFill>
              <a:srgbClr val="80808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8" name="AutoShape 30"/>
            <p:cNvSpPr>
              <a:spLocks noChangeArrowheads="1"/>
            </p:cNvSpPr>
            <p:nvPr/>
          </p:nvSpPr>
          <p:spPr bwMode="auto">
            <a:xfrm>
              <a:off x="4560" y="1837"/>
              <a:ext cx="72" cy="47"/>
            </a:xfrm>
            <a:prstGeom prst="rtTriangle">
              <a:avLst/>
            </a:prstGeom>
            <a:solidFill>
              <a:srgbClr val="80808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59" name="AutoShape 31"/>
            <p:cNvSpPr>
              <a:spLocks noChangeArrowheads="1"/>
            </p:cNvSpPr>
            <p:nvPr/>
          </p:nvSpPr>
          <p:spPr bwMode="auto">
            <a:xfrm>
              <a:off x="4498" y="1874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auto">
            <a:xfrm>
              <a:off x="1905" y="1838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auto">
            <a:xfrm>
              <a:off x="2060" y="1479"/>
              <a:ext cx="92" cy="106"/>
            </a:xfrm>
            <a:prstGeom prst="ellipse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 flipV="1">
              <a:off x="3383" y="1860"/>
              <a:ext cx="99" cy="60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V="1">
              <a:off x="2918" y="1646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 flipV="1">
              <a:off x="3028" y="1492"/>
              <a:ext cx="99" cy="60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68" name="Group 40"/>
          <p:cNvGrpSpPr>
            <a:grpSpLocks/>
          </p:cNvGrpSpPr>
          <p:nvPr/>
        </p:nvGrpSpPr>
        <p:grpSpPr bwMode="auto">
          <a:xfrm>
            <a:off x="250825" y="1700213"/>
            <a:ext cx="271463" cy="271462"/>
            <a:chOff x="422" y="3772"/>
            <a:chExt cx="171" cy="171"/>
          </a:xfrm>
        </p:grpSpPr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71" name="Group 43"/>
          <p:cNvGrpSpPr>
            <a:grpSpLocks/>
          </p:cNvGrpSpPr>
          <p:nvPr/>
        </p:nvGrpSpPr>
        <p:grpSpPr bwMode="auto">
          <a:xfrm>
            <a:off x="250825" y="2636838"/>
            <a:ext cx="271463" cy="271462"/>
            <a:chOff x="422" y="3772"/>
            <a:chExt cx="171" cy="171"/>
          </a:xfrm>
        </p:grpSpPr>
        <p:sp>
          <p:nvSpPr>
            <p:cNvPr id="99372" name="Line 44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73" name="Line 45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74" name="Group 46"/>
          <p:cNvGrpSpPr>
            <a:grpSpLocks/>
          </p:cNvGrpSpPr>
          <p:nvPr/>
        </p:nvGrpSpPr>
        <p:grpSpPr bwMode="auto">
          <a:xfrm>
            <a:off x="250825" y="4508500"/>
            <a:ext cx="271463" cy="271463"/>
            <a:chOff x="422" y="3772"/>
            <a:chExt cx="171" cy="171"/>
          </a:xfrm>
        </p:grpSpPr>
        <p:sp>
          <p:nvSpPr>
            <p:cNvPr id="99375" name="Line 47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76" name="Line 48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77" name="Group 49"/>
          <p:cNvGrpSpPr>
            <a:grpSpLocks/>
          </p:cNvGrpSpPr>
          <p:nvPr/>
        </p:nvGrpSpPr>
        <p:grpSpPr bwMode="auto">
          <a:xfrm>
            <a:off x="250825" y="5516563"/>
            <a:ext cx="271463" cy="271462"/>
            <a:chOff x="422" y="3772"/>
            <a:chExt cx="171" cy="171"/>
          </a:xfrm>
        </p:grpSpPr>
        <p:sp>
          <p:nvSpPr>
            <p:cNvPr id="99378" name="Line 50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79" name="Line 51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80" name="Group 52"/>
          <p:cNvGrpSpPr>
            <a:grpSpLocks/>
          </p:cNvGrpSpPr>
          <p:nvPr/>
        </p:nvGrpSpPr>
        <p:grpSpPr bwMode="auto">
          <a:xfrm>
            <a:off x="179388" y="3573463"/>
            <a:ext cx="376237" cy="292100"/>
            <a:chOff x="488" y="4029"/>
            <a:chExt cx="237" cy="184"/>
          </a:xfrm>
        </p:grpSpPr>
        <p:sp>
          <p:nvSpPr>
            <p:cNvPr id="99381" name="Line 53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2" name="Line 54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3" name="Line 55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401" name="Group 73"/>
          <p:cNvGrpSpPr>
            <a:grpSpLocks/>
          </p:cNvGrpSpPr>
          <p:nvPr/>
        </p:nvGrpSpPr>
        <p:grpSpPr bwMode="auto">
          <a:xfrm>
            <a:off x="2660650" y="4435475"/>
            <a:ext cx="6375400" cy="793750"/>
            <a:chOff x="1117" y="2794"/>
            <a:chExt cx="4016" cy="500"/>
          </a:xfrm>
        </p:grpSpPr>
        <p:sp>
          <p:nvSpPr>
            <p:cNvPr id="99384" name="Rectangle 56"/>
            <p:cNvSpPr>
              <a:spLocks noChangeArrowheads="1"/>
            </p:cNvSpPr>
            <p:nvPr/>
          </p:nvSpPr>
          <p:spPr bwMode="auto">
            <a:xfrm>
              <a:off x="1117" y="2794"/>
              <a:ext cx="4016" cy="500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5" name="Rectangle 57"/>
            <p:cNvSpPr>
              <a:spLocks noChangeArrowheads="1"/>
            </p:cNvSpPr>
            <p:nvPr/>
          </p:nvSpPr>
          <p:spPr bwMode="auto">
            <a:xfrm>
              <a:off x="1194" y="2926"/>
              <a:ext cx="219" cy="234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6" name="Rectangle 58"/>
            <p:cNvSpPr>
              <a:spLocks noChangeArrowheads="1"/>
            </p:cNvSpPr>
            <p:nvPr/>
          </p:nvSpPr>
          <p:spPr bwMode="auto">
            <a:xfrm>
              <a:off x="1804" y="2926"/>
              <a:ext cx="219" cy="234"/>
            </a:xfrm>
            <a:prstGeom prst="rect">
              <a:avLst/>
            </a:prstGeom>
            <a:solidFill>
              <a:srgbClr val="DDDDDD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7" name="Rectangle 59"/>
            <p:cNvSpPr>
              <a:spLocks noChangeArrowheads="1"/>
            </p:cNvSpPr>
            <p:nvPr/>
          </p:nvSpPr>
          <p:spPr bwMode="auto">
            <a:xfrm>
              <a:off x="2415" y="2926"/>
              <a:ext cx="219" cy="234"/>
            </a:xfrm>
            <a:prstGeom prst="rect">
              <a:avLst/>
            </a:prstGeom>
            <a:solidFill>
              <a:srgbClr val="B2B2B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8" name="Rectangle 60"/>
            <p:cNvSpPr>
              <a:spLocks noChangeArrowheads="1"/>
            </p:cNvSpPr>
            <p:nvPr/>
          </p:nvSpPr>
          <p:spPr bwMode="auto">
            <a:xfrm>
              <a:off x="3026" y="2926"/>
              <a:ext cx="219" cy="234"/>
            </a:xfrm>
            <a:prstGeom prst="rect">
              <a:avLst/>
            </a:prstGeom>
            <a:solidFill>
              <a:srgbClr val="969696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3636" y="2926"/>
              <a:ext cx="219" cy="234"/>
            </a:xfrm>
            <a:prstGeom prst="rect">
              <a:avLst/>
            </a:prstGeom>
            <a:solidFill>
              <a:srgbClr val="80808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90" name="Rectangle 62"/>
            <p:cNvSpPr>
              <a:spLocks noChangeArrowheads="1"/>
            </p:cNvSpPr>
            <p:nvPr/>
          </p:nvSpPr>
          <p:spPr bwMode="auto">
            <a:xfrm>
              <a:off x="4247" y="2926"/>
              <a:ext cx="219" cy="234"/>
            </a:xfrm>
            <a:prstGeom prst="rect">
              <a:avLst/>
            </a:prstGeom>
            <a:solidFill>
              <a:srgbClr val="5F5F5F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91" name="Rectangle 63"/>
            <p:cNvSpPr>
              <a:spLocks noChangeArrowheads="1"/>
            </p:cNvSpPr>
            <p:nvPr/>
          </p:nvSpPr>
          <p:spPr bwMode="auto">
            <a:xfrm>
              <a:off x="4858" y="2926"/>
              <a:ext cx="219" cy="234"/>
            </a:xfrm>
            <a:prstGeom prst="rect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99392" name="Rectangle 64"/>
            <p:cNvSpPr>
              <a:spLocks noChangeArrowheads="1"/>
            </p:cNvSpPr>
            <p:nvPr/>
          </p:nvSpPr>
          <p:spPr bwMode="auto">
            <a:xfrm>
              <a:off x="1507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99393" name="Rectangle 65"/>
            <p:cNvSpPr>
              <a:spLocks noChangeArrowheads="1"/>
            </p:cNvSpPr>
            <p:nvPr/>
          </p:nvSpPr>
          <p:spPr bwMode="auto">
            <a:xfrm>
              <a:off x="2114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99394" name="Rectangle 66"/>
            <p:cNvSpPr>
              <a:spLocks noChangeArrowheads="1"/>
            </p:cNvSpPr>
            <p:nvPr/>
          </p:nvSpPr>
          <p:spPr bwMode="auto">
            <a:xfrm>
              <a:off x="2722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99395" name="Rectangle 67"/>
            <p:cNvSpPr>
              <a:spLocks noChangeArrowheads="1"/>
            </p:cNvSpPr>
            <p:nvPr/>
          </p:nvSpPr>
          <p:spPr bwMode="auto">
            <a:xfrm>
              <a:off x="3330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99396" name="Rectangle 68"/>
            <p:cNvSpPr>
              <a:spLocks noChangeArrowheads="1"/>
            </p:cNvSpPr>
            <p:nvPr/>
          </p:nvSpPr>
          <p:spPr bwMode="auto">
            <a:xfrm>
              <a:off x="3938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99397" name="Rectangle 69"/>
            <p:cNvSpPr>
              <a:spLocks noChangeArrowheads="1"/>
            </p:cNvSpPr>
            <p:nvPr/>
          </p:nvSpPr>
          <p:spPr bwMode="auto">
            <a:xfrm>
              <a:off x="4546" y="2905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&lt;</a:t>
              </a:r>
            </a:p>
          </p:txBody>
        </p:sp>
      </p:grpSp>
      <p:sp>
        <p:nvSpPr>
          <p:cNvPr id="99398" name="Line 70"/>
          <p:cNvSpPr>
            <a:spLocks noChangeShapeType="1"/>
          </p:cNvSpPr>
          <p:nvPr/>
        </p:nvSpPr>
        <p:spPr bwMode="auto">
          <a:xfrm>
            <a:off x="468313" y="1196975"/>
            <a:ext cx="136683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Color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selective</a:t>
            </a:r>
          </a:p>
          <a:p>
            <a:endParaRPr lang="en-US"/>
          </a:p>
          <a:p>
            <a:r>
              <a:rPr lang="en-US"/>
              <a:t>associative</a:t>
            </a:r>
          </a:p>
          <a:p>
            <a:endParaRPr lang="en-US"/>
          </a:p>
          <a:p>
            <a:r>
              <a:rPr lang="en-US"/>
              <a:t>quantitative</a:t>
            </a:r>
          </a:p>
          <a:p>
            <a:endParaRPr lang="en-US"/>
          </a:p>
          <a:p>
            <a:r>
              <a:rPr lang="en-US"/>
              <a:t>order</a:t>
            </a:r>
          </a:p>
          <a:p>
            <a:endParaRPr lang="en-US"/>
          </a:p>
          <a:p>
            <a:r>
              <a:rPr lang="en-US"/>
              <a:t>length</a:t>
            </a:r>
          </a:p>
          <a:p>
            <a:pPr lvl="1"/>
            <a:r>
              <a:rPr lang="en-US"/>
              <a:t>theoretically infinite but practically limited</a:t>
            </a:r>
          </a:p>
          <a:p>
            <a:pPr lvl="1"/>
            <a:r>
              <a:rPr lang="en-US"/>
              <a:t>association and selection ~ &lt; 7 and distinction ~ 20</a:t>
            </a:r>
          </a:p>
        </p:txBody>
      </p:sp>
      <p:grpSp>
        <p:nvGrpSpPr>
          <p:cNvPr id="100449" name="Group 97"/>
          <p:cNvGrpSpPr>
            <a:grpSpLocks/>
          </p:cNvGrpSpPr>
          <p:nvPr/>
        </p:nvGrpSpPr>
        <p:grpSpPr bwMode="auto">
          <a:xfrm>
            <a:off x="2654300" y="1016000"/>
            <a:ext cx="5302250" cy="909638"/>
            <a:chOff x="1417" y="640"/>
            <a:chExt cx="3340" cy="573"/>
          </a:xfrm>
        </p:grpSpPr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1417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3920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2668" y="640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>
              <a:off x="1563" y="771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0" name="Oval 8"/>
            <p:cNvSpPr>
              <a:spLocks noChangeArrowheads="1"/>
            </p:cNvSpPr>
            <p:nvPr/>
          </p:nvSpPr>
          <p:spPr bwMode="auto">
            <a:xfrm>
              <a:off x="1963" y="893"/>
              <a:ext cx="92" cy="106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>
              <a:off x="2749" y="771"/>
              <a:ext cx="185" cy="21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2" name="Line 10"/>
            <p:cNvSpPr>
              <a:spLocks noChangeShapeType="1"/>
            </p:cNvSpPr>
            <p:nvPr/>
          </p:nvSpPr>
          <p:spPr bwMode="auto">
            <a:xfrm>
              <a:off x="3095" y="867"/>
              <a:ext cx="185" cy="21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3" name="AutoShape 11"/>
            <p:cNvSpPr>
              <a:spLocks noChangeArrowheads="1"/>
            </p:cNvSpPr>
            <p:nvPr/>
          </p:nvSpPr>
          <p:spPr bwMode="auto">
            <a:xfrm>
              <a:off x="4048" y="771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4" name="AutoShape 12"/>
            <p:cNvSpPr>
              <a:spLocks noChangeArrowheads="1"/>
            </p:cNvSpPr>
            <p:nvPr/>
          </p:nvSpPr>
          <p:spPr bwMode="auto">
            <a:xfrm>
              <a:off x="4395" y="866"/>
              <a:ext cx="125" cy="139"/>
            </a:xfrm>
            <a:prstGeom prst="rtTriangle">
              <a:avLst/>
            </a:prstGeom>
            <a:solidFill>
              <a:srgbClr val="00CC00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5" name="AutoShape 13"/>
            <p:cNvSpPr>
              <a:spLocks noChangeArrowheads="1"/>
            </p:cNvSpPr>
            <p:nvPr/>
          </p:nvSpPr>
          <p:spPr bwMode="auto">
            <a:xfrm>
              <a:off x="4504" y="680"/>
              <a:ext cx="125" cy="139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385" name="Group 33"/>
          <p:cNvGrpSpPr>
            <a:grpSpLocks/>
          </p:cNvGrpSpPr>
          <p:nvPr/>
        </p:nvGrpSpPr>
        <p:grpSpPr bwMode="auto">
          <a:xfrm>
            <a:off x="250825" y="1700213"/>
            <a:ext cx="271463" cy="271462"/>
            <a:chOff x="422" y="3772"/>
            <a:chExt cx="171" cy="171"/>
          </a:xfrm>
        </p:grpSpPr>
        <p:sp>
          <p:nvSpPr>
            <p:cNvPr id="100386" name="Line 34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7" name="Line 35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388" name="Group 36"/>
          <p:cNvGrpSpPr>
            <a:grpSpLocks/>
          </p:cNvGrpSpPr>
          <p:nvPr/>
        </p:nvGrpSpPr>
        <p:grpSpPr bwMode="auto">
          <a:xfrm>
            <a:off x="250825" y="2565400"/>
            <a:ext cx="271463" cy="271463"/>
            <a:chOff x="422" y="3772"/>
            <a:chExt cx="171" cy="171"/>
          </a:xfrm>
        </p:grpSpPr>
        <p:sp>
          <p:nvSpPr>
            <p:cNvPr id="100389" name="Line 37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90" name="Line 38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391" name="Group 39"/>
          <p:cNvGrpSpPr>
            <a:grpSpLocks/>
          </p:cNvGrpSpPr>
          <p:nvPr/>
        </p:nvGrpSpPr>
        <p:grpSpPr bwMode="auto">
          <a:xfrm>
            <a:off x="250825" y="5157788"/>
            <a:ext cx="271463" cy="271462"/>
            <a:chOff x="422" y="3772"/>
            <a:chExt cx="171" cy="171"/>
          </a:xfrm>
        </p:grpSpPr>
        <p:sp>
          <p:nvSpPr>
            <p:cNvPr id="100392" name="Line 40"/>
            <p:cNvSpPr>
              <a:spLocks noChangeShapeType="1"/>
            </p:cNvSpPr>
            <p:nvPr/>
          </p:nvSpPr>
          <p:spPr bwMode="auto">
            <a:xfrm>
              <a:off x="422" y="3864"/>
              <a:ext cx="73" cy="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93" name="Line 41"/>
            <p:cNvSpPr>
              <a:spLocks noChangeShapeType="1"/>
            </p:cNvSpPr>
            <p:nvPr/>
          </p:nvSpPr>
          <p:spPr bwMode="auto">
            <a:xfrm flipV="1">
              <a:off x="488" y="3772"/>
              <a:ext cx="105" cy="1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394" name="Group 42"/>
          <p:cNvGrpSpPr>
            <a:grpSpLocks/>
          </p:cNvGrpSpPr>
          <p:nvPr/>
        </p:nvGrpSpPr>
        <p:grpSpPr bwMode="auto">
          <a:xfrm>
            <a:off x="107950" y="3429000"/>
            <a:ext cx="376238" cy="292100"/>
            <a:chOff x="488" y="4029"/>
            <a:chExt cx="237" cy="184"/>
          </a:xfrm>
        </p:grpSpPr>
        <p:sp>
          <p:nvSpPr>
            <p:cNvPr id="100395" name="Line 43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96" name="Line 44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97" name="Line 45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398" name="Group 46"/>
          <p:cNvGrpSpPr>
            <a:grpSpLocks/>
          </p:cNvGrpSpPr>
          <p:nvPr/>
        </p:nvGrpSpPr>
        <p:grpSpPr bwMode="auto">
          <a:xfrm>
            <a:off x="149225" y="4302125"/>
            <a:ext cx="376238" cy="292100"/>
            <a:chOff x="488" y="4029"/>
            <a:chExt cx="237" cy="184"/>
          </a:xfrm>
        </p:grpSpPr>
        <p:sp>
          <p:nvSpPr>
            <p:cNvPr id="100399" name="Line 47"/>
            <p:cNvSpPr>
              <a:spLocks noChangeShapeType="1"/>
            </p:cNvSpPr>
            <p:nvPr/>
          </p:nvSpPr>
          <p:spPr bwMode="auto">
            <a:xfrm>
              <a:off x="488" y="4161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0" name="Line 48"/>
            <p:cNvSpPr>
              <a:spLocks noChangeShapeType="1"/>
            </p:cNvSpPr>
            <p:nvPr/>
          </p:nvSpPr>
          <p:spPr bwMode="auto">
            <a:xfrm>
              <a:off x="488" y="4072"/>
              <a:ext cx="23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 flipH="1">
              <a:off x="527" y="4029"/>
              <a:ext cx="139" cy="1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450" name="Group 98"/>
          <p:cNvGrpSpPr>
            <a:grpSpLocks/>
          </p:cNvGrpSpPr>
          <p:nvPr/>
        </p:nvGrpSpPr>
        <p:grpSpPr bwMode="auto">
          <a:xfrm>
            <a:off x="2654300" y="2205038"/>
            <a:ext cx="5302250" cy="909637"/>
            <a:chOff x="1421" y="1389"/>
            <a:chExt cx="3340" cy="573"/>
          </a:xfrm>
        </p:grpSpPr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421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3924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2672" y="1389"/>
              <a:ext cx="837" cy="573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1521" y="1454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1617" y="1550"/>
              <a:ext cx="92" cy="106"/>
            </a:xfrm>
            <a:prstGeom prst="ellips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1713" y="1646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1809" y="1742"/>
              <a:ext cx="92" cy="106"/>
            </a:xfrm>
            <a:prstGeom prst="ellips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1905" y="1838"/>
              <a:ext cx="92" cy="106"/>
            </a:xfrm>
            <a:prstGeom prst="ellips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4" name="Line 22"/>
            <p:cNvSpPr>
              <a:spLocks noChangeShapeType="1"/>
            </p:cNvSpPr>
            <p:nvPr/>
          </p:nvSpPr>
          <p:spPr bwMode="auto">
            <a:xfrm flipV="1">
              <a:off x="2743" y="1787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5" name="Line 23"/>
            <p:cNvSpPr>
              <a:spLocks noChangeShapeType="1"/>
            </p:cNvSpPr>
            <p:nvPr/>
          </p:nvSpPr>
          <p:spPr bwMode="auto">
            <a:xfrm flipV="1">
              <a:off x="3030" y="1685"/>
              <a:ext cx="99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6" name="Line 24"/>
            <p:cNvSpPr>
              <a:spLocks noChangeShapeType="1"/>
            </p:cNvSpPr>
            <p:nvPr/>
          </p:nvSpPr>
          <p:spPr bwMode="auto">
            <a:xfrm flipV="1">
              <a:off x="3251" y="1505"/>
              <a:ext cx="204" cy="11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7" name="AutoShape 25"/>
            <p:cNvSpPr>
              <a:spLocks noChangeArrowheads="1"/>
            </p:cNvSpPr>
            <p:nvPr/>
          </p:nvSpPr>
          <p:spPr bwMode="auto">
            <a:xfrm>
              <a:off x="4065" y="1500"/>
              <a:ext cx="72" cy="47"/>
            </a:xfrm>
            <a:prstGeom prst="rtTriangl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8" name="AutoShape 26"/>
            <p:cNvSpPr>
              <a:spLocks noChangeArrowheads="1"/>
            </p:cNvSpPr>
            <p:nvPr/>
          </p:nvSpPr>
          <p:spPr bwMode="auto">
            <a:xfrm>
              <a:off x="4019" y="1579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79" name="AutoShape 27"/>
            <p:cNvSpPr>
              <a:spLocks noChangeArrowheads="1"/>
            </p:cNvSpPr>
            <p:nvPr/>
          </p:nvSpPr>
          <p:spPr bwMode="auto">
            <a:xfrm>
              <a:off x="4181" y="1445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0" name="AutoShape 28"/>
            <p:cNvSpPr>
              <a:spLocks noChangeArrowheads="1"/>
            </p:cNvSpPr>
            <p:nvPr/>
          </p:nvSpPr>
          <p:spPr bwMode="auto">
            <a:xfrm>
              <a:off x="4071" y="1639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1" name="AutoShape 29"/>
            <p:cNvSpPr>
              <a:spLocks noChangeArrowheads="1"/>
            </p:cNvSpPr>
            <p:nvPr/>
          </p:nvSpPr>
          <p:spPr bwMode="auto">
            <a:xfrm>
              <a:off x="4635" y="1820"/>
              <a:ext cx="72" cy="47"/>
            </a:xfrm>
            <a:prstGeom prst="rtTriangl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2" name="AutoShape 30"/>
            <p:cNvSpPr>
              <a:spLocks noChangeArrowheads="1"/>
            </p:cNvSpPr>
            <p:nvPr/>
          </p:nvSpPr>
          <p:spPr bwMode="auto">
            <a:xfrm>
              <a:off x="4582" y="1761"/>
              <a:ext cx="72" cy="47"/>
            </a:xfrm>
            <a:prstGeom prst="rtTriangl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3" name="AutoShape 31"/>
            <p:cNvSpPr>
              <a:spLocks noChangeArrowheads="1"/>
            </p:cNvSpPr>
            <p:nvPr/>
          </p:nvSpPr>
          <p:spPr bwMode="auto">
            <a:xfrm>
              <a:off x="4560" y="1837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384" name="AutoShape 32"/>
            <p:cNvSpPr>
              <a:spLocks noChangeArrowheads="1"/>
            </p:cNvSpPr>
            <p:nvPr/>
          </p:nvSpPr>
          <p:spPr bwMode="auto">
            <a:xfrm>
              <a:off x="4498" y="1874"/>
              <a:ext cx="72" cy="47"/>
            </a:xfrm>
            <a:prstGeom prst="rtTriangle">
              <a:avLst/>
            </a:prstGeom>
            <a:solidFill>
              <a:schemeClr val="bg2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2" name="Oval 50"/>
            <p:cNvSpPr>
              <a:spLocks noChangeArrowheads="1"/>
            </p:cNvSpPr>
            <p:nvPr/>
          </p:nvSpPr>
          <p:spPr bwMode="auto">
            <a:xfrm>
              <a:off x="1874" y="1578"/>
              <a:ext cx="92" cy="106"/>
            </a:xfrm>
            <a:prstGeom prst="ellips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3" name="Oval 51"/>
            <p:cNvSpPr>
              <a:spLocks noChangeArrowheads="1"/>
            </p:cNvSpPr>
            <p:nvPr/>
          </p:nvSpPr>
          <p:spPr bwMode="auto">
            <a:xfrm>
              <a:off x="2066" y="1770"/>
              <a:ext cx="92" cy="106"/>
            </a:xfrm>
            <a:prstGeom prst="ellipse">
              <a:avLst/>
            </a:prstGeom>
            <a:solidFill>
              <a:schemeClr val="hlink"/>
            </a:solidFill>
            <a:ln w="12699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 flipV="1">
              <a:off x="2839" y="1593"/>
              <a:ext cx="204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 flipV="1">
              <a:off x="3140" y="1656"/>
              <a:ext cx="204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 flipV="1">
              <a:off x="2906" y="1435"/>
              <a:ext cx="204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0451" name="Group 99"/>
          <p:cNvGrpSpPr>
            <a:grpSpLocks/>
          </p:cNvGrpSpPr>
          <p:nvPr/>
        </p:nvGrpSpPr>
        <p:grpSpPr bwMode="auto">
          <a:xfrm>
            <a:off x="2627313" y="4292600"/>
            <a:ext cx="6332537" cy="474663"/>
            <a:chOff x="1339" y="2894"/>
            <a:chExt cx="3989" cy="299"/>
          </a:xfrm>
        </p:grpSpPr>
        <p:sp>
          <p:nvSpPr>
            <p:cNvPr id="100407" name="Rectangle 55"/>
            <p:cNvSpPr>
              <a:spLocks noChangeArrowheads="1"/>
            </p:cNvSpPr>
            <p:nvPr/>
          </p:nvSpPr>
          <p:spPr bwMode="auto">
            <a:xfrm>
              <a:off x="1339" y="2897"/>
              <a:ext cx="3989" cy="296"/>
            </a:xfrm>
            <a:prstGeom prst="rect">
              <a:avLst/>
            </a:prstGeom>
            <a:solidFill>
              <a:schemeClr val="accent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8" name="Rectangle 56"/>
            <p:cNvSpPr>
              <a:spLocks noChangeArrowheads="1"/>
            </p:cNvSpPr>
            <p:nvPr/>
          </p:nvSpPr>
          <p:spPr bwMode="auto">
            <a:xfrm>
              <a:off x="1468" y="2948"/>
              <a:ext cx="218" cy="185"/>
            </a:xfrm>
            <a:prstGeom prst="rect">
              <a:avLst/>
            </a:prstGeom>
            <a:solidFill>
              <a:srgbClr val="EC0E0E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09" name="Rectangle 57"/>
            <p:cNvSpPr>
              <a:spLocks noChangeArrowheads="1"/>
            </p:cNvSpPr>
            <p:nvPr/>
          </p:nvSpPr>
          <p:spPr bwMode="auto">
            <a:xfrm>
              <a:off x="1917" y="2948"/>
              <a:ext cx="218" cy="185"/>
            </a:xfrm>
            <a:prstGeom prst="rect">
              <a:avLst/>
            </a:prstGeom>
            <a:solidFill>
              <a:srgbClr val="ECAD0E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0" name="Rectangle 58"/>
            <p:cNvSpPr>
              <a:spLocks noChangeArrowheads="1"/>
            </p:cNvSpPr>
            <p:nvPr/>
          </p:nvSpPr>
          <p:spPr bwMode="auto">
            <a:xfrm>
              <a:off x="2366" y="2948"/>
              <a:ext cx="218" cy="185"/>
            </a:xfrm>
            <a:prstGeom prst="rect">
              <a:avLst/>
            </a:prstGeom>
            <a:solidFill>
              <a:srgbClr val="E1EC0E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1" name="Rectangle 59"/>
            <p:cNvSpPr>
              <a:spLocks noChangeArrowheads="1"/>
            </p:cNvSpPr>
            <p:nvPr/>
          </p:nvSpPr>
          <p:spPr bwMode="auto">
            <a:xfrm>
              <a:off x="2816" y="2948"/>
              <a:ext cx="218" cy="185"/>
            </a:xfrm>
            <a:prstGeom prst="rect">
              <a:avLst/>
            </a:prstGeom>
            <a:solidFill>
              <a:srgbClr val="0EEC28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2" name="Rectangle 60"/>
            <p:cNvSpPr>
              <a:spLocks noChangeArrowheads="1"/>
            </p:cNvSpPr>
            <p:nvPr/>
          </p:nvSpPr>
          <p:spPr bwMode="auto">
            <a:xfrm>
              <a:off x="3265" y="2948"/>
              <a:ext cx="218" cy="185"/>
            </a:xfrm>
            <a:prstGeom prst="rect">
              <a:avLst/>
            </a:prstGeom>
            <a:solidFill>
              <a:srgbClr val="0EECC7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3" name="Rectangle 61"/>
            <p:cNvSpPr>
              <a:spLocks noChangeArrowheads="1"/>
            </p:cNvSpPr>
            <p:nvPr/>
          </p:nvSpPr>
          <p:spPr bwMode="auto">
            <a:xfrm>
              <a:off x="3714" y="2948"/>
              <a:ext cx="218" cy="185"/>
            </a:xfrm>
            <a:prstGeom prst="rect">
              <a:avLst/>
            </a:prstGeom>
            <a:solidFill>
              <a:srgbClr val="0E78EC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4" name="Rectangle 62"/>
            <p:cNvSpPr>
              <a:spLocks noChangeArrowheads="1"/>
            </p:cNvSpPr>
            <p:nvPr/>
          </p:nvSpPr>
          <p:spPr bwMode="auto">
            <a:xfrm>
              <a:off x="4164" y="2948"/>
              <a:ext cx="218" cy="185"/>
            </a:xfrm>
            <a:prstGeom prst="rect">
              <a:avLst/>
            </a:prstGeom>
            <a:solidFill>
              <a:srgbClr val="430EEC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5" name="Rectangle 63"/>
            <p:cNvSpPr>
              <a:spLocks noChangeArrowheads="1"/>
            </p:cNvSpPr>
            <p:nvPr/>
          </p:nvSpPr>
          <p:spPr bwMode="auto">
            <a:xfrm>
              <a:off x="4613" y="2948"/>
              <a:ext cx="218" cy="185"/>
            </a:xfrm>
            <a:prstGeom prst="rect">
              <a:avLst/>
            </a:prstGeom>
            <a:solidFill>
              <a:srgbClr val="E10EEC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sp>
          <p:nvSpPr>
            <p:cNvPr id="100416" name="Rectangle 64"/>
            <p:cNvSpPr>
              <a:spLocks noChangeArrowheads="1"/>
            </p:cNvSpPr>
            <p:nvPr/>
          </p:nvSpPr>
          <p:spPr bwMode="auto">
            <a:xfrm>
              <a:off x="5063" y="2949"/>
              <a:ext cx="218" cy="185"/>
            </a:xfrm>
            <a:prstGeom prst="rect">
              <a:avLst/>
            </a:prstGeom>
            <a:solidFill>
              <a:srgbClr val="EC0E5D"/>
            </a:solidFill>
            <a:ln w="12699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00417" name="Group 65"/>
            <p:cNvGrpSpPr>
              <a:grpSpLocks/>
            </p:cNvGrpSpPr>
            <p:nvPr/>
          </p:nvGrpSpPr>
          <p:grpSpPr bwMode="auto">
            <a:xfrm>
              <a:off x="2135" y="2895"/>
              <a:ext cx="225" cy="288"/>
              <a:chOff x="1692" y="3639"/>
              <a:chExt cx="225" cy="288"/>
            </a:xfrm>
          </p:grpSpPr>
          <p:sp>
            <p:nvSpPr>
              <p:cNvPr id="100418" name="Rectangle 66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19" name="Line 67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20" name="Group 68"/>
            <p:cNvGrpSpPr>
              <a:grpSpLocks/>
            </p:cNvGrpSpPr>
            <p:nvPr/>
          </p:nvGrpSpPr>
          <p:grpSpPr bwMode="auto">
            <a:xfrm>
              <a:off x="2593" y="2899"/>
              <a:ext cx="225" cy="288"/>
              <a:chOff x="1692" y="3639"/>
              <a:chExt cx="225" cy="288"/>
            </a:xfrm>
          </p:grpSpPr>
          <p:sp>
            <p:nvSpPr>
              <p:cNvPr id="100421" name="Rectangle 69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2" name="Line 70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23" name="Group 71"/>
            <p:cNvGrpSpPr>
              <a:grpSpLocks/>
            </p:cNvGrpSpPr>
            <p:nvPr/>
          </p:nvGrpSpPr>
          <p:grpSpPr bwMode="auto">
            <a:xfrm>
              <a:off x="3039" y="2896"/>
              <a:ext cx="225" cy="288"/>
              <a:chOff x="1692" y="3639"/>
              <a:chExt cx="225" cy="288"/>
            </a:xfrm>
          </p:grpSpPr>
          <p:sp>
            <p:nvSpPr>
              <p:cNvPr id="100424" name="Rectangle 72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5" name="Line 73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26" name="Group 74"/>
            <p:cNvGrpSpPr>
              <a:grpSpLocks/>
            </p:cNvGrpSpPr>
            <p:nvPr/>
          </p:nvGrpSpPr>
          <p:grpSpPr bwMode="auto">
            <a:xfrm>
              <a:off x="3484" y="2900"/>
              <a:ext cx="225" cy="288"/>
              <a:chOff x="1692" y="3639"/>
              <a:chExt cx="225" cy="288"/>
            </a:xfrm>
          </p:grpSpPr>
          <p:sp>
            <p:nvSpPr>
              <p:cNvPr id="100427" name="Rectangle 75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8" name="Line 76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29" name="Group 77"/>
            <p:cNvGrpSpPr>
              <a:grpSpLocks/>
            </p:cNvGrpSpPr>
            <p:nvPr/>
          </p:nvGrpSpPr>
          <p:grpSpPr bwMode="auto">
            <a:xfrm>
              <a:off x="3942" y="2904"/>
              <a:ext cx="225" cy="288"/>
              <a:chOff x="1692" y="3639"/>
              <a:chExt cx="225" cy="288"/>
            </a:xfrm>
          </p:grpSpPr>
          <p:sp>
            <p:nvSpPr>
              <p:cNvPr id="100430" name="Rectangle 78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1" name="Line 79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32" name="Group 80"/>
            <p:cNvGrpSpPr>
              <a:grpSpLocks/>
            </p:cNvGrpSpPr>
            <p:nvPr/>
          </p:nvGrpSpPr>
          <p:grpSpPr bwMode="auto">
            <a:xfrm>
              <a:off x="4394" y="2894"/>
              <a:ext cx="225" cy="288"/>
              <a:chOff x="1692" y="3639"/>
              <a:chExt cx="225" cy="288"/>
            </a:xfrm>
          </p:grpSpPr>
          <p:sp>
            <p:nvSpPr>
              <p:cNvPr id="100433" name="Rectangle 81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4" name="Line 82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35" name="Group 83"/>
            <p:cNvGrpSpPr>
              <a:grpSpLocks/>
            </p:cNvGrpSpPr>
            <p:nvPr/>
          </p:nvGrpSpPr>
          <p:grpSpPr bwMode="auto">
            <a:xfrm>
              <a:off x="4840" y="2904"/>
              <a:ext cx="225" cy="288"/>
              <a:chOff x="1692" y="3639"/>
              <a:chExt cx="225" cy="288"/>
            </a:xfrm>
          </p:grpSpPr>
          <p:sp>
            <p:nvSpPr>
              <p:cNvPr id="100436" name="Rectangle 84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7" name="Line 85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100438" name="Group 86"/>
            <p:cNvGrpSpPr>
              <a:grpSpLocks/>
            </p:cNvGrpSpPr>
            <p:nvPr/>
          </p:nvGrpSpPr>
          <p:grpSpPr bwMode="auto">
            <a:xfrm>
              <a:off x="1693" y="2902"/>
              <a:ext cx="225" cy="288"/>
              <a:chOff x="1692" y="3639"/>
              <a:chExt cx="225" cy="288"/>
            </a:xfrm>
          </p:grpSpPr>
          <p:sp>
            <p:nvSpPr>
              <p:cNvPr id="100439" name="Rectangle 87"/>
              <p:cNvSpPr>
                <a:spLocks noChangeArrowheads="1"/>
              </p:cNvSpPr>
              <p:nvPr/>
            </p:nvSpPr>
            <p:spPr bwMode="auto">
              <a:xfrm>
                <a:off x="1692" y="3639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&gt;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0" name="Line 88"/>
              <p:cNvSpPr>
                <a:spLocks noChangeShapeType="1"/>
              </p:cNvSpPr>
              <p:nvPr/>
            </p:nvSpPr>
            <p:spPr bwMode="auto">
              <a:xfrm flipH="1">
                <a:off x="1740" y="3692"/>
                <a:ext cx="86" cy="1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100441" name="Group 89"/>
          <p:cNvGrpSpPr>
            <a:grpSpLocks/>
          </p:cNvGrpSpPr>
          <p:nvPr/>
        </p:nvGrpSpPr>
        <p:grpSpPr bwMode="auto">
          <a:xfrm>
            <a:off x="0" y="6388100"/>
            <a:ext cx="9144000" cy="209550"/>
            <a:chOff x="191" y="1684"/>
            <a:chExt cx="4549" cy="659"/>
          </a:xfrm>
        </p:grpSpPr>
        <p:sp>
          <p:nvSpPr>
            <p:cNvPr id="100442" name="Rectangle 90"/>
            <p:cNvSpPr>
              <a:spLocks noChangeArrowheads="1"/>
            </p:cNvSpPr>
            <p:nvPr/>
          </p:nvSpPr>
          <p:spPr bwMode="auto">
            <a:xfrm>
              <a:off x="191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443" name="Rectangle 91"/>
            <p:cNvSpPr>
              <a:spLocks noChangeArrowheads="1"/>
            </p:cNvSpPr>
            <p:nvPr/>
          </p:nvSpPr>
          <p:spPr bwMode="auto">
            <a:xfrm>
              <a:off x="949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444" name="Rectangle 92"/>
            <p:cNvSpPr>
              <a:spLocks noChangeArrowheads="1"/>
            </p:cNvSpPr>
            <p:nvPr/>
          </p:nvSpPr>
          <p:spPr bwMode="auto">
            <a:xfrm>
              <a:off x="1707" y="1684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445" name="Rectangle 93"/>
            <p:cNvSpPr>
              <a:spLocks noChangeArrowheads="1"/>
            </p:cNvSpPr>
            <p:nvPr/>
          </p:nvSpPr>
          <p:spPr bwMode="auto">
            <a:xfrm>
              <a:off x="2465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446" name="Rectangle 94"/>
            <p:cNvSpPr>
              <a:spLocks noChangeArrowheads="1"/>
            </p:cNvSpPr>
            <p:nvPr/>
          </p:nvSpPr>
          <p:spPr bwMode="auto">
            <a:xfrm>
              <a:off x="3981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447" name="Rectangle 95"/>
            <p:cNvSpPr>
              <a:spLocks noChangeArrowheads="1"/>
            </p:cNvSpPr>
            <p:nvPr/>
          </p:nvSpPr>
          <p:spPr bwMode="auto">
            <a:xfrm>
              <a:off x="3223" y="1685"/>
              <a:ext cx="759" cy="65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3333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0448" name="Line 96"/>
          <p:cNvSpPr>
            <a:spLocks noChangeShapeType="1"/>
          </p:cNvSpPr>
          <p:nvPr/>
        </p:nvSpPr>
        <p:spPr bwMode="auto">
          <a:xfrm>
            <a:off x="468313" y="1196975"/>
            <a:ext cx="136683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</TotalTime>
  <Pages>22</Pages>
  <Words>268</Words>
  <Application>Microsoft Office PowerPoint</Application>
  <PresentationFormat>Předvádění na obrazovce (4:3)</PresentationFormat>
  <Paragraphs>192</Paragraphs>
  <Slides>20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Lucida Console</vt:lpstr>
      <vt:lpstr>Times New Roman</vt:lpstr>
      <vt:lpstr>Verdana</vt:lpstr>
      <vt:lpstr>1_phidgets</vt:lpstr>
      <vt:lpstr>Visual Variables</vt:lpstr>
      <vt:lpstr>Visual variables - attributes</vt:lpstr>
      <vt:lpstr>Visual variables - characteristics</vt:lpstr>
      <vt:lpstr>Position</vt:lpstr>
      <vt:lpstr>Size</vt:lpstr>
      <vt:lpstr>Shape</vt:lpstr>
      <vt:lpstr>Shape</vt:lpstr>
      <vt:lpstr>Value</vt:lpstr>
      <vt:lpstr>Color</vt:lpstr>
      <vt:lpstr>Color</vt:lpstr>
      <vt:lpstr>Encoding color</vt:lpstr>
      <vt:lpstr>Prezentace aplikace PowerPoint</vt:lpstr>
      <vt:lpstr>Prezentace aplikace PowerPoint</vt:lpstr>
      <vt:lpstr>Prezentace aplikace PowerPoint</vt:lpstr>
      <vt:lpstr>Orientation</vt:lpstr>
      <vt:lpstr>Texture</vt:lpstr>
      <vt:lpstr>Textures</vt:lpstr>
      <vt:lpstr>Motion</vt:lpstr>
      <vt:lpstr>Motion</vt:lpstr>
      <vt:lpstr>What you know 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creating and developing interface ideas</dc:title>
  <dc:creator>Saul Greenberg</dc:creator>
  <cp:lastModifiedBy>sochor</cp:lastModifiedBy>
  <cp:revision>156</cp:revision>
  <cp:lastPrinted>2016-11-07T12:07:52Z</cp:lastPrinted>
  <dcterms:created xsi:type="dcterms:W3CDTF">1995-08-22T10:42:04Z</dcterms:created>
  <dcterms:modified xsi:type="dcterms:W3CDTF">2016-11-07T12:08:15Z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