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80" r:id="rId3"/>
    <p:sldId id="281" r:id="rId4"/>
    <p:sldId id="264" r:id="rId5"/>
    <p:sldId id="2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rbara Termaat (btermaat)" initials="BT(" lastIdx="1" clrIdx="0">
    <p:extLst>
      <p:ext uri="{19B8F6BF-5375-455C-9EA6-DF929625EA0E}">
        <p15:presenceInfo xmlns:p15="http://schemas.microsoft.com/office/powerpoint/2012/main" userId="S-1-5-21-1708537768-1303643608-725345543-2114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5" autoAdjust="0"/>
    <p:restoredTop sz="70475" autoAdjust="0"/>
  </p:normalViewPr>
  <p:slideViewPr>
    <p:cSldViewPr snapToGrid="0">
      <p:cViewPr varScale="1">
        <p:scale>
          <a:sx n="65" d="100"/>
          <a:sy n="65" d="100"/>
        </p:scale>
        <p:origin x="66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C05A3-5C36-4FB2-AF8E-972366D201F8}" type="datetimeFigureOut">
              <a:rPr lang="en-US" smtClean="0"/>
              <a:t>8/17/2018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C1D38-151E-45F2-9B93-97D04EA7BD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49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6C1005-B323-4A04-B0D1-DB577C3C2E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3985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C1D38-151E-45F2-9B93-97D04EA7BD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07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C1D38-151E-45F2-9B93-97D04EA7BD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37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7B572F0-5E65-4486-8C1B-9F3A5C81C40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156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625995" y="5079369"/>
            <a:ext cx="5758807" cy="384175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625995" y="5399365"/>
            <a:ext cx="5758807" cy="384175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625995" y="5719361"/>
            <a:ext cx="5758807" cy="384175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7723" y="3829649"/>
            <a:ext cx="7900328" cy="398668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667" baseline="0">
                <a:solidFill>
                  <a:schemeClr val="bg2"/>
                </a:solidFill>
                <a:latin typeface="+mj-lt"/>
              </a:defRPr>
            </a:lvl1pPr>
            <a:lvl2pPr marL="406365" indent="0">
              <a:buNone/>
              <a:defRPr/>
            </a:lvl2pPr>
            <a:lvl3pPr marL="569854" indent="0">
              <a:buNone/>
              <a:defRPr/>
            </a:lvl3pPr>
            <a:lvl4pPr marL="688908" indent="0">
              <a:buNone/>
              <a:defRPr/>
            </a:lvl4pPr>
            <a:lvl5pPr marL="80160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567687" y="3067667"/>
            <a:ext cx="7940684" cy="85964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8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656167" y="527051"/>
            <a:ext cx="1062565" cy="565151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756474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  <p15:guide id="2" pos="360">
          <p15:clr>
            <a:srgbClr val="FBAE40"/>
          </p15:clr>
        </p15:guide>
        <p15:guide id="3" orient="horz" pos="518">
          <p15:clr>
            <a:srgbClr val="FBAE40"/>
          </p15:clr>
        </p15:guide>
        <p15:guide id="4" pos="812">
          <p15:clr>
            <a:srgbClr val="FBAE40"/>
          </p15:clr>
        </p15:guide>
        <p15:guide id="5" pos="31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4995059" y="2839808"/>
            <a:ext cx="2157259" cy="1147389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392264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1344168"/>
            <a:ext cx="11436096" cy="4965192"/>
          </a:xfrm>
          <a:prstGeom prst="rect">
            <a:avLst/>
          </a:prstGeom>
        </p:spPr>
        <p:txBody>
          <a:bodyPr vert="horz" lIns="91288" tIns="45645" rIns="91288" bIns="45645" rtlCol="0">
            <a:noAutofit/>
          </a:bodyPr>
          <a:lstStyle>
            <a:lvl1pPr>
              <a:defRPr lang="en-US" dirty="0" smtClean="0">
                <a:latin typeface="+mn-lt"/>
              </a:defRPr>
            </a:lvl1pPr>
            <a:lvl2pPr>
              <a:defRPr lang="en-US" dirty="0" smtClean="0">
                <a:latin typeface="+mn-lt"/>
              </a:defRPr>
            </a:lvl2pPr>
            <a:lvl3pPr>
              <a:defRPr lang="en-US" dirty="0" smtClean="0">
                <a:latin typeface="+mn-lt"/>
              </a:defRPr>
            </a:lvl3pPr>
            <a:lvl4pPr>
              <a:defRPr lang="en-US" dirty="0" smtClean="0">
                <a:latin typeface="+mn-lt"/>
              </a:defRPr>
            </a:lvl4pPr>
            <a:lvl5pPr>
              <a:defRPr lang="en-US" dirty="0">
                <a:latin typeface="+mn-lt"/>
              </a:defRPr>
            </a:lvl5pPr>
          </a:lstStyle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9624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536215" y="6569397"/>
            <a:ext cx="898004" cy="19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1916" tIns="40957" rIns="81916" bIns="40957" anchor="b">
            <a:spAutoFit/>
          </a:bodyPr>
          <a:lstStyle/>
          <a:p>
            <a:pPr algn="r" defTabSz="812600"/>
            <a:r>
              <a:rPr lang="en-US" sz="700" dirty="0">
                <a:solidFill>
                  <a:srgbClr val="808080"/>
                </a:solidFill>
                <a:latin typeface="CiscoSansTT ExtraLight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235" y="6571073"/>
            <a:ext cx="4560687" cy="19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916" tIns="40957" rIns="81916" bIns="40957" anchor="b" anchorCtr="0">
            <a:spAutoFit/>
          </a:bodyPr>
          <a:lstStyle/>
          <a:p>
            <a:pPr defTabSz="812600"/>
            <a:r>
              <a:rPr lang="en-US" sz="700" dirty="0" smtClean="0">
                <a:solidFill>
                  <a:srgbClr val="808080"/>
                </a:solidFill>
                <a:latin typeface="CiscoSansTT ExtraLight"/>
              </a:rPr>
              <a:t>© 2014 Cisco and/or its affiliates. All rights reserved.</a:t>
            </a:r>
            <a:endParaRPr lang="en-US" sz="700" dirty="0">
              <a:solidFill>
                <a:srgbClr val="808080"/>
              </a:solidFill>
              <a:latin typeface="CiscoSansTT ExtraLigh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596054" y="6565233"/>
            <a:ext cx="271230" cy="1904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1916" tIns="40957" rIns="81916" bIns="40957" anchor="b">
            <a:spAutoFit/>
          </a:bodyPr>
          <a:lstStyle/>
          <a:p>
            <a:pPr algn="r" defTabSz="812600"/>
            <a:fld id="{DFCF27A5-1A5B-48D3-A060-2758FFBB1ADD}" type="slidenum">
              <a:rPr lang="en-US" sz="700">
                <a:solidFill>
                  <a:srgbClr val="808080"/>
                </a:solidFill>
                <a:latin typeface="CiscoSansTT ExtraLight"/>
              </a:rPr>
              <a:pPr algn="r" defTabSz="812600"/>
              <a:t>‹#›</a:t>
            </a:fld>
            <a:endParaRPr lang="en-US" sz="700" dirty="0">
              <a:solidFill>
                <a:srgbClr val="808080"/>
              </a:solidFill>
              <a:latin typeface="CiscoSansTT ExtraLight"/>
            </a:endParaRPr>
          </a:p>
        </p:txBody>
      </p:sp>
    </p:spTree>
    <p:extLst>
      <p:ext uri="{BB962C8B-B14F-4D97-AF65-F5344CB8AC3E}">
        <p14:creationId xmlns:p14="http://schemas.microsoft.com/office/powerpoint/2010/main" val="23174088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093633" y="812811"/>
            <a:ext cx="0" cy="5312833"/>
          </a:xfrm>
          <a:prstGeom prst="line">
            <a:avLst/>
          </a:prstGeom>
          <a:ln w="38100" cap="flat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049684" y="812811"/>
            <a:ext cx="0" cy="5312833"/>
          </a:xfrm>
          <a:prstGeom prst="line">
            <a:avLst/>
          </a:prstGeom>
          <a:ln w="38100" cap="flat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615953" y="304477"/>
            <a:ext cx="3116145" cy="1027281"/>
          </a:xfrm>
          <a:prstGeom prst="rect">
            <a:avLst/>
          </a:prstGeom>
        </p:spPr>
        <p:txBody>
          <a:bodyPr lIns="121621" tIns="60811" rIns="121621" bIns="60811" anchor="b" anchorCtr="0">
            <a:noAutofit/>
          </a:bodyPr>
          <a:lstStyle>
            <a:lvl1pPr marL="0" marR="0" indent="0" algn="l" defTabSz="91232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3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7"/>
          <p:cNvSpPr>
            <a:spLocks noGrp="1"/>
          </p:cNvSpPr>
          <p:nvPr>
            <p:ph type="body" sz="quarter" idx="22"/>
          </p:nvPr>
        </p:nvSpPr>
        <p:spPr>
          <a:xfrm>
            <a:off x="4503638" y="303840"/>
            <a:ext cx="3116145" cy="1027281"/>
          </a:xfrm>
          <a:prstGeom prst="rect">
            <a:avLst/>
          </a:prstGeom>
        </p:spPr>
        <p:txBody>
          <a:bodyPr lIns="121621" tIns="60811" rIns="121621" bIns="60811" anchor="b" anchorCtr="0">
            <a:noAutofit/>
          </a:bodyPr>
          <a:lstStyle>
            <a:lvl1pPr marL="0" marR="0" indent="0" algn="l" defTabSz="91232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3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8473085" y="294025"/>
            <a:ext cx="3116145" cy="1027281"/>
          </a:xfrm>
          <a:prstGeom prst="rect">
            <a:avLst/>
          </a:prstGeom>
        </p:spPr>
        <p:txBody>
          <a:bodyPr lIns="121621" tIns="60811" rIns="121621" bIns="60811" anchor="b" anchorCtr="0">
            <a:noAutofit/>
          </a:bodyPr>
          <a:lstStyle>
            <a:lvl1pPr marL="0" marR="0" indent="0" algn="l" defTabSz="912325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300" b="0" i="0" u="none" strike="noStrike" kern="1200" cap="none" spc="-10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CiscoSans Thin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15951" y="1601459"/>
            <a:ext cx="3116147" cy="4419872"/>
          </a:xfrm>
          <a:prstGeom prst="rect">
            <a:avLst/>
          </a:prstGeom>
        </p:spPr>
        <p:txBody>
          <a:bodyPr lIns="121621" tIns="60811" rIns="121621" bIns="60811">
            <a:noAutofit/>
          </a:bodyPr>
          <a:lstStyle>
            <a:lvl1pPr marL="310463" indent="-228069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Arial"/>
              <a:buChar char="•"/>
              <a:defRPr sz="21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74636" indent="-228069">
              <a:buClr>
                <a:schemeClr val="tx2"/>
              </a:buClr>
              <a:buSzPct val="80000"/>
              <a:buFont typeface="Arial"/>
              <a:buChar char="•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4503639" y="1600428"/>
            <a:ext cx="3116147" cy="4419872"/>
          </a:xfrm>
          <a:prstGeom prst="rect">
            <a:avLst/>
          </a:prstGeom>
        </p:spPr>
        <p:txBody>
          <a:bodyPr lIns="121621" tIns="60811" rIns="121621" bIns="60811">
            <a:noAutofit/>
          </a:bodyPr>
          <a:lstStyle>
            <a:lvl1pPr marL="310463" indent="-228069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Arial"/>
              <a:buChar char="•"/>
              <a:defRPr sz="21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74636" indent="-228069">
              <a:buClr>
                <a:schemeClr val="tx2"/>
              </a:buClr>
              <a:buSzPct val="80000"/>
              <a:buFont typeface="Arial"/>
              <a:buChar char="•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7"/>
          </p:nvPr>
        </p:nvSpPr>
        <p:spPr>
          <a:xfrm>
            <a:off x="8473083" y="1600428"/>
            <a:ext cx="3116147" cy="4419872"/>
          </a:xfrm>
          <a:prstGeom prst="rect">
            <a:avLst/>
          </a:prstGeom>
        </p:spPr>
        <p:txBody>
          <a:bodyPr lIns="121621" tIns="60811" rIns="121621" bIns="60811">
            <a:noAutofit/>
          </a:bodyPr>
          <a:lstStyle>
            <a:lvl1pPr marL="310463" indent="-228069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Arial"/>
              <a:buChar char="•"/>
              <a:defRPr sz="21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574636" indent="-228069">
              <a:buClr>
                <a:schemeClr val="tx2"/>
              </a:buClr>
              <a:buSzPct val="80000"/>
              <a:buFont typeface="Arial"/>
              <a:buChar char="•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>
              <a:buClr>
                <a:schemeClr val="tx2"/>
              </a:buClr>
              <a:buSzPct val="80000"/>
              <a:defRPr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775467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3688" y="1797051"/>
            <a:ext cx="11127317" cy="4224280"/>
          </a:xfrm>
          <a:prstGeom prst="rect">
            <a:avLst/>
          </a:prstGeom>
        </p:spPr>
        <p:txBody>
          <a:bodyPr lIns="121536" tIns="60768" rIns="121536" bIns="60768">
            <a:noAutofit/>
          </a:bodyPr>
          <a:lstStyle>
            <a:lvl1pPr marL="373488" indent="-297574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Arial"/>
              <a:buChar char="•"/>
              <a:defRPr sz="49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75294" indent="-286993">
              <a:lnSpc>
                <a:spcPct val="95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sz="24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993942" indent="-227920">
              <a:buClr>
                <a:schemeClr val="tx1"/>
              </a:buClr>
              <a:buSzPct val="80000"/>
              <a:buFont typeface="Arial"/>
              <a:buChar char="•"/>
              <a:defRPr sz="2100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1211279" indent="-227920">
              <a:buClr>
                <a:schemeClr val="tx1"/>
              </a:buClr>
              <a:buSzPct val="80000"/>
              <a:buFont typeface="Arial"/>
              <a:buChar char="•"/>
              <a:defRPr sz="1900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439199" indent="-22368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83688" y="455146"/>
            <a:ext cx="11127317" cy="97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0885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1"/>
            <a:ext cx="11422992" cy="838200"/>
          </a:xfrm>
        </p:spPr>
        <p:txBody>
          <a:bodyPr/>
          <a:lstStyle>
            <a:lvl1pPr algn="l" defTabSz="91274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0" lang="en-US" sz="3600" b="0" i="0" u="none" strike="noStrike" kern="1200" cap="none" spc="0" normalizeH="0" baseline="0" dirty="0">
                <a:ln>
                  <a:noFill/>
                </a:ln>
                <a:gradFill flip="none" rotWithShape="1">
                  <a:gsLst>
                    <a:gs pos="16000">
                      <a:schemeClr val="tx2"/>
                    </a:gs>
                    <a:gs pos="100000">
                      <a:srgbClr val="28A7DF"/>
                    </a:gs>
                  </a:gsLst>
                  <a:lin ang="1800000" scaled="0"/>
                  <a:tileRect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686" y="1476375"/>
            <a:ext cx="11252615" cy="4305300"/>
          </a:xfrm>
          <a:prstGeom prst="rect">
            <a:avLst/>
          </a:prstGeo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73"/>
            <a:ext cx="9948333" cy="276999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algn="l" defTabSz="803407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rgbClr val="435153"/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500"/>
            </a:lvl2pPr>
            <a:lvl3pPr>
              <a:buFont typeface="Arial" pitchFamily="34" charset="0"/>
              <a:buNone/>
              <a:defRPr sz="1500"/>
            </a:lvl3pPr>
            <a:lvl4pPr>
              <a:buFont typeface="Arial" pitchFamily="34" charset="0"/>
              <a:buNone/>
              <a:defRPr sz="1500"/>
            </a:lvl4pPr>
            <a:lvl5pPr>
              <a:buFont typeface="Arial" pitchFamily="34" charset="0"/>
              <a:buNone/>
              <a:defRPr sz="15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  <p:extLst>
      <p:ext uri="{BB962C8B-B14F-4D97-AF65-F5344CB8AC3E}">
        <p14:creationId xmlns:p14="http://schemas.microsoft.com/office/powerpoint/2010/main" val="343092696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16403" y="1797051"/>
            <a:ext cx="11036459" cy="4224280"/>
          </a:xfrm>
          <a:prstGeom prst="rect">
            <a:avLst/>
          </a:prstGeom>
        </p:spPr>
        <p:txBody>
          <a:bodyPr lIns="121648" tIns="60824" rIns="121648" bIns="60824">
            <a:noAutofit/>
          </a:bodyPr>
          <a:lstStyle>
            <a:lvl1pPr marL="373824" indent="-297826">
              <a:lnSpc>
                <a:spcPct val="95000"/>
              </a:lnSpc>
              <a:spcBef>
                <a:spcPts val="1480"/>
              </a:spcBef>
              <a:buClr>
                <a:schemeClr val="tx2"/>
              </a:buClr>
              <a:buSzPct val="80000"/>
              <a:buFont typeface="Arial"/>
              <a:buChar char="•"/>
              <a:defRPr sz="270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75882" indent="-287245">
              <a:lnSpc>
                <a:spcPct val="95000"/>
              </a:lnSpc>
              <a:spcBef>
                <a:spcPts val="600"/>
              </a:spcBef>
              <a:buClr>
                <a:schemeClr val="tx2"/>
              </a:buClr>
              <a:buSzPct val="80000"/>
              <a:buFont typeface="Arial"/>
              <a:buChar char="•"/>
              <a:defRPr sz="2400" b="0" i="0">
                <a:solidFill>
                  <a:schemeClr val="tx2"/>
                </a:solidFill>
                <a:latin typeface="+mn-lt"/>
                <a:cs typeface="CiscoSans ExtraLight"/>
              </a:defRPr>
            </a:lvl2pPr>
            <a:lvl3pPr marL="994810" indent="-228116">
              <a:buClr>
                <a:schemeClr val="tx2"/>
              </a:buClr>
              <a:buSzPct val="80000"/>
              <a:buFont typeface="Arial"/>
              <a:buChar char="•"/>
              <a:defRPr sz="2100" b="0" i="0">
                <a:solidFill>
                  <a:schemeClr val="tx2"/>
                </a:solidFill>
                <a:latin typeface="+mn-lt"/>
                <a:cs typeface="CiscoSans ExtraLight"/>
              </a:defRPr>
            </a:lvl3pPr>
            <a:lvl4pPr marL="1212343" indent="-228116">
              <a:buClr>
                <a:schemeClr val="tx2"/>
              </a:buClr>
              <a:buSzPct val="80000"/>
              <a:buFont typeface="Arial"/>
              <a:buChar char="•"/>
              <a:defRPr sz="1900" b="0" i="0">
                <a:solidFill>
                  <a:schemeClr val="tx2"/>
                </a:solidFill>
                <a:latin typeface="+mn-lt"/>
                <a:cs typeface="CiscoSans ExtraLight"/>
              </a:defRPr>
            </a:lvl4pPr>
            <a:lvl5pPr marL="1440459" indent="-223884">
              <a:buClr>
                <a:schemeClr val="tx2"/>
              </a:buClr>
              <a:buSzPct val="80000"/>
              <a:buFont typeface="Arial"/>
              <a:buChar char="•"/>
              <a:defRPr sz="1600" b="0" i="0">
                <a:solidFill>
                  <a:schemeClr val="tx2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83688" y="455114"/>
            <a:ext cx="11127317" cy="97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27410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625995" y="5079369"/>
            <a:ext cx="5758807" cy="384175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625995" y="5399365"/>
            <a:ext cx="5758807" cy="384175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625995" y="5719361"/>
            <a:ext cx="5758807" cy="384175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656167" y="527051"/>
            <a:ext cx="1062565" cy="565151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7723" y="3829649"/>
            <a:ext cx="7900328" cy="398668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667" baseline="0">
                <a:solidFill>
                  <a:schemeClr val="accent1"/>
                </a:solidFill>
                <a:latin typeface="+mj-lt"/>
              </a:defRPr>
            </a:lvl1pPr>
            <a:lvl2pPr marL="406365" indent="0">
              <a:buNone/>
              <a:defRPr/>
            </a:lvl2pPr>
            <a:lvl3pPr marL="569854" indent="0">
              <a:buNone/>
              <a:defRPr/>
            </a:lvl3pPr>
            <a:lvl4pPr marL="688908" indent="0">
              <a:buNone/>
              <a:defRPr/>
            </a:lvl4pPr>
            <a:lvl5pPr marL="80160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567687" y="3067667"/>
            <a:ext cx="7940684" cy="85964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8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60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  <p15:guide id="2" pos="360">
          <p15:clr>
            <a:srgbClr val="FBAE40"/>
          </p15:clr>
        </p15:guide>
        <p15:guide id="3" orient="horz" pos="518">
          <p15:clr>
            <a:srgbClr val="FBAE40"/>
          </p15:clr>
        </p15:guide>
        <p15:guide id="4" pos="812">
          <p15:clr>
            <a:srgbClr val="FBAE40"/>
          </p15:clr>
        </p15:guide>
        <p15:guide id="5" pos="31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625995" y="5079369"/>
            <a:ext cx="5758807" cy="384175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6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625995" y="5399365"/>
            <a:ext cx="5758807" cy="384175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625995" y="5719361"/>
            <a:ext cx="5758807" cy="384175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6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656167" y="527051"/>
            <a:ext cx="1062565" cy="565151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7723" y="3829649"/>
            <a:ext cx="7900328" cy="398668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667" baseline="0">
                <a:solidFill>
                  <a:schemeClr val="bg2"/>
                </a:solidFill>
                <a:latin typeface="+mj-lt"/>
              </a:defRPr>
            </a:lvl1pPr>
            <a:lvl2pPr marL="406365" indent="0">
              <a:buNone/>
              <a:defRPr/>
            </a:lvl2pPr>
            <a:lvl3pPr marL="569854" indent="0">
              <a:buNone/>
              <a:defRPr/>
            </a:lvl3pPr>
            <a:lvl4pPr marL="688908" indent="0">
              <a:buNone/>
              <a:defRPr/>
            </a:lvl4pPr>
            <a:lvl5pPr marL="801608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567687" y="3067667"/>
            <a:ext cx="7940684" cy="85964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8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0706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28">
          <p15:clr>
            <a:srgbClr val="FBAE40"/>
          </p15:clr>
        </p15:guide>
        <p15:guide id="2" pos="360">
          <p15:clr>
            <a:srgbClr val="FBAE40"/>
          </p15:clr>
        </p15:guide>
        <p15:guide id="3" orient="horz" pos="518">
          <p15:clr>
            <a:srgbClr val="FBAE40"/>
          </p15:clr>
        </p15:guide>
        <p15:guide id="4" pos="812">
          <p15:clr>
            <a:srgbClr val="FBAE40"/>
          </p15:clr>
        </p15:guide>
        <p15:guide id="5" pos="31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83688" y="455085"/>
            <a:ext cx="11127317" cy="97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45374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55233" y="1220545"/>
            <a:ext cx="10130723" cy="342659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133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11354627" y="6323876"/>
            <a:ext cx="290868" cy="206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15" tIns="41056" rIns="82115" bIns="41056" anchor="b">
            <a:spAutoFit/>
          </a:bodyPr>
          <a:lstStyle/>
          <a:p>
            <a:pPr algn="r" defTabSz="814305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8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814305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7823344" y="6322205"/>
            <a:ext cx="3544024" cy="20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15" tIns="41056" rIns="82115" bIns="41056" anchor="b">
            <a:spAutoFit/>
          </a:bodyPr>
          <a:lstStyle/>
          <a:p>
            <a:pPr defTabSz="8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2018 Cisco </a:t>
            </a:r>
            <a:r>
              <a:rPr lang="en-US" sz="8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8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. Cisco </a:t>
            </a:r>
            <a:r>
              <a:rPr lang="en-US" sz="800" dirty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677386" y="6286929"/>
            <a:ext cx="453676" cy="241299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666261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55233" y="1220545"/>
            <a:ext cx="10130723" cy="342659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133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11354627" y="6323876"/>
            <a:ext cx="290868" cy="206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15" tIns="41056" rIns="82115" bIns="41056" anchor="b">
            <a:spAutoFit/>
          </a:bodyPr>
          <a:lstStyle/>
          <a:p>
            <a:pPr algn="r" defTabSz="814305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80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pPr algn="r" defTabSz="814305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chemeClr val="bg1"/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7823344" y="6322205"/>
            <a:ext cx="3544024" cy="20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15" tIns="41056" rIns="82115" bIns="41056" anchor="b">
            <a:spAutoFit/>
          </a:bodyPr>
          <a:lstStyle/>
          <a:p>
            <a:pPr defTabSz="8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2018 Cisco </a:t>
            </a:r>
            <a:r>
              <a:rPr lang="en-US" sz="80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800" dirty="0" smtClean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. Cisco </a:t>
            </a:r>
            <a:r>
              <a:rPr lang="en-US" sz="80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677386" y="6286929"/>
            <a:ext cx="453676" cy="241299"/>
            <a:chOff x="310" y="249"/>
            <a:chExt cx="502" cy="267"/>
          </a:xfrm>
          <a:solidFill>
            <a:schemeClr val="bg1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46345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555233" y="1220545"/>
            <a:ext cx="10130723" cy="342659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133" b="0" i="0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11354627" y="6323876"/>
            <a:ext cx="290868" cy="206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15" tIns="41056" rIns="82115" bIns="41056" anchor="b">
            <a:spAutoFit/>
          </a:bodyPr>
          <a:lstStyle/>
          <a:p>
            <a:pPr algn="r" defTabSz="814305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80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pPr algn="r" defTabSz="814305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chemeClr val="bg1"/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7823344" y="6322205"/>
            <a:ext cx="3544024" cy="20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15" tIns="41056" rIns="82115" bIns="41056" anchor="b">
            <a:spAutoFit/>
          </a:bodyPr>
          <a:lstStyle/>
          <a:p>
            <a:pPr defTabSz="8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2018 Cisco </a:t>
            </a:r>
            <a:r>
              <a:rPr lang="en-US" sz="80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800" dirty="0" smtClean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. Cisco </a:t>
            </a:r>
            <a:r>
              <a:rPr lang="en-US" sz="800" dirty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677386" y="6286929"/>
            <a:ext cx="453676" cy="241299"/>
            <a:chOff x="310" y="249"/>
            <a:chExt cx="502" cy="267"/>
          </a:xfrm>
          <a:solidFill>
            <a:schemeClr val="bg1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934425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8616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2191999" cy="6887832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4995059" y="2839808"/>
            <a:ext cx="2157259" cy="1147389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239917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84200" y="455085"/>
            <a:ext cx="11127317" cy="975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11354627" y="6323876"/>
            <a:ext cx="290868" cy="206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15" tIns="41056" rIns="82115" bIns="41056" anchor="b">
            <a:spAutoFit/>
          </a:bodyPr>
          <a:lstStyle/>
          <a:p>
            <a:pPr algn="r" defTabSz="814305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8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814305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800" dirty="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7823344" y="6322205"/>
            <a:ext cx="3544024" cy="20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115" tIns="41056" rIns="82115" bIns="41056" anchor="b">
            <a:spAutoFit/>
          </a:bodyPr>
          <a:lstStyle/>
          <a:p>
            <a:pPr defTabSz="8143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</a:t>
            </a:r>
            <a:r>
              <a:rPr lang="en-US" sz="800" dirty="0" smtClean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2018 Cisco </a:t>
            </a:r>
            <a:r>
              <a:rPr lang="en-US" sz="8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and/or its affiliates. All rights reserved</a:t>
            </a:r>
            <a:r>
              <a:rPr lang="en-US" sz="800" dirty="0" smtClean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. Cisco </a:t>
            </a:r>
            <a:r>
              <a:rPr lang="en-US" sz="800" dirty="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677386" y="6286929"/>
            <a:ext cx="453676" cy="241299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158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  <p:sldLayoutId id="2147483677" r:id="rId15"/>
    <p:sldLayoutId id="2147483678" r:id="rId16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267" b="0" i="0" u="none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609585"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</a:defRPr>
      </a:lvl6pPr>
      <a:lvl7pPr marL="1219170"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</a:defRPr>
      </a:lvl7pPr>
      <a:lvl8pPr marL="1828754"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</a:defRPr>
      </a:lvl8pPr>
      <a:lvl9pPr marL="2438339" algn="l" defTabSz="91226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267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26478" indent="-226478" algn="l" defTabSz="912261" rtl="0" eaLnBrk="1" fontAlgn="base" hangingPunct="1">
        <a:lnSpc>
          <a:spcPct val="95000"/>
        </a:lnSpc>
        <a:spcBef>
          <a:spcPts val="1433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78355" indent="-287859" algn="l" defTabSz="912261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86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75719" indent="-226478" algn="l" defTabSz="912261" rtl="0" eaLnBrk="1" fontAlgn="base" hangingPunct="1">
        <a:lnSpc>
          <a:spcPct val="95000"/>
        </a:lnSpc>
        <a:spcBef>
          <a:spcPts val="833"/>
        </a:spcBef>
        <a:spcAft>
          <a:spcPct val="0"/>
        </a:spcAft>
        <a:buFont typeface="Arial" charset="0"/>
        <a:buChar char="•"/>
        <a:defRPr lang="en-US" sz="16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70967" indent="-226478" algn="l" defTabSz="912261" rtl="0" eaLnBrk="1" fontAlgn="base" hangingPunct="1">
        <a:lnSpc>
          <a:spcPct val="95000"/>
        </a:lnSpc>
        <a:spcBef>
          <a:spcPts val="833"/>
        </a:spcBef>
        <a:spcAft>
          <a:spcPct val="0"/>
        </a:spcAft>
        <a:buFont typeface="Arial" charset="0"/>
        <a:buChar char="•"/>
        <a:defRPr lang="en-US" sz="146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66214" indent="-226478" algn="l" defTabSz="912261" rtl="0" eaLnBrk="1" fontAlgn="base" hangingPunct="1">
        <a:lnSpc>
          <a:spcPct val="95000"/>
        </a:lnSpc>
        <a:spcBef>
          <a:spcPts val="833"/>
        </a:spcBef>
        <a:spcAft>
          <a:spcPct val="0"/>
        </a:spcAft>
        <a:buFont typeface="Arial" charset="0"/>
        <a:buChar char="•"/>
        <a:defRPr lang="en-US" sz="146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151779" indent="-228588" algn="l" defTabSz="914346" rtl="0" eaLnBrk="1" latinLnBrk="0" hangingPunct="1">
        <a:spcBef>
          <a:spcPts val="800"/>
        </a:spcBef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247761" indent="-228557" algn="l" defTabSz="914346" rtl="0" eaLnBrk="1" latinLnBrk="0" hangingPunct="1">
        <a:spcBef>
          <a:spcPts val="800"/>
        </a:spcBef>
        <a:buFont typeface="Arial" pitchFamily="34" charset="0"/>
        <a:buChar char="•"/>
        <a:defRPr sz="1067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213" indent="0" algn="l" defTabSz="914346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4" indent="-228588" algn="l" defTabSz="91434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170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346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9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4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4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1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3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7389" algn="l" defTabSz="914346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3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resources/emerging-tech-workshops/1.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netacad.com/group/resources/mobility-fundamentals/1.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en-US" smtClean="0"/>
              <a:t>2018</a:t>
            </a:r>
            <a:endParaRPr lang="en-US" alt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CCNA Instructor Course Enhancements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24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</a:t>
            </a:r>
            <a:r>
              <a:rPr lang="en-US" b="1" i="1" dirty="0" smtClean="0"/>
              <a:t>you</a:t>
            </a:r>
            <a:r>
              <a:rPr lang="en-US" dirty="0" smtClean="0"/>
              <a:t> know?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4397" y="1251354"/>
            <a:ext cx="10658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/>
              </a:rPr>
              <a:t>netacad.com</a:t>
            </a:r>
            <a:r>
              <a:rPr lang="en-US" sz="2400" dirty="0" smtClean="0"/>
              <a:t> offers many resources to help you teach your CCNA courses. From your Instructor Home page, click the Instructor Resources link.  Below is a small sampling of the rich, course-specific information found there:</a:t>
            </a:r>
            <a:endParaRPr lang="en-US" sz="2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031477"/>
              </p:ext>
            </p:extLst>
          </p:nvPr>
        </p:nvGraphicFramePr>
        <p:xfrm>
          <a:off x="1949722" y="2631197"/>
          <a:ext cx="8128000" cy="4130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45796221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8073894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Link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What’s Inside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322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Scope and Sequence and Release Notes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S&amp;S tells you what is covered in this course. Release Notes</a:t>
                      </a:r>
                      <a:r>
                        <a:rPr lang="en-US" sz="1600" baseline="0" dirty="0" smtClean="0"/>
                        <a:t> tell you what has changed in this course.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388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Instructor</a:t>
                      </a:r>
                      <a:r>
                        <a:rPr lang="en-US" sz="1600" baseline="0" dirty="0" smtClean="0"/>
                        <a:t> PPTs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Each chapter-based</a:t>
                      </a:r>
                      <a:r>
                        <a:rPr lang="en-US" sz="1600" baseline="0" dirty="0" smtClean="0"/>
                        <a:t> PPT includes the Instructor Guide along with slides for use in class.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462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Instructor Lab and PT Source Files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These are the answer files for labs and </a:t>
                      </a:r>
                      <a:r>
                        <a:rPr lang="en-US" sz="1600" dirty="0" err="1" smtClean="0"/>
                        <a:t>PTs.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966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Skills</a:t>
                      </a:r>
                      <a:r>
                        <a:rPr lang="en-US" sz="1600" baseline="0" dirty="0" smtClean="0"/>
                        <a:t> Assessment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Contains the skills assessment</a:t>
                      </a:r>
                      <a:r>
                        <a:rPr lang="en-US" sz="1600" baseline="0" dirty="0" smtClean="0"/>
                        <a:t> test and the answer key.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508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Course</a:t>
                      </a:r>
                      <a:r>
                        <a:rPr lang="en-US" sz="1600" baseline="0" dirty="0" smtClean="0"/>
                        <a:t>-specific FAQs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Frequently</a:t>
                      </a:r>
                      <a:r>
                        <a:rPr lang="en-US" sz="1600" baseline="0" dirty="0" smtClean="0"/>
                        <a:t> asked questions are updated throughout the year.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280900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And </a:t>
                      </a:r>
                      <a:r>
                        <a:rPr lang="en-US" sz="1600" b="1" i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so</a:t>
                      </a:r>
                      <a:r>
                        <a:rPr lang="en-US" sz="16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 much more!</a:t>
                      </a:r>
                      <a:endParaRPr lang="en-US" sz="1600" b="1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044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6604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your course from good to great!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4397" y="1430868"/>
            <a:ext cx="1065865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You can add the NEW 8-hour </a:t>
            </a:r>
            <a:r>
              <a:rPr lang="en-US" sz="2000" dirty="0" smtClean="0">
                <a:hlinkClick r:id="rId3"/>
              </a:rPr>
              <a:t>Emerging Technologies Workshop</a:t>
            </a:r>
            <a:r>
              <a:rPr lang="en-US" sz="2000" dirty="0" smtClean="0"/>
              <a:t> - </a:t>
            </a:r>
            <a:r>
              <a:rPr 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Network Programmability with Cisco APIC-EM</a:t>
            </a:r>
            <a:r>
              <a:rPr lang="en-US" sz="2000" dirty="0" smtClean="0"/>
              <a:t> to: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/>
              <a:t>CCNA R&amp;S: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1400" dirty="0" smtClean="0"/>
              <a:t>Routing &amp; Switching Essentials (at Chapter </a:t>
            </a:r>
            <a:r>
              <a:rPr lang="en-US" sz="1400" dirty="0" smtClean="0"/>
              <a:t>5 or beyond)</a:t>
            </a:r>
            <a:endParaRPr lang="en-US" sz="1400" dirty="0" smtClean="0"/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1400" dirty="0" smtClean="0"/>
              <a:t>Scaling </a:t>
            </a:r>
            <a:r>
              <a:rPr lang="en-US" sz="1400" dirty="0" smtClean="0"/>
              <a:t>Networks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sz="1400" dirty="0" smtClean="0"/>
              <a:t>Connecting Networks (after APIC-EM is introduced)</a:t>
            </a:r>
            <a:endParaRPr lang="en-US" sz="1400" dirty="0" smtClean="0"/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dirty="0" smtClean="0"/>
              <a:t>CCNA Security </a:t>
            </a:r>
            <a:r>
              <a:rPr lang="en-US" sz="1400" dirty="0" smtClean="0"/>
              <a:t>(</a:t>
            </a:r>
            <a:r>
              <a:rPr lang="en-US" sz="1400" dirty="0" smtClean="0"/>
              <a:t>at </a:t>
            </a:r>
            <a:r>
              <a:rPr lang="en-US" sz="1400" dirty="0"/>
              <a:t>Chapter 1 or </a:t>
            </a:r>
            <a:r>
              <a:rPr lang="en-US" sz="1400" dirty="0" smtClean="0"/>
              <a:t>beyond)</a:t>
            </a: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Emerging Technologies Workshop Resources page includes everything you need to add this workshop to your course: </a:t>
            </a:r>
            <a:r>
              <a:rPr lang="en-US" dirty="0" smtClean="0">
                <a:solidFill>
                  <a:srgbClr val="58585B"/>
                </a:solidFill>
                <a:latin typeface="Arial" charset="0"/>
                <a:ea typeface="ＭＳ Ｐゴシック" pitchFamily="34" charset="-128"/>
                <a:hlinkClick r:id="rId3"/>
              </a:rPr>
              <a:t>Workshop </a:t>
            </a:r>
            <a:r>
              <a:rPr lang="en-US" dirty="0">
                <a:solidFill>
                  <a:srgbClr val="58585B"/>
                </a:solidFill>
                <a:latin typeface="Arial" charset="0"/>
                <a:ea typeface="ＭＳ Ｐゴシック" pitchFamily="34" charset="-128"/>
                <a:hlinkClick r:id="rId3"/>
              </a:rPr>
              <a:t>Quick Start </a:t>
            </a:r>
            <a:r>
              <a:rPr lang="en-US" dirty="0" smtClean="0">
                <a:solidFill>
                  <a:srgbClr val="58585B"/>
                </a:solidFill>
                <a:latin typeface="Arial" charset="0"/>
                <a:ea typeface="ＭＳ Ｐゴシック" pitchFamily="34" charset="-128"/>
                <a:hlinkClick r:id="rId3"/>
              </a:rPr>
              <a:t>Guide</a:t>
            </a:r>
            <a:r>
              <a:rPr lang="en-US" dirty="0" smtClean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, </a:t>
            </a:r>
            <a:r>
              <a:rPr lang="en-US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FAQs, Instructor Training </a:t>
            </a:r>
            <a:r>
              <a:rPr lang="en-US" dirty="0" smtClean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Approach, Related </a:t>
            </a:r>
            <a:r>
              <a:rPr lang="en-US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Quick Links (including </a:t>
            </a:r>
            <a:r>
              <a:rPr lang="en-US" dirty="0" err="1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DevNet</a:t>
            </a:r>
            <a:r>
              <a:rPr lang="en-US" dirty="0" smtClean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).</a:t>
            </a:r>
          </a:p>
          <a:p>
            <a:endParaRPr lang="en-US" sz="2000" dirty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Also, consider introducing your students to pervasive mobility technologies and applications with the self-paced Mobility Fundamentals mini-course. They have the pre-requisite knowledge by the end of Routing &amp; Switching Essentials. </a:t>
            </a:r>
            <a:r>
              <a:rPr lang="en-US" dirty="0"/>
              <a:t>Get more info </a:t>
            </a:r>
            <a:r>
              <a:rPr lang="en-US" dirty="0" smtClean="0"/>
              <a:t>on the </a:t>
            </a:r>
            <a:r>
              <a:rPr lang="en-US" dirty="0" smtClean="0">
                <a:hlinkClick r:id="rId4"/>
              </a:rPr>
              <a:t>Mobility Fundamentals</a:t>
            </a:r>
            <a:r>
              <a:rPr lang="en-US" dirty="0" smtClean="0"/>
              <a:t> 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56553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267" y="-3477"/>
            <a:ext cx="5280247" cy="352016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40267" y="5994400"/>
            <a:ext cx="1174044" cy="7503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6302" y="1567817"/>
            <a:ext cx="5424093" cy="3951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Right Triangle 26"/>
          <p:cNvSpPr/>
          <p:nvPr/>
        </p:nvSpPr>
        <p:spPr>
          <a:xfrm>
            <a:off x="6115925" y="1566452"/>
            <a:ext cx="409036" cy="400581"/>
          </a:xfrm>
          <a:prstGeom prst="rtTriangl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15500" y="1963094"/>
            <a:ext cx="407681" cy="20848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Isosceles Triangle 28"/>
          <p:cNvSpPr/>
          <p:nvPr/>
        </p:nvSpPr>
        <p:spPr>
          <a:xfrm rot="10800000">
            <a:off x="6056499" y="2165641"/>
            <a:ext cx="517103" cy="277792"/>
          </a:xfrm>
          <a:prstGeom prst="triangl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74709" y="4015947"/>
            <a:ext cx="5877300" cy="876981"/>
            <a:chOff x="506031" y="3198239"/>
            <a:chExt cx="4407975" cy="657736"/>
          </a:xfrm>
        </p:grpSpPr>
        <p:sp>
          <p:nvSpPr>
            <p:cNvPr id="40" name="Rectangle 39"/>
            <p:cNvSpPr/>
            <p:nvPr/>
          </p:nvSpPr>
          <p:spPr>
            <a:xfrm>
              <a:off x="506031" y="3199263"/>
              <a:ext cx="4068070" cy="29634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2" name="Right Triangle 41"/>
            <p:cNvSpPr/>
            <p:nvPr/>
          </p:nvSpPr>
          <p:spPr>
            <a:xfrm>
              <a:off x="4570748" y="3198239"/>
              <a:ext cx="306777" cy="300436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570429" y="3495720"/>
              <a:ext cx="305761" cy="15636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4" name="Isosceles Triangle 43"/>
            <p:cNvSpPr/>
            <p:nvPr/>
          </p:nvSpPr>
          <p:spPr>
            <a:xfrm rot="10800000">
              <a:off x="4526179" y="3647631"/>
              <a:ext cx="387827" cy="20834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37" y="465959"/>
            <a:ext cx="6339929" cy="975783"/>
          </a:xfrm>
        </p:spPr>
        <p:txBody>
          <a:bodyPr/>
          <a:lstStyle/>
          <a:p>
            <a:r>
              <a:rPr lang="en-US" sz="1867" dirty="0"/>
              <a:t>Emerging Technologies Workshop</a:t>
            </a:r>
            <a:r>
              <a:rPr lang="en-US" sz="2667" dirty="0"/>
              <a:t/>
            </a:r>
            <a:br>
              <a:rPr lang="en-US" sz="2667" dirty="0"/>
            </a:br>
            <a:r>
              <a:rPr lang="en-US" sz="3200" dirty="0"/>
              <a:t>Network Programmability with Cisco APIC-EM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23618" y="3444586"/>
            <a:ext cx="5277897" cy="341341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79107" y="4309790"/>
            <a:ext cx="4817960" cy="2502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 fontAlgn="base">
              <a:spcAft>
                <a:spcPts val="400"/>
              </a:spcAft>
            </a:pPr>
            <a:r>
              <a:rPr lang="en-US" sz="1333" b="1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Target Audience</a:t>
            </a:r>
            <a:r>
              <a:rPr lang="en-US" sz="1333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Vocational, 2-year and 4-year College, 4-year University students</a:t>
            </a:r>
          </a:p>
          <a:p>
            <a:pPr defTabSz="609585" fontAlgn="base">
              <a:spcAft>
                <a:spcPts val="400"/>
              </a:spcAft>
            </a:pPr>
            <a:r>
              <a:rPr lang="en-US" sz="1333" b="1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Prerequisites</a:t>
            </a:r>
            <a:r>
              <a:rPr lang="en-US" sz="1333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Basic programming, CCENT level networking</a:t>
            </a:r>
          </a:p>
          <a:p>
            <a:pPr defTabSz="609585" fontAlgn="base">
              <a:spcAft>
                <a:spcPts val="400"/>
              </a:spcAft>
            </a:pPr>
            <a:r>
              <a:rPr lang="en-US" sz="1333" b="1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Languages</a:t>
            </a:r>
            <a:r>
              <a:rPr lang="en-US" sz="1333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English</a:t>
            </a:r>
          </a:p>
          <a:p>
            <a:pPr defTabSz="609585" fontAlgn="base">
              <a:spcAft>
                <a:spcPts val="400"/>
              </a:spcAft>
            </a:pPr>
            <a:r>
              <a:rPr lang="en-US" sz="1333" b="1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Course Delivery</a:t>
            </a:r>
            <a:r>
              <a:rPr lang="en-US" sz="1333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</a:t>
            </a:r>
            <a:r>
              <a:rPr lang="en-US" sz="1333" dirty="0" smtClean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Instructor-led</a:t>
            </a:r>
          </a:p>
          <a:p>
            <a:pPr defTabSz="609585" fontAlgn="base">
              <a:spcAft>
                <a:spcPts val="400"/>
              </a:spcAft>
            </a:pPr>
            <a:r>
              <a:rPr lang="en-US" sz="1333" b="1" dirty="0" smtClean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Equipment</a:t>
            </a:r>
            <a:r>
              <a:rPr lang="en-US" sz="1333" dirty="0" smtClean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FREE! Uses free online software tools</a:t>
            </a:r>
            <a:endParaRPr lang="en-US" sz="1333" dirty="0">
              <a:solidFill>
                <a:srgbClr val="004C69"/>
              </a:solidFill>
              <a:latin typeface="Arial" charset="0"/>
              <a:ea typeface="ＭＳ Ｐゴシック" pitchFamily="34" charset="-128"/>
            </a:endParaRPr>
          </a:p>
          <a:p>
            <a:pPr defTabSz="609585" fontAlgn="base">
              <a:spcAft>
                <a:spcPts val="400"/>
              </a:spcAft>
            </a:pPr>
            <a:r>
              <a:rPr lang="en-US" sz="1333" b="1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Estimated Time to Complete</a:t>
            </a:r>
            <a:r>
              <a:rPr lang="en-US" sz="1333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8 hours</a:t>
            </a:r>
          </a:p>
          <a:p>
            <a:pPr defTabSz="609585" fontAlgn="base">
              <a:spcAft>
                <a:spcPts val="400"/>
              </a:spcAft>
            </a:pPr>
            <a:r>
              <a:rPr lang="en-US" sz="1333" b="1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Recommended Insertion Points</a:t>
            </a:r>
            <a:r>
              <a:rPr lang="en-US" sz="1333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After CCNA R&amp;S course 2, with CCNA Security or CCNP R&amp;S</a:t>
            </a:r>
          </a:p>
          <a:p>
            <a:pPr defTabSz="609585" fontAlgn="base">
              <a:spcAft>
                <a:spcPts val="400"/>
              </a:spcAft>
            </a:pPr>
            <a:r>
              <a:rPr lang="en-US" sz="1333" b="1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Instructor Training</a:t>
            </a:r>
            <a:r>
              <a:rPr lang="en-US" sz="1333" dirty="0">
                <a:solidFill>
                  <a:srgbClr val="004C69"/>
                </a:solidFill>
                <a:latin typeface="Arial" charset="0"/>
                <a:ea typeface="ＭＳ Ｐゴシック" pitchFamily="34" charset="-128"/>
              </a:rPr>
              <a:t>: Required, self-paced option available</a:t>
            </a:r>
          </a:p>
        </p:txBody>
      </p:sp>
      <p:sp>
        <p:nvSpPr>
          <p:cNvPr id="4" name="Rectangle 3"/>
          <p:cNvSpPr/>
          <p:nvPr/>
        </p:nvSpPr>
        <p:spPr>
          <a:xfrm>
            <a:off x="7266451" y="3929571"/>
            <a:ext cx="1128834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 fontAlgn="base">
              <a:spcAft>
                <a:spcPct val="0"/>
              </a:spcAft>
            </a:pPr>
            <a:r>
              <a:rPr lang="en-US" sz="1867" dirty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Features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8280" y="2056157"/>
            <a:ext cx="5248425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ts val="933"/>
              </a:spcAft>
            </a:pPr>
            <a:r>
              <a:rPr lang="en-US" sz="1333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The Network Programmability with Cisco APIC-EM workshop introduces you to the basic competencies to operate and automate management tasks on a controller-based network. </a:t>
            </a:r>
            <a:endParaRPr lang="en-US" sz="133" dirty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26" name="Isosceles Triangle 25"/>
          <p:cNvSpPr/>
          <p:nvPr/>
        </p:nvSpPr>
        <p:spPr>
          <a:xfrm rot="5400000">
            <a:off x="560308" y="1656012"/>
            <a:ext cx="438827" cy="21002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78374" y="1574443"/>
            <a:ext cx="2323585" cy="3796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Workshop Overview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2750" y="3269250"/>
            <a:ext cx="5383748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ts val="933"/>
              </a:spcAft>
            </a:pPr>
            <a:r>
              <a:rPr lang="en-US" sz="1333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In this workshop, students will learn and practice Python programming skills and tools, culminating in live interactions with the APIs on Cisco programmable controllers using the Cisco </a:t>
            </a:r>
            <a:r>
              <a:rPr lang="en-US" sz="1333" dirty="0" err="1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DevNet</a:t>
            </a:r>
            <a:r>
              <a:rPr lang="en-US" sz="1333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 Sandbox.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00772" y="2792199"/>
            <a:ext cx="5424093" cy="395127"/>
          </a:xfrm>
          <a:prstGeom prst="rect">
            <a:avLst/>
          </a:prstGeom>
          <a:solidFill>
            <a:srgbClr val="00608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Isosceles Triangle 33"/>
          <p:cNvSpPr/>
          <p:nvPr/>
        </p:nvSpPr>
        <p:spPr>
          <a:xfrm rot="5400000">
            <a:off x="564777" y="2880395"/>
            <a:ext cx="438827" cy="21002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Right Triangle 34"/>
          <p:cNvSpPr/>
          <p:nvPr/>
        </p:nvSpPr>
        <p:spPr>
          <a:xfrm>
            <a:off x="6120395" y="2790835"/>
            <a:ext cx="409036" cy="400581"/>
          </a:xfrm>
          <a:prstGeom prst="rt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119970" y="3187477"/>
            <a:ext cx="407681" cy="2084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Isosceles Triangle 36"/>
          <p:cNvSpPr/>
          <p:nvPr/>
        </p:nvSpPr>
        <p:spPr>
          <a:xfrm rot="10800000">
            <a:off x="6060970" y="3390024"/>
            <a:ext cx="517103" cy="277792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8374" y="2813515"/>
            <a:ext cx="1048685" cy="3796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Benefits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46686" y="4550812"/>
            <a:ext cx="5381575" cy="3635419"/>
          </a:xfrm>
          <a:prstGeom prst="rect">
            <a:avLst/>
          </a:prstGeom>
          <a:noFill/>
        </p:spPr>
        <p:txBody>
          <a:bodyPr wrap="square" lIns="0" tIns="0" rIns="0" bIns="0" numCol="2" rtlCol="0">
            <a:spAutoFit/>
          </a:bodyPr>
          <a:lstStyle/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Understand the value, set-up and  use of software concepts and tools relevant to network programmability  (Python scripting, </a:t>
            </a:r>
            <a:r>
              <a:rPr lang="en-US" sz="1267" dirty="0" err="1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Git</a:t>
            </a: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, JSON, Postman, APIs).</a:t>
            </a: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Describe a different approach to software-defined networking (SDN), including central application policy control.</a:t>
            </a: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endParaRPr lang="en-US" sz="1267" dirty="0" smtClean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endParaRPr lang="en-US" sz="1267" dirty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endParaRPr lang="en-US" sz="1267" dirty="0" smtClean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endParaRPr lang="en-US" sz="1267" dirty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endParaRPr lang="en-US" sz="1267" dirty="0" smtClean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endParaRPr lang="en-US" sz="1267" dirty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endParaRPr lang="en-US" sz="1267" dirty="0">
              <a:solidFill>
                <a:srgbClr val="58585B"/>
              </a:solidFill>
              <a:latin typeface="Arial" charset="0"/>
              <a:ea typeface="ＭＳ Ｐゴシック" pitchFamily="34" charset="-128"/>
            </a:endParaRP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Use the Cisco </a:t>
            </a:r>
            <a:r>
              <a:rPr lang="en-US" sz="1267" dirty="0" err="1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DevNet</a:t>
            </a: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 Sandbox to learn how to interact with programmable devices using real-world APIs on Cisco APIC-EM programmable controllers. </a:t>
            </a:r>
          </a:p>
          <a:p>
            <a:pPr marL="146300" indent="-146300" defTabSz="609585" fontAlgn="base">
              <a:spcBef>
                <a:spcPts val="533"/>
              </a:spcBef>
              <a:spcAft>
                <a:spcPct val="0"/>
              </a:spcAft>
              <a:buSzPct val="80000"/>
              <a:buFont typeface="Arial"/>
              <a:buChar char="•"/>
            </a:pP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Understand the value of joining professional communities of practice to working in the network programmability domain. Participate in Cisco DevNet, </a:t>
            </a:r>
            <a:r>
              <a:rPr lang="en-US" sz="1267" dirty="0" smtClean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GitHub</a:t>
            </a: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, and </a:t>
            </a:r>
            <a:r>
              <a:rPr lang="en-US" sz="1267" dirty="0" smtClean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Stack Overflow</a:t>
            </a:r>
            <a:r>
              <a:rPr lang="en-US" sz="1267" dirty="0">
                <a:solidFill>
                  <a:srgbClr val="58585B"/>
                </a:solidFill>
                <a:latin typeface="Arial" charset="0"/>
                <a:ea typeface="ＭＳ Ｐゴシック" pitchFamily="34" charset="-128"/>
              </a:rPr>
              <a:t>.</a:t>
            </a:r>
          </a:p>
        </p:txBody>
      </p:sp>
      <p:sp>
        <p:nvSpPr>
          <p:cNvPr id="41" name="Isosceles Triangle 40"/>
          <p:cNvSpPr/>
          <p:nvPr/>
        </p:nvSpPr>
        <p:spPr>
          <a:xfrm rot="5400000">
            <a:off x="538715" y="4105512"/>
            <a:ext cx="438827" cy="21002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78373" y="4038631"/>
            <a:ext cx="2271776" cy="37965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defTabSz="609585" fontAlgn="base">
              <a:spcBef>
                <a:spcPct val="0"/>
              </a:spcBef>
              <a:spcAft>
                <a:spcPct val="0"/>
              </a:spcAft>
            </a:pPr>
            <a:r>
              <a:rPr lang="en-US" sz="1867" dirty="0">
                <a:solidFill>
                  <a:srgbClr val="FFFFFF"/>
                </a:solidFill>
                <a:latin typeface="Arial" charset="0"/>
                <a:ea typeface="ＭＳ Ｐゴシック" pitchFamily="34" charset="-128"/>
              </a:rPr>
              <a:t>Learning Outcomes</a:t>
            </a:r>
          </a:p>
        </p:txBody>
      </p:sp>
      <p:pic>
        <p:nvPicPr>
          <p:cNvPr id="54" name="Picture 53" descr="icons-02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0101" y="2860636"/>
            <a:ext cx="521356" cy="740663"/>
          </a:xfrm>
          <a:prstGeom prst="rect">
            <a:avLst/>
          </a:prstGeom>
        </p:spPr>
      </p:pic>
      <p:grpSp>
        <p:nvGrpSpPr>
          <p:cNvPr id="55" name="Group 54"/>
          <p:cNvGrpSpPr/>
          <p:nvPr/>
        </p:nvGrpSpPr>
        <p:grpSpPr>
          <a:xfrm>
            <a:off x="8895055" y="2860636"/>
            <a:ext cx="1171448" cy="1157306"/>
            <a:chOff x="7127612" y="2637652"/>
            <a:chExt cx="991667" cy="979695"/>
          </a:xfrm>
        </p:grpSpPr>
        <p:sp>
          <p:nvSpPr>
            <p:cNvPr id="56" name="Chord 55"/>
            <p:cNvSpPr/>
            <p:nvPr/>
          </p:nvSpPr>
          <p:spPr>
            <a:xfrm>
              <a:off x="7140708" y="2638777"/>
              <a:ext cx="978571" cy="978570"/>
            </a:xfrm>
            <a:prstGeom prst="chord">
              <a:avLst>
                <a:gd name="adj1" fmla="val 5467745"/>
                <a:gd name="adj2" fmla="val 16200000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57" name="Chord 56"/>
            <p:cNvSpPr/>
            <p:nvPr/>
          </p:nvSpPr>
          <p:spPr>
            <a:xfrm rot="10800000">
              <a:off x="7127612" y="2637652"/>
              <a:ext cx="978571" cy="978570"/>
            </a:xfrm>
            <a:prstGeom prst="chord">
              <a:avLst>
                <a:gd name="adj1" fmla="val 5467745"/>
                <a:gd name="adj2" fmla="val 1620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  <p:pic>
        <p:nvPicPr>
          <p:cNvPr id="58" name="Picture 57" descr="icons-02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1684" y="2957805"/>
            <a:ext cx="633660" cy="90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4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939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2425</TotalTime>
  <Words>506</Words>
  <Application>Microsoft Office PowerPoint</Application>
  <PresentationFormat>Widescreen</PresentationFormat>
  <Paragraphs>58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CiscoSansTT ExtraLight</vt:lpstr>
      <vt:lpstr>Courier New</vt:lpstr>
      <vt:lpstr>Wingdings</vt:lpstr>
      <vt:lpstr>Default Theme</vt:lpstr>
      <vt:lpstr>CCNA Instructor Course Enhancements</vt:lpstr>
      <vt:lpstr>Did you know?</vt:lpstr>
      <vt:lpstr>Take your course from good to great!</vt:lpstr>
      <vt:lpstr>Emerging Technologies Workshop Network Programmability with Cisco APIC-EM</vt:lpstr>
      <vt:lpstr>PowerPoint Presentation</vt:lpstr>
    </vt:vector>
  </TitlesOfParts>
  <Company>Cisco Systems,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Emerging Technology Workshops</dc:title>
  <dc:creator>Barbara Termaat (btermaat)</dc:creator>
  <cp:lastModifiedBy>Jane Gibbons -X (jagibbon - DEL ORO CONSULTING INC at Cisco)</cp:lastModifiedBy>
  <cp:revision>58</cp:revision>
  <dcterms:created xsi:type="dcterms:W3CDTF">2018-01-03T23:59:39Z</dcterms:created>
  <dcterms:modified xsi:type="dcterms:W3CDTF">2018-08-17T16:19:16Z</dcterms:modified>
</cp:coreProperties>
</file>