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4" r:id="rId3"/>
    <p:sldId id="308" r:id="rId4"/>
    <p:sldId id="305" r:id="rId5"/>
    <p:sldId id="307" r:id="rId6"/>
    <p:sldId id="314" r:id="rId7"/>
    <p:sldId id="306" r:id="rId8"/>
    <p:sldId id="310" r:id="rId9"/>
    <p:sldId id="309" r:id="rId10"/>
    <p:sldId id="311" r:id="rId11"/>
    <p:sldId id="312" r:id="rId12"/>
    <p:sldId id="266" r:id="rId13"/>
    <p:sldId id="293" r:id="rId14"/>
    <p:sldId id="265" r:id="rId15"/>
    <p:sldId id="264" r:id="rId16"/>
    <p:sldId id="296" r:id="rId17"/>
    <p:sldId id="297" r:id="rId18"/>
    <p:sldId id="268" r:id="rId19"/>
    <p:sldId id="299" r:id="rId20"/>
    <p:sldId id="298" r:id="rId21"/>
    <p:sldId id="300" r:id="rId22"/>
    <p:sldId id="301" r:id="rId23"/>
    <p:sldId id="302" r:id="rId24"/>
    <p:sldId id="303" r:id="rId25"/>
    <p:sldId id="270" r:id="rId26"/>
    <p:sldId id="313" r:id="rId27"/>
    <p:sldId id="315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95" r:id="rId37"/>
    <p:sldId id="286" r:id="rId38"/>
    <p:sldId id="287" r:id="rId39"/>
    <p:sldId id="288" r:id="rId40"/>
    <p:sldId id="289" r:id="rId41"/>
    <p:sldId id="290" r:id="rId42"/>
    <p:sldId id="304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outlineViewPr>
    <p:cViewPr>
      <p:scale>
        <a:sx n="33" d="100"/>
        <a:sy n="33" d="100"/>
      </p:scale>
      <p:origin x="0" y="-317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CE784-4EA8-453E-B675-D4AEB68F627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</dgm:spPr>
      <dgm:t>
        <a:bodyPr/>
        <a:lstStyle/>
        <a:p>
          <a:endParaRPr lang="en-US"/>
        </a:p>
      </dgm:t>
    </dgm:pt>
    <dgm:pt modelId="{4DBC5EC1-18EC-438E-967F-D71A5CDD1C2C}">
      <dgm:prSet phldrT="[Text]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Service Quality</a:t>
          </a:r>
          <a:endParaRPr lang="en-US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4E749153-CDFC-4E17-9353-A98AAD60E59F}" type="parTrans" cxnId="{7914FEED-47CD-4622-9A57-14F06031D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348598-DD7D-4C63-8F84-0EEDAEE3D130}" type="sibTrans" cxnId="{7914FEED-47CD-4622-9A57-14F06031DBF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0853E0-17EF-4AD6-BC3E-0EFD51E2BF72}">
      <dgm:prSet phldrT="[Text]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Reliability</a:t>
          </a:r>
          <a:endParaRPr lang="en-US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A2F2BCE-C766-4499-985A-CAC83CECA090}" type="parTrans" cxnId="{B8B22A3D-BB37-4A93-AD0A-D193D739996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BF722-5964-4390-994D-270AB57FBDAD}" type="sibTrans" cxnId="{B8B22A3D-BB37-4A93-AD0A-D193D7399969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DE0CBF-607A-47C1-9A01-6ED1C4D203A4}">
      <dgm:prSet phldrT="[Text]" custT="1"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sz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Responsive-ness</a:t>
          </a:r>
          <a:endParaRPr lang="en-US" sz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32EFE81-E8BD-4BB5-AAA1-5A3528AFE346}" type="parTrans" cxnId="{7DFC5C14-879A-41E8-8AFF-4C656BC8912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9982F1-7A55-4CD0-A90F-2C70C16194E2}" type="sibTrans" cxnId="{7DFC5C14-879A-41E8-8AFF-4C656BC89122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D47A702-F4B0-4D2F-808C-325C91FF5559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Empathy</a:t>
          </a:r>
          <a:endParaRPr lang="en-US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05819E0-8429-473C-90E4-4B088A97EACB}" type="parTrans" cxnId="{92B258C1-D44D-49EE-9055-F5260702825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DD5527-C95C-4D80-B12A-1123F34986FB}" type="sibTrans" cxnId="{92B258C1-D44D-49EE-9055-F5260702825E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5EDE6B-87BF-4CEB-9028-73060ED7EBCD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Tangibles</a:t>
          </a:r>
          <a:endParaRPr lang="en-US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6B58E529-4C0F-462D-B785-18940C68F566}" type="parTrans" cxnId="{6564D6C3-62AB-47C9-8F79-DCF0047E488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90AEFB-8297-4FE2-BE9D-CBE7C9F0FCC1}" type="sibTrans" cxnId="{6564D6C3-62AB-47C9-8F79-DCF0047E4880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9108A2-3B10-47E5-BF0E-FE09684728B3}">
      <dgm:prSet/>
      <dgm:spPr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Assurance</a:t>
          </a:r>
          <a:endParaRPr lang="en-US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B65D58CB-6876-4ABB-A687-6E3305EDAD2D}" type="parTrans" cxnId="{6E33AC99-8929-45DC-AAF0-3F329DAE26D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09708D-125B-49CC-AF1A-B0216804AB8D}" type="sibTrans" cxnId="{6E33AC99-8929-45DC-AAF0-3F329DAE26DE}">
      <dgm:prSet/>
      <dgm:spPr>
        <a:solidFill>
          <a:schemeClr val="bg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00DE95-C861-4FE2-953A-067B9B6CE019}" type="pres">
      <dgm:prSet presAssocID="{CBDCE784-4EA8-453E-B675-D4AEB68F62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A29D0E-1937-4C6C-9087-141A50181C4C}" type="pres">
      <dgm:prSet presAssocID="{4DBC5EC1-18EC-438E-967F-D71A5CDD1C2C}" presName="centerShape" presStyleLbl="node0" presStyleIdx="0" presStyleCnt="1"/>
      <dgm:spPr>
        <a:xfrm>
          <a:off x="3038078" y="1872401"/>
          <a:ext cx="2051843" cy="2051843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2D322672-6BB9-4E6B-9C2B-F204EB6818D1}" type="pres">
      <dgm:prSet presAssocID="{C00853E0-17EF-4AD6-BC3E-0EFD51E2BF72}" presName="node" presStyleLbl="node1" presStyleIdx="0" presStyleCnt="5">
        <dgm:presLayoutVars>
          <dgm:bulletEnabled val="1"/>
        </dgm:presLayoutVars>
      </dgm:prSet>
      <dgm:spPr>
        <a:xfrm>
          <a:off x="3345854" y="1626"/>
          <a:ext cx="1436290" cy="143629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F1092093-1C97-41C3-A431-876A9E8E76C5}" type="pres">
      <dgm:prSet presAssocID="{C00853E0-17EF-4AD6-BC3E-0EFD51E2BF72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7477B7E-D776-4CE8-ACD5-0DCD226A052E}" type="pres">
      <dgm:prSet presAssocID="{3ECBF722-5964-4390-994D-270AB57FBDAD}" presName="sibTrans" presStyleLbl="sibTrans2D1" presStyleIdx="0" presStyleCnt="5"/>
      <dgm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</dgm:spPr>
      <dgm:t>
        <a:bodyPr/>
        <a:lstStyle/>
        <a:p>
          <a:endParaRPr lang="en-US"/>
        </a:p>
      </dgm:t>
    </dgm:pt>
    <dgm:pt modelId="{4220CB3C-785C-4282-A859-4057B8B91F19}" type="pres">
      <dgm:prSet presAssocID="{FE9108A2-3B10-47E5-BF0E-FE09684728B3}" presName="node" presStyleLbl="node1" presStyleIdx="1" presStyleCnt="5">
        <dgm:presLayoutVars>
          <dgm:bulletEnabled val="1"/>
        </dgm:presLayoutVars>
      </dgm:prSet>
      <dgm:spPr>
        <a:xfrm>
          <a:off x="5417780" y="1506968"/>
          <a:ext cx="1436290" cy="143629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7D5898C4-2BB2-471C-BE79-36B4A8774674}" type="pres">
      <dgm:prSet presAssocID="{FE9108A2-3B10-47E5-BF0E-FE09684728B3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BB8361F8-75AB-4B51-BF5F-74EED762D8A7}" type="pres">
      <dgm:prSet presAssocID="{4D09708D-125B-49CC-AF1A-B0216804AB8D}" presName="sibTrans" presStyleLbl="sibTrans2D1" presStyleIdx="1" presStyleCnt="5"/>
      <dgm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</dgm:spPr>
      <dgm:t>
        <a:bodyPr/>
        <a:lstStyle/>
        <a:p>
          <a:endParaRPr lang="en-US"/>
        </a:p>
      </dgm:t>
    </dgm:pt>
    <dgm:pt modelId="{6B8BF1D5-F351-4E01-9959-76694170D795}" type="pres">
      <dgm:prSet presAssocID="{D95EDE6B-87BF-4CEB-9028-73060ED7EBCD}" presName="node" presStyleLbl="node1" presStyleIdx="2" presStyleCnt="5">
        <dgm:presLayoutVars>
          <dgm:bulletEnabled val="1"/>
        </dgm:presLayoutVars>
      </dgm:prSet>
      <dgm:spPr>
        <a:xfrm>
          <a:off x="4626375" y="3942663"/>
          <a:ext cx="1436290" cy="143629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9669001A-AE53-4A6D-8761-5021987AD7DB}" type="pres">
      <dgm:prSet presAssocID="{D95EDE6B-87BF-4CEB-9028-73060ED7EBCD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4A77558-4F03-4352-8245-C4B67321BD40}" type="pres">
      <dgm:prSet presAssocID="{E290AEFB-8297-4FE2-BE9D-CBE7C9F0FCC1}" presName="sibTrans" presStyleLbl="sibTrans2D1" presStyleIdx="2" presStyleCnt="5"/>
      <dgm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</dgm:spPr>
      <dgm:t>
        <a:bodyPr/>
        <a:lstStyle/>
        <a:p>
          <a:endParaRPr lang="en-US"/>
        </a:p>
      </dgm:t>
    </dgm:pt>
    <dgm:pt modelId="{55ED2644-05F5-445A-B45E-CCBB3E1E7FF5}" type="pres">
      <dgm:prSet presAssocID="{0D47A702-F4B0-4D2F-808C-325C91FF5559}" presName="node" presStyleLbl="node1" presStyleIdx="3" presStyleCnt="5">
        <dgm:presLayoutVars>
          <dgm:bulletEnabled val="1"/>
        </dgm:presLayoutVars>
      </dgm:prSet>
      <dgm:spPr>
        <a:xfrm>
          <a:off x="2065334" y="3942663"/>
          <a:ext cx="1436290" cy="143629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E4F34F84-6EAE-466C-9304-5FD3123BDC92}" type="pres">
      <dgm:prSet presAssocID="{0D47A702-F4B0-4D2F-808C-325C91FF5559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48F15E1E-9EE0-4A0A-93A9-0183BEAEFA6C}" type="pres">
      <dgm:prSet presAssocID="{DEDD5527-C95C-4D80-B12A-1123F34986FB}" presName="sibTrans" presStyleLbl="sibTrans2D1" presStyleIdx="3" presStyleCnt="5"/>
      <dgm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</dgm:spPr>
      <dgm:t>
        <a:bodyPr/>
        <a:lstStyle/>
        <a:p>
          <a:endParaRPr lang="en-US"/>
        </a:p>
      </dgm:t>
    </dgm:pt>
    <dgm:pt modelId="{9F6CC383-96E3-4539-922E-B62D10478A87}" type="pres">
      <dgm:prSet presAssocID="{DCDE0CBF-607A-47C1-9A01-6ED1C4D203A4}" presName="node" presStyleLbl="node1" presStyleIdx="4" presStyleCnt="5">
        <dgm:presLayoutVars>
          <dgm:bulletEnabled val="1"/>
        </dgm:presLayoutVars>
      </dgm:prSet>
      <dgm:spPr>
        <a:xfrm>
          <a:off x="1273929" y="1506968"/>
          <a:ext cx="1436290" cy="143629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908F5181-80BB-4DE6-A5A6-DB58B1194254}" type="pres">
      <dgm:prSet presAssocID="{DCDE0CBF-607A-47C1-9A01-6ED1C4D203A4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EAC93211-884A-42EE-A55C-9068C1739E3E}" type="pres">
      <dgm:prSet presAssocID="{9A9982F1-7A55-4CD0-A90F-2C70C16194E2}" presName="sibTrans" presStyleLbl="sibTrans2D1" presStyleIdx="4" presStyleCnt="5"/>
      <dgm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</dgm:spPr>
      <dgm:t>
        <a:bodyPr/>
        <a:lstStyle/>
        <a:p>
          <a:endParaRPr lang="en-US"/>
        </a:p>
      </dgm:t>
    </dgm:pt>
  </dgm:ptLst>
  <dgm:cxnLst>
    <dgm:cxn modelId="{18664B15-EF65-4E2D-AAEF-AA4171E13D82}" type="presOf" srcId="{DEDD5527-C95C-4D80-B12A-1123F34986FB}" destId="{48F15E1E-9EE0-4A0A-93A9-0183BEAEFA6C}" srcOrd="0" destOrd="0" presId="urn:microsoft.com/office/officeart/2005/8/layout/radial6"/>
    <dgm:cxn modelId="{7914FEED-47CD-4622-9A57-14F06031DBF8}" srcId="{CBDCE784-4EA8-453E-B675-D4AEB68F627D}" destId="{4DBC5EC1-18EC-438E-967F-D71A5CDD1C2C}" srcOrd="0" destOrd="0" parTransId="{4E749153-CDFC-4E17-9353-A98AAD60E59F}" sibTransId="{8B348598-DD7D-4C63-8F84-0EEDAEE3D130}"/>
    <dgm:cxn modelId="{6564D6C3-62AB-47C9-8F79-DCF0047E4880}" srcId="{4DBC5EC1-18EC-438E-967F-D71A5CDD1C2C}" destId="{D95EDE6B-87BF-4CEB-9028-73060ED7EBCD}" srcOrd="2" destOrd="0" parTransId="{6B58E529-4C0F-462D-B785-18940C68F566}" sibTransId="{E290AEFB-8297-4FE2-BE9D-CBE7C9F0FCC1}"/>
    <dgm:cxn modelId="{BFE78035-43AA-4CF8-BD84-7EAEB5EE5AA4}" type="presOf" srcId="{E290AEFB-8297-4FE2-BE9D-CBE7C9F0FCC1}" destId="{44A77558-4F03-4352-8245-C4B67321BD40}" srcOrd="0" destOrd="0" presId="urn:microsoft.com/office/officeart/2005/8/layout/radial6"/>
    <dgm:cxn modelId="{0A8C6375-1C97-48DC-A52C-B0CDB56C6D21}" type="presOf" srcId="{D95EDE6B-87BF-4CEB-9028-73060ED7EBCD}" destId="{6B8BF1D5-F351-4E01-9959-76694170D795}" srcOrd="0" destOrd="0" presId="urn:microsoft.com/office/officeart/2005/8/layout/radial6"/>
    <dgm:cxn modelId="{761A1A5A-9DB1-4D01-8593-2B22EEA34BCA}" type="presOf" srcId="{FE9108A2-3B10-47E5-BF0E-FE09684728B3}" destId="{4220CB3C-785C-4282-A859-4057B8B91F19}" srcOrd="0" destOrd="0" presId="urn:microsoft.com/office/officeart/2005/8/layout/radial6"/>
    <dgm:cxn modelId="{E8A14CAF-3F87-4FF3-8FD2-7D8DB2579271}" type="presOf" srcId="{DCDE0CBF-607A-47C1-9A01-6ED1C4D203A4}" destId="{9F6CC383-96E3-4539-922E-B62D10478A87}" srcOrd="0" destOrd="0" presId="urn:microsoft.com/office/officeart/2005/8/layout/radial6"/>
    <dgm:cxn modelId="{5910E32A-D7D2-4029-BAE7-91483CFFEF39}" type="presOf" srcId="{C00853E0-17EF-4AD6-BC3E-0EFD51E2BF72}" destId="{2D322672-6BB9-4E6B-9C2B-F204EB6818D1}" srcOrd="0" destOrd="0" presId="urn:microsoft.com/office/officeart/2005/8/layout/radial6"/>
    <dgm:cxn modelId="{7DFC5C14-879A-41E8-8AFF-4C656BC89122}" srcId="{4DBC5EC1-18EC-438E-967F-D71A5CDD1C2C}" destId="{DCDE0CBF-607A-47C1-9A01-6ED1C4D203A4}" srcOrd="4" destOrd="0" parTransId="{532EFE81-E8BD-4BB5-AAA1-5A3528AFE346}" sibTransId="{9A9982F1-7A55-4CD0-A90F-2C70C16194E2}"/>
    <dgm:cxn modelId="{F7FBEDDC-AFF9-48B3-9EE2-53761FC6A0CF}" type="presOf" srcId="{0D47A702-F4B0-4D2F-808C-325C91FF5559}" destId="{55ED2644-05F5-445A-B45E-CCBB3E1E7FF5}" srcOrd="0" destOrd="0" presId="urn:microsoft.com/office/officeart/2005/8/layout/radial6"/>
    <dgm:cxn modelId="{72A6278A-9165-4CC1-BFE2-3888A1663C75}" type="presOf" srcId="{4D09708D-125B-49CC-AF1A-B0216804AB8D}" destId="{BB8361F8-75AB-4B51-BF5F-74EED762D8A7}" srcOrd="0" destOrd="0" presId="urn:microsoft.com/office/officeart/2005/8/layout/radial6"/>
    <dgm:cxn modelId="{F7E271CF-FC11-4C25-83D3-943B5639B151}" type="presOf" srcId="{4DBC5EC1-18EC-438E-967F-D71A5CDD1C2C}" destId="{15A29D0E-1937-4C6C-9087-141A50181C4C}" srcOrd="0" destOrd="0" presId="urn:microsoft.com/office/officeart/2005/8/layout/radial6"/>
    <dgm:cxn modelId="{B8B22A3D-BB37-4A93-AD0A-D193D7399969}" srcId="{4DBC5EC1-18EC-438E-967F-D71A5CDD1C2C}" destId="{C00853E0-17EF-4AD6-BC3E-0EFD51E2BF72}" srcOrd="0" destOrd="0" parTransId="{FA2F2BCE-C766-4499-985A-CAC83CECA090}" sibTransId="{3ECBF722-5964-4390-994D-270AB57FBDAD}"/>
    <dgm:cxn modelId="{92B258C1-D44D-49EE-9055-F5260702825E}" srcId="{4DBC5EC1-18EC-438E-967F-D71A5CDD1C2C}" destId="{0D47A702-F4B0-4D2F-808C-325C91FF5559}" srcOrd="3" destOrd="0" parTransId="{F05819E0-8429-473C-90E4-4B088A97EACB}" sibTransId="{DEDD5527-C95C-4D80-B12A-1123F34986FB}"/>
    <dgm:cxn modelId="{8270B785-F088-4D40-A8B6-AD19404DF640}" type="presOf" srcId="{9A9982F1-7A55-4CD0-A90F-2C70C16194E2}" destId="{EAC93211-884A-42EE-A55C-9068C1739E3E}" srcOrd="0" destOrd="0" presId="urn:microsoft.com/office/officeart/2005/8/layout/radial6"/>
    <dgm:cxn modelId="{6E33AC99-8929-45DC-AAF0-3F329DAE26DE}" srcId="{4DBC5EC1-18EC-438E-967F-D71A5CDD1C2C}" destId="{FE9108A2-3B10-47E5-BF0E-FE09684728B3}" srcOrd="1" destOrd="0" parTransId="{B65D58CB-6876-4ABB-A687-6E3305EDAD2D}" sibTransId="{4D09708D-125B-49CC-AF1A-B0216804AB8D}"/>
    <dgm:cxn modelId="{D3B57DDF-C836-419E-98B2-AC2EF2873413}" type="presOf" srcId="{CBDCE784-4EA8-453E-B675-D4AEB68F627D}" destId="{7400DE95-C861-4FE2-953A-067B9B6CE019}" srcOrd="0" destOrd="0" presId="urn:microsoft.com/office/officeart/2005/8/layout/radial6"/>
    <dgm:cxn modelId="{E993CD89-D513-49E6-B874-FA7F515B47CD}" type="presOf" srcId="{3ECBF722-5964-4390-994D-270AB57FBDAD}" destId="{07477B7E-D776-4CE8-ACD5-0DCD226A052E}" srcOrd="0" destOrd="0" presId="urn:microsoft.com/office/officeart/2005/8/layout/radial6"/>
    <dgm:cxn modelId="{1AED5178-1F74-4689-996C-396AC88637C3}" type="presParOf" srcId="{7400DE95-C861-4FE2-953A-067B9B6CE019}" destId="{15A29D0E-1937-4C6C-9087-141A50181C4C}" srcOrd="0" destOrd="0" presId="urn:microsoft.com/office/officeart/2005/8/layout/radial6"/>
    <dgm:cxn modelId="{C5A791D1-2D4C-434A-9242-8C3B54E9ACC6}" type="presParOf" srcId="{7400DE95-C861-4FE2-953A-067B9B6CE019}" destId="{2D322672-6BB9-4E6B-9C2B-F204EB6818D1}" srcOrd="1" destOrd="0" presId="urn:microsoft.com/office/officeart/2005/8/layout/radial6"/>
    <dgm:cxn modelId="{AA09F3A7-F229-40F0-817A-FE6105588F76}" type="presParOf" srcId="{7400DE95-C861-4FE2-953A-067B9B6CE019}" destId="{F1092093-1C97-41C3-A431-876A9E8E76C5}" srcOrd="2" destOrd="0" presId="urn:microsoft.com/office/officeart/2005/8/layout/radial6"/>
    <dgm:cxn modelId="{3961F5C6-839F-4F2F-9C2C-3F8CCB6811E4}" type="presParOf" srcId="{7400DE95-C861-4FE2-953A-067B9B6CE019}" destId="{07477B7E-D776-4CE8-ACD5-0DCD226A052E}" srcOrd="3" destOrd="0" presId="urn:microsoft.com/office/officeart/2005/8/layout/radial6"/>
    <dgm:cxn modelId="{A5CFEFE0-DCC9-48E8-B9E3-3079133CC3EA}" type="presParOf" srcId="{7400DE95-C861-4FE2-953A-067B9B6CE019}" destId="{4220CB3C-785C-4282-A859-4057B8B91F19}" srcOrd="4" destOrd="0" presId="urn:microsoft.com/office/officeart/2005/8/layout/radial6"/>
    <dgm:cxn modelId="{F0CEC1A3-1A77-4385-BFB7-78ED3E28AC49}" type="presParOf" srcId="{7400DE95-C861-4FE2-953A-067B9B6CE019}" destId="{7D5898C4-2BB2-471C-BE79-36B4A8774674}" srcOrd="5" destOrd="0" presId="urn:microsoft.com/office/officeart/2005/8/layout/radial6"/>
    <dgm:cxn modelId="{5506C711-C5DE-450E-8155-BC02CDF08C53}" type="presParOf" srcId="{7400DE95-C861-4FE2-953A-067B9B6CE019}" destId="{BB8361F8-75AB-4B51-BF5F-74EED762D8A7}" srcOrd="6" destOrd="0" presId="urn:microsoft.com/office/officeart/2005/8/layout/radial6"/>
    <dgm:cxn modelId="{9E4F49DA-50C7-47AB-821F-C40862C02E96}" type="presParOf" srcId="{7400DE95-C861-4FE2-953A-067B9B6CE019}" destId="{6B8BF1D5-F351-4E01-9959-76694170D795}" srcOrd="7" destOrd="0" presId="urn:microsoft.com/office/officeart/2005/8/layout/radial6"/>
    <dgm:cxn modelId="{39115634-24CE-49DE-8BED-7FD5E03C1E8B}" type="presParOf" srcId="{7400DE95-C861-4FE2-953A-067B9B6CE019}" destId="{9669001A-AE53-4A6D-8761-5021987AD7DB}" srcOrd="8" destOrd="0" presId="urn:microsoft.com/office/officeart/2005/8/layout/radial6"/>
    <dgm:cxn modelId="{1224DF93-4A35-48D1-B60E-EEC7364F6849}" type="presParOf" srcId="{7400DE95-C861-4FE2-953A-067B9B6CE019}" destId="{44A77558-4F03-4352-8245-C4B67321BD40}" srcOrd="9" destOrd="0" presId="urn:microsoft.com/office/officeart/2005/8/layout/radial6"/>
    <dgm:cxn modelId="{C855BD22-2E15-4E8C-8C5C-5C9332C428C3}" type="presParOf" srcId="{7400DE95-C861-4FE2-953A-067B9B6CE019}" destId="{55ED2644-05F5-445A-B45E-CCBB3E1E7FF5}" srcOrd="10" destOrd="0" presId="urn:microsoft.com/office/officeart/2005/8/layout/radial6"/>
    <dgm:cxn modelId="{31BB4DFC-D4CB-48F1-9D90-1FEED7EFC9CD}" type="presParOf" srcId="{7400DE95-C861-4FE2-953A-067B9B6CE019}" destId="{E4F34F84-6EAE-466C-9304-5FD3123BDC92}" srcOrd="11" destOrd="0" presId="urn:microsoft.com/office/officeart/2005/8/layout/radial6"/>
    <dgm:cxn modelId="{BCAA3B30-2C13-4D59-BECD-C845FFCA6BB6}" type="presParOf" srcId="{7400DE95-C861-4FE2-953A-067B9B6CE019}" destId="{48F15E1E-9EE0-4A0A-93A9-0183BEAEFA6C}" srcOrd="12" destOrd="0" presId="urn:microsoft.com/office/officeart/2005/8/layout/radial6"/>
    <dgm:cxn modelId="{738619BA-7B6F-467B-BC1D-E6403A9E5D51}" type="presParOf" srcId="{7400DE95-C861-4FE2-953A-067B9B6CE019}" destId="{9F6CC383-96E3-4539-922E-B62D10478A87}" srcOrd="13" destOrd="0" presId="urn:microsoft.com/office/officeart/2005/8/layout/radial6"/>
    <dgm:cxn modelId="{E4AB5EB6-F1D4-45EA-81CD-259095C81478}" type="presParOf" srcId="{7400DE95-C861-4FE2-953A-067B9B6CE019}" destId="{908F5181-80BB-4DE6-A5A6-DB58B1194254}" srcOrd="14" destOrd="0" presId="urn:microsoft.com/office/officeart/2005/8/layout/radial6"/>
    <dgm:cxn modelId="{814F824E-7AC4-4B70-9F8B-35EA5D78F953}" type="presParOf" srcId="{7400DE95-C861-4FE2-953A-067B9B6CE019}" destId="{EAC93211-884A-42EE-A55C-9068C1739E3E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93211-884A-42EE-A55C-9068C1739E3E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15E1E-9EE0-4A0A-93A9-0183BEAEFA6C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77558-4F03-4352-8245-C4B67321BD40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361F8-75AB-4B51-BF5F-74EED762D8A7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77B7E-D776-4CE8-ACD5-0DCD226A052E}">
      <dsp:nvSpPr>
        <dsp:cNvPr id="0" name=""/>
        <dsp:cNvSpPr/>
      </dsp:nvSpPr>
      <dsp:spPr>
        <a:xfrm>
          <a:off x="1131087" y="687762"/>
          <a:ext cx="4594670" cy="459467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bg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29D0E-1937-4C6C-9087-141A50181C4C}">
      <dsp:nvSpPr>
        <dsp:cNvPr id="0" name=""/>
        <dsp:cNvSpPr/>
      </dsp:nvSpPr>
      <dsp:spPr>
        <a:xfrm>
          <a:off x="2370432" y="1927108"/>
          <a:ext cx="2115979" cy="2115979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Service Quality</a:t>
          </a:r>
          <a:endParaRPr lang="en-US" sz="3100" kern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80310" y="2236986"/>
        <a:ext cx="1496223" cy="1496223"/>
      </dsp:txXfrm>
    </dsp:sp>
    <dsp:sp modelId="{2D322672-6BB9-4E6B-9C2B-F204EB6818D1}">
      <dsp:nvSpPr>
        <dsp:cNvPr id="0" name=""/>
        <dsp:cNvSpPr/>
      </dsp:nvSpPr>
      <dsp:spPr>
        <a:xfrm>
          <a:off x="2687829" y="492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Reliability</a:t>
          </a:r>
          <a:endParaRPr lang="en-US" sz="1500" kern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904744" y="217407"/>
        <a:ext cx="1047355" cy="1047355"/>
      </dsp:txXfrm>
    </dsp:sp>
    <dsp:sp modelId="{4220CB3C-785C-4282-A859-4057B8B91F19}">
      <dsp:nvSpPr>
        <dsp:cNvPr id="0" name=""/>
        <dsp:cNvSpPr/>
      </dsp:nvSpPr>
      <dsp:spPr>
        <a:xfrm>
          <a:off x="4822012" y="1551067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Assurance</a:t>
          </a:r>
          <a:endParaRPr lang="en-US" sz="1500" kern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038927" y="1767982"/>
        <a:ext cx="1047355" cy="1047355"/>
      </dsp:txXfrm>
    </dsp:sp>
    <dsp:sp modelId="{6B8BF1D5-F351-4E01-9959-76694170D795}">
      <dsp:nvSpPr>
        <dsp:cNvPr id="0" name=""/>
        <dsp:cNvSpPr/>
      </dsp:nvSpPr>
      <dsp:spPr>
        <a:xfrm>
          <a:off x="4006827" y="4059949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Tangibles</a:t>
          </a:r>
          <a:endParaRPr lang="en-US" sz="1500" kern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223742" y="4276864"/>
        <a:ext cx="1047355" cy="1047355"/>
      </dsp:txXfrm>
    </dsp:sp>
    <dsp:sp modelId="{55ED2644-05F5-445A-B45E-CCBB3E1E7FF5}">
      <dsp:nvSpPr>
        <dsp:cNvPr id="0" name=""/>
        <dsp:cNvSpPr/>
      </dsp:nvSpPr>
      <dsp:spPr>
        <a:xfrm>
          <a:off x="1368832" y="4059949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Empathy</a:t>
          </a:r>
          <a:endParaRPr lang="en-US" sz="1500" kern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585747" y="4276864"/>
        <a:ext cx="1047355" cy="1047355"/>
      </dsp:txXfrm>
    </dsp:sp>
    <dsp:sp modelId="{9F6CC383-96E3-4539-922E-B62D10478A87}">
      <dsp:nvSpPr>
        <dsp:cNvPr id="0" name=""/>
        <dsp:cNvSpPr/>
      </dsp:nvSpPr>
      <dsp:spPr>
        <a:xfrm>
          <a:off x="553647" y="1551067"/>
          <a:ext cx="1481185" cy="1481185"/>
        </a:xfrm>
        <a:prstGeom prst="ellipse">
          <a:avLst/>
        </a:prstGeom>
        <a:solidFill>
          <a:srgbClr val="7C665D"/>
        </a:solidFill>
        <a:ln w="1587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/>
              <a:ea typeface="+mn-ea"/>
              <a:cs typeface="+mn-cs"/>
            </a:rPr>
            <a:t>Responsive-ness</a:t>
          </a:r>
          <a:endParaRPr lang="en-US" sz="1200" kern="1200" dirty="0">
            <a:solidFill>
              <a:schemeClr val="accent2">
                <a:lumMod val="20000"/>
                <a:lumOff val="8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70562" y="1767982"/>
        <a:ext cx="1047355" cy="104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C10-C88B-4C2B-90D5-276D472E659A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8F71-E3BC-4E3D-A3DF-176976A5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82625"/>
            <a:ext cx="5994400" cy="3373438"/>
          </a:xfrm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682625"/>
            <a:ext cx="5994400" cy="3373438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F1A5-821F-4068-96FE-2D58A7BE4889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5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E2921D-8455-4FDA-9D71-F6D967CBC2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6213E2-312C-44CE-BD40-E78596D2FFA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293" y="2507225"/>
            <a:ext cx="10937404" cy="1353902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Quality of Service</a:t>
            </a:r>
            <a:r>
              <a:rPr lang="cs-CZ" sz="6600" b="1" dirty="0" smtClean="0"/>
              <a:t> in Marketing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Mouzhi Ge</a:t>
            </a:r>
          </a:p>
          <a:p>
            <a:r>
              <a:rPr lang="en-GB" b="1" dirty="0"/>
              <a:t>PV240 Introduction to Service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Body)"/>
              </a:rPr>
              <a:t>Service Quality – profits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600" b="1" dirty="0" smtClean="0">
                <a:latin typeface="Calibri (Body)"/>
              </a:rPr>
              <a:t> </a:t>
            </a:r>
            <a:r>
              <a:rPr lang="cs-CZ" sz="2600" b="1" dirty="0">
                <a:latin typeface="Calibri (Body)"/>
              </a:rPr>
              <a:t>I</a:t>
            </a:r>
            <a:r>
              <a:rPr lang="en-GB" sz="2600" b="1" dirty="0" err="1" smtClean="0">
                <a:latin typeface="Calibri (Body)"/>
              </a:rPr>
              <a:t>ncrease</a:t>
            </a:r>
            <a:r>
              <a:rPr lang="en-GB" sz="2600" b="1" dirty="0" smtClean="0">
                <a:latin typeface="Calibri (Body)"/>
              </a:rPr>
              <a:t> </a:t>
            </a:r>
            <a:r>
              <a:rPr lang="en-GB" sz="2600" b="1" dirty="0">
                <a:latin typeface="Calibri (Body)"/>
              </a:rPr>
              <a:t>profits, particularly to: </a:t>
            </a:r>
            <a:endParaRPr lang="cs-CZ" sz="2600" b="1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dirty="0" smtClean="0">
                <a:latin typeface="Calibri (Body)"/>
              </a:rPr>
              <a:t> </a:t>
            </a:r>
            <a:r>
              <a:rPr lang="en-GB" sz="2600" dirty="0">
                <a:latin typeface="Calibri (Body)"/>
              </a:rPr>
              <a:t>fewer customer defections </a:t>
            </a:r>
            <a:endParaRPr lang="cs-CZ" sz="2600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stronger </a:t>
            </a:r>
            <a:r>
              <a:rPr lang="en-GB" sz="2600" dirty="0">
                <a:latin typeface="Calibri (Body)"/>
              </a:rPr>
              <a:t>customer loyalty </a:t>
            </a:r>
            <a:endParaRPr lang="cs-CZ" sz="2600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more </a:t>
            </a:r>
            <a:r>
              <a:rPr lang="en-GB" sz="2600" dirty="0">
                <a:latin typeface="Calibri (Body)"/>
              </a:rPr>
              <a:t>cross-selling of products and services </a:t>
            </a:r>
            <a:r>
              <a:rPr lang="en-GB" sz="2600" dirty="0" smtClean="0">
                <a:latin typeface="Calibri (Body)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b="1" dirty="0" smtClean="0">
                <a:latin typeface="Calibri (Body)"/>
              </a:rPr>
              <a:t> Improving</a:t>
            </a:r>
            <a:r>
              <a:rPr lang="en-GB" sz="2600" b="1" dirty="0" smtClean="0">
                <a:latin typeface="Calibri (Body)"/>
              </a:rPr>
              <a:t> service quality cuts costs</a:t>
            </a:r>
            <a:endParaRPr lang="cs-CZ" sz="2600" b="1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fewer customers to replace </a:t>
            </a:r>
            <a:endParaRPr lang="cs-CZ" sz="2600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less corrective work to do </a:t>
            </a:r>
            <a:endParaRPr lang="cs-CZ" sz="2600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fewer inquiries and complaints to handle </a:t>
            </a:r>
            <a:endParaRPr lang="cs-CZ" sz="2600" dirty="0" smtClean="0">
              <a:latin typeface="Calibri (Body)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lower staff turnover and dissatisfaction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430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Body)"/>
              </a:rPr>
              <a:t>Enhancing service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61" t="25455" r="32528" b="9971"/>
          <a:stretch/>
        </p:blipFill>
        <p:spPr>
          <a:xfrm>
            <a:off x="3076547" y="1845734"/>
            <a:ext cx="4848254" cy="41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(Body)"/>
              </a:rPr>
              <a:t>Concept to clarify: </a:t>
            </a:r>
            <a:r>
              <a:rPr lang="cs-CZ" b="1" dirty="0">
                <a:latin typeface="Calibri (Body)"/>
              </a:rPr>
              <a:t>Evaluation</a:t>
            </a:r>
            <a:r>
              <a:rPr lang="cs-CZ" dirty="0">
                <a:latin typeface="Calibri (Body)"/>
              </a:rPr>
              <a:t> 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 (Body)"/>
              </a:rPr>
              <a:t> There are two types of evaluations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 (Body)"/>
              </a:rPr>
              <a:t> (1) Get a concrete score, like your exam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 (Body)"/>
              </a:rPr>
              <a:t> (2) Comparision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>
                <a:latin typeface="Calibri (Body)"/>
              </a:rPr>
              <a:t> </a:t>
            </a:r>
            <a:r>
              <a:rPr lang="cs-CZ" sz="2800" dirty="0" smtClean="0">
                <a:latin typeface="Calibri (Body)"/>
              </a:rPr>
              <a:t>We mainly focus on </a:t>
            </a:r>
            <a:r>
              <a:rPr lang="cs-CZ" sz="2800" dirty="0">
                <a:latin typeface="Calibri (Body)"/>
              </a:rPr>
              <a:t>(2) Comparision </a:t>
            </a:r>
            <a:r>
              <a:rPr lang="cs-CZ" sz="2800" dirty="0" smtClean="0">
                <a:latin typeface="Calibri (Body)"/>
              </a:rPr>
              <a:t>today</a:t>
            </a:r>
            <a:endParaRPr lang="cs-CZ" sz="2800" dirty="0">
              <a:latin typeface="Calibri (Body)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800" dirty="0" smtClean="0">
              <a:latin typeface="Calibri (Body)"/>
            </a:endParaRP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989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Comparision in real life</a:t>
            </a:r>
            <a:endParaRPr lang="en-US" dirty="0">
              <a:latin typeface="Calibri (Body)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3" y="1846263"/>
            <a:ext cx="9654540" cy="4022725"/>
          </a:xfrm>
        </p:spPr>
      </p:pic>
      <p:sp>
        <p:nvSpPr>
          <p:cNvPr id="5" name="Rectangle 4"/>
          <p:cNvSpPr/>
          <p:nvPr/>
        </p:nvSpPr>
        <p:spPr>
          <a:xfrm>
            <a:off x="3559277" y="1846263"/>
            <a:ext cx="5063613" cy="1477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Service Quality or Quality of Service</a:t>
            </a:r>
            <a:endParaRPr lang="en-US" dirty="0">
              <a:latin typeface="Calibri (Body)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79" y="1865179"/>
            <a:ext cx="5359612" cy="4400176"/>
          </a:xfrm>
        </p:spPr>
      </p:pic>
    </p:spTree>
    <p:extLst>
      <p:ext uri="{BB962C8B-B14F-4D97-AF65-F5344CB8AC3E}">
        <p14:creationId xmlns:p14="http://schemas.microsoft.com/office/powerpoint/2010/main" val="32617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How good your service is? 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Calibri (Body)"/>
            </a:endParaRPr>
          </a:p>
          <a:p>
            <a:r>
              <a:rPr lang="cs-CZ" dirty="0" smtClean="0">
                <a:latin typeface="Calibri (Body)"/>
              </a:rPr>
              <a:t>When there is </a:t>
            </a:r>
            <a:r>
              <a:rPr lang="cs-CZ" dirty="0" smtClean="0">
                <a:latin typeface="Calibri (Body)"/>
              </a:rPr>
              <a:t>certain </a:t>
            </a:r>
            <a:r>
              <a:rPr lang="cs-CZ" dirty="0" smtClean="0">
                <a:latin typeface="Calibri (Body)"/>
              </a:rPr>
              <a:t>service, how good this service is?</a:t>
            </a:r>
            <a:endParaRPr lang="en-US" dirty="0">
              <a:latin typeface="Calibri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62" y="3160382"/>
            <a:ext cx="4652084" cy="24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(Body)"/>
              </a:rPr>
              <a:t>Scope of </a:t>
            </a:r>
            <a:r>
              <a:rPr lang="cs-CZ" altLang="en-US" dirty="0" smtClean="0">
                <a:latin typeface="Calibri (Body)"/>
              </a:rPr>
              <a:t>S</a:t>
            </a:r>
            <a:r>
              <a:rPr lang="en-US" altLang="en-US" dirty="0" err="1" smtClean="0">
                <a:latin typeface="Calibri (Body)"/>
              </a:rPr>
              <a:t>ervice</a:t>
            </a:r>
            <a:r>
              <a:rPr lang="en-US" altLang="en-US" dirty="0" smtClean="0">
                <a:latin typeface="Calibri (Body)"/>
              </a:rPr>
              <a:t> </a:t>
            </a:r>
            <a:r>
              <a:rPr lang="cs-CZ" altLang="en-US" dirty="0" smtClean="0">
                <a:latin typeface="Calibri (Body)"/>
              </a:rPr>
              <a:t>Q</a:t>
            </a:r>
            <a:r>
              <a:rPr lang="en-US" altLang="en-US" dirty="0" err="1" smtClean="0">
                <a:latin typeface="Calibri (Body)"/>
              </a:rPr>
              <a:t>uality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cs-CZ" altLang="en-US" sz="2600" dirty="0" smtClean="0">
                <a:latin typeface="Calibri (Body)"/>
              </a:rPr>
              <a:t> </a:t>
            </a:r>
            <a:r>
              <a:rPr lang="en-US" altLang="en-US" sz="2600" dirty="0" smtClean="0">
                <a:latin typeface="Calibri (Body)"/>
              </a:rPr>
              <a:t>View </a:t>
            </a:r>
            <a:r>
              <a:rPr lang="en-US" altLang="en-US" sz="2600" dirty="0">
                <a:latin typeface="Calibri (Body)"/>
              </a:rPr>
              <a:t>quality from five perspectives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latin typeface="Calibri (Body)"/>
              </a:rPr>
              <a:t> </a:t>
            </a:r>
            <a:r>
              <a:rPr lang="en-US" altLang="en-US" sz="2000" dirty="0" smtClean="0">
                <a:latin typeface="Calibri (Body)"/>
              </a:rPr>
              <a:t>Content </a:t>
            </a:r>
            <a:r>
              <a:rPr lang="en-US" altLang="en-US" sz="2000" dirty="0">
                <a:latin typeface="Calibri (Body)"/>
              </a:rPr>
              <a:t>– are standard procedures being followed?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latin typeface="Calibri (Body)"/>
              </a:rPr>
              <a:t> </a:t>
            </a:r>
            <a:r>
              <a:rPr lang="en-US" altLang="en-US" sz="2000" dirty="0" smtClean="0">
                <a:latin typeface="Calibri (Body)"/>
              </a:rPr>
              <a:t>Process </a:t>
            </a:r>
            <a:r>
              <a:rPr lang="en-US" altLang="en-US" sz="2000" dirty="0">
                <a:latin typeface="Calibri (Body)"/>
              </a:rPr>
              <a:t>– is the sequence of events in the service process appropriate?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latin typeface="Calibri (Body)"/>
              </a:rPr>
              <a:t> </a:t>
            </a:r>
            <a:r>
              <a:rPr lang="en-US" altLang="en-US" sz="2000" dirty="0" smtClean="0">
                <a:latin typeface="Calibri (Body)"/>
              </a:rPr>
              <a:t>Structure </a:t>
            </a:r>
            <a:r>
              <a:rPr lang="en-US" altLang="en-US" sz="2000" dirty="0">
                <a:latin typeface="Calibri (Body)"/>
              </a:rPr>
              <a:t>– are the physical facilities and organizational design adequate for the service?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latin typeface="Calibri (Body)"/>
              </a:rPr>
              <a:t> </a:t>
            </a:r>
            <a:r>
              <a:rPr lang="en-US" altLang="en-US" sz="2000" dirty="0" smtClean="0">
                <a:latin typeface="Calibri (Body)"/>
              </a:rPr>
              <a:t>Outcome </a:t>
            </a:r>
            <a:r>
              <a:rPr lang="en-US" altLang="en-US" sz="2000" dirty="0">
                <a:latin typeface="Calibri (Body)"/>
              </a:rPr>
              <a:t>– what change in the status has the service effected? Is the consumer satisfied?</a:t>
            </a: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latin typeface="Calibri (Body)"/>
              </a:rPr>
              <a:t> </a:t>
            </a:r>
            <a:r>
              <a:rPr lang="en-US" altLang="en-US" sz="2000" dirty="0" smtClean="0">
                <a:latin typeface="Calibri (Body)"/>
              </a:rPr>
              <a:t>Impact </a:t>
            </a:r>
            <a:r>
              <a:rPr lang="en-US" altLang="en-US" sz="2000" dirty="0">
                <a:latin typeface="Calibri (Body)"/>
              </a:rPr>
              <a:t>– what is the long-range effect of the service on the consumer?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216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Service Quality Example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sz="2800" dirty="0" smtClean="0">
                <a:latin typeface="Calibri (Body)"/>
              </a:rPr>
              <a:t>Hotel example</a:t>
            </a:r>
            <a:endParaRPr lang="en-US" altLang="en-US" sz="2800" dirty="0">
              <a:latin typeface="Calibri (Body)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dirty="0" smtClean="0">
                <a:latin typeface="Calibri (Body)"/>
              </a:rPr>
              <a:t> </a:t>
            </a:r>
            <a:r>
              <a:rPr lang="en-US" altLang="en-US" dirty="0" smtClean="0">
                <a:latin typeface="Calibri (Body)"/>
              </a:rPr>
              <a:t>Supporting </a:t>
            </a:r>
            <a:r>
              <a:rPr lang="en-US" altLang="en-US" dirty="0">
                <a:latin typeface="Calibri (Body)"/>
              </a:rPr>
              <a:t>facility</a:t>
            </a:r>
          </a:p>
          <a:p>
            <a:pPr marL="201168" lvl="1" indent="0">
              <a:spcBef>
                <a:spcPct val="50000"/>
              </a:spcBef>
              <a:buNone/>
            </a:pPr>
            <a:r>
              <a:rPr lang="en-US" altLang="en-US" sz="2000" dirty="0">
                <a:latin typeface="Calibri (Body)"/>
              </a:rPr>
              <a:t>Design of the building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dirty="0" smtClean="0">
                <a:latin typeface="Calibri (Body)"/>
              </a:rPr>
              <a:t> </a:t>
            </a:r>
            <a:r>
              <a:rPr lang="en-US" altLang="en-US" dirty="0" smtClean="0">
                <a:latin typeface="Calibri (Body)"/>
              </a:rPr>
              <a:t>Facilitating </a:t>
            </a:r>
            <a:r>
              <a:rPr lang="en-US" altLang="en-US" dirty="0">
                <a:latin typeface="Calibri (Body)"/>
              </a:rPr>
              <a:t>goods</a:t>
            </a:r>
          </a:p>
          <a:p>
            <a:pPr marL="201168" lvl="1" indent="0">
              <a:spcBef>
                <a:spcPct val="50000"/>
              </a:spcBef>
              <a:buNone/>
            </a:pPr>
            <a:r>
              <a:rPr lang="en-US" altLang="en-US" sz="2000" dirty="0">
                <a:latin typeface="Calibri (Body)"/>
              </a:rPr>
              <a:t>Room furnishings like: bedside tables, carpet cleaning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dirty="0" smtClean="0">
                <a:latin typeface="Calibri (Body)"/>
              </a:rPr>
              <a:t> </a:t>
            </a:r>
            <a:r>
              <a:rPr lang="en-US" altLang="en-US" dirty="0" smtClean="0">
                <a:latin typeface="Calibri (Body)"/>
              </a:rPr>
              <a:t>Explicit </a:t>
            </a:r>
            <a:r>
              <a:rPr lang="en-US" altLang="en-US" dirty="0">
                <a:latin typeface="Calibri (Body)"/>
              </a:rPr>
              <a:t>services</a:t>
            </a:r>
          </a:p>
          <a:p>
            <a:pPr marL="201168" lvl="1" indent="0">
              <a:spcBef>
                <a:spcPct val="50000"/>
              </a:spcBef>
              <a:buNone/>
            </a:pPr>
            <a:r>
              <a:rPr lang="en-US" altLang="en-US" sz="2000" dirty="0">
                <a:latin typeface="Calibri (Body)"/>
              </a:rPr>
              <a:t>Maids are trained to clean and make up </a:t>
            </a:r>
            <a:r>
              <a:rPr lang="en-US" altLang="en-US" sz="2000" dirty="0" smtClean="0">
                <a:latin typeface="Calibri (Body)"/>
              </a:rPr>
              <a:t>rooms</a:t>
            </a:r>
            <a:endParaRPr lang="en-US" altLang="en-US" sz="2000" dirty="0">
              <a:latin typeface="Calibri (Body)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dirty="0" smtClean="0">
                <a:latin typeface="Calibri (Body)"/>
              </a:rPr>
              <a:t> </a:t>
            </a:r>
            <a:r>
              <a:rPr lang="en-US" altLang="en-US" dirty="0" smtClean="0">
                <a:latin typeface="Calibri (Body)"/>
              </a:rPr>
              <a:t>Implicit </a:t>
            </a:r>
            <a:r>
              <a:rPr lang="en-US" altLang="en-US" dirty="0">
                <a:latin typeface="Calibri (Body)"/>
              </a:rPr>
              <a:t>services</a:t>
            </a:r>
          </a:p>
          <a:p>
            <a:pPr marL="201168" lvl="1" indent="0">
              <a:spcBef>
                <a:spcPct val="50000"/>
              </a:spcBef>
              <a:buNone/>
            </a:pPr>
            <a:r>
              <a:rPr lang="en-US" altLang="en-US" sz="2000" dirty="0">
                <a:latin typeface="Calibri (Body)"/>
              </a:rPr>
              <a:t>Pleasant appearances of individuals at front office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372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latin typeface="Calibri (Body)"/>
                <a:cs typeface="Arial" panose="020B0604020202020204" pitchFamily="34" charset="0"/>
              </a:rPr>
              <a:t>Evaluation of Service Quality</a:t>
            </a:r>
            <a:endParaRPr lang="en-US" sz="20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Calibri (Body)"/>
                <a:cs typeface="Arial" panose="020B0604020202020204" pitchFamily="34" charset="0"/>
              </a:rPr>
              <a:t>Metircs/Criteria/Dimensions</a:t>
            </a:r>
            <a:endParaRPr lang="en-US" sz="2000" dirty="0"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07" y="2635363"/>
            <a:ext cx="4776519" cy="31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287154" y="553412"/>
          <a:ext cx="6856845" cy="557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679987" y="5525418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SERVQUAL</a:t>
            </a:r>
          </a:p>
        </p:txBody>
      </p:sp>
    </p:spTree>
    <p:extLst>
      <p:ext uri="{BB962C8B-B14F-4D97-AF65-F5344CB8AC3E}">
        <p14:creationId xmlns:p14="http://schemas.microsoft.com/office/powerpoint/2010/main" val="3895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362" y="1888772"/>
            <a:ext cx="9887318" cy="4419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800" dirty="0" smtClean="0">
                <a:latin typeface="Calibri (Body)"/>
              </a:rPr>
              <a:t> </a:t>
            </a:r>
            <a:r>
              <a:rPr lang="cs-CZ" altLang="en-US" sz="2600" dirty="0" smtClean="0">
                <a:latin typeface="Calibri (Body)"/>
              </a:rPr>
              <a:t>Evaluation </a:t>
            </a:r>
            <a:r>
              <a:rPr lang="cs-CZ" altLang="en-US" sz="2600" dirty="0" smtClean="0">
                <a:latin typeface="Calibri (Body)"/>
              </a:rPr>
              <a:t>for marketing purpose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>
                <a:latin typeface="Calibri (Body)"/>
              </a:rPr>
              <a:t> </a:t>
            </a:r>
            <a:r>
              <a:rPr lang="cs-CZ" altLang="en-US" sz="2600" dirty="0" smtClean="0">
                <a:latin typeface="Calibri (Body)"/>
              </a:rPr>
              <a:t>Understand the importance of QoS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>
                <a:latin typeface="Calibri (Body)"/>
              </a:rPr>
              <a:t> </a:t>
            </a:r>
            <a:r>
              <a:rPr lang="cs-CZ" altLang="en-US" sz="2600" dirty="0" smtClean="0">
                <a:latin typeface="Calibri (Body)"/>
              </a:rPr>
              <a:t>Position service </a:t>
            </a:r>
            <a:r>
              <a:rPr lang="cs-CZ" altLang="en-US" sz="2600" dirty="0" smtClean="0">
                <a:latin typeface="Calibri (Body)"/>
              </a:rPr>
              <a:t>quality in information systems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 smtClean="0">
                <a:latin typeface="Calibri (Body)"/>
              </a:rPr>
              <a:t> </a:t>
            </a:r>
            <a:r>
              <a:rPr lang="en-US" altLang="en-US" sz="2600" dirty="0" smtClean="0">
                <a:latin typeface="Calibri (Body)"/>
              </a:rPr>
              <a:t>Describe the five dimensions of service quality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 smtClean="0">
                <a:latin typeface="Calibri (Body)"/>
              </a:rPr>
              <a:t> Understand the </a:t>
            </a:r>
            <a:r>
              <a:rPr lang="en-US" altLang="en-US" sz="2600" dirty="0" smtClean="0">
                <a:latin typeface="Calibri (Body)"/>
              </a:rPr>
              <a:t>gap model</a:t>
            </a:r>
            <a:r>
              <a:rPr lang="cs-CZ" altLang="en-US" sz="2600" dirty="0" smtClean="0">
                <a:latin typeface="Calibri (Body)"/>
              </a:rPr>
              <a:t> in QoS</a:t>
            </a:r>
            <a:endParaRPr lang="en-US" altLang="en-US" sz="2600" dirty="0" smtClean="0">
              <a:latin typeface="Calibri (Body)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 smtClean="0">
                <a:latin typeface="Calibri (Body)"/>
              </a:rPr>
              <a:t> </a:t>
            </a:r>
            <a:r>
              <a:rPr lang="en-US" altLang="en-US" sz="2600" dirty="0" smtClean="0">
                <a:latin typeface="Calibri (Body)"/>
              </a:rPr>
              <a:t>Perform </a:t>
            </a:r>
            <a:r>
              <a:rPr lang="en-US" altLang="en-US" sz="2600" dirty="0">
                <a:latin typeface="Calibri (Body)"/>
              </a:rPr>
              <a:t>SERVQUAL deployment</a:t>
            </a:r>
            <a:endParaRPr lang="en-US" altLang="en-US" sz="2600" dirty="0" smtClean="0">
              <a:latin typeface="Calibri (Body)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 smtClean="0">
                <a:latin typeface="Calibri (Body)"/>
              </a:rPr>
              <a:t> Able to </a:t>
            </a:r>
            <a:r>
              <a:rPr lang="cs-CZ" altLang="en-US" sz="2600" dirty="0" smtClean="0">
                <a:latin typeface="Calibri (Body)"/>
              </a:rPr>
              <a:t>p</a:t>
            </a:r>
            <a:r>
              <a:rPr lang="en-US" altLang="en-US" sz="2600" dirty="0" err="1" smtClean="0">
                <a:latin typeface="Calibri (Body)"/>
              </a:rPr>
              <a:t>lan</a:t>
            </a:r>
            <a:r>
              <a:rPr lang="en-US" altLang="en-US" sz="2600" dirty="0" smtClean="0">
                <a:latin typeface="Calibri (Body)"/>
              </a:rPr>
              <a:t> </a:t>
            </a:r>
            <a:r>
              <a:rPr lang="en-US" altLang="en-US" sz="2600" dirty="0" smtClean="0">
                <a:latin typeface="Calibri (Body)"/>
              </a:rPr>
              <a:t>for service recovery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en-US" sz="2600" dirty="0" smtClean="0">
                <a:latin typeface="Calibri (Body)"/>
              </a:rPr>
              <a:t> </a:t>
            </a:r>
            <a:r>
              <a:rPr lang="en-US" altLang="en-US" sz="2600" dirty="0" smtClean="0">
                <a:latin typeface="Calibri (Body)"/>
              </a:rPr>
              <a:t>Perform a walk-through </a:t>
            </a:r>
            <a:r>
              <a:rPr lang="cs-CZ" altLang="en-US" sz="2600" dirty="0" smtClean="0">
                <a:latin typeface="Calibri (Body)"/>
              </a:rPr>
              <a:t>in </a:t>
            </a:r>
            <a:r>
              <a:rPr lang="en-US" altLang="en-US" sz="2600" dirty="0" smtClean="0">
                <a:latin typeface="Calibri (Body)"/>
              </a:rPr>
              <a:t>SERVQUAL</a:t>
            </a:r>
            <a:r>
              <a:rPr lang="cs-CZ" altLang="en-US" sz="2600" dirty="0" smtClean="0">
                <a:latin typeface="Calibri (Body)"/>
              </a:rPr>
              <a:t> and RATER</a:t>
            </a:r>
            <a:endParaRPr lang="en-US" altLang="en-US" sz="2600" dirty="0">
              <a:latin typeface="Calibri (Body)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Learning Objectives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891252" y="1910567"/>
            <a:ext cx="0" cy="378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91252" y="2505172"/>
            <a:ext cx="0" cy="767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86336" y="3621133"/>
            <a:ext cx="1" cy="1694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86336" y="5495217"/>
            <a:ext cx="0" cy="4611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43660" y="1915008"/>
            <a:ext cx="115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/>
              <a:t>Evaluation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943660" y="2704047"/>
            <a:ext cx="93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Position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43659" y="4275040"/>
            <a:ext cx="1508426" cy="10409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Measurement</a:t>
            </a:r>
          </a:p>
          <a:p>
            <a:r>
              <a:rPr lang="cs-CZ" dirty="0" smtClean="0"/>
              <a:t>Model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82464" y="5524713"/>
            <a:ext cx="107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154" y="801073"/>
            <a:ext cx="10437284" cy="647700"/>
          </a:xfrm>
        </p:spPr>
        <p:txBody>
          <a:bodyPr/>
          <a:lstStyle/>
          <a:p>
            <a:pPr algn="ctr"/>
            <a:r>
              <a:rPr lang="en-US" sz="2800" dirty="0" smtClean="0">
                <a:latin typeface="Calibri (Body)"/>
              </a:rPr>
              <a:t>SERVQUAL: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The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Five Key Service Dimensions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00063" y="1850564"/>
          <a:ext cx="8812992" cy="404677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37664">
                  <a:extLst>
                    <a:ext uri="{9D8B030D-6E8A-4147-A177-3AD203B41FA5}">
                      <a16:colId xmlns:a16="http://schemas.microsoft.com/office/drawing/2014/main" val="1079734477"/>
                    </a:ext>
                  </a:extLst>
                </a:gridCol>
                <a:gridCol w="2937664">
                  <a:extLst>
                    <a:ext uri="{9D8B030D-6E8A-4147-A177-3AD203B41FA5}">
                      <a16:colId xmlns:a16="http://schemas.microsoft.com/office/drawing/2014/main" val="3112131363"/>
                    </a:ext>
                  </a:extLst>
                </a:gridCol>
                <a:gridCol w="2937664">
                  <a:extLst>
                    <a:ext uri="{9D8B030D-6E8A-4147-A177-3AD203B41FA5}">
                      <a16:colId xmlns:a16="http://schemas.microsoft.com/office/drawing/2014/main" val="2684702395"/>
                    </a:ext>
                  </a:extLst>
                </a:gridCol>
              </a:tblGrid>
              <a:tr h="293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Dimension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Items in Questionnaire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Definition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817667213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Reliability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ability to perform the promised service dependably and accurately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427861045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Assurance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knowledge and courtesy of employees and their ability to convey trust and confidence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977968915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Tangibles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appearance of physical facilities, equipment, personnel and communication materials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1642979134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Empathy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provision of caring, individualized attention to customer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2692208040"/>
                  </a:ext>
                </a:extLst>
              </a:tr>
              <a:tr h="561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Responsiveness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willingness to help customers and to provide prompt service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97" marR="7497" marT="7497" marB="7497" anchor="ctr"/>
                </a:tc>
                <a:extLst>
                  <a:ext uri="{0D108BD9-81ED-4DB2-BD59-A6C34878D82A}">
                    <a16:rowId xmlns:a16="http://schemas.microsoft.com/office/drawing/2014/main" val="76090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3844427"/>
            <a:ext cx="10979151" cy="178435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latin typeface="Calibri (Body)"/>
                <a:cs typeface="Arial" panose="020B0604020202020204" pitchFamily="34" charset="0"/>
              </a:rPr>
              <a:t>Reliability</a:t>
            </a: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Perform promised service dependably and accurately.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 smtClean="0">
                <a:latin typeface="Calibri (Body)"/>
                <a:cs typeface="Arial" panose="020B0604020202020204" pitchFamily="34" charset="0"/>
              </a:rPr>
              <a:t>Example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: receive mail at same time each day.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altLang="en-US" sz="2000" dirty="0" smtClean="0">
              <a:latin typeface="Calibri (Body)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latin typeface="Calibri (Body)"/>
                <a:cs typeface="Arial" panose="020B0604020202020204" pitchFamily="34" charset="0"/>
              </a:rPr>
              <a:t>Responsiveness</a:t>
            </a: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Willingness to help customers promptly.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 smtClean="0">
                <a:latin typeface="Calibri (Body)"/>
                <a:cs typeface="Arial" panose="020B0604020202020204" pitchFamily="34" charset="0"/>
              </a:rPr>
              <a:t>Example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: avoid keeping customers waiting for no apparent reason. 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Quick recovery, if service failure occurs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Calibri (Body)"/>
                <a:cs typeface="Arial" panose="020B0604020202020204" pitchFamily="34" charset="0"/>
              </a:rPr>
              <a:t>Dimensions of Service </a:t>
            </a:r>
            <a:r>
              <a:rPr lang="en-US" sz="2800" b="1" dirty="0" smtClean="0">
                <a:latin typeface="Calibri (Body)"/>
                <a:cs typeface="Arial" panose="020B0604020202020204" pitchFamily="34" charset="0"/>
              </a:rPr>
              <a:t>Quality</a:t>
            </a:r>
            <a:r>
              <a:rPr lang="cs-CZ" sz="2800" b="1" dirty="0" smtClean="0">
                <a:latin typeface="Calibri (Body)"/>
                <a:cs typeface="Arial" panose="020B0604020202020204" pitchFamily="34" charset="0"/>
              </a:rPr>
              <a:t> (1)</a:t>
            </a:r>
            <a:endParaRPr lang="en-US" sz="2800" b="1" dirty="0" smtClean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4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4535334"/>
            <a:ext cx="10979151" cy="178435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latin typeface="Calibri (Body)"/>
                <a:cs typeface="Arial" panose="020B0604020202020204" pitchFamily="34" charset="0"/>
              </a:rPr>
              <a:t>Assurance</a:t>
            </a: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Ability to convey trust and confidence.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Give a feeling that customers’ best interest is in your heart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Calibri (Body)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: being polite and showing respect for customer.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latin typeface="Calibri (Body)"/>
                <a:cs typeface="Arial" panose="020B0604020202020204" pitchFamily="34" charset="0"/>
              </a:rPr>
              <a:t>Empathy</a:t>
            </a: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Ability to be approachable, caring, understanding and relating with customer needs.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Calibri (Body)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: being a good listener.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en-US" i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i="1" dirty="0" smtClean="0">
                <a:latin typeface="Calibri (Body)"/>
                <a:cs typeface="Arial" panose="020B0604020202020204" pitchFamily="34" charset="0"/>
              </a:rPr>
              <a:t>Tangibles</a:t>
            </a: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: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Physical facilities and facilitating goods.  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u="sng" dirty="0">
                <a:latin typeface="Calibri (Body)"/>
                <a:cs typeface="Arial" panose="020B0604020202020204" pitchFamily="34" charset="0"/>
              </a:rPr>
              <a:t>Example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: cleanliness. 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Calibri (Body)"/>
                <a:cs typeface="Arial" panose="020B0604020202020204" pitchFamily="34" charset="0"/>
              </a:rPr>
              <a:t>Dimensions of Service </a:t>
            </a:r>
            <a:r>
              <a:rPr lang="en-US" sz="2800" b="1" dirty="0" smtClean="0">
                <a:latin typeface="Calibri (Body)"/>
                <a:cs typeface="Arial" panose="020B0604020202020204" pitchFamily="34" charset="0"/>
              </a:rPr>
              <a:t>Quality</a:t>
            </a:r>
            <a:r>
              <a:rPr lang="cs-CZ" sz="2800" b="1" dirty="0" smtClean="0">
                <a:latin typeface="Calibri (Body)"/>
                <a:cs typeface="Arial" panose="020B0604020202020204" pitchFamily="34" charset="0"/>
              </a:rPr>
              <a:t> (2)</a:t>
            </a:r>
            <a:endParaRPr lang="en-US" sz="2800" b="1" dirty="0" smtClean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65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078037" y="1585451"/>
            <a:ext cx="41846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Providing service as promised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Dependability in handling customers’ service problems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Performing services right the first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Providing services at the promised time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Maintaining error-free records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078038" y="3467253"/>
            <a:ext cx="4060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Keeping customers informed as to when services will be performed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Prompt service to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Willingness to help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Readiness to respond to customers’ requests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044701" y="1211826"/>
            <a:ext cx="3265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RELIABILITY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006600" y="3073964"/>
            <a:ext cx="5810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RESPONSIVENESS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078037" y="5298818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instill confidence in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Making customers feel safe in their transactions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are consistently courteous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have the knowledge to answer customer questions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116137" y="4927753"/>
            <a:ext cx="3265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ASSURANCE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248400" y="1564814"/>
            <a:ext cx="434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Giving customers individual attention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deal with customers in a caring fashion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Having the customer’s best interest at heart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Employees who understand the needs of their customers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 dirty="0"/>
              <a:t>Convenient business hours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196012" y="1211826"/>
            <a:ext cx="30813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EMPATHY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6265862" y="3630766"/>
            <a:ext cx="390683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/>
          <a:lstStyle/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Modern equipment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facilities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Employees who have a neat, professional appearance</a:t>
            </a:r>
          </a:p>
          <a:p>
            <a:pPr marL="336550" indent="-336550" defTabSz="1077913" eaLnBrk="0" hangingPunct="0">
              <a:lnSpc>
                <a:spcPct val="90000"/>
              </a:lnSpc>
              <a:spcBef>
                <a:spcPct val="30000"/>
              </a:spcBef>
              <a:buClr>
                <a:srgbClr val="996633"/>
              </a:buClr>
              <a:buSzPct val="75000"/>
              <a:buFont typeface="Wingdings" pitchFamily="2" charset="2"/>
              <a:buChar char="§"/>
            </a:pPr>
            <a:r>
              <a:rPr lang="en-US" sz="1400" b="1"/>
              <a:t>Visually appealing materials associated with the service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6134101" y="3333903"/>
            <a:ext cx="30813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44" tIns="52387" rIns="106644" bIns="52387">
            <a:spAutoFit/>
          </a:bodyPr>
          <a:lstStyle/>
          <a:p>
            <a:pPr defTabSz="1077913" eaLnBrk="0" hangingPunct="0">
              <a:spcBef>
                <a:spcPct val="50000"/>
              </a:spcBef>
            </a:pPr>
            <a:r>
              <a:rPr lang="en-US" sz="2100" b="1">
                <a:solidFill>
                  <a:srgbClr val="663300"/>
                </a:solidFill>
              </a:rPr>
              <a:t>TANGIBLES</a:t>
            </a:r>
          </a:p>
        </p:txBody>
      </p:sp>
      <p:sp>
        <p:nvSpPr>
          <p:cNvPr id="28683" name="Rectangle 13"/>
          <p:cNvSpPr>
            <a:spLocks noGrp="1" noChangeArrowheads="1"/>
          </p:cNvSpPr>
          <p:nvPr>
            <p:ph type="title"/>
          </p:nvPr>
        </p:nvSpPr>
        <p:spPr>
          <a:xfrm>
            <a:off x="1462412" y="455614"/>
            <a:ext cx="10437284" cy="647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(Body)"/>
                <a:cs typeface="Arial" panose="020B0604020202020204" pitchFamily="34" charset="0"/>
              </a:rPr>
              <a:t>SERVQUAL Attributes</a:t>
            </a:r>
          </a:p>
        </p:txBody>
      </p:sp>
      <p:sp>
        <p:nvSpPr>
          <p:cNvPr id="28685" name="Rectangle 21"/>
          <p:cNvSpPr>
            <a:spLocks noChangeArrowheads="1"/>
          </p:cNvSpPr>
          <p:nvPr/>
        </p:nvSpPr>
        <p:spPr bwMode="auto">
          <a:xfrm>
            <a:off x="8458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4-</a:t>
            </a:r>
            <a:fld id="{929C9AF0-8D8D-48A1-B21C-C6698123F2ED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804982-33B1-4D17-A56C-8E95AABC341F}" type="slidenum">
              <a:rPr lang="cs-CZ" altLang="cs-CZ" smtClean="0"/>
              <a:pPr>
                <a:defRPr/>
              </a:pPr>
              <a:t>24</a:t>
            </a:fld>
            <a:endParaRPr lang="cs-CZ" alt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0" y="109033"/>
            <a:ext cx="8029693" cy="6188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30361" y="3018631"/>
            <a:ext cx="324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SERVQUAL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University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3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4567" y="2336904"/>
            <a:ext cx="10363200" cy="1470025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Calibri (Body)"/>
              </a:rPr>
              <a:t>Gap</a:t>
            </a:r>
            <a:r>
              <a:rPr lang="cs-CZ" sz="5400" b="1" dirty="0" smtClean="0">
                <a:latin typeface="Calibri (Body)"/>
              </a:rPr>
              <a:t> Model</a:t>
            </a:r>
            <a:r>
              <a:rPr lang="en-US" sz="5400" b="1" dirty="0" smtClean="0">
                <a:latin typeface="Calibri (Body)"/>
              </a:rPr>
              <a:t> in Service </a:t>
            </a:r>
            <a:r>
              <a:rPr lang="en-US" sz="5400" b="1" dirty="0" smtClean="0">
                <a:latin typeface="Calibri (Body)"/>
              </a:rPr>
              <a:t>Quality</a:t>
            </a:r>
            <a:endParaRPr lang="en-US" sz="40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0410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(Body)"/>
              </a:rPr>
              <a:t>Concept to clarify: </a:t>
            </a:r>
            <a:r>
              <a:rPr lang="cs-CZ" b="1" dirty="0" smtClean="0">
                <a:latin typeface="Calibri (Body)"/>
              </a:rPr>
              <a:t>Expectation</a:t>
            </a:r>
            <a:endParaRPr lang="en-US" b="1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latin typeface="Calibri (Body)"/>
              </a:rPr>
              <a:t>  </a:t>
            </a:r>
            <a:r>
              <a:rPr lang="cs-CZ" sz="2600" dirty="0" smtClean="0">
                <a:latin typeface="Calibri (Body)"/>
              </a:rPr>
              <a:t>E</a:t>
            </a:r>
            <a:r>
              <a:rPr lang="en-GB" sz="2600" dirty="0" err="1" smtClean="0">
                <a:latin typeface="Calibri (Body)"/>
              </a:rPr>
              <a:t>xpectations</a:t>
            </a:r>
            <a:r>
              <a:rPr lang="en-GB" sz="2600" dirty="0" smtClean="0">
                <a:latin typeface="Calibri (Body)"/>
              </a:rPr>
              <a:t> </a:t>
            </a:r>
            <a:r>
              <a:rPr lang="en-GB" sz="2600" dirty="0">
                <a:latin typeface="Calibri (Body)"/>
              </a:rPr>
              <a:t>can be formulated in terms of “</a:t>
            </a:r>
            <a:r>
              <a:rPr lang="en-GB" sz="2600" i="1" dirty="0">
                <a:latin typeface="Calibri (Body)"/>
              </a:rPr>
              <a:t>what should be done</a:t>
            </a:r>
            <a:r>
              <a:rPr lang="en-GB" sz="2600" dirty="0">
                <a:latin typeface="Calibri (Body)"/>
              </a:rPr>
              <a:t>” and “</a:t>
            </a:r>
            <a:r>
              <a:rPr lang="en-GB" sz="2600" i="1" dirty="0">
                <a:latin typeface="Calibri (Body)"/>
              </a:rPr>
              <a:t>what will be done</a:t>
            </a:r>
            <a:r>
              <a:rPr lang="en-GB" sz="2600" dirty="0">
                <a:latin typeface="Calibri (Body)"/>
              </a:rPr>
              <a:t>” </a:t>
            </a:r>
          </a:p>
          <a:p>
            <a:endParaRPr lang="en-US" dirty="0"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00" y="2633310"/>
            <a:ext cx="3877413" cy="35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(Body)"/>
              </a:rPr>
              <a:t>Concept to clarify: </a:t>
            </a:r>
            <a:r>
              <a:rPr lang="cs-CZ" b="1" dirty="0">
                <a:latin typeface="Calibri (Body)"/>
              </a:rPr>
              <a:t>Perception</a:t>
            </a:r>
            <a:endParaRPr lang="en-US" b="1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“</a:t>
            </a:r>
            <a:r>
              <a:rPr lang="en-GB" sz="2600" dirty="0">
                <a:latin typeface="Calibri (Body)"/>
              </a:rPr>
              <a:t>perception is defined as the process by which an individual selects, organizes and interprets stimuli into a meaningful and coherent picture of the world” (</a:t>
            </a:r>
            <a:r>
              <a:rPr lang="en-GB" sz="2600" dirty="0" err="1">
                <a:latin typeface="Calibri (Body)"/>
              </a:rPr>
              <a:t>Schiffman</a:t>
            </a:r>
            <a:r>
              <a:rPr lang="en-GB" sz="2600" dirty="0">
                <a:latin typeface="Calibri (Body)"/>
              </a:rPr>
              <a:t> and </a:t>
            </a:r>
            <a:r>
              <a:rPr lang="en-GB" sz="2600" dirty="0" err="1">
                <a:latin typeface="Calibri (Body)"/>
              </a:rPr>
              <a:t>Kanuk</a:t>
            </a:r>
            <a:r>
              <a:rPr lang="en-GB" sz="2600" dirty="0">
                <a:latin typeface="Calibri (Body)"/>
              </a:rPr>
              <a:t>, 1987)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subjective </a:t>
            </a:r>
            <a:r>
              <a:rPr lang="en-GB" sz="2600" dirty="0">
                <a:latin typeface="Calibri (Body)"/>
              </a:rPr>
              <a:t>and selective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resulting </a:t>
            </a:r>
            <a:r>
              <a:rPr lang="en-GB" sz="2600" dirty="0">
                <a:latin typeface="Calibri (Body)"/>
              </a:rPr>
              <a:t>attitudes about a particular service provider may change over time (long-term attitudes may be more stable than immediate attitudes)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986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44387" y="1339273"/>
            <a:ext cx="8888268" cy="4193886"/>
            <a:chOff x="676" y="1348"/>
            <a:chExt cx="4600" cy="210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72" y="1348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Word of 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mouth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12" y="1348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Personal 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needs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56" y="1348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Past 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experience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12" y="2116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Expected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12" y="2740"/>
              <a:ext cx="712" cy="3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Perceived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6" y="2068"/>
              <a:ext cx="1096" cy="128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Service Quality </a:t>
              </a:r>
            </a:p>
            <a:p>
              <a:pPr algn="ctr"/>
              <a:r>
                <a:rPr lang="en-US" altLang="en-US" b="1">
                  <a:solidFill>
                    <a:srgbClr val="000000"/>
                  </a:solidFill>
                </a:rPr>
                <a:t>Dimensions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Reliability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Responsiveness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Assurance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Empathy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</a:rPr>
                <a:t>Tangibles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16" y="2068"/>
              <a:ext cx="1960" cy="13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b="1">
                  <a:solidFill>
                    <a:srgbClr val="000000"/>
                  </a:solidFill>
                </a:rPr>
                <a:t>  Service Quality Assessment</a:t>
              </a:r>
              <a:endParaRPr lang="en-US" altLang="en-US">
                <a:solidFill>
                  <a:srgbClr val="000000"/>
                </a:solidFill>
              </a:endParaRPr>
            </a:p>
            <a:p>
              <a:r>
                <a:rPr lang="en-US" altLang="en-US">
                  <a:solidFill>
                    <a:srgbClr val="000000"/>
                  </a:solidFill>
                </a:rPr>
                <a:t>1. Expectations exceeded</a:t>
              </a:r>
            </a:p>
            <a:p>
              <a:r>
                <a:rPr lang="en-US" altLang="en-US">
                  <a:solidFill>
                    <a:srgbClr val="000000"/>
                  </a:solidFill>
                </a:rPr>
                <a:t>    ES&lt;PS (Quality surprise)</a:t>
              </a:r>
            </a:p>
            <a:p>
              <a:r>
                <a:rPr lang="en-US" altLang="en-US">
                  <a:solidFill>
                    <a:srgbClr val="000000"/>
                  </a:solidFill>
                </a:rPr>
                <a:t>2. Expectations met</a:t>
              </a:r>
            </a:p>
            <a:p>
              <a:r>
                <a:rPr lang="en-US" altLang="en-US">
                  <a:solidFill>
                    <a:srgbClr val="000000"/>
                  </a:solidFill>
                </a:rPr>
                <a:t>    ES~PS (Satisfactory quality)</a:t>
              </a:r>
            </a:p>
            <a:p>
              <a:r>
                <a:rPr lang="en-US" altLang="en-US">
                  <a:solidFill>
                    <a:srgbClr val="000000"/>
                  </a:solidFill>
                </a:rPr>
                <a:t>3. Expectations not met</a:t>
              </a:r>
            </a:p>
            <a:p>
              <a:r>
                <a:rPr lang="en-US" altLang="en-US">
                  <a:solidFill>
                    <a:srgbClr val="000000"/>
                  </a:solidFill>
                </a:rPr>
                <a:t>    ES&gt;PS (Unacceptable quality)</a:t>
              </a:r>
            </a:p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104" y="1680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888" y="1680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104" y="1824"/>
              <a:ext cx="27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544" y="168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776" y="268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968" y="2352"/>
              <a:ext cx="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968" y="2352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68" y="2928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928" y="2352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928" y="292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120" y="2352"/>
              <a:ext cx="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20" y="2688"/>
              <a:ext cx="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4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0526" y="21363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en-US" sz="2800" b="1" dirty="0" smtClean="0">
                <a:latin typeface="Calibri (Body)"/>
                <a:cs typeface="Arial" panose="020B0604020202020204" pitchFamily="34" charset="0"/>
              </a:rPr>
              <a:t>Gap</a:t>
            </a:r>
            <a:r>
              <a:rPr lang="en-GB" altLang="en-US" sz="28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Model of Service Quality</a:t>
            </a:r>
            <a:endParaRPr lang="en-US" altLang="en-US" sz="2800" b="1" dirty="0">
              <a:latin typeface="Calibri (Body)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7291" y="1676401"/>
            <a:ext cx="8574399" cy="4635910"/>
            <a:chOff x="2514600" y="2209800"/>
            <a:chExt cx="7772400" cy="4495800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3276600" y="2514600"/>
              <a:ext cx="17526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 sz="1600" b="1"/>
                <a:t>Word-of-mouth</a:t>
              </a:r>
            </a:p>
            <a:p>
              <a:r>
                <a:rPr lang="en-GB" altLang="en-US" sz="1600" b="1"/>
                <a:t>Communications</a:t>
              </a:r>
              <a:endParaRPr lang="en-US" altLang="en-US" sz="1600" b="1"/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5638800" y="2514600"/>
              <a:ext cx="16002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 dirty="0"/>
                <a:t>Personal Needs</a:t>
              </a:r>
              <a:endParaRPr lang="en-US" altLang="en-US" sz="1600" b="1" dirty="0"/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7848600" y="2514600"/>
              <a:ext cx="14478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Past experience</a:t>
              </a:r>
              <a:endParaRPr lang="en-US" altLang="en-US" sz="1600" b="1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5638800" y="3200400"/>
              <a:ext cx="16002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 sz="1600" b="1"/>
                <a:t>Expected Service</a:t>
              </a:r>
              <a:endParaRPr lang="en-US" altLang="en-US" sz="1600" b="1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5638800" y="3810000"/>
              <a:ext cx="1676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Perceived Service</a:t>
              </a:r>
              <a:endParaRPr lang="en-US" altLang="en-US" sz="1600" b="1"/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5867400" y="4572000"/>
              <a:ext cx="11430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Service</a:t>
              </a:r>
            </a:p>
            <a:p>
              <a:pPr algn="ctr"/>
              <a:r>
                <a:rPr lang="en-GB" altLang="en-US" sz="1600" b="1"/>
                <a:t>Delivery</a:t>
              </a:r>
              <a:endParaRPr lang="en-US" altLang="en-US" sz="1600" b="1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7696200" y="4572000"/>
              <a:ext cx="1676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altLang="en-US" sz="1600" b="1"/>
                <a:t>External</a:t>
              </a:r>
            </a:p>
            <a:p>
              <a:r>
                <a:rPr lang="en-GB" altLang="en-US" sz="1600" b="1"/>
                <a:t>Communications</a:t>
              </a:r>
            </a:p>
            <a:p>
              <a:r>
                <a:rPr lang="en-GB" altLang="en-US" sz="1600" b="1"/>
                <a:t>To Customers</a:t>
              </a:r>
              <a:endParaRPr lang="en-US" altLang="en-US" sz="1600" b="1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5562600" y="5334000"/>
              <a:ext cx="17526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Service Quality</a:t>
              </a:r>
            </a:p>
            <a:p>
              <a:pPr algn="ctr"/>
              <a:r>
                <a:rPr lang="en-GB" altLang="en-US" sz="1600" b="1"/>
                <a:t>Specs</a:t>
              </a:r>
              <a:endParaRPr lang="en-US" altLang="en-US" sz="1600" b="1"/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5562600" y="6019800"/>
              <a:ext cx="22098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600" b="1"/>
                <a:t>Management</a:t>
              </a:r>
            </a:p>
            <a:p>
              <a:pPr algn="ctr"/>
              <a:r>
                <a:rPr lang="en-GB" altLang="en-US" sz="1600" b="1"/>
                <a:t>Perceptions of</a:t>
              </a:r>
            </a:p>
            <a:p>
              <a:pPr algn="ctr"/>
              <a:r>
                <a:rPr lang="en-GB" altLang="en-US" sz="1600" b="1"/>
                <a:t>Customer Expectations</a:t>
              </a:r>
              <a:endParaRPr lang="en-US" altLang="en-US" sz="1600" b="1"/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2514600" y="2209800"/>
              <a:ext cx="1371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CUSTOMER</a:t>
              </a:r>
              <a:endParaRPr lang="en-US" altLang="en-US" sz="1600" b="1"/>
            </a:p>
          </p:txBody>
        </p:sp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2590800" y="4495801"/>
              <a:ext cx="1524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PROVIDER</a:t>
              </a:r>
              <a:endParaRPr lang="en-US" altLang="en-US" b="1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4191000" y="2971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4191000" y="34290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6477000" y="2971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8534400" y="2971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H="1">
              <a:off x="72390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60198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 flipV="1">
              <a:off x="8534400" y="3505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 flipH="1">
              <a:off x="7239000" y="3505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 flipV="1">
              <a:off x="6477000" y="4343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7315200" y="56388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5" name="Line 29"/>
            <p:cNvSpPr>
              <a:spLocks noChangeShapeType="1"/>
            </p:cNvSpPr>
            <p:nvPr/>
          </p:nvSpPr>
          <p:spPr bwMode="auto">
            <a:xfrm flipV="1">
              <a:off x="8610600" y="5334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6" name="Line 30"/>
            <p:cNvSpPr>
              <a:spLocks noChangeShapeType="1"/>
            </p:cNvSpPr>
            <p:nvPr/>
          </p:nvSpPr>
          <p:spPr bwMode="auto">
            <a:xfrm flipV="1">
              <a:off x="66294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 flipV="1">
              <a:off x="6172200" y="5181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6172200" y="5867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 flipV="1">
              <a:off x="6629400" y="5867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0" name="Line 34"/>
            <p:cNvSpPr>
              <a:spLocks noChangeShapeType="1"/>
            </p:cNvSpPr>
            <p:nvPr/>
          </p:nvSpPr>
          <p:spPr bwMode="auto">
            <a:xfrm flipH="1">
              <a:off x="7315200" y="4114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>
              <a:off x="4800600" y="35052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3" name="Line 37"/>
            <p:cNvSpPr>
              <a:spLocks noChangeShapeType="1"/>
            </p:cNvSpPr>
            <p:nvPr/>
          </p:nvSpPr>
          <p:spPr bwMode="auto">
            <a:xfrm>
              <a:off x="4800600" y="3505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>
              <a:off x="4800600" y="6324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2514600" y="4495800"/>
              <a:ext cx="777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4038600" y="53340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1</a:t>
              </a:r>
              <a:endParaRPr lang="en-US" altLang="en-US" sz="1600" b="1"/>
            </a:p>
          </p:txBody>
        </p:sp>
        <p:sp>
          <p:nvSpPr>
            <p:cNvPr id="55337" name="Text Box 41"/>
            <p:cNvSpPr txBox="1">
              <a:spLocks noChangeArrowheads="1"/>
            </p:cNvSpPr>
            <p:nvPr/>
          </p:nvSpPr>
          <p:spPr bwMode="auto">
            <a:xfrm>
              <a:off x="5181600" y="57912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2</a:t>
              </a:r>
              <a:endParaRPr lang="en-US" altLang="en-US" sz="1600" b="1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5029200" y="5105400"/>
              <a:ext cx="914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3</a:t>
              </a:r>
              <a:endParaRPr lang="en-US" altLang="en-US" sz="1600" b="1"/>
            </a:p>
          </p:txBody>
        </p:sp>
        <p:sp>
          <p:nvSpPr>
            <p:cNvPr id="55339" name="Line 43"/>
            <p:cNvSpPr>
              <a:spLocks noChangeShapeType="1"/>
            </p:cNvSpPr>
            <p:nvPr/>
          </p:nvSpPr>
          <p:spPr bwMode="auto">
            <a:xfrm>
              <a:off x="7010400" y="4876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40" name="Text Box 44"/>
            <p:cNvSpPr txBox="1">
              <a:spLocks noChangeArrowheads="1"/>
            </p:cNvSpPr>
            <p:nvPr/>
          </p:nvSpPr>
          <p:spPr bwMode="auto">
            <a:xfrm>
              <a:off x="7010400" y="46482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4</a:t>
              </a:r>
              <a:endParaRPr lang="en-US" altLang="en-US" sz="1600" b="1"/>
            </a:p>
          </p:txBody>
        </p:sp>
        <p:sp>
          <p:nvSpPr>
            <p:cNvPr id="55341" name="Text Box 45"/>
            <p:cNvSpPr txBox="1">
              <a:spLocks noChangeArrowheads="1"/>
            </p:cNvSpPr>
            <p:nvPr/>
          </p:nvSpPr>
          <p:spPr bwMode="auto">
            <a:xfrm>
              <a:off x="5105400" y="3581400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600" b="1"/>
                <a:t>Gap 5</a:t>
              </a:r>
              <a:endParaRPr lang="en-US" altLang="en-US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26417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M</a:t>
            </a:r>
            <a:r>
              <a:rPr lang="en-US" dirty="0" err="1" smtClean="0">
                <a:latin typeface="Calibri (Body)"/>
              </a:rPr>
              <a:t>arketing</a:t>
            </a:r>
            <a:r>
              <a:rPr lang="en-US" dirty="0" smtClean="0">
                <a:latin typeface="Calibri (Body)"/>
              </a:rPr>
              <a:t> focus</a:t>
            </a:r>
            <a:r>
              <a:rPr lang="cs-CZ" dirty="0" smtClean="0">
                <a:latin typeface="Calibri (Body)"/>
              </a:rPr>
              <a:t> shifting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25" t="30649" r="13388" b="12071"/>
          <a:stretch/>
        </p:blipFill>
        <p:spPr>
          <a:xfrm>
            <a:off x="1173937" y="1845734"/>
            <a:ext cx="7906429" cy="39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What are the </a:t>
            </a:r>
            <a:r>
              <a:rPr lang="en-GB" altLang="en-US" sz="2800" b="1" cap="all" dirty="0">
                <a:latin typeface="Calibri (Body)"/>
                <a:cs typeface="Arial" panose="020B0604020202020204" pitchFamily="34" charset="0"/>
              </a:rPr>
              <a:t>Servqual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 Gaps?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387" y="2486384"/>
            <a:ext cx="10107206" cy="17843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Gap 1: The difference between management perceptions of what customers expect and what customers really do expect</a:t>
            </a:r>
          </a:p>
          <a:p>
            <a:endParaRPr lang="en-GB" altLang="en-US" sz="2800" dirty="0">
              <a:latin typeface="Calibri (Body)"/>
              <a:cs typeface="Arial" panose="020B0604020202020204" pitchFamily="34" charset="0"/>
            </a:endParaRPr>
          </a:p>
          <a:p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Gap 2: The difference between management perceptions and service quality specifications - the standards gap</a:t>
            </a:r>
          </a:p>
        </p:txBody>
      </p:sp>
    </p:spTree>
    <p:extLst>
      <p:ext uri="{BB962C8B-B14F-4D97-AF65-F5344CB8AC3E}">
        <p14:creationId xmlns:p14="http://schemas.microsoft.com/office/powerpoint/2010/main" val="31239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What are the </a:t>
            </a:r>
            <a:r>
              <a:rPr lang="en-GB" altLang="en-US" sz="2800" b="1" cap="all" dirty="0">
                <a:latin typeface="Calibri (Body)"/>
                <a:cs typeface="Arial" panose="020B0604020202020204" pitchFamily="34" charset="0"/>
              </a:rPr>
              <a:t>Servqual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 Gaps?</a:t>
            </a:r>
            <a:endParaRPr lang="en-GB" altLang="en-US" sz="28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393" y="2400843"/>
            <a:ext cx="10024287" cy="1784350"/>
          </a:xfrm>
        </p:spPr>
        <p:txBody>
          <a:bodyPr>
            <a:noAutofit/>
          </a:bodyPr>
          <a:lstStyle/>
          <a:p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Gap 3: The difference between service quality specifications and actual service delivery - are standards consistently met?</a:t>
            </a:r>
          </a:p>
          <a:p>
            <a:endParaRPr lang="en-GB" altLang="en-US" sz="2800" dirty="0">
              <a:latin typeface="Calibri (Body)"/>
              <a:cs typeface="Arial" panose="020B0604020202020204" pitchFamily="34" charset="0"/>
            </a:endParaRPr>
          </a:p>
          <a:p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Gap 4: The difference between service delivery and what is communicated externally - are promises made consistently fulfilled?</a:t>
            </a:r>
          </a:p>
        </p:txBody>
      </p:sp>
    </p:spTree>
    <p:extLst>
      <p:ext uri="{BB962C8B-B14F-4D97-AF65-F5344CB8AC3E}">
        <p14:creationId xmlns:p14="http://schemas.microsoft.com/office/powerpoint/2010/main" val="26430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What are the </a:t>
            </a:r>
            <a:r>
              <a:rPr lang="en-GB" altLang="en-US" sz="2800" b="1" cap="all" dirty="0">
                <a:latin typeface="Calibri (Body)"/>
                <a:cs typeface="Arial" panose="020B0604020202020204" pitchFamily="34" charset="0"/>
              </a:rPr>
              <a:t>Servqual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 Gaps?</a:t>
            </a:r>
            <a:endParaRPr lang="en-GB" altLang="en-US" sz="28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4723" y="2151760"/>
            <a:ext cx="9483513" cy="1784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Gap 5: The difference between what customers expect of a service and what they actually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receive</a:t>
            </a:r>
            <a:endParaRPr lang="cs-CZ" altLang="en-US" sz="2800" dirty="0" smtClean="0">
              <a:latin typeface="Calibri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2800" dirty="0">
              <a:latin typeface="Calibri (Body)"/>
              <a:cs typeface="Arial" panose="020B0604020202020204" pitchFamily="34" charset="0"/>
            </a:endParaRPr>
          </a:p>
          <a:p>
            <a:pPr lvl="1"/>
            <a:r>
              <a:rPr lang="en-GB" altLang="en-US" sz="2000" dirty="0">
                <a:latin typeface="Calibri (Body)"/>
                <a:cs typeface="Arial" panose="020B0604020202020204" pitchFamily="34" charset="0"/>
              </a:rPr>
              <a:t>expectations are made up of past experience, word-of-mouth and needs/wants of customers</a:t>
            </a:r>
          </a:p>
          <a:p>
            <a:pPr lvl="1"/>
            <a:r>
              <a:rPr lang="en-GB" altLang="en-US" sz="2000" dirty="0">
                <a:latin typeface="Calibri (Body)"/>
                <a:cs typeface="Arial" panose="020B0604020202020204" pitchFamily="34" charset="0"/>
              </a:rPr>
              <a:t>measurement is on the basis of two sets of statements in groups according to the five key service dimensions</a:t>
            </a:r>
          </a:p>
        </p:txBody>
      </p:sp>
    </p:spTree>
    <p:extLst>
      <p:ext uri="{BB962C8B-B14F-4D97-AF65-F5344CB8AC3E}">
        <p14:creationId xmlns:p14="http://schemas.microsoft.com/office/powerpoint/2010/main" val="644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63826"/>
              </p:ext>
            </p:extLst>
          </p:nvPr>
        </p:nvGraphicFramePr>
        <p:xfrm>
          <a:off x="767479" y="1"/>
          <a:ext cx="10205321" cy="629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Slide" r:id="rId3" imgW="3108240" imgH="2332080" progId="PowerPoint.Slide.8">
                  <p:embed/>
                </p:oleObj>
              </mc:Choice>
              <mc:Fallback>
                <p:oleObj name="Slide" r:id="rId3" imgW="3108240" imgH="2332080" progId="PowerPoint.Slide.8">
                  <p:embed/>
                  <p:pic>
                    <p:nvPicPr>
                      <p:cNvPr id="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79" y="1"/>
                        <a:ext cx="10205321" cy="6293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0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212849" y="2135372"/>
            <a:ext cx="10979151" cy="178435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Gap1: Market research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Management may not understand how customers formulate their expectations from past experience, advertising, communication with friends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Improve market research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Foster better communication between employees and its frontline employees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Reduce the number of levels of management that distance the customer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2000" dirty="0" smtClean="0">
              <a:latin typeface="Calibri (Body)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Gap 2: Design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Management unable to formulate target level of service to meet customer expectations and translate them to specifications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Setting goals and standardizing service delivery tasks can close the gap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dirty="0" smtClean="0">
                <a:latin typeface="Calibri (Body)"/>
                <a:cs typeface="Arial" panose="020B0604020202020204" pitchFamily="34" charset="0"/>
              </a:rPr>
              <a:t>Problems with </a:t>
            </a:r>
            <a:r>
              <a:rPr lang="en-US" sz="3900" dirty="0" smtClean="0">
                <a:latin typeface="Calibri (Body)"/>
                <a:cs typeface="Arial" panose="020B0604020202020204" pitchFamily="34" charset="0"/>
              </a:rPr>
              <a:t>Gaps </a:t>
            </a:r>
            <a:r>
              <a:rPr lang="en-US" sz="3900" dirty="0">
                <a:latin typeface="Calibri (Body)"/>
                <a:cs typeface="Arial" panose="020B0604020202020204" pitchFamily="34" charset="0"/>
              </a:rPr>
              <a:t>in Service </a:t>
            </a:r>
            <a:r>
              <a:rPr lang="en-US" sz="3900" dirty="0" smtClean="0">
                <a:latin typeface="Calibri (Body)"/>
                <a:cs typeface="Arial" panose="020B0604020202020204" pitchFamily="34" charset="0"/>
              </a:rPr>
              <a:t>Quality</a:t>
            </a:r>
            <a:endParaRPr lang="en-US" sz="39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2395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2848" y="1980022"/>
            <a:ext cx="10979151" cy="178435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Gap 3: Conformance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Actual delivery of service cannot meet the specifications set by management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Lack of teamwork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Poor employee selection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Inadequate training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Inappropriate job design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2000" dirty="0" smtClean="0">
              <a:latin typeface="Calibri (Body)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Calibri (Body)"/>
                <a:cs typeface="Arial" panose="020B0604020202020204" pitchFamily="34" charset="0"/>
              </a:rPr>
              <a:t>Gap 4: Communication gap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Discrepancy between service delivery and external communication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Exaggerated promises in advertising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Lack of information provided to contact personnel to give customers</a:t>
            </a:r>
          </a:p>
          <a:p>
            <a:pPr lvl="2" eaLnBrk="1" hangingPunct="1"/>
            <a:endParaRPr lang="en-US" altLang="en-US" sz="2000" dirty="0" smtClean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3900" dirty="0">
                <a:latin typeface="Calibri (Body)"/>
                <a:cs typeface="Arial" panose="020B0604020202020204" pitchFamily="34" charset="0"/>
              </a:rPr>
              <a:t>Problems with </a:t>
            </a:r>
            <a:r>
              <a:rPr lang="en-US" sz="3900" dirty="0">
                <a:latin typeface="Calibri (Body)"/>
                <a:cs typeface="Arial" panose="020B0604020202020204" pitchFamily="34" charset="0"/>
              </a:rPr>
              <a:t>Gaps in Service Quality</a:t>
            </a:r>
            <a:endParaRPr lang="en-US" sz="39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375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latin typeface="Calibri (Body)"/>
                <a:cs typeface="Arial" panose="020B0604020202020204" pitchFamily="34" charset="0"/>
              </a:rPr>
              <a:t>Gap 5: Customer expectations and perceptions gap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800" kern="0" dirty="0">
                <a:latin typeface="Calibri (Body)"/>
                <a:cs typeface="Arial" panose="020B0604020202020204" pitchFamily="34" charset="0"/>
              </a:rPr>
              <a:t>Customer satisfaction depends on minimizing the four gaps that are associated with service delivery</a:t>
            </a:r>
          </a:p>
          <a:p>
            <a:endParaRPr lang="en-US" dirty="0">
              <a:latin typeface="Calibri (Body)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2849" y="5447070"/>
            <a:ext cx="10979151" cy="11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alt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dirty="0">
                <a:latin typeface="Calibri (Body)"/>
                <a:cs typeface="Arial" panose="020B0604020202020204" pitchFamily="34" charset="0"/>
              </a:rPr>
              <a:t>Problems with </a:t>
            </a:r>
            <a:r>
              <a:rPr lang="en-US" sz="3900" dirty="0">
                <a:latin typeface="Calibri (Body)"/>
                <a:cs typeface="Arial" panose="020B0604020202020204" pitchFamily="34" charset="0"/>
              </a:rPr>
              <a:t>Gaps in Service Quality</a:t>
            </a:r>
            <a:endParaRPr lang="en-US" sz="39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08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5819" y="3202141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latin typeface="Calibri (Body)"/>
              </a:rPr>
              <a:t>Summary for Service Quality</a:t>
            </a:r>
            <a:br>
              <a:rPr lang="en-US" sz="5000" b="1" dirty="0" smtClean="0">
                <a:latin typeface="Calibri (Body)"/>
              </a:rPr>
            </a:br>
            <a:endParaRPr lang="en-US" sz="5000" b="1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553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 bwMode="auto">
          <a:xfrm>
            <a:off x="1191491" y="1914217"/>
            <a:ext cx="9682986" cy="46291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0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Calibri (Body)"/>
                <a:cs typeface="Arial" panose="020B0604020202020204" pitchFamily="34" charset="0"/>
              </a:rPr>
              <a:t>The </a:t>
            </a:r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method essentially involves conducting a sample survey of customers so that their perceived service needs are understood.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0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For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measuring their perceptions of service quality for the organization in question, customers are asked to answer numerous questions within each dimension that determines: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 (Body)"/>
                <a:cs typeface="Arial" panose="020B0604020202020204" pitchFamily="34" charset="0"/>
              </a:rPr>
              <a:t>The relative importance of </a:t>
            </a:r>
            <a:r>
              <a:rPr lang="en-US" altLang="en-US" b="1" dirty="0">
                <a:latin typeface="Calibri (Body)"/>
                <a:cs typeface="Arial" panose="020B0604020202020204" pitchFamily="34" charset="0"/>
              </a:rPr>
              <a:t>each attribute</a:t>
            </a:r>
            <a:r>
              <a:rPr lang="en-US" altLang="en-US" dirty="0">
                <a:latin typeface="Calibri (Body)"/>
                <a:cs typeface="Arial" panose="020B0604020202020204" pitchFamily="34" charset="0"/>
              </a:rPr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 (Body)"/>
                <a:cs typeface="Arial" panose="020B0604020202020204" pitchFamily="34" charset="0"/>
              </a:rPr>
              <a:t>A measurement of performance expectations that would relate to an “excellent” company.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 (Body)"/>
                <a:cs typeface="Arial" panose="020B0604020202020204" pitchFamily="34" charset="0"/>
              </a:rPr>
              <a:t>A measurement of performance for the company in question.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0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Calibri (Body)"/>
                <a:cs typeface="Arial" panose="020B0604020202020204" pitchFamily="34" charset="0"/>
              </a:rPr>
              <a:t>This </a:t>
            </a:r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provides an assessment of the gap between desired and actual </a:t>
            </a:r>
            <a:r>
              <a:rPr lang="en-US" altLang="en-US" sz="2000" b="1" dirty="0" smtClean="0">
                <a:latin typeface="Calibri (Body)"/>
                <a:cs typeface="Arial" panose="020B0604020202020204" pitchFamily="34" charset="0"/>
              </a:rPr>
              <a:t>performance.</a:t>
            </a:r>
            <a:r>
              <a:rPr lang="cs-CZ" altLang="en-US" sz="20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This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allows an organization to focus its resources where necessary and to maximize service quality whilst costs are controlled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Methodology of SERVQUAL</a:t>
            </a: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072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 bwMode="auto">
          <a:xfrm>
            <a:off x="1022556" y="1951703"/>
            <a:ext cx="9763432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To assess a company's service quality along each of the 5 SERVQAL dimensions. E.g. XYZ Events Ltd carries out the </a:t>
            </a:r>
            <a:r>
              <a:rPr lang="en-US" altLang="en-US" sz="2000" b="1" dirty="0" err="1">
                <a:latin typeface="Calibri (Body)"/>
                <a:cs typeface="Arial" panose="020B0604020202020204" pitchFamily="34" charset="0"/>
              </a:rPr>
              <a:t>servqual</a:t>
            </a:r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 survey to know where it stands in the perception of customers.</a:t>
            </a:r>
          </a:p>
          <a:p>
            <a:pPr algn="just"/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To track customer's expectations and perceptions over time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. E.g. XYZ Events Ltd wants to compare its score of last year against that of the current year to know whether it has improved or has to improve </a:t>
            </a:r>
          </a:p>
          <a:p>
            <a:pPr algn="just"/>
            <a:r>
              <a:rPr lang="en-US" altLang="en-US" sz="2000" b="1" dirty="0" smtClean="0">
                <a:latin typeface="Calibri (Body)"/>
                <a:cs typeface="Arial" panose="020B0604020202020204" pitchFamily="34" charset="0"/>
              </a:rPr>
              <a:t>To</a:t>
            </a:r>
            <a:r>
              <a:rPr lang="cs-CZ" altLang="en-US" sz="20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Calibri (Body)"/>
                <a:cs typeface="Arial" panose="020B0604020202020204" pitchFamily="34" charset="0"/>
              </a:rPr>
              <a:t>compare a company's SERVQUAL scores against competitors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.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E.g.: XYZ Events Ltd wants to compare its score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against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that of 1570 Events Ltd to see who is the best.</a:t>
            </a:r>
          </a:p>
          <a:p>
            <a:pPr algn="just"/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To identify and examine customer segments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that differ significantly in their assessment of a company's service performance. </a:t>
            </a:r>
          </a:p>
          <a:p>
            <a:pPr algn="just"/>
            <a:r>
              <a:rPr lang="en-US" altLang="en-US" sz="2000" b="1" dirty="0">
                <a:latin typeface="Calibri (Body)"/>
                <a:cs typeface="Arial" panose="020B0604020202020204" pitchFamily="34" charset="0"/>
              </a:rPr>
              <a:t>To assess internal service quality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(interdepartmental comparison)</a:t>
            </a:r>
          </a:p>
          <a:p>
            <a:pPr algn="just"/>
            <a:endParaRPr lang="en-US" altLang="en-US" sz="2000" dirty="0">
              <a:latin typeface="Calibri (Body)"/>
              <a:cs typeface="Arial" panose="020B0604020202020204" pitchFamily="34" charset="0"/>
            </a:endParaRPr>
          </a:p>
          <a:p>
            <a:pPr algn="just"/>
            <a:endParaRPr lang="en-US" altLang="en-US" sz="2000" dirty="0">
              <a:latin typeface="Calibri (Body)"/>
              <a:cs typeface="Arial" panose="020B0604020202020204" pitchFamily="34" charset="0"/>
            </a:endParaRPr>
          </a:p>
          <a:p>
            <a:pPr algn="just"/>
            <a:endParaRPr lang="en-US" altLang="en-US" sz="20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Functions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 of SERVQUAL</a:t>
            </a: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504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Motivation in Marketing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Superior </a:t>
            </a:r>
            <a:r>
              <a:rPr lang="en-GB" sz="2600" dirty="0">
                <a:latin typeface="Calibri (Body)"/>
              </a:rPr>
              <a:t>product/service quality relative to competitors is the </a:t>
            </a:r>
            <a:r>
              <a:rPr lang="en-GB" sz="2600" dirty="0" smtClean="0">
                <a:latin typeface="Calibri (Body)"/>
              </a:rPr>
              <a:t>most </a:t>
            </a:r>
            <a:r>
              <a:rPr lang="en-GB" sz="2600" dirty="0">
                <a:latin typeface="Calibri (Body)"/>
              </a:rPr>
              <a:t>important factor affecting profitability (Profit Impact of Market Strategy - PIMS study) </a:t>
            </a:r>
            <a:endParaRPr lang="cs-CZ" sz="2600" dirty="0" smtClean="0">
              <a:latin typeface="Calibri (Body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Premium </a:t>
            </a:r>
            <a:r>
              <a:rPr lang="cs-CZ" sz="2600" dirty="0" smtClean="0">
                <a:latin typeface="Calibri (Body)"/>
              </a:rPr>
              <a:t>prices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Customer </a:t>
            </a:r>
            <a:r>
              <a:rPr lang="cs-CZ" sz="2600" dirty="0" smtClean="0">
                <a:latin typeface="Calibri (Body)"/>
              </a:rPr>
              <a:t>preference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Customer </a:t>
            </a:r>
            <a:r>
              <a:rPr lang="cs-CZ" sz="2600" dirty="0" smtClean="0">
                <a:latin typeface="Calibri (Body)"/>
              </a:rPr>
              <a:t>retention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>
                <a:latin typeface="Calibri (Body)"/>
              </a:rPr>
              <a:t> Market expansion/market </a:t>
            </a:r>
            <a:r>
              <a:rPr lang="cs-CZ" sz="2600" dirty="0" smtClean="0">
                <a:latin typeface="Calibri (Body)"/>
              </a:rPr>
              <a:t>share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Other </a:t>
            </a:r>
            <a:r>
              <a:rPr lang="en-GB" sz="2600" dirty="0">
                <a:latin typeface="Calibri (Body)"/>
              </a:rPr>
              <a:t>benefits: productivity, advertising, distribution/access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98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987607"/>
            <a:ext cx="10199985" cy="4646613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0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Calibri (Body)"/>
                <a:cs typeface="Arial" panose="020B0604020202020204" pitchFamily="34" charset="0"/>
              </a:rPr>
              <a:t>Service </a:t>
            </a:r>
            <a:r>
              <a:rPr lang="en-US" sz="2000" b="1" dirty="0">
                <a:latin typeface="Calibri (Body)"/>
                <a:cs typeface="Arial" panose="020B0604020202020204" pitchFamily="34" charset="0"/>
              </a:rPr>
              <a:t>quality has become an important research topic because of its apparent relationship to costs, profitability, customer satisfaction, and customer retention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SERVQUAL has been a keyword in 41 publications which incorporate both theoretical discussions and applications of SERVQUAL in a variety of industrial, commercial and not-for-profit settings.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000" b="1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Calibri (Body)"/>
                <a:cs typeface="Arial" panose="020B0604020202020204" pitchFamily="34" charset="0"/>
              </a:rPr>
              <a:t>Some </a:t>
            </a:r>
            <a:r>
              <a:rPr lang="en-US" sz="2000" b="1" dirty="0">
                <a:latin typeface="Calibri (Body)"/>
                <a:cs typeface="Arial" panose="020B0604020202020204" pitchFamily="34" charset="0"/>
              </a:rPr>
              <a:t>of the published studies include :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Hotels ,travel and tourism 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Car servicing, business schools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Accounting firms, architectural services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Airline catering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r>
              <a:rPr lang="en-US" sz="2000" dirty="0">
                <a:latin typeface="Calibri (Body)"/>
                <a:cs typeface="Arial" panose="020B0604020202020204" pitchFamily="34" charset="0"/>
              </a:rPr>
              <a:t>Mobile Telecommunications in Macedonia</a:t>
            </a:r>
          </a:p>
          <a:p>
            <a:pPr marL="205740" indent="-205740" algn="just" fontAlgn="auto">
              <a:spcAft>
                <a:spcPts val="0"/>
              </a:spcAft>
              <a:defRPr/>
            </a:pPr>
            <a:endParaRPr lang="en-US" sz="2000" dirty="0">
              <a:latin typeface="Calibri (Body)"/>
              <a:cs typeface="Arial" panose="020B0604020202020204" pitchFamily="34" charset="0"/>
            </a:endParaRPr>
          </a:p>
          <a:p>
            <a:pPr marL="205740" indent="-205740" algn="just" fontAlgn="auto">
              <a:spcAft>
                <a:spcPts val="0"/>
              </a:spcAft>
              <a:defRPr/>
            </a:pPr>
            <a:endParaRPr lang="en-US" sz="20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Applications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of SERVQUAL</a:t>
            </a: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518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 bwMode="auto">
          <a:xfrm>
            <a:off x="1196853" y="1895168"/>
            <a:ext cx="10169237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3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latin typeface="Calibri (Body)"/>
                <a:cs typeface="Arial" panose="020B0604020202020204" pitchFamily="34" charset="0"/>
              </a:rPr>
              <a:t>SERVQUAL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is considered </a:t>
            </a:r>
            <a:r>
              <a:rPr lang="cs-CZ" altLang="en-US" sz="2300" dirty="0" smtClean="0">
                <a:latin typeface="Calibri (Body)"/>
                <a:cs typeface="Arial" panose="020B0604020202020204" pitchFamily="34" charset="0"/>
              </a:rPr>
              <a:t>to be</a:t>
            </a:r>
            <a:r>
              <a:rPr lang="en-US" altLang="en-US" sz="23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useful model for </a:t>
            </a:r>
            <a:r>
              <a:rPr lang="en-US" altLang="en-US" sz="2300" b="1" dirty="0">
                <a:latin typeface="Calibri (Body)"/>
                <a:cs typeface="Arial" panose="020B0604020202020204" pitchFamily="34" charset="0"/>
              </a:rPr>
              <a:t>qualitatively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 exploring and assessing customers' service experiences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3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latin typeface="Calibri (Body)"/>
                <a:cs typeface="Arial" panose="020B0604020202020204" pitchFamily="34" charset="0"/>
              </a:rPr>
              <a:t>It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is an efficient model in helping an organization shape up their efforts in </a:t>
            </a:r>
            <a:r>
              <a:rPr lang="en-US" altLang="en-US" sz="2300" b="1" dirty="0">
                <a:latin typeface="Calibri (Body)"/>
                <a:cs typeface="Arial" panose="020B0604020202020204" pitchFamily="34" charset="0"/>
              </a:rPr>
              <a:t>bridging the gap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between perceived and expected service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3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latin typeface="Calibri (Body)"/>
                <a:cs typeface="Arial" panose="020B0604020202020204" pitchFamily="34" charset="0"/>
              </a:rPr>
              <a:t>SERVQUAL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is used to </a:t>
            </a:r>
            <a:r>
              <a:rPr lang="en-US" altLang="en-US" sz="2300" b="1" dirty="0">
                <a:latin typeface="Calibri (Body)"/>
                <a:cs typeface="Arial" panose="020B0604020202020204" pitchFamily="34" charset="0"/>
              </a:rPr>
              <a:t>track customer's expectations and perceptions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over time to compare the company's SERVQUAL scores against competitors.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en-US" sz="23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latin typeface="Calibri (Body)"/>
                <a:cs typeface="Arial" panose="020B0604020202020204" pitchFamily="34" charset="0"/>
              </a:rPr>
              <a:t>Although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SERVQUAL's face and construct validity are in doubt, it is </a:t>
            </a:r>
            <a:r>
              <a:rPr lang="en-US" altLang="en-US" sz="2300" b="1" dirty="0">
                <a:latin typeface="Calibri (Body)"/>
                <a:cs typeface="Arial" panose="020B0604020202020204" pitchFamily="34" charset="0"/>
              </a:rPr>
              <a:t>widely used </a:t>
            </a:r>
            <a:r>
              <a:rPr lang="en-US" altLang="en-US" sz="2300" dirty="0">
                <a:latin typeface="Calibri (Body)"/>
                <a:cs typeface="Arial" panose="020B0604020202020204" pitchFamily="34" charset="0"/>
              </a:rPr>
              <a:t>in modified forms (RATER) to measure customer expectations and perceptions of service quality.</a:t>
            </a:r>
          </a:p>
          <a:p>
            <a:pPr algn="just"/>
            <a:endParaRPr lang="en-US" altLang="en-US" sz="20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Summary</a:t>
            </a: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230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RATER</a:t>
            </a:r>
            <a:endParaRPr lang="en-US" dirty="0">
              <a:latin typeface="Calibri (Body)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/>
        </p:blipFill>
        <p:spPr>
          <a:xfrm>
            <a:off x="2679703" y="1862592"/>
            <a:ext cx="6523291" cy="4397980"/>
          </a:xfrm>
        </p:spPr>
      </p:pic>
    </p:spTree>
    <p:extLst>
      <p:ext uri="{BB962C8B-B14F-4D97-AF65-F5344CB8AC3E}">
        <p14:creationId xmlns:p14="http://schemas.microsoft.com/office/powerpoint/2010/main" val="20465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9163" y="2104715"/>
            <a:ext cx="9480891" cy="17843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We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can 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assess service quality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from the customer’s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perspective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2800" dirty="0">
              <a:latin typeface="Calibri (Body)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We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can 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track customer expectations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and perceptions over time and the discrepancies between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them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sz="2800" dirty="0">
              <a:latin typeface="Calibri (Body)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en-US" sz="2800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latin typeface="Calibri (Body)"/>
                <a:cs typeface="Arial" panose="020B0604020202020204" pitchFamily="34" charset="0"/>
              </a:rPr>
              <a:t>We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can compare a set of </a:t>
            </a:r>
            <a:r>
              <a:rPr lang="en-GB" altLang="en-US" sz="2800" b="1" cap="all" dirty="0" smtClean="0">
                <a:latin typeface="Calibri (Body)"/>
                <a:cs typeface="Arial" panose="020B0604020202020204" pitchFamily="34" charset="0"/>
              </a:rPr>
              <a:t>S</a:t>
            </a:r>
            <a:r>
              <a:rPr lang="cs-CZ" altLang="en-US" sz="2800" b="1" cap="all" dirty="0" smtClean="0">
                <a:latin typeface="Calibri (Body)"/>
                <a:cs typeface="Arial" panose="020B0604020202020204" pitchFamily="34" charset="0"/>
              </a:rPr>
              <a:t>er</a:t>
            </a:r>
            <a:r>
              <a:rPr lang="en-GB" altLang="en-US" sz="2800" b="1" cap="all" dirty="0" err="1" smtClean="0">
                <a:latin typeface="Calibri (Body)"/>
                <a:cs typeface="Arial" panose="020B0604020202020204" pitchFamily="34" charset="0"/>
              </a:rPr>
              <a:t>vqual</a:t>
            </a:r>
            <a:r>
              <a:rPr lang="en-GB" altLang="en-US" sz="2800" b="1" cap="all" dirty="0" smtClean="0">
                <a:latin typeface="Calibri (Body)"/>
                <a:cs typeface="Arial" panose="020B0604020202020204" pitchFamily="34" charset="0"/>
              </a:rPr>
              <a:t> </a:t>
            </a:r>
            <a:r>
              <a:rPr lang="en-GB" altLang="en-US" sz="2800" b="1" dirty="0">
                <a:latin typeface="Calibri (Body)"/>
                <a:cs typeface="Arial" panose="020B0604020202020204" pitchFamily="34" charset="0"/>
              </a:rPr>
              <a:t>scores </a:t>
            </a:r>
            <a:r>
              <a:rPr lang="en-GB" altLang="en-US" sz="2800" dirty="0">
                <a:latin typeface="Calibri (Body)"/>
                <a:cs typeface="Arial" panose="020B0604020202020204" pitchFamily="34" charset="0"/>
              </a:rPr>
              <a:t>against those of competitors or best practice examples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altLang="en-US" dirty="0">
                <a:latin typeface="Calibri (Body)"/>
                <a:cs typeface="Arial" panose="020B0604020202020204" pitchFamily="34" charset="0"/>
              </a:rPr>
              <a:t>Remarks for SERVQUAL</a:t>
            </a: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5723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Concept to clarify: </a:t>
            </a:r>
            <a:r>
              <a:rPr lang="cs-CZ" b="1" dirty="0" smtClean="0">
                <a:latin typeface="Calibri (Body)"/>
              </a:rPr>
              <a:t>Quality</a:t>
            </a:r>
            <a:endParaRPr lang="en-US" b="1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“</a:t>
            </a:r>
            <a:r>
              <a:rPr lang="en-GB" sz="2600" dirty="0">
                <a:latin typeface="Calibri (Body)"/>
              </a:rPr>
              <a:t>although we cannot define quality, we know what quality is” (</a:t>
            </a:r>
            <a:r>
              <a:rPr lang="en-GB" sz="2600" dirty="0" err="1">
                <a:latin typeface="Calibri (Body)"/>
              </a:rPr>
              <a:t>Pirsig</a:t>
            </a:r>
            <a:r>
              <a:rPr lang="en-GB" sz="2600" dirty="0">
                <a:latin typeface="Calibri (Body)"/>
              </a:rPr>
              <a:t>, 1987)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“</a:t>
            </a:r>
            <a:r>
              <a:rPr lang="en-GB" sz="2600" dirty="0">
                <a:latin typeface="Calibri (Body)"/>
              </a:rPr>
              <a:t>quality is fitness for use, the extent to which the product successfully serves the purpose of the user during usage” (</a:t>
            </a:r>
            <a:r>
              <a:rPr lang="en-GB" sz="2600" dirty="0" err="1">
                <a:latin typeface="Calibri (Body)"/>
              </a:rPr>
              <a:t>Juran</a:t>
            </a:r>
            <a:r>
              <a:rPr lang="en-GB" sz="2600" dirty="0">
                <a:latin typeface="Calibri (Body)"/>
              </a:rPr>
              <a:t>, 1974)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“</a:t>
            </a:r>
            <a:r>
              <a:rPr lang="en-GB" sz="2600" dirty="0">
                <a:latin typeface="Calibri (Body)"/>
              </a:rPr>
              <a:t>quality is zero defects - doing it right the first time”, </a:t>
            </a:r>
            <a:r>
              <a:rPr lang="en-GB" sz="2600" dirty="0" err="1">
                <a:latin typeface="Calibri (Body)"/>
              </a:rPr>
              <a:t>Parasuraman</a:t>
            </a:r>
            <a:r>
              <a:rPr lang="en-GB" sz="2600" dirty="0">
                <a:latin typeface="Calibri (Body)"/>
              </a:rPr>
              <a:t>, </a:t>
            </a:r>
            <a:r>
              <a:rPr lang="en-GB" sz="2600" dirty="0" err="1">
                <a:latin typeface="Calibri (Body)"/>
              </a:rPr>
              <a:t>Zeithaml</a:t>
            </a:r>
            <a:r>
              <a:rPr lang="en-GB" sz="2600" dirty="0">
                <a:latin typeface="Calibri (Body)"/>
              </a:rPr>
              <a:t> and Berry, 1985)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“</a:t>
            </a:r>
            <a:r>
              <a:rPr lang="en-GB" sz="2600" dirty="0">
                <a:latin typeface="Calibri (Body)"/>
              </a:rPr>
              <a:t>quality is exceeding what customers expect from the service”, </a:t>
            </a:r>
            <a:r>
              <a:rPr lang="en-GB" sz="2600" dirty="0" err="1">
                <a:latin typeface="Calibri (Body)"/>
              </a:rPr>
              <a:t>Zeithaml</a:t>
            </a:r>
            <a:r>
              <a:rPr lang="en-GB" sz="2600" dirty="0">
                <a:latin typeface="Calibri (Body)"/>
              </a:rPr>
              <a:t>, </a:t>
            </a:r>
            <a:r>
              <a:rPr lang="en-GB" sz="2600" dirty="0" err="1">
                <a:latin typeface="Calibri (Body)"/>
              </a:rPr>
              <a:t>Parasuraman</a:t>
            </a:r>
            <a:r>
              <a:rPr lang="en-GB" sz="2600" dirty="0">
                <a:latin typeface="Calibri (Body)"/>
              </a:rPr>
              <a:t> and Berry, 1990)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3751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Quality in practice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600" b="1" dirty="0" smtClean="0">
                <a:latin typeface="Calibri (Body)"/>
              </a:rPr>
              <a:t> </a:t>
            </a:r>
            <a:r>
              <a:rPr lang="en-GB" sz="2600" b="1" dirty="0" smtClean="0">
                <a:latin typeface="Calibri (Body)"/>
              </a:rPr>
              <a:t>Conformance quality</a:t>
            </a:r>
            <a:endParaRPr lang="cs-CZ" sz="2600" b="1" dirty="0" smtClean="0">
              <a:latin typeface="Calibri (Body)"/>
            </a:endParaRPr>
          </a:p>
          <a:p>
            <a:pPr marL="292608" lvl="1" indent="0">
              <a:buNone/>
            </a:pPr>
            <a:r>
              <a:rPr lang="en-GB" sz="2600" dirty="0" smtClean="0">
                <a:latin typeface="Calibri (Body)"/>
              </a:rPr>
              <a:t>producing </a:t>
            </a:r>
            <a:r>
              <a:rPr lang="en-GB" sz="2600" dirty="0">
                <a:latin typeface="Calibri (Body)"/>
              </a:rPr>
              <a:t>the product/service according to specification every time, with no correction required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b="1" dirty="0" smtClean="0">
                <a:latin typeface="Calibri (Body)"/>
              </a:rPr>
              <a:t> </a:t>
            </a:r>
            <a:r>
              <a:rPr lang="en-GB" sz="2600" b="1" dirty="0" smtClean="0">
                <a:latin typeface="Calibri (Body)"/>
              </a:rPr>
              <a:t>Quality-in-use</a:t>
            </a:r>
            <a:endParaRPr lang="cs-CZ" sz="2600" b="1" dirty="0" smtClean="0">
              <a:latin typeface="Calibri (Body)"/>
            </a:endParaRPr>
          </a:p>
          <a:p>
            <a:pPr marL="201168" lvl="1" indent="0">
              <a:buNone/>
            </a:pPr>
            <a:r>
              <a:rPr lang="cs-CZ" sz="2600" dirty="0">
                <a:latin typeface="Calibri (Body)"/>
              </a:rPr>
              <a:t> </a:t>
            </a:r>
            <a:r>
              <a:rPr lang="cs-CZ" sz="2600" dirty="0" smtClean="0">
                <a:latin typeface="Calibri (Body)"/>
              </a:rPr>
              <a:t> </a:t>
            </a:r>
            <a:r>
              <a:rPr lang="en-GB" sz="2600" dirty="0" smtClean="0">
                <a:latin typeface="Calibri (Body)"/>
              </a:rPr>
              <a:t>customer </a:t>
            </a:r>
            <a:r>
              <a:rPr lang="en-GB" sz="2600" dirty="0">
                <a:latin typeface="Calibri (Body)"/>
              </a:rPr>
              <a:t>judgements about quality received and resultant level of customer satisfaction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b="1" dirty="0" smtClean="0">
                <a:latin typeface="Calibri (Body)"/>
              </a:rPr>
              <a:t> </a:t>
            </a:r>
            <a:r>
              <a:rPr lang="en-GB" sz="2600" b="1" dirty="0" smtClean="0">
                <a:latin typeface="Calibri (Body)"/>
              </a:rPr>
              <a:t>Technological quality</a:t>
            </a:r>
            <a:endParaRPr lang="cs-CZ" sz="2600" b="1" dirty="0" smtClean="0">
              <a:latin typeface="Calibri (Body)"/>
            </a:endParaRPr>
          </a:p>
          <a:p>
            <a:pPr marL="292608" lvl="1" indent="0">
              <a:buNone/>
            </a:pPr>
            <a:r>
              <a:rPr lang="en-GB" sz="2600" dirty="0" smtClean="0">
                <a:latin typeface="Calibri (Body)"/>
              </a:rPr>
              <a:t>superior </a:t>
            </a:r>
            <a:r>
              <a:rPr lang="en-GB" sz="2600" dirty="0">
                <a:latin typeface="Calibri (Body)"/>
              </a:rPr>
              <a:t>performance features of product/service derived from advanced new technologies</a:t>
            </a:r>
            <a:endParaRPr 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587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Service Quality – early definitions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 (Body)"/>
              </a:rPr>
              <a:t> </a:t>
            </a:r>
            <a:r>
              <a:rPr lang="en-GB" sz="2800" dirty="0" smtClean="0">
                <a:latin typeface="Calibri (Body)"/>
              </a:rPr>
              <a:t>"</a:t>
            </a:r>
            <a:r>
              <a:rPr lang="en-GB" sz="2800" dirty="0">
                <a:latin typeface="Calibri (Body)"/>
              </a:rPr>
              <a:t>service quality results from a comparison of what customers feel a service provider should offer (i.e. their expectations) with the provider’s actual performance" (</a:t>
            </a:r>
            <a:r>
              <a:rPr lang="en-GB" sz="2800" dirty="0" err="1">
                <a:latin typeface="Calibri (Body)"/>
              </a:rPr>
              <a:t>Parasuraman</a:t>
            </a:r>
            <a:r>
              <a:rPr lang="en-GB" sz="2800" dirty="0">
                <a:latin typeface="Calibri (Body)"/>
              </a:rPr>
              <a:t>, 1996: 145</a:t>
            </a:r>
            <a:r>
              <a:rPr lang="en-GB" sz="2800" dirty="0" smtClean="0">
                <a:latin typeface="Calibri (Body)"/>
              </a:rPr>
              <a:t>)</a:t>
            </a:r>
            <a:endParaRPr lang="cs-CZ" sz="2800" dirty="0" smtClean="0">
              <a:latin typeface="Calibri (Body)"/>
            </a:endParaRPr>
          </a:p>
          <a:p>
            <a:pPr marL="0" indent="0">
              <a:buNone/>
            </a:pPr>
            <a:endParaRPr lang="en-GB" sz="2800" dirty="0">
              <a:latin typeface="Calibri (Body)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>
                <a:latin typeface="Calibri (Body)"/>
              </a:rPr>
              <a:t> </a:t>
            </a:r>
            <a:r>
              <a:rPr lang="en-GB" sz="2800" dirty="0" smtClean="0">
                <a:latin typeface="Calibri (Body)"/>
              </a:rPr>
              <a:t>"</a:t>
            </a:r>
            <a:r>
              <a:rPr lang="en-GB" sz="2800" dirty="0">
                <a:latin typeface="Calibri (Body)"/>
              </a:rPr>
              <a:t>Service quality is a measure of how well the service level delivered matches customer expectations. Delivering quality service means conforming to customer expectations on a consistent basis" Lewis and Booms (1983)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995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(Body)"/>
              </a:rPr>
              <a:t>Service Quality - shifting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cs-CZ" sz="2600" b="1" dirty="0">
                <a:latin typeface="Calibri (Body)"/>
              </a:rPr>
              <a:t>I</a:t>
            </a:r>
            <a:r>
              <a:rPr lang="en-GB" sz="2600" b="1" dirty="0" smtClean="0">
                <a:latin typeface="Calibri (Body)"/>
              </a:rPr>
              <a:t>n </a:t>
            </a:r>
            <a:r>
              <a:rPr lang="en-GB" sz="2600" b="1" dirty="0">
                <a:latin typeface="Calibri (Body)"/>
              </a:rPr>
              <a:t>the past</a:t>
            </a:r>
            <a:r>
              <a:rPr lang="en-GB" sz="2600" dirty="0">
                <a:latin typeface="Calibri (Body)"/>
              </a:rPr>
              <a:t>, industry focused particularly on defining and meeting internal quality or technical standards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cs-CZ" sz="2600" b="1" dirty="0">
                <a:latin typeface="Calibri (Body)"/>
              </a:rPr>
              <a:t>T</a:t>
            </a:r>
            <a:r>
              <a:rPr lang="en-GB" sz="2600" b="1" dirty="0" err="1" smtClean="0">
                <a:latin typeface="Calibri (Body)"/>
              </a:rPr>
              <a:t>oday</a:t>
            </a:r>
            <a:r>
              <a:rPr lang="en-GB" sz="2600" dirty="0" smtClean="0">
                <a:latin typeface="Calibri (Body)"/>
              </a:rPr>
              <a:t> </a:t>
            </a:r>
            <a:r>
              <a:rPr lang="en-GB" sz="2600" dirty="0">
                <a:latin typeface="Calibri (Body)"/>
              </a:rPr>
              <a:t>the focus has shifted to quantifying customers’ assessments of services and products (external measurement) and then translating these into specific internal standards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600" dirty="0" smtClean="0">
                <a:latin typeface="Calibri (Body)"/>
              </a:rPr>
              <a:t> </a:t>
            </a:r>
            <a:r>
              <a:rPr lang="cs-CZ" sz="2600" dirty="0">
                <a:latin typeface="Calibri (Body)"/>
              </a:rPr>
              <a:t>D</a:t>
            </a:r>
            <a:r>
              <a:rPr lang="en-GB" sz="2600" dirty="0" err="1" smtClean="0">
                <a:latin typeface="Calibri (Body)"/>
              </a:rPr>
              <a:t>elivering</a:t>
            </a:r>
            <a:r>
              <a:rPr lang="en-GB" sz="2600" dirty="0" smtClean="0">
                <a:latin typeface="Calibri (Body)"/>
              </a:rPr>
              <a:t> </a:t>
            </a:r>
            <a:r>
              <a:rPr lang="en-GB" sz="2600" dirty="0">
                <a:latin typeface="Calibri (Body)"/>
              </a:rPr>
              <a:t>quality service is </a:t>
            </a:r>
            <a:r>
              <a:rPr lang="en-GB" sz="2600" b="1" dirty="0">
                <a:latin typeface="Calibri (Body)"/>
              </a:rPr>
              <a:t>fundamental</a:t>
            </a:r>
            <a:r>
              <a:rPr lang="en-GB" sz="2600" dirty="0">
                <a:latin typeface="Calibri (Body)"/>
              </a:rPr>
              <a:t> to corporate success because research shows it is closely linked to profits </a:t>
            </a:r>
          </a:p>
          <a:p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912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(Body)"/>
              </a:rPr>
              <a:t>QoS in Information Systems</a:t>
            </a:r>
            <a:endParaRPr lang="en-US" dirty="0">
              <a:latin typeface="Calibri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36" y="1773238"/>
            <a:ext cx="6413277" cy="4088222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2121174" y="5872766"/>
            <a:ext cx="10437284" cy="647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rebuchet MS" pitchFamily="34" charset="0"/>
              </a:defRPr>
            </a:lvl9pPr>
          </a:lstStyle>
          <a:p>
            <a:r>
              <a:rPr lang="cs-CZ" kern="0" dirty="0" smtClean="0"/>
              <a:t>Delone and Mclean, Information </a:t>
            </a:r>
            <a:r>
              <a:rPr lang="en-US" altLang="zh-CN" kern="0" dirty="0" smtClean="0"/>
              <a:t>S</a:t>
            </a:r>
            <a:r>
              <a:rPr lang="cs-CZ" kern="0" dirty="0" smtClean="0"/>
              <a:t>ystems </a:t>
            </a:r>
            <a:r>
              <a:rPr lang="en-US" kern="0" dirty="0" smtClean="0"/>
              <a:t>S</a:t>
            </a:r>
            <a:r>
              <a:rPr lang="cs-CZ" kern="0" dirty="0" smtClean="0"/>
              <a:t>uccess Theory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76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</TotalTime>
  <Words>2036</Words>
  <Application>Microsoft Office PowerPoint</Application>
  <PresentationFormat>Widescreen</PresentationFormat>
  <Paragraphs>294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Calibri (Body)</vt:lpstr>
      <vt:lpstr>DengXian</vt:lpstr>
      <vt:lpstr>宋体</vt:lpstr>
      <vt:lpstr>Arial</vt:lpstr>
      <vt:lpstr>Calibri</vt:lpstr>
      <vt:lpstr>Calibri Light</vt:lpstr>
      <vt:lpstr>Century Gothic</vt:lpstr>
      <vt:lpstr>Times New Roman</vt:lpstr>
      <vt:lpstr>Wingdings</vt:lpstr>
      <vt:lpstr>Retrospect</vt:lpstr>
      <vt:lpstr>Slide</vt:lpstr>
      <vt:lpstr>Quality of Service in Marketing</vt:lpstr>
      <vt:lpstr>Learning Objectives</vt:lpstr>
      <vt:lpstr>Marketing focus shifting</vt:lpstr>
      <vt:lpstr>Motivation in Marketing</vt:lpstr>
      <vt:lpstr>Concept to clarify: Quality</vt:lpstr>
      <vt:lpstr>Quality in practice</vt:lpstr>
      <vt:lpstr>Service Quality – early definitions</vt:lpstr>
      <vt:lpstr>Service Quality - shifting focus</vt:lpstr>
      <vt:lpstr>QoS in Information Systems</vt:lpstr>
      <vt:lpstr>Service Quality – profits</vt:lpstr>
      <vt:lpstr>Enhancing service value</vt:lpstr>
      <vt:lpstr>Concept to clarify: Evaluation </vt:lpstr>
      <vt:lpstr>Comparision in real life</vt:lpstr>
      <vt:lpstr>Service Quality or Quality of Service</vt:lpstr>
      <vt:lpstr>How good your service is? </vt:lpstr>
      <vt:lpstr>Scope of Service Quality</vt:lpstr>
      <vt:lpstr>Service Quality Example</vt:lpstr>
      <vt:lpstr>Evaluation of Service Quality</vt:lpstr>
      <vt:lpstr>PowerPoint Presentation</vt:lpstr>
      <vt:lpstr>SERVQUAL: The Five Key Service Dimensions</vt:lpstr>
      <vt:lpstr>Dimensions of Service Quality (1)</vt:lpstr>
      <vt:lpstr>Dimensions of Service Quality (2)</vt:lpstr>
      <vt:lpstr>SERVQUAL Attributes</vt:lpstr>
      <vt:lpstr>PowerPoint Presentation</vt:lpstr>
      <vt:lpstr>Gap Model in Service Quality</vt:lpstr>
      <vt:lpstr>Concept to clarify: Expectation</vt:lpstr>
      <vt:lpstr>Concept to clarify: Perception</vt:lpstr>
      <vt:lpstr>PowerPoint Presentation</vt:lpstr>
      <vt:lpstr>Gap Model of Service Quality</vt:lpstr>
      <vt:lpstr>What are the Servqual Gaps?</vt:lpstr>
      <vt:lpstr>What are the Servqual Gaps?</vt:lpstr>
      <vt:lpstr>What are the Servqual Gaps?</vt:lpstr>
      <vt:lpstr>PowerPoint Presentation</vt:lpstr>
      <vt:lpstr>Problems with Gaps in Service Quality</vt:lpstr>
      <vt:lpstr>Problems with Gaps in Service Quality</vt:lpstr>
      <vt:lpstr>Problems with Gaps in Service Quality</vt:lpstr>
      <vt:lpstr>Summary for Service Quality </vt:lpstr>
      <vt:lpstr>Methodology of SERVQUAL</vt:lpstr>
      <vt:lpstr>Functions of SERVQUAL</vt:lpstr>
      <vt:lpstr>Applications of SERVQUAL</vt:lpstr>
      <vt:lpstr>Summary</vt:lpstr>
      <vt:lpstr>RATER</vt:lpstr>
      <vt:lpstr>Remarks for SERVQUAL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Mouzhi Ge</dc:creator>
  <cp:lastModifiedBy>Mouzhi Ge</cp:lastModifiedBy>
  <cp:revision>61</cp:revision>
  <dcterms:created xsi:type="dcterms:W3CDTF">2018-03-01T05:48:16Z</dcterms:created>
  <dcterms:modified xsi:type="dcterms:W3CDTF">2018-10-25T22:49:55Z</dcterms:modified>
</cp:coreProperties>
</file>