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1" r:id="rId2"/>
    <p:sldId id="265" r:id="rId3"/>
    <p:sldId id="294" r:id="rId4"/>
    <p:sldId id="278" r:id="rId5"/>
    <p:sldId id="266" r:id="rId6"/>
    <p:sldId id="301" r:id="rId7"/>
    <p:sldId id="300" r:id="rId8"/>
    <p:sldId id="290" r:id="rId9"/>
    <p:sldId id="299" r:id="rId10"/>
    <p:sldId id="272" r:id="rId11"/>
    <p:sldId id="295" r:id="rId12"/>
    <p:sldId id="296" r:id="rId13"/>
    <p:sldId id="297" r:id="rId14"/>
    <p:sldId id="270" r:id="rId15"/>
    <p:sldId id="271" r:id="rId16"/>
    <p:sldId id="302" r:id="rId17"/>
    <p:sldId id="303" r:id="rId18"/>
    <p:sldId id="298" r:id="rId19"/>
  </p:sldIdLst>
  <p:sldSz cx="9144000" cy="6858000" type="screen4x3"/>
  <p:notesSz cx="6623050" cy="981075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0">
          <p15:clr>
            <a:srgbClr val="A4A3A4"/>
          </p15:clr>
        </p15:guide>
        <p15:guide id="2" pos="208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 autoAdjust="0"/>
    <p:restoredTop sz="94670" autoAdjust="0"/>
  </p:normalViewPr>
  <p:slideViewPr>
    <p:cSldViewPr>
      <p:cViewPr varScale="1">
        <p:scale>
          <a:sx n="123" d="100"/>
          <a:sy n="123" d="100"/>
        </p:scale>
        <p:origin x="125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3006" y="-108"/>
      </p:cViewPr>
      <p:guideLst>
        <p:guide orient="horz" pos="3090"/>
        <p:guide pos="20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 bwMode="auto">
          <a:xfrm>
            <a:off x="3751263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/>
            </a:lvl1pPr>
          </a:lstStyle>
          <a:p>
            <a:pPr>
              <a:defRPr/>
            </a:pPr>
            <a:fld id="{46CD8D08-2275-4653-85EC-3546BA3CEC0E}" type="datetimeFigureOut">
              <a:rPr lang="cs-CZ" altLang="en-US"/>
              <a:pPr>
                <a:defRPr/>
              </a:pPr>
              <a:t>16.09.2019</a:t>
            </a:fld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 bwMode="auto">
          <a:xfrm>
            <a:off x="3751263" y="9340850"/>
            <a:ext cx="2870200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/>
            </a:lvl1pPr>
          </a:lstStyle>
          <a:p>
            <a:pPr>
              <a:defRPr/>
            </a:pPr>
            <a:fld id="{77FC38A1-BE74-4D0C-B4AA-61113A10771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 bwMode="auto">
          <a:xfrm>
            <a:off x="0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 bwMode="auto">
          <a:xfrm>
            <a:off x="3751263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2FD05AC-19EB-461F-84DC-A87F1D69CB45}" type="datetimeFigureOut">
              <a:rPr lang="cs-CZ" altLang="en-US"/>
              <a:pPr>
                <a:defRPr/>
              </a:pPr>
              <a:t>16.09.2019</a:t>
            </a:fld>
            <a:endParaRPr lang="cs-CZ" alt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60425" y="736600"/>
            <a:ext cx="4903788" cy="3678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 bwMode="auto">
          <a:xfrm>
            <a:off x="661988" y="4659313"/>
            <a:ext cx="5299075" cy="441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 bwMode="auto">
          <a:xfrm>
            <a:off x="0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 bwMode="auto">
          <a:xfrm>
            <a:off x="3751263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62FA8F2-8D9D-4C03-BEEF-CA283C71F9F0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5124" name="Zástupný symbol pro záhlaví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5013" indent="-28257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1888" indent="-227013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4325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6763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39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11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83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55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5125" name="Zástupný symbol pro zápatí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5013" indent="-28257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1888" indent="-227013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4325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6763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39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11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83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55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5126" name="Zástupný symbol pro číslo snímku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5013" indent="-28257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1888" indent="-227013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4325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6763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39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11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83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55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2099E2-183C-46BB-9C39-614E048A2805}" type="slidenum">
              <a:rPr lang="cs-CZ" altLang="en-US" smtClean="0"/>
              <a:pPr>
                <a:spcBef>
                  <a:spcPct val="0"/>
                </a:spcBef>
              </a:pPr>
              <a:t>1</a:t>
            </a:fld>
            <a:endParaRPr lang="cs-CZ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  <p:sp>
        <p:nvSpPr>
          <p:cNvPr id="13316" name="Zástupný symbol pro záhlaví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3317" name="Zástupný symbol pro zápatí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3318" name="Zástupný symbol pro číslo snímku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B6E8DE-35C5-4B06-8A75-39E7217DD500}" type="slidenum">
              <a:rPr lang="cs-CZ" altLang="en-US" smtClean="0">
                <a:latin typeface="Calibri" panose="020F0502020204030204" pitchFamily="34" charset="0"/>
              </a:rPr>
              <a:pPr/>
              <a:t>8</a:t>
            </a:fld>
            <a:endParaRPr lang="cs-CZ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A6F1D-9C9F-4D1E-A209-D8BED228420F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372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908050"/>
            <a:ext cx="8229600" cy="7921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871663"/>
            <a:ext cx="8229600" cy="4149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2E2F6-53F4-4EB5-A066-1D2B3737FF6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557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A3753-B9E4-4CF1-B939-C7E59BA63E0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907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07DB5-FE7F-4DCE-9361-094031025F9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3755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DD86B-044F-47BF-A649-8D6E230F1F6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471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5C74A-7D78-44C5-A4B7-4040129A46A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272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1854A-F410-4C1A-A341-7FD458F531C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1040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2DB63-FDB1-4924-BCDA-8D548887C9B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039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FB299-5586-411A-AEC5-BA50EF676750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6123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4DCC3-B756-4962-918B-EF1B10716848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9550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Kliknutím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vert="horz" wrap="square" lIns="0" tIns="0" rIns="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5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42CAC99-4600-4424-AC0C-A0366543EF9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1433/podzim2019/PA193/" TargetMode="Externa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keybase.io/petrs" TargetMode="External"/><Relationship Id="rId7" Type="http://schemas.openxmlformats.org/officeDocument/2006/relationships/image" Target="../media/image5.png"/><Relationship Id="rId2" Type="http://schemas.openxmlformats.org/officeDocument/2006/relationships/hyperlink" Target="mailto:svenda@fi.muni.cz" TargetMode="Externa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crocs.fi.muni.cz/people/svend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cd/1433/podzim2019/PA193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titul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Nadpis 1"/>
          <p:cNvSpPr>
            <a:spLocks noGrp="1"/>
          </p:cNvSpPr>
          <p:nvPr>
            <p:ph type="ctrTitle" idx="4294967295"/>
          </p:nvPr>
        </p:nvSpPr>
        <p:spPr>
          <a:xfrm>
            <a:off x="503238" y="476250"/>
            <a:ext cx="5754687" cy="1873250"/>
          </a:xfrm>
        </p:spPr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PA193 Secure coding principles and practices</a:t>
            </a:r>
            <a:endParaRPr lang="cs-CZ" altLang="en-US">
              <a:solidFill>
                <a:schemeClr val="bg1"/>
              </a:solidFill>
            </a:endParaRPr>
          </a:p>
        </p:txBody>
      </p:sp>
      <p:sp>
        <p:nvSpPr>
          <p:cNvPr id="4100" name="Podnadpis 2"/>
          <p:cNvSpPr>
            <a:spLocks noGrp="1"/>
          </p:cNvSpPr>
          <p:nvPr>
            <p:ph type="subTitle" idx="4294967295"/>
          </p:nvPr>
        </p:nvSpPr>
        <p:spPr>
          <a:xfrm>
            <a:off x="503238" y="3284538"/>
            <a:ext cx="5724525" cy="1081087"/>
          </a:xfrm>
        </p:spPr>
        <p:txBody>
          <a:bodyPr anchor="ctr"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b="1">
                <a:solidFill>
                  <a:srgbClr val="1E4485"/>
                </a:solidFill>
              </a:rPr>
              <a:t>Overview of the subject</a:t>
            </a:r>
            <a:endParaRPr lang="cs-CZ" altLang="en-US" sz="1800" b="1">
              <a:solidFill>
                <a:srgbClr val="1E4485"/>
              </a:solidFill>
            </a:endParaRPr>
          </a:p>
        </p:txBody>
      </p:sp>
      <p:sp>
        <p:nvSpPr>
          <p:cNvPr id="4101" name="Zástupný symbol pro text 3"/>
          <p:cNvSpPr>
            <a:spLocks noGrp="1"/>
          </p:cNvSpPr>
          <p:nvPr>
            <p:ph type="body" idx="4294967295"/>
          </p:nvPr>
        </p:nvSpPr>
        <p:spPr>
          <a:xfrm>
            <a:off x="503238" y="5254625"/>
            <a:ext cx="5724525" cy="863600"/>
          </a:xfrm>
        </p:spPr>
        <p:txBody>
          <a:bodyPr anchor="ctr"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u="sng" dirty="0">
                <a:solidFill>
                  <a:srgbClr val="1E4485"/>
                </a:solidFill>
              </a:rPr>
              <a:t>Petr </a:t>
            </a:r>
            <a:r>
              <a:rPr lang="cs-CZ" altLang="en-US" sz="1800" u="sng" dirty="0" err="1">
                <a:solidFill>
                  <a:srgbClr val="1E4485"/>
                </a:solidFill>
              </a:rPr>
              <a:t>Švenda</a:t>
            </a:r>
            <a:r>
              <a:rPr lang="en-GB" altLang="en-US" sz="1800" dirty="0">
                <a:solidFill>
                  <a:srgbClr val="1E4485"/>
                </a:solidFill>
              </a:rPr>
              <a:t>, Petr Ro</a:t>
            </a:r>
            <a:r>
              <a:rPr lang="cs-CZ" altLang="en-US" sz="1800" dirty="0" err="1">
                <a:solidFill>
                  <a:srgbClr val="1E4485"/>
                </a:solidFill>
              </a:rPr>
              <a:t>čkai</a:t>
            </a:r>
            <a:r>
              <a:rPr lang="cs-CZ" altLang="en-US" sz="1800" dirty="0">
                <a:solidFill>
                  <a:srgbClr val="1E4485"/>
                </a:solidFill>
              </a:rPr>
              <a:t>,</a:t>
            </a:r>
            <a:r>
              <a:rPr lang="en-GB" altLang="en-US" sz="1800" dirty="0">
                <a:solidFill>
                  <a:srgbClr val="1E4485"/>
                </a:solidFill>
              </a:rPr>
              <a:t> Milan Patnaik, </a:t>
            </a:r>
            <a:r>
              <a:rPr lang="cs-CZ" altLang="en-US" sz="1800" dirty="0">
                <a:solidFill>
                  <a:srgbClr val="1E4485"/>
                </a:solidFill>
              </a:rPr>
              <a:t>Marek </a:t>
            </a:r>
            <a:r>
              <a:rPr lang="cs-CZ" altLang="en-US" sz="1800" dirty="0" err="1">
                <a:solidFill>
                  <a:srgbClr val="1E4485"/>
                </a:solidFill>
              </a:rPr>
              <a:t>Sýs</a:t>
            </a:r>
            <a:r>
              <a:rPr lang="cs-CZ" altLang="en-US" sz="1800" dirty="0">
                <a:solidFill>
                  <a:srgbClr val="1E4485"/>
                </a:solidFill>
              </a:rPr>
              <a:t>, Kamil Dudka, Mirek Jaroš</a:t>
            </a:r>
            <a:r>
              <a:rPr lang="en-GB" altLang="en-US" sz="1800" dirty="0">
                <a:solidFill>
                  <a:srgbClr val="1E4485"/>
                </a:solidFill>
              </a:rPr>
              <a:t>, Martin </a:t>
            </a:r>
            <a:r>
              <a:rPr lang="en-GB" altLang="en-US" sz="1800" dirty="0" err="1">
                <a:solidFill>
                  <a:srgbClr val="1E4485"/>
                </a:solidFill>
              </a:rPr>
              <a:t>Ukrop</a:t>
            </a:r>
            <a:r>
              <a:rPr lang="en-GB" altLang="en-US" sz="1800" dirty="0">
                <a:solidFill>
                  <a:srgbClr val="1E4485"/>
                </a:solidFill>
              </a:rPr>
              <a:t>, Jan </a:t>
            </a:r>
            <a:r>
              <a:rPr lang="en-GB" altLang="en-US" sz="1800" dirty="0" err="1">
                <a:solidFill>
                  <a:srgbClr val="1E4485"/>
                </a:solidFill>
              </a:rPr>
              <a:t>Masarik</a:t>
            </a:r>
            <a:endParaRPr lang="cs-CZ" altLang="en-US" sz="1800" dirty="0">
              <a:solidFill>
                <a:srgbClr val="1E4485"/>
              </a:solidFill>
            </a:endParaRPr>
          </a:p>
        </p:txBody>
      </p:sp>
      <p:sp>
        <p:nvSpPr>
          <p:cNvPr id="410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4103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E760E5C-05A4-4418-8FC1-96BABB8BE9D7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Plagiarism</a:t>
            </a:r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>
          <a:xfrm>
            <a:off x="503238" y="1871663"/>
            <a:ext cx="8229600" cy="44370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 sz="2300" dirty="0" err="1"/>
              <a:t>Homeworks</a:t>
            </a:r>
            <a:endParaRPr lang="cs-CZ" altLang="en-US" sz="2300" dirty="0"/>
          </a:p>
          <a:p>
            <a:pPr lvl="1">
              <a:lnSpc>
                <a:spcPct val="90000"/>
              </a:lnSpc>
            </a:pPr>
            <a:r>
              <a:rPr lang="cs-CZ" altLang="en-US" sz="2100" dirty="0" err="1"/>
              <a:t>Must</a:t>
            </a:r>
            <a:r>
              <a:rPr lang="cs-CZ" altLang="en-US" sz="2100" dirty="0"/>
              <a:t> </a:t>
            </a:r>
            <a:r>
              <a:rPr lang="cs-CZ" altLang="en-US" sz="2100" dirty="0" err="1"/>
              <a:t>be</a:t>
            </a:r>
            <a:r>
              <a:rPr lang="cs-CZ" altLang="en-US" sz="2100" dirty="0"/>
              <a:t> </a:t>
            </a:r>
            <a:r>
              <a:rPr lang="cs-CZ" altLang="en-US" sz="2100" dirty="0" err="1"/>
              <a:t>worked</a:t>
            </a:r>
            <a:r>
              <a:rPr lang="cs-CZ" altLang="en-US" sz="2100" dirty="0"/>
              <a:t> </a:t>
            </a:r>
            <a:r>
              <a:rPr lang="cs-CZ" altLang="en-US" sz="2100" dirty="0" err="1"/>
              <a:t>out</a:t>
            </a:r>
            <a:r>
              <a:rPr lang="cs-CZ" altLang="en-US" sz="2100" dirty="0"/>
              <a:t> </a:t>
            </a:r>
            <a:r>
              <a:rPr lang="cs-CZ" altLang="en-US" sz="2100" dirty="0" err="1"/>
              <a:t>independently</a:t>
            </a:r>
            <a:r>
              <a:rPr lang="cs-CZ" altLang="en-US" sz="2100" dirty="0"/>
              <a:t> by </a:t>
            </a:r>
            <a:r>
              <a:rPr lang="cs-CZ" altLang="en-US" sz="2100" dirty="0" err="1"/>
              <a:t>each</a:t>
            </a:r>
            <a:r>
              <a:rPr lang="cs-CZ" altLang="en-US" sz="2100" dirty="0"/>
              <a:t> student</a:t>
            </a:r>
          </a:p>
          <a:p>
            <a:pPr>
              <a:lnSpc>
                <a:spcPct val="90000"/>
              </a:lnSpc>
            </a:pPr>
            <a:r>
              <a:rPr lang="cs-CZ" altLang="en-US" sz="2300" dirty="0" err="1"/>
              <a:t>Projects</a:t>
            </a:r>
            <a:endParaRPr lang="cs-CZ" altLang="en-US" sz="2300" dirty="0"/>
          </a:p>
          <a:p>
            <a:pPr lvl="1">
              <a:lnSpc>
                <a:spcPct val="90000"/>
              </a:lnSpc>
            </a:pPr>
            <a:r>
              <a:rPr lang="cs-CZ" altLang="en-US" sz="2100" dirty="0" err="1"/>
              <a:t>Must</a:t>
            </a:r>
            <a:r>
              <a:rPr lang="cs-CZ" altLang="en-US" sz="2100" dirty="0"/>
              <a:t> </a:t>
            </a:r>
            <a:r>
              <a:rPr lang="cs-CZ" altLang="en-US" sz="2100" dirty="0" err="1"/>
              <a:t>be</a:t>
            </a:r>
            <a:r>
              <a:rPr lang="cs-CZ" altLang="en-US" sz="2100" dirty="0"/>
              <a:t> </a:t>
            </a:r>
            <a:r>
              <a:rPr lang="cs-CZ" altLang="en-US" sz="2100" dirty="0" err="1"/>
              <a:t>worked</a:t>
            </a:r>
            <a:r>
              <a:rPr lang="cs-CZ" altLang="en-US" sz="2100" dirty="0"/>
              <a:t> </a:t>
            </a:r>
            <a:r>
              <a:rPr lang="cs-CZ" altLang="en-US" sz="2100" dirty="0" err="1"/>
              <a:t>out</a:t>
            </a:r>
            <a:r>
              <a:rPr lang="cs-CZ" altLang="en-US" sz="2100" dirty="0"/>
              <a:t> by a team </a:t>
            </a:r>
            <a:r>
              <a:rPr lang="cs-CZ" altLang="en-US" sz="2100" dirty="0" err="1"/>
              <a:t>of</a:t>
            </a:r>
            <a:r>
              <a:rPr lang="cs-CZ" altLang="en-US" sz="2100" dirty="0"/>
              <a:t> 3 </a:t>
            </a:r>
            <a:r>
              <a:rPr lang="cs-CZ" altLang="en-US" sz="2100" dirty="0" err="1"/>
              <a:t>students</a:t>
            </a:r>
            <a:endParaRPr lang="en-US" altLang="en-US" sz="2100" dirty="0"/>
          </a:p>
          <a:p>
            <a:pPr lvl="1">
              <a:lnSpc>
                <a:spcPct val="90000"/>
              </a:lnSpc>
            </a:pPr>
            <a:r>
              <a:rPr lang="en-US" altLang="en-US" sz="2100" dirty="0"/>
              <a:t>Every team member must show his/her contribution </a:t>
            </a:r>
            <a:endParaRPr lang="cs-CZ" altLang="en-US" sz="2100" dirty="0"/>
          </a:p>
          <a:p>
            <a:pPr>
              <a:lnSpc>
                <a:spcPct val="90000"/>
              </a:lnSpc>
            </a:pPr>
            <a:r>
              <a:rPr lang="cs-CZ" altLang="en-US" sz="2300" dirty="0" err="1"/>
              <a:t>Plagiarism</a:t>
            </a:r>
            <a:r>
              <a:rPr lang="cs-CZ" altLang="en-US" sz="2300" dirty="0"/>
              <a:t>, </a:t>
            </a:r>
            <a:r>
              <a:rPr lang="cs-CZ" altLang="en-US" sz="2300" dirty="0" err="1"/>
              <a:t>cut</a:t>
            </a:r>
            <a:r>
              <a:rPr lang="en-US" altLang="en-US" sz="2300" dirty="0"/>
              <a:t>&amp;paste, etc. is not tolerated</a:t>
            </a:r>
          </a:p>
          <a:p>
            <a:pPr lvl="1">
              <a:lnSpc>
                <a:spcPct val="90000"/>
              </a:lnSpc>
            </a:pPr>
            <a:r>
              <a:rPr lang="en-US" altLang="en-US" sz="2100" dirty="0"/>
              <a:t>Plagiarism is use of somebody else words/programs or ideas without proper citation</a:t>
            </a:r>
          </a:p>
          <a:p>
            <a:pPr lvl="1">
              <a:lnSpc>
                <a:spcPct val="90000"/>
              </a:lnSpc>
            </a:pPr>
            <a:r>
              <a:rPr lang="en-US" altLang="en-US" sz="2100" dirty="0"/>
              <a:t>Automatic tools used to recognize plagiarism</a:t>
            </a:r>
          </a:p>
          <a:p>
            <a:pPr lvl="1">
              <a:lnSpc>
                <a:spcPct val="90000"/>
              </a:lnSpc>
            </a:pPr>
            <a:r>
              <a:rPr lang="en-US" altLang="en-US" sz="2100" dirty="0"/>
              <a:t>If plagiarism is detected student is assigned -7 points</a:t>
            </a:r>
          </a:p>
          <a:p>
            <a:pPr lvl="1">
              <a:lnSpc>
                <a:spcPct val="90000"/>
              </a:lnSpc>
            </a:pPr>
            <a:r>
              <a:rPr lang="en-US" altLang="en-US" sz="2100" dirty="0"/>
              <a:t>More serious cases handled by the Disciplinary committee</a:t>
            </a:r>
            <a:endParaRPr lang="cs-CZ" altLang="en-US" sz="2100" dirty="0"/>
          </a:p>
        </p:txBody>
      </p:sp>
      <p:sp>
        <p:nvSpPr>
          <p:cNvPr id="1536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15365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B0236F-DA8E-44A2-B919-0FD60AE885C8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cs-CZ" altLang="en-US" sz="1500">
              <a:solidFill>
                <a:schemeClr val="bg1"/>
              </a:solidFill>
            </a:endParaRPr>
          </a:p>
        </p:txBody>
      </p:sp>
      <p:pic>
        <p:nvPicPr>
          <p:cNvPr id="15366" name="Picture 4" descr="opisovani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188913"/>
            <a:ext cx="38576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Reuse of existing code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Code reuse is generally great thing, but..</a:t>
            </a:r>
          </a:p>
          <a:p>
            <a:r>
              <a:rPr lang="en-GB" altLang="en-US" dirty="0"/>
              <a:t>NOT in homework or assignments!</a:t>
            </a:r>
          </a:p>
          <a:p>
            <a:r>
              <a:rPr lang="en-GB" altLang="en-US" dirty="0"/>
              <a:t>It is </a:t>
            </a:r>
            <a:r>
              <a:rPr lang="en-GB" altLang="en-US" dirty="0">
                <a:solidFill>
                  <a:srgbClr val="FF0000"/>
                </a:solidFill>
              </a:rPr>
              <a:t>NOTOK</a:t>
            </a:r>
            <a:r>
              <a:rPr lang="en-GB" altLang="en-US" dirty="0"/>
              <a:t>:</a:t>
            </a:r>
          </a:p>
          <a:p>
            <a:pPr lvl="1"/>
            <a:r>
              <a:rPr lang="en-GB" altLang="en-US" dirty="0"/>
              <a:t>Take any code from web when you should create code completely on your own (project - parser)</a:t>
            </a:r>
          </a:p>
          <a:p>
            <a:pPr lvl="1"/>
            <a:r>
              <a:rPr lang="en-GB" altLang="en-US" dirty="0"/>
              <a:t>Share code of your solution with others (homework)</a:t>
            </a:r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xfrm>
            <a:off x="900113" y="6572250"/>
            <a:ext cx="2895600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681D49-A8FE-4784-9156-9616069B8D8D}" type="slidenum">
              <a:rPr lang="cs-CZ" altLang="en-US" sz="1200" b="0" smtClean="0">
                <a:solidFill>
                  <a:schemeClr val="bg1"/>
                </a:solidFill>
              </a:rPr>
              <a:pPr/>
              <a:t>11</a:t>
            </a:fld>
            <a:endParaRPr lang="cs-CZ" altLang="en-US" sz="1200" b="0">
              <a:solidFill>
                <a:schemeClr val="bg1"/>
              </a:solidFill>
            </a:endParaRPr>
          </a:p>
        </p:txBody>
      </p:sp>
      <p:sp>
        <p:nvSpPr>
          <p:cNvPr id="16389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>
            <a:off x="900113" y="6572250"/>
            <a:ext cx="5111750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en-US" sz="1400">
                <a:solidFill>
                  <a:schemeClr val="bg1"/>
                </a:solidFill>
              </a:rPr>
              <a:t>I      PA193 - Introductory info</a:t>
            </a:r>
            <a:endParaRPr lang="cs-CZ" altLang="en-US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pic>
        <p:nvPicPr>
          <p:cNvPr id="17411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6075" y="549275"/>
            <a:ext cx="8543925" cy="6024563"/>
          </a:xfrm>
        </p:spPr>
      </p:pic>
      <p:sp>
        <p:nvSpPr>
          <p:cNvPr id="17412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xfrm>
            <a:off x="900113" y="6572250"/>
            <a:ext cx="2895600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150626-B12F-4604-8771-DE0A2E735486}" type="slidenum">
              <a:rPr lang="cs-CZ" altLang="en-US" sz="1200" b="0" smtClean="0">
                <a:solidFill>
                  <a:schemeClr val="bg1"/>
                </a:solidFill>
              </a:rPr>
              <a:pPr/>
              <a:t>12</a:t>
            </a:fld>
            <a:endParaRPr lang="cs-CZ" altLang="en-US" sz="1200" b="0">
              <a:solidFill>
                <a:schemeClr val="bg1"/>
              </a:solidFill>
            </a:endParaRPr>
          </a:p>
        </p:txBody>
      </p:sp>
      <p:sp>
        <p:nvSpPr>
          <p:cNvPr id="17413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>
            <a:off x="900113" y="6572250"/>
            <a:ext cx="5111750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en-US" sz="1400">
                <a:solidFill>
                  <a:schemeClr val="bg1"/>
                </a:solidFill>
              </a:rPr>
              <a:t>I      PA193 - Introductory info</a:t>
            </a:r>
            <a:endParaRPr lang="cs-CZ" altLang="en-US" sz="140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 rot="1182934">
            <a:off x="1306069" y="2924944"/>
            <a:ext cx="75713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Example of Plagiarism</a:t>
            </a:r>
            <a:endParaRPr lang="cs-CZ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xfrm>
            <a:off x="900113" y="6572250"/>
            <a:ext cx="2895600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24614A-B1F7-4C71-A18C-7C6BA4C6B749}" type="slidenum">
              <a:rPr lang="cs-CZ" altLang="en-US" sz="1200" b="0" smtClean="0">
                <a:solidFill>
                  <a:schemeClr val="bg1"/>
                </a:solidFill>
              </a:rPr>
              <a:pPr/>
              <a:t>13</a:t>
            </a:fld>
            <a:endParaRPr lang="cs-CZ" altLang="en-US" sz="1200" b="0">
              <a:solidFill>
                <a:schemeClr val="bg1"/>
              </a:solidFill>
            </a:endParaRPr>
          </a:p>
        </p:txBody>
      </p:sp>
      <p:sp>
        <p:nvSpPr>
          <p:cNvPr id="18436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>
            <a:off x="900113" y="6572250"/>
            <a:ext cx="5111750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en-US" sz="1400">
                <a:solidFill>
                  <a:schemeClr val="bg1"/>
                </a:solidFill>
              </a:rPr>
              <a:t>I      PA193 - Introductory info</a:t>
            </a:r>
            <a:endParaRPr lang="cs-CZ" altLang="en-US" sz="1400">
              <a:solidFill>
                <a:schemeClr val="bg1"/>
              </a:solidFill>
            </a:endParaRPr>
          </a:p>
        </p:txBody>
      </p:sp>
      <p:pic>
        <p:nvPicPr>
          <p:cNvPr id="1843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0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3068638"/>
            <a:ext cx="9217025" cy="3352800"/>
          </a:xfrm>
        </p:spPr>
      </p:pic>
      <p:sp>
        <p:nvSpPr>
          <p:cNvPr id="8" name="Obdélník 7"/>
          <p:cNvSpPr/>
          <p:nvPr/>
        </p:nvSpPr>
        <p:spPr>
          <a:xfrm rot="1182934">
            <a:off x="1306069" y="2924944"/>
            <a:ext cx="75713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Example of Plagiarism</a:t>
            </a:r>
            <a:endParaRPr lang="cs-CZ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Course resources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dirty="0" err="1"/>
              <a:t>Lectures</a:t>
            </a:r>
            <a:r>
              <a:rPr lang="cs-CZ" altLang="en-US" dirty="0"/>
              <a:t> (PDF) </a:t>
            </a:r>
            <a:r>
              <a:rPr lang="cs-CZ" altLang="en-US" dirty="0" err="1"/>
              <a:t>available</a:t>
            </a:r>
            <a:r>
              <a:rPr lang="cs-CZ" altLang="en-US" dirty="0"/>
              <a:t> in IS</a:t>
            </a:r>
          </a:p>
          <a:p>
            <a:pPr lvl="1"/>
            <a:r>
              <a:rPr lang="cs-CZ" altLang="en-US" dirty="0"/>
              <a:t>IS = </a:t>
            </a:r>
            <a:r>
              <a:rPr lang="cs-CZ" altLang="en-US" dirty="0" err="1"/>
              <a:t>Information</a:t>
            </a:r>
            <a:r>
              <a:rPr lang="cs-CZ" altLang="en-US" dirty="0"/>
              <a:t> </a:t>
            </a:r>
            <a:r>
              <a:rPr lang="cs-CZ" altLang="en-US" dirty="0" err="1"/>
              <a:t>System</a:t>
            </a:r>
            <a:r>
              <a:rPr lang="cs-CZ" altLang="en-US" dirty="0"/>
              <a:t> </a:t>
            </a:r>
            <a:r>
              <a:rPr lang="cs-CZ" altLang="en-US" dirty="0" err="1"/>
              <a:t>of</a:t>
            </a:r>
            <a:r>
              <a:rPr lang="cs-CZ" altLang="en-US" dirty="0"/>
              <a:t> </a:t>
            </a:r>
            <a:r>
              <a:rPr lang="cs-CZ" altLang="en-US" dirty="0" err="1"/>
              <a:t>the</a:t>
            </a:r>
            <a:r>
              <a:rPr lang="cs-CZ" altLang="en-US" dirty="0"/>
              <a:t> Masaryk University</a:t>
            </a:r>
            <a:endParaRPr lang="en-GB" altLang="en-US" dirty="0"/>
          </a:p>
          <a:p>
            <a:pPr lvl="1"/>
            <a:r>
              <a:rPr lang="cs-CZ" altLang="en-US" dirty="0">
                <a:hlinkClick r:id="rId2"/>
              </a:rPr>
              <a:t>https://is.muni.cz/auth/el/1433/podzim201</a:t>
            </a:r>
            <a:r>
              <a:rPr lang="en-US" altLang="en-US" dirty="0">
                <a:hlinkClick r:id="rId2"/>
              </a:rPr>
              <a:t>9</a:t>
            </a:r>
            <a:r>
              <a:rPr lang="cs-CZ" altLang="en-US" dirty="0">
                <a:hlinkClick r:id="rId2"/>
              </a:rPr>
              <a:t>/PA193/</a:t>
            </a:r>
            <a:endParaRPr lang="cs-CZ" altLang="en-US" dirty="0"/>
          </a:p>
          <a:p>
            <a:r>
              <a:rPr lang="cs-CZ" altLang="en-US" dirty="0" err="1"/>
              <a:t>Homeworks</a:t>
            </a:r>
            <a:r>
              <a:rPr lang="cs-CZ" altLang="en-US" dirty="0"/>
              <a:t>/</a:t>
            </a:r>
            <a:r>
              <a:rPr lang="cs-CZ" altLang="en-US" dirty="0" err="1"/>
              <a:t>assignments</a:t>
            </a:r>
            <a:r>
              <a:rPr lang="cs-CZ" altLang="en-US" dirty="0"/>
              <a:t> </a:t>
            </a:r>
            <a:r>
              <a:rPr lang="cs-CZ" altLang="en-US" dirty="0" err="1"/>
              <a:t>available</a:t>
            </a:r>
            <a:r>
              <a:rPr lang="cs-CZ" altLang="en-US" dirty="0"/>
              <a:t> in IS</a:t>
            </a:r>
          </a:p>
          <a:p>
            <a:pPr lvl="1"/>
            <a:r>
              <a:rPr lang="cs-CZ" altLang="en-US" dirty="0" err="1"/>
              <a:t>Submissions</a:t>
            </a:r>
            <a:r>
              <a:rPr lang="cs-CZ" altLang="en-US" dirty="0"/>
              <a:t> </a:t>
            </a:r>
            <a:r>
              <a:rPr lang="cs-CZ" altLang="en-US" dirty="0" err="1"/>
              <a:t>also</a:t>
            </a:r>
            <a:r>
              <a:rPr lang="cs-CZ" altLang="en-US" dirty="0"/>
              <a:t> done via IS</a:t>
            </a:r>
            <a:r>
              <a:rPr lang="en-GB" altLang="en-US" dirty="0"/>
              <a:t> (Homework vaults)</a:t>
            </a:r>
            <a:endParaRPr lang="cs-CZ" altLang="en-US" dirty="0"/>
          </a:p>
          <a:p>
            <a:r>
              <a:rPr lang="cs-CZ" altLang="en-US" dirty="0" err="1"/>
              <a:t>Additional</a:t>
            </a:r>
            <a:r>
              <a:rPr lang="cs-CZ" altLang="en-US" dirty="0"/>
              <a:t> </a:t>
            </a:r>
            <a:r>
              <a:rPr lang="cs-CZ" altLang="en-US" dirty="0" err="1"/>
              <a:t>tutorials</a:t>
            </a:r>
            <a:r>
              <a:rPr lang="cs-CZ" altLang="en-US" dirty="0"/>
              <a:t>/</a:t>
            </a:r>
            <a:r>
              <a:rPr lang="cs-CZ" altLang="en-US" dirty="0" err="1"/>
              <a:t>papers</a:t>
            </a:r>
            <a:r>
              <a:rPr lang="cs-CZ" altLang="en-US" dirty="0"/>
              <a:t>/</a:t>
            </a:r>
            <a:r>
              <a:rPr lang="cs-CZ" altLang="en-US" dirty="0" err="1"/>
              <a:t>materials</a:t>
            </a:r>
            <a:r>
              <a:rPr lang="cs-CZ" altLang="en-US" dirty="0"/>
              <a:t> </a:t>
            </a:r>
            <a:r>
              <a:rPr lang="cs-CZ" altLang="en-US" dirty="0" err="1"/>
              <a:t>from</a:t>
            </a:r>
            <a:r>
              <a:rPr lang="cs-CZ" altLang="en-US" dirty="0"/>
              <a:t> </a:t>
            </a:r>
            <a:r>
              <a:rPr lang="cs-CZ" altLang="en-US" dirty="0" err="1"/>
              <a:t>time</a:t>
            </a:r>
            <a:r>
              <a:rPr lang="cs-CZ" altLang="en-US" dirty="0"/>
              <a:t> to </a:t>
            </a:r>
            <a:r>
              <a:rPr lang="cs-CZ" altLang="en-US" dirty="0" err="1"/>
              <a:t>time</a:t>
            </a:r>
            <a:r>
              <a:rPr lang="cs-CZ" altLang="en-US" dirty="0"/>
              <a:t> </a:t>
            </a:r>
            <a:r>
              <a:rPr lang="cs-CZ" altLang="en-US" dirty="0" err="1"/>
              <a:t>will</a:t>
            </a:r>
            <a:r>
              <a:rPr lang="cs-CZ" altLang="en-US" dirty="0"/>
              <a:t> </a:t>
            </a:r>
            <a:r>
              <a:rPr lang="cs-CZ" altLang="en-US" dirty="0" err="1"/>
              <a:t>also</a:t>
            </a:r>
            <a:r>
              <a:rPr lang="cs-CZ" altLang="en-US" dirty="0"/>
              <a:t> </a:t>
            </a:r>
            <a:r>
              <a:rPr lang="en-US" altLang="en-US" dirty="0"/>
              <a:t>be </a:t>
            </a:r>
            <a:r>
              <a:rPr lang="cs-CZ" altLang="en-US" dirty="0" err="1"/>
              <a:t>provided</a:t>
            </a:r>
            <a:r>
              <a:rPr lang="cs-CZ" altLang="en-US" dirty="0"/>
              <a:t> in IS</a:t>
            </a:r>
          </a:p>
          <a:p>
            <a:pPr lvl="1"/>
            <a:r>
              <a:rPr lang="cs-CZ" altLang="en-US" dirty="0"/>
              <a:t>To </a:t>
            </a:r>
            <a:r>
              <a:rPr lang="cs-CZ" altLang="en-US" dirty="0" err="1"/>
              <a:t>better</a:t>
            </a:r>
            <a:r>
              <a:rPr lang="cs-CZ" altLang="en-US" dirty="0"/>
              <a:t> </a:t>
            </a:r>
            <a:r>
              <a:rPr lang="cs-CZ" altLang="en-US" dirty="0" err="1"/>
              <a:t>understand</a:t>
            </a:r>
            <a:r>
              <a:rPr lang="cs-CZ" altLang="en-US" dirty="0"/>
              <a:t> </a:t>
            </a:r>
            <a:r>
              <a:rPr lang="cs-CZ" altLang="en-US" dirty="0" err="1"/>
              <a:t>the</a:t>
            </a:r>
            <a:r>
              <a:rPr lang="cs-CZ" altLang="en-US" dirty="0"/>
              <a:t> </a:t>
            </a:r>
            <a:r>
              <a:rPr lang="cs-CZ" altLang="en-US" dirty="0" err="1"/>
              <a:t>issues</a:t>
            </a:r>
            <a:r>
              <a:rPr lang="cs-CZ" altLang="en-US" dirty="0"/>
              <a:t> </a:t>
            </a:r>
            <a:r>
              <a:rPr lang="cs-CZ" altLang="en-US" dirty="0" err="1"/>
              <a:t>discussed</a:t>
            </a:r>
            <a:endParaRPr lang="cs-CZ" altLang="en-US" dirty="0"/>
          </a:p>
          <a:p>
            <a:r>
              <a:rPr lang="cs-CZ" altLang="en-US" dirty="0" err="1"/>
              <a:t>Recommended</a:t>
            </a:r>
            <a:r>
              <a:rPr lang="cs-CZ" altLang="en-US" dirty="0"/>
              <a:t> </a:t>
            </a:r>
            <a:r>
              <a:rPr lang="cs-CZ" altLang="en-US" dirty="0" err="1"/>
              <a:t>literatures</a:t>
            </a:r>
            <a:endParaRPr lang="cs-CZ" altLang="en-US" dirty="0"/>
          </a:p>
          <a:p>
            <a:pPr lvl="1"/>
            <a:r>
              <a:rPr lang="cs-CZ" altLang="en-US" dirty="0"/>
              <a:t>To </a:t>
            </a:r>
            <a:r>
              <a:rPr lang="cs-CZ" altLang="en-US" dirty="0" err="1"/>
              <a:t>learn</a:t>
            </a:r>
            <a:r>
              <a:rPr lang="cs-CZ" altLang="en-US" dirty="0"/>
              <a:t> more …</a:t>
            </a:r>
          </a:p>
        </p:txBody>
      </p:sp>
      <p:sp>
        <p:nvSpPr>
          <p:cNvPr id="1946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19461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2E70723-17DE-44F2-9BCB-DFCCFD409206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Recommended literature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Ross Anderson</a:t>
            </a:r>
            <a:r>
              <a:rPr lang="cs-CZ" altLang="en-US"/>
              <a:t> - </a:t>
            </a:r>
            <a:r>
              <a:rPr lang="en-US" altLang="en-US"/>
              <a:t>Security </a:t>
            </a:r>
            <a:br>
              <a:rPr lang="cs-CZ" altLang="en-US"/>
            </a:br>
            <a:r>
              <a:rPr lang="en-US" altLang="en-US"/>
              <a:t>engineering</a:t>
            </a:r>
            <a:r>
              <a:rPr lang="cs-CZ" altLang="en-US"/>
              <a:t>, Wiley</a:t>
            </a:r>
          </a:p>
          <a:p>
            <a:r>
              <a:rPr lang="en-US" altLang="en-US"/>
              <a:t>Michael Howard, Steve Lipner - Secure Development Lifecycle</a:t>
            </a:r>
            <a:r>
              <a:rPr lang="cs-CZ" altLang="en-US"/>
              <a:t>, MS Press</a:t>
            </a:r>
          </a:p>
          <a:p>
            <a:r>
              <a:rPr lang="en-US" altLang="en-US"/>
              <a:t>John Viega, Matt Messier</a:t>
            </a:r>
            <a:r>
              <a:rPr lang="cs-CZ" altLang="en-US"/>
              <a:t> - </a:t>
            </a:r>
            <a:r>
              <a:rPr lang="en-US" altLang="en-US"/>
              <a:t>Secure </a:t>
            </a:r>
            <a:br>
              <a:rPr lang="cs-CZ" altLang="en-US"/>
            </a:br>
            <a:r>
              <a:rPr lang="en-US" altLang="en-US"/>
              <a:t>programming cookbook</a:t>
            </a:r>
            <a:r>
              <a:rPr lang="cs-CZ" altLang="en-US"/>
              <a:t>, O'Reilly </a:t>
            </a:r>
            <a:r>
              <a:rPr lang="en-US" altLang="en-US"/>
              <a:t> </a:t>
            </a:r>
            <a:endParaRPr lang="cs-CZ" altLang="en-US"/>
          </a:p>
          <a:p>
            <a:r>
              <a:rPr lang="en-US" altLang="en-US"/>
              <a:t>Michael Howard - Writing </a:t>
            </a:r>
            <a:br>
              <a:rPr lang="cs-CZ" altLang="en-US"/>
            </a:br>
            <a:r>
              <a:rPr lang="en-US" altLang="en-US"/>
              <a:t>secure code</a:t>
            </a:r>
            <a:r>
              <a:rPr lang="cs-CZ" altLang="en-US"/>
              <a:t>, MS Press</a:t>
            </a:r>
          </a:p>
          <a:p>
            <a:endParaRPr lang="cs-CZ" altLang="en-US"/>
          </a:p>
        </p:txBody>
      </p:sp>
      <p:pic>
        <p:nvPicPr>
          <p:cNvPr id="20484" name="Picture 4" descr="book2cover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765175"/>
            <a:ext cx="1552575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5" descr="073563747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5513" y="1668463"/>
            <a:ext cx="1616075" cy="197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6" descr="ca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113" y="3860800"/>
            <a:ext cx="17145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Picture 7" descr="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113" y="4581525"/>
            <a:ext cx="1547812" cy="188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20489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CECBBF1-C945-4A06-A691-BD021DBE3C97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F552F-F088-4464-8D39-E558C0EA9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Lectures and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B117A-7015-428E-B2F6-6669E43F0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871663"/>
            <a:ext cx="8389242" cy="4149725"/>
          </a:xfrm>
        </p:spPr>
        <p:txBody>
          <a:bodyPr/>
          <a:lstStyle/>
          <a:p>
            <a:r>
              <a:rPr lang="en-US" sz="2400" dirty="0"/>
              <a:t>16. 9.	Intro, Language level vulnerabilities: Buffer 			overflow, type overflow, strings (PS)</a:t>
            </a:r>
          </a:p>
          <a:p>
            <a:r>
              <a:rPr lang="en-US" sz="2400" dirty="0"/>
              <a:t>23. 9.	Security testing: </a:t>
            </a:r>
            <a:r>
              <a:rPr lang="en-US" sz="2400" dirty="0" err="1"/>
              <a:t>blackbox</a:t>
            </a:r>
            <a:r>
              <a:rPr lang="en-US" sz="2400" dirty="0"/>
              <a:t> vs. </a:t>
            </a:r>
            <a:r>
              <a:rPr lang="en-US" sz="2400" dirty="0" err="1"/>
              <a:t>whitebox</a:t>
            </a:r>
            <a:r>
              <a:rPr lang="en-US" sz="2400" dirty="0"/>
              <a:t> testing, 			static analysis (PS)</a:t>
            </a:r>
          </a:p>
          <a:p>
            <a:r>
              <a:rPr lang="en-US" sz="2400" dirty="0"/>
              <a:t>30. 9.	Security testing: dynamic analysis, fuzzing (PS) </a:t>
            </a:r>
          </a:p>
          <a:p>
            <a:r>
              <a:rPr lang="en-US" sz="2400" dirty="0"/>
              <a:t>7. 10.	Security code review, automata-based 				programming, securing API (PS, KD)</a:t>
            </a:r>
          </a:p>
          <a:p>
            <a:r>
              <a:rPr lang="en-US" sz="2400" dirty="0"/>
              <a:t>14. 10.	Exploits writing (MP)</a:t>
            </a:r>
          </a:p>
          <a:p>
            <a:r>
              <a:rPr lang="en-US" sz="2400" dirty="0"/>
              <a:t>21. 10.	Return-oriented Programming (MP)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B4A4EB-6622-4802-B8E0-0B69659E43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A2E2F6-53F4-4EB5-A066-1D2B3737FF65}" type="slidenum">
              <a:rPr lang="cs-CZ" altLang="en-US" smtClean="0"/>
              <a:pPr>
                <a:defRPr/>
              </a:pPr>
              <a:t>16</a:t>
            </a:fld>
            <a:endParaRPr lang="cs-CZ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AC9FA-2B48-4D70-8F3C-8CA188294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B1E6F4-A958-4F72-AC04-2C2EB53A225C}"/>
              </a:ext>
            </a:extLst>
          </p:cNvPr>
          <p:cNvSpPr txBox="1"/>
          <p:nvPr/>
        </p:nvSpPr>
        <p:spPr>
          <a:xfrm>
            <a:off x="282988" y="6008172"/>
            <a:ext cx="614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PS – Petr </a:t>
            </a:r>
            <a:r>
              <a:rPr lang="cs-CZ" i="1" dirty="0"/>
              <a:t>Švenda, </a:t>
            </a:r>
            <a:r>
              <a:rPr lang="en-US" i="1" dirty="0"/>
              <a:t>KD – Kamil </a:t>
            </a:r>
            <a:r>
              <a:rPr lang="en-US" i="1" dirty="0" err="1"/>
              <a:t>Dudka</a:t>
            </a:r>
            <a:r>
              <a:rPr lang="en-US" i="1" dirty="0"/>
              <a:t>, MP – Milan Patnaik</a:t>
            </a:r>
          </a:p>
        </p:txBody>
      </p:sp>
    </p:spTree>
    <p:extLst>
      <p:ext uri="{BB962C8B-B14F-4D97-AF65-F5344CB8AC3E}">
        <p14:creationId xmlns:p14="http://schemas.microsoft.com/office/powerpoint/2010/main" val="1592558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1277C-478A-4B08-851F-9A852AD32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Lectures and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C69C2-7185-47E0-98C8-C6D3D7CAC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871663"/>
            <a:ext cx="8461250" cy="4149725"/>
          </a:xfrm>
        </p:spPr>
        <p:txBody>
          <a:bodyPr/>
          <a:lstStyle/>
          <a:p>
            <a:r>
              <a:rPr lang="en-US" sz="2400" dirty="0"/>
              <a:t>28. 10.	Security primitives: secure channel, 				secure storage, key management (PS)</a:t>
            </a:r>
          </a:p>
          <a:p>
            <a:r>
              <a:rPr lang="en-US" sz="2400" dirty="0"/>
              <a:t>4. 11.	Web programming security, 3rd party libs 			security, patch management (JM)</a:t>
            </a:r>
          </a:p>
          <a:p>
            <a:r>
              <a:rPr lang="en-US" sz="2400" dirty="0"/>
              <a:t>11. 11.	Integrity of modules, parameters, temp files (PR)</a:t>
            </a:r>
          </a:p>
          <a:p>
            <a:r>
              <a:rPr lang="en-US" sz="2400" dirty="0"/>
              <a:t>18. 11.	Proper use of (pseudo)-random data (MS)</a:t>
            </a:r>
          </a:p>
          <a:p>
            <a:r>
              <a:rPr lang="en-US" sz="2400" dirty="0"/>
              <a:t>25. 11.	Defense in depth (PR)</a:t>
            </a:r>
          </a:p>
          <a:p>
            <a:r>
              <a:rPr lang="en-US" sz="2400" dirty="0"/>
              <a:t>2. 12.	Concurrent issues: IPC, race conditions (PR)</a:t>
            </a:r>
          </a:p>
          <a:p>
            <a:r>
              <a:rPr lang="en-US" sz="2400" dirty="0"/>
              <a:t>9. 12.	Access control, privilege separation (PR)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EF4FE4-8054-4705-8218-5468D522FE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A2E2F6-53F4-4EB5-A066-1D2B3737FF65}" type="slidenum">
              <a:rPr lang="cs-CZ" altLang="en-US" smtClean="0"/>
              <a:pPr>
                <a:defRPr/>
              </a:pPr>
              <a:t>17</a:t>
            </a:fld>
            <a:endParaRPr lang="cs-CZ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C2D31-E5AB-4789-9310-C837CD601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AF4842-E29D-427F-948F-1952A5A0711E}"/>
              </a:ext>
            </a:extLst>
          </p:cNvPr>
          <p:cNvSpPr txBox="1"/>
          <p:nvPr/>
        </p:nvSpPr>
        <p:spPr>
          <a:xfrm>
            <a:off x="282988" y="6008172"/>
            <a:ext cx="784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PS – Petr </a:t>
            </a:r>
            <a:r>
              <a:rPr lang="cs-CZ" i="1" dirty="0"/>
              <a:t>Švenda, </a:t>
            </a:r>
            <a:r>
              <a:rPr lang="en-US" i="1" dirty="0"/>
              <a:t>JM – Jan </a:t>
            </a:r>
            <a:r>
              <a:rPr lang="en-US" i="1" dirty="0" err="1"/>
              <a:t>Masarik</a:t>
            </a:r>
            <a:r>
              <a:rPr lang="en-US" i="1" dirty="0"/>
              <a:t>, PR – Petr Ro</a:t>
            </a:r>
            <a:r>
              <a:rPr lang="cs-CZ" i="1" dirty="0" err="1"/>
              <a:t>čkai</a:t>
            </a:r>
            <a:r>
              <a:rPr lang="cs-CZ" i="1" dirty="0"/>
              <a:t>, MS – Marek </a:t>
            </a:r>
            <a:r>
              <a:rPr lang="cs-CZ" i="1" dirty="0" err="1"/>
              <a:t>Sýs</a:t>
            </a:r>
            <a:endParaRPr lang="en-US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B82439-3EC3-4854-A64C-189FB11C480F}"/>
              </a:ext>
            </a:extLst>
          </p:cNvPr>
          <p:cNvSpPr txBox="1"/>
          <p:nvPr/>
        </p:nvSpPr>
        <p:spPr>
          <a:xfrm>
            <a:off x="1691680" y="1490663"/>
            <a:ext cx="3082895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National holidays, no lecture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EA47580-C8B8-4087-AE4F-FE73107E6618}"/>
              </a:ext>
            </a:extLst>
          </p:cNvPr>
          <p:cNvCxnSpPr>
            <a:cxnSpLocks/>
          </p:cNvCxnSpPr>
          <p:nvPr/>
        </p:nvCxnSpPr>
        <p:spPr>
          <a:xfrm flipH="1">
            <a:off x="1309150" y="1711881"/>
            <a:ext cx="272405" cy="1936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1800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8FEB71-B90B-4B0E-A38D-10A5FD3E6676}" type="slidenum">
              <a:rPr lang="cs-CZ" altLang="en-US" smtClean="0">
                <a:solidFill>
                  <a:schemeClr val="bg1"/>
                </a:solidFill>
              </a:rPr>
              <a:pPr/>
              <a:t>18</a:t>
            </a:fld>
            <a:endParaRPr lang="cs-CZ" altLang="en-US">
              <a:solidFill>
                <a:schemeClr val="bg1"/>
              </a:solidFill>
            </a:endParaRPr>
          </a:p>
        </p:txBody>
      </p:sp>
      <p:sp>
        <p:nvSpPr>
          <p:cNvPr id="21509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>
                <a:solidFill>
                  <a:schemeClr val="bg1"/>
                </a:solidFill>
              </a:rPr>
              <a:t>I      PA193 - Introductory info</a:t>
            </a:r>
            <a:endParaRPr lang="en-US" altLang="en-US">
              <a:solidFill>
                <a:schemeClr val="bg1"/>
              </a:solidFill>
            </a:endParaRPr>
          </a:p>
        </p:txBody>
      </p:sp>
      <p:pic>
        <p:nvPicPr>
          <p:cNvPr id="21510" name="Picture 3" descr="questio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2924175"/>
            <a:ext cx="109537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2932113" y="2984500"/>
            <a:ext cx="2241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/>
              <a:t>Questions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2800"/>
              <a:t>PA19</a:t>
            </a:r>
            <a:r>
              <a:rPr lang="en-US" altLang="en-US" sz="2800"/>
              <a:t>3</a:t>
            </a:r>
            <a:r>
              <a:rPr lang="cs-CZ" altLang="en-US" sz="2800"/>
              <a:t> </a:t>
            </a:r>
            <a:r>
              <a:rPr lang="en-GB" altLang="en-US" sz="2800"/>
              <a:t>Secure coding principles and practices</a:t>
            </a:r>
            <a:endParaRPr lang="cs-CZ" altLang="en-US" sz="2800"/>
          </a:p>
        </p:txBody>
      </p:sp>
      <p:sp>
        <p:nvSpPr>
          <p:cNvPr id="6147" name="Rectangle 3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dirty="0"/>
              <a:t>Secure coding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How to write code in a more secure way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So that the program is harder to be attacked/exploited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Selected basic building blocks of security applications </a:t>
            </a:r>
            <a:endParaRPr lang="en-GB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dirty="0"/>
              <a:t>2/2/2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Lecture: 2 hours weekly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Seminar: 2 hours weekly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Homework: about 6-? hours/each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Project: about 30-40 hours/person</a:t>
            </a:r>
          </a:p>
        </p:txBody>
      </p:sp>
      <p:sp>
        <p:nvSpPr>
          <p:cNvPr id="614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6149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7DD517D-8325-4B88-B60B-8A3393FB6A12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People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Main contact: Petr </a:t>
            </a:r>
            <a:r>
              <a:rPr lang="cs-CZ" altLang="en-US" dirty="0" err="1"/>
              <a:t>Švenda</a:t>
            </a:r>
            <a:r>
              <a:rPr lang="en-GB" altLang="en-US" dirty="0"/>
              <a:t> (</a:t>
            </a:r>
            <a:r>
              <a:rPr lang="en-GB" altLang="en-US" dirty="0" err="1"/>
              <a:t>CRoCS@FI</a:t>
            </a:r>
            <a:r>
              <a:rPr lang="en-GB" altLang="en-US" dirty="0"/>
              <a:t> MU)</a:t>
            </a:r>
          </a:p>
          <a:p>
            <a:pPr lvl="1"/>
            <a:r>
              <a:rPr lang="en-GB" altLang="en-US" dirty="0"/>
              <a:t>Office hours: Tuesday 13:00-13:50, A406</a:t>
            </a:r>
          </a:p>
          <a:p>
            <a:pPr lvl="1"/>
            <a:r>
              <a:rPr lang="en-GB" altLang="en-US" dirty="0">
                <a:hlinkClick r:id="rId2"/>
              </a:rPr>
              <a:t>svenda@fi.muni.cz</a:t>
            </a:r>
            <a:r>
              <a:rPr lang="en-GB" altLang="en-US" dirty="0"/>
              <a:t>,    @</a:t>
            </a:r>
            <a:r>
              <a:rPr lang="en-GB" altLang="en-US" dirty="0" err="1"/>
              <a:t>rngsec</a:t>
            </a:r>
            <a:endParaRPr lang="en-GB" altLang="en-US" dirty="0"/>
          </a:p>
          <a:p>
            <a:pPr lvl="1"/>
            <a:r>
              <a:rPr lang="en-GB" altLang="en-US" dirty="0">
                <a:hlinkClick r:id="rId3"/>
              </a:rPr>
              <a:t>https://keybase.io/petrs</a:t>
            </a:r>
            <a:endParaRPr lang="en-GB" altLang="en-US" dirty="0"/>
          </a:p>
          <a:p>
            <a:pPr lvl="1"/>
            <a:r>
              <a:rPr lang="en-GB" altLang="en-US" dirty="0">
                <a:hlinkClick r:id="rId4"/>
              </a:rPr>
              <a:t>https://crocs.fi.muni.cz/people/svenda</a:t>
            </a:r>
            <a:endParaRPr lang="en-GB" altLang="en-US" dirty="0"/>
          </a:p>
          <a:p>
            <a:r>
              <a:rPr lang="en-GB" altLang="en-US" dirty="0"/>
              <a:t>Other lectures and seminars</a:t>
            </a:r>
          </a:p>
          <a:p>
            <a:pPr lvl="1"/>
            <a:r>
              <a:rPr lang="en-GB" altLang="en-US" dirty="0"/>
              <a:t>Milan Patnaik (DRDO) Marek S</a:t>
            </a:r>
            <a:r>
              <a:rPr lang="cs-CZ" altLang="en-US" dirty="0" err="1"/>
              <a:t>ýs</a:t>
            </a:r>
            <a:r>
              <a:rPr lang="en-GB" altLang="en-US" dirty="0"/>
              <a:t> (FI), Jan </a:t>
            </a:r>
            <a:r>
              <a:rPr lang="en-GB" altLang="en-US" dirty="0" err="1"/>
              <a:t>Masrik</a:t>
            </a:r>
            <a:r>
              <a:rPr lang="en-GB" altLang="en-US" dirty="0"/>
              <a:t> (Kiwi) </a:t>
            </a:r>
            <a:r>
              <a:rPr lang="cs-CZ" altLang="en-US" dirty="0"/>
              <a:t>Kamil Dudka (</a:t>
            </a:r>
            <a:r>
              <a:rPr lang="en-GB" altLang="en-US" dirty="0" err="1"/>
              <a:t>RedHat</a:t>
            </a:r>
            <a:r>
              <a:rPr lang="cs-CZ" altLang="en-US" dirty="0"/>
              <a:t>)</a:t>
            </a:r>
            <a:r>
              <a:rPr lang="en-GB" altLang="en-US" dirty="0"/>
              <a:t>, </a:t>
            </a:r>
            <a:r>
              <a:rPr lang="en-GB" altLang="en-US" dirty="0" err="1"/>
              <a:t>Mirek</a:t>
            </a:r>
            <a:r>
              <a:rPr lang="en-GB" altLang="en-US" dirty="0"/>
              <a:t> </a:t>
            </a:r>
            <a:r>
              <a:rPr lang="en-GB" altLang="en-US" dirty="0" err="1"/>
              <a:t>Jaro</a:t>
            </a:r>
            <a:r>
              <a:rPr lang="cs-CZ" altLang="en-US" dirty="0"/>
              <a:t>š (</a:t>
            </a:r>
            <a:r>
              <a:rPr lang="cs-CZ" altLang="en-US" dirty="0" err="1"/>
              <a:t>RedHat</a:t>
            </a:r>
            <a:r>
              <a:rPr lang="cs-CZ" altLang="en-US" dirty="0"/>
              <a:t>)</a:t>
            </a:r>
            <a:r>
              <a:rPr lang="en-GB" altLang="en-US" dirty="0"/>
              <a:t>, Martin </a:t>
            </a:r>
            <a:r>
              <a:rPr lang="en-GB" altLang="en-US" dirty="0" err="1"/>
              <a:t>Ukrop</a:t>
            </a:r>
            <a:r>
              <a:rPr lang="en-GB" altLang="en-US" dirty="0"/>
              <a:t> (FI) </a:t>
            </a:r>
          </a:p>
          <a:p>
            <a:pPr lvl="1"/>
            <a:endParaRPr lang="en-GB" altLang="en-US" dirty="0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CA516D1-9756-435B-B142-120764D9DFC2}" type="slidenum">
              <a:rPr lang="cs-CZ" altLang="en-US" smtClean="0">
                <a:solidFill>
                  <a:schemeClr val="bg1"/>
                </a:solidFill>
              </a:rPr>
              <a:pPr/>
              <a:t>3</a:t>
            </a:fld>
            <a:endParaRPr lang="cs-CZ" altLang="en-US">
              <a:solidFill>
                <a:schemeClr val="bg1"/>
              </a:solidFill>
            </a:endParaRPr>
          </a:p>
        </p:txBody>
      </p:sp>
      <p:sp>
        <p:nvSpPr>
          <p:cNvPr id="7173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>
                <a:solidFill>
                  <a:schemeClr val="bg1"/>
                </a:solidFill>
              </a:rPr>
              <a:t>I      PA193 - Introductory info</a:t>
            </a:r>
            <a:endParaRPr lang="en-US" altLang="en-US">
              <a:solidFill>
                <a:schemeClr val="bg1"/>
              </a:solidFill>
            </a:endParaRP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56DEC3B5-2108-46E3-B82C-B55B8056D7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99" y="3192489"/>
            <a:ext cx="347709" cy="347709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F53D62AB-DE1D-42CB-B39F-9485A7C42E3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715214"/>
            <a:ext cx="479636" cy="479636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315F5A97-EE1D-494F-8C64-0385A4D79DE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857" y="2784153"/>
            <a:ext cx="341759" cy="34175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6617126-EAEA-4E5A-A36A-9C7B58DEC75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00" y="3665511"/>
            <a:ext cx="347709" cy="3477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Aims of the subject</a:t>
            </a:r>
            <a:endParaRPr lang="cs-CZ" altLang="en-US"/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To learn how to program in a way that the resulting application is more secure</a:t>
            </a:r>
          </a:p>
          <a:p>
            <a:pPr lvl="1"/>
            <a:r>
              <a:rPr lang="en-US" altLang="en-US" dirty="0"/>
              <a:t>Decrease number of security related bugs</a:t>
            </a:r>
          </a:p>
          <a:p>
            <a:pPr lvl="1"/>
            <a:r>
              <a:rPr lang="en-US" altLang="en-US" dirty="0"/>
              <a:t>Increase difficulty of exploitation</a:t>
            </a:r>
          </a:p>
          <a:p>
            <a:r>
              <a:rPr lang="en-US" altLang="en-US" dirty="0"/>
              <a:t>To understand security consequences of decisions made by programmer</a:t>
            </a:r>
          </a:p>
          <a:p>
            <a:r>
              <a:rPr lang="en-US" altLang="en-US" dirty="0"/>
              <a:t>Most issues are independent on particular programming language</a:t>
            </a:r>
          </a:p>
          <a:p>
            <a:pPr lvl="1"/>
            <a:r>
              <a:rPr lang="en-US" altLang="en-US" dirty="0"/>
              <a:t>examples will be mostly based on C/C++ and Java</a:t>
            </a:r>
            <a:endParaRPr lang="cs-CZ" altLang="en-US" dirty="0"/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8197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43524C5-C795-4AE3-B05D-13584313D638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Previous knowledge requirements</a:t>
            </a:r>
            <a:endParaRPr lang="cs-CZ" altLang="en-US" dirty="0"/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300" dirty="0"/>
              <a:t>Basic knowledge of (applied) cryptography and IT security</a:t>
            </a:r>
            <a:endParaRPr lang="cs-CZ" altLang="en-US" sz="2300" dirty="0"/>
          </a:p>
          <a:p>
            <a:pPr lvl="1"/>
            <a:r>
              <a:rPr lang="en-US" altLang="en-US" sz="2100" dirty="0"/>
              <a:t>symmetric vs. asymmetric cryptography, PKI</a:t>
            </a:r>
            <a:endParaRPr lang="cs-CZ" altLang="en-US" sz="2100" dirty="0"/>
          </a:p>
          <a:p>
            <a:pPr lvl="1"/>
            <a:r>
              <a:rPr lang="en-US" altLang="en-US" sz="2100" dirty="0"/>
              <a:t>block vs. stream ciphers and usage modes</a:t>
            </a:r>
            <a:endParaRPr lang="cs-CZ" altLang="en-US" sz="2100" dirty="0"/>
          </a:p>
          <a:p>
            <a:pPr lvl="1"/>
            <a:r>
              <a:rPr lang="en-US" altLang="en-US" sz="2100" dirty="0"/>
              <a:t>hash functions</a:t>
            </a:r>
            <a:endParaRPr lang="cs-CZ" altLang="en-US" sz="2100" dirty="0"/>
          </a:p>
          <a:p>
            <a:pPr lvl="1"/>
            <a:r>
              <a:rPr lang="en-US" altLang="en-US" sz="2100" dirty="0"/>
              <a:t>random vs. pseudorandom numbers</a:t>
            </a:r>
            <a:endParaRPr lang="cs-CZ" altLang="en-US" sz="2100" dirty="0"/>
          </a:p>
          <a:p>
            <a:pPr lvl="1"/>
            <a:r>
              <a:rPr lang="en-US" altLang="en-US" sz="2100" dirty="0"/>
              <a:t>basic cryptographic algorithms (AES, DES, RSA, EC, DH)</a:t>
            </a:r>
            <a:endParaRPr lang="cs-CZ" altLang="en-US" sz="2100" dirty="0"/>
          </a:p>
          <a:p>
            <a:pPr lvl="1"/>
            <a:r>
              <a:rPr lang="en-US" altLang="en-US" sz="2100" dirty="0"/>
              <a:t>risk analysis</a:t>
            </a:r>
            <a:endParaRPr lang="cs-CZ" altLang="en-US" sz="2100" dirty="0"/>
          </a:p>
          <a:p>
            <a:r>
              <a:rPr lang="en-US" altLang="en-US" sz="2300" dirty="0"/>
              <a:t>Basic knowledge in formal languages and compilers</a:t>
            </a:r>
            <a:endParaRPr lang="cs-CZ" altLang="en-US" sz="2300" dirty="0"/>
          </a:p>
          <a:p>
            <a:r>
              <a:rPr lang="en-US" altLang="en-US" sz="2300" dirty="0"/>
              <a:t>User-level experience with Windows and Linux OS </a:t>
            </a:r>
          </a:p>
          <a:p>
            <a:r>
              <a:rPr lang="en-US" altLang="en-US" sz="2300" b="1" dirty="0"/>
              <a:t>Practical experience with C/C++/Java language</a:t>
            </a:r>
            <a:endParaRPr lang="cs-CZ" altLang="en-US" sz="2300" b="1" dirty="0"/>
          </a:p>
          <a:p>
            <a:endParaRPr lang="cs-CZ" altLang="en-US" sz="2300" dirty="0"/>
          </a:p>
        </p:txBody>
      </p:sp>
      <p:sp>
        <p:nvSpPr>
          <p:cNvPr id="922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9221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3FDC5D5-53D3-4DEB-B9B8-11393B9789EB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Organization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>
          <a:xfrm>
            <a:off x="395288" y="1800225"/>
            <a:ext cx="8640762" cy="4149725"/>
          </a:xfrm>
        </p:spPr>
        <p:txBody>
          <a:bodyPr/>
          <a:lstStyle/>
          <a:p>
            <a:r>
              <a:rPr lang="cs-CZ" altLang="en-US" dirty="0" err="1"/>
              <a:t>Lectures</a:t>
            </a:r>
            <a:r>
              <a:rPr lang="cs-CZ" altLang="en-US" dirty="0"/>
              <a:t> + </a:t>
            </a:r>
            <a:r>
              <a:rPr lang="cs-CZ" altLang="en-US" dirty="0" err="1"/>
              <a:t>seminars</a:t>
            </a:r>
            <a:r>
              <a:rPr lang="cs-CZ" altLang="en-US" dirty="0"/>
              <a:t> + </a:t>
            </a:r>
            <a:r>
              <a:rPr lang="en-US" altLang="en-US" dirty="0"/>
              <a:t>assignments</a:t>
            </a:r>
            <a:r>
              <a:rPr lang="cs-CZ" altLang="en-US" dirty="0"/>
              <a:t> + </a:t>
            </a:r>
            <a:r>
              <a:rPr lang="cs-CZ" altLang="en-US" dirty="0" err="1"/>
              <a:t>project</a:t>
            </a:r>
            <a:r>
              <a:rPr lang="en-US" altLang="en-US" dirty="0"/>
              <a:t> + exam</a:t>
            </a:r>
            <a:endParaRPr lang="cs-CZ" altLang="en-US" dirty="0"/>
          </a:p>
          <a:p>
            <a:r>
              <a:rPr lang="en-US" altLang="en-US" dirty="0"/>
              <a:t>Assignments</a:t>
            </a:r>
            <a:endParaRPr lang="cs-CZ" altLang="en-US" dirty="0"/>
          </a:p>
          <a:p>
            <a:pPr lvl="1"/>
            <a:r>
              <a:rPr lang="en-GB" altLang="en-US" dirty="0"/>
              <a:t>10 homework assignments</a:t>
            </a:r>
            <a:endParaRPr lang="cs-CZ" altLang="en-US" dirty="0"/>
          </a:p>
          <a:p>
            <a:pPr lvl="1"/>
            <a:r>
              <a:rPr lang="en-US" altLang="en-US" b="1" dirty="0"/>
              <a:t>Individual work of each student</a:t>
            </a:r>
            <a:r>
              <a:rPr lang="en-US" altLang="en-US" dirty="0"/>
              <a:t>  </a:t>
            </a:r>
            <a:endParaRPr lang="cs-CZ" altLang="en-US" dirty="0"/>
          </a:p>
          <a:p>
            <a:pPr lvl="1"/>
            <a:r>
              <a:rPr lang="en-US" altLang="en-US" dirty="0"/>
              <a:t>Lab A403 available to students (except teaching hours)</a:t>
            </a:r>
          </a:p>
          <a:p>
            <a:r>
              <a:rPr lang="en-US" altLang="en-US" dirty="0"/>
              <a:t>Project</a:t>
            </a:r>
          </a:p>
          <a:p>
            <a:pPr lvl="1"/>
            <a:r>
              <a:rPr lang="en-US" altLang="en-US" b="1" dirty="0"/>
              <a:t>Team work </a:t>
            </a:r>
            <a:r>
              <a:rPr lang="en-US" altLang="en-US" dirty="0"/>
              <a:t>(2-3 members)</a:t>
            </a:r>
          </a:p>
          <a:p>
            <a:pPr lvl="1"/>
            <a:r>
              <a:rPr lang="en-US" altLang="en-US" dirty="0"/>
              <a:t>Details next week (</a:t>
            </a:r>
            <a:r>
              <a:rPr lang="en-US" altLang="en-US" dirty="0" err="1"/>
              <a:t>cryptowallet</a:t>
            </a:r>
            <a:r>
              <a:rPr lang="en-US" altLang="en-US" dirty="0"/>
              <a:t> derivation, CI, fuzzing…) </a:t>
            </a:r>
          </a:p>
          <a:p>
            <a:r>
              <a:rPr lang="en-US" altLang="en-US" dirty="0"/>
              <a:t>Exam</a:t>
            </a:r>
          </a:p>
          <a:p>
            <a:pPr lvl="1"/>
            <a:r>
              <a:rPr lang="en-US" altLang="en-US" dirty="0"/>
              <a:t>Written exam, open questions, pencil-only</a:t>
            </a:r>
          </a:p>
          <a:p>
            <a:endParaRPr lang="cs-CZ" altLang="en-US" dirty="0"/>
          </a:p>
        </p:txBody>
      </p:sp>
      <p:sp>
        <p:nvSpPr>
          <p:cNvPr id="717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7173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66CA96-5816-4BCB-9749-BB9543AD8DFA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491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Grading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100" dirty="0"/>
              <a:t>Credits</a:t>
            </a:r>
          </a:p>
          <a:p>
            <a:pPr lvl="1">
              <a:lnSpc>
                <a:spcPct val="80000"/>
              </a:lnSpc>
            </a:pPr>
            <a:r>
              <a:rPr lang="en-GB" altLang="en-US" sz="2100" dirty="0"/>
              <a:t>2+2+2 credits, plus 2 for the final exams</a:t>
            </a:r>
            <a:endParaRPr lang="en-US" altLang="en-US" sz="1900" dirty="0"/>
          </a:p>
          <a:p>
            <a:pPr>
              <a:lnSpc>
                <a:spcPct val="80000"/>
              </a:lnSpc>
            </a:pPr>
            <a:r>
              <a:rPr lang="cs-CZ" altLang="en-US" sz="2100" dirty="0" err="1"/>
              <a:t>Points</a:t>
            </a:r>
            <a:r>
              <a:rPr lang="en-GB" altLang="en-US" sz="2100" dirty="0"/>
              <a:t> [</a:t>
            </a:r>
            <a:r>
              <a:rPr lang="en-GB" altLang="en-US" sz="2100" dirty="0">
                <a:solidFill>
                  <a:srgbClr val="0070C0"/>
                </a:solidFill>
              </a:rPr>
              <a:t>Notice minimal number of points required!</a:t>
            </a:r>
            <a:r>
              <a:rPr lang="en-GB" altLang="en-US" sz="2100" dirty="0"/>
              <a:t>]</a:t>
            </a:r>
            <a:endParaRPr lang="cs-CZ" altLang="en-US" sz="2100" dirty="0"/>
          </a:p>
          <a:p>
            <a:pPr lvl="1">
              <a:lnSpc>
                <a:spcPct val="80000"/>
              </a:lnSpc>
            </a:pPr>
            <a:r>
              <a:rPr lang="cs-CZ" altLang="en-US" sz="1900" dirty="0" err="1"/>
              <a:t>Homework</a:t>
            </a:r>
            <a:r>
              <a:rPr lang="cs-CZ" altLang="en-US" sz="1900" dirty="0"/>
              <a:t> (</a:t>
            </a:r>
            <a:r>
              <a:rPr lang="en-US" altLang="en-US" sz="1900" dirty="0"/>
              <a:t>50</a:t>
            </a:r>
            <a:r>
              <a:rPr lang="cs-CZ" altLang="en-US" sz="1900" dirty="0"/>
              <a:t>)</a:t>
            </a:r>
            <a:r>
              <a:rPr lang="en-GB" altLang="en-US" sz="1900" dirty="0"/>
              <a:t> – [</a:t>
            </a:r>
            <a:r>
              <a:rPr lang="en-GB" altLang="en-US" sz="1900" dirty="0">
                <a:solidFill>
                  <a:srgbClr val="0070C0"/>
                </a:solidFill>
              </a:rPr>
              <a:t>minimum 25 required</a:t>
            </a:r>
            <a:r>
              <a:rPr lang="en-GB" altLang="en-US" sz="1900" dirty="0"/>
              <a:t>]</a:t>
            </a:r>
            <a:endParaRPr lang="cs-CZ" altLang="en-US" sz="1900" dirty="0"/>
          </a:p>
          <a:p>
            <a:pPr lvl="1">
              <a:lnSpc>
                <a:spcPct val="80000"/>
              </a:lnSpc>
            </a:pPr>
            <a:r>
              <a:rPr lang="cs-CZ" altLang="en-US" sz="1900" dirty="0"/>
              <a:t>Project (</a:t>
            </a:r>
            <a:r>
              <a:rPr lang="en-GB" altLang="en-US" sz="1900" dirty="0"/>
              <a:t>2</a:t>
            </a:r>
            <a:r>
              <a:rPr lang="en-US" altLang="en-US" sz="1900" dirty="0"/>
              <a:t>0</a:t>
            </a:r>
            <a:r>
              <a:rPr lang="cs-CZ" altLang="en-US" sz="1900" dirty="0"/>
              <a:t>)</a:t>
            </a:r>
            <a:r>
              <a:rPr lang="en-GB" altLang="en-US" sz="1900" dirty="0"/>
              <a:t> – [</a:t>
            </a:r>
            <a:r>
              <a:rPr lang="en-GB" altLang="en-US" sz="1900" dirty="0">
                <a:solidFill>
                  <a:srgbClr val="0070C0"/>
                </a:solidFill>
              </a:rPr>
              <a:t>minimum 10 required</a:t>
            </a:r>
            <a:r>
              <a:rPr lang="en-GB" altLang="en-US" sz="1900" dirty="0"/>
              <a:t>]</a:t>
            </a:r>
            <a:endParaRPr lang="cs-CZ" altLang="en-US" sz="1900" dirty="0"/>
          </a:p>
          <a:p>
            <a:pPr lvl="1">
              <a:lnSpc>
                <a:spcPct val="80000"/>
              </a:lnSpc>
            </a:pPr>
            <a:r>
              <a:rPr lang="cs-CZ" altLang="en-US" sz="1900" dirty="0" err="1"/>
              <a:t>Written</a:t>
            </a:r>
            <a:r>
              <a:rPr lang="cs-CZ" altLang="en-US" sz="1900" dirty="0"/>
              <a:t> </a:t>
            </a:r>
            <a:r>
              <a:rPr lang="cs-CZ" altLang="en-US" sz="1900" dirty="0" err="1"/>
              <a:t>exam</a:t>
            </a:r>
            <a:r>
              <a:rPr lang="cs-CZ" altLang="en-US" sz="1900" dirty="0"/>
              <a:t> </a:t>
            </a:r>
            <a:r>
              <a:rPr lang="en-US" altLang="en-US" sz="1900" dirty="0"/>
              <a:t>(50</a:t>
            </a:r>
            <a:r>
              <a:rPr lang="cs-CZ" altLang="en-US" sz="1900" dirty="0"/>
              <a:t>)</a:t>
            </a:r>
            <a:r>
              <a:rPr lang="en-GB" altLang="en-US" sz="1900" dirty="0"/>
              <a:t> – [</a:t>
            </a:r>
            <a:r>
              <a:rPr lang="en-GB" altLang="en-US" sz="1900" dirty="0">
                <a:solidFill>
                  <a:srgbClr val="0070C0"/>
                </a:solidFill>
              </a:rPr>
              <a:t>minimum 25 limit</a:t>
            </a:r>
            <a:r>
              <a:rPr lang="en-GB" altLang="en-US" sz="1900" dirty="0"/>
              <a:t>]</a:t>
            </a:r>
          </a:p>
          <a:p>
            <a:pPr lvl="1">
              <a:lnSpc>
                <a:spcPct val="80000"/>
              </a:lnSpc>
            </a:pPr>
            <a:r>
              <a:rPr lang="en-GB" altLang="en-US" sz="1900" dirty="0"/>
              <a:t>Occasional bonuses </a:t>
            </a:r>
            <a:r>
              <a:rPr lang="en-GB" altLang="en-US" sz="1900" dirty="0">
                <a:sym typeface="Wingdings" panose="05000000000000000000" pitchFamily="2" charset="2"/>
              </a:rPr>
              <a:t></a:t>
            </a:r>
          </a:p>
          <a:p>
            <a:pPr lvl="1">
              <a:lnSpc>
                <a:spcPct val="80000"/>
              </a:lnSpc>
            </a:pPr>
            <a:r>
              <a:rPr lang="en-US" altLang="en-US" sz="1900" dirty="0"/>
              <a:t>TLDR: must get at least half points from each area</a:t>
            </a:r>
            <a:endParaRPr lang="cs-CZ" altLang="en-US" sz="1900" dirty="0"/>
          </a:p>
          <a:p>
            <a:pPr>
              <a:lnSpc>
                <a:spcPct val="80000"/>
              </a:lnSpc>
            </a:pPr>
            <a:r>
              <a:rPr lang="cs-CZ" altLang="en-US" sz="2100" dirty="0" err="1"/>
              <a:t>Grading</a:t>
            </a:r>
            <a:r>
              <a:rPr lang="en-GB" altLang="en-US" sz="2100" dirty="0"/>
              <a:t> </a:t>
            </a:r>
            <a:r>
              <a:rPr lang="en-GB" altLang="en-US" sz="2400" dirty="0"/>
              <a:t>120 (max)</a:t>
            </a:r>
            <a:endParaRPr lang="cs-CZ" altLang="en-US" sz="2100" dirty="0"/>
          </a:p>
          <a:p>
            <a:pPr lvl="1">
              <a:lnSpc>
                <a:spcPct val="80000"/>
              </a:lnSpc>
            </a:pPr>
            <a:r>
              <a:rPr lang="cs-CZ" altLang="en-US" sz="1900" dirty="0"/>
              <a:t>A </a:t>
            </a:r>
            <a:r>
              <a:rPr lang="cs-CZ" altLang="en-US" sz="1900" dirty="0">
                <a:cs typeface="Arial" panose="020B0604020202020204" pitchFamily="34" charset="0"/>
              </a:rPr>
              <a:t>≥</a:t>
            </a:r>
            <a:r>
              <a:rPr lang="en-GB" altLang="en-US" sz="1900" dirty="0">
                <a:cs typeface="Arial" panose="020B0604020202020204" pitchFamily="34" charset="0"/>
              </a:rPr>
              <a:t> 110</a:t>
            </a:r>
            <a:endParaRPr lang="cs-CZ" altLang="en-US" sz="1900" dirty="0"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cs-CZ" altLang="en-US" sz="1900" dirty="0"/>
              <a:t>B </a:t>
            </a:r>
            <a:r>
              <a:rPr lang="cs-CZ" altLang="en-US" sz="1900" dirty="0">
                <a:cs typeface="Arial" panose="020B0604020202020204" pitchFamily="34" charset="0"/>
              </a:rPr>
              <a:t>≥</a:t>
            </a:r>
            <a:r>
              <a:rPr lang="en-GB" altLang="en-US" sz="1900" dirty="0">
                <a:cs typeface="Arial" panose="020B0604020202020204" pitchFamily="34" charset="0"/>
              </a:rPr>
              <a:t> 100</a:t>
            </a:r>
            <a:endParaRPr lang="cs-CZ" altLang="en-US" sz="1900" dirty="0"/>
          </a:p>
          <a:p>
            <a:pPr lvl="1">
              <a:lnSpc>
                <a:spcPct val="80000"/>
              </a:lnSpc>
            </a:pPr>
            <a:r>
              <a:rPr lang="cs-CZ" altLang="en-US" sz="1900" dirty="0"/>
              <a:t>C </a:t>
            </a:r>
            <a:r>
              <a:rPr lang="cs-CZ" altLang="en-US" sz="1900" dirty="0">
                <a:cs typeface="Arial" panose="020B0604020202020204" pitchFamily="34" charset="0"/>
              </a:rPr>
              <a:t>≥</a:t>
            </a:r>
            <a:r>
              <a:rPr lang="en-GB" altLang="en-US" sz="1900" dirty="0">
                <a:cs typeface="Arial" panose="020B0604020202020204" pitchFamily="34" charset="0"/>
              </a:rPr>
              <a:t> 90</a:t>
            </a:r>
            <a:endParaRPr lang="cs-CZ" altLang="en-US" sz="1900" dirty="0"/>
          </a:p>
          <a:p>
            <a:pPr lvl="1">
              <a:lnSpc>
                <a:spcPct val="80000"/>
              </a:lnSpc>
            </a:pPr>
            <a:r>
              <a:rPr lang="cs-CZ" altLang="en-US" sz="1900" dirty="0"/>
              <a:t>D </a:t>
            </a:r>
            <a:r>
              <a:rPr lang="cs-CZ" altLang="en-US" sz="1900" dirty="0">
                <a:cs typeface="Arial" panose="020B0604020202020204" pitchFamily="34" charset="0"/>
              </a:rPr>
              <a:t>≥</a:t>
            </a:r>
            <a:r>
              <a:rPr lang="en-GB" altLang="en-US" sz="1900" dirty="0">
                <a:cs typeface="Arial" panose="020B0604020202020204" pitchFamily="34" charset="0"/>
              </a:rPr>
              <a:t> 80</a:t>
            </a:r>
            <a:endParaRPr lang="cs-CZ" altLang="en-US" sz="1900" dirty="0"/>
          </a:p>
          <a:p>
            <a:pPr lvl="1">
              <a:lnSpc>
                <a:spcPct val="80000"/>
              </a:lnSpc>
            </a:pPr>
            <a:r>
              <a:rPr lang="cs-CZ" altLang="en-US" sz="1900" dirty="0"/>
              <a:t>E </a:t>
            </a:r>
            <a:r>
              <a:rPr lang="cs-CZ" altLang="en-US" sz="1900" dirty="0">
                <a:cs typeface="Arial" panose="020B0604020202020204" pitchFamily="34" charset="0"/>
              </a:rPr>
              <a:t>≥</a:t>
            </a:r>
            <a:r>
              <a:rPr lang="en-GB" altLang="en-US" sz="1900" dirty="0">
                <a:cs typeface="Arial" panose="020B0604020202020204" pitchFamily="34" charset="0"/>
              </a:rPr>
              <a:t> 65</a:t>
            </a:r>
            <a:endParaRPr lang="cs-CZ" altLang="en-US" sz="1900" dirty="0"/>
          </a:p>
          <a:p>
            <a:pPr lvl="1">
              <a:lnSpc>
                <a:spcPct val="80000"/>
              </a:lnSpc>
            </a:pPr>
            <a:r>
              <a:rPr lang="cs-CZ" altLang="en-US" sz="1900" dirty="0"/>
              <a:t>F </a:t>
            </a:r>
            <a:r>
              <a:rPr lang="en-US" altLang="en-US" sz="1900" dirty="0"/>
              <a:t>&lt; 65</a:t>
            </a:r>
            <a:endParaRPr lang="en-GB" altLang="en-US" sz="1900" dirty="0"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</a:pPr>
            <a:endParaRPr lang="cs-CZ" altLang="en-US" sz="1900" dirty="0"/>
          </a:p>
          <a:p>
            <a:pPr>
              <a:lnSpc>
                <a:spcPct val="80000"/>
              </a:lnSpc>
            </a:pPr>
            <a:endParaRPr lang="cs-CZ" altLang="en-US" sz="2100" dirty="0"/>
          </a:p>
        </p:txBody>
      </p:sp>
      <p:sp>
        <p:nvSpPr>
          <p:cNvPr id="922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9221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AD659DA-2CEA-4448-A752-BC9EB17E91D8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734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Attendance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 sz="2300" dirty="0" err="1"/>
              <a:t>Lectures</a:t>
            </a:r>
            <a:endParaRPr lang="cs-CZ" altLang="en-US" sz="2300" dirty="0"/>
          </a:p>
          <a:p>
            <a:pPr lvl="1">
              <a:lnSpc>
                <a:spcPct val="90000"/>
              </a:lnSpc>
            </a:pPr>
            <a:r>
              <a:rPr lang="cs-CZ" altLang="en-US" sz="2100" dirty="0" err="1"/>
              <a:t>Attendance</a:t>
            </a:r>
            <a:r>
              <a:rPr lang="cs-CZ" altLang="en-US" sz="2100" dirty="0"/>
              <a:t> not </a:t>
            </a:r>
            <a:r>
              <a:rPr lang="cs-CZ" altLang="en-US" sz="2100" dirty="0" err="1"/>
              <a:t>obligatory</a:t>
            </a:r>
            <a:r>
              <a:rPr lang="cs-CZ" altLang="en-US" sz="2100" dirty="0"/>
              <a:t>, but </a:t>
            </a:r>
            <a:r>
              <a:rPr lang="cs-CZ" altLang="en-US" sz="2100" dirty="0" err="1"/>
              <a:t>highly</a:t>
            </a:r>
            <a:r>
              <a:rPr lang="cs-CZ" altLang="en-US" sz="2100" dirty="0"/>
              <a:t> </a:t>
            </a:r>
            <a:r>
              <a:rPr lang="cs-CZ" altLang="en-US" sz="2100" dirty="0" err="1"/>
              <a:t>recommended</a:t>
            </a:r>
            <a:endParaRPr lang="cs-CZ" altLang="en-US" sz="2100" dirty="0"/>
          </a:p>
          <a:p>
            <a:pPr>
              <a:lnSpc>
                <a:spcPct val="90000"/>
              </a:lnSpc>
            </a:pPr>
            <a:r>
              <a:rPr lang="cs-CZ" altLang="en-US" sz="2300" dirty="0" err="1"/>
              <a:t>Seminars</a:t>
            </a:r>
            <a:endParaRPr lang="cs-CZ" altLang="en-US" sz="2300" dirty="0"/>
          </a:p>
          <a:p>
            <a:pPr lvl="1">
              <a:lnSpc>
                <a:spcPct val="90000"/>
              </a:lnSpc>
            </a:pPr>
            <a:r>
              <a:rPr lang="cs-CZ" altLang="en-US" sz="2100" dirty="0" err="1"/>
              <a:t>Att</a:t>
            </a:r>
            <a:r>
              <a:rPr lang="en-US" altLang="en-US" sz="2100" dirty="0"/>
              <a:t>e</a:t>
            </a:r>
            <a:r>
              <a:rPr lang="cs-CZ" altLang="en-US" sz="2100" dirty="0" err="1"/>
              <a:t>nd</a:t>
            </a:r>
            <a:r>
              <a:rPr lang="en-US" altLang="en-US" sz="2100" dirty="0"/>
              <a:t>a</a:t>
            </a:r>
            <a:r>
              <a:rPr lang="cs-CZ" altLang="en-US" sz="2100" dirty="0" err="1"/>
              <a:t>nce</a:t>
            </a:r>
            <a:r>
              <a:rPr lang="cs-CZ" altLang="en-US" sz="2100" dirty="0"/>
              <a:t> </a:t>
            </a:r>
            <a:r>
              <a:rPr lang="cs-CZ" altLang="en-US" sz="2100" b="1" dirty="0" err="1"/>
              <a:t>obligatory</a:t>
            </a:r>
            <a:endParaRPr lang="cs-CZ" altLang="en-US" sz="2100" b="1" dirty="0"/>
          </a:p>
          <a:p>
            <a:pPr lvl="1">
              <a:lnSpc>
                <a:spcPct val="90000"/>
              </a:lnSpc>
            </a:pPr>
            <a:r>
              <a:rPr lang="cs-CZ" altLang="en-US" sz="2100" dirty="0" err="1"/>
              <a:t>Absences</a:t>
            </a:r>
            <a:r>
              <a:rPr lang="cs-CZ" altLang="en-US" sz="2100" dirty="0"/>
              <a:t> </a:t>
            </a:r>
            <a:r>
              <a:rPr lang="cs-CZ" altLang="en-US" sz="2100" dirty="0" err="1"/>
              <a:t>must</a:t>
            </a:r>
            <a:r>
              <a:rPr lang="cs-CZ" altLang="en-US" sz="2100" dirty="0"/>
              <a:t> </a:t>
            </a:r>
            <a:r>
              <a:rPr lang="cs-CZ" altLang="en-US" sz="2100" dirty="0" err="1"/>
              <a:t>be</a:t>
            </a:r>
            <a:r>
              <a:rPr lang="cs-CZ" altLang="en-US" sz="2100" dirty="0"/>
              <a:t> </a:t>
            </a:r>
            <a:r>
              <a:rPr lang="cs-CZ" altLang="en-US" sz="2100" dirty="0" err="1"/>
              <a:t>excused</a:t>
            </a:r>
            <a:r>
              <a:rPr lang="cs-CZ" altLang="en-US" sz="2100" dirty="0"/>
              <a:t> </a:t>
            </a:r>
            <a:r>
              <a:rPr lang="cs-CZ" altLang="en-US" sz="2100" dirty="0" err="1"/>
              <a:t>at</a:t>
            </a:r>
            <a:r>
              <a:rPr lang="cs-CZ" altLang="en-US" sz="2100" dirty="0"/>
              <a:t> </a:t>
            </a:r>
            <a:r>
              <a:rPr lang="cs-CZ" altLang="en-US" sz="2100" dirty="0" err="1"/>
              <a:t>the</a:t>
            </a:r>
            <a:r>
              <a:rPr lang="cs-CZ" altLang="en-US" sz="2100" dirty="0"/>
              <a:t> department </a:t>
            </a:r>
            <a:r>
              <a:rPr lang="cs-CZ" altLang="en-US" sz="2100" dirty="0" err="1"/>
              <a:t>of</a:t>
            </a:r>
            <a:r>
              <a:rPr lang="cs-CZ" altLang="en-US" sz="2100" dirty="0"/>
              <a:t> study </a:t>
            </a:r>
            <a:r>
              <a:rPr lang="cs-CZ" altLang="en-US" sz="2100" dirty="0" err="1"/>
              <a:t>affairs</a:t>
            </a:r>
            <a:endParaRPr lang="en-US" altLang="en-US" sz="2100" dirty="0"/>
          </a:p>
          <a:p>
            <a:pPr lvl="1">
              <a:lnSpc>
                <a:spcPct val="90000"/>
              </a:lnSpc>
            </a:pPr>
            <a:r>
              <a:rPr lang="en-US" altLang="en-US" sz="2100" dirty="0"/>
              <a:t>2 absences are OK (even without excuse)</a:t>
            </a:r>
            <a:endParaRPr lang="cs-CZ" altLang="en-US" sz="2100" dirty="0"/>
          </a:p>
          <a:p>
            <a:pPr>
              <a:lnSpc>
                <a:spcPct val="90000"/>
              </a:lnSpc>
            </a:pPr>
            <a:r>
              <a:rPr lang="en-US" altLang="en-US" sz="2300" dirty="0"/>
              <a:t>Assignments</a:t>
            </a:r>
            <a:r>
              <a:rPr lang="cs-CZ" altLang="en-US" sz="2300" dirty="0"/>
              <a:t> and </a:t>
            </a:r>
            <a:r>
              <a:rPr lang="cs-CZ" altLang="en-US" sz="2300" dirty="0" err="1"/>
              <a:t>projects</a:t>
            </a:r>
            <a:endParaRPr lang="cs-CZ" altLang="en-US" sz="2300" dirty="0"/>
          </a:p>
          <a:p>
            <a:pPr lvl="1">
              <a:lnSpc>
                <a:spcPct val="90000"/>
              </a:lnSpc>
            </a:pPr>
            <a:r>
              <a:rPr lang="cs-CZ" altLang="en-US" sz="2100" dirty="0"/>
              <a:t>Done </a:t>
            </a:r>
            <a:r>
              <a:rPr lang="cs-CZ" altLang="en-US" sz="2100" dirty="0" err="1"/>
              <a:t>during</a:t>
            </a:r>
            <a:r>
              <a:rPr lang="cs-CZ" altLang="en-US" sz="2100" dirty="0"/>
              <a:t> student free </a:t>
            </a:r>
            <a:r>
              <a:rPr lang="cs-CZ" altLang="en-US" sz="2100" dirty="0" err="1"/>
              <a:t>time</a:t>
            </a:r>
            <a:r>
              <a:rPr lang="cs-CZ" altLang="en-US" sz="2100" dirty="0"/>
              <a:t> (</a:t>
            </a:r>
            <a:r>
              <a:rPr lang="cs-CZ" altLang="en-US" sz="2100" dirty="0" err="1"/>
              <a:t>e.g</a:t>
            </a:r>
            <a:r>
              <a:rPr lang="cs-CZ" altLang="en-US" sz="2100" dirty="0"/>
              <a:t>. </a:t>
            </a:r>
            <a:r>
              <a:rPr lang="cs-CZ" altLang="en-US" sz="2100" dirty="0" err="1"/>
              <a:t>at</a:t>
            </a:r>
            <a:r>
              <a:rPr lang="cs-CZ" altLang="en-US" sz="2100" dirty="0"/>
              <a:t> </a:t>
            </a:r>
            <a:r>
              <a:rPr lang="cs-CZ" altLang="en-US" sz="2100" dirty="0" err="1"/>
              <a:t>the</a:t>
            </a:r>
            <a:r>
              <a:rPr lang="cs-CZ" altLang="en-US" sz="2100" dirty="0"/>
              <a:t> </a:t>
            </a:r>
            <a:r>
              <a:rPr lang="cs-CZ" altLang="en-US" sz="2100" dirty="0" err="1"/>
              <a:t>dormitory</a:t>
            </a:r>
            <a:r>
              <a:rPr lang="cs-CZ" altLang="en-US" sz="2100" dirty="0"/>
              <a:t>)</a:t>
            </a:r>
          </a:p>
          <a:p>
            <a:pPr lvl="1">
              <a:lnSpc>
                <a:spcPct val="90000"/>
              </a:lnSpc>
            </a:pPr>
            <a:r>
              <a:rPr lang="cs-CZ" altLang="en-US" sz="2100" dirty="0"/>
              <a:t>Access to</a:t>
            </a:r>
            <a:r>
              <a:rPr lang="en-US" altLang="en-US" sz="2100" dirty="0"/>
              <a:t> network lab and </a:t>
            </a:r>
            <a:r>
              <a:rPr lang="en-US" altLang="en-US" sz="2100" dirty="0" err="1"/>
              <a:t>CRoCS</a:t>
            </a:r>
            <a:r>
              <a:rPr lang="cs-CZ" altLang="en-US" sz="2100" dirty="0"/>
              <a:t> </a:t>
            </a:r>
            <a:r>
              <a:rPr lang="cs-CZ" altLang="en-US" sz="2100" dirty="0" err="1"/>
              <a:t>lab</a:t>
            </a:r>
            <a:r>
              <a:rPr lang="cs-CZ" altLang="en-US" sz="2100" dirty="0"/>
              <a:t> </a:t>
            </a:r>
            <a:r>
              <a:rPr lang="cs-CZ" altLang="en-US" sz="2100" dirty="0" err="1"/>
              <a:t>is</a:t>
            </a:r>
            <a:r>
              <a:rPr lang="cs-CZ" altLang="en-US" sz="2100" dirty="0"/>
              <a:t> </a:t>
            </a:r>
            <a:r>
              <a:rPr lang="en-US" altLang="en-US" sz="2100" dirty="0"/>
              <a:t>possible</a:t>
            </a:r>
            <a:endParaRPr lang="cs-CZ" altLang="en-US" sz="2100" dirty="0"/>
          </a:p>
        </p:txBody>
      </p:sp>
      <p:sp>
        <p:nvSpPr>
          <p:cNvPr id="1229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12293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BC6606E-4756-4E32-A6A6-A6C7AC68ECFE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Discussion forum in Information System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Discussion forum in Information System (IS)</a:t>
            </a:r>
          </a:p>
          <a:p>
            <a:pPr lvl="1"/>
            <a:r>
              <a:rPr lang="en-GB" altLang="en-US" sz="2400" dirty="0">
                <a:hlinkClick r:id="rId2"/>
              </a:rPr>
              <a:t>https://is.muni.cz/auth/cd/1433/podzim2019/PA193/</a:t>
            </a:r>
            <a:endParaRPr lang="en-GB" altLang="en-US" dirty="0"/>
          </a:p>
          <a:p>
            <a:r>
              <a:rPr lang="en-GB" altLang="en-US" dirty="0"/>
              <a:t>Mainly for discussion among the students</a:t>
            </a:r>
          </a:p>
          <a:p>
            <a:pPr lvl="1"/>
            <a:r>
              <a:rPr lang="en-GB" altLang="en-US" dirty="0"/>
              <a:t>Not observed by stuff all the time!</a:t>
            </a:r>
          </a:p>
          <a:p>
            <a:pPr lvl="1"/>
            <a:r>
              <a:rPr lang="en-GB" altLang="en-US" dirty="0"/>
              <a:t>Write us email if necessary</a:t>
            </a:r>
          </a:p>
          <a:p>
            <a:r>
              <a:rPr lang="en-GB" altLang="en-US" dirty="0"/>
              <a:t>What to ask? </a:t>
            </a:r>
          </a:p>
          <a:p>
            <a:pPr lvl="1"/>
            <a:r>
              <a:rPr lang="en-GB" altLang="en-US" dirty="0"/>
              <a:t>OK to ask about ambiguities in assignment</a:t>
            </a:r>
          </a:p>
          <a:p>
            <a:pPr lvl="1"/>
            <a:r>
              <a:rPr lang="en-GB" altLang="en-US" dirty="0"/>
              <a:t>NOT OK to ask for the solution </a:t>
            </a:r>
          </a:p>
          <a:p>
            <a:pPr lvl="1"/>
            <a:r>
              <a:rPr lang="en-GB" altLang="en-US" dirty="0"/>
              <a:t>NOT OK to post your own code and ask what is wrong 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BEE01B-7E4F-4F1E-B6B4-178D45F777A0}" type="slidenum">
              <a:rPr lang="cs-CZ" altLang="en-US" smtClean="0">
                <a:solidFill>
                  <a:schemeClr val="bg1"/>
                </a:solidFill>
              </a:rPr>
              <a:pPr/>
              <a:t>9</a:t>
            </a:fld>
            <a:endParaRPr lang="cs-CZ" altLang="en-US">
              <a:solidFill>
                <a:schemeClr val="bg1"/>
              </a:solidFill>
            </a:endParaRPr>
          </a:p>
        </p:txBody>
      </p:sp>
      <p:sp>
        <p:nvSpPr>
          <p:cNvPr id="1434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>
                <a:solidFill>
                  <a:schemeClr val="bg1"/>
                </a:solidFill>
              </a:rPr>
              <a:t>I      PA193 - Introductory info</a:t>
            </a:r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CS_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CRCS_prezentace</Template>
  <TotalTime>2749</TotalTime>
  <Words>986</Words>
  <Application>Microsoft Office PowerPoint</Application>
  <PresentationFormat>On-screen Show (4:3)</PresentationFormat>
  <Paragraphs>177</Paragraphs>
  <Slides>18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CRCS_prezentace</vt:lpstr>
      <vt:lpstr>PA193 Secure coding principles and practices</vt:lpstr>
      <vt:lpstr>PA193 Secure coding principles and practices</vt:lpstr>
      <vt:lpstr>People</vt:lpstr>
      <vt:lpstr>Aims of the subject</vt:lpstr>
      <vt:lpstr>Previous knowledge requirements</vt:lpstr>
      <vt:lpstr>Organization</vt:lpstr>
      <vt:lpstr>Grading</vt:lpstr>
      <vt:lpstr>Attendance</vt:lpstr>
      <vt:lpstr>Discussion forum in Information System</vt:lpstr>
      <vt:lpstr>Plagiarism</vt:lpstr>
      <vt:lpstr>Reuse of existing code</vt:lpstr>
      <vt:lpstr>PowerPoint Presentation</vt:lpstr>
      <vt:lpstr>PowerPoint Presentation</vt:lpstr>
      <vt:lpstr>Course resources</vt:lpstr>
      <vt:lpstr>Recommended literature</vt:lpstr>
      <vt:lpstr>Lectures and content</vt:lpstr>
      <vt:lpstr>Lectures and content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Jmeno uzivatele</dc:creator>
  <cp:lastModifiedBy>Petr Švenda</cp:lastModifiedBy>
  <cp:revision>244</cp:revision>
  <cp:lastPrinted>2012-09-10T13:56:59Z</cp:lastPrinted>
  <dcterms:created xsi:type="dcterms:W3CDTF">2013-08-19T12:15:33Z</dcterms:created>
  <dcterms:modified xsi:type="dcterms:W3CDTF">2019-09-16T07:32:05Z</dcterms:modified>
</cp:coreProperties>
</file>