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95" r:id="rId2"/>
    <p:sldId id="318" r:id="rId3"/>
    <p:sldId id="1400" r:id="rId4"/>
    <p:sldId id="1396" r:id="rId5"/>
    <p:sldId id="1397" r:id="rId6"/>
    <p:sldId id="1398" r:id="rId7"/>
    <p:sldId id="1399" r:id="rId8"/>
    <p:sldId id="336" r:id="rId9"/>
    <p:sldId id="323" r:id="rId10"/>
    <p:sldId id="325" r:id="rId11"/>
    <p:sldId id="315" r:id="rId12"/>
    <p:sldId id="329" r:id="rId13"/>
    <p:sldId id="331" r:id="rId14"/>
    <p:sldId id="1401" r:id="rId15"/>
    <p:sldId id="1402" r:id="rId16"/>
  </p:sldIdLst>
  <p:sldSz cx="12192000" cy="6858000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46DAB3"/>
    <a:srgbClr val="CD4EF0"/>
    <a:srgbClr val="1E1D1B"/>
    <a:srgbClr val="7D2E9C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87112" autoAdjust="0"/>
  </p:normalViewPr>
  <p:slideViewPr>
    <p:cSldViewPr>
      <p:cViewPr varScale="1">
        <p:scale>
          <a:sx n="113" d="100"/>
          <a:sy n="113" d="100"/>
        </p:scale>
        <p:origin x="108" y="84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5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0"/>
            <a:ext cx="91923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r="63274"/>
          <a:stretch/>
        </p:blipFill>
        <p:spPr bwMode="auto">
          <a:xfrm>
            <a:off x="0" y="0"/>
            <a:ext cx="33759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35942" r="28807"/>
          <a:stretch/>
        </p:blipFill>
        <p:spPr bwMode="auto">
          <a:xfrm>
            <a:off x="3375992" y="0"/>
            <a:ext cx="32403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2001" y="476672"/>
            <a:ext cx="7671900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2000" y="3284984"/>
            <a:ext cx="7632245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672000" y="5254005"/>
            <a:ext cx="7632245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7104789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199456" y="6572250"/>
            <a:ext cx="6816757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| PA193 -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62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646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6369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5376597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2000" y="1844825"/>
            <a:ext cx="5274997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44825"/>
            <a:ext cx="53848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1819" y="1916833"/>
            <a:ext cx="5386917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1819" y="2556594"/>
            <a:ext cx="5386917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5586" y="1916833"/>
            <a:ext cx="5389033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5586" y="2556594"/>
            <a:ext cx="5389033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764705"/>
            <a:ext cx="4011084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764705"/>
            <a:ext cx="6815667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916832"/>
            <a:ext cx="4011084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52736"/>
            <a:ext cx="73152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59508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70984" y="908720"/>
            <a:ext cx="109728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70984" y="1871664"/>
            <a:ext cx="109728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70985" y="6573838"/>
            <a:ext cx="529167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519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Dynamic analysis, fuzzing</a:t>
            </a:r>
            <a:endParaRPr lang="cs-CZ" dirty="0"/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7608168" y="6525344"/>
            <a:ext cx="4583832" cy="369332"/>
          </a:xfrm>
          <a:prstGeom prst="rect">
            <a:avLst/>
          </a:prstGeom>
          <a:solidFill>
            <a:srgbClr val="1E1D1B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                       www.crcs.cz/rsa  @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</a:rPr>
              <a:t>CRoCS_MUNI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 userDrawn="1"/>
        </p:nvSpPr>
        <p:spPr>
          <a:xfrm>
            <a:off x="6600056" y="6138169"/>
            <a:ext cx="5760640" cy="431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xx@mail.muni.cz" TargetMode="External"/><Relationship Id="rId7" Type="http://schemas.openxmlformats.org/officeDocument/2006/relationships/hyperlink" Target="https://github.com/Gariane/PA193_mnemonic_SIGSEGVboys" TargetMode="External"/><Relationship Id="rId2" Type="http://schemas.openxmlformats.org/officeDocument/2006/relationships/hyperlink" Target="https://github.com/arvindrao7589/PA193_test_parser_Novaco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fi.muni.cz/xdlhopol/PA193_mnemonic_bigbugs" TargetMode="External"/><Relationship Id="rId5" Type="http://schemas.openxmlformats.org/officeDocument/2006/relationships/hyperlink" Target="https://github.com/xx/PA193_mnemonic_xxx" TargetMode="External"/><Relationship Id="rId4" Type="http://schemas.openxmlformats.org/officeDocument/2006/relationships/hyperlink" Target="mailto:469331@mail.muni.cz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17825@mail.muni.cz" TargetMode="External"/><Relationship Id="rId2" Type="http://schemas.openxmlformats.org/officeDocument/2006/relationships/hyperlink" Target="https://github.com/xx/PA193_mnemonic_xx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dufkan/PA193_mnemonic_trusty_rusty" TargetMode="External"/><Relationship Id="rId4" Type="http://schemas.openxmlformats.org/officeDocument/2006/relationships/hyperlink" Target="mailto:xx@mail.muni.cz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xx/PA193_mnemonic_xx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bitcoin/bips/blob/master/bip-0039.mediawiki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rezor/python-mnemonic/blob/master/vectors.json" TargetMode="Externa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/>
              <a:t>PA193 - Secure coding principles and practices 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672000" y="3330629"/>
            <a:ext cx="8088295" cy="810090"/>
          </a:xfrm>
        </p:spPr>
        <p:txBody>
          <a:bodyPr/>
          <a:lstStyle/>
          <a:p>
            <a:r>
              <a:rPr lang="en-US" altLang="cs-CZ" dirty="0"/>
              <a:t>Team project: bip39 mnemonic phrase generator (and verifier)</a:t>
            </a:r>
            <a:endParaRPr lang="cs-CZ" alt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4E0BA9-1A03-4880-95FF-7A92EF8C34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206" y="5445224"/>
            <a:ext cx="359727" cy="359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1BC704C-8ECB-41D7-B24B-74A9FEE9E0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777" y="5496930"/>
            <a:ext cx="256319" cy="256319"/>
          </a:xfrm>
          <a:prstGeom prst="rect">
            <a:avLst/>
          </a:prstGeom>
        </p:spPr>
      </p:pic>
      <p:sp>
        <p:nvSpPr>
          <p:cNvPr id="10" name="Zástupný symbol pro text 3">
            <a:extLst>
              <a:ext uri="{FF2B5EF4-FFF2-40B4-BE49-F238E27FC236}">
                <a16:creationId xmlns:a16="http://schemas.microsoft.com/office/drawing/2014/main" id="{615BA8DC-1FE4-43F0-B44E-83F30312B1C1}"/>
              </a:ext>
            </a:extLst>
          </p:cNvPr>
          <p:cNvSpPr txBox="1">
            <a:spLocks/>
          </p:cNvSpPr>
          <p:nvPr/>
        </p:nvSpPr>
        <p:spPr bwMode="auto">
          <a:xfrm>
            <a:off x="672001" y="5888492"/>
            <a:ext cx="64201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4485"/>
              </a:buClr>
              <a:buSzPct val="100000"/>
              <a:buFont typeface="Arial" charset="0"/>
              <a:buNone/>
              <a:defRPr sz="1800" b="0" kern="1200">
                <a:solidFill>
                  <a:srgbClr val="1E4485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350" b="1" dirty="0"/>
              <a:t>P</a:t>
            </a:r>
            <a:r>
              <a:rPr lang="en-US" sz="1350" b="1" dirty="0" err="1"/>
              <a:t>etr</a:t>
            </a:r>
            <a:r>
              <a:rPr lang="en-US" sz="1350" b="1" dirty="0"/>
              <a:t> </a:t>
            </a:r>
            <a:r>
              <a:rPr lang="cs-CZ" sz="1350" b="1" dirty="0" err="1"/>
              <a:t>Švenda</a:t>
            </a:r>
            <a:r>
              <a:rPr lang="cs-CZ" sz="1350" b="1" dirty="0"/>
              <a:t> </a:t>
            </a:r>
            <a:r>
              <a:rPr lang="en-GB" sz="1350" i="1" dirty="0"/>
              <a:t> </a:t>
            </a:r>
            <a:r>
              <a:rPr lang="cs-CZ" sz="1350" i="1" dirty="0"/>
              <a:t>       </a:t>
            </a:r>
            <a:r>
              <a:rPr lang="cs-CZ" sz="1350" b="1" i="1" dirty="0"/>
              <a:t>svenda@fi.muni.cz</a:t>
            </a:r>
            <a:r>
              <a:rPr lang="en-GB" sz="1350" b="1" i="1" dirty="0"/>
              <a:t>        @</a:t>
            </a:r>
            <a:r>
              <a:rPr lang="en-GB" sz="1350" b="1" i="1" dirty="0" err="1"/>
              <a:t>rngsec</a:t>
            </a:r>
            <a:r>
              <a:rPr lang="cs-CZ" sz="1350" b="1" dirty="0"/>
              <a:t> </a:t>
            </a:r>
            <a:endParaRPr lang="en-GB" sz="1350" b="1" dirty="0"/>
          </a:p>
          <a:p>
            <a:r>
              <a:rPr lang="en-GB" sz="1350" dirty="0"/>
              <a:t>Centre for Research on Cryptography and Security, </a:t>
            </a:r>
            <a:r>
              <a:rPr lang="en-US" sz="1350" dirty="0"/>
              <a:t>Masaryk University</a:t>
            </a:r>
          </a:p>
          <a:p>
            <a:endParaRPr lang="en-GB" sz="1350" dirty="0"/>
          </a:p>
          <a:p>
            <a:r>
              <a:rPr lang="cs-CZ" sz="1350" dirty="0"/>
              <a:t>	</a:t>
            </a:r>
            <a:endParaRPr lang="en-GB" sz="1350" dirty="0"/>
          </a:p>
          <a:p>
            <a:endParaRPr lang="cs-CZ" sz="13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C0E658C6-2058-4449-8260-94A706C2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Immediate next steps (seminar 3.10.2019)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AF0DAC8-46FA-4EEB-BB99-224F833CF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Form groups, exchange emails, get together, select your language, find required static and dynamic analysis tooling, book with me </a:t>
            </a:r>
            <a:r>
              <a:rPr lang="en-US" altLang="en-US" sz="2800" dirty="0">
                <a:solidFill>
                  <a:srgbClr val="FF0000"/>
                </a:solidFill>
              </a:rPr>
              <a:t>now</a:t>
            </a:r>
            <a:r>
              <a:rPr lang="en-US" altLang="en-US" sz="2800" dirty="0"/>
              <a:t> </a:t>
            </a:r>
          </a:p>
          <a:p>
            <a:r>
              <a:rPr lang="en-GB" altLang="en-US" dirty="0"/>
              <a:t>Setup repo at GitHub ‘</a:t>
            </a:r>
            <a:r>
              <a:rPr lang="en-GB" altLang="en-US" i="1" dirty="0"/>
              <a:t>PA193_mnemonic_XXX</a:t>
            </a:r>
            <a:r>
              <a:rPr lang="en-GB" altLang="en-US" dirty="0"/>
              <a:t>’ where XXX is name of your team</a:t>
            </a:r>
          </a:p>
          <a:p>
            <a:pPr lvl="1"/>
            <a:r>
              <a:rPr lang="en-GB" altLang="en-US" dirty="0"/>
              <a:t>Create README.md</a:t>
            </a:r>
          </a:p>
          <a:p>
            <a:r>
              <a:rPr lang="en-GB" altLang="en-US" dirty="0"/>
              <a:t>Setup GitHub and </a:t>
            </a:r>
            <a:r>
              <a:rPr lang="en-GB" altLang="en-US" dirty="0" err="1"/>
              <a:t>TrevisCI</a:t>
            </a:r>
            <a:r>
              <a:rPr lang="en-GB" altLang="en-US" dirty="0"/>
              <a:t> integration (first test is code compilation)</a:t>
            </a:r>
          </a:p>
          <a:p>
            <a:r>
              <a:rPr lang="en-GB" altLang="en-US" dirty="0"/>
              <a:t>Start writing mnemonic generator implementation (use </a:t>
            </a:r>
            <a:r>
              <a:rPr lang="en-GB" altLang="en-US" u="sng" dirty="0"/>
              <a:t>small</a:t>
            </a:r>
            <a:r>
              <a:rPr lang="en-GB" altLang="en-US" dirty="0"/>
              <a:t> commits)</a:t>
            </a:r>
          </a:p>
          <a:p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10244" name="Zástupný symbol pro zápatí 3">
            <a:extLst>
              <a:ext uri="{FF2B5EF4-FFF2-40B4-BE49-F238E27FC236}">
                <a16:creationId xmlns:a16="http://schemas.microsoft.com/office/drawing/2014/main" id="{F9FF38B3-DC8C-479D-9C73-B0A1F6A2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70985" y="6573838"/>
            <a:ext cx="5208991" cy="28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dirty="0">
                <a:solidFill>
                  <a:schemeClr val="bg1"/>
                </a:solidFill>
              </a:rPr>
              <a:t>| PA193 - </a:t>
            </a:r>
            <a:r>
              <a:rPr lang="cs-CZ" altLang="cs-CZ" dirty="0" err="1">
                <a:solidFill>
                  <a:schemeClr val="bg1"/>
                </a:solidFill>
              </a:rPr>
              <a:t>Security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dirty="0" err="1">
                <a:solidFill>
                  <a:schemeClr val="bg1"/>
                </a:solidFill>
              </a:rPr>
              <a:t>technologies</a:t>
            </a: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CBF9F8E-F1D5-404A-B6EE-A832C1A6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Projects - timeline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994596-F56B-4A8F-8181-9C1A5B1CE7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Write code (GitHub): max. </a:t>
            </a:r>
            <a:r>
              <a:rPr lang="en-US" altLang="cs-CZ" sz="2000" b="1" dirty="0"/>
              <a:t>10</a:t>
            </a:r>
            <a:r>
              <a:rPr lang="en-US" altLang="cs-CZ" sz="2000" dirty="0"/>
              <a:t> </a:t>
            </a:r>
            <a:r>
              <a:rPr lang="en-US" altLang="cs-CZ" sz="2000" b="1" dirty="0"/>
              <a:t>points</a:t>
            </a:r>
            <a:r>
              <a:rPr lang="en-US" altLang="cs-CZ" sz="2000" dirty="0"/>
              <a:t> (</a:t>
            </a:r>
            <a:r>
              <a:rPr lang="en-US" altLang="cs-CZ" sz="2000" b="1" dirty="0">
                <a:solidFill>
                  <a:srgbClr val="FF0000"/>
                </a:solidFill>
              </a:rPr>
              <a:t>31.10.2019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Complete implementation + presentation [</a:t>
            </a:r>
            <a:r>
              <a:rPr lang="en-US" altLang="cs-CZ" sz="1800" dirty="0">
                <a:solidFill>
                  <a:srgbClr val="FF0000"/>
                </a:solidFill>
              </a:rPr>
              <a:t>31.10.2019</a:t>
            </a:r>
            <a:r>
              <a:rPr lang="en-US" altLang="cs-CZ" sz="1800" dirty="0"/>
              <a:t>, your seminar group]</a:t>
            </a:r>
          </a:p>
          <a:p>
            <a:pPr lvl="1">
              <a:defRPr/>
            </a:pPr>
            <a:endParaRPr lang="en-US" altLang="cs-CZ" sz="1800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cs-CZ" sz="2000" dirty="0"/>
              <a:t>Review, attack, present and patch implementations: max. </a:t>
            </a:r>
            <a:r>
              <a:rPr lang="en-US" altLang="cs-CZ" sz="2000" b="1" dirty="0"/>
              <a:t>10 points</a:t>
            </a:r>
            <a:r>
              <a:rPr lang="en-US" altLang="cs-CZ" sz="2000" dirty="0"/>
              <a:t> (</a:t>
            </a:r>
            <a:r>
              <a:rPr lang="en-US" altLang="cs-CZ" sz="2000" b="1" dirty="0">
                <a:solidFill>
                  <a:srgbClr val="FF0000"/>
                </a:solidFill>
              </a:rPr>
              <a:t>16.12.2019</a:t>
            </a:r>
            <a:r>
              <a:rPr lang="en-US" altLang="cs-CZ" sz="2000" dirty="0"/>
              <a:t>)</a:t>
            </a:r>
          </a:p>
          <a:p>
            <a:pPr lvl="1">
              <a:defRPr/>
            </a:pPr>
            <a:r>
              <a:rPr lang="en-US" altLang="cs-CZ" sz="1800" dirty="0"/>
              <a:t>Initial kickoff together with implementation team [31.10.2019]</a:t>
            </a:r>
          </a:p>
          <a:p>
            <a:pPr lvl="1">
              <a:defRPr/>
            </a:pPr>
            <a:r>
              <a:rPr lang="en-US" altLang="cs-CZ" sz="1800" dirty="0"/>
              <a:t>Write patch for a selected bug, open pull request</a:t>
            </a:r>
          </a:p>
          <a:p>
            <a:pPr lvl="1">
              <a:defRPr/>
            </a:pPr>
            <a:r>
              <a:rPr lang="en-US" altLang="cs-CZ" sz="1800" dirty="0"/>
              <a:t>Report + presentations [</a:t>
            </a:r>
            <a:r>
              <a:rPr lang="en-US" altLang="cs-CZ" sz="1800" dirty="0">
                <a:solidFill>
                  <a:srgbClr val="FF0000"/>
                </a:solidFill>
              </a:rPr>
              <a:t>16.12.2019, Monday 16:00 – all teams together</a:t>
            </a:r>
            <a:r>
              <a:rPr lang="en-US" altLang="cs-CZ" sz="1800" dirty="0"/>
              <a:t>] </a:t>
            </a:r>
            <a:endParaRPr lang="en-US" altLang="cs-CZ" sz="2000" dirty="0"/>
          </a:p>
          <a:p>
            <a:pPr>
              <a:defRPr/>
            </a:pPr>
            <a:endParaRPr lang="en-US" altLang="cs-CZ" sz="2000" dirty="0"/>
          </a:p>
          <a:p>
            <a:pPr>
              <a:defRPr/>
            </a:pPr>
            <a:r>
              <a:rPr lang="en-US" altLang="cs-CZ" sz="2000" dirty="0"/>
              <a:t>At least 10 points (total) from project are required</a:t>
            </a:r>
            <a:endParaRPr lang="cs-CZ" altLang="cs-CZ" sz="2000" dirty="0"/>
          </a:p>
        </p:txBody>
      </p:sp>
      <p:sp>
        <p:nvSpPr>
          <p:cNvPr id="11268" name="Zástupný symbol pro zápatí 3">
            <a:extLst>
              <a:ext uri="{FF2B5EF4-FFF2-40B4-BE49-F238E27FC236}">
                <a16:creationId xmlns:a16="http://schemas.microsoft.com/office/drawing/2014/main" id="{228BFF7E-9EB7-4721-BE11-3497CAE7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70985" y="6573838"/>
            <a:ext cx="7081199" cy="28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chemeClr val="bg1"/>
                </a:solidFill>
              </a:rPr>
              <a:t>| PA193 - </a:t>
            </a:r>
            <a:r>
              <a:rPr lang="cs-CZ" altLang="cs-CZ" sz="1200" dirty="0" err="1">
                <a:solidFill>
                  <a:schemeClr val="bg1"/>
                </a:solidFill>
              </a:rPr>
              <a:t>Security</a:t>
            </a:r>
            <a:r>
              <a:rPr lang="cs-CZ" altLang="cs-CZ" sz="1200" dirty="0">
                <a:solidFill>
                  <a:schemeClr val="bg1"/>
                </a:solidFill>
              </a:rPr>
              <a:t> </a:t>
            </a:r>
            <a:r>
              <a:rPr lang="cs-CZ" altLang="cs-CZ" sz="1200" dirty="0" err="1">
                <a:solidFill>
                  <a:schemeClr val="bg1"/>
                </a:solidFill>
              </a:rPr>
              <a:t>technologies</a:t>
            </a:r>
            <a:endParaRPr lang="cs-CZ" alt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B98963F-3683-4C0A-8D93-CEF4A9D3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TEAMS</a:t>
            </a:r>
          </a:p>
        </p:txBody>
      </p:sp>
      <p:sp>
        <p:nvSpPr>
          <p:cNvPr id="15364" name="Zástupný symbol pro zápatí 3">
            <a:extLst>
              <a:ext uri="{FF2B5EF4-FFF2-40B4-BE49-F238E27FC236}">
                <a16:creationId xmlns:a16="http://schemas.microsoft.com/office/drawing/2014/main" id="{9443C2DC-172A-4415-97B9-6740AEE9D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900113" y="6572250"/>
            <a:ext cx="28956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cs-CZ" altLang="cs-CZ"/>
              <a:t>| PA193 - Security technologies</a:t>
            </a:r>
            <a:endParaRPr lang="cs-CZ" altLang="cs-CZ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29F23-187E-45CA-967F-BAC886B560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5">
            <a:extLst>
              <a:ext uri="{FF2B5EF4-FFF2-40B4-BE49-F238E27FC236}">
                <a16:creationId xmlns:a16="http://schemas.microsoft.com/office/drawing/2014/main" id="{B9E7DC99-94BD-41E6-B51C-0BB48B93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6438"/>
            <a:ext cx="10972800" cy="5951562"/>
          </a:xfrm>
        </p:spPr>
        <p:txBody>
          <a:bodyPr/>
          <a:lstStyle/>
          <a:p>
            <a:r>
              <a:rPr lang="en-GB" altLang="en-US" sz="1400" dirty="0"/>
              <a:t>Team</a:t>
            </a:r>
            <a:r>
              <a:rPr lang="cs-CZ" altLang="en-US" sz="1400" dirty="0"/>
              <a:t> </a:t>
            </a:r>
            <a:r>
              <a:rPr lang="cs-CZ" altLang="en-US" sz="1400" dirty="0" err="1"/>
              <a:t>BugsBunny</a:t>
            </a:r>
            <a:r>
              <a:rPr lang="en-GB" altLang="en-US" sz="1400" dirty="0"/>
              <a:t> (language C): </a:t>
            </a:r>
          </a:p>
          <a:p>
            <a:pPr lvl="1"/>
            <a:r>
              <a:rPr lang="en-GB" altLang="en-US" sz="1200" dirty="0">
                <a:hlinkClick r:id="rId2"/>
              </a:rPr>
              <a:t>https://github.com/xx/PA193_mnemonic_xxx</a:t>
            </a:r>
            <a:endParaRPr lang="en-GB" altLang="en-US" sz="1200" dirty="0"/>
          </a:p>
          <a:p>
            <a:pPr lvl="1"/>
            <a:r>
              <a:rPr lang="en-GB" altLang="en-US" sz="1200" dirty="0"/>
              <a:t>Member1 &lt;456271@mail.muni.cz&gt;</a:t>
            </a:r>
          </a:p>
          <a:p>
            <a:pPr lvl="1"/>
            <a:r>
              <a:rPr lang="en-GB" altLang="en-US" sz="1200" dirty="0"/>
              <a:t>Member2 &lt;456443@mail.muni.cz&gt;</a:t>
            </a:r>
          </a:p>
          <a:p>
            <a:pPr lvl="1"/>
            <a:r>
              <a:rPr lang="en-GB" altLang="en-US" sz="1200" dirty="0"/>
              <a:t>Member3 &lt;394097</a:t>
            </a:r>
            <a:r>
              <a:rPr lang="en-GB" altLang="en-US" sz="1200" dirty="0">
                <a:hlinkClick r:id="rId3"/>
              </a:rPr>
              <a:t>@mail.muni.cz</a:t>
            </a:r>
            <a:r>
              <a:rPr lang="en-GB" altLang="en-US" sz="1200" dirty="0"/>
              <a:t>&gt;</a:t>
            </a:r>
          </a:p>
          <a:p>
            <a:r>
              <a:rPr lang="en-GB" altLang="en-US" sz="1400" dirty="0"/>
              <a:t>Team </a:t>
            </a:r>
            <a:r>
              <a:rPr lang="en-GB" altLang="en-US" sz="1400" dirty="0" err="1"/>
              <a:t>SIGSEGVBoys</a:t>
            </a:r>
            <a:r>
              <a:rPr lang="en-GB" altLang="en-US" sz="1400" dirty="0"/>
              <a:t> (language C++): </a:t>
            </a:r>
          </a:p>
          <a:p>
            <a:pPr lvl="1"/>
            <a:r>
              <a:rPr lang="en-GB" altLang="en-US" sz="1200" dirty="0"/>
              <a:t>https://github.com/xx/PA193_mnemonic_SIGSEGVBoys</a:t>
            </a:r>
          </a:p>
          <a:p>
            <a:pPr lvl="1"/>
            <a:r>
              <a:rPr lang="en-GB" altLang="en-US" sz="1200" dirty="0"/>
              <a:t>Adam </a:t>
            </a:r>
            <a:r>
              <a:rPr lang="en-GB" altLang="en-US" sz="1200" dirty="0" err="1"/>
              <a:t>Považanec</a:t>
            </a:r>
            <a:r>
              <a:rPr lang="en-GB" altLang="en-US" sz="1200" dirty="0"/>
              <a:t> &lt;469045@mail.muni.cz&gt;</a:t>
            </a:r>
          </a:p>
          <a:p>
            <a:pPr lvl="1"/>
            <a:r>
              <a:rPr lang="en-GB" altLang="en-US" sz="1200" dirty="0" err="1"/>
              <a:t>Tomáš</a:t>
            </a:r>
            <a:r>
              <a:rPr lang="en-GB" altLang="en-US" sz="1200" dirty="0"/>
              <a:t> </a:t>
            </a:r>
            <a:r>
              <a:rPr lang="en-GB" altLang="en-US" sz="1200" dirty="0" err="1"/>
              <a:t>Kancko</a:t>
            </a:r>
            <a:r>
              <a:rPr lang="en-GB" altLang="en-US" sz="1200" dirty="0"/>
              <a:t> &lt;469029@mail.muni.cz&gt;</a:t>
            </a:r>
          </a:p>
          <a:p>
            <a:pPr lvl="1"/>
            <a:r>
              <a:rPr lang="en-GB" altLang="en-US" sz="1200" dirty="0" err="1"/>
              <a:t>Radoslav</a:t>
            </a:r>
            <a:r>
              <a:rPr lang="en-GB" altLang="en-US" sz="1200" dirty="0"/>
              <a:t> Sabol </a:t>
            </a:r>
            <a:r>
              <a:rPr lang="en-GB" altLang="en-US" sz="1200" dirty="0">
                <a:hlinkClick r:id="rId4"/>
              </a:rPr>
              <a:t>469331@mail.muni.cz</a:t>
            </a:r>
            <a:endParaRPr lang="en-GB" altLang="en-US" sz="1200" dirty="0"/>
          </a:p>
          <a:p>
            <a:r>
              <a:rPr lang="en-GB" altLang="en-US" sz="1800" dirty="0"/>
              <a:t>Team </a:t>
            </a:r>
            <a:r>
              <a:rPr lang="en-GB" altLang="en-US" sz="1800" dirty="0" err="1"/>
              <a:t>Hypershell</a:t>
            </a:r>
            <a:r>
              <a:rPr lang="en-GB" altLang="en-US" sz="1800" dirty="0"/>
              <a:t> (language Python): </a:t>
            </a:r>
          </a:p>
          <a:p>
            <a:pPr lvl="1"/>
            <a:r>
              <a:rPr lang="en-GB" altLang="en-US" sz="1200" dirty="0">
                <a:hlinkClick r:id="rId5"/>
              </a:rPr>
              <a:t>https://github.com/xx/PA193_mnemonic_xxx</a:t>
            </a:r>
            <a:endParaRPr lang="en-GB" altLang="en-US" sz="1200" dirty="0"/>
          </a:p>
          <a:p>
            <a:pPr lvl="1"/>
            <a:r>
              <a:rPr lang="en-GB" altLang="en-US" sz="1200" dirty="0" err="1"/>
              <a:t>Ond</a:t>
            </a:r>
            <a:r>
              <a:rPr lang="cs-CZ" altLang="en-US" sz="1200" dirty="0" err="1"/>
              <a:t>řej</a:t>
            </a:r>
            <a:r>
              <a:rPr lang="cs-CZ" altLang="en-US" sz="1200" dirty="0"/>
              <a:t> Krčma</a:t>
            </a:r>
            <a:endParaRPr lang="en-US" altLang="en-US" sz="1200" dirty="0"/>
          </a:p>
          <a:p>
            <a:pPr lvl="1"/>
            <a:r>
              <a:rPr lang="en-US" altLang="en-US" sz="1200" dirty="0" err="1"/>
              <a:t>Mohannad</a:t>
            </a:r>
            <a:r>
              <a:rPr lang="en-US" altLang="en-US" sz="1200" dirty="0"/>
              <a:t> Yousef</a:t>
            </a:r>
          </a:p>
          <a:p>
            <a:pPr lvl="1"/>
            <a:r>
              <a:rPr lang="en-US" altLang="en-US" sz="1200" dirty="0"/>
              <a:t>Yorick </a:t>
            </a:r>
            <a:r>
              <a:rPr lang="en-US" altLang="en-US" sz="1200" dirty="0" err="1"/>
              <a:t>Kupczyk</a:t>
            </a:r>
            <a:endParaRPr lang="en-US" altLang="en-US" sz="1200" dirty="0"/>
          </a:p>
          <a:p>
            <a:r>
              <a:rPr lang="en-GB" altLang="en-US" sz="1400" dirty="0"/>
              <a:t>Team </a:t>
            </a:r>
            <a:r>
              <a:rPr lang="en-GB" altLang="en-US" sz="1400" dirty="0" err="1"/>
              <a:t>BigBugs</a:t>
            </a:r>
            <a:r>
              <a:rPr lang="en-GB" altLang="en-US" sz="1400" dirty="0"/>
              <a:t> (language Java): </a:t>
            </a:r>
          </a:p>
          <a:p>
            <a:pPr lvl="1"/>
            <a:r>
              <a:rPr lang="en-GB" altLang="en-US" sz="1200" dirty="0">
                <a:hlinkClick r:id="rId6"/>
              </a:rPr>
              <a:t>https://gitlab.fi.muni.cz/xdlhopol/PA193_mnemonic_bigbugs</a:t>
            </a:r>
            <a:endParaRPr lang="en-GB" altLang="en-US" sz="1200" dirty="0"/>
          </a:p>
          <a:p>
            <a:pPr lvl="1"/>
            <a:r>
              <a:rPr lang="en-GB" altLang="en-US" sz="1200" dirty="0"/>
              <a:t>Martin </a:t>
            </a:r>
            <a:r>
              <a:rPr lang="en-GB" altLang="en-US" sz="1200" dirty="0" err="1"/>
              <a:t>Hor</a:t>
            </a:r>
            <a:r>
              <a:rPr lang="cs-CZ" altLang="en-US" sz="1200" dirty="0" err="1"/>
              <a:t>áč</a:t>
            </a:r>
            <a:r>
              <a:rPr lang="en-GB" altLang="en-US" sz="1200" dirty="0" err="1"/>
              <a:t>ek</a:t>
            </a:r>
            <a:endParaRPr lang="en-US" altLang="en-US" sz="1200" dirty="0"/>
          </a:p>
          <a:p>
            <a:pPr lvl="1"/>
            <a:r>
              <a:rPr lang="en-US" altLang="en-US" sz="1200" dirty="0"/>
              <a:t>Daniel </a:t>
            </a:r>
            <a:r>
              <a:rPr lang="en-US" altLang="en-US" sz="1200" dirty="0" err="1"/>
              <a:t>Dlhopol</a:t>
            </a:r>
            <a:r>
              <a:rPr lang="cs-CZ" altLang="en-US" sz="1200" dirty="0"/>
              <a:t>č</a:t>
            </a:r>
            <a:r>
              <a:rPr lang="en-US" altLang="en-US" sz="1200" dirty="0" err="1"/>
              <a:t>ek</a:t>
            </a:r>
            <a:endParaRPr lang="cs-CZ" altLang="en-US" sz="1200" dirty="0"/>
          </a:p>
          <a:p>
            <a:r>
              <a:rPr lang="en-GB" altLang="en-US" sz="1400" dirty="0"/>
              <a:t>Team </a:t>
            </a:r>
            <a:r>
              <a:rPr lang="cs-CZ" altLang="en-US" sz="1400" dirty="0" err="1"/>
              <a:t>Aller</a:t>
            </a:r>
            <a:r>
              <a:rPr lang="en-GB" altLang="en-US" sz="1400" dirty="0"/>
              <a:t> (language </a:t>
            </a:r>
            <a:r>
              <a:rPr lang="cs-CZ" altLang="en-US" sz="1400" dirty="0"/>
              <a:t>Go</a:t>
            </a:r>
            <a:r>
              <a:rPr lang="en-GB" altLang="en-US" sz="1400" dirty="0"/>
              <a:t>): </a:t>
            </a:r>
          </a:p>
          <a:p>
            <a:pPr lvl="1"/>
            <a:r>
              <a:rPr lang="en-GB" altLang="en-US" sz="1200" dirty="0">
                <a:hlinkClick r:id="rId6"/>
              </a:rPr>
              <a:t>https://gitlab.fi.muni.cz/xdlhopol/PA193_mnemonic_bigbugs</a:t>
            </a:r>
            <a:endParaRPr lang="en-GB" altLang="en-US" sz="1200" dirty="0"/>
          </a:p>
          <a:p>
            <a:pPr lvl="1"/>
            <a:r>
              <a:rPr lang="cs-CZ" altLang="en-US" sz="1200" dirty="0"/>
              <a:t>Olivier Bal-</a:t>
            </a:r>
            <a:r>
              <a:rPr lang="en-US" altLang="en-US" sz="1200" dirty="0" err="1"/>
              <a:t>Petre</a:t>
            </a:r>
            <a:r>
              <a:rPr lang="en-US" altLang="en-US" sz="1200" dirty="0"/>
              <a:t> 497391</a:t>
            </a:r>
          </a:p>
          <a:p>
            <a:pPr lvl="1"/>
            <a:r>
              <a:rPr lang="en-US" altLang="en-US" sz="1200" dirty="0"/>
              <a:t>Jan </a:t>
            </a:r>
            <a:r>
              <a:rPr lang="en-US" altLang="en-US" sz="1200" dirty="0" err="1"/>
              <a:t>Kvapil</a:t>
            </a:r>
            <a:r>
              <a:rPr lang="en-US" altLang="en-US" sz="1200" dirty="0"/>
              <a:t> 408788</a:t>
            </a:r>
          </a:p>
          <a:p>
            <a:pPr lvl="1"/>
            <a:r>
              <a:rPr lang="en-US" altLang="en-US" sz="1200" dirty="0"/>
              <a:t>Alexandre Le </a:t>
            </a:r>
            <a:r>
              <a:rPr lang="en-US" altLang="en-US" sz="1200" dirty="0" err="1"/>
              <a:t>Clanche</a:t>
            </a:r>
            <a:r>
              <a:rPr lang="en-US" altLang="en-US" sz="1200" dirty="0"/>
              <a:t> 497577</a:t>
            </a:r>
          </a:p>
          <a:p>
            <a:pPr lvl="1"/>
            <a:endParaRPr lang="en-GB" altLang="en-US" sz="1200" dirty="0"/>
          </a:p>
          <a:p>
            <a:endParaRPr lang="en-GB" altLang="en-US" sz="1400" dirty="0"/>
          </a:p>
        </p:txBody>
      </p:sp>
      <p:sp>
        <p:nvSpPr>
          <p:cNvPr id="17412" name="Zástupný symbol pro zápatí 3">
            <a:extLst>
              <a:ext uri="{FF2B5EF4-FFF2-40B4-BE49-F238E27FC236}">
                <a16:creationId xmlns:a16="http://schemas.microsoft.com/office/drawing/2014/main" id="{D000646D-3016-42D5-B1EA-8B7EEFD64D12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572250"/>
            <a:ext cx="28956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cs-CZ" altLang="cs-CZ"/>
              <a:t>| PA193 - Security technologies</a:t>
            </a:r>
            <a:endParaRPr lang="cs-CZ" altLang="cs-CZ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A2E6A8-4A98-4C14-8CE3-D3B080149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7"/>
              </a:rPr>
              <a:t>https://github.com/Gariane/PA193_mnemonic_SIGSEGVboys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5EF0-DD8C-4C1F-B3E8-64663A6D2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4149725"/>
          </a:xfrm>
        </p:spPr>
        <p:txBody>
          <a:bodyPr/>
          <a:lstStyle/>
          <a:p>
            <a:r>
              <a:rPr lang="en-US" sz="1400" dirty="0"/>
              <a:t>Team Bernard's Star</a:t>
            </a:r>
            <a:r>
              <a:rPr lang="en-GB" altLang="en-US" sz="1400" dirty="0"/>
              <a:t> (language C++): </a:t>
            </a:r>
          </a:p>
          <a:p>
            <a:pPr lvl="1"/>
            <a:r>
              <a:rPr lang="en-GB" altLang="en-US" sz="1200" dirty="0">
                <a:hlinkClick r:id="rId2"/>
              </a:rPr>
              <a:t>https://github.com/xx/PA193_mnemonic_xxx</a:t>
            </a:r>
            <a:endParaRPr lang="en-GB" altLang="en-US" sz="1200" dirty="0"/>
          </a:p>
          <a:p>
            <a:pPr lvl="1"/>
            <a:r>
              <a:rPr lang="en-GB" altLang="en-US" sz="1200" dirty="0"/>
              <a:t>Maximilian </a:t>
            </a:r>
            <a:r>
              <a:rPr lang="en-GB" altLang="en-US" sz="1200" dirty="0" err="1"/>
              <a:t>Kindt</a:t>
            </a:r>
            <a:r>
              <a:rPr lang="en-GB" altLang="en-US" sz="1200" dirty="0"/>
              <a:t> &lt;497552@mail.muni.cz&gt;</a:t>
            </a:r>
          </a:p>
          <a:p>
            <a:pPr lvl="1"/>
            <a:r>
              <a:rPr lang="en-GB" altLang="en-US" sz="1200" dirty="0"/>
              <a:t>Isaac </a:t>
            </a:r>
            <a:r>
              <a:rPr lang="en-GB" altLang="en-US" sz="1200" dirty="0" err="1"/>
              <a:t>Padberg</a:t>
            </a:r>
            <a:r>
              <a:rPr lang="en-GB" altLang="en-US" sz="1200" dirty="0"/>
              <a:t> &lt;496498@mail.muni.cz&gt;</a:t>
            </a:r>
          </a:p>
          <a:p>
            <a:pPr lvl="1"/>
            <a:r>
              <a:rPr lang="en-US" sz="1200" dirty="0"/>
              <a:t>Martin </a:t>
            </a:r>
            <a:r>
              <a:rPr lang="en-US" sz="1200" dirty="0" err="1"/>
              <a:t>Vondráček</a:t>
            </a:r>
            <a:r>
              <a:rPr lang="en-US" sz="1200" dirty="0"/>
              <a:t> </a:t>
            </a:r>
            <a:r>
              <a:rPr lang="en-US" sz="1200" dirty="0">
                <a:hlinkClick r:id="rId3"/>
              </a:rPr>
              <a:t>&lt;17825@mail.muni.cz&gt;</a:t>
            </a:r>
            <a:endParaRPr lang="en-GB" altLang="en-US" sz="1200" dirty="0"/>
          </a:p>
          <a:p>
            <a:r>
              <a:rPr lang="en-GB" altLang="en-US" sz="1400" dirty="0"/>
              <a:t>Team</a:t>
            </a:r>
            <a:r>
              <a:rPr lang="cs-CZ" altLang="en-US" sz="1400" dirty="0"/>
              <a:t> </a:t>
            </a:r>
            <a:r>
              <a:rPr lang="en-US" altLang="en-US" sz="1400" dirty="0"/>
              <a:t>xxx</a:t>
            </a:r>
            <a:r>
              <a:rPr lang="en-GB" altLang="en-US" sz="1400" dirty="0"/>
              <a:t> (language C): </a:t>
            </a:r>
          </a:p>
          <a:p>
            <a:pPr lvl="1"/>
            <a:r>
              <a:rPr lang="en-GB" altLang="en-US" sz="1200" dirty="0">
                <a:hlinkClick r:id="rId2"/>
              </a:rPr>
              <a:t>https://github.com/xx/PA193_mnemonic_xxx</a:t>
            </a:r>
            <a:endParaRPr lang="en-GB" altLang="en-US" sz="1200" dirty="0"/>
          </a:p>
          <a:p>
            <a:pPr lvl="1"/>
            <a:r>
              <a:rPr lang="en-GB" altLang="en-US" sz="1200" dirty="0" err="1"/>
              <a:t>Evann</a:t>
            </a:r>
            <a:r>
              <a:rPr lang="en-GB" altLang="en-US" sz="1200" dirty="0"/>
              <a:t> De </a:t>
            </a:r>
            <a:r>
              <a:rPr lang="en-GB" altLang="en-US" sz="1200" dirty="0" err="1"/>
              <a:t>bailliencourt</a:t>
            </a:r>
            <a:r>
              <a:rPr lang="en-GB" altLang="en-US" sz="1200" dirty="0"/>
              <a:t>&lt;497457@mail.muni.cz&gt;</a:t>
            </a:r>
          </a:p>
          <a:p>
            <a:pPr lvl="1"/>
            <a:r>
              <a:rPr lang="en-GB" altLang="en-US" sz="1200" dirty="0"/>
              <a:t>Stephane </a:t>
            </a:r>
            <a:r>
              <a:rPr lang="en-GB" altLang="en-US" sz="1200" dirty="0" err="1"/>
              <a:t>Hamaili</a:t>
            </a:r>
            <a:r>
              <a:rPr lang="en-GB" altLang="en-US" sz="1200" dirty="0"/>
              <a:t> &lt;497728@mail.muni.cz&gt;</a:t>
            </a:r>
          </a:p>
          <a:p>
            <a:pPr lvl="1"/>
            <a:r>
              <a:rPr lang="en-GB" altLang="en-US" sz="1200" dirty="0"/>
              <a:t>Member3 &lt;394097</a:t>
            </a:r>
            <a:r>
              <a:rPr lang="en-GB" altLang="en-US" sz="1200" dirty="0">
                <a:hlinkClick r:id="rId4"/>
              </a:rPr>
              <a:t>@mail.muni.cz</a:t>
            </a:r>
            <a:r>
              <a:rPr lang="en-GB" altLang="en-US" sz="1200" dirty="0"/>
              <a:t>&gt;</a:t>
            </a:r>
          </a:p>
          <a:p>
            <a:r>
              <a:rPr lang="en-GB" altLang="en-US" sz="1400" dirty="0"/>
              <a:t>Team</a:t>
            </a:r>
            <a:r>
              <a:rPr lang="cs-CZ" altLang="en-US" sz="1400" dirty="0"/>
              <a:t> </a:t>
            </a:r>
            <a:r>
              <a:rPr lang="en-US" altLang="en-US" sz="1400" dirty="0"/>
              <a:t>CAPSLOCKGANG</a:t>
            </a:r>
            <a:r>
              <a:rPr lang="en-GB" altLang="en-US" sz="1400" dirty="0"/>
              <a:t> (language C#): </a:t>
            </a:r>
          </a:p>
          <a:p>
            <a:pPr lvl="1"/>
            <a:r>
              <a:rPr lang="en-GB" altLang="en-US" sz="1200" dirty="0">
                <a:hlinkClick r:id="rId2"/>
              </a:rPr>
              <a:t>https://github.com/xx/PA193_mnemonic_xxx</a:t>
            </a:r>
            <a:endParaRPr lang="en-GB" altLang="en-US" sz="1200" dirty="0"/>
          </a:p>
          <a:p>
            <a:pPr lvl="1"/>
            <a:r>
              <a:rPr lang="en-GB" altLang="en-US" sz="1200" dirty="0"/>
              <a:t>Martin </a:t>
            </a:r>
            <a:r>
              <a:rPr lang="en-GB" altLang="en-US" sz="1200" dirty="0" err="1"/>
              <a:t>Gregorik</a:t>
            </a:r>
            <a:r>
              <a:rPr lang="en-GB" altLang="en-US" sz="1200" dirty="0"/>
              <a:t>&lt;500359@mail.muni.cz&gt;</a:t>
            </a:r>
          </a:p>
          <a:p>
            <a:pPr lvl="1"/>
            <a:r>
              <a:rPr lang="en-GB" altLang="en-US" sz="1200" dirty="0"/>
              <a:t>Henrich Horvath &lt;409990@mail.muni.cz&gt;</a:t>
            </a:r>
          </a:p>
          <a:p>
            <a:pPr lvl="1"/>
            <a:r>
              <a:rPr lang="en-GB" altLang="en-US" sz="1200" dirty="0"/>
              <a:t>Member3 &lt;394097</a:t>
            </a:r>
            <a:r>
              <a:rPr lang="en-GB" altLang="en-US" sz="1200" dirty="0">
                <a:hlinkClick r:id="rId4"/>
              </a:rPr>
              <a:t>@mail.muni.cz</a:t>
            </a:r>
            <a:r>
              <a:rPr lang="en-GB" altLang="en-US" sz="1200" dirty="0"/>
              <a:t>&gt;</a:t>
            </a:r>
          </a:p>
          <a:p>
            <a:r>
              <a:rPr lang="en-GB" altLang="en-US" sz="1400" dirty="0"/>
              <a:t>Team</a:t>
            </a:r>
            <a:r>
              <a:rPr lang="cs-CZ" altLang="en-US" sz="1400" dirty="0"/>
              <a:t> </a:t>
            </a:r>
            <a:r>
              <a:rPr lang="en-US" altLang="en-US" sz="1400" dirty="0"/>
              <a:t>lazy </a:t>
            </a:r>
            <a:r>
              <a:rPr lang="en-US" altLang="en-US" sz="1400" dirty="0" err="1"/>
              <a:t>beancounters</a:t>
            </a:r>
            <a:r>
              <a:rPr lang="en-GB" altLang="en-US" sz="1400" dirty="0"/>
              <a:t> (language Rust): </a:t>
            </a:r>
          </a:p>
          <a:p>
            <a:pPr lvl="1"/>
            <a:r>
              <a:rPr lang="en-GB" altLang="en-US" sz="1200" dirty="0">
                <a:hlinkClick r:id="rId5"/>
              </a:rPr>
              <a:t>https://github.com/dufkan/PA193_mnemonic_trusty_rusty</a:t>
            </a:r>
            <a:endParaRPr lang="en-GB" altLang="en-US" sz="1200" dirty="0"/>
          </a:p>
          <a:p>
            <a:pPr lvl="1"/>
            <a:r>
              <a:rPr lang="en-GB" altLang="en-US" sz="1200" dirty="0"/>
              <a:t>Jakub </a:t>
            </a:r>
            <a:r>
              <a:rPr lang="en-GB" altLang="en-US" sz="1200" dirty="0" err="1"/>
              <a:t>Bartolomej</a:t>
            </a:r>
            <a:r>
              <a:rPr lang="en-GB" altLang="en-US" sz="1200" dirty="0"/>
              <a:t> </a:t>
            </a:r>
            <a:r>
              <a:rPr lang="en-GB" altLang="en-US" sz="1200" dirty="0" err="1"/>
              <a:t>Kosuth</a:t>
            </a:r>
            <a:r>
              <a:rPr lang="en-GB" altLang="en-US" sz="1200" dirty="0"/>
              <a:t>&lt;433295@mail.muni.cz&gt;</a:t>
            </a:r>
          </a:p>
          <a:p>
            <a:pPr lvl="1"/>
            <a:r>
              <a:rPr lang="en-GB" altLang="en-US" sz="1200" dirty="0"/>
              <a:t>Daniel </a:t>
            </a:r>
            <a:r>
              <a:rPr lang="en-GB" altLang="en-US" sz="1200" dirty="0" err="1"/>
              <a:t>Filakovsky</a:t>
            </a:r>
            <a:r>
              <a:rPr lang="en-GB" altLang="en-US" sz="1200" dirty="0"/>
              <a:t>&lt;445605@mail.muni.cz&gt;</a:t>
            </a:r>
          </a:p>
          <a:p>
            <a:pPr lvl="1"/>
            <a:r>
              <a:rPr lang="en-GB" altLang="en-US" sz="1200" dirty="0"/>
              <a:t>Antonin </a:t>
            </a:r>
            <a:r>
              <a:rPr lang="en-GB" altLang="en-US" sz="1200" dirty="0" err="1"/>
              <a:t>Dufka</a:t>
            </a:r>
            <a:r>
              <a:rPr lang="en-GB" altLang="en-US" sz="1200" dirty="0"/>
              <a:t> &lt;445281</a:t>
            </a:r>
            <a:r>
              <a:rPr lang="en-GB" altLang="en-US" sz="1200" dirty="0">
                <a:hlinkClick r:id="rId4"/>
              </a:rPr>
              <a:t>@mail.muni.cz</a:t>
            </a:r>
            <a:r>
              <a:rPr lang="en-GB" altLang="en-US" sz="1200" dirty="0"/>
              <a:t>&gt;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D5A77-F50D-45E5-BA41-700268A3B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ADD6F-6658-4F47-9205-ACA489FE3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27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5EF0-DD8C-4C1F-B3E8-64663A6D2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4149725"/>
          </a:xfrm>
        </p:spPr>
        <p:txBody>
          <a:bodyPr/>
          <a:lstStyle/>
          <a:p>
            <a:r>
              <a:rPr lang="en-GB" altLang="en-US" sz="1800" dirty="0"/>
              <a:t>Cyber Warriors (language C): </a:t>
            </a:r>
          </a:p>
          <a:p>
            <a:pPr lvl="1"/>
            <a:r>
              <a:rPr lang="en-GB" altLang="en-US" sz="1600" dirty="0">
                <a:hlinkClick r:id="rId2"/>
              </a:rPr>
              <a:t>https://github.com/xx/PA193_mnemonic_xxx</a:t>
            </a:r>
            <a:endParaRPr lang="en-GB" altLang="en-US" sz="1600" dirty="0"/>
          </a:p>
          <a:p>
            <a:pPr lvl="1"/>
            <a:r>
              <a:rPr lang="en-GB" altLang="en-US" sz="1600" dirty="0"/>
              <a:t>Ankur</a:t>
            </a:r>
          </a:p>
          <a:p>
            <a:pPr lvl="1"/>
            <a:r>
              <a:rPr lang="en-GB" altLang="en-US" sz="1600" dirty="0" err="1"/>
              <a:t>Nomit</a:t>
            </a:r>
            <a:endParaRPr lang="en-GB" altLang="en-US" sz="1600" dirty="0"/>
          </a:p>
          <a:p>
            <a:pPr lvl="1"/>
            <a:r>
              <a:rPr lang="en-GB" altLang="en-US" sz="1600" dirty="0"/>
              <a:t>Amal</a:t>
            </a:r>
          </a:p>
          <a:p>
            <a:r>
              <a:rPr lang="en-GB" altLang="en-US" sz="1800" dirty="0"/>
              <a:t>Team</a:t>
            </a:r>
            <a:r>
              <a:rPr lang="cs-CZ" altLang="en-US" sz="1800" dirty="0"/>
              <a:t> </a:t>
            </a:r>
            <a:r>
              <a:rPr lang="en-GB" altLang="en-US" sz="1800" dirty="0"/>
              <a:t>Slytherin (language Python): </a:t>
            </a:r>
          </a:p>
          <a:p>
            <a:pPr lvl="1"/>
            <a:r>
              <a:rPr lang="en-GB" altLang="en-US" sz="1600" dirty="0">
                <a:hlinkClick r:id="rId2"/>
              </a:rPr>
              <a:t>https://github.com/xx/PA193_mnemonic_xxx</a:t>
            </a:r>
            <a:endParaRPr lang="en-GB" altLang="en-US" sz="1600" dirty="0"/>
          </a:p>
          <a:p>
            <a:pPr lvl="1"/>
            <a:r>
              <a:rPr lang="en-GB" altLang="en-US" sz="1600" dirty="0"/>
              <a:t>Martin </a:t>
            </a:r>
            <a:r>
              <a:rPr lang="en-GB" altLang="en-US" sz="1600" dirty="0" err="1"/>
              <a:t>Vondracek</a:t>
            </a:r>
            <a:endParaRPr lang="en-GB" altLang="en-US" sz="1600" dirty="0"/>
          </a:p>
          <a:p>
            <a:pPr lvl="1"/>
            <a:r>
              <a:rPr lang="en-GB" altLang="en-US" sz="1600" dirty="0" err="1"/>
              <a:t>Solodkova</a:t>
            </a:r>
            <a:r>
              <a:rPr lang="en-GB" altLang="en-US" sz="1600" dirty="0"/>
              <a:t> Elena</a:t>
            </a:r>
          </a:p>
          <a:p>
            <a:pPr lvl="1"/>
            <a:r>
              <a:rPr lang="en-GB" altLang="en-US" sz="1600" dirty="0"/>
              <a:t>Samuel </a:t>
            </a:r>
            <a:r>
              <a:rPr lang="en-GB" altLang="en-US" sz="1600" dirty="0" err="1"/>
              <a:t>Obuch</a:t>
            </a:r>
            <a:endParaRPr lang="en-GB" altLang="en-US" sz="1600" dirty="0"/>
          </a:p>
          <a:p>
            <a:endParaRPr lang="en-GB" altLang="en-US" sz="2000" dirty="0"/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D5A77-F50D-45E5-BA41-700268A3B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ADD6F-6658-4F47-9205-ACA489FE3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4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3FE268C-5F47-4989-8117-28715266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 idea</a:t>
            </a:r>
            <a:endParaRPr lang="cs-CZ" altLang="en-US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EABA9091-A9DD-4A72-90A5-2C34A1CFC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Write (securely) generator and verifier of </a:t>
            </a:r>
            <a:r>
              <a:rPr lang="en-US" altLang="cs-CZ" dirty="0"/>
              <a:t>bip39 mnemonic phrases</a:t>
            </a:r>
            <a:endParaRPr lang="en-US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Write code as library code with proper API + demonstration usage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Analyze own implementation with static and dynamic analysis tools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Use GitHub + </a:t>
            </a:r>
            <a:r>
              <a:rPr lang="en-US" altLang="en-US" dirty="0" err="1"/>
              <a:t>TravisCI</a:t>
            </a:r>
            <a:r>
              <a:rPr lang="en-US" altLang="en-US" dirty="0"/>
              <a:t> integration for automatic tests, test vectors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Review code of other team generator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dirty="0"/>
              <a:t>Create patch for selected flaws and open pull request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altLang="en-US" dirty="0"/>
          </a:p>
          <a:p>
            <a:r>
              <a:rPr lang="en-US" altLang="en-US" dirty="0">
                <a:hlinkClick r:id="rId2"/>
              </a:rPr>
              <a:t>https://github.com/bitcoin/bips/blob/master/bip-0039.mediawiki</a:t>
            </a:r>
            <a:endParaRPr lang="en-US" altLang="en-US" dirty="0"/>
          </a:p>
        </p:txBody>
      </p:sp>
      <p:sp>
        <p:nvSpPr>
          <p:cNvPr id="6148" name="Zástupný symbol pro zápatí 4">
            <a:extLst>
              <a:ext uri="{FF2B5EF4-FFF2-40B4-BE49-F238E27FC236}">
                <a16:creationId xmlns:a16="http://schemas.microsoft.com/office/drawing/2014/main" id="{E3F9CB6F-B760-4587-8E67-12E69B78B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70985" y="6573838"/>
            <a:ext cx="3984855" cy="28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chemeClr val="bg1"/>
                </a:solidFill>
              </a:rPr>
              <a:t>| PA193 - </a:t>
            </a:r>
            <a:r>
              <a:rPr lang="cs-CZ" altLang="cs-CZ" sz="1200" dirty="0" err="1">
                <a:solidFill>
                  <a:schemeClr val="bg1"/>
                </a:solidFill>
              </a:rPr>
              <a:t>Security</a:t>
            </a:r>
            <a:r>
              <a:rPr lang="cs-CZ" altLang="cs-CZ" sz="1200" dirty="0">
                <a:solidFill>
                  <a:schemeClr val="bg1"/>
                </a:solidFill>
              </a:rPr>
              <a:t> </a:t>
            </a:r>
            <a:r>
              <a:rPr lang="cs-CZ" altLang="cs-CZ" sz="1200" dirty="0" err="1">
                <a:solidFill>
                  <a:schemeClr val="bg1"/>
                </a:solidFill>
              </a:rPr>
              <a:t>technologies</a:t>
            </a:r>
            <a:endParaRPr lang="cs-CZ" alt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2ED5-AEC7-4648-BAA4-8EB8471C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2DDBA-237D-45E2-A6AC-CE9D3DD9C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D5BAF-13DA-403D-8099-DF1BBF2232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C63C4C-2E17-4D12-BC4A-7AE251896647}"/>
              </a:ext>
            </a:extLst>
          </p:cNvPr>
          <p:cNvSpPr/>
          <p:nvPr/>
        </p:nvSpPr>
        <p:spPr>
          <a:xfrm>
            <a:off x="227348" y="2420888"/>
            <a:ext cx="24482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0x9e885d952ad362caeb4efe34a8e91bd2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B191548-B2E7-4184-B1C1-47316A360E0C}"/>
              </a:ext>
            </a:extLst>
          </p:cNvPr>
          <p:cNvSpPr/>
          <p:nvPr/>
        </p:nvSpPr>
        <p:spPr>
          <a:xfrm>
            <a:off x="5425016" y="2321692"/>
            <a:ext cx="3096344" cy="132134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ozone drill grab fiber curtain grace pudding thank cruise elder eight picnic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A35A0A9-D4B1-46F0-937C-BE97413CBBC3}"/>
              </a:ext>
            </a:extLst>
          </p:cNvPr>
          <p:cNvSpPr/>
          <p:nvPr/>
        </p:nvSpPr>
        <p:spPr>
          <a:xfrm>
            <a:off x="2883260" y="2732322"/>
            <a:ext cx="432048" cy="3600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FBEE0B3-5D6D-4512-BEDC-6BF77C13C038}"/>
              </a:ext>
            </a:extLst>
          </p:cNvPr>
          <p:cNvSpPr/>
          <p:nvPr/>
        </p:nvSpPr>
        <p:spPr>
          <a:xfrm>
            <a:off x="4863480" y="2788826"/>
            <a:ext cx="432048" cy="3600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BF1BE6-95BA-40E7-A099-82A76C1B3C6D}"/>
              </a:ext>
            </a:extLst>
          </p:cNvPr>
          <p:cNvSpPr/>
          <p:nvPr/>
        </p:nvSpPr>
        <p:spPr>
          <a:xfrm>
            <a:off x="5473360" y="48120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274ddc525802f7c828d8ef7ddbcdc5304e87ac3535913611fbbfa986d0c9e5476c91689f9c8a54fd55bd38606aa6a8595ad213d4c9c9f9aca3fb217069a41028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A4BA0D9-378A-4061-B2A0-308C1F47E02B}"/>
              </a:ext>
            </a:extLst>
          </p:cNvPr>
          <p:cNvSpPr/>
          <p:nvPr/>
        </p:nvSpPr>
        <p:spPr>
          <a:xfrm>
            <a:off x="2697015" y="416461"/>
            <a:ext cx="3096344" cy="132134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Wordlist (2048 words)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7F5D73-4F40-417B-92FF-BF8A4CA4FA9E}"/>
              </a:ext>
            </a:extLst>
          </p:cNvPr>
          <p:cNvSpPr txBox="1"/>
          <p:nvPr/>
        </p:nvSpPr>
        <p:spPr>
          <a:xfrm>
            <a:off x="471729" y="1966128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Entropy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A61562-C38F-414D-8523-1EED7426DDFC}"/>
              </a:ext>
            </a:extLst>
          </p:cNvPr>
          <p:cNvSpPr txBox="1"/>
          <p:nvPr/>
        </p:nvSpPr>
        <p:spPr>
          <a:xfrm>
            <a:off x="5360598" y="1801651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Mnemonic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1B62-B57A-4DAC-A77A-E2AAA97830F5}"/>
              </a:ext>
            </a:extLst>
          </p:cNvPr>
          <p:cNvSpPr txBox="1"/>
          <p:nvPr/>
        </p:nvSpPr>
        <p:spPr>
          <a:xfrm>
            <a:off x="5924388" y="4350335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Seed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8C0C612-7DF0-4D14-9E52-6C5392DF22CC}"/>
              </a:ext>
            </a:extLst>
          </p:cNvPr>
          <p:cNvSpPr/>
          <p:nvPr/>
        </p:nvSpPr>
        <p:spPr>
          <a:xfrm>
            <a:off x="3522948" y="2492896"/>
            <a:ext cx="1132892" cy="9361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tool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4B9464A-E636-4683-BC88-CB25C443B9C5}"/>
              </a:ext>
            </a:extLst>
          </p:cNvPr>
          <p:cNvSpPr/>
          <p:nvPr/>
        </p:nvSpPr>
        <p:spPr>
          <a:xfrm rot="5400000">
            <a:off x="3903808" y="1916832"/>
            <a:ext cx="432048" cy="3600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358A5D07-D1A9-4174-942B-92BE3CFE63BC}"/>
              </a:ext>
            </a:extLst>
          </p:cNvPr>
          <p:cNvSpPr/>
          <p:nvPr/>
        </p:nvSpPr>
        <p:spPr>
          <a:xfrm rot="5400000">
            <a:off x="6177552" y="3907137"/>
            <a:ext cx="432048" cy="3600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1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03B8-D48A-4352-B81A-637F47BC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functionality: entropy </a:t>
            </a:r>
            <a:r>
              <a:rPr lang="en-US" dirty="0">
                <a:sym typeface="Symbol" panose="05050102010706020507" pitchFamily="18" charset="2"/>
              </a:rPr>
              <a:t> </a:t>
            </a:r>
            <a:r>
              <a:rPr lang="en-US" dirty="0"/>
              <a:t>seed and 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229-5483-45D2-B67D-7D041CFC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entropy (binary or hexadecimal string), “9e885d952ad362caeb4efe34a8e91bd2”</a:t>
            </a:r>
          </a:p>
          <a:p>
            <a:r>
              <a:rPr lang="en-US" dirty="0"/>
              <a:t>Output:</a:t>
            </a:r>
          </a:p>
          <a:p>
            <a:pPr lvl="1"/>
            <a:r>
              <a:rPr lang="en-US" dirty="0"/>
              <a:t>text mnemonic phrase: “ozone drill grab fiber curtain grace pudding thank cruise elder eight picnic”  </a:t>
            </a:r>
          </a:p>
          <a:p>
            <a:pPr lvl="1"/>
            <a:r>
              <a:rPr lang="en-US" dirty="0"/>
              <a:t>seed: “274ddc525802f7c828d8ef7ddbcdc5304e87ac3535913611fbbfa986d0c9e5476c91689f9c8a54fd55bd38606aa6a8595ad213d4c9c9f9aca3fb217069a41028”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A5BFA-926E-425C-884D-B6DD50EA0E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C9D11-CEE8-462F-B097-6E50FDD00F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6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03B8-D48A-4352-B81A-637F47BC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functionality: phrase </a:t>
            </a:r>
            <a:r>
              <a:rPr lang="en-US" dirty="0">
                <a:sym typeface="Symbol" panose="05050102010706020507" pitchFamily="18" charset="2"/>
              </a:rPr>
              <a:t> </a:t>
            </a:r>
            <a:r>
              <a:rPr lang="en-US" dirty="0"/>
              <a:t>entropy and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229-5483-45D2-B67D-7D041CFC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mnemonic phrase </a:t>
            </a:r>
          </a:p>
          <a:p>
            <a:r>
              <a:rPr lang="en-US" dirty="0"/>
              <a:t>Output: seed and initial entropy as hexadecimal strings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A5BFA-926E-425C-884D-B6DD50EA0E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C9D11-CEE8-462F-B097-6E50FDD00F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8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03B8-D48A-4352-B81A-637F47BC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functionality: phrase &amp; seed </a:t>
            </a:r>
            <a:r>
              <a:rPr lang="en-US" dirty="0">
                <a:sym typeface="Symbol" panose="05050102010706020507" pitchFamily="18" charset="2"/>
              </a:rPr>
              <a:t> OK/NOK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229-5483-45D2-B67D-7D041CFC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mnemonic phrase and expected seed</a:t>
            </a:r>
          </a:p>
          <a:p>
            <a:r>
              <a:rPr lang="en-US" dirty="0"/>
              <a:t>Output: OK if provided phrase generates expected seed, NOK otherwise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A5BFA-926E-425C-884D-B6DD50EA0E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C9D11-CEE8-462F-B097-6E50FDD00F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1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CDC8-EA54-42C4-92E5-FD855263E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functionality: library code with API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E6F17-E8F9-4480-89FA-053EDDB86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core functionality as library code</a:t>
            </a:r>
          </a:p>
          <a:p>
            <a:pPr lvl="1"/>
            <a:r>
              <a:rPr lang="en-US" dirty="0"/>
              <a:t>=&gt; easy to use in other projects</a:t>
            </a:r>
          </a:p>
          <a:p>
            <a:r>
              <a:rPr lang="en-US" dirty="0"/>
              <a:t>Create program “main()” providing command line interface (CLI)</a:t>
            </a:r>
          </a:p>
          <a:p>
            <a:pPr lvl="1"/>
            <a:r>
              <a:rPr lang="en-US" dirty="0" err="1"/>
              <a:t>cmd</a:t>
            </a:r>
            <a:r>
              <a:rPr lang="en-US" dirty="0"/>
              <a:t>-line arguments, std input, read from files… </a:t>
            </a:r>
          </a:p>
          <a:p>
            <a:r>
              <a:rPr lang="en-US" dirty="0"/>
              <a:t>Create demonstration of required functionality </a:t>
            </a:r>
          </a:p>
          <a:p>
            <a:r>
              <a:rPr lang="en-US" dirty="0"/>
              <a:t>Document usage properly (README.md)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1D979-DA55-41A7-B78E-DAEF966440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81AFA-55C5-480E-A18D-5597F2715C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99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B64740B-C173-4188-9D9B-F92386D46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functionality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7A15BDF5-2711-4F8A-8B94-9348956B6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Implement required in selected language (</a:t>
            </a:r>
            <a:r>
              <a:rPr lang="en-US" altLang="en-US" sz="2400" dirty="0">
                <a:solidFill>
                  <a:srgbClr val="FF0000"/>
                </a:solidFill>
              </a:rPr>
              <a:t>must be agreed with </a:t>
            </a:r>
            <a:r>
              <a:rPr lang="en-US" altLang="en-US" sz="2400" dirty="0" err="1">
                <a:solidFill>
                  <a:srgbClr val="FF0000"/>
                </a:solidFill>
              </a:rPr>
              <a:t>PetrS</a:t>
            </a:r>
            <a:r>
              <a:rPr lang="en-US" altLang="en-US" sz="2400" dirty="0"/>
              <a:t>) </a:t>
            </a:r>
          </a:p>
          <a:p>
            <a:pPr lvl="1"/>
            <a:r>
              <a:rPr lang="en-US" altLang="en-US" sz="2000" dirty="0"/>
              <a:t>Any language, but:</a:t>
            </a:r>
          </a:p>
          <a:p>
            <a:pPr lvl="2"/>
            <a:r>
              <a:rPr lang="en-US" altLang="en-US" sz="2000" dirty="0"/>
              <a:t>2 different tools for static analysis must be available</a:t>
            </a:r>
          </a:p>
          <a:p>
            <a:pPr lvl="2"/>
            <a:r>
              <a:rPr lang="en-US" altLang="en-US" sz="2000" dirty="0"/>
              <a:t>2 different tools for dynamic analysis</a:t>
            </a:r>
          </a:p>
          <a:p>
            <a:pPr lvl="2"/>
            <a:r>
              <a:rPr lang="en-US" altLang="en-US" sz="2000" dirty="0"/>
              <a:t>No repetition of language within the same seminar group </a:t>
            </a:r>
          </a:p>
          <a:p>
            <a:r>
              <a:rPr lang="en-US" altLang="en-US" sz="2400" dirty="0"/>
              <a:t>You must write code yourself, no use of external code or libraries is allowed</a:t>
            </a:r>
          </a:p>
          <a:p>
            <a:pPr lvl="1"/>
            <a:r>
              <a:rPr lang="en-US" altLang="en-US" sz="2000" dirty="0"/>
              <a:t>Exception: </a:t>
            </a:r>
            <a:r>
              <a:rPr lang="en-US" sz="2000" dirty="0"/>
              <a:t>SHA2-512, SHA2-256 </a:t>
            </a:r>
            <a:endParaRPr lang="en-US" altLang="en-US" sz="2000" dirty="0"/>
          </a:p>
          <a:p>
            <a:r>
              <a:rPr lang="en-US" altLang="en-US" sz="2400" dirty="0"/>
              <a:t>Use defensive programming: only valid inputs are accepted, invalid rejected</a:t>
            </a:r>
          </a:p>
          <a:p>
            <a:r>
              <a:rPr lang="en-US" altLang="en-US" sz="2400" dirty="0"/>
              <a:t>Implement tests, cover also following test vectors</a:t>
            </a:r>
          </a:p>
          <a:p>
            <a:pPr lvl="1"/>
            <a:r>
              <a:rPr lang="en-US" altLang="en-US" sz="2000" dirty="0">
                <a:hlinkClick r:id="rId2"/>
              </a:rPr>
              <a:t>https://github.com/trezor/python-mnemonic/blob/master/vectors.json</a:t>
            </a:r>
            <a:endParaRPr lang="en-US" altLang="en-US" sz="2000" dirty="0"/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039659F3-EA59-4958-B72D-80B8A762F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70985" y="6573838"/>
            <a:ext cx="4848951" cy="28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dirty="0">
                <a:solidFill>
                  <a:schemeClr val="bg1"/>
                </a:solidFill>
              </a:rPr>
              <a:t>| PA193 - </a:t>
            </a:r>
            <a:r>
              <a:rPr lang="cs-CZ" altLang="cs-CZ" dirty="0" err="1">
                <a:solidFill>
                  <a:schemeClr val="bg1"/>
                </a:solidFill>
              </a:rPr>
              <a:t>Security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dirty="0" err="1">
                <a:solidFill>
                  <a:schemeClr val="bg1"/>
                </a:solidFill>
              </a:rPr>
              <a:t>technologies</a:t>
            </a: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B3D8A8B-E62E-4AB5-81C9-11CD6DD3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0E0F62-E5C6-4635-A7E9-BD5E49C71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3 people per team</a:t>
            </a:r>
          </a:p>
          <a:p>
            <a:pPr lvl="1"/>
            <a:r>
              <a:rPr lang="en-GB" altLang="en-US" dirty="0"/>
              <a:t>Assigned today (within group)</a:t>
            </a:r>
          </a:p>
          <a:p>
            <a:r>
              <a:rPr lang="en-GB" altLang="en-US" dirty="0"/>
              <a:t>Teams must use GitHub for cooperation</a:t>
            </a:r>
          </a:p>
          <a:p>
            <a:pPr lvl="1"/>
            <a:r>
              <a:rPr lang="en-GB" altLang="en-US" dirty="0"/>
              <a:t>Distribute work load between all members</a:t>
            </a:r>
          </a:p>
          <a:p>
            <a:pPr lvl="1"/>
            <a:r>
              <a:rPr lang="en-GB" altLang="en-US" dirty="0"/>
              <a:t>Contribution from all team members must be visible in commits (git commits from the member)</a:t>
            </a:r>
          </a:p>
          <a:p>
            <a:pPr lvl="1"/>
            <a:r>
              <a:rPr lang="en-GB" altLang="en-US" dirty="0"/>
              <a:t>Your evaluation will be partially based on your participation</a:t>
            </a:r>
          </a:p>
          <a:p>
            <a:r>
              <a:rPr lang="en-GB" altLang="en-US" dirty="0"/>
              <a:t>Start working early, especially with implementation</a:t>
            </a:r>
          </a:p>
          <a:p>
            <a:endParaRPr lang="en-GB" altLang="en-US" dirty="0"/>
          </a:p>
        </p:txBody>
      </p:sp>
      <p:sp>
        <p:nvSpPr>
          <p:cNvPr id="8196" name="Zástupný symbol pro zápatí 3">
            <a:extLst>
              <a:ext uri="{FF2B5EF4-FFF2-40B4-BE49-F238E27FC236}">
                <a16:creationId xmlns:a16="http://schemas.microsoft.com/office/drawing/2014/main" id="{0BA93DCC-990C-46E8-82A7-FC608FD7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70985" y="6573838"/>
            <a:ext cx="4128871" cy="28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dirty="0">
                <a:solidFill>
                  <a:schemeClr val="bg1"/>
                </a:solidFill>
              </a:rPr>
              <a:t>| PA193 - </a:t>
            </a:r>
            <a:r>
              <a:rPr lang="cs-CZ" altLang="cs-CZ" dirty="0" err="1">
                <a:solidFill>
                  <a:schemeClr val="bg1"/>
                </a:solidFill>
              </a:rPr>
              <a:t>Security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dirty="0" err="1">
                <a:solidFill>
                  <a:schemeClr val="bg1"/>
                </a:solidFill>
              </a:rPr>
              <a:t>technologies</a:t>
            </a: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25814</TotalTime>
  <Words>1162</Words>
  <Application>Microsoft Office PowerPoint</Application>
  <PresentationFormat>Widescreen</PresentationFormat>
  <Paragraphs>155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Unicode MS</vt:lpstr>
      <vt:lpstr>Calibri</vt:lpstr>
      <vt:lpstr>Motiv systému Office</vt:lpstr>
      <vt:lpstr>PA193 - Secure coding principles and practices </vt:lpstr>
      <vt:lpstr>Project idea</vt:lpstr>
      <vt:lpstr>PowerPoint Presentation</vt:lpstr>
      <vt:lpstr>Required functionality: entropy  seed and phrase</vt:lpstr>
      <vt:lpstr>Required functionality: phrase  entropy and seed</vt:lpstr>
      <vt:lpstr>Required functionality: phrase &amp; seed  OK/NOK</vt:lpstr>
      <vt:lpstr>Required functionality: library code with API </vt:lpstr>
      <vt:lpstr>Required functionality</vt:lpstr>
      <vt:lpstr>Teams</vt:lpstr>
      <vt:lpstr>Immediate next steps (seminar 3.10.2019)</vt:lpstr>
      <vt:lpstr>Projects - timeline</vt:lpstr>
      <vt:lpstr>TEAMS</vt:lpstr>
      <vt:lpstr>PowerPoint Presentation</vt:lpstr>
      <vt:lpstr>PowerPoint Presentation</vt:lpstr>
      <vt:lpstr>PowerPoint Presentation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Švenda</cp:lastModifiedBy>
  <cp:revision>7147</cp:revision>
  <cp:lastPrinted>2013-10-10T13:54:53Z</cp:lastPrinted>
  <dcterms:created xsi:type="dcterms:W3CDTF">2012-06-27T07:21:19Z</dcterms:created>
  <dcterms:modified xsi:type="dcterms:W3CDTF">2019-10-31T07:43:17Z</dcterms:modified>
</cp:coreProperties>
</file>