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95" r:id="rId2"/>
    <p:sldId id="581" r:id="rId3"/>
    <p:sldId id="568" r:id="rId4"/>
    <p:sldId id="583" r:id="rId5"/>
    <p:sldId id="584" r:id="rId6"/>
    <p:sldId id="586" r:id="rId7"/>
    <p:sldId id="569" r:id="rId8"/>
    <p:sldId id="585" r:id="rId9"/>
    <p:sldId id="1357" r:id="rId10"/>
    <p:sldId id="596" r:id="rId11"/>
    <p:sldId id="588" r:id="rId12"/>
    <p:sldId id="591" r:id="rId13"/>
    <p:sldId id="590" r:id="rId14"/>
    <p:sldId id="592" r:id="rId15"/>
    <p:sldId id="589" r:id="rId16"/>
    <p:sldId id="570" r:id="rId17"/>
    <p:sldId id="1358" r:id="rId18"/>
    <p:sldId id="593" r:id="rId19"/>
    <p:sldId id="594" r:id="rId20"/>
    <p:sldId id="1356" r:id="rId21"/>
  </p:sldIdLst>
  <p:sldSz cx="12192000" cy="6858000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46DAB3"/>
    <a:srgbClr val="CD4EF0"/>
    <a:srgbClr val="1E1D1B"/>
    <a:srgbClr val="7D2E9C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28" autoAdjust="0"/>
    <p:restoredTop sz="87112" autoAdjust="0"/>
  </p:normalViewPr>
  <p:slideViewPr>
    <p:cSldViewPr>
      <p:cViewPr varScale="1">
        <p:scale>
          <a:sx n="113" d="100"/>
          <a:sy n="113" d="100"/>
        </p:scale>
        <p:origin x="84" y="84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5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0"/>
            <a:ext cx="91923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r="63274"/>
          <a:stretch/>
        </p:blipFill>
        <p:spPr bwMode="auto">
          <a:xfrm>
            <a:off x="0" y="0"/>
            <a:ext cx="33759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35942" r="28807"/>
          <a:stretch/>
        </p:blipFill>
        <p:spPr bwMode="auto">
          <a:xfrm>
            <a:off x="3375992" y="0"/>
            <a:ext cx="32403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2001" y="476672"/>
            <a:ext cx="7671900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2000" y="3284984"/>
            <a:ext cx="7632245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672000" y="5254005"/>
            <a:ext cx="7632245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7104789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199456" y="6572250"/>
            <a:ext cx="6816757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| PA193 - Buffer overflow,string vulns,CFI,DEP,ASLR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62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646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6369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5376597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2000" y="1844825"/>
            <a:ext cx="5274997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44825"/>
            <a:ext cx="53848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1819" y="1916833"/>
            <a:ext cx="5386917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1819" y="2556594"/>
            <a:ext cx="5386917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5586" y="1916833"/>
            <a:ext cx="5389033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5586" y="2556594"/>
            <a:ext cx="5389033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764705"/>
            <a:ext cx="4011084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764705"/>
            <a:ext cx="6815667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916832"/>
            <a:ext cx="4011084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52736"/>
            <a:ext cx="73152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59508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70984" y="908720"/>
            <a:ext cx="109728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70984" y="1871664"/>
            <a:ext cx="109728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70985" y="6573838"/>
            <a:ext cx="529167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519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Buffer overflow,string vulns,CFI,DEP,ASLR</a:t>
            </a:r>
            <a:endParaRPr lang="cs-CZ" dirty="0"/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7608168" y="6525344"/>
            <a:ext cx="4583832" cy="369332"/>
          </a:xfrm>
          <a:prstGeom prst="rect">
            <a:avLst/>
          </a:prstGeom>
          <a:solidFill>
            <a:srgbClr val="1E1D1B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                       www.crcs.cz/rsa  @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</a:rPr>
              <a:t>CRoCS_MUNI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 userDrawn="1"/>
        </p:nvSpPr>
        <p:spPr>
          <a:xfrm>
            <a:off x="6600056" y="6138169"/>
            <a:ext cx="5760640" cy="431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-sec-bugs.github.io/bugs.htm" TargetMode="External"/><Relationship Id="rId2" Type="http://schemas.openxmlformats.org/officeDocument/2006/relationships/hyperlink" Target="https://freeonlinedice.com/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-sec-bugs.github.io/download.htm" TargetMode="External"/><Relationship Id="rId2" Type="http://schemas.openxmlformats.org/officeDocument/2006/relationships/hyperlink" Target="http://findbugs.sourceforge.net/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find-sec-bugs.github.io/bugs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sl.org/source/old/0.9.x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Relationship Id="rId4" Type="http://schemas.openxmlformats.org/officeDocument/2006/relationships/hyperlink" Target="ftp://ftp.openssl.org/source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coverity.com/blog/2014/Apr/on-detecting-heartbleed-with-static-analysis.html" TargetMode="External"/><Relationship Id="rId2" Type="http://schemas.openxmlformats.org/officeDocument/2006/relationships/hyperlink" Target="https://www.openssl.org/source/openssl-1.0.1e.tar.gz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forge.net/projects/notepadpp-usb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/>
              <a:t>PA193 - Secure coding principles and practices 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672001" y="3330629"/>
            <a:ext cx="5724184" cy="810090"/>
          </a:xfrm>
        </p:spPr>
        <p:txBody>
          <a:bodyPr/>
          <a:lstStyle/>
          <a:p>
            <a:r>
              <a:rPr lang="en-GB" dirty="0"/>
              <a:t>LABS: Static analysis of source code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4E0BA9-1A03-4880-95FF-7A92EF8C34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206" y="5445224"/>
            <a:ext cx="359727" cy="359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1BC704C-8ECB-41D7-B24B-74A9FEE9E0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777" y="5496930"/>
            <a:ext cx="256319" cy="256319"/>
          </a:xfrm>
          <a:prstGeom prst="rect">
            <a:avLst/>
          </a:prstGeom>
        </p:spPr>
      </p:pic>
      <p:sp>
        <p:nvSpPr>
          <p:cNvPr id="10" name="Zástupný symbol pro text 3">
            <a:extLst>
              <a:ext uri="{FF2B5EF4-FFF2-40B4-BE49-F238E27FC236}">
                <a16:creationId xmlns:a16="http://schemas.microsoft.com/office/drawing/2014/main" id="{615BA8DC-1FE4-43F0-B44E-83F30312B1C1}"/>
              </a:ext>
            </a:extLst>
          </p:cNvPr>
          <p:cNvSpPr txBox="1">
            <a:spLocks/>
          </p:cNvSpPr>
          <p:nvPr/>
        </p:nvSpPr>
        <p:spPr bwMode="auto">
          <a:xfrm>
            <a:off x="672001" y="5888492"/>
            <a:ext cx="64201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4485"/>
              </a:buClr>
              <a:buSzPct val="100000"/>
              <a:buFont typeface="Arial" charset="0"/>
              <a:buNone/>
              <a:defRPr sz="1800" b="0" kern="1200">
                <a:solidFill>
                  <a:srgbClr val="1E4485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350" b="1" dirty="0"/>
              <a:t>P</a:t>
            </a:r>
            <a:r>
              <a:rPr lang="en-US" sz="1350" b="1" dirty="0" err="1"/>
              <a:t>etr</a:t>
            </a:r>
            <a:r>
              <a:rPr lang="en-US" sz="1350" b="1" dirty="0"/>
              <a:t> </a:t>
            </a:r>
            <a:r>
              <a:rPr lang="cs-CZ" sz="1350" b="1" dirty="0" err="1"/>
              <a:t>Švenda</a:t>
            </a:r>
            <a:r>
              <a:rPr lang="cs-CZ" sz="1350" b="1" dirty="0"/>
              <a:t> </a:t>
            </a:r>
            <a:r>
              <a:rPr lang="en-GB" sz="1350" i="1" dirty="0"/>
              <a:t> </a:t>
            </a:r>
            <a:r>
              <a:rPr lang="cs-CZ" sz="1350" i="1" dirty="0"/>
              <a:t>       </a:t>
            </a:r>
            <a:r>
              <a:rPr lang="cs-CZ" sz="1350" b="1" i="1" dirty="0"/>
              <a:t>svenda@fi.muni.cz</a:t>
            </a:r>
            <a:r>
              <a:rPr lang="en-GB" sz="1350" b="1" i="1" dirty="0"/>
              <a:t>        @</a:t>
            </a:r>
            <a:r>
              <a:rPr lang="en-GB" sz="1350" b="1" i="1" dirty="0" err="1"/>
              <a:t>rngsec</a:t>
            </a:r>
            <a:r>
              <a:rPr lang="cs-CZ" sz="1350" b="1" dirty="0"/>
              <a:t> </a:t>
            </a:r>
            <a:endParaRPr lang="en-GB" sz="1350" b="1" dirty="0"/>
          </a:p>
          <a:p>
            <a:r>
              <a:rPr lang="en-GB" sz="1350" dirty="0"/>
              <a:t>Centre for Research on Cryptography and Security, </a:t>
            </a:r>
            <a:r>
              <a:rPr lang="en-US" sz="1350" dirty="0"/>
              <a:t>Masaryk University</a:t>
            </a:r>
          </a:p>
          <a:p>
            <a:endParaRPr lang="en-GB" sz="1350" dirty="0"/>
          </a:p>
          <a:p>
            <a:r>
              <a:rPr lang="cs-CZ" sz="1350" dirty="0"/>
              <a:t>	</a:t>
            </a:r>
            <a:endParaRPr lang="en-GB" sz="1350" dirty="0"/>
          </a:p>
          <a:p>
            <a:endParaRPr lang="cs-CZ" sz="1350" dirty="0"/>
          </a:p>
        </p:txBody>
      </p:sp>
      <p:pic>
        <p:nvPicPr>
          <p:cNvPr id="7" name="Picture 2" descr="D:\Documents\Obrázky\services_icon_full_bw5.jpg">
            <a:extLst>
              <a:ext uri="{FF2B5EF4-FFF2-40B4-BE49-F238E27FC236}">
                <a16:creationId xmlns:a16="http://schemas.microsoft.com/office/drawing/2014/main" id="{3A2ACEFC-8FFB-4D52-A4C6-2C6638213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215710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7D7D-2494-40D9-B234-211804CD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</a:t>
            </a:r>
            <a:r>
              <a:rPr lang="en-US" dirty="0" err="1"/>
              <a:t>FindSecurityBugs</a:t>
            </a:r>
            <a:r>
              <a:rPr lang="en-US" dirty="0"/>
              <a:t> (15 min):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C8632-CB71-4689-874C-833268634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groups of 3</a:t>
            </a:r>
          </a:p>
          <a:p>
            <a:r>
              <a:rPr lang="en-US" dirty="0"/>
              <a:t>Roll virtual dice with 100 sides three times (note)</a:t>
            </a:r>
          </a:p>
          <a:p>
            <a:pPr lvl="1"/>
            <a:r>
              <a:rPr lang="en-US" dirty="0">
                <a:hlinkClick r:id="rId2"/>
              </a:rPr>
              <a:t>https://freeonlinedice.com/</a:t>
            </a:r>
            <a:endParaRPr lang="en-US" dirty="0"/>
          </a:p>
          <a:p>
            <a:r>
              <a:rPr lang="en-US" dirty="0"/>
              <a:t>Open list of </a:t>
            </a:r>
            <a:r>
              <a:rPr lang="en-US" dirty="0" err="1"/>
              <a:t>FindSecurityBugs</a:t>
            </a:r>
            <a:r>
              <a:rPr lang="en-US" dirty="0"/>
              <a:t> patterns</a:t>
            </a:r>
          </a:p>
          <a:p>
            <a:pPr lvl="1"/>
            <a:r>
              <a:rPr lang="en-US" dirty="0">
                <a:hlinkClick r:id="rId3"/>
              </a:rPr>
              <a:t>https://find-sec-bugs.github.io/bugs.htm</a:t>
            </a:r>
            <a:endParaRPr lang="en-US" dirty="0"/>
          </a:p>
          <a:p>
            <a:pPr lvl="1"/>
            <a:r>
              <a:rPr lang="en-US" dirty="0"/>
              <a:t>Display ‘Table of Contents’</a:t>
            </a:r>
          </a:p>
          <a:p>
            <a:r>
              <a:rPr lang="en-US" dirty="0"/>
              <a:t>Find the </a:t>
            </a:r>
            <a:r>
              <a:rPr lang="en-US" dirty="0" err="1"/>
              <a:t>xth</a:t>
            </a:r>
            <a:r>
              <a:rPr lang="en-US" dirty="0"/>
              <a:t> pattern based on your dice results</a:t>
            </a:r>
          </a:p>
          <a:p>
            <a:r>
              <a:rPr lang="en-US" dirty="0"/>
              <a:t>Read and discuss what are these vulnerabilities (3 min each)</a:t>
            </a:r>
          </a:p>
          <a:p>
            <a:r>
              <a:rPr lang="en-US" dirty="0"/>
              <a:t>Sort them based on the severity (5 min)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10738-4C6B-48DF-8EE1-43BE2B6D7F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486B4-8A3B-45D3-8D9A-AD0BD8A7E9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  <p:pic>
        <p:nvPicPr>
          <p:cNvPr id="6" name="Obrázek 7">
            <a:extLst>
              <a:ext uri="{FF2B5EF4-FFF2-40B4-BE49-F238E27FC236}">
                <a16:creationId xmlns:a16="http://schemas.microsoft.com/office/drawing/2014/main" id="{78C67D1B-0835-47E5-BB2A-9E73AFE61E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201928"/>
            <a:ext cx="2473772" cy="141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9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FindBugs</a:t>
            </a:r>
            <a:r>
              <a:rPr lang="en-US" dirty="0"/>
              <a:t>/</a:t>
            </a:r>
            <a:r>
              <a:rPr lang="en-US" dirty="0" err="1"/>
              <a:t>FindSecurityBugs</a:t>
            </a:r>
            <a:r>
              <a:rPr lang="en-US" dirty="0"/>
              <a:t> - Java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</a:t>
            </a:r>
            <a:r>
              <a:rPr lang="en-US" dirty="0" err="1">
                <a:solidFill>
                  <a:srgbClr val="0070C0"/>
                </a:solidFill>
              </a:rPr>
              <a:t>FindBugs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hlinkClick r:id="rId2"/>
              </a:rPr>
              <a:t>http://findbugs.sourceforge.net/</a:t>
            </a:r>
            <a:endParaRPr lang="en-US" dirty="0"/>
          </a:p>
          <a:p>
            <a:r>
              <a:rPr lang="en-US" dirty="0"/>
              <a:t>Download </a:t>
            </a:r>
            <a:r>
              <a:rPr lang="en-US" dirty="0" err="1">
                <a:solidFill>
                  <a:srgbClr val="0070C0"/>
                </a:solidFill>
              </a:rPr>
              <a:t>FindSecurityBugs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(plugin)</a:t>
            </a:r>
          </a:p>
          <a:p>
            <a:pPr lvl="1"/>
            <a:r>
              <a:rPr lang="en-US" dirty="0">
                <a:hlinkClick r:id="rId3"/>
              </a:rPr>
              <a:t>https://find-sec-bugs.github.io/download.htm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copy findsecbugs-plugin-1.9.0.jar into </a:t>
            </a:r>
            <a:r>
              <a:rPr lang="en-US" dirty="0" err="1">
                <a:solidFill>
                  <a:srgbClr val="FF0000"/>
                </a:solidFill>
              </a:rPr>
              <a:t>FindBugs</a:t>
            </a:r>
            <a:r>
              <a:rPr lang="en-US" dirty="0">
                <a:solidFill>
                  <a:srgbClr val="FF0000"/>
                </a:solidFill>
              </a:rPr>
              <a:t>\plugin\ directory</a:t>
            </a:r>
          </a:p>
          <a:p>
            <a:pPr lvl="1"/>
            <a:r>
              <a:rPr lang="en-US" dirty="0"/>
              <a:t>List of patterns: </a:t>
            </a:r>
            <a:r>
              <a:rPr lang="en-US" dirty="0">
                <a:hlinkClick r:id="rId4"/>
              </a:rPr>
              <a:t>https://find-sec-bugs.github.io/bugs.htm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Run </a:t>
            </a:r>
            <a:r>
              <a:rPr lang="en-US" dirty="0" err="1">
                <a:solidFill>
                  <a:srgbClr val="FF0000"/>
                </a:solidFill>
              </a:rPr>
              <a:t>FindBugs</a:t>
            </a:r>
            <a:r>
              <a:rPr lang="en-US" dirty="0">
                <a:solidFill>
                  <a:srgbClr val="FF0000"/>
                </a:solidFill>
              </a:rPr>
              <a:t>\bin\findbugs.bat </a:t>
            </a:r>
            <a:r>
              <a:rPr lang="en-US" dirty="0"/>
              <a:t>(on Windows)</a:t>
            </a:r>
          </a:p>
          <a:p>
            <a:pPr lvl="1"/>
            <a:r>
              <a:rPr lang="en-US" dirty="0"/>
              <a:t>Or directly </a:t>
            </a:r>
            <a:r>
              <a:rPr lang="en-US" dirty="0" err="1"/>
              <a:t>FindBugs</a:t>
            </a:r>
            <a:r>
              <a:rPr lang="en-US" dirty="0"/>
              <a:t>\lib\findbugs.jar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Enable plugin in Edit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 Preferences  Plugins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38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FindBugs/FindSecurityBugs - Java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you need compiled *.jar for analysis</a:t>
            </a:r>
          </a:p>
          <a:p>
            <a:pPr lvl="1"/>
            <a:r>
              <a:rPr lang="en-US" dirty="0"/>
              <a:t>And source code for quick display of problems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r>
              <a:rPr lang="en-US" dirty="0"/>
              <a:t>Extract content of IS</a:t>
            </a:r>
            <a:r>
              <a:rPr lang="en-US" sz="28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>
                <a:sym typeface="Symbol"/>
              </a:rPr>
              <a:t> </a:t>
            </a:r>
            <a:r>
              <a:rPr lang="en-US" dirty="0">
                <a:solidFill>
                  <a:schemeClr val="accent1"/>
                </a:solidFill>
              </a:rPr>
              <a:t>crypto-java.zip</a:t>
            </a:r>
          </a:p>
          <a:p>
            <a:r>
              <a:rPr lang="en-US" dirty="0"/>
              <a:t>Run </a:t>
            </a:r>
            <a:r>
              <a:rPr lang="en-US" dirty="0" err="1"/>
              <a:t>FindBugs</a:t>
            </a:r>
            <a:endParaRPr lang="en-US" dirty="0"/>
          </a:p>
          <a:p>
            <a:r>
              <a:rPr lang="en-US" dirty="0"/>
              <a:t>Start analysis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File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 New project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sym typeface="Symbol"/>
              </a:rPr>
              <a:t>Classpath</a:t>
            </a:r>
            <a:r>
              <a:rPr lang="en-US" dirty="0">
                <a:solidFill>
                  <a:srgbClr val="FF0000"/>
                </a:solidFill>
                <a:sym typeface="Symbol"/>
              </a:rPr>
              <a:t> for analysis</a:t>
            </a:r>
            <a:r>
              <a:rPr lang="en-US" dirty="0">
                <a:sym typeface="Symbol"/>
              </a:rPr>
              <a:t>: select target *.jar file (crypto_java.jar)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Symbol"/>
              </a:rPr>
              <a:t>Source directories</a:t>
            </a:r>
            <a:r>
              <a:rPr lang="en-US" dirty="0">
                <a:sym typeface="Symbol"/>
              </a:rPr>
              <a:t>: select parent </a:t>
            </a:r>
            <a:r>
              <a:rPr lang="en-US" dirty="0" err="1">
                <a:sym typeface="Symbol"/>
              </a:rPr>
              <a:t>dir</a:t>
            </a:r>
            <a:r>
              <a:rPr lang="en-US" dirty="0">
                <a:sym typeface="Symbol"/>
              </a:rPr>
              <a:t> of target package</a:t>
            </a:r>
          </a:p>
          <a:p>
            <a:pPr lvl="2"/>
            <a:r>
              <a:rPr lang="en-US" dirty="0"/>
              <a:t>crypto-java\</a:t>
            </a:r>
            <a:r>
              <a:rPr lang="en-US" dirty="0" err="1"/>
              <a:t>src</a:t>
            </a:r>
            <a:r>
              <a:rPr lang="en-US" dirty="0"/>
              <a:t>\main\java\ in our case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66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8" t="17568" r="33425" b="18918"/>
          <a:stretch/>
        </p:blipFill>
        <p:spPr>
          <a:xfrm>
            <a:off x="2225675" y="548680"/>
            <a:ext cx="7416824" cy="590831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6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18" y="764704"/>
            <a:ext cx="8923538" cy="54006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4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 </a:t>
            </a:r>
            <a:r>
              <a:rPr lang="en-US" dirty="0" err="1"/>
              <a:t>FindBugs</a:t>
            </a:r>
            <a:r>
              <a:rPr lang="en-US" dirty="0"/>
              <a:t> &amp; </a:t>
            </a:r>
            <a:r>
              <a:rPr lang="en-US" dirty="0" err="1"/>
              <a:t>FindSecurityBugs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issues were found?</a:t>
            </a:r>
          </a:p>
          <a:p>
            <a:r>
              <a:rPr lang="cs-CZ" dirty="0"/>
              <a:t>Are </a:t>
            </a:r>
            <a:r>
              <a:rPr lang="en-US" dirty="0"/>
              <a:t>all reported issues from project source code?</a:t>
            </a:r>
          </a:p>
          <a:p>
            <a:r>
              <a:rPr lang="en-US" dirty="0"/>
              <a:t>How you would rate severity of different issues?</a:t>
            </a:r>
          </a:p>
          <a:p>
            <a:r>
              <a:rPr lang="en-US" dirty="0"/>
              <a:t>How can you use </a:t>
            </a:r>
            <a:r>
              <a:rPr lang="en-US" dirty="0" err="1"/>
              <a:t>FindBugs</a:t>
            </a:r>
            <a:r>
              <a:rPr lang="en-US" dirty="0"/>
              <a:t> in team collaboration?</a:t>
            </a:r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dirty="0" err="1"/>
              <a:t>FindBugs</a:t>
            </a:r>
            <a:r>
              <a:rPr lang="en-US" dirty="0"/>
              <a:t> working on source code or compiled code? Compare to </a:t>
            </a:r>
            <a:r>
              <a:rPr lang="en-US" dirty="0" err="1"/>
              <a:t>CppCheck</a:t>
            </a:r>
            <a:r>
              <a:rPr lang="en-US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9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new individual assignment this week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GB" dirty="0"/>
              <a:t>(Assignment 1 - ASLR and Canary)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93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1257-CC06-437E-A27F-BFFD0A576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FB9EF-9E07-4E23-A05F-62111646E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22CC4-3B6F-4400-8712-D556270CB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F0D3A-73F5-4E8D-86EB-9F3C61BCFDE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Buffer overflow,string vulns,CFI,DEP,ASLR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81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144" y="3392042"/>
            <a:ext cx="4823857" cy="306129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CPPCheck</a:t>
            </a:r>
            <a:r>
              <a:rPr lang="en-US" dirty="0"/>
              <a:t> + </a:t>
            </a:r>
            <a:r>
              <a:rPr lang="en-US" dirty="0" err="1"/>
              <a:t>OpenSSL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Run against some old OpenSSL0.9.xx (around 1998)</a:t>
            </a:r>
          </a:p>
          <a:p>
            <a:pPr lvl="1"/>
            <a:r>
              <a:rPr lang="en-US" sz="2000" dirty="0">
                <a:hlinkClick r:id="rId3"/>
              </a:rPr>
              <a:t>https://www.openssl.org/source/old/0.9.x/</a:t>
            </a:r>
            <a:endParaRPr lang="en-US" sz="2000" dirty="0"/>
          </a:p>
          <a:p>
            <a:pPr lvl="1"/>
            <a:r>
              <a:rPr lang="en-US" sz="2000" dirty="0"/>
              <a:t>What are the bugs? </a:t>
            </a:r>
          </a:p>
          <a:p>
            <a:r>
              <a:rPr lang="en-US" sz="2400" dirty="0"/>
              <a:t>Run against newest OpenSSL</a:t>
            </a:r>
          </a:p>
          <a:p>
            <a:pPr lvl="1"/>
            <a:r>
              <a:rPr lang="en-US" sz="2000" dirty="0">
                <a:hlinkClick r:id="rId4"/>
              </a:rPr>
              <a:t>ftp://ftp.openssl.org/source/</a:t>
            </a:r>
            <a:endParaRPr lang="en-US" sz="2000" dirty="0"/>
          </a:p>
          <a:p>
            <a:pPr lvl="1"/>
            <a:r>
              <a:rPr lang="en-US" sz="2000" dirty="0"/>
              <a:t>Why not completely clean yet?</a:t>
            </a:r>
          </a:p>
          <a:p>
            <a:endParaRPr lang="en-GB" sz="2400" dirty="0"/>
          </a:p>
          <a:p>
            <a:endParaRPr lang="en-GB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7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bugs are found in bufferOverflowDemo.cpp? Compare to </a:t>
            </a:r>
            <a:r>
              <a:rPr lang="en-US" dirty="0" err="1"/>
              <a:t>PREFast</a:t>
            </a:r>
            <a:r>
              <a:rPr lang="en-US" dirty="0"/>
              <a:t> in Visual Studio.</a:t>
            </a:r>
          </a:p>
          <a:p>
            <a:r>
              <a:rPr lang="en-US" dirty="0"/>
              <a:t>Which bugs are found in old OpenSSL?</a:t>
            </a:r>
          </a:p>
          <a:p>
            <a:r>
              <a:rPr lang="en-US" dirty="0"/>
              <a:t>Are style warnings important?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54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-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Goal: Learn how to use basic tools</a:t>
            </a:r>
          </a:p>
          <a:p>
            <a:r>
              <a:rPr lang="en-US" sz="3200" dirty="0"/>
              <a:t>Discuss false positives / false negatives</a:t>
            </a:r>
          </a:p>
          <a:p>
            <a:endParaRPr lang="en-US" sz="3200" dirty="0"/>
          </a:p>
          <a:p>
            <a:r>
              <a:rPr lang="en-US" sz="3200" dirty="0"/>
              <a:t>Check C/C++ code with compiler warnings </a:t>
            </a:r>
          </a:p>
          <a:p>
            <a:r>
              <a:rPr lang="en-US" sz="3200" dirty="0"/>
              <a:t>Check C/C++ code with VS </a:t>
            </a:r>
            <a:r>
              <a:rPr lang="en-US" sz="3200" dirty="0" err="1"/>
              <a:t>PREFast</a:t>
            </a:r>
            <a:endParaRPr lang="en-US" sz="3200" dirty="0"/>
          </a:p>
          <a:p>
            <a:r>
              <a:rPr lang="en-US" sz="3200" dirty="0"/>
              <a:t>Check C/C++ code with </a:t>
            </a:r>
            <a:r>
              <a:rPr lang="en-US" sz="3200" dirty="0" err="1"/>
              <a:t>CppCheck</a:t>
            </a:r>
            <a:endParaRPr lang="en-US" sz="3200" dirty="0"/>
          </a:p>
          <a:p>
            <a:r>
              <a:rPr lang="en-US" sz="3200" dirty="0"/>
              <a:t>Check Java code with </a:t>
            </a:r>
            <a:r>
              <a:rPr lang="en-US" sz="3200" dirty="0" err="1"/>
              <a:t>FindBugs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17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Hearthbleed</a:t>
            </a:r>
            <a:r>
              <a:rPr lang="en-US" dirty="0"/>
              <a:t> bug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1.0.1 through 1.0.1f</a:t>
            </a:r>
          </a:p>
          <a:p>
            <a:r>
              <a:rPr lang="en-US" dirty="0"/>
              <a:t>Download </a:t>
            </a:r>
            <a:r>
              <a:rPr lang="cs-CZ" dirty="0">
                <a:hlinkClick r:id="rId2"/>
              </a:rPr>
              <a:t>https://www.openssl.org/source/openssl-1.0.1e.tar.gz</a:t>
            </a:r>
            <a:endParaRPr lang="en-US" dirty="0"/>
          </a:p>
          <a:p>
            <a:r>
              <a:rPr lang="en-US" dirty="0"/>
              <a:t>Locate function dtls1_process_heartbeat(SSL *s) </a:t>
            </a:r>
          </a:p>
          <a:p>
            <a:pPr lvl="1"/>
            <a:r>
              <a:rPr lang="en-US" dirty="0" err="1"/>
              <a:t>Ssl</a:t>
            </a:r>
            <a:r>
              <a:rPr lang="en-US" dirty="0"/>
              <a:t>\t1_lib.c</a:t>
            </a:r>
          </a:p>
          <a:p>
            <a:r>
              <a:rPr lang="en-US" dirty="0"/>
              <a:t>Will your static analyzers find anything?</a:t>
            </a:r>
          </a:p>
          <a:p>
            <a:pPr lvl="1"/>
            <a:r>
              <a:rPr lang="en-US" dirty="0"/>
              <a:t>Don’t be sad, even </a:t>
            </a:r>
            <a:r>
              <a:rPr lang="en-US" dirty="0" err="1"/>
              <a:t>Coverity</a:t>
            </a:r>
            <a:r>
              <a:rPr lang="en-US" dirty="0"/>
              <a:t> didn’t before the bug was exposed</a:t>
            </a:r>
          </a:p>
          <a:p>
            <a:pPr lvl="1"/>
            <a:r>
              <a:rPr lang="en-US" dirty="0">
                <a:hlinkClick r:id="rId3"/>
              </a:rPr>
              <a:t>http://security.coverity.com/blog/2014/Apr/on-detecting-heartbleed-with-static-analysis.html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  <p:pic>
        <p:nvPicPr>
          <p:cNvPr id="6" name="Picture 2" descr="D:\heartble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50" y="671884"/>
            <a:ext cx="1498181" cy="181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26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 Visual Studio: Warnings and </a:t>
            </a:r>
            <a:r>
              <a:rPr lang="en-US" dirty="0" err="1"/>
              <a:t>PREfast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project warning level to /W4 (or /Wall)</a:t>
            </a:r>
          </a:p>
          <a:p>
            <a:pPr lvl="1"/>
            <a:r>
              <a:rPr lang="en-US" dirty="0"/>
              <a:t>Run and compile bufferOverflowDemo.cpp</a:t>
            </a:r>
          </a:p>
          <a:p>
            <a:pPr lvl="1"/>
            <a:r>
              <a:rPr lang="en-US" dirty="0"/>
              <a:t>(don’t forget: new project must be created)</a:t>
            </a:r>
          </a:p>
          <a:p>
            <a:pPr lvl="1"/>
            <a:r>
              <a:rPr lang="en-US" dirty="0"/>
              <a:t>Fix all warnings for clean compilation in VS /W4</a:t>
            </a:r>
          </a:p>
          <a:p>
            <a:r>
              <a:rPr lang="en-US" dirty="0"/>
              <a:t>Run Code analysis on bufferOverflowDemo.cpp</a:t>
            </a:r>
          </a:p>
          <a:p>
            <a:pPr lvl="1"/>
            <a:r>
              <a:rPr lang="en-US" dirty="0" err="1"/>
              <a:t>Analyze</a:t>
            </a:r>
            <a:r>
              <a:rPr lang="en-US" dirty="0" err="1">
                <a:sym typeface="Symbol"/>
              </a:rPr>
              <a:t></a:t>
            </a:r>
            <a:r>
              <a:rPr lang="en-US" dirty="0" err="1"/>
              <a:t>Run</a:t>
            </a:r>
            <a:r>
              <a:rPr lang="en-US" dirty="0"/>
              <a:t> code analysis on …</a:t>
            </a:r>
          </a:p>
          <a:p>
            <a:pPr lvl="1"/>
            <a:r>
              <a:rPr lang="en-US" dirty="0"/>
              <a:t>You need have Project selected inside Project explorer (otherwise Run code analysis… option will not appear)</a:t>
            </a:r>
          </a:p>
          <a:p>
            <a:pPr lvl="1"/>
            <a:r>
              <a:rPr lang="en-US" dirty="0"/>
              <a:t>Try difference between ‘minimum’ and ‘all rules’</a:t>
            </a:r>
          </a:p>
          <a:p>
            <a:r>
              <a:rPr lang="en-US" dirty="0"/>
              <a:t>Or try with </a:t>
            </a:r>
            <a:r>
              <a:rPr lang="en-US" dirty="0" err="1"/>
              <a:t>gcc</a:t>
            </a:r>
            <a:r>
              <a:rPr lang="en-US" dirty="0"/>
              <a:t>: </a:t>
            </a:r>
            <a:r>
              <a:rPr lang="en-US" i="1" dirty="0" err="1"/>
              <a:t>gcc</a:t>
            </a:r>
            <a:r>
              <a:rPr lang="en-US" i="1" dirty="0"/>
              <a:t> -Wall -</a:t>
            </a:r>
            <a:r>
              <a:rPr lang="en-US" i="1" dirty="0" err="1"/>
              <a:t>Wextra</a:t>
            </a:r>
            <a:endParaRPr lang="en-US" i="1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90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147" y="1124744"/>
            <a:ext cx="9613901" cy="453650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83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052736"/>
            <a:ext cx="9309133" cy="511256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06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(inspect whole BODemo.cpp)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/W3 and </a:t>
            </a:r>
            <a:r>
              <a:rPr lang="en-US" dirty="0" err="1"/>
              <a:t>PREFast</a:t>
            </a:r>
            <a:r>
              <a:rPr lang="en-US" dirty="0"/>
              <a:t> analysis?</a:t>
            </a:r>
          </a:p>
          <a:p>
            <a:r>
              <a:rPr lang="en-US" dirty="0"/>
              <a:t>Why you should compile without any warnings?</a:t>
            </a:r>
          </a:p>
          <a:p>
            <a:r>
              <a:rPr lang="en-US" dirty="0"/>
              <a:t>Are all bugs caught by static analysis?</a:t>
            </a:r>
          </a:p>
          <a:p>
            <a:r>
              <a:rPr lang="en-US" dirty="0"/>
              <a:t>Which bugs are not caught? Can you explain why?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89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Cppcheck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Download </a:t>
            </a:r>
            <a:r>
              <a:rPr lang="en-US" sz="2400" dirty="0" err="1"/>
              <a:t>Cppcheck</a:t>
            </a:r>
            <a:r>
              <a:rPr lang="en-US" sz="2400" dirty="0"/>
              <a:t> and unpack (or install)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Use </a:t>
            </a:r>
            <a:r>
              <a:rPr lang="en-US" sz="2400" dirty="0" err="1"/>
              <a:t>Cppchcek</a:t>
            </a:r>
            <a:r>
              <a:rPr lang="en-US" sz="2400" dirty="0"/>
              <a:t> against bufferOverflow.cpp</a:t>
            </a:r>
          </a:p>
          <a:p>
            <a:pPr lvl="1"/>
            <a:r>
              <a:rPr lang="en-US" sz="2000" dirty="0"/>
              <a:t>run command line, </a:t>
            </a:r>
            <a:r>
              <a:rPr lang="en-US" sz="2000" dirty="0" err="1"/>
              <a:t>cppcheck</a:t>
            </a:r>
            <a:r>
              <a:rPr lang="en-US" sz="2000" dirty="0"/>
              <a:t> bufferOverflow.cpp</a:t>
            </a:r>
          </a:p>
          <a:p>
            <a:pPr lvl="1"/>
            <a:r>
              <a:rPr lang="en-US" sz="2000" dirty="0" err="1"/>
              <a:t>cppcheck</a:t>
            </a:r>
            <a:r>
              <a:rPr lang="en-US" sz="2000" dirty="0"/>
              <a:t> --enable=all bufferOverflow.cpp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Setup </a:t>
            </a:r>
            <a:r>
              <a:rPr lang="en-US" sz="2400" dirty="0" err="1"/>
              <a:t>Cppcheck</a:t>
            </a:r>
            <a:r>
              <a:rPr lang="en-US" sz="2400" dirty="0"/>
              <a:t> GUI viewer for </a:t>
            </a:r>
            <a:r>
              <a:rPr lang="en-US" sz="2400" dirty="0" err="1"/>
              <a:t>Cppcheck</a:t>
            </a:r>
            <a:endParaRPr lang="en-US" sz="2400" dirty="0"/>
          </a:p>
          <a:p>
            <a:pPr lvl="1"/>
            <a:r>
              <a:rPr lang="en-US" sz="2000" dirty="0"/>
              <a:t>(Notepad++ is already </a:t>
            </a:r>
            <a:r>
              <a:rPr lang="en-US" sz="2000" dirty="0" err="1"/>
              <a:t>predistributed</a:t>
            </a:r>
            <a:r>
              <a:rPr lang="en-US" sz="2000" dirty="0"/>
              <a:t> on lab computers or download at </a:t>
            </a:r>
            <a:r>
              <a:rPr lang="en-US" sz="2000" dirty="0">
                <a:hlinkClick r:id="rId2"/>
              </a:rPr>
              <a:t>http://sourceforge.net/projects/notepadpp-usb/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Edit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Preferences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Applications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Add</a:t>
            </a:r>
          </a:p>
          <a:p>
            <a:pPr lvl="2"/>
            <a:r>
              <a:rPr lang="en-US" sz="2000" dirty="0"/>
              <a:t>Executable: "C:\Program Files\Notepad++\notepad++.exe“</a:t>
            </a:r>
          </a:p>
          <a:p>
            <a:pPr lvl="2"/>
            <a:r>
              <a:rPr lang="en-US" sz="2000" dirty="0"/>
              <a:t>Parameters: -n(line) (file)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Run </a:t>
            </a:r>
            <a:r>
              <a:rPr lang="en-US" sz="2400" dirty="0" err="1"/>
              <a:t>Cppcheck</a:t>
            </a:r>
            <a:r>
              <a:rPr lang="en-US" sz="2400" dirty="0"/>
              <a:t> GUI and analyze files or directories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CF2A25-C4CF-45C9-95F8-ACE4DC8BE097}"/>
              </a:ext>
            </a:extLst>
          </p:cNvPr>
          <p:cNvSpPr/>
          <p:nvPr/>
        </p:nvSpPr>
        <p:spPr>
          <a:xfrm>
            <a:off x="548216" y="3429000"/>
            <a:ext cx="8640960" cy="2304256"/>
          </a:xfrm>
          <a:prstGeom prst="rect">
            <a:avLst/>
          </a:prstGeom>
          <a:solidFill>
            <a:schemeClr val="lt1">
              <a:alpha val="82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1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52736"/>
            <a:ext cx="9183734" cy="432048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08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</a:t>
            </a:r>
            <a:r>
              <a:rPr lang="en-US" dirty="0" err="1"/>
              <a:t>CppCheck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additional bugs were found?</a:t>
            </a:r>
          </a:p>
          <a:p>
            <a:r>
              <a:rPr lang="en-US" dirty="0"/>
              <a:t>Can you reason why it was found by </a:t>
            </a:r>
            <a:r>
              <a:rPr lang="en-US" dirty="0" err="1"/>
              <a:t>CppCheck</a:t>
            </a:r>
            <a:r>
              <a:rPr lang="en-US" dirty="0"/>
              <a:t> and not compiler/</a:t>
            </a:r>
            <a:r>
              <a:rPr lang="en-US" dirty="0" err="1"/>
              <a:t>PREfast</a:t>
            </a:r>
            <a:r>
              <a:rPr lang="en-US" dirty="0"/>
              <a:t>?</a:t>
            </a:r>
          </a:p>
          <a:p>
            <a:r>
              <a:rPr lang="en-US" dirty="0"/>
              <a:t>If there would be no new bugs found by </a:t>
            </a:r>
            <a:r>
              <a:rPr lang="en-US" dirty="0" err="1"/>
              <a:t>CppCheck</a:t>
            </a:r>
            <a:r>
              <a:rPr lang="en-US" dirty="0"/>
              <a:t>, is it better to use only previous tools (compiler, </a:t>
            </a:r>
            <a:r>
              <a:rPr lang="en-US" dirty="0" err="1"/>
              <a:t>PREfast</a:t>
            </a:r>
            <a:r>
              <a:rPr lang="en-US" dirty="0"/>
              <a:t>…)?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409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24881</TotalTime>
  <Words>1004</Words>
  <Application>Microsoft Office PowerPoint</Application>
  <PresentationFormat>Widescreen</PresentationFormat>
  <Paragraphs>144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PA193 - Secure coding principles and practices </vt:lpstr>
      <vt:lpstr>Overview - Lab</vt:lpstr>
      <vt:lpstr>MS Visual Studio: Warnings and PREfast</vt:lpstr>
      <vt:lpstr>PowerPoint Presentation</vt:lpstr>
      <vt:lpstr>PowerPoint Presentation</vt:lpstr>
      <vt:lpstr>Questions (inspect whole BODemo.cpp)</vt:lpstr>
      <vt:lpstr>Cppcheck</vt:lpstr>
      <vt:lpstr>PowerPoint Presentation</vt:lpstr>
      <vt:lpstr>Questions for CppCheck</vt:lpstr>
      <vt:lpstr>Activity: FindSecurityBugs (15 min):</vt:lpstr>
      <vt:lpstr>FindBugs/FindSecurityBugs - Java</vt:lpstr>
      <vt:lpstr>FindBugs/FindSecurityBugs - Java</vt:lpstr>
      <vt:lpstr>PowerPoint Presentation</vt:lpstr>
      <vt:lpstr>PowerPoint Presentation</vt:lpstr>
      <vt:lpstr>Questions: FindBugs &amp; FindSecurityBugs</vt:lpstr>
      <vt:lpstr>Assignment</vt:lpstr>
      <vt:lpstr>PowerPoint Presentation</vt:lpstr>
      <vt:lpstr>CPPCheck + OpenSSL</vt:lpstr>
      <vt:lpstr>Questions</vt:lpstr>
      <vt:lpstr>Hearthbleed bug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Švenda</cp:lastModifiedBy>
  <cp:revision>7077</cp:revision>
  <cp:lastPrinted>2013-10-10T13:54:53Z</cp:lastPrinted>
  <dcterms:created xsi:type="dcterms:W3CDTF">2012-06-27T07:21:19Z</dcterms:created>
  <dcterms:modified xsi:type="dcterms:W3CDTF">2019-09-26T06:51:01Z</dcterms:modified>
</cp:coreProperties>
</file>