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0F931EAD-290B-4B61-A3A9-526CE0D95E53}">
  <a:tblStyle styleId="{0F931EAD-290B-4B61-A3A9-526CE0D95E5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70c80a672b_2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70c80a672b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c4fcf7ca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6c4fcf7ca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70c80a672b_2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70c80a672b_2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c2dc92bb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6c2dc92bb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6c2dc92bbb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6c2dc92bbb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6c4fcf7ca9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6c4fcf7ca9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70c80a672b_2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70c80a672b_2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0c80a672b_2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0c80a672b_2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70c80a672b_2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70c80a672b_2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70c80a672b_2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70c80a672b_2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70c86b82e1_0_3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70c86b82e1_0_3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70c80a672b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70c80a672b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70c86b82e1_0_3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70c86b82e1_0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k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access: ssh ubuntu@78.128.250.118 -L 5601:localhost:5601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sk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open webbrowser on you local machine a acces localhost:5601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70c80a5aeb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70c80a5aeb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70c86b82e1_0_3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70c86b82e1_0_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757712f4d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757712f4d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70c80a672b_3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70c80a672b_3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75587f315f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75587f315f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70c80a5aeb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70c80a5aeb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70c80a5aeb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70c80a5aeb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760326c251_1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760326c251_1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70c86b82e1_0_3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70c86b82e1_0_3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70c80a672b_2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70c80a672b_2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760326c251_4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760326c251_4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70c80a672b_2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70c80a672b_2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0c80a672b_2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70c80a672b_2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Replicas - </a:t>
            </a:r>
            <a:r>
              <a:rPr lang="sk" sz="14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replicas of indexes and shards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760326c251_4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760326c251_4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Replicas - </a:t>
            </a:r>
            <a:r>
              <a:rPr lang="sk" sz="14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replicas of indexes and shards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70c80a672b_2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70c80a672b_2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www.elastic.co/guide/en/elasticsearch/reference/2.3/mapping.html" TargetMode="External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5" Type="http://schemas.openxmlformats.org/officeDocument/2006/relationships/image" Target="../media/image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5" Type="http://schemas.openxmlformats.org/officeDocument/2006/relationships/image" Target="../media/image10.png"/><Relationship Id="rId6" Type="http://schemas.openxmlformats.org/officeDocument/2006/relationships/image" Target="../media/image12.png"/><Relationship Id="rId7" Type="http://schemas.openxmlformats.org/officeDocument/2006/relationships/image" Target="../media/image1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gist.github.com/RacekM/54f3e3371210c426b52337c84a951ec9#file-logstash-example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5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1C232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idx="1" type="subTitle"/>
          </p:nvPr>
        </p:nvSpPr>
        <p:spPr>
          <a:xfrm>
            <a:off x="2137225" y="2850052"/>
            <a:ext cx="4870500" cy="9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k" sz="1200">
                <a:solidFill>
                  <a:srgbClr val="000000"/>
                </a:solidFill>
              </a:rPr>
              <a:t>Matúš  Raček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k" sz="1200">
                <a:solidFill>
                  <a:srgbClr val="000000"/>
                </a:solidFill>
              </a:rPr>
              <a:t>Dominik Pilár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k" sz="1200">
                <a:solidFill>
                  <a:srgbClr val="000000"/>
                </a:solidFill>
              </a:rPr>
              <a:t>Jakub Havrila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k" sz="1200">
                <a:solidFill>
                  <a:srgbClr val="000000"/>
                </a:solidFill>
              </a:rPr>
              <a:t>Adam  Vaňko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67" name="Google Shape;67;p13"/>
          <p:cNvSpPr/>
          <p:nvPr/>
        </p:nvSpPr>
        <p:spPr>
          <a:xfrm>
            <a:off x="561250" y="1367221"/>
            <a:ext cx="8191775" cy="1028209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134F5C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134F5C"/>
                </a:solidFill>
                <a:latin typeface="Arial"/>
              </a:rPr>
              <a:t>Elasticsearch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1C232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/>
          <p:nvPr/>
        </p:nvSpPr>
        <p:spPr>
          <a:xfrm>
            <a:off x="1366223" y="1696475"/>
            <a:ext cx="6411563" cy="121997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134F5C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134F5C"/>
                </a:solidFill>
                <a:latin typeface="Arial"/>
              </a:rPr>
              <a:t>Features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Easy to scale </a:t>
            </a:r>
            <a:endParaRPr>
              <a:solidFill>
                <a:srgbClr val="134F5C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3"/>
          <p:cNvSpPr txBox="1"/>
          <p:nvPr>
            <p:ph idx="1" type="body"/>
          </p:nvPr>
        </p:nvSpPr>
        <p:spPr>
          <a:xfrm>
            <a:off x="311700" y="1474350"/>
            <a:ext cx="3165600" cy="109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horizontal scalability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more nodes in cluster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concept of replicas</a:t>
            </a:r>
            <a:endParaRPr/>
          </a:p>
        </p:txBody>
      </p:sp>
      <p:pic>
        <p:nvPicPr>
          <p:cNvPr id="127" name="Google Shape;12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2876" y="144525"/>
            <a:ext cx="4659424" cy="2912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49175" y="3056675"/>
            <a:ext cx="7183123" cy="171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RESTful API 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134" name="Google Shape;134;p24"/>
          <p:cNvSpPr txBox="1"/>
          <p:nvPr>
            <p:ph idx="1" type="body"/>
          </p:nvPr>
        </p:nvSpPr>
        <p:spPr>
          <a:xfrm>
            <a:off x="311700" y="1266325"/>
            <a:ext cx="8520600" cy="36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Elasticsearch is API driven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uses JSON, which is both machine and human readable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sk"/>
              <a:t>APIs:</a:t>
            </a:r>
            <a:r>
              <a:rPr lang="sk"/>
              <a:t> 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sk"/>
              <a:t>Cluster API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sk"/>
              <a:t>Index APIs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sk"/>
              <a:t>Search APIs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sk"/>
              <a:t>Document APIs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sk"/>
              <a:t>...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073763"/>
                </a:solidFill>
              </a:rPr>
              <a:t>Java API Client</a:t>
            </a:r>
            <a:endParaRPr>
              <a:solidFill>
                <a:srgbClr val="073763"/>
              </a:solidFill>
            </a:endParaRPr>
          </a:p>
        </p:txBody>
      </p:sp>
      <p:pic>
        <p:nvPicPr>
          <p:cNvPr id="140" name="Google Shape;14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88" y="1109725"/>
            <a:ext cx="8216825" cy="88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3950" y="2126275"/>
            <a:ext cx="5687524" cy="2800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5"/>
          <p:cNvSpPr txBox="1"/>
          <p:nvPr/>
        </p:nvSpPr>
        <p:spPr>
          <a:xfrm>
            <a:off x="363450" y="2118450"/>
            <a:ext cx="2837400" cy="28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sk">
                <a:latin typeface="Open Sans"/>
                <a:ea typeface="Open Sans"/>
                <a:cs typeface="Open Sans"/>
                <a:sym typeface="Open Sans"/>
              </a:rPr>
              <a:t>Java API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sk">
                <a:latin typeface="Open Sans"/>
                <a:ea typeface="Open Sans"/>
                <a:cs typeface="Open Sans"/>
                <a:sym typeface="Open Sans"/>
              </a:rPr>
              <a:t>Python API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sk">
                <a:latin typeface="Open Sans"/>
                <a:ea typeface="Open Sans"/>
                <a:cs typeface="Open Sans"/>
                <a:sym typeface="Open Sans"/>
              </a:rPr>
              <a:t>JavaScript API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sk">
                <a:latin typeface="Open Sans"/>
                <a:ea typeface="Open Sans"/>
                <a:cs typeface="Open Sans"/>
                <a:sym typeface="Open Sans"/>
              </a:rPr>
              <a:t>Perl API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sk">
                <a:latin typeface="Open Sans"/>
                <a:ea typeface="Open Sans"/>
                <a:cs typeface="Open Sans"/>
                <a:sym typeface="Open Sans"/>
              </a:rPr>
              <a:t>Ruby API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sk">
                <a:latin typeface="Open Sans"/>
                <a:ea typeface="Open Sans"/>
                <a:cs typeface="Open Sans"/>
                <a:sym typeface="Open Sans"/>
              </a:rPr>
              <a:t>Go API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sk">
                <a:latin typeface="Open Sans"/>
                <a:ea typeface="Open Sans"/>
                <a:cs typeface="Open Sans"/>
                <a:sym typeface="Open Sans"/>
              </a:rPr>
              <a:t>.NET API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sk">
                <a:latin typeface="Open Sans"/>
                <a:ea typeface="Open Sans"/>
                <a:cs typeface="Open Sans"/>
                <a:sym typeface="Open Sans"/>
              </a:rPr>
              <a:t>PHP API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Schema free</a:t>
            </a:r>
            <a:endParaRPr>
              <a:solidFill>
                <a:srgbClr val="134F5C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6"/>
          <p:cNvSpPr txBox="1"/>
          <p:nvPr>
            <p:ph idx="1" type="body"/>
          </p:nvPr>
        </p:nvSpPr>
        <p:spPr>
          <a:xfrm>
            <a:off x="311700" y="1152425"/>
            <a:ext cx="5184600" cy="140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documents can be indexed without explicitly providing a schema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>
                <a:uFill>
                  <a:noFill/>
                </a:uFill>
                <a:hlinkClick r:id="rId3"/>
              </a:rPr>
              <a:t>generate dynamically</a:t>
            </a:r>
            <a:r>
              <a:rPr lang="sk"/>
              <a:t> during indexing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9" name="Google Shape;149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2571750"/>
            <a:ext cx="3108133" cy="166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05900" y="612926"/>
            <a:ext cx="3478550" cy="413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Excellent Query DSL </a:t>
            </a:r>
            <a:endParaRPr>
              <a:solidFill>
                <a:srgbClr val="134F5C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➔"/>
            </a:pPr>
            <a:r>
              <a:rPr lang="sk" sz="1400"/>
              <a:t>REST API exposes a very complex and capable query DSL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➔"/>
            </a:pPr>
            <a:r>
              <a:rPr lang="sk" sz="1400"/>
              <a:t>filtered queries helps leverage caching and thus speed up common queries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➔"/>
            </a:pPr>
            <a:r>
              <a:rPr lang="sk" sz="1400">
                <a:solidFill>
                  <a:srgbClr val="666666"/>
                </a:solidFill>
              </a:rPr>
              <a:t>filtering by exact values vs  searching on analyzed text</a:t>
            </a:r>
            <a:endParaRPr sz="1400">
              <a:solidFill>
                <a:srgbClr val="666666"/>
              </a:solidFill>
            </a:endParaRPr>
          </a:p>
        </p:txBody>
      </p:sp>
      <p:pic>
        <p:nvPicPr>
          <p:cNvPr id="157" name="Google Shape;15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12950" y="2943188"/>
            <a:ext cx="2419350" cy="155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549" y="2176525"/>
            <a:ext cx="2158650" cy="231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59775" y="2705650"/>
            <a:ext cx="3409375" cy="1790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8"/>
          <p:cNvSpPr txBox="1"/>
          <p:nvPr>
            <p:ph type="title"/>
          </p:nvPr>
        </p:nvSpPr>
        <p:spPr>
          <a:xfrm>
            <a:off x="311700" y="23247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Multi-tenancy </a:t>
            </a:r>
            <a:r>
              <a:rPr lang="sk"/>
              <a:t>		</a:t>
            </a:r>
            <a:endParaRPr/>
          </a:p>
        </p:txBody>
      </p:sp>
      <p:sp>
        <p:nvSpPr>
          <p:cNvPr id="165" name="Google Shape;165;p28"/>
          <p:cNvSpPr txBox="1"/>
          <p:nvPr>
            <p:ph idx="1" type="body"/>
          </p:nvPr>
        </p:nvSpPr>
        <p:spPr>
          <a:xfrm>
            <a:off x="311700" y="939875"/>
            <a:ext cx="8520600" cy="177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➔"/>
            </a:pPr>
            <a:r>
              <a:rPr lang="sk" sz="1400"/>
              <a:t>you can host multiple indexes on one ES installation, node or cluster. Each index can have multiple “types”.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➔"/>
            </a:pPr>
            <a:r>
              <a:rPr lang="sk" sz="1400"/>
              <a:t>filtered views of an index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➔"/>
            </a:pPr>
            <a:r>
              <a:rPr lang="sk" sz="1400"/>
              <a:t>indices can be queried independently or as a group </a:t>
            </a:r>
            <a:endParaRPr sz="1400"/>
          </a:p>
        </p:txBody>
      </p:sp>
      <p:pic>
        <p:nvPicPr>
          <p:cNvPr id="166" name="Google Shape;16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2488" y="2344325"/>
            <a:ext cx="7239024" cy="264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9"/>
          <p:cNvSpPr txBox="1"/>
          <p:nvPr>
            <p:ph type="title"/>
          </p:nvPr>
        </p:nvSpPr>
        <p:spPr>
          <a:xfrm>
            <a:off x="311700" y="14747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Conflict management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172" name="Google Shape;172;p29"/>
          <p:cNvSpPr txBox="1"/>
          <p:nvPr>
            <p:ph idx="1" type="body"/>
          </p:nvPr>
        </p:nvSpPr>
        <p:spPr>
          <a:xfrm>
            <a:off x="364850" y="85487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optimistic  version control can be used where needed to ensure that data is never 	lost due to conflicting changes from multiple processes</a:t>
            </a:r>
            <a:endParaRPr/>
          </a:p>
        </p:txBody>
      </p:sp>
      <p:sp>
        <p:nvSpPr>
          <p:cNvPr id="173" name="Google Shape;173;p29"/>
          <p:cNvSpPr txBox="1"/>
          <p:nvPr>
            <p:ph type="title"/>
          </p:nvPr>
        </p:nvSpPr>
        <p:spPr>
          <a:xfrm>
            <a:off x="364850" y="315555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Active community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174" name="Google Shape;174;p29"/>
          <p:cNvSpPr txBox="1"/>
          <p:nvPr>
            <p:ph idx="1" type="body"/>
          </p:nvPr>
        </p:nvSpPr>
        <p:spPr>
          <a:xfrm>
            <a:off x="311700" y="3862950"/>
            <a:ext cx="8520600" cy="104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community is very helpful and supporting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books currently written by community members and blogs posts around the net sharing experiences and knowledge </a:t>
            </a:r>
            <a:endParaRPr/>
          </a:p>
        </p:txBody>
      </p:sp>
      <p:sp>
        <p:nvSpPr>
          <p:cNvPr id="175" name="Google Shape;175;p29"/>
          <p:cNvSpPr txBox="1"/>
          <p:nvPr>
            <p:ph type="title"/>
          </p:nvPr>
        </p:nvSpPr>
        <p:spPr>
          <a:xfrm>
            <a:off x="410975" y="1592263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Per-operation </a:t>
            </a:r>
            <a:r>
              <a:rPr lang="sk">
                <a:solidFill>
                  <a:srgbClr val="134F5C"/>
                </a:solidFill>
              </a:rPr>
              <a:t>persistence</a:t>
            </a:r>
            <a:r>
              <a:rPr lang="sk">
                <a:solidFill>
                  <a:srgbClr val="134F5C"/>
                </a:solidFill>
              </a:rPr>
              <a:t> 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176" name="Google Shape;176;p29"/>
          <p:cNvSpPr txBox="1"/>
          <p:nvPr>
            <p:ph idx="1" type="body"/>
          </p:nvPr>
        </p:nvSpPr>
        <p:spPr>
          <a:xfrm>
            <a:off x="485375" y="229967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data safety first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data changes are recorded in logs to minimize the chance of any loss 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Advantages 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182" name="Google Shape;182;p3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➔"/>
            </a:pPr>
            <a:r>
              <a:rPr lang="sk">
                <a:solidFill>
                  <a:srgbClr val="666666"/>
                </a:solidFill>
              </a:rPr>
              <a:t>Lots of search options</a:t>
            </a:r>
            <a:endParaRPr>
              <a:solidFill>
                <a:srgbClr val="666666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➔"/>
            </a:pPr>
            <a:r>
              <a:rPr lang="sk">
                <a:solidFill>
                  <a:srgbClr val="666666"/>
                </a:solidFill>
              </a:rPr>
              <a:t>Document-oriented</a:t>
            </a:r>
            <a:endParaRPr>
              <a:solidFill>
                <a:srgbClr val="666666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➔"/>
            </a:pPr>
            <a:r>
              <a:rPr lang="sk">
                <a:solidFill>
                  <a:srgbClr val="666666"/>
                </a:solidFill>
              </a:rPr>
              <a:t>Speed</a:t>
            </a:r>
            <a:endParaRPr>
              <a:solidFill>
                <a:srgbClr val="666666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➔"/>
            </a:pPr>
            <a:r>
              <a:rPr lang="sk">
                <a:solidFill>
                  <a:srgbClr val="666666"/>
                </a:solidFill>
              </a:rPr>
              <a:t>Scalability</a:t>
            </a:r>
            <a:endParaRPr>
              <a:solidFill>
                <a:srgbClr val="666666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➔"/>
            </a:pPr>
            <a:r>
              <a:rPr lang="sk">
                <a:solidFill>
                  <a:srgbClr val="666666"/>
                </a:solidFill>
              </a:rPr>
              <a:t>RESTful API</a:t>
            </a:r>
            <a:endParaRPr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Disadvantages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188" name="Google Shape;188;p3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D</a:t>
            </a:r>
            <a:r>
              <a:rPr lang="sk"/>
              <a:t>oes not have multi-language support in terms of handling request and response data (only JSON)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Has a problem of Split brain situations - in rare cases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Streaming TB’s of data every day, you will find that it either chokes or loses data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Contents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Theory &amp; base principles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Features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Installation &amp; setup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Data loading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Kibana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Other software </a:t>
            </a:r>
            <a:endParaRPr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1C232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2"/>
          <p:cNvSpPr/>
          <p:nvPr/>
        </p:nvSpPr>
        <p:spPr>
          <a:xfrm>
            <a:off x="1241000" y="70025"/>
            <a:ext cx="6418678" cy="423847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134F5C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134F5C"/>
                </a:solidFill>
                <a:latin typeface="Arial"/>
              </a:rPr>
              <a:t>Installation </a:t>
            </a:r>
            <a:br>
              <a:rPr b="0" i="0">
                <a:ln cap="flat" cmpd="sng" w="9525">
                  <a:solidFill>
                    <a:srgbClr val="134F5C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134F5C"/>
                </a:solidFill>
                <a:latin typeface="Arial"/>
              </a:rPr>
            </a:br>
            <a:r>
              <a:rPr b="0" i="0">
                <a:ln cap="flat" cmpd="sng" w="9525">
                  <a:solidFill>
                    <a:srgbClr val="134F5C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134F5C"/>
                </a:solidFill>
                <a:latin typeface="Arial"/>
              </a:rPr>
              <a:t>and</a:t>
            </a:r>
            <a:br>
              <a:rPr b="0" i="0">
                <a:ln cap="flat" cmpd="sng" w="9525">
                  <a:solidFill>
                    <a:srgbClr val="134F5C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134F5C"/>
                </a:solidFill>
                <a:latin typeface="Arial"/>
              </a:rPr>
            </a:br>
            <a:r>
              <a:rPr b="0" i="0">
                <a:ln cap="flat" cmpd="sng" w="9525">
                  <a:solidFill>
                    <a:srgbClr val="134F5C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134F5C"/>
                </a:solidFill>
                <a:latin typeface="Arial"/>
              </a:rPr>
              <a:t>running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3"/>
          <p:cNvSpPr txBox="1"/>
          <p:nvPr>
            <p:ph type="title"/>
          </p:nvPr>
        </p:nvSpPr>
        <p:spPr>
          <a:xfrm>
            <a:off x="281175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Installation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199" name="Google Shape;199;p3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Hosted on Elastic Cloud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sk"/>
              <a:t>GCP and AWS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sk"/>
              <a:t>30 day free trial version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Install Elasticsearch yourself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sk"/>
              <a:t>many possibilities (tar.gz, zip, deb, msi, rpm, brew)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sk"/>
              <a:t>Docker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Our is running on OpenStack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The elastic stack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205" name="Google Shape;205;p3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>
                <a:solidFill>
                  <a:srgbClr val="000000"/>
                </a:solidFill>
              </a:rPr>
              <a:t>Elasticsearch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◆"/>
            </a:pPr>
            <a:r>
              <a:rPr lang="sk">
                <a:solidFill>
                  <a:srgbClr val="000000"/>
                </a:solidFill>
              </a:rPr>
              <a:t>Elasticsearch is a distributed, JSON-based search and analytics engine.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➔"/>
            </a:pPr>
            <a:r>
              <a:rPr lang="sk">
                <a:solidFill>
                  <a:srgbClr val="000000"/>
                </a:solidFill>
              </a:rPr>
              <a:t>Kibana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◆"/>
            </a:pPr>
            <a:r>
              <a:rPr lang="sk">
                <a:solidFill>
                  <a:srgbClr val="000000"/>
                </a:solidFill>
              </a:rPr>
              <a:t>Kibana is the window into the Elastic Stack. Explore your data and manage the stack.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➔"/>
            </a:pPr>
            <a:r>
              <a:rPr lang="sk">
                <a:solidFill>
                  <a:srgbClr val="000000"/>
                </a:solidFill>
              </a:rPr>
              <a:t>Beats</a:t>
            </a:r>
            <a:endParaRPr>
              <a:solidFill>
                <a:srgbClr val="000000"/>
              </a:solidFill>
            </a:endParaRPr>
          </a:p>
          <a:p>
            <a:pPr indent="-317500" lvl="1" marL="914400" marR="279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◆"/>
            </a:pPr>
            <a:r>
              <a:rPr lang="sk">
                <a:solidFill>
                  <a:srgbClr val="000000"/>
                </a:solidFill>
                <a:highlight>
                  <a:srgbClr val="FFFFFF"/>
                </a:highlight>
              </a:rPr>
              <a:t>Beats is a platform for lightweight shippers that send data from edge machines.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➔"/>
            </a:pPr>
            <a:r>
              <a:rPr lang="sk">
                <a:solidFill>
                  <a:srgbClr val="000000"/>
                </a:solidFill>
              </a:rPr>
              <a:t>Logstash</a:t>
            </a:r>
            <a:endParaRPr>
              <a:solidFill>
                <a:srgbClr val="000000"/>
              </a:solidFill>
            </a:endParaRPr>
          </a:p>
          <a:p>
            <a:pPr indent="-317500" lvl="1" marL="914400" marR="279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◆"/>
            </a:pPr>
            <a:r>
              <a:rPr lang="sk">
                <a:solidFill>
                  <a:srgbClr val="000000"/>
                </a:solidFill>
                <a:highlight>
                  <a:srgbClr val="FFFFFF"/>
                </a:highlight>
              </a:rPr>
              <a:t>Logstash is a dynamic data collection pipeline with an extensible plugin ecosystem.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206" name="Google Shape;20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22700" y="1528975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22700" y="2303575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22700" y="3078175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222700" y="3852775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13564" y="288700"/>
            <a:ext cx="1320034" cy="10200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Data loading (json)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216" name="Google Shape;216;p3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Elasticsearch index API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◆"/>
            </a:pPr>
            <a:r>
              <a:rPr lang="sk" sz="1200">
                <a:solidFill>
                  <a:srgbClr val="343741"/>
                </a:solidFill>
                <a:highlight>
                  <a:srgbClr val="FFFFFF"/>
                </a:highlight>
              </a:rPr>
              <a:t>Adds a JSON document to the specified index and makes it searchable. If the document already exists, updates the document and increments its version.</a:t>
            </a:r>
            <a:endParaRPr sz="1200">
              <a:solidFill>
                <a:srgbClr val="343741"/>
              </a:solidFill>
              <a:highlight>
                <a:srgbClr val="FFFFFF"/>
              </a:highlight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◆"/>
            </a:pPr>
            <a:r>
              <a:rPr lang="sk" sz="1200">
                <a:solidFill>
                  <a:srgbClr val="000000"/>
                </a:solidFill>
              </a:rPr>
              <a:t>curl -X POST "localhost:9200/twitter/_doc/?pretty" -H 'Content-Type: application/json' -d' { "user" : "kimchy", "post_date" : "2009-11-15T14:12:12", "message" : "trying out Elasticsearch" } '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Use Elasticsearch bulk API for big data sets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sk"/>
              <a:t>curl -H 'Content-Type: application/x-ndjson' -XPOST 'localhost:9200/shakespeare/_bulk?pretty' --data-binary @shakespeare.json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Logstash (other formats)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222" name="Google Shape;222;p3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➔"/>
            </a:pPr>
            <a:r>
              <a:rPr lang="sk" sz="1400">
                <a:solidFill>
                  <a:srgbClr val="000000"/>
                </a:solidFill>
              </a:rPr>
              <a:t>open source, created by Elastic group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➔"/>
            </a:pPr>
            <a:r>
              <a:rPr lang="sk" sz="1400">
                <a:solidFill>
                  <a:srgbClr val="000000"/>
                </a:solidFill>
              </a:rPr>
              <a:t>tool which convert data into json and send to Elasticsearch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➔"/>
            </a:pPr>
            <a:r>
              <a:rPr lang="sk" sz="1400">
                <a:solidFill>
                  <a:srgbClr val="000000"/>
                </a:solidFill>
              </a:rPr>
              <a:t>server-side data processing pipeline that ingests data from a multitude of sources simultaneously, transforms it, and then sends it to your favorite "stash."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➔"/>
            </a:pPr>
            <a:r>
              <a:rPr lang="sk" sz="1400">
                <a:solidFill>
                  <a:srgbClr val="000000"/>
                </a:solidFill>
              </a:rPr>
              <a:t>Logstash example </a:t>
            </a:r>
            <a:r>
              <a:rPr lang="sk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https://gist.github.com/RacekM/54f3e3371210c426b52337c84a951ec9#file-logstash-example</a:t>
            </a:r>
            <a:endParaRPr sz="14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1C232"/>
        </a:solidFill>
      </p:bgPr>
    </p:bg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7"/>
          <p:cNvSpPr/>
          <p:nvPr/>
        </p:nvSpPr>
        <p:spPr>
          <a:xfrm>
            <a:off x="476250" y="2102999"/>
            <a:ext cx="8191583" cy="93809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134F5C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134F5C"/>
                </a:solidFill>
                <a:latin typeface="Arial"/>
              </a:rPr>
              <a:t>Demonstration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Environment and d</a:t>
            </a:r>
            <a:r>
              <a:rPr lang="sk">
                <a:solidFill>
                  <a:srgbClr val="134F5C"/>
                </a:solidFill>
              </a:rPr>
              <a:t>ata description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233" name="Google Shape;233;p3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Running and installed in a VM running on OpenStack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Elasticsearch use port 9300 and 9200 for HTTP interface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Kibana interface uses 5601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Data downloaded from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sk"/>
              <a:t>Dataset description: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sk"/>
              <a:t>Car accidents in 2018</a:t>
            </a:r>
            <a:endParaRPr/>
          </a:p>
        </p:txBody>
      </p:sp>
      <p:pic>
        <p:nvPicPr>
          <p:cNvPr id="234" name="Google Shape;23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2800" y="2275475"/>
            <a:ext cx="1433600" cy="29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Live demo queries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240" name="Google Shape;240;p3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sk" sz="1700"/>
              <a:t>Search document </a:t>
            </a:r>
            <a:r>
              <a:rPr b="1" lang="sk" sz="1700"/>
              <a:t>-</a:t>
            </a:r>
            <a:r>
              <a:rPr lang="sk" sz="1700"/>
              <a:t> </a:t>
            </a:r>
            <a:r>
              <a:rPr lang="sk" sz="1700"/>
              <a:t>GET data-brno/_search {"query": {"match": { Alcohol": "No" }}</a:t>
            </a:r>
            <a:r>
              <a:rPr lang="sk" sz="1700"/>
              <a:t>}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sk" sz="1700"/>
              <a:t>Delete document -</a:t>
            </a:r>
            <a:r>
              <a:rPr lang="sk" sz="1700"/>
              <a:t> DELETE data-brno/_doc/&lt;_id&gt;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sk" sz="1700"/>
              <a:t>Create document -</a:t>
            </a:r>
            <a:r>
              <a:rPr lang="sk" sz="1700"/>
              <a:t> PUT data-brno/_doc/&lt;_id&gt; {"Day": "Thursday"}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sk" sz="1700"/>
              <a:t>Update document -</a:t>
            </a:r>
            <a:r>
              <a:rPr lang="sk" sz="1700"/>
              <a:t> POST data-brno/_update/123 {"doc" : {"Day" : "Friday"}} KQL/Lucene - “title”: “text”</a:t>
            </a:r>
            <a:endParaRPr sz="17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Kibana visualisations</a:t>
            </a:r>
            <a:endParaRPr>
              <a:solidFill>
                <a:srgbClr val="134F5C"/>
              </a:solidFill>
            </a:endParaRPr>
          </a:p>
        </p:txBody>
      </p:sp>
      <p:pic>
        <p:nvPicPr>
          <p:cNvPr id="246" name="Google Shape;24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581775"/>
            <a:ext cx="8520602" cy="2284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Happy New Year and Merry Christmas </a:t>
            </a:r>
            <a:endParaRPr>
              <a:solidFill>
                <a:srgbClr val="134F5C"/>
              </a:solidFill>
            </a:endParaRPr>
          </a:p>
        </p:txBody>
      </p:sp>
      <p:pic>
        <p:nvPicPr>
          <p:cNvPr id="252" name="Google Shape;252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4850" y="1152425"/>
            <a:ext cx="3694300" cy="369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Apache Lucene-based search server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open source full-text search and analytics engine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accessible from RESTful web service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built on Java programming language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capable of scaling to hundreds of servers and petabytes of structured and unstructured data</a:t>
            </a:r>
            <a:endParaRPr sz="2400"/>
          </a:p>
        </p:txBody>
      </p:sp>
      <p:sp>
        <p:nvSpPr>
          <p:cNvPr id="79" name="Google Shape;79;p15"/>
          <p:cNvSpPr txBox="1"/>
          <p:nvPr>
            <p:ph type="title"/>
          </p:nvPr>
        </p:nvSpPr>
        <p:spPr>
          <a:xfrm>
            <a:off x="311700" y="445025"/>
            <a:ext cx="4608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What is Elasticsearch?</a:t>
            </a:r>
            <a:endParaRPr>
              <a:solidFill>
                <a:srgbClr val="134F5C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Why Elasticsearch ? 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311700" y="1266325"/>
            <a:ext cx="8520600" cy="364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easy to scale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everything in one JSON call away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unleashed power of Lucene under the hood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excellent QueryDSL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configurable and extensible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Why Elasticsearch ? II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311700" y="1266325"/>
            <a:ext cx="8520600" cy="364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document oriented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schema free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conflict management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active community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➔"/>
            </a:pPr>
            <a:r>
              <a:rPr lang="sk" sz="2400"/>
              <a:t>used by many big organizations like Wikipedia, The Guardian, StackOverflow, GitHub etc</a:t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311700" y="14745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Key Concepts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97" name="Google Shape;97;p18"/>
          <p:cNvSpPr txBox="1"/>
          <p:nvPr>
            <p:ph idx="1" type="body"/>
          </p:nvPr>
        </p:nvSpPr>
        <p:spPr>
          <a:xfrm>
            <a:off x="311700" y="783750"/>
            <a:ext cx="8520600" cy="408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sk" sz="2400"/>
              <a:t>Node</a:t>
            </a:r>
            <a:endParaRPr b="1"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sk" sz="2400"/>
              <a:t>single running instance of Elasticsearch 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sk" sz="2400"/>
              <a:t>single physical or virtual server</a:t>
            </a:r>
            <a:endParaRPr sz="2400"/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sk" sz="2400"/>
              <a:t>Cluster</a:t>
            </a:r>
            <a:endParaRPr b="1"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sk" sz="2400"/>
              <a:t>collection of one or more nodes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sk" sz="2400"/>
              <a:t>cluster - collective indexing and search capabilities across all the nodes for entire data</a:t>
            </a:r>
            <a:endParaRPr sz="2400"/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sk" sz="2400"/>
              <a:t>Index</a:t>
            </a:r>
            <a:endParaRPr b="1"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sk" sz="2400"/>
              <a:t>collection of different types of documents</a:t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311700" y="1368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Key Concepts II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311700" y="844225"/>
            <a:ext cx="8520600" cy="409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sk" sz="2400"/>
              <a:t>Document</a:t>
            </a:r>
            <a:endParaRPr b="1"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sk" sz="2400"/>
              <a:t>collection of fields in a specific manner defined in JSON format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sk" sz="2400"/>
              <a:t>belongs to a type and resides inside an index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sk" sz="2400"/>
              <a:t>associated with a unique identifier called the UID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sk" sz="2400"/>
              <a:t>Shard</a:t>
            </a:r>
            <a:endParaRPr b="1"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sk" sz="2400"/>
              <a:t>indexes are horizontally subdivided into shards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sk" sz="2400"/>
              <a:t>simply define the number of shards when creating index </a:t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type="title"/>
          </p:nvPr>
        </p:nvSpPr>
        <p:spPr>
          <a:xfrm>
            <a:off x="311700" y="1368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Key Concepts III</a:t>
            </a:r>
            <a:endParaRPr>
              <a:solidFill>
                <a:srgbClr val="134F5C"/>
              </a:solidFill>
            </a:endParaRPr>
          </a:p>
        </p:txBody>
      </p:sp>
      <p:sp>
        <p:nvSpPr>
          <p:cNvPr id="109" name="Google Shape;109;p20"/>
          <p:cNvSpPr txBox="1"/>
          <p:nvPr>
            <p:ph idx="1" type="body"/>
          </p:nvPr>
        </p:nvSpPr>
        <p:spPr>
          <a:xfrm>
            <a:off x="311700" y="844225"/>
            <a:ext cx="8520600" cy="409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sk" sz="2400"/>
              <a:t>Replicas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sk" sz="2400"/>
              <a:t>increasing the availability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sk" sz="2400"/>
              <a:t>improves the performance of searching =&gt; parallel search operations in these replicas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sk" sz="2400"/>
              <a:t>shards</a:t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" name="Google Shape;114;p21"/>
          <p:cNvGraphicFramePr/>
          <p:nvPr/>
        </p:nvGraphicFramePr>
        <p:xfrm>
          <a:off x="952500" y="1394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{0F931EAD-290B-4B61-A3A9-526CE0D95E53}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sk"/>
                        <a:t>Elasticsearch</a:t>
                      </a:r>
                      <a:endParaRPr b="1"/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sk"/>
                        <a:t>RDBMS</a:t>
                      </a:r>
                      <a:endParaRPr b="1"/>
                    </a:p>
                  </a:txBody>
                  <a:tcPr marT="91425" marB="91425" marR="91425" marL="91425" anchor="ctr">
                    <a:solidFill>
                      <a:schemeClr val="accent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"/>
                        <a:t>Cluster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"/>
                        <a:t>Cluster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"/>
                        <a:t>Index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"/>
                        <a:t>Database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"/>
                        <a:t>Type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"/>
                        <a:t>Table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"/>
                        <a:t>Document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"/>
                        <a:t>Row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"/>
                        <a:t>Field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"/>
                        <a:t>Column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15" name="Google Shape;115;p21"/>
          <p:cNvSpPr txBox="1"/>
          <p:nvPr>
            <p:ph type="title"/>
          </p:nvPr>
        </p:nvSpPr>
        <p:spPr>
          <a:xfrm>
            <a:off x="311700" y="445025"/>
            <a:ext cx="8376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">
                <a:solidFill>
                  <a:srgbClr val="134F5C"/>
                </a:solidFill>
              </a:rPr>
              <a:t>Comparison with RDBMS</a:t>
            </a:r>
            <a:endParaRPr>
              <a:solidFill>
                <a:srgbClr val="134F5C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34F5C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