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embeddedFontLst>
    <p:embeddedFont>
      <p:font typeface="Playfair Display"/>
      <p:regular r:id="rId27"/>
      <p:bold r:id="rId28"/>
      <p:italic r:id="rId29"/>
      <p:boldItalic r:id="rId30"/>
    </p:embeddedFont>
    <p:embeddedFont>
      <p:font typeface="Average"/>
      <p:regular r:id="rId31"/>
    </p:embeddedFont>
    <p:embeddedFont>
      <p:font typeface="Oswald"/>
      <p:regular r:id="rId32"/>
      <p:bold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PlayfairDisplay-bold.fntdata"/><Relationship Id="rId27" Type="http://schemas.openxmlformats.org/officeDocument/2006/relationships/font" Target="fonts/PlayfairDisplay-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layfairDisplay-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Average-regular.fntdata"/><Relationship Id="rId30" Type="http://schemas.openxmlformats.org/officeDocument/2006/relationships/font" Target="fonts/PlayfairDisplay-boldItalic.fntdata"/><Relationship Id="rId11" Type="http://schemas.openxmlformats.org/officeDocument/2006/relationships/slide" Target="slides/slide6.xml"/><Relationship Id="rId33" Type="http://schemas.openxmlformats.org/officeDocument/2006/relationships/font" Target="fonts/Oswald-bold.fntdata"/><Relationship Id="rId10" Type="http://schemas.openxmlformats.org/officeDocument/2006/relationships/slide" Target="slides/slide5.xml"/><Relationship Id="rId32" Type="http://schemas.openxmlformats.org/officeDocument/2006/relationships/font" Target="fonts/Oswald-regular.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rientdb.com/docs/last/Concepts.html#class" TargetMode="External"/><Relationship Id="rId3" Type="http://schemas.openxmlformats.org/officeDocument/2006/relationships/hyperlink" Target="https://orientdb.com/docs/last/Concepts.html#class"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rientdb.com/docs/last/Concepts.html#cluster" TargetMode="External"/><Relationship Id="rId3" Type="http://schemas.openxmlformats.org/officeDocument/2006/relationships/hyperlink" Target="https://orientdb.com/docs/last/Concepts.html#class" TargetMode="External"/><Relationship Id="rId4" Type="http://schemas.openxmlformats.org/officeDocument/2006/relationships/hyperlink" Target="https://orientdb.com/docs/last/Distributed-Sharding.html" TargetMode="External"/><Relationship Id="rId11" Type="http://schemas.openxmlformats.org/officeDocument/2006/relationships/hyperlink" Target="https://orientdb.com/docs/last/Concepts.html#cluster" TargetMode="External"/><Relationship Id="rId10" Type="http://schemas.openxmlformats.org/officeDocument/2006/relationships/hyperlink" Target="https://orientdb.com/docs/last/Concepts.html#class" TargetMode="External"/><Relationship Id="rId12" Type="http://schemas.openxmlformats.org/officeDocument/2006/relationships/hyperlink" Target="https://orientdb.com/docs/last/Concepts.html#cluster" TargetMode="External"/><Relationship Id="rId9" Type="http://schemas.openxmlformats.org/officeDocument/2006/relationships/hyperlink" Target="https://orientdb.com/docs/last/Concepts.html#class" TargetMode="External"/><Relationship Id="rId5" Type="http://schemas.openxmlformats.org/officeDocument/2006/relationships/hyperlink" Target="https://orientdb.com/docs/last/Concepts.html#cluster" TargetMode="External"/><Relationship Id="rId6" Type="http://schemas.openxmlformats.org/officeDocument/2006/relationships/hyperlink" Target="https://orientdb.com/docs/last/Concepts.html#cluster" TargetMode="External"/><Relationship Id="rId7" Type="http://schemas.openxmlformats.org/officeDocument/2006/relationships/hyperlink" Target="http://en.wikipedia.org/wiki/RAID" TargetMode="External"/><Relationship Id="rId8" Type="http://schemas.openxmlformats.org/officeDocument/2006/relationships/hyperlink" Target="http://en.wikipedia.org/wiki/RAID"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Replication_(computer_science)"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orientdb.com/docs/last/Concepts.html#cluster" TargetMode="External"/><Relationship Id="rId3" Type="http://schemas.openxmlformats.org/officeDocument/2006/relationships/hyperlink" Target="https://orientdb.com/docs/last/Concepts.html#cluster"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758e0a4cd3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758e0a4cd3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58e0a4cd3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758e0a4cd3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SzPts val="1100"/>
              <a:buChar char="○"/>
            </a:pPr>
            <a:r>
              <a:rPr b="1" lang="cs"/>
              <a:t>Advantages:</a:t>
            </a:r>
            <a:endParaRPr b="1"/>
          </a:p>
          <a:p>
            <a:pPr indent="-298450" lvl="2" marL="1371600" rtl="0" algn="l">
              <a:lnSpc>
                <a:spcPct val="115000"/>
              </a:lnSpc>
              <a:spcBef>
                <a:spcPts val="0"/>
              </a:spcBef>
              <a:spcAft>
                <a:spcPts val="0"/>
              </a:spcAft>
              <a:buSzPts val="1100"/>
              <a:buChar char="■"/>
            </a:pPr>
            <a:r>
              <a:rPr b="1" i="1" lang="cs"/>
              <a:t>Faster Creation and Traversal</a:t>
            </a:r>
            <a:r>
              <a:rPr b="1" lang="cs"/>
              <a:t>: Given that OrientDB can operate on the relationship between two vertices without needing to load any additional document</a:t>
            </a:r>
            <a:r>
              <a:rPr b="1" lang="cs"/>
              <a:t>s</a:t>
            </a:r>
            <a:endParaRPr b="1"/>
          </a:p>
          <a:p>
            <a:pPr indent="-298450" lvl="1" marL="914400" rtl="0" algn="l">
              <a:lnSpc>
                <a:spcPct val="115000"/>
              </a:lnSpc>
              <a:spcBef>
                <a:spcPts val="0"/>
              </a:spcBef>
              <a:spcAft>
                <a:spcPts val="0"/>
              </a:spcAft>
              <a:buSzPts val="1100"/>
              <a:buChar char="○"/>
            </a:pPr>
            <a:r>
              <a:rPr b="1" lang="cs"/>
              <a:t>Disadvantages</a:t>
            </a:r>
            <a:endParaRPr b="1"/>
          </a:p>
          <a:p>
            <a:pPr indent="-298450" lvl="2" marL="1371600" rtl="0" algn="l">
              <a:lnSpc>
                <a:spcPct val="115000"/>
              </a:lnSpc>
              <a:spcBef>
                <a:spcPts val="0"/>
              </a:spcBef>
              <a:spcAft>
                <a:spcPts val="0"/>
              </a:spcAft>
              <a:buSzPts val="1100"/>
              <a:buChar char="■"/>
            </a:pPr>
            <a:r>
              <a:rPr b="1" i="1" lang="cs"/>
              <a:t>Edge Properties</a:t>
            </a:r>
            <a:r>
              <a:rPr b="1" lang="cs"/>
              <a:t>: Given that Lightweight Edges do not have records of their own, you cannot assign properties to the edge.</a:t>
            </a:r>
            <a:endParaRPr b="1"/>
          </a:p>
          <a:p>
            <a:pPr indent="-298450" lvl="2" marL="1371600" rtl="0" algn="l">
              <a:lnSpc>
                <a:spcPct val="115000"/>
              </a:lnSpc>
              <a:spcBef>
                <a:spcPts val="0"/>
              </a:spcBef>
              <a:spcAft>
                <a:spcPts val="0"/>
              </a:spcAft>
              <a:buSzPts val="1100"/>
              <a:buChar char="■"/>
            </a:pPr>
            <a:r>
              <a:rPr b="1" i="1" lang="cs"/>
              <a:t>SQL Issues</a:t>
            </a:r>
            <a:r>
              <a:rPr b="1" lang="cs"/>
              <a:t>: It is more difficult to interact with OrientDB through SQL given that there is no document underlying the edges.</a:t>
            </a:r>
            <a:endParaRPr b="1"/>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758e0a4cd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758e0a4cd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lnSpc>
                <a:spcPct val="115000"/>
              </a:lnSpc>
              <a:spcBef>
                <a:spcPts val="0"/>
              </a:spcBef>
              <a:spcAft>
                <a:spcPts val="0"/>
              </a:spcAft>
              <a:buClr>
                <a:srgbClr val="FF0000"/>
              </a:buClr>
              <a:buSzPts val="1100"/>
              <a:buChar char="●"/>
            </a:pPr>
            <a:r>
              <a:rPr lang="cs">
                <a:solidFill>
                  <a:srgbClr val="FF0000"/>
                </a:solidFill>
              </a:rPr>
              <a:t>#&lt;cluster&gt;:&lt;position&gt;</a:t>
            </a:r>
            <a:endParaRPr>
              <a:solidFill>
                <a:srgbClr val="FF0000"/>
              </a:solidFill>
            </a:endParaRPr>
          </a:p>
          <a:p>
            <a:pPr indent="-298450" lvl="0" marL="457200" rtl="0" algn="l">
              <a:lnSpc>
                <a:spcPct val="115000"/>
              </a:lnSpc>
              <a:spcBef>
                <a:spcPts val="0"/>
              </a:spcBef>
              <a:spcAft>
                <a:spcPts val="0"/>
              </a:spcAft>
              <a:buSzPts val="1100"/>
              <a:buChar char="●"/>
            </a:pPr>
            <a:r>
              <a:rPr b="1" lang="cs"/>
              <a:t>Cluster Identifier</a:t>
            </a:r>
            <a:r>
              <a:rPr lang="cs"/>
              <a:t>: This number indicates the cluster to which the record belongs. Positive numbers in the cluster identifier indicate persistent records. Negative numbers indicate temporary records, such as those that appear in result-sets for queries that use projections.</a:t>
            </a:r>
            <a:endParaRPr/>
          </a:p>
          <a:p>
            <a:pPr indent="-298450" lvl="0" marL="457200" rtl="0" algn="l">
              <a:lnSpc>
                <a:spcPct val="115000"/>
              </a:lnSpc>
              <a:spcBef>
                <a:spcPts val="0"/>
              </a:spcBef>
              <a:spcAft>
                <a:spcPts val="0"/>
              </a:spcAft>
              <a:buSzPts val="1100"/>
              <a:buChar char="●"/>
            </a:pPr>
            <a:r>
              <a:rPr b="1" lang="cs"/>
              <a:t>Position</a:t>
            </a:r>
            <a:r>
              <a:rPr lang="cs"/>
              <a:t>: This number defines the absolute position of the record in the cluster.</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758e0a4cd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758e0a4cd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cs"/>
              <a:t>Clusters</a:t>
            </a:r>
            <a:endParaRPr/>
          </a:p>
          <a:p>
            <a:pPr indent="-298450" lvl="0" marL="457200" rtl="0" algn="l">
              <a:lnSpc>
                <a:spcPct val="115000"/>
              </a:lnSpc>
              <a:spcBef>
                <a:spcPts val="0"/>
              </a:spcBef>
              <a:spcAft>
                <a:spcPts val="0"/>
              </a:spcAft>
              <a:buSzPts val="1100"/>
              <a:buChar char="●"/>
            </a:pPr>
            <a:r>
              <a:rPr lang="cs"/>
              <a:t>place where group of record are stored</a:t>
            </a:r>
            <a:endParaRPr/>
          </a:p>
          <a:p>
            <a:pPr indent="-298450" lvl="0" marL="457200" rtl="0" algn="l">
              <a:lnSpc>
                <a:spcPct val="115000"/>
              </a:lnSpc>
              <a:spcBef>
                <a:spcPts val="0"/>
              </a:spcBef>
              <a:spcAft>
                <a:spcPts val="0"/>
              </a:spcAft>
              <a:buSzPts val="1100"/>
              <a:buChar char="●"/>
            </a:pPr>
            <a:r>
              <a:rPr lang="cs"/>
              <a:t>comparable with the collection in traditional document databases, and in relational databases with the table</a:t>
            </a:r>
            <a:endParaRPr/>
          </a:p>
          <a:p>
            <a:pPr indent="-298450" lvl="0" marL="457200" rtl="0" algn="l">
              <a:lnSpc>
                <a:spcPct val="115000"/>
              </a:lnSpc>
              <a:spcBef>
                <a:spcPts val="0"/>
              </a:spcBef>
              <a:spcAft>
                <a:spcPts val="0"/>
              </a:spcAft>
              <a:buSzPts val="1100"/>
              <a:buChar char="●"/>
            </a:pPr>
            <a:r>
              <a:rPr lang="cs"/>
              <a:t>-unlike a table, clusters </a:t>
            </a:r>
            <a:r>
              <a:rPr b="1" lang="cs"/>
              <a:t>allow you to store the data of a class in different physical locations.</a:t>
            </a:r>
            <a:endParaRPr b="1"/>
          </a:p>
          <a:p>
            <a:pPr indent="-298450" lvl="0" marL="457200" rtl="0" algn="l">
              <a:lnSpc>
                <a:spcPct val="115000"/>
              </a:lnSpc>
              <a:spcBef>
                <a:spcPts val="0"/>
              </a:spcBef>
              <a:spcAft>
                <a:spcPts val="0"/>
              </a:spcAft>
              <a:buSzPts val="1100"/>
              <a:buChar char="●"/>
            </a:pPr>
            <a:r>
              <a:rPr lang="cs"/>
              <a:t>By default, OrientDB creates one cluster for each</a:t>
            </a:r>
            <a:r>
              <a:rPr lang="cs">
                <a:uFill>
                  <a:noFill/>
                </a:uFill>
                <a:hlinkClick r:id="rId2"/>
              </a:rPr>
              <a:t> </a:t>
            </a:r>
            <a:r>
              <a:rPr lang="cs" u="sng">
                <a:solidFill>
                  <a:srgbClr val="1155CC"/>
                </a:solidFill>
                <a:hlinkClick r:id="rId3"/>
              </a:rPr>
              <a:t>Class</a:t>
            </a:r>
            <a:endParaRPr/>
          </a:p>
          <a:p>
            <a:pPr indent="-298450" lvl="0" marL="457200" rtl="0" algn="l">
              <a:lnSpc>
                <a:spcPct val="115000"/>
              </a:lnSpc>
              <a:spcBef>
                <a:spcPts val="0"/>
              </a:spcBef>
              <a:spcAft>
                <a:spcPts val="0"/>
              </a:spcAft>
              <a:buSzPts val="1100"/>
              <a:buChar char="●"/>
            </a:pPr>
            <a:r>
              <a:rPr lang="cs"/>
              <a:t>Starting from v2.2, OrientDB </a:t>
            </a:r>
            <a:r>
              <a:rPr b="1" lang="cs"/>
              <a:t>automatically creates multiple clusters per each class</a:t>
            </a:r>
            <a:r>
              <a:rPr lang="cs"/>
              <a:t> (the number of clusters created is equals to the number of CPU's cores available on the server) to improve using of parallelism</a:t>
            </a:r>
            <a:endParaRPr/>
          </a:p>
          <a:p>
            <a:pPr indent="-298450" lvl="0" marL="457200" rtl="0" algn="l">
              <a:lnSpc>
                <a:spcPct val="115000"/>
              </a:lnSpc>
              <a:spcBef>
                <a:spcPts val="0"/>
              </a:spcBef>
              <a:spcAft>
                <a:spcPts val="0"/>
              </a:spcAft>
              <a:buSzPts val="1100"/>
              <a:buChar char="●"/>
            </a:pPr>
            <a:r>
              <a:rPr lang="cs"/>
              <a:t> All records of a class are stored in the same cluster, which has the same name as the class</a:t>
            </a:r>
            <a:endParaRPr/>
          </a:p>
          <a:p>
            <a:pPr indent="-298450" lvl="0" marL="457200" rtl="0" algn="l">
              <a:lnSpc>
                <a:spcPct val="115000"/>
              </a:lnSpc>
              <a:spcBef>
                <a:spcPts val="0"/>
              </a:spcBef>
              <a:spcAft>
                <a:spcPts val="0"/>
              </a:spcAft>
              <a:buSzPts val="1100"/>
              <a:buChar char="●"/>
            </a:pPr>
            <a:r>
              <a:rPr lang="cs"/>
              <a:t>While the default strategy is that each class maps to one cluster, a class can rely on multiple clusters. For instance, you can spawn records physically in multiple locations, thereby creating multiple clusters. When INSERT command is run on a Class, the data is inserted in a cluster that is set as default, if you want to store it in other cluster you have to specify it</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758e0a4cd3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758e0a4cd3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1" marL="914400" rtl="0" algn="l">
              <a:lnSpc>
                <a:spcPct val="115000"/>
              </a:lnSpc>
              <a:spcBef>
                <a:spcPts val="0"/>
              </a:spcBef>
              <a:spcAft>
                <a:spcPts val="0"/>
              </a:spcAft>
              <a:buSzPts val="1100"/>
              <a:buChar char="○"/>
            </a:pPr>
            <a:r>
              <a:rPr b="1" lang="cs"/>
              <a:t>default </a:t>
            </a:r>
            <a:r>
              <a:rPr lang="cs"/>
              <a:t>- selects the cluster using the </a:t>
            </a:r>
            <a:r>
              <a:rPr b="1" i="1" lang="cs"/>
              <a:t>defaultClusterId</a:t>
            </a:r>
            <a:r>
              <a:rPr b="1" lang="cs"/>
              <a:t> property</a:t>
            </a:r>
            <a:r>
              <a:rPr lang="cs"/>
              <a:t> from the class.</a:t>
            </a:r>
            <a:endParaRPr/>
          </a:p>
          <a:p>
            <a:pPr indent="-298450" lvl="1" marL="914400" rtl="0" algn="l">
              <a:lnSpc>
                <a:spcPct val="115000"/>
              </a:lnSpc>
              <a:spcBef>
                <a:spcPts val="0"/>
              </a:spcBef>
              <a:spcAft>
                <a:spcPts val="0"/>
              </a:spcAft>
              <a:buSzPts val="1100"/>
              <a:buChar char="○"/>
            </a:pPr>
            <a:r>
              <a:rPr b="1" lang="cs"/>
              <a:t>round-robin</a:t>
            </a:r>
            <a:r>
              <a:rPr lang="cs"/>
              <a:t> -</a:t>
            </a:r>
            <a:r>
              <a:rPr b="1" lang="cs"/>
              <a:t> arranges the </a:t>
            </a:r>
            <a:r>
              <a:rPr lang="cs"/>
              <a:t>configured clusters for the class </a:t>
            </a:r>
            <a:r>
              <a:rPr b="1" lang="cs"/>
              <a:t>into sequence</a:t>
            </a:r>
            <a:r>
              <a:rPr lang="cs"/>
              <a:t> and </a:t>
            </a:r>
            <a:r>
              <a:rPr b="1" lang="cs"/>
              <a:t>assigns each new record to the next cluster in order.</a:t>
            </a:r>
            <a:endParaRPr b="1"/>
          </a:p>
          <a:p>
            <a:pPr indent="-298450" lvl="1" marL="914400" rtl="0" algn="l">
              <a:lnSpc>
                <a:spcPct val="115000"/>
              </a:lnSpc>
              <a:spcBef>
                <a:spcPts val="0"/>
              </a:spcBef>
              <a:spcAft>
                <a:spcPts val="0"/>
              </a:spcAft>
              <a:buSzPts val="1100"/>
              <a:buChar char="○"/>
            </a:pPr>
            <a:r>
              <a:rPr b="1" lang="cs"/>
              <a:t>balanced</a:t>
            </a:r>
            <a:r>
              <a:rPr lang="cs"/>
              <a:t> - </a:t>
            </a:r>
            <a:r>
              <a:rPr b="1" lang="cs"/>
              <a:t>checks the number of records in</a:t>
            </a:r>
            <a:r>
              <a:rPr lang="cs"/>
              <a:t> the configured </a:t>
            </a:r>
            <a:r>
              <a:rPr b="1" lang="cs"/>
              <a:t>clusters</a:t>
            </a:r>
            <a:r>
              <a:rPr lang="cs"/>
              <a:t> for the class and </a:t>
            </a:r>
            <a:r>
              <a:rPr b="1" lang="cs"/>
              <a:t>assigns the new record to whichever is the smallest</a:t>
            </a:r>
            <a:r>
              <a:rPr lang="cs"/>
              <a:t> at the time. To avoid latency issues on data insertions, OrientDB </a:t>
            </a:r>
            <a:r>
              <a:rPr b="1" lang="cs"/>
              <a:t>calculates cluster size every five seconds</a:t>
            </a:r>
            <a:r>
              <a:rPr lang="cs"/>
              <a:t> or longer.</a:t>
            </a:r>
            <a:endParaRPr/>
          </a:p>
          <a:p>
            <a:pPr indent="-298450" lvl="1" marL="914400" rtl="0" algn="l">
              <a:lnSpc>
                <a:spcPct val="115000"/>
              </a:lnSpc>
              <a:spcBef>
                <a:spcPts val="0"/>
              </a:spcBef>
              <a:spcAft>
                <a:spcPts val="0"/>
              </a:spcAft>
              <a:buSzPts val="1100"/>
              <a:buChar char="○"/>
            </a:pPr>
            <a:r>
              <a:rPr b="1" lang="cs"/>
              <a:t>local -</a:t>
            </a:r>
            <a:r>
              <a:rPr lang="cs"/>
              <a:t> when the database is run in distributed mode, it selects the master cluster on the current node. This helps to avoid conflicts and reduce network latency with remote calls between nodes.</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758e0a4cd3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758e0a4cd3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2" marL="1371600" rtl="0" algn="l">
              <a:lnSpc>
                <a:spcPct val="115000"/>
              </a:lnSpc>
              <a:spcBef>
                <a:spcPts val="0"/>
              </a:spcBef>
              <a:spcAft>
                <a:spcPts val="0"/>
              </a:spcAft>
              <a:buSzPts val="1100"/>
              <a:buChar char="■"/>
            </a:pPr>
            <a:r>
              <a:rPr b="1" lang="cs"/>
              <a:t>Optimization</a:t>
            </a:r>
            <a:r>
              <a:rPr lang="cs"/>
              <a:t> Faster query execution against clusters, given that </a:t>
            </a:r>
            <a:r>
              <a:rPr b="1" lang="cs"/>
              <a:t>you need only search a subset of the clusters in a class</a:t>
            </a:r>
            <a:r>
              <a:rPr lang="cs"/>
              <a:t>.</a:t>
            </a:r>
            <a:endParaRPr/>
          </a:p>
          <a:p>
            <a:pPr indent="-298450" lvl="2" marL="1371600" rtl="0" algn="l">
              <a:lnSpc>
                <a:spcPct val="115000"/>
              </a:lnSpc>
              <a:spcBef>
                <a:spcPts val="0"/>
              </a:spcBef>
              <a:spcAft>
                <a:spcPts val="0"/>
              </a:spcAft>
              <a:buSzPts val="1100"/>
              <a:buChar char="■"/>
            </a:pPr>
            <a:r>
              <a:rPr b="1" lang="cs"/>
              <a:t>Indexes</a:t>
            </a:r>
            <a:r>
              <a:rPr lang="cs"/>
              <a:t> </a:t>
            </a:r>
            <a:r>
              <a:rPr b="1" lang="cs"/>
              <a:t>With good partitioning, you can reduce</a:t>
            </a:r>
            <a:r>
              <a:rPr lang="cs"/>
              <a:t> or remove the </a:t>
            </a:r>
            <a:r>
              <a:rPr b="1" lang="cs"/>
              <a:t>use of indexes</a:t>
            </a:r>
            <a:r>
              <a:rPr lang="cs"/>
              <a:t>.</a:t>
            </a:r>
            <a:endParaRPr/>
          </a:p>
          <a:p>
            <a:pPr indent="-298450" lvl="2" marL="1371600" rtl="0" algn="l">
              <a:lnSpc>
                <a:spcPct val="115000"/>
              </a:lnSpc>
              <a:spcBef>
                <a:spcPts val="0"/>
              </a:spcBef>
              <a:spcAft>
                <a:spcPts val="0"/>
              </a:spcAft>
              <a:buSzPts val="1100"/>
              <a:buChar char="■"/>
            </a:pPr>
            <a:r>
              <a:rPr b="1" lang="cs"/>
              <a:t>Parallel Queries</a:t>
            </a:r>
            <a:r>
              <a:rPr lang="cs"/>
              <a:t>: </a:t>
            </a:r>
            <a:r>
              <a:rPr b="1" lang="cs"/>
              <a:t>Queries can be run in parallel</a:t>
            </a:r>
            <a:r>
              <a:rPr lang="cs"/>
              <a:t> when made to data on multiple disks.</a:t>
            </a:r>
            <a:endParaRPr/>
          </a:p>
          <a:p>
            <a:pPr indent="-298450" lvl="2" marL="1371600" rtl="0" algn="l">
              <a:lnSpc>
                <a:spcPct val="115000"/>
              </a:lnSpc>
              <a:spcBef>
                <a:spcPts val="0"/>
              </a:spcBef>
              <a:spcAft>
                <a:spcPts val="0"/>
              </a:spcAft>
              <a:buSzPts val="1100"/>
              <a:buChar char="■"/>
            </a:pPr>
            <a:r>
              <a:rPr b="1" lang="cs"/>
              <a:t>Sharding</a:t>
            </a:r>
            <a:r>
              <a:rPr lang="cs"/>
              <a:t>: You can shard large data-sets across multiple instances.</a:t>
            </a:r>
            <a:endParaRPr/>
          </a:p>
          <a:p>
            <a:pPr indent="-298450" lvl="2" marL="1371600" rtl="0" algn="l">
              <a:lnSpc>
                <a:spcPct val="115000"/>
              </a:lnSpc>
              <a:spcBef>
                <a:spcPts val="0"/>
              </a:spcBef>
              <a:spcAft>
                <a:spcPts val="0"/>
              </a:spcAft>
              <a:buSzPts val="1100"/>
              <a:buChar char="■"/>
            </a:pPr>
            <a:r>
              <a:rPr lang="cs"/>
              <a:t>us</a:t>
            </a:r>
            <a:r>
              <a:rPr lang="cs" sz="1200">
                <a:solidFill>
                  <a:srgbClr val="333333"/>
                </a:solidFill>
                <a:highlight>
                  <a:srgbClr val="FFFFFF"/>
                </a:highlight>
              </a:rPr>
              <a:t>ing multiple </a:t>
            </a:r>
            <a:r>
              <a:rPr lang="cs" sz="1200">
                <a:solidFill>
                  <a:srgbClr val="4183C4"/>
                </a:solidFill>
                <a:highlight>
                  <a:srgbClr val="FFFFFF"/>
                </a:highlight>
                <a:uFill>
                  <a:noFill/>
                </a:uFill>
                <a:hlinkClick r:id="rId2"/>
              </a:rPr>
              <a:t>clusters</a:t>
            </a:r>
            <a:r>
              <a:rPr lang="cs" sz="1200">
                <a:solidFill>
                  <a:srgbClr val="333333"/>
                </a:solidFill>
                <a:highlight>
                  <a:srgbClr val="FFFFFF"/>
                </a:highlight>
              </a:rPr>
              <a:t> per </a:t>
            </a:r>
            <a:r>
              <a:rPr lang="cs" sz="1200">
                <a:solidFill>
                  <a:srgbClr val="4183C4"/>
                </a:solidFill>
                <a:highlight>
                  <a:srgbClr val="FFFFFF"/>
                </a:highlight>
                <a:uFill>
                  <a:noFill/>
                </a:uFill>
                <a:hlinkClick r:id="rId3"/>
              </a:rPr>
              <a:t>class</a:t>
            </a:r>
            <a:r>
              <a:rPr lang="cs" sz="1200">
                <a:solidFill>
                  <a:srgbClr val="333333"/>
                </a:solidFill>
                <a:highlight>
                  <a:srgbClr val="FFFFFF"/>
                </a:highlight>
              </a:rPr>
              <a:t>, where each cluster has own list of server where data is replicate</a:t>
            </a:r>
            <a:endParaRPr/>
          </a:p>
          <a:p>
            <a:pPr indent="457200" lvl="0" marL="457200" rtl="0" algn="l">
              <a:lnSpc>
                <a:spcPct val="115000"/>
              </a:lnSpc>
              <a:spcBef>
                <a:spcPts val="0"/>
              </a:spcBef>
              <a:spcAft>
                <a:spcPts val="0"/>
              </a:spcAft>
              <a:buNone/>
            </a:pPr>
            <a:r>
              <a:rPr lang="cs" u="sng">
                <a:solidFill>
                  <a:schemeClr val="hlink"/>
                </a:solidFill>
                <a:hlinkClick r:id="rId4"/>
              </a:rPr>
              <a:t>https://orientdb.com/docs/last/Distributed-Sharding.html</a:t>
            </a:r>
            <a:r>
              <a:rPr lang="cs"/>
              <a:t> - read this</a:t>
            </a:r>
            <a:endParaRPr/>
          </a:p>
          <a:p>
            <a:pPr indent="-298450" lvl="2" marL="1371600" rtl="0" algn="l">
              <a:lnSpc>
                <a:spcPct val="115000"/>
              </a:lnSpc>
              <a:spcBef>
                <a:spcPts val="0"/>
              </a:spcBef>
              <a:spcAft>
                <a:spcPts val="0"/>
              </a:spcAft>
              <a:buSzPts val="1100"/>
              <a:buChar char="■"/>
            </a:pPr>
            <a:r>
              <a:t/>
            </a:r>
            <a:endParaRPr/>
          </a:p>
          <a:p>
            <a:pPr indent="0" lvl="0" marL="0" rtl="0" algn="l">
              <a:lnSpc>
                <a:spcPct val="115000"/>
              </a:lnSpc>
              <a:spcBef>
                <a:spcPts val="1800"/>
              </a:spcBef>
              <a:spcAft>
                <a:spcPts val="0"/>
              </a:spcAft>
              <a:buNone/>
            </a:pPr>
            <a:r>
              <a:rPr b="1" lang="cs" sz="1700"/>
              <a:t>Multiple servers per cluster</a:t>
            </a:r>
            <a:endParaRPr b="1" sz="1700"/>
          </a:p>
          <a:p>
            <a:pPr indent="0" lvl="0" marL="0" rtl="0" algn="l">
              <a:lnSpc>
                <a:spcPct val="115000"/>
              </a:lnSpc>
              <a:spcBef>
                <a:spcPts val="1200"/>
              </a:spcBef>
              <a:spcAft>
                <a:spcPts val="0"/>
              </a:spcAft>
              <a:buNone/>
            </a:pPr>
            <a:r>
              <a:rPr lang="cs"/>
              <a:t>You can assign each</a:t>
            </a:r>
            <a:r>
              <a:rPr lang="cs">
                <a:uFill>
                  <a:noFill/>
                </a:uFill>
                <a:hlinkClick r:id="rId5"/>
              </a:rPr>
              <a:t> </a:t>
            </a:r>
            <a:r>
              <a:rPr lang="cs" u="sng">
                <a:solidFill>
                  <a:schemeClr val="hlink"/>
                </a:solidFill>
                <a:hlinkClick r:id="rId6"/>
              </a:rPr>
              <a:t>cluster</a:t>
            </a:r>
            <a:r>
              <a:rPr lang="cs"/>
              <a:t> to one or more servers. If more servers are enlisted then records will be copied across all of the servers. This is similar to what</a:t>
            </a:r>
            <a:r>
              <a:rPr lang="cs">
                <a:uFill>
                  <a:noFill/>
                </a:uFill>
                <a:hlinkClick r:id="rId7"/>
              </a:rPr>
              <a:t> </a:t>
            </a:r>
            <a:r>
              <a:rPr lang="cs" u="sng">
                <a:solidFill>
                  <a:schemeClr val="hlink"/>
                </a:solidFill>
                <a:hlinkClick r:id="rId8"/>
              </a:rPr>
              <a:t>RAID</a:t>
            </a:r>
            <a:r>
              <a:rPr lang="cs"/>
              <a:t> does for Disks. The first server in the list will be the </a:t>
            </a:r>
            <a:r>
              <a:rPr b="1" lang="cs"/>
              <a:t>master server</a:t>
            </a:r>
            <a:r>
              <a:rPr lang="cs"/>
              <a:t> for that cluster.</a:t>
            </a:r>
            <a:endParaRPr/>
          </a:p>
          <a:p>
            <a:pPr indent="0" lvl="0" marL="0" rtl="0" algn="l">
              <a:lnSpc>
                <a:spcPct val="115000"/>
              </a:lnSpc>
              <a:spcBef>
                <a:spcPts val="1200"/>
              </a:spcBef>
              <a:spcAft>
                <a:spcPts val="0"/>
              </a:spcAft>
              <a:buNone/>
            </a:pPr>
            <a:r>
              <a:rPr lang="cs"/>
              <a:t>For example, consider a configuration where the Client</a:t>
            </a:r>
            <a:r>
              <a:rPr lang="cs">
                <a:uFill>
                  <a:noFill/>
                </a:uFill>
                <a:hlinkClick r:id="rId9"/>
              </a:rPr>
              <a:t> </a:t>
            </a:r>
            <a:r>
              <a:rPr lang="cs" u="sng">
                <a:solidFill>
                  <a:schemeClr val="hlink"/>
                </a:solidFill>
                <a:hlinkClick r:id="rId10"/>
              </a:rPr>
              <a:t>class</a:t>
            </a:r>
            <a:r>
              <a:rPr lang="cs"/>
              <a:t> has been split in the 3</a:t>
            </a:r>
            <a:r>
              <a:rPr lang="cs">
                <a:uFill>
                  <a:noFill/>
                </a:uFill>
                <a:hlinkClick r:id="rId11"/>
              </a:rPr>
              <a:t> </a:t>
            </a:r>
            <a:r>
              <a:rPr lang="cs" u="sng">
                <a:solidFill>
                  <a:schemeClr val="hlink"/>
                </a:solidFill>
                <a:hlinkClick r:id="rId12"/>
              </a:rPr>
              <a:t>clusters</a:t>
            </a:r>
            <a:r>
              <a:rPr lang="cs"/>
              <a:t> client_usa, client_europe and client_china. Each cluster might have a different configuration:</a:t>
            </a:r>
            <a:endParaRPr/>
          </a:p>
          <a:p>
            <a:pPr indent="-298450" lvl="0" marL="457200" rtl="0" algn="l">
              <a:lnSpc>
                <a:spcPct val="115000"/>
              </a:lnSpc>
              <a:spcBef>
                <a:spcPts val="1200"/>
              </a:spcBef>
              <a:spcAft>
                <a:spcPts val="0"/>
              </a:spcAft>
              <a:buSzPts val="1100"/>
              <a:buChar char="●"/>
            </a:pPr>
            <a:r>
              <a:rPr lang="cs"/>
              <a:t>client_usa, will be managed by the ”usa" and "europe" nodes</a:t>
            </a:r>
            <a:endParaRPr/>
          </a:p>
          <a:p>
            <a:pPr indent="-298450" lvl="0" marL="457200" rtl="0" algn="l">
              <a:lnSpc>
                <a:spcPct val="115000"/>
              </a:lnSpc>
              <a:spcBef>
                <a:spcPts val="0"/>
              </a:spcBef>
              <a:spcAft>
                <a:spcPts val="0"/>
              </a:spcAft>
              <a:buSzPts val="1100"/>
              <a:buChar char="●"/>
            </a:pPr>
            <a:r>
              <a:rPr lang="cs"/>
              <a:t>client_europe, will be managed only by the node, ”europe"</a:t>
            </a:r>
            <a:endParaRPr/>
          </a:p>
          <a:p>
            <a:pPr indent="-298450" lvl="0" marL="457200" rtl="0" algn="l">
              <a:lnSpc>
                <a:spcPct val="115000"/>
              </a:lnSpc>
              <a:spcBef>
                <a:spcPts val="0"/>
              </a:spcBef>
              <a:spcAft>
                <a:spcPts val="0"/>
              </a:spcAft>
              <a:buSzPts val="1100"/>
              <a:buChar char="●"/>
            </a:pPr>
            <a:r>
              <a:rPr lang="cs"/>
              <a:t>client_china, will be managed by all of the nodes (it would be equivalent as writing “&lt;NEW_NODE&gt;”, see cluster "*", the default one)</a:t>
            </a:r>
            <a:endParaRPr/>
          </a:p>
          <a:p>
            <a:pPr indent="0" lvl="0" marL="0" rtl="0" algn="l">
              <a:spcBef>
                <a:spcPts val="120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5c182253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75c182253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75bdd3b8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75bdd3b8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cs">
                <a:solidFill>
                  <a:srgbClr val="333333"/>
                </a:solidFill>
                <a:highlight>
                  <a:srgbClr val="FFFFFF"/>
                </a:highlight>
              </a:rPr>
              <a:t>A mix of 50/50 read/update workload. </a:t>
            </a:r>
            <a:r>
              <a:rPr b="1" lang="cs">
                <a:solidFill>
                  <a:srgbClr val="333333"/>
                </a:solidFill>
                <a:highlight>
                  <a:srgbClr val="FFFFFF"/>
                </a:highlight>
              </a:rPr>
              <a:t>Read</a:t>
            </a:r>
            <a:r>
              <a:rPr lang="cs">
                <a:solidFill>
                  <a:srgbClr val="333333"/>
                </a:solidFill>
                <a:highlight>
                  <a:srgbClr val="FFFFFF"/>
                </a:highlight>
              </a:rPr>
              <a:t> operations </a:t>
            </a:r>
            <a:r>
              <a:rPr b="1" lang="cs">
                <a:solidFill>
                  <a:srgbClr val="333333"/>
                </a:solidFill>
                <a:highlight>
                  <a:srgbClr val="FFFFFF"/>
                </a:highlight>
              </a:rPr>
              <a:t>query a vertex V and reads all its attributes</a:t>
            </a:r>
            <a:r>
              <a:rPr lang="cs">
                <a:solidFill>
                  <a:srgbClr val="333333"/>
                </a:solidFill>
                <a:highlight>
                  <a:srgbClr val="FFFFFF"/>
                </a:highlight>
              </a:rPr>
              <a:t>.</a:t>
            </a:r>
            <a:r>
              <a:rPr b="1" lang="cs">
                <a:solidFill>
                  <a:srgbClr val="333333"/>
                </a:solidFill>
                <a:highlight>
                  <a:srgbClr val="FFFFFF"/>
                </a:highlight>
              </a:rPr>
              <a:t> Update</a:t>
            </a:r>
            <a:r>
              <a:rPr lang="cs">
                <a:solidFill>
                  <a:srgbClr val="333333"/>
                </a:solidFill>
                <a:highlight>
                  <a:srgbClr val="FFFFFF"/>
                </a:highlight>
              </a:rPr>
              <a:t> operation </a:t>
            </a:r>
            <a:r>
              <a:rPr b="1" lang="cs">
                <a:solidFill>
                  <a:srgbClr val="333333"/>
                </a:solidFill>
                <a:highlight>
                  <a:srgbClr val="FFFFFF"/>
                </a:highlight>
              </a:rPr>
              <a:t>changes the last login time</a:t>
            </a:r>
            <a:r>
              <a:rPr lang="cs">
                <a:solidFill>
                  <a:srgbClr val="333333"/>
                </a:solidFill>
                <a:highlight>
                  <a:srgbClr val="FFFFFF"/>
                </a:highlight>
              </a:rPr>
              <a:t>.</a:t>
            </a:r>
            <a:endParaRPr>
              <a:solidFill>
                <a:srgbClr val="333333"/>
              </a:solidFill>
              <a:highlight>
                <a:srgbClr val="FFFFFF"/>
              </a:highlight>
            </a:endParaRPr>
          </a:p>
          <a:p>
            <a:pPr indent="0" lvl="0" marL="0" rtl="0" algn="l">
              <a:lnSpc>
                <a:spcPct val="115000"/>
              </a:lnSpc>
              <a:spcBef>
                <a:spcPts val="1200"/>
              </a:spcBef>
              <a:spcAft>
                <a:spcPts val="0"/>
              </a:spcAft>
              <a:buNone/>
            </a:pPr>
            <a:r>
              <a:rPr lang="cs">
                <a:solidFill>
                  <a:srgbClr val="333333"/>
                </a:solidFill>
                <a:highlight>
                  <a:srgbClr val="FFFFFF"/>
                </a:highlight>
              </a:rPr>
              <a:t>Inserts new vertices to the graph. The inserts are made in such a way that the power-law relations of the original graph are preserved.</a:t>
            </a:r>
            <a:endParaRPr>
              <a:solidFill>
                <a:srgbClr val="333333"/>
              </a:solidFill>
              <a:highlight>
                <a:srgbClr val="FFFFFF"/>
              </a:highlight>
            </a:endParaRPr>
          </a:p>
          <a:p>
            <a:pPr indent="0" lvl="0" marL="0" rtl="0" algn="l">
              <a:lnSpc>
                <a:spcPct val="115000"/>
              </a:lnSpc>
              <a:spcBef>
                <a:spcPts val="1200"/>
              </a:spcBef>
              <a:spcAft>
                <a:spcPts val="0"/>
              </a:spcAft>
              <a:buNone/>
            </a:pPr>
            <a:r>
              <a:rPr lang="cs">
                <a:solidFill>
                  <a:srgbClr val="333333"/>
                </a:solidFill>
                <a:highlight>
                  <a:srgbClr val="FFFFFF"/>
                </a:highlight>
              </a:rPr>
              <a:t>Reads </a:t>
            </a:r>
            <a:r>
              <a:rPr b="1" lang="cs">
                <a:solidFill>
                  <a:srgbClr val="333333"/>
                </a:solidFill>
                <a:highlight>
                  <a:srgbClr val="FFFFFF"/>
                </a:highlight>
              </a:rPr>
              <a:t>all the neighboring vertices and their Vertex attributes</a:t>
            </a:r>
            <a:r>
              <a:rPr lang="cs">
                <a:solidFill>
                  <a:srgbClr val="333333"/>
                </a:solidFill>
                <a:highlight>
                  <a:srgbClr val="FFFFFF"/>
                </a:highlight>
              </a:rPr>
              <a:t>. For example, </a:t>
            </a:r>
            <a:r>
              <a:rPr b="1" lang="cs">
                <a:solidFill>
                  <a:srgbClr val="333333"/>
                </a:solidFill>
                <a:highlight>
                  <a:srgbClr val="FFFFFF"/>
                </a:highlight>
              </a:rPr>
              <a:t>loading the closest friend to a person in a social graph</a:t>
            </a:r>
            <a:r>
              <a:rPr lang="cs">
                <a:solidFill>
                  <a:srgbClr val="333333"/>
                </a:solidFill>
                <a:highlight>
                  <a:srgbClr val="FFFFFF"/>
                </a:highlight>
              </a:rPr>
              <a:t>.</a:t>
            </a:r>
            <a:endParaRPr>
              <a:solidFill>
                <a:srgbClr val="333333"/>
              </a:solidFill>
              <a:highlight>
                <a:srgbClr val="FFFFFF"/>
              </a:highlight>
            </a:endParaRPr>
          </a:p>
          <a:p>
            <a:pPr indent="0" lvl="0" marL="0" rtl="0" algn="l">
              <a:lnSpc>
                <a:spcPct val="115000"/>
              </a:lnSpc>
              <a:spcBef>
                <a:spcPts val="1200"/>
              </a:spcBef>
              <a:spcAft>
                <a:spcPts val="0"/>
              </a:spcAft>
              <a:buNone/>
            </a:pPr>
            <a:r>
              <a:rPr lang="cs">
                <a:solidFill>
                  <a:srgbClr val="333333"/>
                </a:solidFill>
                <a:highlight>
                  <a:srgbClr val="FFFFFF"/>
                </a:highlight>
              </a:rPr>
              <a:t>According to an independent benchmark by Tokyo Institute of Technology and IBM Research **, OrientDB is 10X faster than Neo4j on Graph operations among all the workloads. Numbers are the throughput as operations per second. Higher is better.</a:t>
            </a:r>
            <a:endParaRPr>
              <a:solidFill>
                <a:srgbClr val="333333"/>
              </a:solidFill>
              <a:highlight>
                <a:srgbClr val="FFFFFF"/>
              </a:highlight>
            </a:endParaRPr>
          </a:p>
          <a:p>
            <a:pPr indent="0" lvl="0" marL="0" rtl="0" algn="l">
              <a:spcBef>
                <a:spcPts val="120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75bdd3b8b4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5bdd3b8b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cs">
                <a:solidFill>
                  <a:srgbClr val="333333"/>
                </a:solidFill>
                <a:highlight>
                  <a:srgbClr val="F7F7F7"/>
                </a:highlight>
              </a:rPr>
              <a:t>Look at the same query in OrientDB SQL vs Neo4j Cypher query languages to retrieve the actor’s name and their movies from the actor vertex:</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59401eef2_0_4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59401eef2_0_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6b9824957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6b9824957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6b98249577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6b98249577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758e0a4cd3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758e0a4cd3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6b982495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6b982495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document-graph database - it has full native graph capabilities coupled with features normally only found in document databases</a:t>
            </a:r>
            <a:endParaRPr/>
          </a:p>
          <a:p>
            <a:pPr indent="0" lvl="0" marL="0" rtl="0" algn="l">
              <a:spcBef>
                <a:spcPts val="0"/>
              </a:spcBef>
              <a:spcAft>
                <a:spcPts val="0"/>
              </a:spcAft>
              <a:buNone/>
            </a:pPr>
            <a:r>
              <a:rPr lang="cs" sz="1050">
                <a:solidFill>
                  <a:srgbClr val="222222"/>
                </a:solidFill>
                <a:highlight>
                  <a:srgbClr val="FFFFFF"/>
                </a:highlight>
              </a:rPr>
              <a:t>relationships are managed as in graph databases with direct connections between records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6b98249577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6b98249577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sz="1050">
                <a:solidFill>
                  <a:srgbClr val="222222"/>
                </a:solidFill>
                <a:highlight>
                  <a:srgbClr val="FFFFFF"/>
                </a:highlight>
              </a:rPr>
              <a:t>multi-master: database </a:t>
            </a:r>
            <a:r>
              <a:rPr lang="cs" sz="1050">
                <a:solidFill>
                  <a:srgbClr val="0B0080"/>
                </a:solidFill>
                <a:highlight>
                  <a:srgbClr val="FFFFFF"/>
                </a:highlight>
                <a:uFill>
                  <a:noFill/>
                </a:uFill>
                <a:hlinkClick r:id="rId2"/>
              </a:rPr>
              <a:t>replication</a:t>
            </a:r>
            <a:r>
              <a:rPr lang="cs" sz="1050">
                <a:solidFill>
                  <a:srgbClr val="222222"/>
                </a:solidFill>
                <a:highlight>
                  <a:srgbClr val="FFFFFF"/>
                </a:highlight>
              </a:rPr>
              <a:t> which allows data to be stored by a group of computers, and updated by any member of the group</a:t>
            </a:r>
            <a:endParaRPr sz="1050">
              <a:solidFill>
                <a:srgbClr val="222222"/>
              </a:solidFill>
              <a:highlight>
                <a:srgbClr val="FFFFFF"/>
              </a:highlight>
            </a:endParaRPr>
          </a:p>
          <a:p>
            <a:pPr indent="-228600" lvl="0" marL="0" rtl="0" algn="just">
              <a:lnSpc>
                <a:spcPct val="115000"/>
              </a:lnSpc>
              <a:spcBef>
                <a:spcPts val="1200"/>
              </a:spcBef>
              <a:spcAft>
                <a:spcPts val="0"/>
              </a:spcAft>
              <a:buNone/>
            </a:pPr>
            <a:r>
              <a:rPr lang="cs" sz="1000">
                <a:solidFill>
                  <a:srgbClr val="333333"/>
                </a:solidFill>
                <a:highlight>
                  <a:srgbClr val="FFFFFF"/>
                </a:highlight>
              </a:rPr>
              <a:t>·</a:t>
            </a:r>
            <a:r>
              <a:rPr lang="cs" sz="700">
                <a:solidFill>
                  <a:srgbClr val="333333"/>
                </a:solidFill>
                <a:highlight>
                  <a:srgbClr val="FFFFFF"/>
                </a:highlight>
                <a:latin typeface="Times New Roman"/>
                <a:ea typeface="Times New Roman"/>
                <a:cs typeface="Times New Roman"/>
                <a:sym typeface="Times New Roman"/>
              </a:rPr>
              <a:t>         </a:t>
            </a:r>
            <a:r>
              <a:rPr b="1" lang="cs" sz="1200">
                <a:solidFill>
                  <a:srgbClr val="333333"/>
                </a:solidFill>
                <a:highlight>
                  <a:srgbClr val="FFFFFF"/>
                </a:highlight>
              </a:rPr>
              <a:t>Schema-full</a:t>
            </a:r>
            <a:r>
              <a:rPr lang="cs" sz="1200">
                <a:solidFill>
                  <a:srgbClr val="333333"/>
                </a:solidFill>
                <a:highlight>
                  <a:srgbClr val="FFFFFF"/>
                </a:highlight>
              </a:rPr>
              <a:t> all fields are mandatory.</a:t>
            </a:r>
            <a:endParaRPr sz="1200">
              <a:solidFill>
                <a:srgbClr val="333333"/>
              </a:solidFill>
              <a:highlight>
                <a:srgbClr val="FFFFFF"/>
              </a:highlight>
            </a:endParaRPr>
          </a:p>
          <a:p>
            <a:pPr indent="-228600" lvl="0" marL="0" rtl="0" algn="just">
              <a:lnSpc>
                <a:spcPct val="115000"/>
              </a:lnSpc>
              <a:spcBef>
                <a:spcPts val="1200"/>
              </a:spcBef>
              <a:spcAft>
                <a:spcPts val="0"/>
              </a:spcAft>
              <a:buNone/>
            </a:pPr>
            <a:r>
              <a:rPr lang="cs" sz="1000">
                <a:solidFill>
                  <a:srgbClr val="333333"/>
                </a:solidFill>
                <a:highlight>
                  <a:srgbClr val="FFFFFF"/>
                </a:highlight>
              </a:rPr>
              <a:t>·</a:t>
            </a:r>
            <a:r>
              <a:rPr lang="cs" sz="700">
                <a:solidFill>
                  <a:srgbClr val="333333"/>
                </a:solidFill>
                <a:highlight>
                  <a:srgbClr val="FFFFFF"/>
                </a:highlight>
                <a:latin typeface="Times New Roman"/>
                <a:ea typeface="Times New Roman"/>
                <a:cs typeface="Times New Roman"/>
                <a:sym typeface="Times New Roman"/>
              </a:rPr>
              <a:t>         </a:t>
            </a:r>
            <a:r>
              <a:rPr b="1" lang="cs" sz="1200">
                <a:solidFill>
                  <a:srgbClr val="333333"/>
                </a:solidFill>
                <a:highlight>
                  <a:srgbClr val="FFFFFF"/>
                </a:highlight>
              </a:rPr>
              <a:t>Schema-less</a:t>
            </a:r>
            <a:r>
              <a:rPr lang="cs" sz="1200">
                <a:solidFill>
                  <a:srgbClr val="333333"/>
                </a:solidFill>
                <a:highlight>
                  <a:srgbClr val="FFFFFF"/>
                </a:highlight>
              </a:rPr>
              <a:t> Enables classes with no properties, records can have arbitrary fields.</a:t>
            </a:r>
            <a:endParaRPr sz="1200">
              <a:solidFill>
                <a:srgbClr val="333333"/>
              </a:solidFill>
              <a:highlight>
                <a:srgbClr val="FFFFFF"/>
              </a:highlight>
            </a:endParaRPr>
          </a:p>
          <a:p>
            <a:pPr indent="0" lvl="0" marL="0" rtl="0" algn="l">
              <a:spcBef>
                <a:spcPts val="1200"/>
              </a:spcBef>
              <a:spcAft>
                <a:spcPts val="0"/>
              </a:spcAft>
              <a:buNone/>
            </a:pPr>
            <a:r>
              <a:rPr b="1" lang="cs" sz="1200">
                <a:solidFill>
                  <a:srgbClr val="333333"/>
                </a:solidFill>
              </a:rPr>
              <a:t>Schema-mixed</a:t>
            </a:r>
            <a:r>
              <a:rPr lang="cs" sz="1200">
                <a:solidFill>
                  <a:srgbClr val="333333"/>
                </a:solidFill>
              </a:rPr>
              <a:t> Enables classes with some fields, but allows records to define custom fields.</a:t>
            </a:r>
            <a:endParaRPr sz="1050">
              <a:solidFill>
                <a:srgbClr val="222222"/>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58e0a4cd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58e0a4cd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75902e8c4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75902e8c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cs"/>
              <a:t>Classes</a:t>
            </a:r>
            <a:endParaRPr/>
          </a:p>
          <a:p>
            <a:pPr indent="-298450" lvl="0" marL="457200" rtl="0" algn="l">
              <a:lnSpc>
                <a:spcPct val="115000"/>
              </a:lnSpc>
              <a:spcBef>
                <a:spcPts val="0"/>
              </a:spcBef>
              <a:spcAft>
                <a:spcPts val="0"/>
              </a:spcAft>
              <a:buSzPts val="1100"/>
              <a:buChar char="●"/>
            </a:pPr>
            <a:r>
              <a:rPr lang="cs"/>
              <a:t>from OOP</a:t>
            </a:r>
            <a:endParaRPr/>
          </a:p>
          <a:p>
            <a:pPr indent="-298450" lvl="0" marL="457200" rtl="0" algn="l">
              <a:lnSpc>
                <a:spcPct val="115000"/>
              </a:lnSpc>
              <a:spcBef>
                <a:spcPts val="0"/>
              </a:spcBef>
              <a:spcAft>
                <a:spcPts val="0"/>
              </a:spcAft>
              <a:buSzPts val="1100"/>
              <a:buChar char="●"/>
            </a:pPr>
            <a:r>
              <a:rPr lang="cs"/>
              <a:t>Classes can be schema-less, schema-full or a mix. They can inherit from other classes, creating a tree of classes.</a:t>
            </a:r>
            <a:endParaRPr/>
          </a:p>
          <a:p>
            <a:pPr indent="-298450" lvl="0" marL="457200" rtl="0" algn="l">
              <a:lnSpc>
                <a:spcPct val="115000"/>
              </a:lnSpc>
              <a:spcBef>
                <a:spcPts val="0"/>
              </a:spcBef>
              <a:spcAft>
                <a:spcPts val="0"/>
              </a:spcAft>
              <a:buSzPts val="1100"/>
              <a:buChar char="●"/>
            </a:pPr>
            <a:r>
              <a:rPr lang="cs"/>
              <a:t>Inheritance</a:t>
            </a:r>
            <a:endParaRPr/>
          </a:p>
          <a:p>
            <a:pPr indent="-298450" lvl="0" marL="457200" rtl="0" algn="l">
              <a:lnSpc>
                <a:spcPct val="115000"/>
              </a:lnSpc>
              <a:spcBef>
                <a:spcPts val="0"/>
              </a:spcBef>
              <a:spcAft>
                <a:spcPts val="0"/>
              </a:spcAft>
              <a:buSzPts val="1100"/>
              <a:buChar char="●"/>
            </a:pPr>
            <a:r>
              <a:rPr lang="cs"/>
              <a:t>When you create a new class, by default, OrientDB creates a new</a:t>
            </a:r>
            <a:r>
              <a:rPr lang="cs">
                <a:uFill>
                  <a:noFill/>
                </a:uFill>
                <a:hlinkClick r:id="rId2"/>
              </a:rPr>
              <a:t> </a:t>
            </a:r>
            <a:r>
              <a:rPr lang="cs" u="sng">
                <a:solidFill>
                  <a:srgbClr val="1155CC"/>
                </a:solidFill>
                <a:hlinkClick r:id="rId3"/>
              </a:rPr>
              <a:t>persistent cluster</a:t>
            </a:r>
            <a:r>
              <a:rPr lang="cs"/>
              <a:t> with the same name as the class, in lowercase.</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5902e8c4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5902e8c4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758e0a4cd3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758e0a4cd3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bidirectional - can be traversed in both directions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758e0a4cd3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758e0a4cd3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both vertices store record ID of the edge</a:t>
            </a:r>
            <a:endParaRPr/>
          </a:p>
          <a:p>
            <a:pPr indent="0" lvl="0" marL="0" rtl="0" algn="l">
              <a:spcBef>
                <a:spcPts val="0"/>
              </a:spcBef>
              <a:spcAft>
                <a:spcPts val="0"/>
              </a:spcAft>
              <a:buNone/>
            </a:pPr>
            <a:r>
              <a:rPr lang="cs"/>
              <a:t>edge stores record IDs of vertices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c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c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idx="4294967295" type="subTitle"/>
          </p:nvPr>
        </p:nvSpPr>
        <p:spPr>
          <a:xfrm>
            <a:off x="280050" y="3532625"/>
            <a:ext cx="8583900" cy="7503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cs" sz="2400">
                <a:latin typeface="Playfair Display"/>
                <a:ea typeface="Playfair Display"/>
                <a:cs typeface="Playfair Display"/>
                <a:sym typeface="Playfair Display"/>
              </a:rPr>
              <a:t>Lukáš Dvořák, Jan Hermann, Vojtěch Kaňa, Martin Toufar</a:t>
            </a:r>
            <a:endParaRPr sz="2400">
              <a:latin typeface="Playfair Display"/>
              <a:ea typeface="Playfair Display"/>
              <a:cs typeface="Playfair Display"/>
              <a:sym typeface="Playfair Display"/>
            </a:endParaRPr>
          </a:p>
        </p:txBody>
      </p:sp>
      <p:pic>
        <p:nvPicPr>
          <p:cNvPr id="60" name="Google Shape;60;p13"/>
          <p:cNvPicPr preferRelativeResize="0"/>
          <p:nvPr/>
        </p:nvPicPr>
        <p:blipFill>
          <a:blip r:embed="rId3">
            <a:alphaModFix/>
          </a:blip>
          <a:stretch>
            <a:fillRect/>
          </a:stretch>
        </p:blipFill>
        <p:spPr>
          <a:xfrm>
            <a:off x="1602753" y="810453"/>
            <a:ext cx="5473450" cy="24964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Lightweight edges</a:t>
            </a:r>
            <a:endParaRPr/>
          </a:p>
        </p:txBody>
      </p:sp>
      <p:sp>
        <p:nvSpPr>
          <p:cNvPr id="115" name="Google Shape;115;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stored in vertices</a:t>
            </a:r>
            <a:endParaRPr sz="2400"/>
          </a:p>
          <a:p>
            <a:pPr indent="0" lvl="0" marL="0" rtl="0" algn="l">
              <a:spcBef>
                <a:spcPts val="1600"/>
              </a:spcBef>
              <a:spcAft>
                <a:spcPts val="1600"/>
              </a:spcAft>
              <a:buNone/>
            </a:pPr>
            <a:r>
              <a:t/>
            </a:r>
            <a:endParaRPr/>
          </a:p>
        </p:txBody>
      </p:sp>
      <p:pic>
        <p:nvPicPr>
          <p:cNvPr id="116" name="Google Shape;116;p22"/>
          <p:cNvPicPr preferRelativeResize="0"/>
          <p:nvPr/>
        </p:nvPicPr>
        <p:blipFill>
          <a:blip r:embed="rId3">
            <a:alphaModFix/>
          </a:blip>
          <a:stretch>
            <a:fillRect/>
          </a:stretch>
        </p:blipFill>
        <p:spPr>
          <a:xfrm>
            <a:off x="1315000" y="1879600"/>
            <a:ext cx="6204849" cy="2413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Lightweight edges</a:t>
            </a:r>
            <a:endParaRPr/>
          </a:p>
        </p:txBody>
      </p:sp>
      <p:sp>
        <p:nvSpPr>
          <p:cNvPr id="122" name="Google Shape;122;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advantages</a:t>
            </a:r>
            <a:endParaRPr sz="2400"/>
          </a:p>
          <a:p>
            <a:pPr indent="-381000" lvl="1" marL="914400" rtl="0" algn="l">
              <a:lnSpc>
                <a:spcPct val="200000"/>
              </a:lnSpc>
              <a:spcBef>
                <a:spcPts val="0"/>
              </a:spcBef>
              <a:spcAft>
                <a:spcPts val="0"/>
              </a:spcAft>
              <a:buSzPts val="2400"/>
              <a:buChar char="○"/>
            </a:pPr>
            <a:r>
              <a:rPr lang="cs" sz="2400"/>
              <a:t>faster creation and traversal</a:t>
            </a:r>
            <a:endParaRPr sz="2400"/>
          </a:p>
          <a:p>
            <a:pPr indent="-381000" lvl="0" marL="457200" rtl="0" algn="l">
              <a:lnSpc>
                <a:spcPct val="200000"/>
              </a:lnSpc>
              <a:spcBef>
                <a:spcPts val="0"/>
              </a:spcBef>
              <a:spcAft>
                <a:spcPts val="0"/>
              </a:spcAft>
              <a:buSzPts val="2400"/>
              <a:buChar char="●"/>
            </a:pPr>
            <a:r>
              <a:rPr lang="cs" sz="2400"/>
              <a:t>disadvantages</a:t>
            </a:r>
            <a:endParaRPr sz="2400"/>
          </a:p>
          <a:p>
            <a:pPr indent="-381000" lvl="1" marL="914400" rtl="0" algn="l">
              <a:lnSpc>
                <a:spcPct val="200000"/>
              </a:lnSpc>
              <a:spcBef>
                <a:spcPts val="0"/>
              </a:spcBef>
              <a:spcAft>
                <a:spcPts val="0"/>
              </a:spcAft>
              <a:buSzPts val="2400"/>
              <a:buChar char="○"/>
            </a:pPr>
            <a:r>
              <a:rPr lang="cs" sz="2400"/>
              <a:t>cannot store properties</a:t>
            </a:r>
            <a:endParaRPr sz="2400"/>
          </a:p>
          <a:p>
            <a:pPr indent="-381000" lvl="1" marL="914400" rtl="0" algn="l">
              <a:lnSpc>
                <a:spcPct val="200000"/>
              </a:lnSpc>
              <a:spcBef>
                <a:spcPts val="0"/>
              </a:spcBef>
              <a:spcAft>
                <a:spcPts val="0"/>
              </a:spcAft>
              <a:buSzPts val="2400"/>
              <a:buChar char="○"/>
            </a:pPr>
            <a:r>
              <a:rPr lang="cs" sz="2400"/>
              <a:t>it’s difficult to query using SQL</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Record ID</a:t>
            </a:r>
            <a:endParaRPr/>
          </a:p>
        </p:txBody>
      </p:sp>
      <p:sp>
        <p:nvSpPr>
          <p:cNvPr id="128" name="Google Shape;128;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#&lt;cluster&gt;:&lt;position&gt;</a:t>
            </a:r>
            <a:endParaRPr sz="2400"/>
          </a:p>
          <a:p>
            <a:pPr indent="-381000" lvl="1" marL="914400" rtl="0" algn="l">
              <a:lnSpc>
                <a:spcPct val="200000"/>
              </a:lnSpc>
              <a:spcBef>
                <a:spcPts val="0"/>
              </a:spcBef>
              <a:spcAft>
                <a:spcPts val="0"/>
              </a:spcAft>
              <a:buSzPts val="2400"/>
              <a:buChar char="○"/>
            </a:pPr>
            <a:r>
              <a:rPr lang="cs" sz="2400"/>
              <a:t>cluster identifier:</a:t>
            </a:r>
            <a:endParaRPr sz="2400"/>
          </a:p>
          <a:p>
            <a:pPr indent="-381000" lvl="2" marL="1371600" rtl="0" algn="l">
              <a:lnSpc>
                <a:spcPct val="200000"/>
              </a:lnSpc>
              <a:spcBef>
                <a:spcPts val="0"/>
              </a:spcBef>
              <a:spcAft>
                <a:spcPts val="0"/>
              </a:spcAft>
              <a:buSzPts val="2400"/>
              <a:buChar char="■"/>
            </a:pPr>
            <a:r>
              <a:rPr lang="cs" sz="2400"/>
              <a:t>positive - persistent records</a:t>
            </a:r>
            <a:endParaRPr sz="2400"/>
          </a:p>
          <a:p>
            <a:pPr indent="-381000" lvl="2" marL="1371600" rtl="0" algn="l">
              <a:lnSpc>
                <a:spcPct val="200000"/>
              </a:lnSpc>
              <a:spcBef>
                <a:spcPts val="0"/>
              </a:spcBef>
              <a:spcAft>
                <a:spcPts val="0"/>
              </a:spcAft>
              <a:buSzPts val="2400"/>
              <a:buChar char="■"/>
            </a:pPr>
            <a:r>
              <a:rPr lang="cs" sz="2400"/>
              <a:t>negative - temporary records</a:t>
            </a:r>
            <a:endParaRPr sz="2400"/>
          </a:p>
          <a:p>
            <a:pPr indent="-381000" lvl="1" marL="914400" rtl="0" algn="l">
              <a:lnSpc>
                <a:spcPct val="200000"/>
              </a:lnSpc>
              <a:spcBef>
                <a:spcPts val="0"/>
              </a:spcBef>
              <a:spcAft>
                <a:spcPts val="0"/>
              </a:spcAft>
              <a:buSzPts val="2400"/>
              <a:buChar char="○"/>
            </a:pPr>
            <a:r>
              <a:rPr lang="cs" sz="2400"/>
              <a:t>position - absolute position of record in cluster</a:t>
            </a:r>
            <a:endParaRPr sz="24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Cluster</a:t>
            </a:r>
            <a:endParaRPr/>
          </a:p>
        </p:txBody>
      </p:sp>
      <p:sp>
        <p:nvSpPr>
          <p:cNvPr id="134" name="Google Shape;134;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collection of records of the same type</a:t>
            </a:r>
            <a:endParaRPr sz="2400"/>
          </a:p>
          <a:p>
            <a:pPr indent="-381000" lvl="0" marL="457200" rtl="0" algn="l">
              <a:lnSpc>
                <a:spcPct val="200000"/>
              </a:lnSpc>
              <a:spcBef>
                <a:spcPts val="0"/>
              </a:spcBef>
              <a:spcAft>
                <a:spcPts val="0"/>
              </a:spcAft>
              <a:buSzPts val="2400"/>
              <a:buChar char="●"/>
            </a:pPr>
            <a:r>
              <a:rPr lang="cs" sz="2400"/>
              <a:t>similar to table in relational databases</a:t>
            </a:r>
            <a:endParaRPr sz="2400"/>
          </a:p>
          <a:p>
            <a:pPr indent="-381000" lvl="0" marL="457200" rtl="0" algn="l">
              <a:lnSpc>
                <a:spcPct val="200000"/>
              </a:lnSpc>
              <a:spcBef>
                <a:spcPts val="0"/>
              </a:spcBef>
              <a:spcAft>
                <a:spcPts val="0"/>
              </a:spcAft>
              <a:buSzPts val="2400"/>
              <a:buChar char="●"/>
            </a:pPr>
            <a:r>
              <a:rPr lang="cs" sz="2400"/>
              <a:t>by default, OrientDB creates one cluster for each Class</a:t>
            </a:r>
            <a:endParaRPr sz="2400"/>
          </a:p>
          <a:p>
            <a:pPr indent="0" lvl="0" marL="457200" rtl="0" algn="l">
              <a:lnSpc>
                <a:spcPct val="200000"/>
              </a:lnSpc>
              <a:spcBef>
                <a:spcPts val="1600"/>
              </a:spcBef>
              <a:spcAft>
                <a:spcPts val="0"/>
              </a:spcAft>
              <a:buNone/>
            </a:pPr>
            <a:r>
              <a:t/>
            </a:r>
            <a:endParaRPr sz="2400"/>
          </a:p>
          <a:p>
            <a:pPr indent="0" lvl="0" marL="457200" rtl="0" algn="l">
              <a:lnSpc>
                <a:spcPct val="200000"/>
              </a:lnSpc>
              <a:spcBef>
                <a:spcPts val="1600"/>
              </a:spcBef>
              <a:spcAft>
                <a:spcPts val="1600"/>
              </a:spcAft>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Cluster selection</a:t>
            </a:r>
            <a:endParaRPr/>
          </a:p>
          <a:p>
            <a:pPr indent="0" lvl="0" marL="0" rtl="0" algn="l">
              <a:spcBef>
                <a:spcPts val="0"/>
              </a:spcBef>
              <a:spcAft>
                <a:spcPts val="0"/>
              </a:spcAft>
              <a:buNone/>
            </a:pPr>
            <a:r>
              <a:t/>
            </a:r>
            <a:endParaRPr/>
          </a:p>
        </p:txBody>
      </p:sp>
      <p:sp>
        <p:nvSpPr>
          <p:cNvPr id="140" name="Google Shape;140;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round-robin</a:t>
            </a:r>
            <a:endParaRPr sz="2400"/>
          </a:p>
          <a:p>
            <a:pPr indent="-381000" lvl="0" marL="457200" rtl="0" algn="l">
              <a:lnSpc>
                <a:spcPct val="200000"/>
              </a:lnSpc>
              <a:spcBef>
                <a:spcPts val="0"/>
              </a:spcBef>
              <a:spcAft>
                <a:spcPts val="0"/>
              </a:spcAft>
              <a:buSzPts val="2400"/>
              <a:buChar char="●"/>
            </a:pPr>
            <a:r>
              <a:rPr lang="cs" sz="2400"/>
              <a:t>balanced</a:t>
            </a:r>
            <a:endParaRPr sz="2400"/>
          </a:p>
          <a:p>
            <a:pPr indent="-381000" lvl="0" marL="457200" rtl="0" algn="l">
              <a:lnSpc>
                <a:spcPct val="200000"/>
              </a:lnSpc>
              <a:spcBef>
                <a:spcPts val="0"/>
              </a:spcBef>
              <a:spcAft>
                <a:spcPts val="0"/>
              </a:spcAft>
              <a:buSzPts val="2400"/>
              <a:buChar char="●"/>
            </a:pPr>
            <a:r>
              <a:rPr lang="cs" sz="2400"/>
              <a:t>local </a:t>
            </a:r>
            <a:endParaRPr sz="2400"/>
          </a:p>
          <a:p>
            <a:pPr indent="-381000" lvl="1" marL="914400" rtl="0" algn="l">
              <a:lnSpc>
                <a:spcPct val="200000"/>
              </a:lnSpc>
              <a:spcBef>
                <a:spcPts val="0"/>
              </a:spcBef>
              <a:spcAft>
                <a:spcPts val="0"/>
              </a:spcAft>
              <a:buSzPts val="2400"/>
              <a:buChar char="○"/>
            </a:pPr>
            <a:r>
              <a:rPr lang="cs" sz="2400"/>
              <a:t> used in distributed mode</a:t>
            </a:r>
            <a:endParaRPr sz="2400"/>
          </a:p>
          <a:p>
            <a:pPr indent="-381000" lvl="1" marL="914400" rtl="0" algn="l">
              <a:lnSpc>
                <a:spcPct val="200000"/>
              </a:lnSpc>
              <a:spcBef>
                <a:spcPts val="0"/>
              </a:spcBef>
              <a:spcAft>
                <a:spcPts val="0"/>
              </a:spcAft>
              <a:buSzPts val="2400"/>
              <a:buChar char="○"/>
            </a:pPr>
            <a:r>
              <a:rPr lang="cs" sz="2400"/>
              <a:t>choses cluster stored on the current node</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Advantages of using multiple clusters</a:t>
            </a:r>
            <a:endParaRPr/>
          </a:p>
          <a:p>
            <a:pPr indent="0" lvl="0" marL="0" rtl="0" algn="l">
              <a:spcBef>
                <a:spcPts val="0"/>
              </a:spcBef>
              <a:spcAft>
                <a:spcPts val="0"/>
              </a:spcAft>
              <a:buNone/>
            </a:pPr>
            <a:r>
              <a:t/>
            </a:r>
            <a:endParaRPr/>
          </a:p>
        </p:txBody>
      </p:sp>
      <p:sp>
        <p:nvSpPr>
          <p:cNvPr id="146" name="Google Shape;146;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optimization</a:t>
            </a:r>
            <a:endParaRPr sz="2400"/>
          </a:p>
          <a:p>
            <a:pPr indent="-381000" lvl="0" marL="457200" rtl="0" algn="l">
              <a:lnSpc>
                <a:spcPct val="200000"/>
              </a:lnSpc>
              <a:spcBef>
                <a:spcPts val="0"/>
              </a:spcBef>
              <a:spcAft>
                <a:spcPts val="0"/>
              </a:spcAft>
              <a:buSzPts val="2400"/>
              <a:buChar char="●"/>
            </a:pPr>
            <a:r>
              <a:rPr lang="cs" sz="2400"/>
              <a:t>parallel queries</a:t>
            </a:r>
            <a:endParaRPr sz="2400"/>
          </a:p>
          <a:p>
            <a:pPr indent="-381000" lvl="0" marL="457200" rtl="0" algn="l">
              <a:lnSpc>
                <a:spcPct val="200000"/>
              </a:lnSpc>
              <a:spcBef>
                <a:spcPts val="0"/>
              </a:spcBef>
              <a:spcAft>
                <a:spcPts val="0"/>
              </a:spcAft>
              <a:buSzPts val="2400"/>
              <a:buChar char="●"/>
            </a:pPr>
            <a:r>
              <a:rPr lang="cs" sz="2400"/>
              <a:t>sharding</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Example</a:t>
            </a:r>
            <a:endParaRPr/>
          </a:p>
        </p:txBody>
      </p:sp>
      <p:sp>
        <p:nvSpPr>
          <p:cNvPr id="152" name="Google Shape;152;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Clr>
                <a:schemeClr val="dk1"/>
              </a:buClr>
              <a:buSzPts val="1100"/>
              <a:buFont typeface="Arial"/>
              <a:buNone/>
            </a:pPr>
            <a:r>
              <a:rPr lang="cs"/>
              <a:t>orientdb&gt; CREATE  CLUSTER  &lt;cluster-name&gt;</a:t>
            </a:r>
            <a:endParaRPr/>
          </a:p>
          <a:p>
            <a:pPr indent="0" lvl="0" marL="0" rtl="0" algn="l">
              <a:lnSpc>
                <a:spcPct val="200000"/>
              </a:lnSpc>
              <a:spcBef>
                <a:spcPts val="1600"/>
              </a:spcBef>
              <a:spcAft>
                <a:spcPts val="0"/>
              </a:spcAft>
              <a:buClr>
                <a:schemeClr val="dk1"/>
              </a:buClr>
              <a:buSzPts val="1100"/>
              <a:buFont typeface="Arial"/>
              <a:buNone/>
            </a:pPr>
            <a:r>
              <a:rPr lang="cs"/>
              <a:t>orientdb&gt; ALTER CLASS &lt;class-name&gt; ADDCLUSTER &lt;cluster-name&gt;</a:t>
            </a:r>
            <a:endParaRPr/>
          </a:p>
          <a:p>
            <a:pPr indent="0" lvl="0" marL="0" rtl="0" algn="l">
              <a:spcBef>
                <a:spcPts val="1600"/>
              </a:spcBef>
              <a:spcAft>
                <a:spcPts val="1600"/>
              </a:spcAft>
              <a:buClr>
                <a:schemeClr val="dk1"/>
              </a:buClr>
              <a:buSzPts val="1100"/>
              <a:buFont typeface="Arial"/>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OrientDB vs Neo4j</a:t>
            </a:r>
            <a:endParaRPr/>
          </a:p>
        </p:txBody>
      </p:sp>
      <p:sp>
        <p:nvSpPr>
          <p:cNvPr id="158" name="Google Shape;158;p29"/>
          <p:cNvSpPr txBox="1"/>
          <p:nvPr>
            <p:ph idx="1" type="body"/>
          </p:nvPr>
        </p:nvSpPr>
        <p:spPr>
          <a:xfrm>
            <a:off x="311700" y="3553900"/>
            <a:ext cx="8434800" cy="9240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cs"/>
              <a:t>50/50 read/update   	          Insert new vertices		Read neighboring vertices</a:t>
            </a:r>
            <a:endParaRPr/>
          </a:p>
        </p:txBody>
      </p:sp>
      <p:pic>
        <p:nvPicPr>
          <p:cNvPr id="159" name="Google Shape;159;p29"/>
          <p:cNvPicPr preferRelativeResize="0"/>
          <p:nvPr/>
        </p:nvPicPr>
        <p:blipFill>
          <a:blip r:embed="rId3">
            <a:alphaModFix/>
          </a:blip>
          <a:stretch>
            <a:fillRect/>
          </a:stretch>
        </p:blipFill>
        <p:spPr>
          <a:xfrm>
            <a:off x="397400" y="1152475"/>
            <a:ext cx="1791375" cy="2318836"/>
          </a:xfrm>
          <a:prstGeom prst="rect">
            <a:avLst/>
          </a:prstGeom>
          <a:noFill/>
          <a:ln>
            <a:noFill/>
          </a:ln>
        </p:spPr>
      </p:pic>
      <p:pic>
        <p:nvPicPr>
          <p:cNvPr id="160" name="Google Shape;160;p29"/>
          <p:cNvPicPr preferRelativeResize="0"/>
          <p:nvPr/>
        </p:nvPicPr>
        <p:blipFill>
          <a:blip r:embed="rId4">
            <a:alphaModFix/>
          </a:blip>
          <a:stretch>
            <a:fillRect/>
          </a:stretch>
        </p:blipFill>
        <p:spPr>
          <a:xfrm>
            <a:off x="6119925" y="1176150"/>
            <a:ext cx="1791383" cy="2219325"/>
          </a:xfrm>
          <a:prstGeom prst="rect">
            <a:avLst/>
          </a:prstGeom>
          <a:noFill/>
          <a:ln>
            <a:noFill/>
          </a:ln>
        </p:spPr>
      </p:pic>
      <p:pic>
        <p:nvPicPr>
          <p:cNvPr id="161" name="Google Shape;161;p29"/>
          <p:cNvPicPr preferRelativeResize="0"/>
          <p:nvPr/>
        </p:nvPicPr>
        <p:blipFill>
          <a:blip r:embed="rId5">
            <a:alphaModFix/>
          </a:blip>
          <a:stretch>
            <a:fillRect/>
          </a:stretch>
        </p:blipFill>
        <p:spPr>
          <a:xfrm>
            <a:off x="3258663" y="1202225"/>
            <a:ext cx="1791375" cy="226908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Query Language</a:t>
            </a:r>
            <a:endParaRPr/>
          </a:p>
        </p:txBody>
      </p:sp>
      <p:sp>
        <p:nvSpPr>
          <p:cNvPr id="167" name="Google Shape;167;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Char char="●"/>
            </a:pPr>
            <a:r>
              <a:rPr b="1" lang="cs"/>
              <a:t>2 options in OrientDB - SQL-like or MATCH:</a:t>
            </a:r>
            <a:endParaRPr b="1"/>
          </a:p>
          <a:p>
            <a:pPr indent="-342900" lvl="1" marL="914400" rtl="0" algn="l">
              <a:spcBef>
                <a:spcPts val="1600"/>
              </a:spcBef>
              <a:spcAft>
                <a:spcPts val="0"/>
              </a:spcAft>
              <a:buSzPts val="1800"/>
              <a:buChar char="○"/>
            </a:pPr>
            <a:r>
              <a:rPr lang="cs" sz="1800"/>
              <a:t>SELECT name, out('ACTS').title FROM Person WHERE name = 'Robin'</a:t>
            </a:r>
            <a:endParaRPr sz="1800"/>
          </a:p>
          <a:p>
            <a:pPr indent="-342900" lvl="1" marL="914400" rtl="0" algn="l">
              <a:spcBef>
                <a:spcPts val="0"/>
              </a:spcBef>
              <a:spcAft>
                <a:spcPts val="0"/>
              </a:spcAft>
              <a:buSzPts val="1800"/>
              <a:buChar char="○"/>
            </a:pPr>
            <a:r>
              <a:rPr lang="cs" sz="1800"/>
              <a:t>MATCH {class:Person, as:actor, where:(name:'Robin')) -ACTS_IN-&gt; {as:movie} RETURN actor.name, movie.title</a:t>
            </a:r>
            <a:endParaRPr/>
          </a:p>
          <a:p>
            <a:pPr indent="-342900" lvl="0" marL="457200" rtl="0" algn="l">
              <a:spcBef>
                <a:spcPts val="1000"/>
              </a:spcBef>
              <a:spcAft>
                <a:spcPts val="0"/>
              </a:spcAft>
              <a:buSzPts val="1800"/>
              <a:buChar char="●"/>
            </a:pPr>
            <a:r>
              <a:rPr b="1" lang="cs"/>
              <a:t>Neo4j:</a:t>
            </a:r>
            <a:endParaRPr b="1"/>
          </a:p>
          <a:p>
            <a:pPr indent="-342900" lvl="1" marL="914400" rtl="0" algn="l">
              <a:spcBef>
                <a:spcPts val="1600"/>
              </a:spcBef>
              <a:spcAft>
                <a:spcPts val="0"/>
              </a:spcAft>
              <a:buSzPts val="1800"/>
              <a:buChar char="○"/>
            </a:pPr>
            <a:r>
              <a:rPr lang="cs" sz="1800"/>
              <a:t>MATCH (actor:Person{name:'Robin'})-[:ACTS_IN]-&gt;(movie) RETURN actor.name, movie.title</a:t>
            </a:r>
            <a:endParaRPr sz="1800"/>
          </a:p>
          <a:p>
            <a:pPr indent="0" lvl="0" marL="457200" rtl="0" algn="l">
              <a:spcBef>
                <a:spcPts val="1600"/>
              </a:spcBef>
              <a:spcAft>
                <a:spcPts val="16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21750" y="2067675"/>
            <a:ext cx="9100500" cy="342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cs" sz="4000"/>
              <a:t>DEMO</a:t>
            </a:r>
            <a:endParaRPr sz="4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C</a:t>
            </a:r>
            <a:r>
              <a:rPr lang="cs"/>
              <a:t>ontents</a:t>
            </a:r>
            <a:endParaRPr/>
          </a:p>
        </p:txBody>
      </p:sp>
      <p:sp>
        <p:nvSpPr>
          <p:cNvPr id="66" name="Google Shape;66;p14"/>
          <p:cNvSpPr txBox="1"/>
          <p:nvPr>
            <p:ph idx="1" type="body"/>
          </p:nvPr>
        </p:nvSpPr>
        <p:spPr>
          <a:xfrm>
            <a:off x="311700" y="1186550"/>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cs"/>
              <a:t>overview</a:t>
            </a:r>
            <a:endParaRPr/>
          </a:p>
          <a:p>
            <a:pPr indent="-342900" lvl="0" marL="457200" rtl="0" algn="l">
              <a:spcBef>
                <a:spcPts val="0"/>
              </a:spcBef>
              <a:spcAft>
                <a:spcPts val="0"/>
              </a:spcAft>
              <a:buSzPts val="1800"/>
              <a:buChar char="●"/>
            </a:pPr>
            <a:r>
              <a:rPr lang="cs"/>
              <a:t>features</a:t>
            </a:r>
            <a:endParaRPr/>
          </a:p>
          <a:p>
            <a:pPr indent="-342900" lvl="0" marL="457200" rtl="0" algn="l">
              <a:spcBef>
                <a:spcPts val="0"/>
              </a:spcBef>
              <a:spcAft>
                <a:spcPts val="0"/>
              </a:spcAft>
              <a:buSzPts val="1800"/>
              <a:buChar char="●"/>
            </a:pPr>
            <a:r>
              <a:rPr lang="cs"/>
              <a:t>data representation</a:t>
            </a:r>
            <a:endParaRPr/>
          </a:p>
          <a:p>
            <a:pPr indent="-342900" lvl="0" marL="457200" rtl="0" algn="l">
              <a:spcBef>
                <a:spcPts val="0"/>
              </a:spcBef>
              <a:spcAft>
                <a:spcPts val="0"/>
              </a:spcAft>
              <a:buSzPts val="1800"/>
              <a:buChar char="●"/>
            </a:pPr>
            <a:r>
              <a:rPr lang="cs"/>
              <a:t>clusters</a:t>
            </a:r>
            <a:endParaRPr/>
          </a:p>
          <a:p>
            <a:pPr indent="-342900" lvl="0" marL="457200" rtl="0" algn="l">
              <a:spcBef>
                <a:spcPts val="0"/>
              </a:spcBef>
              <a:spcAft>
                <a:spcPts val="0"/>
              </a:spcAft>
              <a:buSzPts val="1800"/>
              <a:buChar char="●"/>
            </a:pPr>
            <a:r>
              <a:rPr lang="cs"/>
              <a:t>comparison with </a:t>
            </a:r>
            <a:r>
              <a:rPr lang="cs"/>
              <a:t>Neo4j</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Sources</a:t>
            </a:r>
            <a:endParaRPr/>
          </a:p>
        </p:txBody>
      </p:sp>
      <p:sp>
        <p:nvSpPr>
          <p:cNvPr id="178" name="Google Shape;178;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cs"/>
              <a:t>OrientDB documentation</a:t>
            </a:r>
            <a:endParaRPr/>
          </a:p>
          <a:p>
            <a:pPr indent="-342900" lvl="0" marL="457200" rtl="0" algn="l">
              <a:spcBef>
                <a:spcPts val="0"/>
              </a:spcBef>
              <a:spcAft>
                <a:spcPts val="0"/>
              </a:spcAft>
              <a:buSzPts val="1800"/>
              <a:buChar char="●"/>
            </a:pPr>
            <a:r>
              <a:rPr lang="cs"/>
              <a:t>https://en.wikipedia.org/wiki/OrientDB</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33"/>
          <p:cNvSpPr txBox="1"/>
          <p:nvPr>
            <p:ph type="title"/>
          </p:nvPr>
        </p:nvSpPr>
        <p:spPr>
          <a:xfrm>
            <a:off x="400125" y="2141250"/>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cs"/>
              <a:t>Thanks for your attention.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OrientDB</a:t>
            </a:r>
            <a:endParaRPr/>
          </a:p>
        </p:txBody>
      </p:sp>
      <p:sp>
        <p:nvSpPr>
          <p:cNvPr id="72" name="Google Shape;72;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cs"/>
              <a:t>open source </a:t>
            </a:r>
            <a:r>
              <a:rPr lang="cs"/>
              <a:t>document-graph database</a:t>
            </a:r>
            <a:endParaRPr/>
          </a:p>
          <a:p>
            <a:pPr indent="-342900" lvl="0" marL="457200" rtl="0" algn="l">
              <a:spcBef>
                <a:spcPts val="0"/>
              </a:spcBef>
              <a:spcAft>
                <a:spcPts val="0"/>
              </a:spcAft>
              <a:buSzPts val="1800"/>
              <a:buChar char="●"/>
            </a:pPr>
            <a:r>
              <a:rPr lang="cs"/>
              <a:t>i</a:t>
            </a:r>
            <a:r>
              <a:rPr lang="cs"/>
              <a:t>nitial release in 2010</a:t>
            </a:r>
            <a:endParaRPr/>
          </a:p>
          <a:p>
            <a:pPr indent="-342900" lvl="0" marL="457200" rtl="0" algn="l">
              <a:spcBef>
                <a:spcPts val="0"/>
              </a:spcBef>
              <a:spcAft>
                <a:spcPts val="0"/>
              </a:spcAft>
              <a:buSzPts val="1800"/>
              <a:buChar char="●"/>
            </a:pPr>
            <a:r>
              <a:rPr lang="cs"/>
              <a:t>written in Java</a:t>
            </a:r>
            <a:endParaRPr/>
          </a:p>
          <a:p>
            <a:pPr indent="-342900" lvl="0" marL="457200" rtl="0" algn="l">
              <a:spcBef>
                <a:spcPts val="0"/>
              </a:spcBef>
              <a:spcAft>
                <a:spcPts val="0"/>
              </a:spcAft>
              <a:buSzPts val="1800"/>
              <a:buChar char="●"/>
            </a:pPr>
            <a:r>
              <a:rPr lang="cs"/>
              <a:t>cross-platform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Features</a:t>
            </a:r>
            <a:endParaRPr/>
          </a:p>
        </p:txBody>
      </p:sp>
      <p:sp>
        <p:nvSpPr>
          <p:cNvPr id="78" name="Google Shape;78;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cs"/>
              <a:t>reliable - full ACID transactions</a:t>
            </a:r>
            <a:endParaRPr/>
          </a:p>
          <a:p>
            <a:pPr indent="-342900" lvl="0" marL="457200" rtl="0" algn="l">
              <a:spcBef>
                <a:spcPts val="0"/>
              </a:spcBef>
              <a:spcAft>
                <a:spcPts val="0"/>
              </a:spcAft>
              <a:buSzPts val="1800"/>
              <a:buChar char="●"/>
            </a:pPr>
            <a:r>
              <a:rPr lang="cs"/>
              <a:t>supports subset of SQL</a:t>
            </a:r>
            <a:endParaRPr/>
          </a:p>
          <a:p>
            <a:pPr indent="-342900" lvl="0" marL="457200" rtl="0" algn="l">
              <a:spcBef>
                <a:spcPts val="0"/>
              </a:spcBef>
              <a:spcAft>
                <a:spcPts val="0"/>
              </a:spcAft>
              <a:buSzPts val="1800"/>
              <a:buChar char="●"/>
            </a:pPr>
            <a:r>
              <a:rPr lang="cs"/>
              <a:t>five </a:t>
            </a:r>
            <a:r>
              <a:rPr lang="cs"/>
              <a:t>different indexing algorithms</a:t>
            </a:r>
            <a:endParaRPr/>
          </a:p>
          <a:p>
            <a:pPr indent="-342900" lvl="0" marL="457200" rtl="0" algn="l">
              <a:spcBef>
                <a:spcPts val="0"/>
              </a:spcBef>
              <a:spcAft>
                <a:spcPts val="0"/>
              </a:spcAft>
              <a:buSzPts val="1800"/>
              <a:buChar char="●"/>
            </a:pPr>
            <a:r>
              <a:rPr lang="cs"/>
              <a:t>up to 120,000 records per second</a:t>
            </a:r>
            <a:endParaRPr/>
          </a:p>
          <a:p>
            <a:pPr indent="-342900" lvl="0" marL="457200" rtl="0" algn="l">
              <a:spcBef>
                <a:spcPts val="0"/>
              </a:spcBef>
              <a:spcAft>
                <a:spcPts val="0"/>
              </a:spcAft>
              <a:buSzPts val="1800"/>
              <a:buChar char="●"/>
            </a:pPr>
            <a:r>
              <a:rPr lang="cs"/>
              <a:t>multi-master replication</a:t>
            </a:r>
            <a:endParaRPr/>
          </a:p>
          <a:p>
            <a:pPr indent="-342900" lvl="0" marL="457200" rtl="0" algn="l">
              <a:spcBef>
                <a:spcPts val="0"/>
              </a:spcBef>
              <a:spcAft>
                <a:spcPts val="0"/>
              </a:spcAft>
              <a:buSzPts val="1800"/>
              <a:buChar char="●"/>
            </a:pPr>
            <a:r>
              <a:rPr lang="cs"/>
              <a:t>easy installation</a:t>
            </a:r>
            <a:endParaRPr/>
          </a:p>
          <a:p>
            <a:pPr indent="-342900" lvl="0" marL="457200" rtl="0" algn="l">
              <a:spcBef>
                <a:spcPts val="0"/>
              </a:spcBef>
              <a:spcAft>
                <a:spcPts val="0"/>
              </a:spcAft>
              <a:buSzPts val="1800"/>
              <a:buChar char="●"/>
            </a:pPr>
            <a:r>
              <a:rPr lang="cs"/>
              <a:t>quick import of relational databases</a:t>
            </a:r>
            <a:endParaRPr/>
          </a:p>
          <a:p>
            <a:pPr indent="-342900" lvl="0" marL="457200" rtl="0" algn="l">
              <a:spcBef>
                <a:spcPts val="0"/>
              </a:spcBef>
              <a:spcAft>
                <a:spcPts val="0"/>
              </a:spcAft>
              <a:buSzPts val="1800"/>
              <a:buChar char="●"/>
            </a:pPr>
            <a:r>
              <a:rPr lang="cs"/>
              <a:t>schema-less, schema-full and schema-mixed mode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7"/>
          <p:cNvSpPr txBox="1"/>
          <p:nvPr>
            <p:ph idx="1" type="body"/>
          </p:nvPr>
        </p:nvSpPr>
        <p:spPr>
          <a:xfrm>
            <a:off x="198150" y="1322800"/>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graph</a:t>
            </a:r>
            <a:endParaRPr sz="2400"/>
          </a:p>
          <a:p>
            <a:pPr indent="-381000" lvl="0" marL="457200" rtl="0" algn="l">
              <a:lnSpc>
                <a:spcPct val="200000"/>
              </a:lnSpc>
              <a:spcBef>
                <a:spcPts val="0"/>
              </a:spcBef>
              <a:spcAft>
                <a:spcPts val="0"/>
              </a:spcAft>
              <a:buSzPts val="2400"/>
              <a:buChar char="●"/>
            </a:pPr>
            <a:r>
              <a:rPr lang="cs" sz="2400"/>
              <a:t>document</a:t>
            </a:r>
            <a:endParaRPr sz="2400"/>
          </a:p>
          <a:p>
            <a:pPr indent="-381000" lvl="0" marL="457200" rtl="0" algn="l">
              <a:lnSpc>
                <a:spcPct val="200000"/>
              </a:lnSpc>
              <a:spcBef>
                <a:spcPts val="0"/>
              </a:spcBef>
              <a:spcAft>
                <a:spcPts val="0"/>
              </a:spcAft>
              <a:buSzPts val="2400"/>
              <a:buChar char="●"/>
            </a:pPr>
            <a:r>
              <a:rPr lang="cs" sz="2400"/>
              <a:t>key-value</a:t>
            </a:r>
            <a:endParaRPr sz="2400"/>
          </a:p>
          <a:p>
            <a:pPr indent="-381000" lvl="0" marL="457200" rtl="0" algn="l">
              <a:lnSpc>
                <a:spcPct val="200000"/>
              </a:lnSpc>
              <a:spcBef>
                <a:spcPts val="0"/>
              </a:spcBef>
              <a:spcAft>
                <a:spcPts val="0"/>
              </a:spcAft>
              <a:buSzPts val="2400"/>
              <a:buChar char="●"/>
            </a:pPr>
            <a:r>
              <a:rPr lang="cs" sz="2400"/>
              <a:t>object</a:t>
            </a:r>
            <a:endParaRPr sz="2400"/>
          </a:p>
        </p:txBody>
      </p:sp>
      <p:sp>
        <p:nvSpPr>
          <p:cNvPr id="84" name="Google Shape;84;p17"/>
          <p:cNvSpPr txBox="1"/>
          <p:nvPr>
            <p:ph type="title"/>
          </p:nvPr>
        </p:nvSpPr>
        <p:spPr>
          <a:xfrm>
            <a:off x="311700" y="3981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Multimodel database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Graph database</a:t>
            </a:r>
            <a:endParaRPr/>
          </a:p>
          <a:p>
            <a:pPr indent="0" lvl="0" marL="0" rtl="0" algn="l">
              <a:spcBef>
                <a:spcPts val="0"/>
              </a:spcBef>
              <a:spcAft>
                <a:spcPts val="0"/>
              </a:spcAft>
              <a:buNone/>
            </a:pPr>
            <a:r>
              <a:t/>
            </a:r>
            <a:endParaRPr/>
          </a:p>
        </p:txBody>
      </p:sp>
      <p:sp>
        <p:nvSpPr>
          <p:cNvPr id="90" name="Google Shape;90;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data is stored in edges and vertices</a:t>
            </a:r>
            <a:endParaRPr sz="2400"/>
          </a:p>
          <a:p>
            <a:pPr indent="-381000" lvl="0" marL="457200" rtl="0" algn="l">
              <a:lnSpc>
                <a:spcPct val="200000"/>
              </a:lnSpc>
              <a:spcBef>
                <a:spcPts val="0"/>
              </a:spcBef>
              <a:spcAft>
                <a:spcPts val="0"/>
              </a:spcAft>
              <a:buSzPts val="2400"/>
              <a:buChar char="●"/>
            </a:pPr>
            <a:r>
              <a:rPr lang="cs" sz="2400"/>
              <a:t>two base classes</a:t>
            </a:r>
            <a:endParaRPr sz="2400"/>
          </a:p>
          <a:p>
            <a:pPr indent="-381000" lvl="1" marL="914400" rtl="0" algn="l">
              <a:lnSpc>
                <a:spcPct val="200000"/>
              </a:lnSpc>
              <a:spcBef>
                <a:spcPts val="0"/>
              </a:spcBef>
              <a:spcAft>
                <a:spcPts val="0"/>
              </a:spcAft>
              <a:buSzPts val="2400"/>
              <a:buChar char="○"/>
            </a:pPr>
            <a:r>
              <a:rPr lang="cs" sz="2400"/>
              <a:t>V - for vertices</a:t>
            </a:r>
            <a:endParaRPr sz="2400"/>
          </a:p>
          <a:p>
            <a:pPr indent="-381000" lvl="1" marL="914400" rtl="0" algn="l">
              <a:lnSpc>
                <a:spcPct val="200000"/>
              </a:lnSpc>
              <a:spcBef>
                <a:spcPts val="0"/>
              </a:spcBef>
              <a:spcAft>
                <a:spcPts val="0"/>
              </a:spcAft>
              <a:buSzPts val="2400"/>
              <a:buChar char="○"/>
            </a:pPr>
            <a:r>
              <a:rPr lang="cs" sz="2400"/>
              <a:t>E - for edges</a:t>
            </a:r>
            <a:endParaRPr sz="2400"/>
          </a:p>
          <a:p>
            <a:pPr indent="-381000" lvl="0" marL="457200" rtl="0" algn="l">
              <a:lnSpc>
                <a:spcPct val="200000"/>
              </a:lnSpc>
              <a:spcBef>
                <a:spcPts val="0"/>
              </a:spcBef>
              <a:spcAft>
                <a:spcPts val="0"/>
              </a:spcAft>
              <a:buSzPts val="2400"/>
              <a:buChar char="●"/>
            </a:pPr>
            <a:r>
              <a:rPr lang="cs" sz="2400"/>
              <a:t>custom classes can be made by extending V or E</a:t>
            </a:r>
            <a:endParaRPr sz="2400"/>
          </a:p>
          <a:p>
            <a:pPr indent="0" lvl="0" marL="914400" rtl="0" algn="l">
              <a:lnSpc>
                <a:spcPct val="200000"/>
              </a:lnSpc>
              <a:spcBef>
                <a:spcPts val="1600"/>
              </a:spcBef>
              <a:spcAft>
                <a:spcPts val="0"/>
              </a:spcAft>
              <a:buNone/>
            </a:pPr>
            <a:r>
              <a:t/>
            </a:r>
            <a:endParaRPr sz="2400"/>
          </a:p>
          <a:p>
            <a:pPr indent="0" lvl="0" marL="914400" rtl="0" algn="l">
              <a:lnSpc>
                <a:spcPct val="200000"/>
              </a:lnSpc>
              <a:spcBef>
                <a:spcPts val="1600"/>
              </a:spcBef>
              <a:spcAft>
                <a:spcPts val="1600"/>
              </a:spcAft>
              <a:buNone/>
            </a:pPr>
            <a:r>
              <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Example</a:t>
            </a:r>
            <a:endParaRPr/>
          </a:p>
        </p:txBody>
      </p:sp>
      <p:sp>
        <p:nvSpPr>
          <p:cNvPr id="96" name="Google Shape;96;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Clr>
                <a:schemeClr val="dk1"/>
              </a:buClr>
              <a:buSzPts val="1100"/>
              <a:buFont typeface="Arial"/>
              <a:buNone/>
            </a:pPr>
            <a:r>
              <a:rPr lang="cs"/>
              <a:t>orientdb&gt; CREATE CLASS Person EXTENDS V</a:t>
            </a:r>
            <a:endParaRPr/>
          </a:p>
          <a:p>
            <a:pPr indent="0" lvl="0" marL="0" rtl="0" algn="l">
              <a:lnSpc>
                <a:spcPct val="200000"/>
              </a:lnSpc>
              <a:spcBef>
                <a:spcPts val="1600"/>
              </a:spcBef>
              <a:spcAft>
                <a:spcPts val="0"/>
              </a:spcAft>
              <a:buClr>
                <a:schemeClr val="dk1"/>
              </a:buClr>
              <a:buSzPts val="1100"/>
              <a:buFont typeface="Arial"/>
              <a:buNone/>
            </a:pPr>
            <a:r>
              <a:rPr lang="cs"/>
              <a:t>orientdb&gt; CREATE CLASS Student EXTENDS Person</a:t>
            </a:r>
            <a:endParaRPr/>
          </a:p>
          <a:p>
            <a:pPr indent="0" lvl="0" marL="0" rtl="0" algn="l">
              <a:spcBef>
                <a:spcPts val="1600"/>
              </a:spcBef>
              <a:spcAft>
                <a:spcPts val="0"/>
              </a:spcAft>
              <a:buClr>
                <a:schemeClr val="dk1"/>
              </a:buClr>
              <a:buSzPts val="1100"/>
              <a:buFont typeface="Arial"/>
              <a:buNone/>
            </a:pPr>
            <a:r>
              <a:rPr lang="cs"/>
              <a:t>orientdb&gt; CREATE PROPERTY Student.name STRING</a:t>
            </a:r>
            <a:endParaRPr/>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Edge</a:t>
            </a:r>
            <a:endParaRPr/>
          </a:p>
        </p:txBody>
      </p:sp>
      <p:sp>
        <p:nvSpPr>
          <p:cNvPr id="102" name="Google Shape;102;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connection between vertices</a:t>
            </a:r>
            <a:endParaRPr sz="2400"/>
          </a:p>
          <a:p>
            <a:pPr indent="-381000" lvl="0" marL="457200" rtl="0" algn="l">
              <a:lnSpc>
                <a:spcPct val="200000"/>
              </a:lnSpc>
              <a:spcBef>
                <a:spcPts val="0"/>
              </a:spcBef>
              <a:spcAft>
                <a:spcPts val="0"/>
              </a:spcAft>
              <a:buSzPts val="2400"/>
              <a:buChar char="●"/>
            </a:pPr>
            <a:r>
              <a:rPr lang="cs" sz="2400"/>
              <a:t>bidirectional</a:t>
            </a:r>
            <a:endParaRPr sz="2400"/>
          </a:p>
          <a:p>
            <a:pPr indent="-381000" lvl="0" marL="457200" rtl="0" algn="l">
              <a:lnSpc>
                <a:spcPct val="200000"/>
              </a:lnSpc>
              <a:spcBef>
                <a:spcPts val="0"/>
              </a:spcBef>
              <a:spcAft>
                <a:spcPts val="0"/>
              </a:spcAft>
              <a:buSzPts val="2400"/>
              <a:buChar char="●"/>
            </a:pPr>
            <a:r>
              <a:rPr lang="cs" sz="2400"/>
              <a:t>regular/lightweight</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cs"/>
              <a:t>Regular edges</a:t>
            </a:r>
            <a:endParaRPr/>
          </a:p>
        </p:txBody>
      </p:sp>
      <p:sp>
        <p:nvSpPr>
          <p:cNvPr id="108" name="Google Shape;108;p21"/>
          <p:cNvSpPr txBox="1"/>
          <p:nvPr>
            <p:ph idx="1" type="body"/>
          </p:nvPr>
        </p:nvSpPr>
        <p:spPr>
          <a:xfrm flipH="1">
            <a:off x="311700" y="1152475"/>
            <a:ext cx="8520600" cy="3416400"/>
          </a:xfrm>
          <a:prstGeom prst="rect">
            <a:avLst/>
          </a:prstGeom>
        </p:spPr>
        <p:txBody>
          <a:bodyPr anchorCtr="0" anchor="t" bIns="91425" lIns="91425" spcFirstLastPara="1" rIns="91425" wrap="square" tIns="91425">
            <a:noAutofit/>
          </a:bodyPr>
          <a:lstStyle/>
          <a:p>
            <a:pPr indent="-381000" lvl="0" marL="457200" rtl="0" algn="l">
              <a:lnSpc>
                <a:spcPct val="200000"/>
              </a:lnSpc>
              <a:spcBef>
                <a:spcPts val="0"/>
              </a:spcBef>
              <a:spcAft>
                <a:spcPts val="0"/>
              </a:spcAft>
              <a:buSzPts val="2400"/>
              <a:buChar char="●"/>
            </a:pPr>
            <a:r>
              <a:rPr lang="cs" sz="2400"/>
              <a:t>extension of class E, can have properties</a:t>
            </a:r>
            <a:endParaRPr sz="2400"/>
          </a:p>
          <a:p>
            <a:pPr indent="-381000" lvl="0" marL="457200" rtl="0" algn="l">
              <a:lnSpc>
                <a:spcPct val="200000"/>
              </a:lnSpc>
              <a:spcBef>
                <a:spcPts val="0"/>
              </a:spcBef>
              <a:spcAft>
                <a:spcPts val="0"/>
              </a:spcAft>
              <a:buSzPts val="2400"/>
              <a:buChar char="●"/>
            </a:pPr>
            <a:r>
              <a:rPr lang="cs" sz="2400"/>
              <a:t>stored as document</a:t>
            </a:r>
            <a:endParaRPr sz="2400"/>
          </a:p>
        </p:txBody>
      </p:sp>
      <p:pic>
        <p:nvPicPr>
          <p:cNvPr id="109" name="Google Shape;109;p21"/>
          <p:cNvPicPr preferRelativeResize="0"/>
          <p:nvPr/>
        </p:nvPicPr>
        <p:blipFill>
          <a:blip r:embed="rId3">
            <a:alphaModFix/>
          </a:blip>
          <a:stretch>
            <a:fillRect/>
          </a:stretch>
        </p:blipFill>
        <p:spPr>
          <a:xfrm>
            <a:off x="200300" y="2389900"/>
            <a:ext cx="8743400" cy="2686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