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86"/>
  </p:notesMasterIdLst>
  <p:handoutMasterIdLst>
    <p:handoutMasterId r:id="rId87"/>
  </p:handoutMasterIdLst>
  <p:sldIdLst>
    <p:sldId id="812" r:id="rId3"/>
    <p:sldId id="903" r:id="rId4"/>
    <p:sldId id="871" r:id="rId5"/>
    <p:sldId id="952" r:id="rId6"/>
    <p:sldId id="1034" r:id="rId7"/>
    <p:sldId id="873" r:id="rId8"/>
    <p:sldId id="939" r:id="rId9"/>
    <p:sldId id="875" r:id="rId10"/>
    <p:sldId id="877" r:id="rId11"/>
    <p:sldId id="500" r:id="rId12"/>
    <p:sldId id="786" r:id="rId13"/>
    <p:sldId id="791" r:id="rId14"/>
    <p:sldId id="906" r:id="rId15"/>
    <p:sldId id="979" r:id="rId16"/>
    <p:sldId id="980" r:id="rId17"/>
    <p:sldId id="982" r:id="rId18"/>
    <p:sldId id="981" r:id="rId19"/>
    <p:sldId id="983" r:id="rId20"/>
    <p:sldId id="984" r:id="rId21"/>
    <p:sldId id="985" r:id="rId22"/>
    <p:sldId id="967" r:id="rId23"/>
    <p:sldId id="986" r:id="rId24"/>
    <p:sldId id="987" r:id="rId25"/>
    <p:sldId id="988" r:id="rId26"/>
    <p:sldId id="989" r:id="rId27"/>
    <p:sldId id="990" r:id="rId28"/>
    <p:sldId id="991" r:id="rId29"/>
    <p:sldId id="973" r:id="rId30"/>
    <p:sldId id="992" r:id="rId31"/>
    <p:sldId id="994" r:id="rId32"/>
    <p:sldId id="993" r:id="rId33"/>
    <p:sldId id="995" r:id="rId34"/>
    <p:sldId id="910" r:id="rId35"/>
    <p:sldId id="923" r:id="rId36"/>
    <p:sldId id="996" r:id="rId37"/>
    <p:sldId id="997" r:id="rId38"/>
    <p:sldId id="998" r:id="rId39"/>
    <p:sldId id="999" r:id="rId40"/>
    <p:sldId id="1000" r:id="rId41"/>
    <p:sldId id="1001" r:id="rId42"/>
    <p:sldId id="1002" r:id="rId43"/>
    <p:sldId id="1003" r:id="rId44"/>
    <p:sldId id="1004" r:id="rId45"/>
    <p:sldId id="927" r:id="rId46"/>
    <p:sldId id="960" r:id="rId47"/>
    <p:sldId id="1005" r:id="rId48"/>
    <p:sldId id="1006" r:id="rId49"/>
    <p:sldId id="1007" r:id="rId50"/>
    <p:sldId id="1009" r:id="rId51"/>
    <p:sldId id="1010" r:id="rId52"/>
    <p:sldId id="1008" r:id="rId53"/>
    <p:sldId id="1011" r:id="rId54"/>
    <p:sldId id="1012" r:id="rId55"/>
    <p:sldId id="1013" r:id="rId56"/>
    <p:sldId id="1014" r:id="rId57"/>
    <p:sldId id="1015" r:id="rId58"/>
    <p:sldId id="1016" r:id="rId59"/>
    <p:sldId id="1017" r:id="rId60"/>
    <p:sldId id="956" r:id="rId61"/>
    <p:sldId id="972" r:id="rId62"/>
    <p:sldId id="1018" r:id="rId63"/>
    <p:sldId id="1019" r:id="rId64"/>
    <p:sldId id="977" r:id="rId65"/>
    <p:sldId id="1020" r:id="rId66"/>
    <p:sldId id="1021" r:id="rId67"/>
    <p:sldId id="1022" r:id="rId68"/>
    <p:sldId id="1023" r:id="rId69"/>
    <p:sldId id="1024" r:id="rId70"/>
    <p:sldId id="1025" r:id="rId71"/>
    <p:sldId id="1026" r:id="rId72"/>
    <p:sldId id="1027" r:id="rId73"/>
    <p:sldId id="1028" r:id="rId74"/>
    <p:sldId id="1029" r:id="rId75"/>
    <p:sldId id="1030" r:id="rId76"/>
    <p:sldId id="1031" r:id="rId77"/>
    <p:sldId id="1032" r:id="rId78"/>
    <p:sldId id="1033" r:id="rId79"/>
    <p:sldId id="971" r:id="rId80"/>
    <p:sldId id="943" r:id="rId81"/>
    <p:sldId id="978" r:id="rId82"/>
    <p:sldId id="1035" r:id="rId83"/>
    <p:sldId id="884" r:id="rId84"/>
    <p:sldId id="885" r:id="rId85"/>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2" clrIdx="0"/>
  <p:cmAuthor id="1" name="Rodrigo Floriano" initials="RF" lastIdx="2" clrIdx="1"/>
  <p:cmAuthor id="2" name="john pickard" initials="jp" lastIdx="8" clrIdx="2">
    <p:extLst>
      <p:ext uri="{19B8F6BF-5375-455C-9EA6-DF929625EA0E}">
        <p15:presenceInfo xmlns:p15="http://schemas.microsoft.com/office/powerpoint/2012/main" userId="a4acccd9dacfad6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68" autoAdjust="0"/>
    <p:restoredTop sz="89277" autoAdjust="0"/>
  </p:normalViewPr>
  <p:slideViewPr>
    <p:cSldViewPr snapToGrid="0">
      <p:cViewPr varScale="1">
        <p:scale>
          <a:sx n="104" d="100"/>
          <a:sy n="104" d="100"/>
        </p:scale>
        <p:origin x="120" y="768"/>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_rels/viewProps.xml.rels><?xml version="1.0" encoding="UTF-8" standalone="yes"?>
<Relationships xmlns="http://schemas.openxmlformats.org/package/2006/relationships"><Relationship Id="rId13" Type="http://schemas.openxmlformats.org/officeDocument/2006/relationships/slide" Target="slides/slide25.xml"/><Relationship Id="rId18" Type="http://schemas.openxmlformats.org/officeDocument/2006/relationships/slide" Target="slides/slide30.xml"/><Relationship Id="rId26" Type="http://schemas.openxmlformats.org/officeDocument/2006/relationships/slide" Target="slides/slide39.xml"/><Relationship Id="rId39" Type="http://schemas.openxmlformats.org/officeDocument/2006/relationships/slide" Target="slides/slide53.xml"/><Relationship Id="rId21" Type="http://schemas.openxmlformats.org/officeDocument/2006/relationships/slide" Target="slides/slide34.xml"/><Relationship Id="rId34" Type="http://schemas.openxmlformats.org/officeDocument/2006/relationships/slide" Target="slides/slide48.xml"/><Relationship Id="rId42" Type="http://schemas.openxmlformats.org/officeDocument/2006/relationships/slide" Target="slides/slide56.xml"/><Relationship Id="rId47" Type="http://schemas.openxmlformats.org/officeDocument/2006/relationships/slide" Target="slides/slide62.xml"/><Relationship Id="rId50" Type="http://schemas.openxmlformats.org/officeDocument/2006/relationships/slide" Target="slides/slide65.xml"/><Relationship Id="rId55" Type="http://schemas.openxmlformats.org/officeDocument/2006/relationships/slide" Target="slides/slide70.xml"/><Relationship Id="rId63" Type="http://schemas.openxmlformats.org/officeDocument/2006/relationships/slide" Target="slides/slide79.xml"/><Relationship Id="rId7" Type="http://schemas.openxmlformats.org/officeDocument/2006/relationships/slide" Target="slides/slide19.xml"/><Relationship Id="rId2" Type="http://schemas.openxmlformats.org/officeDocument/2006/relationships/slide" Target="slides/slide14.xml"/><Relationship Id="rId16" Type="http://schemas.openxmlformats.org/officeDocument/2006/relationships/slide" Target="slides/slide28.xml"/><Relationship Id="rId20" Type="http://schemas.openxmlformats.org/officeDocument/2006/relationships/slide" Target="slides/slide32.xml"/><Relationship Id="rId29" Type="http://schemas.openxmlformats.org/officeDocument/2006/relationships/slide" Target="slides/slide42.xml"/><Relationship Id="rId41" Type="http://schemas.openxmlformats.org/officeDocument/2006/relationships/slide" Target="slides/slide55.xml"/><Relationship Id="rId54" Type="http://schemas.openxmlformats.org/officeDocument/2006/relationships/slide" Target="slides/slide69.xml"/><Relationship Id="rId62" Type="http://schemas.openxmlformats.org/officeDocument/2006/relationships/slide" Target="slides/slide77.xml"/><Relationship Id="rId1" Type="http://schemas.openxmlformats.org/officeDocument/2006/relationships/slide" Target="slides/slide13.xml"/><Relationship Id="rId6" Type="http://schemas.openxmlformats.org/officeDocument/2006/relationships/slide" Target="slides/slide18.xml"/><Relationship Id="rId11" Type="http://schemas.openxmlformats.org/officeDocument/2006/relationships/slide" Target="slides/slide23.xml"/><Relationship Id="rId24" Type="http://schemas.openxmlformats.org/officeDocument/2006/relationships/slide" Target="slides/slide37.xml"/><Relationship Id="rId32" Type="http://schemas.openxmlformats.org/officeDocument/2006/relationships/slide" Target="slides/slide46.xml"/><Relationship Id="rId37" Type="http://schemas.openxmlformats.org/officeDocument/2006/relationships/slide" Target="slides/slide51.xml"/><Relationship Id="rId40" Type="http://schemas.openxmlformats.org/officeDocument/2006/relationships/slide" Target="slides/slide54.xml"/><Relationship Id="rId45" Type="http://schemas.openxmlformats.org/officeDocument/2006/relationships/slide" Target="slides/slide60.xml"/><Relationship Id="rId53" Type="http://schemas.openxmlformats.org/officeDocument/2006/relationships/slide" Target="slides/slide68.xml"/><Relationship Id="rId58" Type="http://schemas.openxmlformats.org/officeDocument/2006/relationships/slide" Target="slides/slide73.xml"/><Relationship Id="rId5" Type="http://schemas.openxmlformats.org/officeDocument/2006/relationships/slide" Target="slides/slide17.xml"/><Relationship Id="rId15" Type="http://schemas.openxmlformats.org/officeDocument/2006/relationships/slide" Target="slides/slide27.xml"/><Relationship Id="rId23" Type="http://schemas.openxmlformats.org/officeDocument/2006/relationships/slide" Target="slides/slide36.xml"/><Relationship Id="rId28" Type="http://schemas.openxmlformats.org/officeDocument/2006/relationships/slide" Target="slides/slide41.xml"/><Relationship Id="rId36" Type="http://schemas.openxmlformats.org/officeDocument/2006/relationships/slide" Target="slides/slide50.xml"/><Relationship Id="rId49" Type="http://schemas.openxmlformats.org/officeDocument/2006/relationships/slide" Target="slides/slide64.xml"/><Relationship Id="rId57" Type="http://schemas.openxmlformats.org/officeDocument/2006/relationships/slide" Target="slides/slide72.xml"/><Relationship Id="rId61" Type="http://schemas.openxmlformats.org/officeDocument/2006/relationships/slide" Target="slides/slide76.xml"/><Relationship Id="rId10" Type="http://schemas.openxmlformats.org/officeDocument/2006/relationships/slide" Target="slides/slide22.xml"/><Relationship Id="rId19" Type="http://schemas.openxmlformats.org/officeDocument/2006/relationships/slide" Target="slides/slide31.xml"/><Relationship Id="rId31" Type="http://schemas.openxmlformats.org/officeDocument/2006/relationships/slide" Target="slides/slide45.xml"/><Relationship Id="rId44" Type="http://schemas.openxmlformats.org/officeDocument/2006/relationships/slide" Target="slides/slide58.xml"/><Relationship Id="rId52" Type="http://schemas.openxmlformats.org/officeDocument/2006/relationships/slide" Target="slides/slide67.xml"/><Relationship Id="rId60" Type="http://schemas.openxmlformats.org/officeDocument/2006/relationships/slide" Target="slides/slide75.xml"/><Relationship Id="rId4" Type="http://schemas.openxmlformats.org/officeDocument/2006/relationships/slide" Target="slides/slide16.xml"/><Relationship Id="rId9" Type="http://schemas.openxmlformats.org/officeDocument/2006/relationships/slide" Target="slides/slide21.xml"/><Relationship Id="rId14" Type="http://schemas.openxmlformats.org/officeDocument/2006/relationships/slide" Target="slides/slide26.xml"/><Relationship Id="rId22" Type="http://schemas.openxmlformats.org/officeDocument/2006/relationships/slide" Target="slides/slide35.xml"/><Relationship Id="rId27" Type="http://schemas.openxmlformats.org/officeDocument/2006/relationships/slide" Target="slides/slide40.xml"/><Relationship Id="rId30" Type="http://schemas.openxmlformats.org/officeDocument/2006/relationships/slide" Target="slides/slide43.xml"/><Relationship Id="rId35" Type="http://schemas.openxmlformats.org/officeDocument/2006/relationships/slide" Target="slides/slide49.xml"/><Relationship Id="rId43" Type="http://schemas.openxmlformats.org/officeDocument/2006/relationships/slide" Target="slides/slide57.xml"/><Relationship Id="rId48" Type="http://schemas.openxmlformats.org/officeDocument/2006/relationships/slide" Target="slides/slide63.xml"/><Relationship Id="rId56" Type="http://schemas.openxmlformats.org/officeDocument/2006/relationships/slide" Target="slides/slide71.xml"/><Relationship Id="rId8" Type="http://schemas.openxmlformats.org/officeDocument/2006/relationships/slide" Target="slides/slide20.xml"/><Relationship Id="rId51" Type="http://schemas.openxmlformats.org/officeDocument/2006/relationships/slide" Target="slides/slide66.xml"/><Relationship Id="rId3" Type="http://schemas.openxmlformats.org/officeDocument/2006/relationships/slide" Target="slides/slide15.xml"/><Relationship Id="rId12" Type="http://schemas.openxmlformats.org/officeDocument/2006/relationships/slide" Target="slides/slide24.xml"/><Relationship Id="rId17" Type="http://schemas.openxmlformats.org/officeDocument/2006/relationships/slide" Target="slides/slide29.xml"/><Relationship Id="rId25" Type="http://schemas.openxmlformats.org/officeDocument/2006/relationships/slide" Target="slides/slide38.xml"/><Relationship Id="rId33" Type="http://schemas.openxmlformats.org/officeDocument/2006/relationships/slide" Target="slides/slide47.xml"/><Relationship Id="rId38" Type="http://schemas.openxmlformats.org/officeDocument/2006/relationships/slide" Target="slides/slide52.xml"/><Relationship Id="rId46" Type="http://schemas.openxmlformats.org/officeDocument/2006/relationships/slide" Target="slides/slide61.xml"/><Relationship Id="rId59" Type="http://schemas.openxmlformats.org/officeDocument/2006/relationships/slide" Target="slides/slide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pPr>
              <a:buFontTx/>
              <a:buNone/>
            </a:pPr>
            <a:r>
              <a:rPr lang="en-US" b="0" dirty="0"/>
              <a:t>Connecting Networks</a:t>
            </a:r>
          </a:p>
          <a:p>
            <a:pPr>
              <a:buFontTx/>
              <a:buNone/>
            </a:pPr>
            <a:r>
              <a:rPr lang="en-US" sz="1200" b="0" dirty="0"/>
              <a:t>Chapter 4:</a:t>
            </a:r>
            <a:r>
              <a:rPr lang="en-US" sz="1200" b="0" baseline="0" dirty="0"/>
              <a:t> Access Control Lists</a:t>
            </a:r>
            <a:endParaRPr lang="en-GB" b="0" dirty="0"/>
          </a:p>
        </p:txBody>
      </p:sp>
    </p:spTree>
    <p:extLst>
      <p:ext uri="{BB962C8B-B14F-4D97-AF65-F5344CB8AC3E}">
        <p14:creationId xmlns:p14="http://schemas.microsoft.com/office/powerpoint/2010/main" val="339727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10</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pPr>
              <a:buFontTx/>
              <a:buNone/>
            </a:pPr>
            <a:r>
              <a:rPr lang="en-US" b="0" dirty="0"/>
              <a:t>Connecting Networks</a:t>
            </a:r>
          </a:p>
          <a:p>
            <a:pPr>
              <a:buFontTx/>
              <a:buNone/>
            </a:pPr>
            <a:r>
              <a:rPr lang="en-US" sz="1200" b="0" dirty="0"/>
              <a:t>Chapter 4:</a:t>
            </a:r>
            <a:r>
              <a:rPr lang="en-US" sz="1200" b="0" baseline="0" dirty="0"/>
              <a:t> Access Control Lists</a:t>
            </a:r>
            <a:endParaRPr lang="en-GB" b="0" dirty="0"/>
          </a:p>
        </p:txBody>
      </p:sp>
    </p:spTree>
    <p:extLst>
      <p:ext uri="{BB962C8B-B14F-4D97-AF65-F5344CB8AC3E}">
        <p14:creationId xmlns:p14="http://schemas.microsoft.com/office/powerpoint/2010/main" val="476943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11</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723805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12</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a:t>Cisco Networking Academy Program</a:t>
            </a:r>
          </a:p>
          <a:p>
            <a:pPr>
              <a:buFontTx/>
              <a:buNone/>
            </a:pPr>
            <a:r>
              <a:rPr lang="en-US" b="0" dirty="0"/>
              <a:t>Connecting Networks</a:t>
            </a:r>
          </a:p>
          <a:p>
            <a:pPr>
              <a:buFontTx/>
              <a:buNone/>
            </a:pPr>
            <a:r>
              <a:rPr lang="en-US" sz="1200" b="0" dirty="0"/>
              <a:t>Chapter 4:</a:t>
            </a:r>
            <a:r>
              <a:rPr lang="en-US" sz="1200" b="0" baseline="0" dirty="0"/>
              <a:t> Access Control Lists</a:t>
            </a:r>
            <a:endParaRPr lang="en-GB" b="0" dirty="0"/>
          </a:p>
        </p:txBody>
      </p:sp>
    </p:spTree>
    <p:extLst>
      <p:ext uri="{BB962C8B-B14F-4D97-AF65-F5344CB8AC3E}">
        <p14:creationId xmlns:p14="http://schemas.microsoft.com/office/powerpoint/2010/main" val="2867733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4.1.1 –</a:t>
            </a:r>
            <a:r>
              <a:rPr lang="en-US" sz="1200" kern="1200" baseline="0" dirty="0">
                <a:solidFill>
                  <a:schemeClr val="tx1"/>
                </a:solidFill>
                <a:latin typeface="Arial" charset="0"/>
                <a:ea typeface="ＭＳ Ｐゴシック" charset="0"/>
                <a:cs typeface="ＭＳ Ｐゴシック" charset="0"/>
              </a:rPr>
              <a:t> </a:t>
            </a:r>
            <a:r>
              <a:rPr lang="en-US" dirty="0"/>
              <a:t>ACL Operation Overview</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4.1.1 –</a:t>
            </a:r>
            <a:r>
              <a:rPr lang="en-US" sz="1200" kern="1200" baseline="0" dirty="0">
                <a:solidFill>
                  <a:schemeClr val="tx1"/>
                </a:solidFill>
                <a:latin typeface="Arial" charset="0"/>
                <a:ea typeface="ＭＳ Ｐゴシック" charset="0"/>
                <a:cs typeface="ＭＳ Ｐゴシック" charset="0"/>
              </a:rPr>
              <a:t> ACLs and the Wildcard Mask</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957563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4.1.1 –</a:t>
            </a:r>
            <a:r>
              <a:rPr lang="en-US" sz="1200" kern="1200" baseline="0" dirty="0">
                <a:solidFill>
                  <a:schemeClr val="tx1"/>
                </a:solidFill>
                <a:latin typeface="Arial" charset="0"/>
                <a:ea typeface="ＭＳ Ｐゴシック" charset="0"/>
                <a:cs typeface="ＭＳ Ｐゴシック" charset="0"/>
              </a:rPr>
              <a:t> </a:t>
            </a:r>
            <a:r>
              <a:rPr lang="en-US" dirty="0"/>
              <a:t>ACL Operation Overview</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4.1.1 –</a:t>
            </a:r>
            <a:r>
              <a:rPr lang="en-US" sz="1200" kern="1200" baseline="0" dirty="0">
                <a:solidFill>
                  <a:schemeClr val="tx1"/>
                </a:solidFill>
                <a:latin typeface="Arial" charset="0"/>
                <a:ea typeface="ＭＳ Ｐゴシック" charset="0"/>
                <a:cs typeface="ＭＳ Ｐゴシック" charset="0"/>
              </a:rPr>
              <a:t> ACLs and the Wildcard Mask</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061428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4.1.1 –</a:t>
            </a:r>
            <a:r>
              <a:rPr lang="en-US" sz="1200" kern="1200" baseline="0" dirty="0">
                <a:solidFill>
                  <a:schemeClr val="tx1"/>
                </a:solidFill>
                <a:latin typeface="Arial" charset="0"/>
                <a:ea typeface="ＭＳ Ｐゴシック" charset="0"/>
                <a:cs typeface="ＭＳ Ｐゴシック" charset="0"/>
              </a:rPr>
              <a:t> </a:t>
            </a:r>
            <a:r>
              <a:rPr lang="en-US" dirty="0"/>
              <a:t>ACL Operation Overview</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4.1.1 –</a:t>
            </a:r>
            <a:r>
              <a:rPr lang="en-US" sz="1200" kern="1200" baseline="0" dirty="0">
                <a:solidFill>
                  <a:schemeClr val="tx1"/>
                </a:solidFill>
                <a:latin typeface="Arial" charset="0"/>
                <a:ea typeface="ＭＳ Ｐゴシック" charset="0"/>
                <a:cs typeface="ＭＳ Ｐゴシック" charset="0"/>
              </a:rPr>
              <a:t> ACLs and the Wildcard Mask</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503190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4.1.1 –</a:t>
            </a:r>
            <a:r>
              <a:rPr lang="en-US" sz="1200" kern="1200" baseline="0" dirty="0">
                <a:solidFill>
                  <a:schemeClr val="tx1"/>
                </a:solidFill>
                <a:latin typeface="Arial" charset="0"/>
                <a:ea typeface="ＭＳ Ｐゴシック" charset="0"/>
                <a:cs typeface="ＭＳ Ｐゴシック" charset="0"/>
              </a:rPr>
              <a:t> </a:t>
            </a:r>
            <a:r>
              <a:rPr lang="en-US" dirty="0"/>
              <a:t>ACL Operation Overview</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4.1.2 –</a:t>
            </a:r>
            <a:r>
              <a:rPr lang="en-US" sz="1200" kern="1200" baseline="0" dirty="0">
                <a:solidFill>
                  <a:schemeClr val="tx1"/>
                </a:solidFill>
                <a:latin typeface="Arial" charset="0"/>
                <a:ea typeface="ＭＳ Ｐゴシック" charset="0"/>
                <a:cs typeface="ＭＳ Ｐゴシック" charset="0"/>
              </a:rPr>
              <a:t> Applying ACLs to an Interface</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581852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4.1.1 –</a:t>
            </a:r>
            <a:r>
              <a:rPr lang="en-US" sz="1200" kern="1200" baseline="0" dirty="0">
                <a:solidFill>
                  <a:schemeClr val="tx1"/>
                </a:solidFill>
                <a:latin typeface="Arial" charset="0"/>
                <a:ea typeface="ＭＳ Ｐゴシック" charset="0"/>
                <a:cs typeface="ＭＳ Ｐゴシック" charset="0"/>
              </a:rPr>
              <a:t> </a:t>
            </a:r>
            <a:r>
              <a:rPr lang="en-US" dirty="0"/>
              <a:t>ACL Operation Overview</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4.1.2 –</a:t>
            </a:r>
            <a:r>
              <a:rPr lang="en-US" sz="1200" kern="1200" baseline="0" dirty="0">
                <a:solidFill>
                  <a:schemeClr val="tx1"/>
                </a:solidFill>
                <a:latin typeface="Arial" charset="0"/>
                <a:ea typeface="ＭＳ Ｐゴシック" charset="0"/>
                <a:cs typeface="ＭＳ Ｐゴシック" charset="0"/>
              </a:rPr>
              <a:t> Applying ACLs to an Interface</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003252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4.1.1 –</a:t>
            </a:r>
            <a:r>
              <a:rPr lang="en-US" sz="1200" kern="1200" baseline="0" dirty="0">
                <a:solidFill>
                  <a:schemeClr val="tx1"/>
                </a:solidFill>
                <a:latin typeface="Arial" charset="0"/>
                <a:ea typeface="ＭＳ Ｐゴシック" charset="0"/>
                <a:cs typeface="ＭＳ Ｐゴシック" charset="0"/>
              </a:rPr>
              <a:t> </a:t>
            </a:r>
            <a:r>
              <a:rPr lang="en-US" dirty="0"/>
              <a:t>ACL Operation Overview</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4.1.1.3</a:t>
            </a:r>
            <a:r>
              <a:rPr lang="en-US" sz="1200" kern="1200" baseline="0" dirty="0">
                <a:solidFill>
                  <a:schemeClr val="tx1"/>
                </a:solidFill>
                <a:latin typeface="Arial" charset="0"/>
                <a:ea typeface="ＭＳ Ｐゴシック" charset="0"/>
                <a:cs typeface="ＭＳ Ｐゴシック" charset="0"/>
              </a:rPr>
              <a:t> – A TCP Conversation</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80984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4.1.1 –</a:t>
            </a:r>
            <a:r>
              <a:rPr lang="en-US" sz="1200" kern="1200" baseline="0" dirty="0">
                <a:solidFill>
                  <a:schemeClr val="tx1"/>
                </a:solidFill>
                <a:latin typeface="Arial" charset="0"/>
                <a:ea typeface="ＭＳ Ｐゴシック" charset="0"/>
                <a:cs typeface="ＭＳ Ｐゴシック" charset="0"/>
              </a:rPr>
              <a:t> </a:t>
            </a:r>
            <a:r>
              <a:rPr lang="en-US" dirty="0"/>
              <a:t>ACL Operation Overview</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4.1.1.3</a:t>
            </a:r>
            <a:r>
              <a:rPr lang="en-US" sz="1200" kern="1200" baseline="0" dirty="0">
                <a:solidFill>
                  <a:schemeClr val="tx1"/>
                </a:solidFill>
                <a:latin typeface="Arial" charset="0"/>
                <a:ea typeface="ＭＳ Ｐゴシック" charset="0"/>
                <a:cs typeface="ＭＳ Ｐゴシック" charset="0"/>
              </a:rPr>
              <a:t> – A TCP Conversation</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97720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340163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4.1.1 –</a:t>
            </a:r>
            <a:r>
              <a:rPr lang="en-US" sz="1200" kern="1200" baseline="0" dirty="0">
                <a:solidFill>
                  <a:schemeClr val="tx1"/>
                </a:solidFill>
                <a:latin typeface="Arial" charset="0"/>
                <a:ea typeface="ＭＳ Ｐゴシック" charset="0"/>
                <a:cs typeface="ＭＳ Ｐゴシック" charset="0"/>
              </a:rPr>
              <a:t> </a:t>
            </a:r>
            <a:r>
              <a:rPr lang="en-US" dirty="0"/>
              <a:t>ACL Operation Overview</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4.1.1.4 – ACL Packet Filtering</a:t>
            </a:r>
          </a:p>
        </p:txBody>
      </p:sp>
    </p:spTree>
    <p:extLst>
      <p:ext uri="{BB962C8B-B14F-4D97-AF65-F5344CB8AC3E}">
        <p14:creationId xmlns:p14="http://schemas.microsoft.com/office/powerpoint/2010/main" val="1099597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4.1.2 –</a:t>
            </a:r>
            <a:r>
              <a:rPr lang="en-US" sz="1200" kern="1200" baseline="0" dirty="0">
                <a:solidFill>
                  <a:schemeClr val="tx1"/>
                </a:solidFill>
                <a:latin typeface="Arial" charset="0"/>
                <a:ea typeface="ＭＳ Ｐゴシック" charset="0"/>
                <a:cs typeface="ＭＳ Ｐゴシック" charset="0"/>
              </a:rPr>
              <a:t> </a:t>
            </a:r>
            <a:r>
              <a:rPr lang="en-US" dirty="0"/>
              <a:t>Types of IPv4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4.1.2.1 –</a:t>
            </a:r>
            <a:r>
              <a:rPr lang="en-US" sz="1200" kern="1200" baseline="0" dirty="0">
                <a:solidFill>
                  <a:schemeClr val="tx1"/>
                </a:solidFill>
                <a:latin typeface="Arial" charset="0"/>
                <a:ea typeface="ＭＳ Ｐゴシック" charset="0"/>
                <a:cs typeface="ＭＳ Ｐゴシック" charset="0"/>
              </a:rPr>
              <a:t> Standard and Extended IPv4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323019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4.1.2 –</a:t>
            </a:r>
            <a:r>
              <a:rPr lang="en-US" sz="1200" kern="1200" baseline="0" dirty="0">
                <a:solidFill>
                  <a:schemeClr val="tx1"/>
                </a:solidFill>
                <a:latin typeface="Arial" charset="0"/>
                <a:ea typeface="ＭＳ Ｐゴシック" charset="0"/>
                <a:cs typeface="ＭＳ Ｐゴシック" charset="0"/>
              </a:rPr>
              <a:t> </a:t>
            </a:r>
            <a:r>
              <a:rPr lang="en-US" dirty="0"/>
              <a:t>Types of IPv4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4.1.2.1 –</a:t>
            </a:r>
            <a:r>
              <a:rPr lang="en-US" sz="1200" kern="1200" baseline="0" dirty="0">
                <a:solidFill>
                  <a:schemeClr val="tx1"/>
                </a:solidFill>
                <a:latin typeface="Arial" charset="0"/>
                <a:ea typeface="ＭＳ Ｐゴシック" charset="0"/>
                <a:cs typeface="ＭＳ Ｐゴシック" charset="0"/>
              </a:rPr>
              <a:t> Standard and Extended IPv4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07316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4.1.2 –</a:t>
            </a:r>
            <a:r>
              <a:rPr lang="en-US" sz="1200" kern="1200" baseline="0" dirty="0">
                <a:solidFill>
                  <a:schemeClr val="tx1"/>
                </a:solidFill>
                <a:latin typeface="Arial" charset="0"/>
                <a:ea typeface="ＭＳ Ｐゴシック" charset="0"/>
                <a:cs typeface="ＭＳ Ｐゴシック" charset="0"/>
              </a:rPr>
              <a:t> </a:t>
            </a:r>
            <a:r>
              <a:rPr lang="en-US" dirty="0"/>
              <a:t>Types of IPv4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4.1.2.2 –</a:t>
            </a:r>
            <a:r>
              <a:rPr lang="en-US" sz="1200" kern="1200" baseline="0" dirty="0">
                <a:solidFill>
                  <a:schemeClr val="tx1"/>
                </a:solidFill>
                <a:latin typeface="Arial" charset="0"/>
                <a:ea typeface="ＭＳ Ｐゴシック" charset="0"/>
                <a:cs typeface="ＭＳ Ｐゴシック" charset="0"/>
              </a:rPr>
              <a:t> Numbered and Named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84484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4.1.2 –</a:t>
            </a:r>
            <a:r>
              <a:rPr lang="en-US" sz="1200" kern="1200" baseline="0" dirty="0">
                <a:solidFill>
                  <a:schemeClr val="tx1"/>
                </a:solidFill>
                <a:latin typeface="Arial" charset="0"/>
                <a:ea typeface="ＭＳ Ｐゴシック" charset="0"/>
                <a:cs typeface="ＭＳ Ｐゴシック" charset="0"/>
              </a:rPr>
              <a:t> </a:t>
            </a:r>
            <a:r>
              <a:rPr lang="en-US" dirty="0"/>
              <a:t>Types of IPv4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4.1.2.3 –</a:t>
            </a:r>
            <a:r>
              <a:rPr lang="en-US" sz="1200" kern="1200" baseline="0" dirty="0">
                <a:solidFill>
                  <a:schemeClr val="tx1"/>
                </a:solidFill>
                <a:latin typeface="Arial" charset="0"/>
                <a:ea typeface="ＭＳ Ｐゴシック" charset="0"/>
                <a:cs typeface="ＭＳ Ｐゴシック" charset="0"/>
              </a:rPr>
              <a:t> Where to Place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591966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4.1.2 –</a:t>
            </a:r>
            <a:r>
              <a:rPr lang="en-US" sz="1200" kern="1200" baseline="0" dirty="0">
                <a:solidFill>
                  <a:schemeClr val="tx1"/>
                </a:solidFill>
                <a:latin typeface="Arial" charset="0"/>
                <a:ea typeface="ＭＳ Ｐゴシック" charset="0"/>
                <a:cs typeface="ＭＳ Ｐゴシック" charset="0"/>
              </a:rPr>
              <a:t> </a:t>
            </a:r>
            <a:r>
              <a:rPr lang="en-US" dirty="0"/>
              <a:t>Types of IPv4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4.1.2.3 –</a:t>
            </a:r>
            <a:r>
              <a:rPr lang="en-US" sz="1200" kern="1200" baseline="0" dirty="0">
                <a:solidFill>
                  <a:schemeClr val="tx1"/>
                </a:solidFill>
                <a:latin typeface="Arial" charset="0"/>
                <a:ea typeface="ＭＳ Ｐゴシック" charset="0"/>
                <a:cs typeface="ＭＳ Ｐゴシック" charset="0"/>
              </a:rPr>
              <a:t> Where to Place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025619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4.1.2 –</a:t>
            </a:r>
            <a:r>
              <a:rPr lang="en-US" sz="1200" kern="1200" baseline="0" dirty="0">
                <a:solidFill>
                  <a:schemeClr val="tx1"/>
                </a:solidFill>
                <a:latin typeface="Arial" charset="0"/>
                <a:ea typeface="ＭＳ Ｐゴシック" charset="0"/>
                <a:cs typeface="ＭＳ Ｐゴシック" charset="0"/>
              </a:rPr>
              <a:t> </a:t>
            </a:r>
            <a:r>
              <a:rPr lang="en-US" dirty="0"/>
              <a:t>Types of IPv4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4.1.2.4 –</a:t>
            </a:r>
            <a:r>
              <a:rPr lang="en-US" sz="1200" kern="1200" baseline="0" dirty="0">
                <a:solidFill>
                  <a:schemeClr val="tx1"/>
                </a:solidFill>
                <a:latin typeface="Arial" charset="0"/>
                <a:ea typeface="ＭＳ Ｐゴシック" charset="0"/>
                <a:cs typeface="ＭＳ Ｐゴシック" charset="0"/>
              </a:rPr>
              <a:t> Standard ACL Placement Example</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119150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4.1.2 –</a:t>
            </a:r>
            <a:r>
              <a:rPr lang="en-US" sz="1200" kern="1200" baseline="0" dirty="0">
                <a:solidFill>
                  <a:schemeClr val="tx1"/>
                </a:solidFill>
                <a:latin typeface="Arial" charset="0"/>
                <a:ea typeface="ＭＳ Ｐゴシック" charset="0"/>
                <a:cs typeface="ＭＳ Ｐゴシック" charset="0"/>
              </a:rPr>
              <a:t> </a:t>
            </a:r>
            <a:r>
              <a:rPr lang="en-US" dirty="0"/>
              <a:t>Types of IPv4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4.1.2.5 –</a:t>
            </a:r>
            <a:r>
              <a:rPr lang="en-US" sz="1200" kern="1200" baseline="0" dirty="0">
                <a:solidFill>
                  <a:schemeClr val="tx1"/>
                </a:solidFill>
                <a:latin typeface="Arial" charset="0"/>
                <a:ea typeface="ＭＳ Ｐゴシック" charset="0"/>
                <a:cs typeface="ＭＳ Ｐゴシック" charset="0"/>
              </a:rPr>
              <a:t> Extended ACL Placement Example</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124225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4.1.3 –</a:t>
            </a:r>
            <a:r>
              <a:rPr lang="en-US" sz="1200" kern="1200" baseline="0" dirty="0">
                <a:solidFill>
                  <a:schemeClr val="tx1"/>
                </a:solidFill>
                <a:latin typeface="Arial" charset="0"/>
                <a:ea typeface="ＭＳ Ｐゴシック" charset="0"/>
                <a:cs typeface="ＭＳ Ｐゴシック" charset="0"/>
              </a:rPr>
              <a:t> </a:t>
            </a:r>
            <a:r>
              <a:rPr lang="en-US" dirty="0"/>
              <a:t>Standard</a:t>
            </a:r>
            <a:r>
              <a:rPr lang="en-US" baseline="0" dirty="0"/>
              <a:t> IPv4 ACL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4.1.3.1 – Configure a Standard IPv4 ACL</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0032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4.1.3 –</a:t>
            </a:r>
            <a:r>
              <a:rPr lang="en-US" sz="1200" kern="1200" baseline="0" dirty="0">
                <a:solidFill>
                  <a:schemeClr val="tx1"/>
                </a:solidFill>
                <a:latin typeface="Arial" charset="0"/>
                <a:ea typeface="ＭＳ Ｐゴシック" charset="0"/>
                <a:cs typeface="ＭＳ Ｐゴシック" charset="0"/>
              </a:rPr>
              <a:t> </a:t>
            </a:r>
            <a:r>
              <a:rPr lang="en-US" dirty="0"/>
              <a:t>Standard</a:t>
            </a:r>
            <a:r>
              <a:rPr lang="en-US" baseline="0" dirty="0"/>
              <a:t> IPv4 ACL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4.1.3.2 – Apply a Standard IPv4 ACL</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19347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Grp="1" noChangeArrowheads="1"/>
          </p:cNvSpPr>
          <p:nvPr>
            <p:ph type="sldNum" sz="quarter" idx="5"/>
          </p:nvPr>
        </p:nvSpPr>
        <p:spPr/>
        <p:txBody>
          <a:bodyPr/>
          <a:lstStyle/>
          <a:p>
            <a:pPr>
              <a:defRPr/>
            </a:pPr>
            <a:fld id="{D897EDCD-494B-463B-94F5-50E6B57D71C3}" type="slidenum">
              <a:rPr lang="en-US" smtClean="0"/>
              <a:pPr>
                <a:defRPr/>
              </a:pPr>
              <a:t>3</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defTabSz="814388">
              <a:lnSpc>
                <a:spcPct val="90000"/>
              </a:lnSpc>
              <a:buNone/>
              <a:defRPr/>
            </a:pPr>
            <a:r>
              <a:rPr lang="en-US" sz="800" b="0" kern="0" dirty="0">
                <a:solidFill>
                  <a:schemeClr val="bg1"/>
                </a:solidFill>
                <a:latin typeface="Arial" charset="0"/>
                <a:ea typeface="ＭＳ Ｐゴシック" charset="0"/>
                <a:cs typeface="ＭＳ Ｐゴシック" charset="0"/>
              </a:rPr>
              <a:t>Course Planning Guide</a:t>
            </a:r>
          </a:p>
          <a:p>
            <a:pPr marL="0" indent="0" algn="l" defTabSz="814388">
              <a:lnSpc>
                <a:spcPct val="90000"/>
              </a:lnSpc>
              <a:buNone/>
              <a:defRPr/>
            </a:pPr>
            <a:r>
              <a:rPr lang="en-US" b="0" dirty="0">
                <a:solidFill>
                  <a:schemeClr val="bg1"/>
                </a:solidFill>
                <a:latin typeface="Arial" pitchFamily="34" charset="0"/>
                <a:cs typeface="Arial" pitchFamily="34" charset="0"/>
              </a:rPr>
              <a:t>Chapter 4: Access Control</a:t>
            </a:r>
            <a:r>
              <a:rPr lang="en-US" b="0" baseline="0" dirty="0">
                <a:solidFill>
                  <a:schemeClr val="bg1"/>
                </a:solidFill>
                <a:latin typeface="Arial" pitchFamily="34" charset="0"/>
                <a:cs typeface="Arial" pitchFamily="34" charset="0"/>
              </a:rPr>
              <a:t> Lists</a:t>
            </a:r>
            <a:endParaRPr lang="en-GB" dirty="0"/>
          </a:p>
        </p:txBody>
      </p:sp>
    </p:spTree>
    <p:extLst>
      <p:ext uri="{BB962C8B-B14F-4D97-AF65-F5344CB8AC3E}">
        <p14:creationId xmlns:p14="http://schemas.microsoft.com/office/powerpoint/2010/main" val="55188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4.1.3 –</a:t>
            </a:r>
            <a:r>
              <a:rPr lang="en-US" sz="1200" kern="1200" baseline="0" dirty="0">
                <a:solidFill>
                  <a:schemeClr val="tx1"/>
                </a:solidFill>
                <a:latin typeface="Arial" charset="0"/>
                <a:ea typeface="ＭＳ Ｐゴシック" charset="0"/>
                <a:cs typeface="ＭＳ Ｐゴシック" charset="0"/>
              </a:rPr>
              <a:t> </a:t>
            </a:r>
            <a:r>
              <a:rPr lang="en-US" dirty="0"/>
              <a:t>Standard</a:t>
            </a:r>
            <a:r>
              <a:rPr lang="en-US" baseline="0" dirty="0"/>
              <a:t> IPv4 ACL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4.1.3.3 – Named Standard IPv4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018135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4.1.3 –</a:t>
            </a:r>
            <a:r>
              <a:rPr lang="en-US" sz="1200" kern="1200" baseline="0" dirty="0">
                <a:solidFill>
                  <a:schemeClr val="tx1"/>
                </a:solidFill>
                <a:latin typeface="Arial" charset="0"/>
                <a:ea typeface="ＭＳ Ｐゴシック" charset="0"/>
                <a:cs typeface="ＭＳ Ｐゴシック" charset="0"/>
              </a:rPr>
              <a:t> </a:t>
            </a:r>
            <a:r>
              <a:rPr lang="en-US" dirty="0"/>
              <a:t>Standard</a:t>
            </a:r>
            <a:r>
              <a:rPr lang="en-US" baseline="0" dirty="0"/>
              <a:t> IPv4 ACL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4.1.3.3 – Named Standard IPv4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769809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4.1 - </a:t>
            </a:r>
            <a:r>
              <a:rPr lang="en-US" sz="1200" dirty="0"/>
              <a:t>Standard ACL Operation and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4.1.3 –</a:t>
            </a:r>
            <a:r>
              <a:rPr lang="en-US" sz="1200" kern="1200" baseline="0" dirty="0">
                <a:solidFill>
                  <a:schemeClr val="tx1"/>
                </a:solidFill>
                <a:latin typeface="Arial" charset="0"/>
                <a:ea typeface="ＭＳ Ｐゴシック" charset="0"/>
                <a:cs typeface="ＭＳ Ｐゴシック" charset="0"/>
              </a:rPr>
              <a:t> </a:t>
            </a:r>
            <a:r>
              <a:rPr lang="en-US" dirty="0"/>
              <a:t>Standard</a:t>
            </a:r>
            <a:r>
              <a:rPr lang="en-US" baseline="0" dirty="0"/>
              <a:t> IPv4 ACL Configuration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4.1.3.4 – Verify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53673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33</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a:t>Cisco Networking Academy Program</a:t>
            </a:r>
          </a:p>
          <a:p>
            <a:pPr>
              <a:buFontTx/>
              <a:buNone/>
            </a:pPr>
            <a:r>
              <a:rPr lang="en-US" b="0" dirty="0"/>
              <a:t>Connecting Networks</a:t>
            </a:r>
          </a:p>
          <a:p>
            <a:pPr>
              <a:buFontTx/>
              <a:buNone/>
            </a:pPr>
            <a:r>
              <a:rPr lang="en-US" sz="1200" b="0" dirty="0"/>
              <a:t>Chapter 4:</a:t>
            </a:r>
            <a:r>
              <a:rPr lang="en-US" sz="1200" b="0" baseline="0" dirty="0"/>
              <a:t> Access Control Lists</a:t>
            </a:r>
            <a:endParaRPr lang="en-GB" b="0" dirty="0"/>
          </a:p>
        </p:txBody>
      </p:sp>
    </p:spTree>
    <p:extLst>
      <p:ext uri="{BB962C8B-B14F-4D97-AF65-F5344CB8AC3E}">
        <p14:creationId xmlns:p14="http://schemas.microsoft.com/office/powerpoint/2010/main" val="54614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 – </a:t>
            </a:r>
            <a:r>
              <a:rPr lang="en-US" sz="1200" dirty="0"/>
              <a:t>Extended IPv4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4.2.1 –</a:t>
            </a:r>
            <a:r>
              <a:rPr lang="en-US" sz="1200" kern="1200" baseline="0" dirty="0">
                <a:solidFill>
                  <a:schemeClr val="tx1"/>
                </a:solidFill>
                <a:latin typeface="Arial" charset="0"/>
                <a:ea typeface="ＭＳ Ｐゴシック" charset="0"/>
                <a:cs typeface="ＭＳ Ｐゴシック" charset="0"/>
              </a:rPr>
              <a:t> </a:t>
            </a:r>
            <a:r>
              <a:rPr lang="en-US" dirty="0"/>
              <a:t>Structure of an Extended IPv4</a:t>
            </a:r>
            <a:r>
              <a:rPr lang="en-US" baseline="0" dirty="0"/>
              <a: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4.2.1.1 – Extended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388238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 – </a:t>
            </a:r>
            <a:r>
              <a:rPr lang="en-US" sz="1200" dirty="0"/>
              <a:t>Extended IPv4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4.2.1 –</a:t>
            </a:r>
            <a:r>
              <a:rPr lang="en-US" sz="1200" kern="1200" baseline="0" dirty="0">
                <a:solidFill>
                  <a:schemeClr val="tx1"/>
                </a:solidFill>
                <a:latin typeface="Arial" charset="0"/>
                <a:ea typeface="ＭＳ Ｐゴシック" charset="0"/>
                <a:cs typeface="ＭＳ Ｐゴシック" charset="0"/>
              </a:rPr>
              <a:t> </a:t>
            </a:r>
            <a:r>
              <a:rPr lang="en-US" dirty="0"/>
              <a:t>Structure of an Extended IPv4</a:t>
            </a:r>
            <a:r>
              <a:rPr lang="en-US" baseline="0" dirty="0"/>
              <a: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4.2.1.2 – Filtering Ports and Services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132534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 – </a:t>
            </a:r>
            <a:r>
              <a:rPr lang="en-US" sz="1200" dirty="0"/>
              <a:t>Extended IPv4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4.2.2 –</a:t>
            </a:r>
            <a:r>
              <a:rPr lang="en-US" sz="1200" kern="1200" baseline="0" dirty="0">
                <a:solidFill>
                  <a:schemeClr val="tx1"/>
                </a:solidFill>
                <a:latin typeface="Arial" charset="0"/>
                <a:ea typeface="ＭＳ Ｐゴシック" charset="0"/>
                <a:cs typeface="ＭＳ Ｐゴシック" charset="0"/>
              </a:rPr>
              <a:t> </a:t>
            </a:r>
            <a:r>
              <a:rPr lang="en-US" dirty="0"/>
              <a:t>Configure Extended IPv4 </a:t>
            </a:r>
            <a:r>
              <a:rPr lang="en-US" baseline="0" dirty="0"/>
              <a:t>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4.2.2.1 – Configuring Extended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753861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 – </a:t>
            </a:r>
            <a:r>
              <a:rPr lang="en-US" sz="1200" dirty="0"/>
              <a:t>Extended IPv4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4.2.2 –</a:t>
            </a:r>
            <a:r>
              <a:rPr lang="en-US" sz="1200" kern="1200" baseline="0" dirty="0">
                <a:solidFill>
                  <a:schemeClr val="tx1"/>
                </a:solidFill>
                <a:latin typeface="Arial" charset="0"/>
                <a:ea typeface="ＭＳ Ｐゴシック" charset="0"/>
                <a:cs typeface="ＭＳ Ｐゴシック" charset="0"/>
              </a:rPr>
              <a:t> </a:t>
            </a:r>
            <a:r>
              <a:rPr lang="en-US" dirty="0"/>
              <a:t>Configure Extended IPv4 </a:t>
            </a:r>
            <a:r>
              <a:rPr lang="en-US" baseline="0" dirty="0"/>
              <a:t>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4.2.2.1 – Configuring Extended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5172032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 – </a:t>
            </a:r>
            <a:r>
              <a:rPr lang="en-US" sz="1200" dirty="0"/>
              <a:t>Extended IPv4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4.2.2 –</a:t>
            </a:r>
            <a:r>
              <a:rPr lang="en-US" sz="1200" kern="1200" baseline="0" dirty="0">
                <a:solidFill>
                  <a:schemeClr val="tx1"/>
                </a:solidFill>
                <a:latin typeface="Arial" charset="0"/>
                <a:ea typeface="ＭＳ Ｐゴシック" charset="0"/>
                <a:cs typeface="ＭＳ Ｐゴシック" charset="0"/>
              </a:rPr>
              <a:t> </a:t>
            </a:r>
            <a:r>
              <a:rPr lang="en-US" dirty="0"/>
              <a:t>Configure Extended IPv4 </a:t>
            </a:r>
            <a:r>
              <a:rPr lang="en-US" baseline="0" dirty="0"/>
              <a:t>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4.2.2.2 – Applying Extended ACLs to Interfaces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570576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 – </a:t>
            </a:r>
            <a:r>
              <a:rPr lang="en-US" sz="1200" dirty="0"/>
              <a:t>Extended IPv4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4.2.2 –</a:t>
            </a:r>
            <a:r>
              <a:rPr lang="en-US" sz="1200" kern="1200" baseline="0" dirty="0">
                <a:solidFill>
                  <a:schemeClr val="tx1"/>
                </a:solidFill>
                <a:latin typeface="Arial" charset="0"/>
                <a:ea typeface="ＭＳ Ｐゴシック" charset="0"/>
                <a:cs typeface="ＭＳ Ｐゴシック" charset="0"/>
              </a:rPr>
              <a:t> </a:t>
            </a:r>
            <a:r>
              <a:rPr lang="en-US" dirty="0"/>
              <a:t>Configure Extended IPv4 </a:t>
            </a:r>
            <a:r>
              <a:rPr lang="en-US" baseline="0" dirty="0"/>
              <a:t>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4.2.2.3 – Filtering Traffic with Extended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840987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5220925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 – </a:t>
            </a:r>
            <a:r>
              <a:rPr lang="en-US" sz="1200" dirty="0"/>
              <a:t>Extended IPv4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4.2.2 –</a:t>
            </a:r>
            <a:r>
              <a:rPr lang="en-US" sz="1200" kern="1200" baseline="0" dirty="0">
                <a:solidFill>
                  <a:schemeClr val="tx1"/>
                </a:solidFill>
                <a:latin typeface="Arial" charset="0"/>
                <a:ea typeface="ＭＳ Ｐゴシック" charset="0"/>
                <a:cs typeface="ＭＳ Ｐゴシック" charset="0"/>
              </a:rPr>
              <a:t> </a:t>
            </a:r>
            <a:r>
              <a:rPr lang="en-US" dirty="0"/>
              <a:t>Configure Extended IPv4 </a:t>
            </a:r>
            <a:r>
              <a:rPr lang="en-US" baseline="0" dirty="0"/>
              <a:t>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4.2.2.4 – Creating Named Extended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5599603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 – </a:t>
            </a:r>
            <a:r>
              <a:rPr lang="en-US" sz="1200" dirty="0"/>
              <a:t>Extended IPv4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4.2.2 –</a:t>
            </a:r>
            <a:r>
              <a:rPr lang="en-US" sz="1200" kern="1200" baseline="0" dirty="0">
                <a:solidFill>
                  <a:schemeClr val="tx1"/>
                </a:solidFill>
                <a:latin typeface="Arial" charset="0"/>
                <a:ea typeface="ＭＳ Ｐゴシック" charset="0"/>
                <a:cs typeface="ＭＳ Ｐゴシック" charset="0"/>
              </a:rPr>
              <a:t> </a:t>
            </a:r>
            <a:r>
              <a:rPr lang="en-US" dirty="0"/>
              <a:t>Configure Extended IPv4 </a:t>
            </a:r>
            <a:r>
              <a:rPr lang="en-US" baseline="0" dirty="0"/>
              <a:t>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4.2.2.5 – Verifying Extended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6302771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 – </a:t>
            </a:r>
            <a:r>
              <a:rPr lang="en-US" sz="1200" dirty="0"/>
              <a:t>Extended IPv4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4.2.2 –</a:t>
            </a:r>
            <a:r>
              <a:rPr lang="en-US" sz="1200" kern="1200" baseline="0" dirty="0">
                <a:solidFill>
                  <a:schemeClr val="tx1"/>
                </a:solidFill>
                <a:latin typeface="Arial" charset="0"/>
                <a:ea typeface="ＭＳ Ｐゴシック" charset="0"/>
                <a:cs typeface="ＭＳ Ｐゴシック" charset="0"/>
              </a:rPr>
              <a:t> </a:t>
            </a:r>
            <a:r>
              <a:rPr lang="en-US" dirty="0"/>
              <a:t>Configure Extended IPv4 </a:t>
            </a:r>
            <a:r>
              <a:rPr lang="en-US" baseline="0" dirty="0"/>
              <a:t>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4.2.2.6 – Editing Extended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6784804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 – </a:t>
            </a:r>
            <a:r>
              <a:rPr lang="en-US" sz="1200" dirty="0"/>
              <a:t>Extended IPv4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4.2.2 –</a:t>
            </a:r>
            <a:r>
              <a:rPr lang="en-US" sz="1200" kern="1200" baseline="0" dirty="0">
                <a:solidFill>
                  <a:schemeClr val="tx1"/>
                </a:solidFill>
                <a:latin typeface="Arial" charset="0"/>
                <a:ea typeface="ＭＳ Ｐゴシック" charset="0"/>
                <a:cs typeface="ＭＳ Ｐゴシック" charset="0"/>
              </a:rPr>
              <a:t> </a:t>
            </a:r>
            <a:r>
              <a:rPr lang="en-US" dirty="0"/>
              <a:t>Configure Extended IPv4 </a:t>
            </a:r>
            <a:r>
              <a:rPr lang="en-US" baseline="0" dirty="0"/>
              <a:t>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4.2.2.6 – Editing Extended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049636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a:t>Cisco Networking Academy Program</a:t>
            </a:r>
          </a:p>
          <a:p>
            <a:pPr>
              <a:buFontTx/>
              <a:buNone/>
            </a:pPr>
            <a:r>
              <a:rPr lang="en-US" b="0" dirty="0"/>
              <a:t>Connecting Networks</a:t>
            </a:r>
          </a:p>
          <a:p>
            <a:pPr>
              <a:buFontTx/>
              <a:buNone/>
            </a:pPr>
            <a:r>
              <a:rPr lang="en-US" sz="1200" b="0" dirty="0"/>
              <a:t>Chapter 4:</a:t>
            </a:r>
            <a:r>
              <a:rPr lang="en-US" sz="1200" b="0" baseline="0" dirty="0"/>
              <a:t> Access Control Lists</a:t>
            </a:r>
            <a:endParaRPr lang="en-GB" b="0" dirty="0"/>
          </a:p>
        </p:txBody>
      </p:sp>
    </p:spTree>
    <p:extLst>
      <p:ext uri="{BB962C8B-B14F-4D97-AF65-F5344CB8AC3E}">
        <p14:creationId xmlns:p14="http://schemas.microsoft.com/office/powerpoint/2010/main" val="29559720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 – </a:t>
            </a:r>
            <a:r>
              <a:rPr lang="en-US" sz="1200" dirty="0"/>
              <a:t>IPv6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4.3.1 –</a:t>
            </a:r>
            <a:r>
              <a:rPr lang="en-US" sz="1200" kern="1200" baseline="0" dirty="0">
                <a:solidFill>
                  <a:schemeClr val="tx1"/>
                </a:solidFill>
                <a:latin typeface="Arial" charset="0"/>
                <a:ea typeface="ＭＳ Ｐゴシック" charset="0"/>
                <a:cs typeface="ＭＳ Ｐゴシック" charset="0"/>
              </a:rPr>
              <a:t> </a:t>
            </a:r>
            <a:r>
              <a:rPr lang="en-US" dirty="0"/>
              <a:t>IPv6 ACL</a:t>
            </a:r>
            <a:r>
              <a:rPr lang="en-US" baseline="0" dirty="0"/>
              <a:t> Creation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4.3.1.1 – Types of IPv6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830750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 – </a:t>
            </a:r>
            <a:r>
              <a:rPr lang="en-US" sz="1200" dirty="0"/>
              <a:t>IPv6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4.3.1 –</a:t>
            </a:r>
            <a:r>
              <a:rPr lang="en-US" sz="1200" kern="1200" baseline="0" dirty="0">
                <a:solidFill>
                  <a:schemeClr val="tx1"/>
                </a:solidFill>
                <a:latin typeface="Arial" charset="0"/>
                <a:ea typeface="ＭＳ Ｐゴシック" charset="0"/>
                <a:cs typeface="ＭＳ Ｐゴシック" charset="0"/>
              </a:rPr>
              <a:t> </a:t>
            </a:r>
            <a:r>
              <a:rPr lang="en-US" dirty="0"/>
              <a:t>IPv6 ACL</a:t>
            </a:r>
            <a:r>
              <a:rPr lang="en-US" baseline="0" dirty="0"/>
              <a:t> Creation</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4.3.1.2 – Comparing IPv4 and IPv6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498612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 – </a:t>
            </a:r>
            <a:r>
              <a:rPr lang="en-US" sz="1200" dirty="0"/>
              <a:t>IPv6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4.3.2 –</a:t>
            </a:r>
            <a:r>
              <a:rPr lang="en-US" sz="1200" kern="1200" baseline="0" dirty="0">
                <a:solidFill>
                  <a:schemeClr val="tx1"/>
                </a:solidFill>
                <a:latin typeface="Arial" charset="0"/>
                <a:ea typeface="ＭＳ Ｐゴシック" charset="0"/>
                <a:cs typeface="ＭＳ Ｐゴシック" charset="0"/>
              </a:rPr>
              <a:t> </a:t>
            </a:r>
            <a:r>
              <a:rPr lang="en-US" dirty="0"/>
              <a:t>Configuring IPv6 ACLs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4.3.2.1 – Configuring IPv6 Topology</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78774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 – </a:t>
            </a:r>
            <a:r>
              <a:rPr lang="en-US" sz="1200" dirty="0"/>
              <a:t>IPv6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4.3.2 –</a:t>
            </a:r>
            <a:r>
              <a:rPr lang="en-US" sz="1200" kern="1200" baseline="0" dirty="0">
                <a:solidFill>
                  <a:schemeClr val="tx1"/>
                </a:solidFill>
                <a:latin typeface="Arial" charset="0"/>
                <a:ea typeface="ＭＳ Ｐゴシック" charset="0"/>
                <a:cs typeface="ＭＳ Ｐゴシック" charset="0"/>
              </a:rPr>
              <a:t> </a:t>
            </a:r>
            <a:r>
              <a:rPr lang="en-US" dirty="0"/>
              <a:t>Configuring IPv6 ACLs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4.3.2.2 – Configuring IPv6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4391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 – </a:t>
            </a:r>
            <a:r>
              <a:rPr lang="en-US" sz="1200" dirty="0"/>
              <a:t>IPv6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4.3.2 –</a:t>
            </a:r>
            <a:r>
              <a:rPr lang="en-US" sz="1200" kern="1200" baseline="0" dirty="0">
                <a:solidFill>
                  <a:schemeClr val="tx1"/>
                </a:solidFill>
                <a:latin typeface="Arial" charset="0"/>
                <a:ea typeface="ＭＳ Ｐゴシック" charset="0"/>
                <a:cs typeface="ＭＳ Ｐゴシック" charset="0"/>
              </a:rPr>
              <a:t> </a:t>
            </a:r>
            <a:r>
              <a:rPr lang="en-US" dirty="0"/>
              <a:t>Configuring IPv6 ACLs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4.3.2.2 – Configuring IPv6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654459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5</a:t>
            </a:fld>
            <a:endParaRPr lang="en-US"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819208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 – </a:t>
            </a:r>
            <a:r>
              <a:rPr lang="en-US" sz="1200" dirty="0"/>
              <a:t>IPv6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4.3.2 –</a:t>
            </a:r>
            <a:r>
              <a:rPr lang="en-US" sz="1200" kern="1200" baseline="0" dirty="0">
                <a:solidFill>
                  <a:schemeClr val="tx1"/>
                </a:solidFill>
                <a:latin typeface="Arial" charset="0"/>
                <a:ea typeface="ＭＳ Ｐゴシック" charset="0"/>
                <a:cs typeface="ＭＳ Ｐゴシック" charset="0"/>
              </a:rPr>
              <a:t> </a:t>
            </a:r>
            <a:r>
              <a:rPr lang="en-US" dirty="0"/>
              <a:t>Configuring IPv6 ACLs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4.3.2.2 – Configuring IPv6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736500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 – </a:t>
            </a:r>
            <a:r>
              <a:rPr lang="en-US" sz="1200" dirty="0"/>
              <a:t>IPv6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4.3.2 –</a:t>
            </a:r>
            <a:r>
              <a:rPr lang="en-US" sz="1200" kern="1200" baseline="0" dirty="0">
                <a:solidFill>
                  <a:schemeClr val="tx1"/>
                </a:solidFill>
                <a:latin typeface="Arial" charset="0"/>
                <a:ea typeface="ＭＳ Ｐゴシック" charset="0"/>
                <a:cs typeface="ＭＳ Ｐゴシック" charset="0"/>
              </a:rPr>
              <a:t> </a:t>
            </a:r>
            <a:r>
              <a:rPr lang="en-US" dirty="0"/>
              <a:t>Configuring IPv6 ACLs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4.3.2.3 – Applying an IPv6 ACL to an Interface</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783583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 – </a:t>
            </a:r>
            <a:r>
              <a:rPr lang="en-US" sz="1200" dirty="0"/>
              <a:t>IPv6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4.3.2 –</a:t>
            </a:r>
            <a:r>
              <a:rPr lang="en-US" sz="1200" kern="1200" baseline="0" dirty="0">
                <a:solidFill>
                  <a:schemeClr val="tx1"/>
                </a:solidFill>
                <a:latin typeface="Arial" charset="0"/>
                <a:ea typeface="ＭＳ Ｐゴシック" charset="0"/>
                <a:cs typeface="ＭＳ Ｐゴシック" charset="0"/>
              </a:rPr>
              <a:t> </a:t>
            </a:r>
            <a:r>
              <a:rPr lang="en-US" dirty="0"/>
              <a:t>Configuring IPv6 ACLs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4.3.2.4 – IPv6 ACL Examples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7136217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 – </a:t>
            </a:r>
            <a:r>
              <a:rPr lang="en-US" sz="1200" dirty="0"/>
              <a:t>IPv6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4.3.2 –</a:t>
            </a:r>
            <a:r>
              <a:rPr lang="en-US" sz="1200" kern="1200" baseline="0" dirty="0">
                <a:solidFill>
                  <a:schemeClr val="tx1"/>
                </a:solidFill>
                <a:latin typeface="Arial" charset="0"/>
                <a:ea typeface="ＭＳ Ｐゴシック" charset="0"/>
                <a:cs typeface="ＭＳ Ｐゴシック" charset="0"/>
              </a:rPr>
              <a:t> </a:t>
            </a:r>
            <a:r>
              <a:rPr lang="en-US" dirty="0"/>
              <a:t>Configuring IPv6 ACLs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4.3.2.4 – IPv6 ACL Examples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2917741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 – </a:t>
            </a:r>
            <a:r>
              <a:rPr lang="en-US" sz="1200" dirty="0"/>
              <a:t>IPv6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4.3.2 –</a:t>
            </a:r>
            <a:r>
              <a:rPr lang="en-US" sz="1200" kern="1200" baseline="0" dirty="0">
                <a:solidFill>
                  <a:schemeClr val="tx1"/>
                </a:solidFill>
                <a:latin typeface="Arial" charset="0"/>
                <a:ea typeface="ＭＳ Ｐゴシック" charset="0"/>
                <a:cs typeface="ＭＳ Ｐゴシック" charset="0"/>
              </a:rPr>
              <a:t> </a:t>
            </a:r>
            <a:r>
              <a:rPr lang="en-US" dirty="0"/>
              <a:t>Configuring IPv6 ACLs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4.3.2.4 – IPv6 ACL Examples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0981348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 – </a:t>
            </a:r>
            <a:r>
              <a:rPr lang="en-US" sz="1200" dirty="0"/>
              <a:t>IPv6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4.3.2 –</a:t>
            </a:r>
            <a:r>
              <a:rPr lang="en-US" sz="1200" kern="1200" baseline="0" dirty="0">
                <a:solidFill>
                  <a:schemeClr val="tx1"/>
                </a:solidFill>
                <a:latin typeface="Arial" charset="0"/>
                <a:ea typeface="ＭＳ Ｐゴシック" charset="0"/>
                <a:cs typeface="ＭＳ Ｐゴシック" charset="0"/>
              </a:rPr>
              <a:t> </a:t>
            </a:r>
            <a:r>
              <a:rPr lang="en-US" dirty="0"/>
              <a:t>Configuring IPv6 ACLs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4.3.2.4 – IPv6 ACL Examples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6339456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 – </a:t>
            </a:r>
            <a:r>
              <a:rPr lang="en-US" sz="1200" dirty="0"/>
              <a:t>IPv6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4.3.2 –</a:t>
            </a:r>
            <a:r>
              <a:rPr lang="en-US" sz="1200" kern="1200" baseline="0" dirty="0">
                <a:solidFill>
                  <a:schemeClr val="tx1"/>
                </a:solidFill>
                <a:latin typeface="Arial" charset="0"/>
                <a:ea typeface="ＭＳ Ｐゴシック" charset="0"/>
                <a:cs typeface="ＭＳ Ｐゴシック" charset="0"/>
              </a:rPr>
              <a:t> </a:t>
            </a:r>
            <a:r>
              <a:rPr lang="en-US" dirty="0"/>
              <a:t>Configuring IPv6 ACLs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4.3.2.5 – Verifying IPv6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6929149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 – </a:t>
            </a:r>
            <a:r>
              <a:rPr lang="en-US" sz="1200" dirty="0"/>
              <a:t>IPv6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4.3.2 –</a:t>
            </a:r>
            <a:r>
              <a:rPr lang="en-US" sz="1200" kern="1200" baseline="0" dirty="0">
                <a:solidFill>
                  <a:schemeClr val="tx1"/>
                </a:solidFill>
                <a:latin typeface="Arial" charset="0"/>
                <a:ea typeface="ＭＳ Ｐゴシック" charset="0"/>
                <a:cs typeface="ＭＳ Ｐゴシック" charset="0"/>
              </a:rPr>
              <a:t> </a:t>
            </a:r>
            <a:r>
              <a:rPr lang="en-US" dirty="0"/>
              <a:t>Configuring IPv6 ACLs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4.3.2.5 – Verifying </a:t>
            </a:r>
            <a:r>
              <a:rPr lang="en-US" sz="1200" kern="1200" baseline="0">
                <a:solidFill>
                  <a:schemeClr val="tx1"/>
                </a:solidFill>
                <a:latin typeface="Arial" charset="0"/>
                <a:ea typeface="ＭＳ Ｐゴシック" charset="0"/>
                <a:cs typeface="ＭＳ Ｐゴシック" charset="0"/>
              </a:rPr>
              <a:t>IPv6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948733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 – </a:t>
            </a:r>
            <a:r>
              <a:rPr lang="en-US" sz="1200" dirty="0"/>
              <a:t>IPv6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4.3.2 –</a:t>
            </a:r>
            <a:r>
              <a:rPr lang="en-US" sz="1200" kern="1200" baseline="0" dirty="0">
                <a:solidFill>
                  <a:schemeClr val="tx1"/>
                </a:solidFill>
                <a:latin typeface="Arial" charset="0"/>
                <a:ea typeface="ＭＳ Ｐゴシック" charset="0"/>
                <a:cs typeface="ＭＳ Ｐゴシック" charset="0"/>
              </a:rPr>
              <a:t> </a:t>
            </a:r>
            <a:r>
              <a:rPr lang="en-US" dirty="0"/>
              <a:t>Configuring IPv6 ACLs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4.3.2.5 – Verifying IPv6 ACLs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192006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59</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a:t>Cisco Networking Academy Program</a:t>
            </a:r>
          </a:p>
          <a:p>
            <a:pPr>
              <a:buFontTx/>
              <a:buNone/>
            </a:pPr>
            <a:r>
              <a:rPr lang="en-US" b="0" dirty="0"/>
              <a:t>Connecting Networks</a:t>
            </a:r>
          </a:p>
          <a:p>
            <a:pPr>
              <a:buFontTx/>
              <a:buNone/>
            </a:pPr>
            <a:r>
              <a:rPr lang="en-US" sz="1200" b="0" dirty="0"/>
              <a:t>Chapter 4:</a:t>
            </a:r>
            <a:r>
              <a:rPr lang="en-US" sz="1200" b="0" baseline="0" dirty="0"/>
              <a:t> Access Control Lists</a:t>
            </a:r>
            <a:endParaRPr lang="en-GB" b="0" dirty="0"/>
          </a:p>
        </p:txBody>
      </p:sp>
    </p:spTree>
    <p:extLst>
      <p:ext uri="{BB962C8B-B14F-4D97-AF65-F5344CB8AC3E}">
        <p14:creationId xmlns:p14="http://schemas.microsoft.com/office/powerpoint/2010/main" val="221000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6</a:t>
            </a:fld>
            <a:endParaRPr lang="en-US"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17844004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 – </a:t>
            </a:r>
            <a:r>
              <a:rPr lang="en-US" sz="1200" dirty="0"/>
              <a:t>Troubleshoot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4.4.1 –</a:t>
            </a:r>
            <a:r>
              <a:rPr lang="en-US" sz="1200" kern="1200" baseline="0" dirty="0">
                <a:solidFill>
                  <a:schemeClr val="tx1"/>
                </a:solidFill>
                <a:latin typeface="Arial" charset="0"/>
                <a:ea typeface="ＭＳ Ｐゴシック" charset="0"/>
                <a:cs typeface="ＭＳ Ｐゴシック" charset="0"/>
              </a:rPr>
              <a:t> </a:t>
            </a:r>
            <a:r>
              <a:rPr lang="en-US" dirty="0"/>
              <a:t>Processing Packets with ACLs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4.4.1.1 – Inbound and Outbound ACL Logic</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195165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 – </a:t>
            </a:r>
            <a:r>
              <a:rPr lang="en-US" sz="1200" dirty="0"/>
              <a:t>Troubleshoot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4.4.1 –</a:t>
            </a:r>
            <a:r>
              <a:rPr lang="en-US" sz="1200" kern="1200" baseline="0" dirty="0">
                <a:solidFill>
                  <a:schemeClr val="tx1"/>
                </a:solidFill>
                <a:latin typeface="Arial" charset="0"/>
                <a:ea typeface="ＭＳ Ｐゴシック" charset="0"/>
                <a:cs typeface="ＭＳ Ｐゴシック" charset="0"/>
              </a:rPr>
              <a:t> </a:t>
            </a:r>
            <a:r>
              <a:rPr lang="en-US" dirty="0"/>
              <a:t>Processing Packets with ACLs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4.4.1.1 – Inbound and Outbound ACL Logic</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407778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 – </a:t>
            </a:r>
            <a:r>
              <a:rPr lang="en-US" sz="1200" dirty="0"/>
              <a:t>Troubleshoot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4.4.1 –</a:t>
            </a:r>
            <a:r>
              <a:rPr lang="en-US" sz="1200" kern="1200" baseline="0" dirty="0">
                <a:solidFill>
                  <a:schemeClr val="tx1"/>
                </a:solidFill>
                <a:latin typeface="Arial" charset="0"/>
                <a:ea typeface="ＭＳ Ｐゴシック" charset="0"/>
                <a:cs typeface="ＭＳ Ｐゴシック" charset="0"/>
              </a:rPr>
              <a:t> </a:t>
            </a:r>
            <a:r>
              <a:rPr lang="en-US" dirty="0"/>
              <a:t>Processing Packets with ACLs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4.4.1.2 – ACL Logic Operations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568894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 – </a:t>
            </a:r>
            <a:r>
              <a:rPr lang="en-US" sz="1200" dirty="0"/>
              <a:t>Troubleshoot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4.4.2 –</a:t>
            </a:r>
            <a:r>
              <a:rPr lang="en-US" sz="1200" kern="1200" baseline="0" dirty="0">
                <a:solidFill>
                  <a:schemeClr val="tx1"/>
                </a:solidFill>
                <a:latin typeface="Arial" charset="0"/>
                <a:ea typeface="ＭＳ Ｐゴシック" charset="0"/>
                <a:cs typeface="ＭＳ Ｐゴシック" charset="0"/>
              </a:rPr>
              <a:t> </a:t>
            </a:r>
            <a:r>
              <a:rPr lang="en-US" dirty="0"/>
              <a:t>Common ACL Errors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4.4.2.1 – Troubleshooting IPv4 ACLs – Example 1</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396066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 – </a:t>
            </a:r>
            <a:r>
              <a:rPr lang="en-US" sz="1200" dirty="0"/>
              <a:t>Troubleshoot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4.4.2 –</a:t>
            </a:r>
            <a:r>
              <a:rPr lang="en-US" sz="1200" kern="1200" baseline="0" dirty="0">
                <a:solidFill>
                  <a:schemeClr val="tx1"/>
                </a:solidFill>
                <a:latin typeface="Arial" charset="0"/>
                <a:ea typeface="ＭＳ Ｐゴシック" charset="0"/>
                <a:cs typeface="ＭＳ Ｐゴシック" charset="0"/>
              </a:rPr>
              <a:t> </a:t>
            </a:r>
            <a:r>
              <a:rPr lang="en-US" dirty="0"/>
              <a:t>Common ACL Errors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4.4.2.2 – Troubleshooting IPv4 ACLs – Example 2</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0407366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 – </a:t>
            </a:r>
            <a:r>
              <a:rPr lang="en-US" sz="1200" dirty="0"/>
              <a:t>Troubleshoot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4.4.2 –</a:t>
            </a:r>
            <a:r>
              <a:rPr lang="en-US" sz="1200" kern="1200" baseline="0" dirty="0">
                <a:solidFill>
                  <a:schemeClr val="tx1"/>
                </a:solidFill>
                <a:latin typeface="Arial" charset="0"/>
                <a:ea typeface="ＭＳ Ｐゴシック" charset="0"/>
                <a:cs typeface="ＭＳ Ｐゴシック" charset="0"/>
              </a:rPr>
              <a:t> </a:t>
            </a:r>
            <a:r>
              <a:rPr lang="en-US" dirty="0"/>
              <a:t>Common ACL Errors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4.4.2.3 – Troubleshooting IPv4 ACLs – Example 3</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6097833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 – </a:t>
            </a:r>
            <a:r>
              <a:rPr lang="en-US" sz="1200" dirty="0"/>
              <a:t>Troubleshoot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4.4.2 –</a:t>
            </a:r>
            <a:r>
              <a:rPr lang="en-US" sz="1200" kern="1200" baseline="0" dirty="0">
                <a:solidFill>
                  <a:schemeClr val="tx1"/>
                </a:solidFill>
                <a:latin typeface="Arial" charset="0"/>
                <a:ea typeface="ＭＳ Ｐゴシック" charset="0"/>
                <a:cs typeface="ＭＳ Ｐゴシック" charset="0"/>
              </a:rPr>
              <a:t> </a:t>
            </a:r>
            <a:r>
              <a:rPr lang="en-US" dirty="0"/>
              <a:t>Common ACL Errors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4.4.2.4 – Troubleshooting IPv4 ACLs – Example 4</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9597642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 – </a:t>
            </a:r>
            <a:r>
              <a:rPr lang="en-US" sz="1200" dirty="0"/>
              <a:t>Troubleshoot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4.4.2 –</a:t>
            </a:r>
            <a:r>
              <a:rPr lang="en-US" sz="1200" kern="1200" baseline="0" dirty="0">
                <a:solidFill>
                  <a:schemeClr val="tx1"/>
                </a:solidFill>
                <a:latin typeface="Arial" charset="0"/>
                <a:ea typeface="ＭＳ Ｐゴシック" charset="0"/>
                <a:cs typeface="ＭＳ Ｐゴシック" charset="0"/>
              </a:rPr>
              <a:t> </a:t>
            </a:r>
            <a:r>
              <a:rPr lang="en-US" dirty="0"/>
              <a:t>Common ACL Errors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4.4.2.5 – Troubleshooting IPv4 ACLs – Example 5</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711794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 – </a:t>
            </a:r>
            <a:r>
              <a:rPr lang="en-US" sz="1200" dirty="0"/>
              <a:t>Troubleshoot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4.4.2 –</a:t>
            </a:r>
            <a:r>
              <a:rPr lang="en-US" sz="1200" kern="1200" baseline="0" dirty="0">
                <a:solidFill>
                  <a:schemeClr val="tx1"/>
                </a:solidFill>
                <a:latin typeface="Arial" charset="0"/>
                <a:ea typeface="ＭＳ Ｐゴシック" charset="0"/>
                <a:cs typeface="ＭＳ Ｐゴシック" charset="0"/>
              </a:rPr>
              <a:t> </a:t>
            </a:r>
            <a:r>
              <a:rPr lang="en-US" dirty="0"/>
              <a:t>Common ACL Errors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4.4.2.6 – Troubleshooting IPv6 ACLs – Example 1</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0893280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 – </a:t>
            </a:r>
            <a:r>
              <a:rPr lang="en-US" sz="1200" dirty="0"/>
              <a:t>Troubleshoot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4.4.2 –</a:t>
            </a:r>
            <a:r>
              <a:rPr lang="en-US" sz="1200" kern="1200" baseline="0" dirty="0">
                <a:solidFill>
                  <a:schemeClr val="tx1"/>
                </a:solidFill>
                <a:latin typeface="Arial" charset="0"/>
                <a:ea typeface="ＭＳ Ｐゴシック" charset="0"/>
                <a:cs typeface="ＭＳ Ｐゴシック" charset="0"/>
              </a:rPr>
              <a:t> </a:t>
            </a:r>
            <a:r>
              <a:rPr lang="en-US" dirty="0"/>
              <a:t>Common ACL Errors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4.4.2.6 – Troubleshooting IPv6 ACLs – Example 1</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93911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36275278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 – </a:t>
            </a:r>
            <a:r>
              <a:rPr lang="en-US" sz="1200" dirty="0"/>
              <a:t>Troubleshoot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4.4.2 –</a:t>
            </a:r>
            <a:r>
              <a:rPr lang="en-US" sz="1200" kern="1200" baseline="0" dirty="0">
                <a:solidFill>
                  <a:schemeClr val="tx1"/>
                </a:solidFill>
                <a:latin typeface="Arial" charset="0"/>
                <a:ea typeface="ＭＳ Ｐゴシック" charset="0"/>
                <a:cs typeface="ＭＳ Ｐゴシック" charset="0"/>
              </a:rPr>
              <a:t> </a:t>
            </a:r>
            <a:r>
              <a:rPr lang="en-US" dirty="0"/>
              <a:t>Common ACL Errors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4.4.2.6 – Troubleshooting IPv6 ACLs – Example 1</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814205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 – </a:t>
            </a:r>
            <a:r>
              <a:rPr lang="en-US" sz="1200" dirty="0"/>
              <a:t>Troubleshoot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4.4.2 –</a:t>
            </a:r>
            <a:r>
              <a:rPr lang="en-US" sz="1200" kern="1200" baseline="0" dirty="0">
                <a:solidFill>
                  <a:schemeClr val="tx1"/>
                </a:solidFill>
                <a:latin typeface="Arial" charset="0"/>
                <a:ea typeface="ＭＳ Ｐゴシック" charset="0"/>
                <a:cs typeface="ＭＳ Ｐゴシック" charset="0"/>
              </a:rPr>
              <a:t> </a:t>
            </a:r>
            <a:r>
              <a:rPr lang="en-US" dirty="0"/>
              <a:t>Common ACL Errors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4.4.2.7 – Troubleshooting IPv6 ACLs – Example 2</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3932445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 – </a:t>
            </a:r>
            <a:r>
              <a:rPr lang="en-US" sz="1200" dirty="0"/>
              <a:t>Troubleshoot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4.4.2 –</a:t>
            </a:r>
            <a:r>
              <a:rPr lang="en-US" sz="1200" kern="1200" baseline="0" dirty="0">
                <a:solidFill>
                  <a:schemeClr val="tx1"/>
                </a:solidFill>
                <a:latin typeface="Arial" charset="0"/>
                <a:ea typeface="ＭＳ Ｐゴシック" charset="0"/>
                <a:cs typeface="ＭＳ Ｐゴシック" charset="0"/>
              </a:rPr>
              <a:t> </a:t>
            </a:r>
            <a:r>
              <a:rPr lang="en-US" dirty="0"/>
              <a:t>Common ACL Errors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4.4.2.7 – Troubleshooting IPv6 ACLs – Example 2</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369690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 – </a:t>
            </a:r>
            <a:r>
              <a:rPr lang="en-US" sz="1200" dirty="0"/>
              <a:t>Troubleshoot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4.4.2 –</a:t>
            </a:r>
            <a:r>
              <a:rPr lang="en-US" sz="1200" kern="1200" baseline="0" dirty="0">
                <a:solidFill>
                  <a:schemeClr val="tx1"/>
                </a:solidFill>
                <a:latin typeface="Arial" charset="0"/>
                <a:ea typeface="ＭＳ Ｐゴシック" charset="0"/>
                <a:cs typeface="ＭＳ Ｐゴシック" charset="0"/>
              </a:rPr>
              <a:t> </a:t>
            </a:r>
            <a:r>
              <a:rPr lang="en-US" dirty="0"/>
              <a:t>Common ACL Errors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4.4.2.7 – Troubleshooting IPv6 ACLs – Example 2</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9368877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 – </a:t>
            </a:r>
            <a:r>
              <a:rPr lang="en-US" sz="1200" dirty="0"/>
              <a:t>Troubleshoot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4.4.2 –</a:t>
            </a:r>
            <a:r>
              <a:rPr lang="en-US" sz="1200" kern="1200" baseline="0" dirty="0">
                <a:solidFill>
                  <a:schemeClr val="tx1"/>
                </a:solidFill>
                <a:latin typeface="Arial" charset="0"/>
                <a:ea typeface="ＭＳ Ｐゴシック" charset="0"/>
                <a:cs typeface="ＭＳ Ｐゴシック" charset="0"/>
              </a:rPr>
              <a:t> </a:t>
            </a:r>
            <a:r>
              <a:rPr lang="en-US" dirty="0"/>
              <a:t>Common ACL Errors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4.4.2.7 – Troubleshooting IPv6 ACLs – Example 2</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6368244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 – </a:t>
            </a:r>
            <a:r>
              <a:rPr lang="en-US" sz="1200" dirty="0"/>
              <a:t>Troubleshoot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4.4.2 –</a:t>
            </a:r>
            <a:r>
              <a:rPr lang="en-US" sz="1200" kern="1200" baseline="0" dirty="0">
                <a:solidFill>
                  <a:schemeClr val="tx1"/>
                </a:solidFill>
                <a:latin typeface="Arial" charset="0"/>
                <a:ea typeface="ＭＳ Ｐゴシック" charset="0"/>
                <a:cs typeface="ＭＳ Ｐゴシック" charset="0"/>
              </a:rPr>
              <a:t> </a:t>
            </a:r>
            <a:r>
              <a:rPr lang="en-US" dirty="0"/>
              <a:t>Common ACL Errors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4.4.2.8 – Troubleshooting IPv6 ACLs – Example 3</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238478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 – </a:t>
            </a:r>
            <a:r>
              <a:rPr lang="en-US" sz="1200" dirty="0"/>
              <a:t>Troubleshoot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4.4.2 –</a:t>
            </a:r>
            <a:r>
              <a:rPr lang="en-US" sz="1200" kern="1200" baseline="0" dirty="0">
                <a:solidFill>
                  <a:schemeClr val="tx1"/>
                </a:solidFill>
                <a:latin typeface="Arial" charset="0"/>
                <a:ea typeface="ＭＳ Ｐゴシック" charset="0"/>
                <a:cs typeface="ＭＳ Ｐゴシック" charset="0"/>
              </a:rPr>
              <a:t> </a:t>
            </a:r>
            <a:r>
              <a:rPr lang="en-US" dirty="0"/>
              <a:t>Common ACL Errors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4.4.2.8 – Troubleshooting IPv6 ACLs – Example 3</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1536979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 – </a:t>
            </a:r>
            <a:r>
              <a:rPr lang="en-US" sz="1200" dirty="0"/>
              <a:t>Troubleshoot ACLs</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4.4.2 –</a:t>
            </a:r>
            <a:r>
              <a:rPr lang="en-US" sz="1200" kern="1200" baseline="0" dirty="0">
                <a:solidFill>
                  <a:schemeClr val="tx1"/>
                </a:solidFill>
                <a:latin typeface="Arial" charset="0"/>
                <a:ea typeface="ＭＳ Ｐゴシック" charset="0"/>
                <a:cs typeface="ＭＳ Ｐゴシック" charset="0"/>
              </a:rPr>
              <a:t> </a:t>
            </a:r>
            <a:r>
              <a:rPr lang="en-US" dirty="0"/>
              <a:t>Common ACL Errors</a:t>
            </a:r>
            <a:endParaRPr lang="en-US" baseline="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baseline="0" dirty="0">
                <a:solidFill>
                  <a:schemeClr val="tx1"/>
                </a:solidFill>
                <a:latin typeface="Arial" charset="0"/>
                <a:ea typeface="ＭＳ Ｐゴシック" charset="0"/>
                <a:cs typeface="ＭＳ Ｐゴシック" charset="0"/>
              </a:rPr>
              <a:t>4.4.2.8 – Troubleshooting IPv6 ACLs – Example 3</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7641762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78</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a:t>Cisco Networking Academy Program</a:t>
            </a:r>
          </a:p>
          <a:p>
            <a:pPr>
              <a:buFontTx/>
              <a:buNone/>
            </a:pPr>
            <a:r>
              <a:rPr lang="en-US" b="0" dirty="0"/>
              <a:t>Connecting Networks</a:t>
            </a:r>
          </a:p>
          <a:p>
            <a:pPr>
              <a:buFontTx/>
              <a:buNone/>
            </a:pPr>
            <a:r>
              <a:rPr lang="en-US" sz="1200" b="0" dirty="0"/>
              <a:t>Chapter 4:</a:t>
            </a:r>
            <a:r>
              <a:rPr lang="en-US" sz="1200" b="0" baseline="0" dirty="0"/>
              <a:t> Access Control Lists</a:t>
            </a:r>
            <a:endParaRPr lang="en-GB" b="0" dirty="0"/>
          </a:p>
        </p:txBody>
      </p:sp>
    </p:spTree>
    <p:extLst>
      <p:ext uri="{BB962C8B-B14F-4D97-AF65-F5344CB8AC3E}">
        <p14:creationId xmlns:p14="http://schemas.microsoft.com/office/powerpoint/2010/main" val="15186485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2.4 – Chapter Summary</a:t>
            </a:r>
            <a:endParaRPr lang="en-US" dirty="0"/>
          </a:p>
        </p:txBody>
      </p:sp>
    </p:spTree>
    <p:extLst>
      <p:ext uri="{BB962C8B-B14F-4D97-AF65-F5344CB8AC3E}">
        <p14:creationId xmlns:p14="http://schemas.microsoft.com/office/powerpoint/2010/main" val="19302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8</a:t>
            </a:fld>
            <a:endParaRPr lang="en-US" sz="800" b="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26352797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2AC3B40C-7774-46A0-8FD7-D0857136B166}" type="slidenum">
              <a:rPr lang="en-US" smtClean="0"/>
              <a:pPr>
                <a:defRPr/>
              </a:pPr>
              <a:t>83</a:t>
            </a:fld>
            <a:endParaRPr lang="en-US"/>
          </a:p>
        </p:txBody>
      </p:sp>
    </p:spTree>
    <p:extLst>
      <p:ext uri="{BB962C8B-B14F-4D97-AF65-F5344CB8AC3E}">
        <p14:creationId xmlns:p14="http://schemas.microsoft.com/office/powerpoint/2010/main" val="1180992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B8CB16DC-A265-4634-B8FE-A98AE8199390}" type="slidenum">
              <a:rPr lang="en-US" smtClean="0"/>
              <a:pPr>
                <a:defRPr/>
              </a:pPr>
              <a:t>9</a:t>
            </a:fld>
            <a:endParaRPr lang="en-US"/>
          </a:p>
        </p:txBody>
      </p:sp>
    </p:spTree>
    <p:extLst>
      <p:ext uri="{BB962C8B-B14F-4D97-AF65-F5344CB8AC3E}">
        <p14:creationId xmlns:p14="http://schemas.microsoft.com/office/powerpoint/2010/main" val="1250389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endParaRPr lang="en-US" dirty="0"/>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a:t>Click to edit Master title style</a:t>
            </a:r>
          </a:p>
        </p:txBody>
      </p:sp>
      <p:sp>
        <p:nvSpPr>
          <p:cNvPr id="3" name="Table Placeholder 2"/>
          <p:cNvSpPr>
            <a:spLocks noGrp="1"/>
          </p:cNvSpPr>
          <p:nvPr>
            <p:ph type="tbl" idx="1"/>
          </p:nvPr>
        </p:nvSpPr>
        <p:spPr>
          <a:xfrm>
            <a:off x="655638" y="2014538"/>
            <a:ext cx="7940675" cy="3571875"/>
          </a:xfrm>
        </p:spPr>
        <p:txBody>
          <a:bodyPr/>
          <a:lstStyle/>
          <a:p>
            <a:pPr lvl="0"/>
            <a:r>
              <a:rPr lang="en-US" noProof="0"/>
              <a:t>Click icon to add table</a:t>
            </a:r>
            <a:endParaRPr lang="en-US" noProof="0" dirty="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a:t>Click to edit Master title style</a:t>
            </a:r>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dirty="0"/>
              <a:t>Click to edit Master subtitle style</a:t>
            </a:r>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a:t>Click to edit Master title style</a:t>
            </a:r>
          </a:p>
        </p:txBody>
      </p:sp>
      <p:sp>
        <p:nvSpPr>
          <p:cNvPr id="3" name="Content Placeholder 2"/>
          <p:cNvSpPr>
            <a:spLocks noGrp="1"/>
          </p:cNvSpPr>
          <p:nvPr>
            <p:ph idx="1"/>
          </p:nvPr>
        </p:nvSpPr>
        <p:spPr>
          <a:xfrm>
            <a:off x="655638" y="1687390"/>
            <a:ext cx="7940675" cy="4720787"/>
          </a:xfrm>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xStyles>
    <p:titleStyle>
      <a:lvl1pPr algn="l" defTabSz="814388" rtl="0" eaLnBrk="1" fontAlgn="base" hangingPunct="1">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14.xml"/><Relationship Id="rId4" Type="http://schemas.openxmlformats.org/officeDocument/2006/relationships/image" Target="../media/image5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www.cisco.com/c/en/us/td/docs/ios-xml/ios/sec_data_acl/configuration/15-sy/sec-data-acl-15-sy-book/sec-acl-ov-gdl.html"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community.netacad.net/"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624384" y="800403"/>
            <a:ext cx="6788150" cy="100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0" indent="0" algn="l" defTabSz="814388" rtl="0" eaLnBrk="0" fontAlgn="base" hangingPunct="0">
              <a:lnSpc>
                <a:spcPct val="90000"/>
              </a:lnSpc>
              <a:spcBef>
                <a:spcPct val="50000"/>
              </a:spcBef>
              <a:spcAft>
                <a:spcPct val="0"/>
              </a:spcAft>
              <a:buClr>
                <a:srgbClr val="708CA1"/>
              </a:buClr>
              <a:buFont typeface="Wingdings" pitchFamily="2" charset="2"/>
              <a:buNone/>
              <a:defRPr sz="2000" b="1">
                <a:solidFill>
                  <a:schemeClr val="bg2"/>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eaLnBrk="1" hangingPunct="1">
              <a:buFont typeface="Wingdings" charset="0"/>
              <a:buNone/>
            </a:pPr>
            <a:endParaRPr lang="en-US" kern="0" dirty="0">
              <a:latin typeface="Arial" charset="0"/>
            </a:endParaRPr>
          </a:p>
        </p:txBody>
      </p:sp>
      <p:sp>
        <p:nvSpPr>
          <p:cNvPr id="7" name="Rectangle 2"/>
          <p:cNvSpPr>
            <a:spLocks noGrp="1" noChangeArrowheads="1"/>
          </p:cNvSpPr>
          <p:nvPr>
            <p:ph type="ctrTitle"/>
          </p:nvPr>
        </p:nvSpPr>
        <p:spPr/>
        <p:txBody>
          <a:bodyPr/>
          <a:lstStyle/>
          <a:p>
            <a:pPr eaLnBrk="1" hangingPunct="1"/>
            <a:r>
              <a:rPr lang="en-US" sz="2400" dirty="0">
                <a:latin typeface="Arial" charset="0"/>
              </a:rPr>
              <a:t>Instructor Materials</a:t>
            </a:r>
            <a:br>
              <a:rPr lang="en-US" sz="2400" dirty="0">
                <a:latin typeface="Arial" charset="0"/>
              </a:rPr>
            </a:br>
            <a:r>
              <a:rPr lang="en-US" sz="2400" dirty="0">
                <a:latin typeface="Arial" charset="0"/>
              </a:rPr>
              <a:t>Chapter 4: Access Control Lists</a:t>
            </a:r>
            <a:endParaRPr lang="en-US" sz="2400" dirty="0">
              <a:solidFill>
                <a:srgbClr val="00B0F0"/>
              </a:solidFill>
              <a:latin typeface="Arial" charset="0"/>
            </a:endParaRPr>
          </a:p>
        </p:txBody>
      </p:sp>
      <p:sp>
        <p:nvSpPr>
          <p:cNvPr id="3" name="Subtitle 2"/>
          <p:cNvSpPr>
            <a:spLocks noGrp="1"/>
          </p:cNvSpPr>
          <p:nvPr>
            <p:ph type="subTitle" idx="1"/>
          </p:nvPr>
        </p:nvSpPr>
        <p:spPr>
          <a:xfrm>
            <a:off x="311150" y="4633912"/>
            <a:ext cx="4103688" cy="1061813"/>
          </a:xfrm>
        </p:spPr>
        <p:txBody>
          <a:bodyPr/>
          <a:lstStyle/>
          <a:p>
            <a:pPr eaLnBrk="1" hangingPunct="1"/>
            <a:r>
              <a:rPr lang="en-US" dirty="0">
                <a:solidFill>
                  <a:schemeClr val="tx1"/>
                </a:solidFill>
                <a:latin typeface="Arial" charset="0"/>
              </a:rPr>
              <a:t>CCNA Routing and Switching</a:t>
            </a:r>
          </a:p>
          <a:p>
            <a:pPr eaLnBrk="1" hangingPunct="1"/>
            <a:r>
              <a:rPr lang="en-US" dirty="0">
                <a:solidFill>
                  <a:schemeClr val="tx1"/>
                </a:solidFill>
                <a:latin typeface="Arial" charset="0"/>
              </a:rPr>
              <a:t>Connecting Networks</a:t>
            </a:r>
          </a:p>
          <a:p>
            <a:endParaRPr lang="en-US" dirty="0"/>
          </a:p>
        </p:txBody>
      </p:sp>
    </p:spTree>
    <p:extLst>
      <p:ext uri="{BB962C8B-B14F-4D97-AF65-F5344CB8AC3E}">
        <p14:creationId xmlns:p14="http://schemas.microsoft.com/office/powerpoint/2010/main" val="2515264652"/>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49" y="2263775"/>
            <a:ext cx="4021859" cy="1481138"/>
          </a:xfrm>
        </p:spPr>
        <p:txBody>
          <a:bodyPr/>
          <a:lstStyle/>
          <a:p>
            <a:pPr eaLnBrk="1" hangingPunct="1"/>
            <a:r>
              <a:rPr lang="en-US" sz="2400" dirty="0">
                <a:latin typeface="Arial" charset="0"/>
              </a:rPr>
              <a:t>Chapter 4: Access Control Lists</a:t>
            </a:r>
            <a:endParaRPr lang="en-US" sz="2400" dirty="0">
              <a:solidFill>
                <a:srgbClr val="00B0F0"/>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buFont typeface="Wingdings" charset="0"/>
              <a:buNone/>
            </a:pPr>
            <a:r>
              <a:rPr lang="en-US" dirty="0">
                <a:solidFill>
                  <a:schemeClr val="tx1"/>
                </a:solidFill>
                <a:latin typeface="Arial" charset="0"/>
              </a:rPr>
              <a:t>Connecting Networks</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r>
              <a:rPr lang="en-US" dirty="0"/>
              <a:t>Chapter 4 - Sections &amp; Objectives</a:t>
            </a:r>
          </a:p>
        </p:txBody>
      </p:sp>
      <p:sp>
        <p:nvSpPr>
          <p:cNvPr id="4099" name="Rectangle 34"/>
          <p:cNvSpPr>
            <a:spLocks noGrp="1" noChangeArrowheads="1"/>
          </p:cNvSpPr>
          <p:nvPr>
            <p:ph idx="1"/>
          </p:nvPr>
        </p:nvSpPr>
        <p:spPr/>
        <p:txBody>
          <a:bodyPr/>
          <a:lstStyle/>
          <a:p>
            <a:r>
              <a:rPr lang="en-US" dirty="0"/>
              <a:t>4.1 Standard ACL Operation and Configuration</a:t>
            </a:r>
          </a:p>
          <a:p>
            <a:pPr lvl="1"/>
            <a:r>
              <a:rPr lang="en-US" dirty="0"/>
              <a:t>Configure standard IPv4 ACLs.</a:t>
            </a:r>
          </a:p>
          <a:p>
            <a:r>
              <a:rPr lang="en-CA" dirty="0"/>
              <a:t>4.2 Extended IPv4 ACLs</a:t>
            </a:r>
            <a:endParaRPr lang="en-US" dirty="0"/>
          </a:p>
          <a:p>
            <a:pPr lvl="1"/>
            <a:r>
              <a:rPr lang="en-US" dirty="0"/>
              <a:t>Configure extended IPv4 ACLs.</a:t>
            </a:r>
          </a:p>
          <a:p>
            <a:r>
              <a:rPr lang="en-US" dirty="0"/>
              <a:t>4.3 IPv6 ACLs</a:t>
            </a:r>
          </a:p>
          <a:p>
            <a:pPr lvl="1"/>
            <a:r>
              <a:rPr lang="en-US" dirty="0"/>
              <a:t>Configure IPv6 ACLs.</a:t>
            </a:r>
          </a:p>
          <a:p>
            <a:r>
              <a:rPr lang="en-US" dirty="0"/>
              <a:t>4.4 Troubleshoot ACLs</a:t>
            </a:r>
          </a:p>
          <a:p>
            <a:pPr lvl="1"/>
            <a:r>
              <a:rPr lang="en-US" dirty="0"/>
              <a:t>Troubleshoot ACLs.</a:t>
            </a:r>
          </a:p>
        </p:txBody>
      </p:sp>
    </p:spTree>
    <p:extLst>
      <p:ext uri="{BB962C8B-B14F-4D97-AF65-F5344CB8AC3E}">
        <p14:creationId xmlns:p14="http://schemas.microsoft.com/office/powerpoint/2010/main" val="1065710895"/>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r>
              <a:rPr lang="en-US" sz="2400" dirty="0"/>
              <a:t>4.1 Standard ACL Operation and Configuration Review</a:t>
            </a:r>
          </a:p>
        </p:txBody>
      </p:sp>
    </p:spTree>
    <p:extLst>
      <p:ext uri="{BB962C8B-B14F-4D97-AF65-F5344CB8AC3E}">
        <p14:creationId xmlns:p14="http://schemas.microsoft.com/office/powerpoint/2010/main" val="2753221210"/>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nSpc>
                <a:spcPct val="80000"/>
              </a:lnSpc>
              <a:buFontTx/>
              <a:buNone/>
            </a:pPr>
            <a:r>
              <a:rPr lang="en-US" sz="1800" dirty="0"/>
              <a:t>ACL Operation Overview</a:t>
            </a:r>
            <a:br>
              <a:rPr lang="en-US" dirty="0"/>
            </a:br>
            <a:r>
              <a:rPr lang="en-US" dirty="0"/>
              <a:t>ACLs and the Wildcard Mask</a:t>
            </a:r>
          </a:p>
        </p:txBody>
      </p:sp>
      <p:sp>
        <p:nvSpPr>
          <p:cNvPr id="2" name="Content Placeholder 1"/>
          <p:cNvSpPr>
            <a:spLocks noGrp="1"/>
          </p:cNvSpPr>
          <p:nvPr>
            <p:ph idx="1"/>
          </p:nvPr>
        </p:nvSpPr>
        <p:spPr>
          <a:xfrm>
            <a:off x="213109" y="1228776"/>
            <a:ext cx="8733677" cy="5309676"/>
          </a:xfrm>
        </p:spPr>
        <p:txBody>
          <a:bodyPr>
            <a:normAutofit/>
          </a:bodyPr>
          <a:lstStyle/>
          <a:p>
            <a:r>
              <a:rPr lang="en-US" dirty="0"/>
              <a:t>An ACL is a sequential list of permit or deny statements, known as access control entries (ACEs).</a:t>
            </a:r>
          </a:p>
          <a:p>
            <a:r>
              <a:rPr lang="en-CA" dirty="0"/>
              <a:t>As network traffic passes through an interface configured with an ACL, the router compares the information within the packet against each ACE.</a:t>
            </a:r>
          </a:p>
          <a:p>
            <a:r>
              <a:rPr lang="en-CA" dirty="0"/>
              <a:t> </a:t>
            </a:r>
            <a:r>
              <a:rPr lang="en-US" dirty="0"/>
              <a:t>An IPv4 ACE includes the use of a wildcard mask to filter IPv4 addresses.</a:t>
            </a:r>
          </a:p>
        </p:txBody>
      </p:sp>
    </p:spTree>
    <p:extLst>
      <p:ext uri="{BB962C8B-B14F-4D97-AF65-F5344CB8AC3E}">
        <p14:creationId xmlns:p14="http://schemas.microsoft.com/office/powerpoint/2010/main" val="2189958124"/>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370" y="1383264"/>
            <a:ext cx="5769152" cy="5155188"/>
          </a:xfrm>
          <a:prstGeom prst="rect">
            <a:avLst/>
          </a:prstGeom>
        </p:spPr>
      </p:pic>
      <p:sp>
        <p:nvSpPr>
          <p:cNvPr id="6" name="Rectangle 2"/>
          <p:cNvSpPr txBox="1">
            <a:spLocks noChangeArrowheads="1"/>
          </p:cNvSpPr>
          <p:nvPr/>
        </p:nvSpPr>
        <p:spPr bwMode="auto">
          <a:xfrm>
            <a:off x="193867" y="42396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a:lstStyle>
          <a:p>
            <a:pPr>
              <a:lnSpc>
                <a:spcPct val="80000"/>
              </a:lnSpc>
            </a:pPr>
            <a:r>
              <a:rPr lang="en-US" sz="1800" kern="0" dirty="0"/>
              <a:t>ACL Operation Overview</a:t>
            </a:r>
            <a:br>
              <a:rPr lang="en-US" kern="0" dirty="0"/>
            </a:br>
            <a:r>
              <a:rPr lang="en-US" kern="0" dirty="0"/>
              <a:t>ACLs and the Wildcard Mask </a:t>
            </a:r>
            <a:r>
              <a:rPr lang="en-US" kern="0" dirty="0" err="1"/>
              <a:t>cont</a:t>
            </a:r>
            <a:r>
              <a:rPr lang="en-US" kern="0" dirty="0"/>
              <a:t>…</a:t>
            </a:r>
          </a:p>
        </p:txBody>
      </p:sp>
    </p:spTree>
    <p:extLst>
      <p:ext uri="{BB962C8B-B14F-4D97-AF65-F5344CB8AC3E}">
        <p14:creationId xmlns:p14="http://schemas.microsoft.com/office/powerpoint/2010/main" val="3895390635"/>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853" y="1333558"/>
            <a:ext cx="6266186" cy="5300430"/>
          </a:xfrm>
          <a:prstGeom prst="rect">
            <a:avLst/>
          </a:prstGeom>
        </p:spPr>
      </p:pic>
      <p:sp>
        <p:nvSpPr>
          <p:cNvPr id="7" name="Rectangle 2"/>
          <p:cNvSpPr txBox="1">
            <a:spLocks noChangeArrowheads="1"/>
          </p:cNvSpPr>
          <p:nvPr/>
        </p:nvSpPr>
        <p:spPr bwMode="auto">
          <a:xfrm>
            <a:off x="193867" y="42396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a:lstStyle>
          <a:p>
            <a:pPr>
              <a:lnSpc>
                <a:spcPct val="80000"/>
              </a:lnSpc>
            </a:pPr>
            <a:r>
              <a:rPr lang="en-US" sz="1800" kern="0" dirty="0"/>
              <a:t>ACL Operation Overview</a:t>
            </a:r>
            <a:br>
              <a:rPr lang="en-US" kern="0" dirty="0"/>
            </a:br>
            <a:r>
              <a:rPr lang="en-US" kern="0" dirty="0"/>
              <a:t>ACLs and the Wildcard Mask </a:t>
            </a:r>
            <a:r>
              <a:rPr lang="en-US" kern="0" dirty="0" err="1"/>
              <a:t>cont</a:t>
            </a:r>
            <a:r>
              <a:rPr lang="en-US" kern="0" dirty="0"/>
              <a:t>…</a:t>
            </a:r>
          </a:p>
        </p:txBody>
      </p:sp>
    </p:spTree>
    <p:extLst>
      <p:ext uri="{BB962C8B-B14F-4D97-AF65-F5344CB8AC3E}">
        <p14:creationId xmlns:p14="http://schemas.microsoft.com/office/powerpoint/2010/main" val="3736340857"/>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59" y="1947862"/>
            <a:ext cx="6929774" cy="4013332"/>
          </a:xfrm>
          <a:prstGeom prst="rect">
            <a:avLst/>
          </a:prstGeom>
        </p:spPr>
      </p:pic>
      <p:sp>
        <p:nvSpPr>
          <p:cNvPr id="6" name="Rectangle 2"/>
          <p:cNvSpPr txBox="1">
            <a:spLocks noChangeArrowheads="1"/>
          </p:cNvSpPr>
          <p:nvPr/>
        </p:nvSpPr>
        <p:spPr bwMode="auto">
          <a:xfrm>
            <a:off x="193867" y="42396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a:lstStyle>
          <a:p>
            <a:pPr>
              <a:lnSpc>
                <a:spcPct val="80000"/>
              </a:lnSpc>
            </a:pPr>
            <a:r>
              <a:rPr lang="en-US" sz="1800" kern="0" dirty="0"/>
              <a:t>ACL Operation Overview</a:t>
            </a:r>
            <a:br>
              <a:rPr lang="en-US" kern="0" dirty="0"/>
            </a:br>
            <a:r>
              <a:rPr lang="en-US" kern="0" dirty="0"/>
              <a:t>Applying ACLs to an Interface</a:t>
            </a:r>
          </a:p>
        </p:txBody>
      </p:sp>
    </p:spTree>
    <p:extLst>
      <p:ext uri="{BB962C8B-B14F-4D97-AF65-F5344CB8AC3E}">
        <p14:creationId xmlns:p14="http://schemas.microsoft.com/office/powerpoint/2010/main" val="2262329525"/>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40" y="1624800"/>
            <a:ext cx="7021611" cy="5233200"/>
          </a:xfrm>
          <a:prstGeom prst="rect">
            <a:avLst/>
          </a:prstGeom>
        </p:spPr>
      </p:pic>
      <p:sp>
        <p:nvSpPr>
          <p:cNvPr id="6" name="Rectangle 2"/>
          <p:cNvSpPr txBox="1">
            <a:spLocks noChangeArrowheads="1"/>
          </p:cNvSpPr>
          <p:nvPr/>
        </p:nvSpPr>
        <p:spPr bwMode="auto">
          <a:xfrm>
            <a:off x="193867" y="42396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a:lstStyle>
          <a:p>
            <a:pPr>
              <a:lnSpc>
                <a:spcPct val="80000"/>
              </a:lnSpc>
            </a:pPr>
            <a:r>
              <a:rPr lang="en-US" sz="1800" kern="0" dirty="0"/>
              <a:t>ACL Operation Overview</a:t>
            </a:r>
            <a:br>
              <a:rPr lang="en-US" kern="0" dirty="0"/>
            </a:br>
            <a:r>
              <a:rPr lang="en-US" kern="0" dirty="0"/>
              <a:t>Applying ACLs to an Interface </a:t>
            </a:r>
            <a:r>
              <a:rPr lang="en-US" kern="0" dirty="0" err="1"/>
              <a:t>cont</a:t>
            </a:r>
            <a:r>
              <a:rPr lang="en-US" kern="0" dirty="0"/>
              <a:t>…</a:t>
            </a:r>
          </a:p>
        </p:txBody>
      </p:sp>
    </p:spTree>
    <p:extLst>
      <p:ext uri="{BB962C8B-B14F-4D97-AF65-F5344CB8AC3E}">
        <p14:creationId xmlns:p14="http://schemas.microsoft.com/office/powerpoint/2010/main" val="2383304498"/>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77469" y="1927527"/>
            <a:ext cx="3466531" cy="4081117"/>
          </a:xfrm>
          <a:prstGeom prst="rect">
            <a:avLst/>
          </a:prstGeom>
          <a:noFill/>
        </p:spPr>
        <p:txBody>
          <a:bodyPr wrap="square" rtlCol="0">
            <a:spAutoFit/>
          </a:bodyPr>
          <a:lstStyle/>
          <a:p>
            <a:r>
              <a:rPr lang="en-CA" dirty="0"/>
              <a:t>TCP segments are marked with flags that denote their purpose: </a:t>
            </a:r>
          </a:p>
          <a:p>
            <a:pPr marL="342900" indent="-342900">
              <a:buFont typeface="Wingdings" panose="05000000000000000000" pitchFamily="2" charset="2"/>
              <a:buChar char="§"/>
            </a:pPr>
            <a:r>
              <a:rPr lang="en-CA" dirty="0"/>
              <a:t>a SYN starts (synchronizes) the session </a:t>
            </a:r>
          </a:p>
          <a:p>
            <a:pPr marL="342900" indent="-342900">
              <a:buFont typeface="Wingdings" panose="05000000000000000000" pitchFamily="2" charset="2"/>
              <a:buChar char="§"/>
            </a:pPr>
            <a:r>
              <a:rPr lang="en-CA" dirty="0"/>
              <a:t>an ACK is an acknowledgment that an expected segment was received</a:t>
            </a:r>
          </a:p>
          <a:p>
            <a:pPr marL="342900" indent="-342900">
              <a:buFont typeface="Wingdings" panose="05000000000000000000" pitchFamily="2" charset="2"/>
              <a:buChar char="§"/>
            </a:pPr>
            <a:r>
              <a:rPr lang="en-CA" dirty="0"/>
              <a:t>a FIN finishes the session.</a:t>
            </a:r>
            <a:endParaRPr lang="en-US" dirty="0"/>
          </a:p>
        </p:txBody>
      </p:sp>
      <p:sp>
        <p:nvSpPr>
          <p:cNvPr id="9" name="Rectangle 2"/>
          <p:cNvSpPr txBox="1">
            <a:spLocks noChangeArrowheads="1"/>
          </p:cNvSpPr>
          <p:nvPr/>
        </p:nvSpPr>
        <p:spPr bwMode="auto">
          <a:xfrm>
            <a:off x="193867" y="42396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a:lstStyle>
          <a:p>
            <a:pPr>
              <a:lnSpc>
                <a:spcPct val="80000"/>
              </a:lnSpc>
            </a:pPr>
            <a:r>
              <a:rPr lang="en-US" sz="1800" kern="0" dirty="0"/>
              <a:t>ACL Operation Overview</a:t>
            </a:r>
            <a:br>
              <a:rPr lang="en-US" kern="0" dirty="0"/>
            </a:br>
            <a:r>
              <a:rPr lang="en-US" kern="0" dirty="0"/>
              <a:t>A TCP Conversation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32" y="1657500"/>
            <a:ext cx="5448819" cy="4351144"/>
          </a:xfrm>
          <a:prstGeom prst="rect">
            <a:avLst/>
          </a:prstGeom>
        </p:spPr>
      </p:pic>
    </p:spTree>
    <p:extLst>
      <p:ext uri="{BB962C8B-B14F-4D97-AF65-F5344CB8AC3E}">
        <p14:creationId xmlns:p14="http://schemas.microsoft.com/office/powerpoint/2010/main" val="565984145"/>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938" y="3372849"/>
            <a:ext cx="6276502" cy="363031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4407" y="1956442"/>
            <a:ext cx="5031078" cy="1416407"/>
          </a:xfrm>
          <a:prstGeom prst="rect">
            <a:avLst/>
          </a:prstGeom>
        </p:spPr>
      </p:pic>
      <p:sp>
        <p:nvSpPr>
          <p:cNvPr id="7" name="Content Placeholder 1"/>
          <p:cNvSpPr>
            <a:spLocks noGrp="1"/>
          </p:cNvSpPr>
          <p:nvPr>
            <p:ph idx="1"/>
          </p:nvPr>
        </p:nvSpPr>
        <p:spPr>
          <a:xfrm>
            <a:off x="232348" y="1232592"/>
            <a:ext cx="8733677" cy="5309676"/>
          </a:xfrm>
        </p:spPr>
        <p:txBody>
          <a:bodyPr>
            <a:normAutofit/>
          </a:bodyPr>
          <a:lstStyle/>
          <a:p>
            <a:pPr marL="342900" indent="-342900">
              <a:buFont typeface="Wingdings" panose="05000000000000000000" pitchFamily="2" charset="2"/>
              <a:buChar char="§"/>
            </a:pPr>
            <a:r>
              <a:rPr lang="en-CA" dirty="0"/>
              <a:t>The TCP data segment also identifies the port which matches the requested service.</a:t>
            </a:r>
            <a:endParaRPr lang="en-US" dirty="0"/>
          </a:p>
          <a:p>
            <a:endParaRPr lang="en-US" dirty="0"/>
          </a:p>
        </p:txBody>
      </p:sp>
      <p:sp>
        <p:nvSpPr>
          <p:cNvPr id="11" name="Rectangle 2"/>
          <p:cNvSpPr txBox="1">
            <a:spLocks noChangeArrowheads="1"/>
          </p:cNvSpPr>
          <p:nvPr/>
        </p:nvSpPr>
        <p:spPr bwMode="auto">
          <a:xfrm>
            <a:off x="193867" y="42396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a:lstStyle>
          <a:p>
            <a:pPr>
              <a:lnSpc>
                <a:spcPct val="80000"/>
              </a:lnSpc>
            </a:pPr>
            <a:r>
              <a:rPr lang="en-US" sz="1800" kern="0" dirty="0"/>
              <a:t>ACL Operation Overview</a:t>
            </a:r>
            <a:br>
              <a:rPr lang="en-US" kern="0" dirty="0"/>
            </a:br>
            <a:r>
              <a:rPr lang="en-US" kern="0" dirty="0"/>
              <a:t>A TCP Conversation </a:t>
            </a:r>
            <a:r>
              <a:rPr lang="en-US" kern="0" dirty="0" err="1"/>
              <a:t>cont</a:t>
            </a:r>
            <a:r>
              <a:rPr lang="en-US" kern="0" dirty="0"/>
              <a:t>…</a:t>
            </a:r>
          </a:p>
        </p:txBody>
      </p:sp>
    </p:spTree>
    <p:extLst>
      <p:ext uri="{BB962C8B-B14F-4D97-AF65-F5344CB8AC3E}">
        <p14:creationId xmlns:p14="http://schemas.microsoft.com/office/powerpoint/2010/main" val="1163628797"/>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idx="4294967295"/>
          </p:nvPr>
        </p:nvSpPr>
        <p:spPr>
          <a:xfrm>
            <a:off x="450851" y="353959"/>
            <a:ext cx="8145462" cy="973395"/>
          </a:xfrm>
        </p:spPr>
        <p:txBody>
          <a:bodyPr/>
          <a:lstStyle/>
          <a:p>
            <a:pPr eaLnBrk="1" hangingPunct="1"/>
            <a:r>
              <a:rPr lang="en-US" dirty="0">
                <a:latin typeface="Arial" charset="0"/>
              </a:rPr>
              <a:t>Instructor Materials – Chapter 4 Planning Guide</a:t>
            </a:r>
            <a:endParaRPr lang="en-US" dirty="0"/>
          </a:p>
        </p:txBody>
      </p:sp>
      <p:sp>
        <p:nvSpPr>
          <p:cNvPr id="4099" name="Rectangle 34"/>
          <p:cNvSpPr>
            <a:spLocks noGrp="1" noChangeArrowheads="1"/>
          </p:cNvSpPr>
          <p:nvPr>
            <p:ph type="body" idx="4294967295"/>
          </p:nvPr>
        </p:nvSpPr>
        <p:spPr>
          <a:xfrm>
            <a:off x="450851" y="1327354"/>
            <a:ext cx="7940675" cy="4539803"/>
          </a:xfrm>
        </p:spPr>
        <p:txBody>
          <a:bodyPr/>
          <a:lstStyle/>
          <a:p>
            <a:pPr marL="0" indent="0">
              <a:buNone/>
            </a:pPr>
            <a:r>
              <a:rPr lang="en-CA" dirty="0"/>
              <a:t>This PowerPoint deck is divided in two parts:</a:t>
            </a:r>
          </a:p>
          <a:p>
            <a:pPr marL="457200" indent="-457200">
              <a:buClrTx/>
              <a:buFont typeface="+mj-lt"/>
              <a:buAutoNum type="arabicPeriod"/>
            </a:pPr>
            <a:r>
              <a:rPr lang="en-US" sz="2000" dirty="0"/>
              <a:t>Instructor Planning Guide</a:t>
            </a:r>
            <a:endParaRPr lang="en-CA" sz="2000" dirty="0"/>
          </a:p>
          <a:p>
            <a:pPr lvl="1">
              <a:buClrTx/>
              <a:buFont typeface="Wingdings" charset="2"/>
              <a:buChar char="§"/>
            </a:pPr>
            <a:r>
              <a:rPr lang="en-CA" sz="1600" dirty="0"/>
              <a:t>Information to help you become familiar with the chapter</a:t>
            </a:r>
          </a:p>
          <a:p>
            <a:pPr lvl="1">
              <a:buClrTx/>
              <a:buFont typeface="Wingdings" charset="2"/>
              <a:buChar char="§"/>
            </a:pPr>
            <a:r>
              <a:rPr lang="en-CA" sz="1600" dirty="0"/>
              <a:t>Teaching aids</a:t>
            </a:r>
          </a:p>
          <a:p>
            <a:pPr marL="457200" indent="-457200">
              <a:buClrTx/>
              <a:buFont typeface="+mj-lt"/>
              <a:buAutoNum type="arabicPeriod"/>
            </a:pPr>
            <a:r>
              <a:rPr lang="en-CA" sz="2000" dirty="0"/>
              <a:t>Instructor Class Presentation</a:t>
            </a:r>
          </a:p>
          <a:p>
            <a:pPr lvl="1">
              <a:buClrTx/>
              <a:buFont typeface="Wingdings" charset="2"/>
              <a:buChar char="§"/>
            </a:pPr>
            <a:r>
              <a:rPr lang="en-CA" sz="1600" dirty="0"/>
              <a:t>Optional slides that you can use in the classroom</a:t>
            </a:r>
          </a:p>
          <a:p>
            <a:pPr lvl="1">
              <a:buClrTx/>
              <a:buFont typeface="Wingdings" charset="2"/>
              <a:buChar char="§"/>
            </a:pPr>
            <a:r>
              <a:rPr lang="en-CA" sz="1600" dirty="0"/>
              <a:t>Begins on slide # 9</a:t>
            </a:r>
          </a:p>
          <a:p>
            <a:pPr marL="0" indent="0">
              <a:buNone/>
            </a:pPr>
            <a:r>
              <a:rPr lang="en-CA" sz="2000" dirty="0"/>
              <a:t>Note: Remove the Planning Guide from this presentation before sharing with anyone.</a:t>
            </a:r>
            <a:endParaRPr lang="en-CA" dirty="0"/>
          </a:p>
        </p:txBody>
      </p:sp>
    </p:spTree>
    <p:extLst>
      <p:ext uri="{BB962C8B-B14F-4D97-AF65-F5344CB8AC3E}">
        <p14:creationId xmlns:p14="http://schemas.microsoft.com/office/powerpoint/2010/main" val="1045761936"/>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232348" y="1232592"/>
            <a:ext cx="8733677" cy="5309676"/>
          </a:xfrm>
        </p:spPr>
        <p:txBody>
          <a:bodyPr>
            <a:normAutofit/>
          </a:bodyPr>
          <a:lstStyle/>
          <a:p>
            <a:pPr marL="342900" indent="-342900">
              <a:buFont typeface="Wingdings" panose="05000000000000000000" pitchFamily="2" charset="2"/>
              <a:buChar char="§"/>
            </a:pPr>
            <a:r>
              <a:rPr lang="en-CA" dirty="0"/>
              <a:t>Packet filtering controls access to a network by analyzing the incoming and outgoing packets and forwarding them or discarding them based on given criteria.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421" y="2371725"/>
            <a:ext cx="5353050" cy="4486275"/>
          </a:xfrm>
          <a:prstGeom prst="rect">
            <a:avLst/>
          </a:prstGeom>
        </p:spPr>
      </p:pic>
      <p:sp>
        <p:nvSpPr>
          <p:cNvPr id="8" name="Rectangle 2"/>
          <p:cNvSpPr txBox="1">
            <a:spLocks noChangeArrowheads="1"/>
          </p:cNvSpPr>
          <p:nvPr/>
        </p:nvSpPr>
        <p:spPr bwMode="auto">
          <a:xfrm>
            <a:off x="193867" y="42396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a:lstStyle>
          <a:p>
            <a:pPr>
              <a:lnSpc>
                <a:spcPct val="80000"/>
              </a:lnSpc>
            </a:pPr>
            <a:r>
              <a:rPr lang="en-US" sz="1800" kern="0" dirty="0"/>
              <a:t>ACL Operation Overview</a:t>
            </a:r>
            <a:br>
              <a:rPr lang="en-US" kern="0" dirty="0"/>
            </a:br>
            <a:r>
              <a:rPr lang="en-US" kern="0" dirty="0"/>
              <a:t>ACL Packet Filtering</a:t>
            </a:r>
          </a:p>
        </p:txBody>
      </p:sp>
    </p:spTree>
    <p:extLst>
      <p:ext uri="{BB962C8B-B14F-4D97-AF65-F5344CB8AC3E}">
        <p14:creationId xmlns:p14="http://schemas.microsoft.com/office/powerpoint/2010/main" val="1186832906"/>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109" y="1228775"/>
            <a:ext cx="8733677" cy="5267559"/>
          </a:xfrm>
        </p:spPr>
        <p:txBody>
          <a:bodyPr>
            <a:normAutofit/>
          </a:bodyPr>
          <a:lstStyle/>
          <a:p>
            <a:r>
              <a:rPr lang="en-US" dirty="0"/>
              <a:t>Two types of Cisco IPv4 ACLS:</a:t>
            </a:r>
          </a:p>
          <a:p>
            <a:pPr lvl="1"/>
            <a:r>
              <a:rPr lang="en-US" dirty="0"/>
              <a:t>Standard</a:t>
            </a:r>
          </a:p>
          <a:p>
            <a:pPr lvl="2"/>
            <a:r>
              <a:rPr lang="en-US" dirty="0"/>
              <a:t>Standard ACLs can be used to permit or deny traffic only from source IPv4 addresses. The destination of the packet and the ports involved are not evaluated</a:t>
            </a:r>
          </a:p>
          <a:p>
            <a:pPr lvl="1"/>
            <a:r>
              <a:rPr lang="en-US" dirty="0"/>
              <a:t>Extended</a:t>
            </a:r>
          </a:p>
          <a:p>
            <a:pPr lvl="2"/>
            <a:r>
              <a:rPr lang="en-US" dirty="0"/>
              <a:t>Extended ACLs filter IPv4 packets based on several attributes:</a:t>
            </a:r>
          </a:p>
          <a:p>
            <a:pPr lvl="3"/>
            <a:r>
              <a:rPr lang="en-US" dirty="0"/>
              <a:t>Protocol type</a:t>
            </a:r>
          </a:p>
          <a:p>
            <a:pPr lvl="3"/>
            <a:r>
              <a:rPr lang="en-US" dirty="0"/>
              <a:t>Source IPv4 address</a:t>
            </a:r>
          </a:p>
          <a:p>
            <a:pPr lvl="3"/>
            <a:r>
              <a:rPr lang="en-US" dirty="0"/>
              <a:t>Destination IPv4 address</a:t>
            </a:r>
          </a:p>
          <a:p>
            <a:pPr lvl="3"/>
            <a:r>
              <a:rPr lang="en-US" dirty="0"/>
              <a:t>Source TCP or UDP ports</a:t>
            </a:r>
          </a:p>
          <a:p>
            <a:pPr lvl="3"/>
            <a:r>
              <a:rPr lang="en-US" dirty="0"/>
              <a:t>Destination TCP or UDP ports</a:t>
            </a:r>
          </a:p>
          <a:p>
            <a:pPr lvl="3"/>
            <a:r>
              <a:rPr lang="en-US" dirty="0"/>
              <a:t>Optional protocol type information for finer control</a:t>
            </a:r>
          </a:p>
          <a:p>
            <a:pPr lvl="2"/>
            <a:endParaRPr lang="en-US" dirty="0"/>
          </a:p>
          <a:p>
            <a:pPr lvl="2"/>
            <a:endParaRPr lang="en-US" dirty="0"/>
          </a:p>
        </p:txBody>
      </p:sp>
      <p:sp>
        <p:nvSpPr>
          <p:cNvPr id="21505" name="Rectangle 2"/>
          <p:cNvSpPr>
            <a:spLocks noGrp="1" noChangeArrowheads="1"/>
          </p:cNvSpPr>
          <p:nvPr>
            <p:ph type="title"/>
          </p:nvPr>
        </p:nvSpPr>
        <p:spPr/>
        <p:txBody>
          <a:bodyPr/>
          <a:lstStyle/>
          <a:p>
            <a:pPr>
              <a:lnSpc>
                <a:spcPct val="80000"/>
              </a:lnSpc>
              <a:buFontTx/>
              <a:buNone/>
            </a:pPr>
            <a:r>
              <a:rPr lang="en-US" sz="1800" dirty="0"/>
              <a:t>Types of IPv4 ACLs</a:t>
            </a:r>
            <a:br>
              <a:rPr lang="en-US" dirty="0"/>
            </a:br>
            <a:r>
              <a:rPr lang="en-US" dirty="0"/>
              <a:t>Standard and Extended IPv4 ACLs</a:t>
            </a:r>
          </a:p>
        </p:txBody>
      </p:sp>
    </p:spTree>
    <p:extLst>
      <p:ext uri="{BB962C8B-B14F-4D97-AF65-F5344CB8AC3E}">
        <p14:creationId xmlns:p14="http://schemas.microsoft.com/office/powerpoint/2010/main" val="1409677141"/>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nSpc>
                <a:spcPct val="80000"/>
              </a:lnSpc>
              <a:buFontTx/>
              <a:buNone/>
            </a:pPr>
            <a:r>
              <a:rPr lang="en-US" sz="1800" dirty="0"/>
              <a:t>Types of IPv4 ACLs</a:t>
            </a:r>
            <a:br>
              <a:rPr lang="en-US" dirty="0"/>
            </a:br>
            <a:r>
              <a:rPr lang="en-US" dirty="0"/>
              <a:t>Standard and Extended IPv4 ACLs </a:t>
            </a:r>
            <a:r>
              <a:rPr lang="en-US" dirty="0" err="1"/>
              <a:t>cont</a:t>
            </a:r>
            <a:r>
              <a:rPr lang="en-US"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51" y="1853764"/>
            <a:ext cx="7469590" cy="1157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771" y="3632836"/>
            <a:ext cx="7526350" cy="2576895"/>
          </a:xfrm>
          <a:prstGeom prst="rect">
            <a:avLst/>
          </a:prstGeom>
        </p:spPr>
      </p:pic>
    </p:spTree>
    <p:extLst>
      <p:ext uri="{BB962C8B-B14F-4D97-AF65-F5344CB8AC3E}">
        <p14:creationId xmlns:p14="http://schemas.microsoft.com/office/powerpoint/2010/main" val="3413013692"/>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nSpc>
                <a:spcPct val="80000"/>
              </a:lnSpc>
              <a:buFontTx/>
              <a:buNone/>
            </a:pPr>
            <a:r>
              <a:rPr lang="en-US" sz="1800" dirty="0"/>
              <a:t>Types of IPv4 ACLs</a:t>
            </a:r>
            <a:br>
              <a:rPr lang="en-US" dirty="0"/>
            </a:br>
            <a:r>
              <a:rPr lang="en-US" dirty="0"/>
              <a:t>Numbered and Named ACLs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614" y="2070792"/>
            <a:ext cx="6345143" cy="203088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8352" y="4319417"/>
            <a:ext cx="6334165" cy="2513906"/>
          </a:xfrm>
          <a:prstGeom prst="rect">
            <a:avLst/>
          </a:prstGeom>
        </p:spPr>
      </p:pic>
      <p:sp>
        <p:nvSpPr>
          <p:cNvPr id="7" name="Content Placeholder 1"/>
          <p:cNvSpPr>
            <a:spLocks noGrp="1"/>
          </p:cNvSpPr>
          <p:nvPr>
            <p:ph idx="1"/>
          </p:nvPr>
        </p:nvSpPr>
        <p:spPr>
          <a:xfrm>
            <a:off x="232348" y="1232592"/>
            <a:ext cx="8733677" cy="5309676"/>
          </a:xfrm>
        </p:spPr>
        <p:txBody>
          <a:bodyPr>
            <a:normAutofit/>
          </a:bodyPr>
          <a:lstStyle/>
          <a:p>
            <a:pPr marL="342900" indent="-342900">
              <a:buFont typeface="Wingdings" panose="05000000000000000000" pitchFamily="2" charset="2"/>
              <a:buChar char="§"/>
            </a:pPr>
            <a:r>
              <a:rPr lang="en-US" dirty="0"/>
              <a:t>Standard and extended ACLs can be created using either a number or a name to identify the ACL.</a:t>
            </a:r>
          </a:p>
        </p:txBody>
      </p:sp>
    </p:spTree>
    <p:extLst>
      <p:ext uri="{BB962C8B-B14F-4D97-AF65-F5344CB8AC3E}">
        <p14:creationId xmlns:p14="http://schemas.microsoft.com/office/powerpoint/2010/main" val="1911865499"/>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nSpc>
                <a:spcPct val="80000"/>
              </a:lnSpc>
              <a:buFontTx/>
              <a:buNone/>
            </a:pPr>
            <a:r>
              <a:rPr lang="en-US" sz="1800" dirty="0"/>
              <a:t>Types of IPv4 ACLs</a:t>
            </a:r>
            <a:br>
              <a:rPr lang="en-US" dirty="0"/>
            </a:br>
            <a:r>
              <a:rPr lang="en-US" dirty="0"/>
              <a:t>Where to Place ACLs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133" y="1441729"/>
            <a:ext cx="7597625" cy="5307089"/>
          </a:xfrm>
          <a:prstGeom prst="rect">
            <a:avLst/>
          </a:prstGeom>
        </p:spPr>
      </p:pic>
    </p:spTree>
    <p:extLst>
      <p:ext uri="{BB962C8B-B14F-4D97-AF65-F5344CB8AC3E}">
        <p14:creationId xmlns:p14="http://schemas.microsoft.com/office/powerpoint/2010/main" val="3657031949"/>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nSpc>
                <a:spcPct val="80000"/>
              </a:lnSpc>
              <a:buFontTx/>
              <a:buNone/>
            </a:pPr>
            <a:r>
              <a:rPr lang="en-US" sz="1800" dirty="0"/>
              <a:t>Types of IPv4 ACLs</a:t>
            </a:r>
            <a:br>
              <a:rPr lang="en-US" dirty="0"/>
            </a:br>
            <a:r>
              <a:rPr lang="en-US" dirty="0"/>
              <a:t>Where to Place ACLs </a:t>
            </a:r>
            <a:r>
              <a:rPr lang="en-US" dirty="0" err="1"/>
              <a:t>cont</a:t>
            </a:r>
            <a:r>
              <a:rPr lang="en-US" dirty="0"/>
              <a:t>…</a:t>
            </a:r>
          </a:p>
        </p:txBody>
      </p:sp>
      <p:sp>
        <p:nvSpPr>
          <p:cNvPr id="4" name="TextBox 3"/>
          <p:cNvSpPr txBox="1"/>
          <p:nvPr/>
        </p:nvSpPr>
        <p:spPr>
          <a:xfrm>
            <a:off x="228600" y="1615440"/>
            <a:ext cx="8366760" cy="3924151"/>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charset="0"/>
              <a:buChar char="§"/>
            </a:pPr>
            <a:r>
              <a:rPr lang="en-US" sz="2000" dirty="0">
                <a:latin typeface="+mn-lt"/>
              </a:rPr>
              <a:t>Every ACL should be placed where it has the greatest impact on efficiency. The basic rules are:</a:t>
            </a:r>
          </a:p>
          <a:p>
            <a:pPr marL="693738" lvl="1" indent="-236538" algn="l" defTabSz="814388">
              <a:lnSpc>
                <a:spcPct val="95000"/>
              </a:lnSpc>
              <a:spcBef>
                <a:spcPct val="50000"/>
              </a:spcBef>
              <a:buClr>
                <a:srgbClr val="708CA1"/>
              </a:buClr>
              <a:buFont typeface="Wingdings" charset="0"/>
              <a:buChar char="§"/>
            </a:pPr>
            <a:r>
              <a:rPr lang="en-US" sz="2000" dirty="0">
                <a:latin typeface="+mn-lt"/>
              </a:rPr>
              <a:t>Extended ACLs - Locate extended ACLs as close as possible to the source of the traffic to be filtered. </a:t>
            </a:r>
          </a:p>
          <a:p>
            <a:pPr marL="693738" lvl="1" indent="-236538" algn="l" defTabSz="814388">
              <a:lnSpc>
                <a:spcPct val="95000"/>
              </a:lnSpc>
              <a:spcBef>
                <a:spcPct val="50000"/>
              </a:spcBef>
              <a:buClr>
                <a:srgbClr val="708CA1"/>
              </a:buClr>
              <a:buFont typeface="Wingdings" charset="0"/>
              <a:buChar char="§"/>
            </a:pPr>
            <a:r>
              <a:rPr lang="en-US" sz="2000" dirty="0">
                <a:latin typeface="+mn-lt"/>
              </a:rPr>
              <a:t>Standard ACLs - Because standard ACLs do not specify destination addresses, place them as close to the destination as possible.</a:t>
            </a:r>
          </a:p>
          <a:p>
            <a:pPr marL="693738" lvl="1" indent="-236538" algn="l" defTabSz="814388">
              <a:lnSpc>
                <a:spcPct val="95000"/>
              </a:lnSpc>
              <a:spcBef>
                <a:spcPct val="50000"/>
              </a:spcBef>
              <a:buClr>
                <a:srgbClr val="708CA1"/>
              </a:buClr>
              <a:buFont typeface="Wingdings" charset="0"/>
              <a:buChar char="§"/>
            </a:pPr>
            <a:r>
              <a:rPr lang="en-US" sz="2000" dirty="0">
                <a:latin typeface="+mn-lt"/>
              </a:rPr>
              <a:t>Placement of the ACL, and therefore the type of ACL used, may also depend on: the extent of the network administrator’s control, bandwidth of the networks involved, and ease of configuration.</a:t>
            </a:r>
          </a:p>
          <a:p>
            <a:pPr marL="236538" indent="-236538" algn="l" defTabSz="814388">
              <a:lnSpc>
                <a:spcPct val="95000"/>
              </a:lnSpc>
              <a:spcBef>
                <a:spcPct val="50000"/>
              </a:spcBef>
              <a:buClr>
                <a:srgbClr val="708CA1"/>
              </a:buClr>
              <a:buFont typeface="Wingdings" charset="0"/>
              <a:buChar char="§"/>
            </a:pPr>
            <a:endParaRPr lang="en-US" sz="2000" dirty="0">
              <a:latin typeface="+mn-lt"/>
            </a:endParaRPr>
          </a:p>
        </p:txBody>
      </p:sp>
    </p:spTree>
    <p:extLst>
      <p:ext uri="{BB962C8B-B14F-4D97-AF65-F5344CB8AC3E}">
        <p14:creationId xmlns:p14="http://schemas.microsoft.com/office/powerpoint/2010/main" val="954183661"/>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nSpc>
                <a:spcPct val="80000"/>
              </a:lnSpc>
              <a:buFontTx/>
              <a:buNone/>
            </a:pPr>
            <a:r>
              <a:rPr lang="en-US" sz="1800" dirty="0"/>
              <a:t>Types of IPv4 ACLs</a:t>
            </a:r>
            <a:br>
              <a:rPr lang="en-US" dirty="0"/>
            </a:br>
            <a:r>
              <a:rPr lang="en-US" dirty="0"/>
              <a:t>Standard ACL Placement Example</a:t>
            </a:r>
          </a:p>
        </p:txBody>
      </p:sp>
      <p:sp>
        <p:nvSpPr>
          <p:cNvPr id="5" name="Content Placeholder 1"/>
          <p:cNvSpPr>
            <a:spLocks noGrp="1"/>
          </p:cNvSpPr>
          <p:nvPr>
            <p:ph idx="1"/>
          </p:nvPr>
        </p:nvSpPr>
        <p:spPr>
          <a:xfrm>
            <a:off x="213110" y="1325880"/>
            <a:ext cx="8752915" cy="5000492"/>
          </a:xfrm>
        </p:spPr>
        <p:txBody>
          <a:bodyPr/>
          <a:lstStyle/>
          <a:p>
            <a:r>
              <a:rPr lang="en-US" sz="2000" dirty="0"/>
              <a:t>The administrator wants to prevent traffic originating in the 192.168.10.0/24 network from reaching the 192.168.30.0/24 network. </a:t>
            </a:r>
          </a:p>
          <a:p>
            <a:endParaRPr lang="en-US" sz="20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231" y="2079308"/>
            <a:ext cx="6197609" cy="438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381779"/>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37730" y="2256596"/>
            <a:ext cx="6018663" cy="4485454"/>
          </a:xfrm>
          <a:prstGeom prst="rect">
            <a:avLst/>
          </a:prstGeom>
        </p:spPr>
      </p:pic>
      <p:sp>
        <p:nvSpPr>
          <p:cNvPr id="21505" name="Rectangle 2"/>
          <p:cNvSpPr>
            <a:spLocks noGrp="1" noChangeArrowheads="1"/>
          </p:cNvSpPr>
          <p:nvPr>
            <p:ph type="title"/>
          </p:nvPr>
        </p:nvSpPr>
        <p:spPr/>
        <p:txBody>
          <a:bodyPr/>
          <a:lstStyle/>
          <a:p>
            <a:pPr>
              <a:lnSpc>
                <a:spcPct val="80000"/>
              </a:lnSpc>
              <a:buFontTx/>
              <a:buNone/>
            </a:pPr>
            <a:r>
              <a:rPr lang="en-US" sz="1800" dirty="0"/>
              <a:t>Types of IPv4 ACLs</a:t>
            </a:r>
            <a:br>
              <a:rPr lang="en-US" dirty="0"/>
            </a:br>
            <a:r>
              <a:rPr lang="en-US" dirty="0"/>
              <a:t>Extended ACL Placement Example</a:t>
            </a:r>
          </a:p>
        </p:txBody>
      </p:sp>
      <p:sp>
        <p:nvSpPr>
          <p:cNvPr id="5" name="Content Placeholder 1"/>
          <p:cNvSpPr>
            <a:spLocks noGrp="1"/>
          </p:cNvSpPr>
          <p:nvPr>
            <p:ph idx="1"/>
          </p:nvPr>
        </p:nvSpPr>
        <p:spPr>
          <a:xfrm>
            <a:off x="213110" y="1325880"/>
            <a:ext cx="8752915" cy="5000492"/>
          </a:xfrm>
        </p:spPr>
        <p:txBody>
          <a:bodyPr/>
          <a:lstStyle/>
          <a:p>
            <a:r>
              <a:rPr lang="en-US" sz="2000" dirty="0"/>
              <a:t>The administrator wants to deny Telnet and FTP traffic from the 192.168.11.0/24 network to Company B’s 192.168.30.0/24 network. All other traffic from the .11 network must be permitted to leave Company A without restriction.</a:t>
            </a:r>
          </a:p>
        </p:txBody>
      </p:sp>
    </p:spTree>
    <p:extLst>
      <p:ext uri="{BB962C8B-B14F-4D97-AF65-F5344CB8AC3E}">
        <p14:creationId xmlns:p14="http://schemas.microsoft.com/office/powerpoint/2010/main" val="408021861"/>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nSpc>
                <a:spcPct val="80000"/>
              </a:lnSpc>
              <a:buFontTx/>
              <a:buNone/>
            </a:pPr>
            <a:r>
              <a:rPr lang="en-US" sz="1800" dirty="0"/>
              <a:t>Standard IPv4 ACL Configuration</a:t>
            </a:r>
            <a:br>
              <a:rPr lang="en-US" dirty="0"/>
            </a:br>
            <a:r>
              <a:rPr lang="en-US" dirty="0"/>
              <a:t>Configure a Standard IPv4 ACL</a:t>
            </a:r>
          </a:p>
        </p:txBody>
      </p:sp>
      <p:sp>
        <p:nvSpPr>
          <p:cNvPr id="5" name="Content Placeholder 1"/>
          <p:cNvSpPr>
            <a:spLocks noGrp="1"/>
          </p:cNvSpPr>
          <p:nvPr>
            <p:ph idx="1"/>
          </p:nvPr>
        </p:nvSpPr>
        <p:spPr>
          <a:xfrm>
            <a:off x="213110" y="1325880"/>
            <a:ext cx="8752915" cy="975360"/>
          </a:xfrm>
        </p:spPr>
        <p:txBody>
          <a:bodyPr/>
          <a:lstStyle/>
          <a:p>
            <a:r>
              <a:rPr lang="en-US" dirty="0"/>
              <a:t>Router(</a:t>
            </a:r>
            <a:r>
              <a:rPr lang="en-US" dirty="0" err="1"/>
              <a:t>config</a:t>
            </a:r>
            <a:r>
              <a:rPr lang="en-US" dirty="0"/>
              <a:t>)# </a:t>
            </a:r>
            <a:r>
              <a:rPr lang="en-US" b="1" dirty="0"/>
              <a:t>access-list</a:t>
            </a:r>
            <a:r>
              <a:rPr lang="en-US" dirty="0"/>
              <a:t> </a:t>
            </a:r>
            <a:r>
              <a:rPr lang="en-US" i="1" dirty="0"/>
              <a:t>access-list-number </a:t>
            </a:r>
            <a:r>
              <a:rPr lang="en-US" dirty="0"/>
              <a:t>{ </a:t>
            </a:r>
            <a:r>
              <a:rPr lang="en-US" b="1" dirty="0"/>
              <a:t>deny</a:t>
            </a:r>
            <a:r>
              <a:rPr lang="en-US" dirty="0"/>
              <a:t> | </a:t>
            </a:r>
            <a:r>
              <a:rPr lang="en-US" b="1" dirty="0"/>
              <a:t>permit</a:t>
            </a:r>
            <a:r>
              <a:rPr lang="en-US" dirty="0"/>
              <a:t> | </a:t>
            </a:r>
            <a:r>
              <a:rPr lang="en-US" b="1" dirty="0"/>
              <a:t>remark</a:t>
            </a:r>
            <a:r>
              <a:rPr lang="en-US" dirty="0"/>
              <a:t> } </a:t>
            </a:r>
            <a:r>
              <a:rPr lang="en-US" i="1" dirty="0"/>
              <a:t>source</a:t>
            </a:r>
            <a:r>
              <a:rPr lang="en-US" dirty="0"/>
              <a:t> [ </a:t>
            </a:r>
            <a:r>
              <a:rPr lang="en-US" i="1" dirty="0"/>
              <a:t>source-wildcard</a:t>
            </a:r>
            <a:r>
              <a:rPr lang="en-US" dirty="0"/>
              <a:t> ] [ </a:t>
            </a:r>
            <a:r>
              <a:rPr lang="en-US" b="1" dirty="0"/>
              <a:t>log</a:t>
            </a:r>
            <a:r>
              <a:rPr lang="en-US" dirty="0"/>
              <a:t> ]</a:t>
            </a:r>
          </a:p>
          <a:p>
            <a:endParaRPr lang="en-US" sz="20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705" y="4731068"/>
            <a:ext cx="50863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23" y="2340293"/>
            <a:ext cx="509587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6490131"/>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nSpc>
                <a:spcPct val="80000"/>
              </a:lnSpc>
              <a:buFontTx/>
              <a:buNone/>
            </a:pPr>
            <a:r>
              <a:rPr lang="en-US" sz="1800" dirty="0"/>
              <a:t>Standard IPv4 ACL Configuration</a:t>
            </a:r>
            <a:br>
              <a:rPr lang="en-US" dirty="0"/>
            </a:br>
            <a:r>
              <a:rPr lang="en-US" dirty="0"/>
              <a:t>Apply a Standard IPv4 ACL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161" y="1387855"/>
            <a:ext cx="6773570" cy="5320659"/>
          </a:xfrm>
          <a:prstGeom prst="rect">
            <a:avLst/>
          </a:prstGeom>
        </p:spPr>
      </p:pic>
    </p:spTree>
    <p:extLst>
      <p:ext uri="{BB962C8B-B14F-4D97-AF65-F5344CB8AC3E}">
        <p14:creationId xmlns:p14="http://schemas.microsoft.com/office/powerpoint/2010/main" val="2797119172"/>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33"/>
          <p:cNvSpPr txBox="1">
            <a:spLocks noChangeArrowheads="1"/>
          </p:cNvSpPr>
          <p:nvPr/>
        </p:nvSpPr>
        <p:spPr bwMode="white">
          <a:xfrm>
            <a:off x="311148" y="2155592"/>
            <a:ext cx="4189413" cy="1838248"/>
          </a:xfrm>
          <a:prstGeom prst="rect">
            <a:avLst/>
          </a:prstGeom>
          <a:noFill/>
          <a:ln w="9525" algn="ctr">
            <a:noFill/>
            <a:miter lim="800000"/>
            <a:headEnd/>
            <a:tailEnd/>
          </a:ln>
        </p:spPr>
        <p:txBody>
          <a:bodyPr lIns="82124" tIns="41061" rIns="82124" bIns="41061" anchor="ctr"/>
          <a:lstStyle/>
          <a:p>
            <a:pPr algn="l" defTabSz="814388">
              <a:lnSpc>
                <a:spcPct val="90000"/>
              </a:lnSpc>
              <a:defRPr/>
            </a:pPr>
            <a:r>
              <a:rPr lang="en-US" b="0" kern="0" dirty="0">
                <a:solidFill>
                  <a:schemeClr val="bg1"/>
                </a:solidFill>
                <a:latin typeface="+mj-lt"/>
                <a:ea typeface="+mj-ea"/>
                <a:cs typeface="+mj-cs"/>
              </a:rPr>
              <a:t>Connecting Networks</a:t>
            </a:r>
          </a:p>
          <a:p>
            <a:pPr algn="l" defTabSz="814388">
              <a:defRPr/>
            </a:pPr>
            <a:r>
              <a:rPr lang="en-US" b="0" kern="0" dirty="0">
                <a:solidFill>
                  <a:schemeClr val="bg1"/>
                </a:solidFill>
                <a:latin typeface="+mj-lt"/>
                <a:ea typeface="+mj-ea"/>
                <a:cs typeface="+mj-cs"/>
              </a:rPr>
              <a:t>Planning </a:t>
            </a:r>
            <a:r>
              <a:rPr lang="en-US" kern="0" dirty="0">
                <a:solidFill>
                  <a:schemeClr val="bg1"/>
                </a:solidFill>
                <a:latin typeface="+mj-lt"/>
                <a:ea typeface="+mj-ea"/>
                <a:cs typeface="+mj-cs"/>
              </a:rPr>
              <a:t>Guide</a:t>
            </a:r>
          </a:p>
          <a:p>
            <a:pPr algn="l" defTabSz="814388">
              <a:defRPr/>
            </a:pPr>
            <a:r>
              <a:rPr lang="en-US" kern="0" dirty="0">
                <a:solidFill>
                  <a:schemeClr val="bg1"/>
                </a:solidFill>
                <a:latin typeface="+mj-lt"/>
                <a:ea typeface="+mj-ea"/>
                <a:cs typeface="+mj-cs"/>
              </a:rPr>
              <a:t>Chapter 4: Access Control Lists</a:t>
            </a:r>
          </a:p>
        </p:txBody>
      </p:sp>
    </p:spTree>
    <p:extLst>
      <p:ext uri="{BB962C8B-B14F-4D97-AF65-F5344CB8AC3E}">
        <p14:creationId xmlns:p14="http://schemas.microsoft.com/office/powerpoint/2010/main" val="3725981340"/>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nSpc>
                <a:spcPct val="80000"/>
              </a:lnSpc>
              <a:buFontTx/>
              <a:buNone/>
            </a:pPr>
            <a:r>
              <a:rPr lang="en-US" sz="1800" dirty="0"/>
              <a:t>Standard IPv4 ACL Configuration</a:t>
            </a:r>
            <a:br>
              <a:rPr lang="en-US" dirty="0"/>
            </a:br>
            <a:r>
              <a:rPr lang="en-US" dirty="0"/>
              <a:t>Named Standard IPv4 ACLs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678" y="1532427"/>
            <a:ext cx="7048536" cy="5059441"/>
          </a:xfrm>
          <a:prstGeom prst="rect">
            <a:avLst/>
          </a:prstGeom>
        </p:spPr>
      </p:pic>
    </p:spTree>
    <p:extLst>
      <p:ext uri="{BB962C8B-B14F-4D97-AF65-F5344CB8AC3E}">
        <p14:creationId xmlns:p14="http://schemas.microsoft.com/office/powerpoint/2010/main" val="2776998738"/>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nSpc>
                <a:spcPct val="80000"/>
              </a:lnSpc>
              <a:buFontTx/>
              <a:buNone/>
            </a:pPr>
            <a:r>
              <a:rPr lang="en-US" sz="1800" dirty="0"/>
              <a:t>Standard IPv4 ACL Configuration</a:t>
            </a:r>
            <a:br>
              <a:rPr lang="en-US" dirty="0"/>
            </a:br>
            <a:r>
              <a:rPr lang="en-US" dirty="0"/>
              <a:t>Named Standard IPv4 ACLs </a:t>
            </a:r>
            <a:r>
              <a:rPr lang="en-US" dirty="0" err="1"/>
              <a:t>cont</a:t>
            </a:r>
            <a:r>
              <a:rPr lang="en-US"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727" y="1352550"/>
            <a:ext cx="6467475" cy="5505450"/>
          </a:xfrm>
          <a:prstGeom prst="rect">
            <a:avLst/>
          </a:prstGeom>
        </p:spPr>
      </p:pic>
    </p:spTree>
    <p:extLst>
      <p:ext uri="{BB962C8B-B14F-4D97-AF65-F5344CB8AC3E}">
        <p14:creationId xmlns:p14="http://schemas.microsoft.com/office/powerpoint/2010/main" val="373349198"/>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nSpc>
                <a:spcPct val="80000"/>
              </a:lnSpc>
              <a:buFontTx/>
              <a:buNone/>
            </a:pPr>
            <a:r>
              <a:rPr lang="en-US" sz="1800" dirty="0"/>
              <a:t>Standard IPv4 ACL Configuration</a:t>
            </a:r>
            <a:br>
              <a:rPr lang="en-US" dirty="0"/>
            </a:br>
            <a:r>
              <a:rPr lang="en-US" dirty="0"/>
              <a:t>Verify ACLs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8" y="1296353"/>
            <a:ext cx="5076825"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8960" y="4220527"/>
            <a:ext cx="5679142" cy="2241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072576"/>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t>4.2 Extended IPv4 ACLs</a:t>
            </a:r>
            <a:endParaRPr lang="en-US" sz="2400" dirty="0">
              <a:solidFill>
                <a:srgbClr val="00B0F0"/>
              </a:solidFill>
            </a:endParaRPr>
          </a:p>
        </p:txBody>
      </p:sp>
    </p:spTree>
    <p:extLst>
      <p:ext uri="{BB962C8B-B14F-4D97-AF65-F5344CB8AC3E}">
        <p14:creationId xmlns:p14="http://schemas.microsoft.com/office/powerpoint/2010/main" val="2098333176"/>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755982"/>
          </a:xfrm>
        </p:spPr>
        <p:txBody>
          <a:bodyPr/>
          <a:lstStyle/>
          <a:p>
            <a:r>
              <a:rPr lang="en-US" sz="1800" dirty="0"/>
              <a:t>Structure of an Extended IPv4 ACLs</a:t>
            </a:r>
            <a:br>
              <a:rPr lang="en-US" sz="1800" dirty="0"/>
            </a:br>
            <a:r>
              <a:rPr lang="en-US" dirty="0"/>
              <a:t>Extended ACLs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796" y="2171269"/>
            <a:ext cx="6394300" cy="4686731"/>
          </a:xfrm>
          <a:prstGeom prst="rect">
            <a:avLst/>
          </a:prstGeom>
        </p:spPr>
      </p:pic>
      <p:sp>
        <p:nvSpPr>
          <p:cNvPr id="7" name="Content Placeholder 1"/>
          <p:cNvSpPr>
            <a:spLocks noGrp="1"/>
          </p:cNvSpPr>
          <p:nvPr>
            <p:ph idx="1"/>
          </p:nvPr>
        </p:nvSpPr>
        <p:spPr>
          <a:xfrm>
            <a:off x="240174" y="1453365"/>
            <a:ext cx="8679544" cy="4683967"/>
          </a:xfrm>
        </p:spPr>
        <p:txBody>
          <a:bodyPr/>
          <a:lstStyle/>
          <a:p>
            <a:r>
              <a:rPr lang="en-US" dirty="0"/>
              <a:t>Extended ACLs are used more often than standard ACLs because they provide a greater degree of control.</a:t>
            </a:r>
            <a:endParaRPr lang="en-US" sz="2200" dirty="0"/>
          </a:p>
        </p:txBody>
      </p:sp>
    </p:spTree>
    <p:extLst>
      <p:ext uri="{BB962C8B-B14F-4D97-AF65-F5344CB8AC3E}">
        <p14:creationId xmlns:p14="http://schemas.microsoft.com/office/powerpoint/2010/main" val="2955344014"/>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240174" y="1453365"/>
            <a:ext cx="8679544" cy="4683967"/>
          </a:xfrm>
        </p:spPr>
        <p:txBody>
          <a:bodyPr/>
          <a:lstStyle/>
          <a:p>
            <a:r>
              <a:rPr lang="en-US" dirty="0"/>
              <a:t>The ability to filter on protocol and port number allows network administrators to build very specific extended ACLs. </a:t>
            </a:r>
          </a:p>
          <a:p>
            <a:r>
              <a:rPr lang="en-US" dirty="0"/>
              <a:t>An application can be specified by configuring either the port number or the name of a well-known port. </a:t>
            </a:r>
            <a:endParaRPr lang="en-US" sz="2200" dirty="0"/>
          </a:p>
        </p:txBody>
      </p:sp>
      <p:sp>
        <p:nvSpPr>
          <p:cNvPr id="21505" name="Rectangle 2"/>
          <p:cNvSpPr>
            <a:spLocks noGrp="1" noChangeArrowheads="1"/>
          </p:cNvSpPr>
          <p:nvPr>
            <p:ph type="title"/>
          </p:nvPr>
        </p:nvSpPr>
        <p:spPr>
          <a:xfrm>
            <a:off x="193868" y="394392"/>
            <a:ext cx="8772157" cy="755982"/>
          </a:xfrm>
        </p:spPr>
        <p:txBody>
          <a:bodyPr/>
          <a:lstStyle/>
          <a:p>
            <a:r>
              <a:rPr lang="en-US" sz="1800" dirty="0"/>
              <a:t>Structure of an Extended IPv4 ACLs</a:t>
            </a:r>
            <a:br>
              <a:rPr lang="en-US" sz="1800" dirty="0"/>
            </a:br>
            <a:r>
              <a:rPr lang="en-US" dirty="0"/>
              <a:t>Filtering Ports and Services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742" y="3241694"/>
            <a:ext cx="6508408" cy="3198629"/>
          </a:xfrm>
          <a:prstGeom prst="rect">
            <a:avLst/>
          </a:prstGeom>
        </p:spPr>
      </p:pic>
    </p:spTree>
    <p:extLst>
      <p:ext uri="{BB962C8B-B14F-4D97-AF65-F5344CB8AC3E}">
        <p14:creationId xmlns:p14="http://schemas.microsoft.com/office/powerpoint/2010/main" val="28366985"/>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240174" y="1453365"/>
            <a:ext cx="8679544" cy="4683967"/>
          </a:xfrm>
        </p:spPr>
        <p:txBody>
          <a:bodyPr/>
          <a:lstStyle/>
          <a:p>
            <a:r>
              <a:rPr lang="en-US" dirty="0"/>
              <a:t>The procedural steps for configuring extended ACLs are the same as for standard ACLs. The extended ACL is first configured, and then it is activated on an interface. However, the command syntax and parameters are more complex to support the additional features provided by extended ACLs.</a:t>
            </a:r>
          </a:p>
          <a:p>
            <a:pPr marL="0" indent="0">
              <a:buNone/>
            </a:pPr>
            <a:endParaRPr lang="en-US" sz="2200" dirty="0"/>
          </a:p>
        </p:txBody>
      </p:sp>
      <p:sp>
        <p:nvSpPr>
          <p:cNvPr id="21505" name="Rectangle 2"/>
          <p:cNvSpPr>
            <a:spLocks noGrp="1" noChangeArrowheads="1"/>
          </p:cNvSpPr>
          <p:nvPr>
            <p:ph type="title"/>
          </p:nvPr>
        </p:nvSpPr>
        <p:spPr>
          <a:xfrm>
            <a:off x="193868" y="394392"/>
            <a:ext cx="8772157" cy="755982"/>
          </a:xfrm>
        </p:spPr>
        <p:txBody>
          <a:bodyPr/>
          <a:lstStyle/>
          <a:p>
            <a:r>
              <a:rPr lang="en-US" sz="1800" dirty="0"/>
              <a:t>Configure Extended IPv4 ACLs</a:t>
            </a:r>
            <a:br>
              <a:rPr lang="en-US" sz="1800" dirty="0"/>
            </a:br>
            <a:r>
              <a:rPr lang="en-US" dirty="0"/>
              <a:t>Configuring Extended ACLs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411" y="3718790"/>
            <a:ext cx="6565155" cy="1310410"/>
          </a:xfrm>
          <a:prstGeom prst="rect">
            <a:avLst/>
          </a:prstGeom>
        </p:spPr>
      </p:pic>
    </p:spTree>
    <p:extLst>
      <p:ext uri="{BB962C8B-B14F-4D97-AF65-F5344CB8AC3E}">
        <p14:creationId xmlns:p14="http://schemas.microsoft.com/office/powerpoint/2010/main" val="810665978"/>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755982"/>
          </a:xfrm>
        </p:spPr>
        <p:txBody>
          <a:bodyPr/>
          <a:lstStyle/>
          <a:p>
            <a:r>
              <a:rPr lang="en-US" sz="1800" dirty="0"/>
              <a:t>Configure Extended IPv4 ACLs</a:t>
            </a:r>
            <a:br>
              <a:rPr lang="en-US" sz="1800" dirty="0"/>
            </a:br>
            <a:r>
              <a:rPr lang="en-US" dirty="0"/>
              <a:t>Configuring Extended ACLs </a:t>
            </a:r>
            <a:r>
              <a:rPr lang="en-US" dirty="0" err="1"/>
              <a:t>cont</a:t>
            </a:r>
            <a:r>
              <a:rPr lang="en-US"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786" y="1564105"/>
            <a:ext cx="5956320" cy="4446921"/>
          </a:xfrm>
          <a:prstGeom prst="rect">
            <a:avLst/>
          </a:prstGeom>
        </p:spPr>
      </p:pic>
    </p:spTree>
    <p:extLst>
      <p:ext uri="{BB962C8B-B14F-4D97-AF65-F5344CB8AC3E}">
        <p14:creationId xmlns:p14="http://schemas.microsoft.com/office/powerpoint/2010/main" val="1197288500"/>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755982"/>
          </a:xfrm>
        </p:spPr>
        <p:txBody>
          <a:bodyPr/>
          <a:lstStyle/>
          <a:p>
            <a:r>
              <a:rPr lang="en-US" sz="1800" dirty="0"/>
              <a:t>Configure Extended IPv4 ACLs</a:t>
            </a:r>
            <a:br>
              <a:rPr lang="en-US" sz="1800" dirty="0"/>
            </a:br>
            <a:r>
              <a:rPr lang="en-US" dirty="0"/>
              <a:t>Applying Extended ACLs to Interfaces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325" y="1696453"/>
            <a:ext cx="6235241" cy="4640179"/>
          </a:xfrm>
          <a:prstGeom prst="rect">
            <a:avLst/>
          </a:prstGeom>
        </p:spPr>
      </p:pic>
    </p:spTree>
    <p:extLst>
      <p:ext uri="{BB962C8B-B14F-4D97-AF65-F5344CB8AC3E}">
        <p14:creationId xmlns:p14="http://schemas.microsoft.com/office/powerpoint/2010/main" val="1912663110"/>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755982"/>
          </a:xfrm>
        </p:spPr>
        <p:txBody>
          <a:bodyPr/>
          <a:lstStyle/>
          <a:p>
            <a:r>
              <a:rPr lang="en-US" sz="1800" dirty="0"/>
              <a:t>Configure Extended IPv4 ACLs</a:t>
            </a:r>
            <a:br>
              <a:rPr lang="en-US" sz="1800" dirty="0"/>
            </a:br>
            <a:r>
              <a:rPr lang="en-US" dirty="0"/>
              <a:t>Filtering Traffic with Extended ACLs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479" y="1624263"/>
            <a:ext cx="6052934" cy="4944979"/>
          </a:xfrm>
          <a:prstGeom prst="rect">
            <a:avLst/>
          </a:prstGeom>
        </p:spPr>
      </p:pic>
    </p:spTree>
    <p:extLst>
      <p:ext uri="{BB962C8B-B14F-4D97-AF65-F5344CB8AC3E}">
        <p14:creationId xmlns:p14="http://schemas.microsoft.com/office/powerpoint/2010/main" val="3024222995"/>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idx="4294967295"/>
          </p:nvPr>
        </p:nvSpPr>
        <p:spPr>
          <a:xfrm>
            <a:off x="497150" y="352583"/>
            <a:ext cx="8145462" cy="838200"/>
          </a:xfrm>
        </p:spPr>
        <p:txBody>
          <a:bodyPr/>
          <a:lstStyle/>
          <a:p>
            <a:pPr eaLnBrk="1" hangingPunct="1"/>
            <a:r>
              <a:rPr lang="en-US" dirty="0"/>
              <a:t>Chapter 4: Activities</a:t>
            </a:r>
          </a:p>
        </p:txBody>
      </p:sp>
      <p:sp>
        <p:nvSpPr>
          <p:cNvPr id="6147" name="Rectangle 34"/>
          <p:cNvSpPr>
            <a:spLocks noGrp="1" noChangeArrowheads="1"/>
          </p:cNvSpPr>
          <p:nvPr>
            <p:ph type="body" idx="4294967295"/>
          </p:nvPr>
        </p:nvSpPr>
        <p:spPr>
          <a:xfrm>
            <a:off x="497150" y="1190783"/>
            <a:ext cx="7940675" cy="4605454"/>
          </a:xfrm>
        </p:spPr>
        <p:txBody>
          <a:bodyPr/>
          <a:lstStyle/>
          <a:p>
            <a:pPr marL="0" indent="0" eaLnBrk="1" hangingPunct="1">
              <a:spcBef>
                <a:spcPct val="30000"/>
              </a:spcBef>
              <a:buNone/>
            </a:pPr>
            <a:r>
              <a:rPr lang="en-US" sz="2000" dirty="0"/>
              <a:t>What activities are associated with this chapter?</a:t>
            </a:r>
            <a:endParaRPr lang="en-US" sz="2000" dirty="0">
              <a:solidFill>
                <a:srgbClr val="00B0F0"/>
              </a:solidFill>
            </a:endParaRPr>
          </a:p>
          <a:p>
            <a:pPr marL="0" indent="0" eaLnBrk="1" hangingPunct="1">
              <a:spcBef>
                <a:spcPct val="30000"/>
              </a:spcBef>
              <a:buNone/>
            </a:pPr>
            <a:endParaRPr lang="en-US" sz="2000" dirty="0"/>
          </a:p>
          <a:p>
            <a:pPr marL="119063" indent="0" eaLnBrk="1" hangingPunct="1">
              <a:spcBef>
                <a:spcPct val="30000"/>
              </a:spcBef>
              <a:buNone/>
            </a:pPr>
            <a:endParaRPr lang="en-US" sz="2000" dirty="0"/>
          </a:p>
          <a:p>
            <a:pPr marL="119063" indent="0" eaLnBrk="1" hangingPunct="1">
              <a:spcBef>
                <a:spcPct val="30000"/>
              </a:spcBef>
              <a:buNone/>
            </a:pP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292032540"/>
              </p:ext>
            </p:extLst>
          </p:nvPr>
        </p:nvGraphicFramePr>
        <p:xfrm>
          <a:off x="497150" y="1629215"/>
          <a:ext cx="8308522" cy="4785360"/>
        </p:xfrm>
        <a:graphic>
          <a:graphicData uri="http://schemas.openxmlformats.org/drawingml/2006/table">
            <a:tbl>
              <a:tblPr firstRow="1" bandRow="1">
                <a:tableStyleId>{5C22544A-7EE6-4342-B048-85BDC9FD1C3A}</a:tableStyleId>
              </a:tblPr>
              <a:tblGrid>
                <a:gridCol w="920937">
                  <a:extLst>
                    <a:ext uri="{9D8B030D-6E8A-4147-A177-3AD203B41FA5}">
                      <a16:colId xmlns:a16="http://schemas.microsoft.com/office/drawing/2014/main" val="20000"/>
                    </a:ext>
                  </a:extLst>
                </a:gridCol>
                <a:gridCol w="1189357">
                  <a:extLst>
                    <a:ext uri="{9D8B030D-6E8A-4147-A177-3AD203B41FA5}">
                      <a16:colId xmlns:a16="http://schemas.microsoft.com/office/drawing/2014/main" val="20001"/>
                    </a:ext>
                  </a:extLst>
                </a:gridCol>
                <a:gridCol w="4246117">
                  <a:extLst>
                    <a:ext uri="{9D8B030D-6E8A-4147-A177-3AD203B41FA5}">
                      <a16:colId xmlns:a16="http://schemas.microsoft.com/office/drawing/2014/main" val="20002"/>
                    </a:ext>
                  </a:extLst>
                </a:gridCol>
                <a:gridCol w="1952111">
                  <a:extLst>
                    <a:ext uri="{9D8B030D-6E8A-4147-A177-3AD203B41FA5}">
                      <a16:colId xmlns:a16="http://schemas.microsoft.com/office/drawing/2014/main" val="210447249"/>
                    </a:ext>
                  </a:extLst>
                </a:gridCol>
              </a:tblGrid>
              <a:tr h="365760">
                <a:tc>
                  <a:txBody>
                    <a:bodyPr/>
                    <a:lstStyle/>
                    <a:p>
                      <a:pPr algn="ctr"/>
                      <a:r>
                        <a:rPr lang="en-US" sz="1400" dirty="0"/>
                        <a:t>Page #</a:t>
                      </a:r>
                    </a:p>
                  </a:txBody>
                  <a:tcPr anchor="ctr"/>
                </a:tc>
                <a:tc>
                  <a:txBody>
                    <a:bodyPr/>
                    <a:lstStyle/>
                    <a:p>
                      <a:pPr algn="ctr"/>
                      <a:r>
                        <a:rPr lang="en-US" sz="1400" dirty="0"/>
                        <a:t>Activity Type</a:t>
                      </a:r>
                    </a:p>
                  </a:txBody>
                  <a:tcPr anchor="ctr"/>
                </a:tc>
                <a:tc>
                  <a:txBody>
                    <a:bodyPr/>
                    <a:lstStyle/>
                    <a:p>
                      <a:pPr algn="ctr"/>
                      <a:r>
                        <a:rPr lang="en-US" sz="1400" dirty="0"/>
                        <a:t>Activity Name</a:t>
                      </a:r>
                    </a:p>
                  </a:txBody>
                  <a:tcPr anchor="ctr"/>
                </a:tc>
                <a:tc>
                  <a:txBody>
                    <a:bodyPr/>
                    <a:lstStyle/>
                    <a:p>
                      <a:pPr algn="ctr"/>
                      <a:r>
                        <a:rPr lang="en-US" sz="1400" dirty="0"/>
                        <a:t>Optional?</a:t>
                      </a:r>
                    </a:p>
                  </a:txBody>
                  <a:tcPr anchor="ctr"/>
                </a:tc>
                <a:extLst>
                  <a:ext uri="{0D108BD9-81ED-4DB2-BD59-A6C34878D82A}">
                    <a16:rowId xmlns:a16="http://schemas.microsoft.com/office/drawing/2014/main" val="10000"/>
                  </a:ext>
                </a:extLst>
              </a:tr>
              <a:tr h="304800">
                <a:tc>
                  <a:txBody>
                    <a:bodyPr/>
                    <a:lstStyle/>
                    <a:p>
                      <a:pPr algn="ctr"/>
                      <a:r>
                        <a:rPr lang="en-US" sz="1400" dirty="0">
                          <a:solidFill>
                            <a:srgbClr val="000000"/>
                          </a:solidFill>
                          <a:effectLst/>
                          <a:latin typeface="calibri" panose="020F0502020204030204" pitchFamily="34" charset="0"/>
                        </a:rPr>
                        <a:t>4.1.1.5</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Activity</a:t>
                      </a:r>
                    </a:p>
                  </a:txBody>
                  <a:tcPr marL="28575" marR="28575" marT="0" marB="0" anchor="ctr"/>
                </a:tc>
                <a:tc>
                  <a:txBody>
                    <a:bodyPr/>
                    <a:lstStyle/>
                    <a:p>
                      <a:pPr algn="l" rtl="0" fontAlgn="t"/>
                      <a:r>
                        <a:rPr lang="en-US" sz="1400" kern="1200" dirty="0">
                          <a:solidFill>
                            <a:srgbClr val="000000"/>
                          </a:solidFill>
                          <a:effectLst/>
                          <a:latin typeface="calibri" panose="020F0502020204030204" pitchFamily="34" charset="0"/>
                          <a:ea typeface="+mn-ea"/>
                          <a:cs typeface="+mn-cs"/>
                        </a:rPr>
                        <a:t>Determine the Correct Wildcard Mask</a:t>
                      </a:r>
                    </a:p>
                  </a:txBody>
                  <a:tcPr marL="28575" marR="28575" marT="0" marB="0" anchor="ctr"/>
                </a:tc>
                <a:tc>
                  <a:txBody>
                    <a:bodyPr/>
                    <a:lstStyle/>
                    <a:p>
                      <a:pPr algn="l" rtl="0" fontAlgn="t"/>
                      <a:r>
                        <a:rPr lang="en-US" sz="1400" kern="1200" dirty="0">
                          <a:solidFill>
                            <a:srgbClr val="000000"/>
                          </a:solidFill>
                          <a:effectLst/>
                          <a:latin typeface="calibri" panose="020F0502020204030204" pitchFamily="34" charset="0"/>
                          <a:ea typeface="+mn-ea"/>
                          <a:cs typeface="+mn-cs"/>
                        </a:rPr>
                        <a:t>-</a:t>
                      </a:r>
                    </a:p>
                  </a:txBody>
                  <a:tcPr marL="28575" marR="28575" marT="0" marB="0" anchor="ctr"/>
                </a:tc>
                <a:extLst>
                  <a:ext uri="{0D108BD9-81ED-4DB2-BD59-A6C34878D82A}">
                    <a16:rowId xmlns:a16="http://schemas.microsoft.com/office/drawing/2014/main" val="10001"/>
                  </a:ext>
                </a:extLst>
              </a:tr>
              <a:tr h="304800">
                <a:tc>
                  <a:txBody>
                    <a:bodyPr/>
                    <a:lstStyle/>
                    <a:p>
                      <a:pPr algn="ctr"/>
                      <a:r>
                        <a:rPr lang="en-US" sz="1400" dirty="0">
                          <a:solidFill>
                            <a:srgbClr val="000000"/>
                          </a:solidFill>
                          <a:effectLst/>
                          <a:latin typeface="calibri" panose="020F0502020204030204" pitchFamily="34" charset="0"/>
                        </a:rPr>
                        <a:t>4.1.1.6</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Activity</a:t>
                      </a:r>
                    </a:p>
                  </a:txBody>
                  <a:tcPr marL="28575" marR="28575" marT="0" marB="0" anchor="ctr"/>
                </a:tc>
                <a:tc>
                  <a:txBody>
                    <a:bodyPr/>
                    <a:lstStyle/>
                    <a:p>
                      <a:pPr algn="l" rtl="0" fontAlgn="t"/>
                      <a:r>
                        <a:rPr lang="en-US" sz="1400" kern="1200" dirty="0">
                          <a:solidFill>
                            <a:srgbClr val="000000"/>
                          </a:solidFill>
                          <a:effectLst/>
                          <a:latin typeface="calibri" panose="020F0502020204030204" pitchFamily="34" charset="0"/>
                          <a:ea typeface="+mn-ea"/>
                          <a:cs typeface="+mn-cs"/>
                        </a:rPr>
                        <a:t>ACL Operation</a:t>
                      </a: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8575" marR="28575" marT="0" marB="0" anchor="ctr"/>
                </a:tc>
                <a:extLst>
                  <a:ext uri="{0D108BD9-81ED-4DB2-BD59-A6C34878D82A}">
                    <a16:rowId xmlns:a16="http://schemas.microsoft.com/office/drawing/2014/main" val="668453170"/>
                  </a:ext>
                </a:extLst>
              </a:tr>
              <a:tr h="304800">
                <a:tc>
                  <a:txBody>
                    <a:bodyPr/>
                    <a:lstStyle/>
                    <a:p>
                      <a:pPr algn="ctr"/>
                      <a:r>
                        <a:rPr lang="en-US" sz="1400" dirty="0">
                          <a:solidFill>
                            <a:srgbClr val="000000"/>
                          </a:solidFill>
                          <a:effectLst/>
                          <a:latin typeface="calibri" panose="020F0502020204030204" pitchFamily="34" charset="0"/>
                        </a:rPr>
                        <a:t>4.1.2.6</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Activity</a:t>
                      </a:r>
                    </a:p>
                  </a:txBody>
                  <a:tcPr marL="28575" marR="28575" marT="0" marB="0" anchor="ctr"/>
                </a:tc>
                <a:tc>
                  <a:txBody>
                    <a:bodyPr/>
                    <a:lstStyle/>
                    <a:p>
                      <a:pPr algn="l" rtl="0" fontAlgn="t"/>
                      <a:r>
                        <a:rPr lang="en-US" sz="1400" kern="1200" dirty="0">
                          <a:solidFill>
                            <a:srgbClr val="000000"/>
                          </a:solidFill>
                          <a:effectLst/>
                          <a:latin typeface="calibri" panose="020F0502020204030204" pitchFamily="34" charset="0"/>
                          <a:ea typeface="+mn-ea"/>
                          <a:cs typeface="+mn-cs"/>
                        </a:rPr>
                        <a:t>Placing Standard and Extended ACLs</a:t>
                      </a: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txBody>
                  <a:tcPr marL="28575" marR="28575" marT="0" marB="0" anchor="ctr"/>
                </a:tc>
                <a:extLst>
                  <a:ext uri="{0D108BD9-81ED-4DB2-BD59-A6C34878D82A}">
                    <a16:rowId xmlns:a16="http://schemas.microsoft.com/office/drawing/2014/main" val="971977605"/>
                  </a:ext>
                </a:extLst>
              </a:tr>
              <a:tr h="304800">
                <a:tc>
                  <a:txBody>
                    <a:bodyPr/>
                    <a:lstStyle/>
                    <a:p>
                      <a:pPr algn="ctr"/>
                      <a:r>
                        <a:rPr lang="en-US" sz="1400" dirty="0">
                          <a:solidFill>
                            <a:srgbClr val="000000"/>
                          </a:solidFill>
                          <a:effectLst/>
                          <a:latin typeface="calibri" panose="020F0502020204030204" pitchFamily="34" charset="0"/>
                        </a:rPr>
                        <a:t>4.1.3.5</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Packet Tracer</a:t>
                      </a:r>
                    </a:p>
                  </a:txBody>
                  <a:tcPr marL="28575" marR="28575" marT="0" marB="0" anchor="ctr"/>
                </a:tc>
                <a:tc>
                  <a:txBody>
                    <a:bodyPr/>
                    <a:lstStyle/>
                    <a:p>
                      <a:pPr algn="l" rtl="0" fontAlgn="t"/>
                      <a:r>
                        <a:rPr lang="en-US" sz="1400" kern="1200" dirty="0">
                          <a:solidFill>
                            <a:srgbClr val="000000"/>
                          </a:solidFill>
                          <a:effectLst/>
                          <a:latin typeface="calibri" panose="020F0502020204030204" pitchFamily="34" charset="0"/>
                          <a:ea typeface="+mn-ea"/>
                          <a:cs typeface="+mn-cs"/>
                        </a:rPr>
                        <a:t>Configure Standard IPv4 ACLs</a:t>
                      </a:r>
                    </a:p>
                  </a:txBody>
                  <a:tcPr marL="28575" marR="28575" marT="0" marB="0" anchor="ctr"/>
                </a:tc>
                <a:tc>
                  <a:txBody>
                    <a:bodyPr/>
                    <a:lstStyle/>
                    <a:p>
                      <a:pPr algn="l" rtl="0" fontAlgn="t"/>
                      <a:r>
                        <a:rPr lang="en-US" sz="1400" kern="1200" dirty="0">
                          <a:solidFill>
                            <a:srgbClr val="000000"/>
                          </a:solidFill>
                          <a:effectLst/>
                          <a:latin typeface="calibri" panose="020F0502020204030204" pitchFamily="34" charset="0"/>
                          <a:ea typeface="+mn-ea"/>
                          <a:cs typeface="+mn-cs"/>
                        </a:rPr>
                        <a:t>Optional</a:t>
                      </a:r>
                    </a:p>
                  </a:txBody>
                  <a:tcPr marL="28575" marR="28575" marT="0" marB="0" anchor="ctr"/>
                </a:tc>
                <a:extLst>
                  <a:ext uri="{0D108BD9-81ED-4DB2-BD59-A6C34878D82A}">
                    <a16:rowId xmlns:a16="http://schemas.microsoft.com/office/drawing/2014/main" val="807714273"/>
                  </a:ext>
                </a:extLst>
              </a:tr>
              <a:tr h="304800">
                <a:tc>
                  <a:txBody>
                    <a:bodyPr/>
                    <a:lstStyle/>
                    <a:p>
                      <a:pPr algn="ctr"/>
                      <a:r>
                        <a:rPr lang="en-US" sz="1400" dirty="0">
                          <a:solidFill>
                            <a:srgbClr val="000000"/>
                          </a:solidFill>
                          <a:effectLst/>
                          <a:latin typeface="calibri" panose="020F0502020204030204" pitchFamily="34" charset="0"/>
                        </a:rPr>
                        <a:t>4.1.3.6</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Video</a:t>
                      </a:r>
                    </a:p>
                  </a:txBody>
                  <a:tcPr marL="28575" marR="28575" marT="0" marB="0" anchor="ctr"/>
                </a:tc>
                <a:tc>
                  <a:txBody>
                    <a:bodyPr/>
                    <a:lstStyle/>
                    <a:p>
                      <a:pPr algn="l" rtl="0" fontAlgn="t"/>
                      <a:r>
                        <a:rPr lang="en-US" sz="1400" kern="1200" dirty="0">
                          <a:solidFill>
                            <a:srgbClr val="000000"/>
                          </a:solidFill>
                          <a:effectLst/>
                          <a:latin typeface="calibri" panose="020F0502020204030204" pitchFamily="34" charset="0"/>
                          <a:ea typeface="+mn-ea"/>
                          <a:cs typeface="+mn-cs"/>
                        </a:rPr>
                        <a:t>Standard ACL Configuration Part 1</a:t>
                      </a: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8575" marR="28575" marT="0" marB="0" anchor="ctr"/>
                </a:tc>
                <a:extLst>
                  <a:ext uri="{0D108BD9-81ED-4DB2-BD59-A6C34878D82A}">
                    <a16:rowId xmlns:a16="http://schemas.microsoft.com/office/drawing/2014/main" val="3731018392"/>
                  </a:ext>
                </a:extLst>
              </a:tr>
              <a:tr h="304800">
                <a:tc>
                  <a:txBody>
                    <a:bodyPr/>
                    <a:lstStyle/>
                    <a:p>
                      <a:pPr algn="ctr"/>
                      <a:r>
                        <a:rPr lang="en-US" sz="1400" dirty="0">
                          <a:solidFill>
                            <a:srgbClr val="000000"/>
                          </a:solidFill>
                          <a:effectLst/>
                          <a:latin typeface="calibri" panose="020F0502020204030204" pitchFamily="34" charset="0"/>
                        </a:rPr>
                        <a:t>4.1.3.7</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Video</a:t>
                      </a:r>
                    </a:p>
                  </a:txBody>
                  <a:tcPr marL="28575" marR="28575" marT="0" marB="0" anchor="ctr"/>
                </a:tc>
                <a:tc>
                  <a:txBody>
                    <a:bodyPr/>
                    <a:lstStyle/>
                    <a:p>
                      <a:pPr algn="l" rtl="0" fontAlgn="t"/>
                      <a:r>
                        <a:rPr lang="en-US" sz="1400" kern="1200" dirty="0">
                          <a:solidFill>
                            <a:srgbClr val="000000"/>
                          </a:solidFill>
                          <a:effectLst/>
                          <a:latin typeface="calibri" panose="020F0502020204030204" pitchFamily="34" charset="0"/>
                          <a:ea typeface="+mn-ea"/>
                          <a:cs typeface="+mn-cs"/>
                        </a:rPr>
                        <a:t>Standard ACL Configuration Part 2</a:t>
                      </a: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8575" marR="28575" marT="0" marB="0" anchor="ctr"/>
                </a:tc>
                <a:extLst>
                  <a:ext uri="{0D108BD9-81ED-4DB2-BD59-A6C34878D82A}">
                    <a16:rowId xmlns:a16="http://schemas.microsoft.com/office/drawing/2014/main" val="4235253131"/>
                  </a:ext>
                </a:extLst>
              </a:tr>
              <a:tr h="304800">
                <a:tc>
                  <a:txBody>
                    <a:bodyPr/>
                    <a:lstStyle/>
                    <a:p>
                      <a:pPr algn="ctr"/>
                      <a:r>
                        <a:rPr lang="en-US" sz="1400" dirty="0">
                          <a:solidFill>
                            <a:srgbClr val="000000"/>
                          </a:solidFill>
                          <a:effectLst/>
                          <a:latin typeface="calibri" panose="020F0502020204030204" pitchFamily="34" charset="0"/>
                        </a:rPr>
                        <a:t>4.2.2.7</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Activity</a:t>
                      </a:r>
                    </a:p>
                  </a:txBody>
                  <a:tcPr marL="28575" marR="28575" marT="0" marB="0" anchor="ctr"/>
                </a:tc>
                <a:tc>
                  <a:txBody>
                    <a:bodyPr/>
                    <a:lstStyle/>
                    <a:p>
                      <a:pPr algn="l" rtl="0" fontAlgn="t"/>
                      <a:r>
                        <a:rPr lang="en-US" sz="1400" kern="1200" dirty="0">
                          <a:solidFill>
                            <a:srgbClr val="000000"/>
                          </a:solidFill>
                          <a:effectLst/>
                          <a:latin typeface="calibri" panose="020F0502020204030204" pitchFamily="34" charset="0"/>
                          <a:ea typeface="+mn-ea"/>
                          <a:cs typeface="+mn-cs"/>
                        </a:rPr>
                        <a:t>Create an Extended ACL Statement</a:t>
                      </a: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8575" marR="28575" marT="0" marB="0" anchor="ctr"/>
                </a:tc>
                <a:extLst>
                  <a:ext uri="{0D108BD9-81ED-4DB2-BD59-A6C34878D82A}">
                    <a16:rowId xmlns:a16="http://schemas.microsoft.com/office/drawing/2014/main" val="2616693321"/>
                  </a:ext>
                </a:extLst>
              </a:tr>
              <a:tr h="304800">
                <a:tc>
                  <a:txBody>
                    <a:bodyPr/>
                    <a:lstStyle/>
                    <a:p>
                      <a:pPr algn="ctr"/>
                      <a:r>
                        <a:rPr lang="en-US" sz="1400" dirty="0">
                          <a:solidFill>
                            <a:srgbClr val="000000"/>
                          </a:solidFill>
                          <a:effectLst/>
                          <a:latin typeface="calibri" panose="020F0502020204030204" pitchFamily="34" charset="0"/>
                        </a:rPr>
                        <a:t>4.2.2.8</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Activity</a:t>
                      </a:r>
                    </a:p>
                  </a:txBody>
                  <a:tcPr marL="28575" marR="28575" marT="0" marB="0" anchor="ctr"/>
                </a:tc>
                <a:tc>
                  <a:txBody>
                    <a:bodyPr/>
                    <a:lstStyle/>
                    <a:p>
                      <a:pPr algn="l" rtl="0" fontAlgn="t"/>
                      <a:r>
                        <a:rPr lang="en-US" sz="1400" kern="1200" dirty="0">
                          <a:solidFill>
                            <a:srgbClr val="000000"/>
                          </a:solidFill>
                          <a:effectLst/>
                          <a:latin typeface="calibri" panose="020F0502020204030204" pitchFamily="34" charset="0"/>
                          <a:ea typeface="+mn-ea"/>
                          <a:cs typeface="+mn-cs"/>
                        </a:rPr>
                        <a:t>Evaluating Extended ACEs</a:t>
                      </a: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8575" marR="28575" marT="0" marB="0" anchor="ctr"/>
                </a:tc>
                <a:extLst>
                  <a:ext uri="{0D108BD9-81ED-4DB2-BD59-A6C34878D82A}">
                    <a16:rowId xmlns:a16="http://schemas.microsoft.com/office/drawing/2014/main" val="4203257340"/>
                  </a:ext>
                </a:extLst>
              </a:tr>
              <a:tr h="304800">
                <a:tc>
                  <a:txBody>
                    <a:bodyPr/>
                    <a:lstStyle/>
                    <a:p>
                      <a:pPr algn="ctr"/>
                      <a:r>
                        <a:rPr lang="en-US" sz="1400" dirty="0">
                          <a:solidFill>
                            <a:srgbClr val="000000"/>
                          </a:solidFill>
                          <a:effectLst/>
                          <a:latin typeface="calibri" panose="020F0502020204030204" pitchFamily="34" charset="0"/>
                        </a:rPr>
                        <a:t>4.2.2.9</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Activity</a:t>
                      </a:r>
                    </a:p>
                  </a:txBody>
                  <a:tcPr marL="28575" marR="28575" marT="0" marB="0" anchor="ctr"/>
                </a:tc>
                <a:tc>
                  <a:txBody>
                    <a:bodyPr/>
                    <a:lstStyle/>
                    <a:p>
                      <a:pPr algn="l" rtl="0" fontAlgn="t"/>
                      <a:r>
                        <a:rPr lang="en-US" sz="1400" kern="1200" dirty="0">
                          <a:solidFill>
                            <a:srgbClr val="000000"/>
                          </a:solidFill>
                          <a:effectLst/>
                          <a:latin typeface="calibri" panose="020F0502020204030204" pitchFamily="34" charset="0"/>
                          <a:ea typeface="+mn-ea"/>
                          <a:cs typeface="+mn-cs"/>
                        </a:rPr>
                        <a:t>ACL </a:t>
                      </a:r>
                      <a:r>
                        <a:rPr lang="en-US" sz="1400" kern="1200" dirty="0" err="1">
                          <a:solidFill>
                            <a:srgbClr val="000000"/>
                          </a:solidFill>
                          <a:effectLst/>
                          <a:latin typeface="calibri" panose="020F0502020204030204" pitchFamily="34" charset="0"/>
                          <a:ea typeface="+mn-ea"/>
                          <a:cs typeface="+mn-cs"/>
                        </a:rPr>
                        <a:t>Testlet</a:t>
                      </a:r>
                      <a:endParaRPr lang="en-US" sz="1400" kern="1200" dirty="0">
                        <a:solidFill>
                          <a:srgbClr val="000000"/>
                        </a:solidFill>
                        <a:effectLst/>
                        <a:latin typeface="calibri" panose="020F0502020204030204" pitchFamily="34" charset="0"/>
                        <a:ea typeface="+mn-ea"/>
                        <a:cs typeface="+mn-cs"/>
                      </a:endParaRP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txBody>
                  <a:tcPr marL="28575" marR="28575" marT="0" marB="0" anchor="ctr"/>
                </a:tc>
                <a:extLst>
                  <a:ext uri="{0D108BD9-81ED-4DB2-BD59-A6C34878D82A}">
                    <a16:rowId xmlns:a16="http://schemas.microsoft.com/office/drawing/2014/main" val="3313888123"/>
                  </a:ext>
                </a:extLst>
              </a:tr>
              <a:tr h="304800">
                <a:tc>
                  <a:txBody>
                    <a:bodyPr/>
                    <a:lstStyle/>
                    <a:p>
                      <a:pPr algn="ctr"/>
                      <a:r>
                        <a:rPr lang="en-US" sz="1400" dirty="0">
                          <a:solidFill>
                            <a:srgbClr val="000000"/>
                          </a:solidFill>
                          <a:effectLst/>
                          <a:latin typeface="calibri" panose="020F0502020204030204" pitchFamily="34" charset="0"/>
                        </a:rPr>
                        <a:t>4.2.2.10</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Packet Tracer</a:t>
                      </a:r>
                    </a:p>
                  </a:txBody>
                  <a:tcPr marL="28575" marR="28575" marT="0" marB="0" anchor="ctr"/>
                </a:tc>
                <a:tc>
                  <a:txBody>
                    <a:bodyPr/>
                    <a:lstStyle/>
                    <a:p>
                      <a:pPr algn="l" rtl="0" fontAlgn="t"/>
                      <a:r>
                        <a:rPr lang="en-US" sz="1400" kern="1200" dirty="0">
                          <a:solidFill>
                            <a:srgbClr val="000000"/>
                          </a:solidFill>
                          <a:effectLst/>
                          <a:latin typeface="calibri" panose="020F0502020204030204" pitchFamily="34" charset="0"/>
                          <a:ea typeface="+mn-ea"/>
                          <a:cs typeface="+mn-cs"/>
                        </a:rPr>
                        <a:t>Configuring Extended ACLs – Scenario 1</a:t>
                      </a: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Optional</a:t>
                      </a:r>
                      <a:endParaRPr lang="en-US" sz="1400" kern="1200" dirty="0">
                        <a:solidFill>
                          <a:srgbClr val="000000"/>
                        </a:solidFill>
                        <a:effectLst/>
                        <a:latin typeface="calibri" panose="020F0502020204030204" pitchFamily="34" charset="0"/>
                        <a:ea typeface="+mn-ea"/>
                        <a:cs typeface="+mn-cs"/>
                      </a:endParaRPr>
                    </a:p>
                  </a:txBody>
                  <a:tcPr marL="28575" marR="28575" marT="0" marB="0" anchor="ctr"/>
                </a:tc>
                <a:extLst>
                  <a:ext uri="{0D108BD9-81ED-4DB2-BD59-A6C34878D82A}">
                    <a16:rowId xmlns:a16="http://schemas.microsoft.com/office/drawing/2014/main" val="4052114319"/>
                  </a:ext>
                </a:extLst>
              </a:tr>
              <a:tr h="304800">
                <a:tc>
                  <a:txBody>
                    <a:bodyPr/>
                    <a:lstStyle/>
                    <a:p>
                      <a:pPr algn="ctr"/>
                      <a:r>
                        <a:rPr lang="en-US" sz="1400" dirty="0">
                          <a:solidFill>
                            <a:srgbClr val="000000"/>
                          </a:solidFill>
                          <a:effectLst/>
                          <a:latin typeface="calibri" panose="020F0502020204030204" pitchFamily="34" charset="0"/>
                        </a:rPr>
                        <a:t>4.2.2.11</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Packet Tracer</a:t>
                      </a: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calibri" panose="020F0502020204030204" pitchFamily="34" charset="0"/>
                          <a:ea typeface="+mn-ea"/>
                          <a:cs typeface="+mn-cs"/>
                        </a:rPr>
                        <a:t>Configuring Extended ACLs – Scenario 2</a:t>
                      </a:r>
                    </a:p>
                  </a:txBody>
                  <a:tcPr marL="28575" marR="28575" marT="0" marB="0" anchor="ctr"/>
                </a:tc>
                <a:tc>
                  <a:txBody>
                    <a:bodyPr/>
                    <a:lstStyle/>
                    <a:p>
                      <a:pPr algn="l" rtl="0" fontAlgn="t"/>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Optional</a:t>
                      </a:r>
                      <a:endParaRPr lang="en-US" sz="1400" kern="1200" dirty="0">
                        <a:solidFill>
                          <a:srgbClr val="000000"/>
                        </a:solidFill>
                        <a:effectLst/>
                        <a:latin typeface="calibri" panose="020F0502020204030204" pitchFamily="34" charset="0"/>
                        <a:ea typeface="+mn-ea"/>
                        <a:cs typeface="+mn-cs"/>
                      </a:endParaRPr>
                    </a:p>
                  </a:txBody>
                  <a:tcPr marL="28575" marR="28575" marT="0" marB="0" anchor="ctr"/>
                </a:tc>
                <a:extLst>
                  <a:ext uri="{0D108BD9-81ED-4DB2-BD59-A6C34878D82A}">
                    <a16:rowId xmlns:a16="http://schemas.microsoft.com/office/drawing/2014/main" val="1268538862"/>
                  </a:ext>
                </a:extLst>
              </a:tr>
              <a:tr h="304800">
                <a:tc>
                  <a:txBody>
                    <a:bodyPr/>
                    <a:lstStyle/>
                    <a:p>
                      <a:pPr algn="ctr"/>
                      <a:r>
                        <a:rPr lang="en-US" sz="1400" dirty="0">
                          <a:solidFill>
                            <a:srgbClr val="000000"/>
                          </a:solidFill>
                          <a:effectLst/>
                          <a:latin typeface="calibri" panose="020F0502020204030204" pitchFamily="34" charset="0"/>
                        </a:rPr>
                        <a:t>4.2.2.12</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Packet Tracer</a:t>
                      </a: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calibri" panose="020F0502020204030204" pitchFamily="34" charset="0"/>
                          <a:ea typeface="+mn-ea"/>
                          <a:cs typeface="+mn-cs"/>
                        </a:rPr>
                        <a:t>Configuring Extended ACLs – Scenario 3</a:t>
                      </a:r>
                    </a:p>
                  </a:txBody>
                  <a:tcPr marL="28575" marR="28575" marT="0" marB="0" anchor="ctr"/>
                </a:tc>
                <a:tc>
                  <a:txBody>
                    <a:bodyPr/>
                    <a:lstStyle/>
                    <a:p>
                      <a:pPr algn="l" rtl="0" fontAlgn="t"/>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Optional</a:t>
                      </a:r>
                      <a:endParaRPr lang="en-US" sz="1400" kern="1200" dirty="0">
                        <a:solidFill>
                          <a:srgbClr val="000000"/>
                        </a:solidFill>
                        <a:effectLst/>
                        <a:latin typeface="calibri" panose="020F0502020204030204" pitchFamily="34" charset="0"/>
                        <a:ea typeface="+mn-ea"/>
                        <a:cs typeface="+mn-cs"/>
                      </a:endParaRPr>
                    </a:p>
                  </a:txBody>
                  <a:tcPr marL="28575" marR="28575" marT="0" marB="0" anchor="ctr"/>
                </a:tc>
                <a:extLst>
                  <a:ext uri="{0D108BD9-81ED-4DB2-BD59-A6C34878D82A}">
                    <a16:rowId xmlns:a16="http://schemas.microsoft.com/office/drawing/2014/main" val="1656583196"/>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calibri" panose="020F0502020204030204" pitchFamily="34" charset="0"/>
                        </a:rPr>
                        <a:t>4.2.2.13</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Lab</a:t>
                      </a:r>
                    </a:p>
                  </a:txBody>
                  <a:tcPr marL="28575" marR="28575" marT="0" marB="0" anchor="ctr"/>
                </a:tc>
                <a:tc>
                  <a:txBody>
                    <a:bodyPr/>
                    <a:lstStyle/>
                    <a:p>
                      <a:pPr algn="l" rtl="0" fontAlgn="t"/>
                      <a:r>
                        <a:rPr lang="en-US" sz="1400" kern="1200" dirty="0">
                          <a:solidFill>
                            <a:srgbClr val="000000"/>
                          </a:solidFill>
                          <a:effectLst/>
                          <a:latin typeface="calibri" panose="020F0502020204030204" pitchFamily="34" charset="0"/>
                          <a:ea typeface="+mn-ea"/>
                          <a:cs typeface="+mn-cs"/>
                        </a:rPr>
                        <a:t>Configuring and Verifying Extended ACLs</a:t>
                      </a:r>
                    </a:p>
                  </a:txBody>
                  <a:tcPr marL="28575" marR="28575" marT="0" marB="0" anchor="ctr"/>
                </a:tc>
                <a:tc>
                  <a:txBody>
                    <a:bodyPr/>
                    <a:lstStyle/>
                    <a:p>
                      <a:pPr algn="l" rtl="0" fontAlgn="t"/>
                      <a:r>
                        <a:rPr lang="en-US" sz="1400" kern="1200" dirty="0">
                          <a:solidFill>
                            <a:srgbClr val="000000"/>
                          </a:solidFill>
                          <a:effectLst/>
                          <a:latin typeface="calibri" panose="020F0502020204030204" pitchFamily="34" charset="0"/>
                          <a:ea typeface="+mn-ea"/>
                          <a:cs typeface="+mn-cs"/>
                        </a:rPr>
                        <a:t>Recommended</a:t>
                      </a:r>
                    </a:p>
                  </a:txBody>
                  <a:tcPr marL="28575" marR="28575" marT="0" marB="0" anchor="ctr"/>
                </a:tc>
                <a:extLst>
                  <a:ext uri="{0D108BD9-81ED-4DB2-BD59-A6C34878D82A}">
                    <a16:rowId xmlns:a16="http://schemas.microsoft.com/office/drawing/2014/main" val="3704668424"/>
                  </a:ext>
                </a:extLst>
              </a:tr>
              <a:tr h="304800">
                <a:tc>
                  <a:txBody>
                    <a:bodyPr/>
                    <a:lstStyle/>
                    <a:p>
                      <a:pPr algn="ctr"/>
                      <a:r>
                        <a:rPr lang="en-US" sz="1400" dirty="0">
                          <a:solidFill>
                            <a:srgbClr val="000000"/>
                          </a:solidFill>
                          <a:effectLst/>
                          <a:latin typeface="calibri" panose="020F0502020204030204" pitchFamily="34" charset="0"/>
                        </a:rPr>
                        <a:t>4.3.2.6</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Packet Tracer</a:t>
                      </a:r>
                    </a:p>
                  </a:txBody>
                  <a:tcPr marL="28575" marR="28575" marT="0" marB="0" anchor="ctr"/>
                </a:tc>
                <a:tc>
                  <a:txBody>
                    <a:bodyPr/>
                    <a:lstStyle/>
                    <a:p>
                      <a:pPr algn="l" rtl="0" fontAlgn="t"/>
                      <a:r>
                        <a:rPr lang="en-US" sz="1400" kern="1200" dirty="0">
                          <a:solidFill>
                            <a:srgbClr val="000000"/>
                          </a:solidFill>
                          <a:effectLst/>
                          <a:latin typeface="calibri" panose="020F0502020204030204" pitchFamily="34" charset="0"/>
                          <a:ea typeface="+mn-ea"/>
                          <a:cs typeface="+mn-cs"/>
                        </a:rPr>
                        <a:t>Configuring IPv6 ACLs</a:t>
                      </a:r>
                    </a:p>
                  </a:txBody>
                  <a:tcPr marL="28575" marR="28575" marT="0" marB="0" anchor="ctr"/>
                </a:tc>
                <a:tc>
                  <a:txBody>
                    <a:bodyPr/>
                    <a:lstStyle/>
                    <a:p>
                      <a:pPr algn="l" rtl="0" fontAlgn="t"/>
                      <a:r>
                        <a:rPr lang="en-US" sz="1400" kern="1200" dirty="0">
                          <a:solidFill>
                            <a:srgbClr val="000000"/>
                          </a:solidFill>
                          <a:effectLst/>
                          <a:latin typeface="calibri" panose="020F0502020204030204" pitchFamily="34" charset="0"/>
                          <a:ea typeface="+mn-ea"/>
                          <a:cs typeface="+mn-cs"/>
                        </a:rPr>
                        <a:t>Optional</a:t>
                      </a:r>
                    </a:p>
                  </a:txBody>
                  <a:tcPr marL="28575" marR="28575" marT="0" marB="0" anchor="ctr"/>
                </a:tc>
                <a:extLst>
                  <a:ext uri="{0D108BD9-81ED-4DB2-BD59-A6C34878D82A}">
                    <a16:rowId xmlns:a16="http://schemas.microsoft.com/office/drawing/2014/main" val="830132882"/>
                  </a:ext>
                </a:extLst>
              </a:tr>
            </a:tbl>
          </a:graphicData>
        </a:graphic>
      </p:graphicFrame>
    </p:spTree>
    <p:extLst>
      <p:ext uri="{BB962C8B-B14F-4D97-AF65-F5344CB8AC3E}">
        <p14:creationId xmlns:p14="http://schemas.microsoft.com/office/powerpoint/2010/main" val="936120122"/>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755982"/>
          </a:xfrm>
        </p:spPr>
        <p:txBody>
          <a:bodyPr/>
          <a:lstStyle/>
          <a:p>
            <a:r>
              <a:rPr lang="en-US" sz="1800" dirty="0"/>
              <a:t>Configure Extended IPv4 ACLs</a:t>
            </a:r>
            <a:br>
              <a:rPr lang="en-US" sz="1800" dirty="0"/>
            </a:br>
            <a:r>
              <a:rPr lang="en-US" dirty="0"/>
              <a:t>Creating Named Extended ACLs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429" y="1374104"/>
            <a:ext cx="6699033" cy="5269583"/>
          </a:xfrm>
          <a:prstGeom prst="rect">
            <a:avLst/>
          </a:prstGeom>
        </p:spPr>
      </p:pic>
    </p:spTree>
    <p:extLst>
      <p:ext uri="{BB962C8B-B14F-4D97-AF65-F5344CB8AC3E}">
        <p14:creationId xmlns:p14="http://schemas.microsoft.com/office/powerpoint/2010/main" val="1996539550"/>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755982"/>
          </a:xfrm>
        </p:spPr>
        <p:txBody>
          <a:bodyPr/>
          <a:lstStyle/>
          <a:p>
            <a:r>
              <a:rPr lang="en-US" sz="1800" dirty="0"/>
              <a:t>Configure Extended IPv4 ACLs</a:t>
            </a:r>
            <a:br>
              <a:rPr lang="en-US" sz="1800" dirty="0"/>
            </a:br>
            <a:r>
              <a:rPr lang="en-US" dirty="0"/>
              <a:t>Verifying Extended ACLs</a:t>
            </a:r>
          </a:p>
        </p:txBody>
      </p:sp>
      <p:pic>
        <p:nvPicPr>
          <p:cNvPr id="6" name="Content Placeholder 1"/>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554038" y="1565275"/>
            <a:ext cx="7940675" cy="4386263"/>
          </a:xfrm>
        </p:spPr>
      </p:pic>
    </p:spTree>
    <p:extLst>
      <p:ext uri="{BB962C8B-B14F-4D97-AF65-F5344CB8AC3E}">
        <p14:creationId xmlns:p14="http://schemas.microsoft.com/office/powerpoint/2010/main" val="2924449228"/>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755982"/>
          </a:xfrm>
        </p:spPr>
        <p:txBody>
          <a:bodyPr/>
          <a:lstStyle/>
          <a:p>
            <a:r>
              <a:rPr lang="en-US" sz="1800" dirty="0"/>
              <a:t>Configure Extended IPv4 ACLs</a:t>
            </a:r>
            <a:br>
              <a:rPr lang="en-US" sz="1800" dirty="0"/>
            </a:br>
            <a:r>
              <a:rPr lang="en-US" dirty="0"/>
              <a:t>Editing Extended ACLs</a:t>
            </a:r>
          </a:p>
        </p:txBody>
      </p:sp>
      <p:sp>
        <p:nvSpPr>
          <p:cNvPr id="2" name="Content Placeholder 1"/>
          <p:cNvSpPr>
            <a:spLocks noGrp="1"/>
          </p:cNvSpPr>
          <p:nvPr>
            <p:ph idx="1"/>
          </p:nvPr>
        </p:nvSpPr>
        <p:spPr/>
        <p:txBody>
          <a:bodyPr/>
          <a:lstStyle/>
          <a:p>
            <a:pPr>
              <a:buFont typeface="Wingdings" panose="05000000000000000000" pitchFamily="2" charset="2"/>
              <a:buChar char="§"/>
            </a:pPr>
            <a:r>
              <a:rPr lang="en-US" dirty="0"/>
              <a:t>Editing an extended ACL can be accomplished using the same process as editing a standard. An extended ACL can be modified using:</a:t>
            </a:r>
          </a:p>
          <a:p>
            <a:pPr lvl="1"/>
            <a:r>
              <a:rPr lang="en-US" dirty="0"/>
              <a:t>Method 1 - Text editor</a:t>
            </a:r>
          </a:p>
          <a:p>
            <a:pPr lvl="2"/>
            <a:r>
              <a:rPr lang="en-US" dirty="0"/>
              <a:t>The ACL is copied and pasted into the text editor where the changes are made. The current access list is removed using the</a:t>
            </a:r>
            <a:r>
              <a:rPr lang="en-US" b="1" dirty="0"/>
              <a:t> no access-list </a:t>
            </a:r>
            <a:r>
              <a:rPr lang="en-US" dirty="0"/>
              <a:t>command. The modified ACL is then pasted back into the configuration. </a:t>
            </a:r>
          </a:p>
          <a:p>
            <a:pPr lvl="1"/>
            <a:r>
              <a:rPr lang="en-US" dirty="0"/>
              <a:t>Method 2 – Sequence numbers</a:t>
            </a:r>
          </a:p>
          <a:p>
            <a:pPr lvl="2"/>
            <a:r>
              <a:rPr lang="en-US" dirty="0"/>
              <a:t>Sequence numbers can be used to delete or insert an ACL statement. </a:t>
            </a:r>
          </a:p>
          <a:p>
            <a:endParaRPr lang="en-US" dirty="0"/>
          </a:p>
        </p:txBody>
      </p:sp>
    </p:spTree>
    <p:extLst>
      <p:ext uri="{BB962C8B-B14F-4D97-AF65-F5344CB8AC3E}">
        <p14:creationId xmlns:p14="http://schemas.microsoft.com/office/powerpoint/2010/main" val="2061262980"/>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755982"/>
          </a:xfrm>
        </p:spPr>
        <p:txBody>
          <a:bodyPr/>
          <a:lstStyle/>
          <a:p>
            <a:r>
              <a:rPr lang="en-US" sz="1800" dirty="0"/>
              <a:t>Configure Extended IPv4 ACLs</a:t>
            </a:r>
            <a:br>
              <a:rPr lang="en-US" sz="1800" dirty="0"/>
            </a:br>
            <a:r>
              <a:rPr lang="en-US" dirty="0"/>
              <a:t>Editing Extended ACLs </a:t>
            </a:r>
            <a:r>
              <a:rPr lang="en-US" dirty="0" err="1"/>
              <a:t>cont</a:t>
            </a:r>
            <a:r>
              <a:rPr lang="en-US" dirty="0"/>
              <a:t>…</a:t>
            </a:r>
          </a:p>
        </p:txBody>
      </p:sp>
      <p:sp>
        <p:nvSpPr>
          <p:cNvPr id="2" name="Content Placeholder 1"/>
          <p:cNvSpPr>
            <a:spLocks noGrp="1"/>
          </p:cNvSpPr>
          <p:nvPr>
            <p:ph idx="1"/>
          </p:nvPr>
        </p:nvSpPr>
        <p:spPr/>
        <p:txBody>
          <a:bodyPr/>
          <a:lstStyle/>
          <a:p>
            <a:pPr>
              <a:buFont typeface="Wingdings" panose="05000000000000000000" pitchFamily="2" charset="2"/>
              <a:buChar char="§"/>
            </a:pPr>
            <a:r>
              <a:rPr lang="en-US" dirty="0"/>
              <a:t>Editing an extended ACL via Sequence Numbers: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161" y="2178493"/>
            <a:ext cx="6492366" cy="4491951"/>
          </a:xfrm>
          <a:prstGeom prst="rect">
            <a:avLst/>
          </a:prstGeom>
        </p:spPr>
      </p:pic>
    </p:spTree>
    <p:extLst>
      <p:ext uri="{BB962C8B-B14F-4D97-AF65-F5344CB8AC3E}">
        <p14:creationId xmlns:p14="http://schemas.microsoft.com/office/powerpoint/2010/main" val="3040772655"/>
      </p:ext>
    </p:extLst>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5836" y="2263775"/>
            <a:ext cx="4358524" cy="1481138"/>
          </a:xfrm>
        </p:spPr>
        <p:txBody>
          <a:bodyPr/>
          <a:lstStyle/>
          <a:p>
            <a:pPr eaLnBrk="1" hangingPunct="1"/>
            <a:r>
              <a:rPr lang="en-US" sz="2400" dirty="0"/>
              <a:t>4.3 IPv6 ACLs</a:t>
            </a:r>
          </a:p>
        </p:txBody>
      </p:sp>
    </p:spTree>
    <p:extLst>
      <p:ext uri="{BB962C8B-B14F-4D97-AF65-F5344CB8AC3E}">
        <p14:creationId xmlns:p14="http://schemas.microsoft.com/office/powerpoint/2010/main" val="3633761877"/>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1154490"/>
          </a:xfrm>
        </p:spPr>
        <p:txBody>
          <a:bodyPr/>
          <a:lstStyle/>
          <a:p>
            <a:r>
              <a:rPr lang="en-US" sz="1800" dirty="0"/>
              <a:t>IPv6 ACL Creation</a:t>
            </a:r>
            <a:br>
              <a:rPr lang="en-US" sz="1800" dirty="0"/>
            </a:br>
            <a:r>
              <a:rPr lang="en-US" dirty="0"/>
              <a:t>Types of IPv6 ACLs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455" y="2274469"/>
            <a:ext cx="6586981" cy="3717258"/>
          </a:xfrm>
          <a:prstGeom prst="rect">
            <a:avLst/>
          </a:prstGeom>
        </p:spPr>
      </p:pic>
    </p:spTree>
    <p:extLst>
      <p:ext uri="{BB962C8B-B14F-4D97-AF65-F5344CB8AC3E}">
        <p14:creationId xmlns:p14="http://schemas.microsoft.com/office/powerpoint/2010/main" val="3836958816"/>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1154490"/>
          </a:xfrm>
        </p:spPr>
        <p:txBody>
          <a:bodyPr/>
          <a:lstStyle/>
          <a:p>
            <a:r>
              <a:rPr lang="en-US" sz="1800" dirty="0"/>
              <a:t>IPv6 ACL Creation</a:t>
            </a:r>
            <a:br>
              <a:rPr lang="en-US" sz="1800" dirty="0"/>
            </a:br>
            <a:r>
              <a:rPr lang="en-US" dirty="0"/>
              <a:t>Comparing IPv4 and IPv6 ACLs</a:t>
            </a:r>
          </a:p>
        </p:txBody>
      </p:sp>
      <p:sp>
        <p:nvSpPr>
          <p:cNvPr id="5" name="Content Placeholder 5"/>
          <p:cNvSpPr>
            <a:spLocks noGrp="1"/>
          </p:cNvSpPr>
          <p:nvPr>
            <p:ph idx="1"/>
          </p:nvPr>
        </p:nvSpPr>
        <p:spPr>
          <a:xfrm>
            <a:off x="554038" y="1565275"/>
            <a:ext cx="7940675" cy="4386263"/>
          </a:xfrm>
        </p:spPr>
        <p:txBody>
          <a:bodyPr/>
          <a:lstStyle/>
          <a:p>
            <a:pPr marL="0" indent="0">
              <a:buNone/>
            </a:pPr>
            <a:r>
              <a:rPr lang="en-US" dirty="0"/>
              <a:t>Although IPv4 and IPv6 ACLs are very similar, there are three significant differences between them.</a:t>
            </a:r>
          </a:p>
          <a:p>
            <a:r>
              <a:rPr lang="en-US" dirty="0"/>
              <a:t>Applying an IPv6 ACL</a:t>
            </a:r>
          </a:p>
          <a:p>
            <a:pPr marL="338137" lvl="1" indent="0"/>
            <a:r>
              <a:rPr lang="en-US" dirty="0"/>
              <a:t>IPv6 uses the </a:t>
            </a:r>
            <a:r>
              <a:rPr lang="en-US" b="1" dirty="0">
                <a:latin typeface="Courier"/>
                <a:cs typeface="Courier"/>
              </a:rPr>
              <a:t>ipv6 traffic-filter</a:t>
            </a:r>
            <a:r>
              <a:rPr lang="en-US" dirty="0">
                <a:latin typeface="Courier"/>
                <a:cs typeface="Courier"/>
              </a:rPr>
              <a:t> </a:t>
            </a:r>
            <a:r>
              <a:rPr lang="en-US" dirty="0"/>
              <a:t>command to perform the same function for IPv6 interfaces.</a:t>
            </a:r>
          </a:p>
          <a:p>
            <a:r>
              <a:rPr lang="en-US" dirty="0"/>
              <a:t>No Wildcard Masks</a:t>
            </a:r>
          </a:p>
          <a:p>
            <a:pPr marL="338137" lvl="1" indent="0"/>
            <a:r>
              <a:rPr lang="en-US" dirty="0"/>
              <a:t>The prefix-length is used to indicate how much of an IPv6 source or destination address should be matched.</a:t>
            </a:r>
          </a:p>
          <a:p>
            <a:r>
              <a:rPr lang="en-US" dirty="0"/>
              <a:t>Additional Default Statements</a:t>
            </a:r>
          </a:p>
          <a:p>
            <a:pPr marL="338137" lvl="1" indent="0"/>
            <a:r>
              <a:rPr lang="en-US" b="1" dirty="0">
                <a:latin typeface="Courier"/>
                <a:cs typeface="Courier"/>
              </a:rPr>
              <a:t>permit </a:t>
            </a:r>
            <a:r>
              <a:rPr lang="en-US" b="1" dirty="0" err="1">
                <a:latin typeface="Courier"/>
                <a:cs typeface="Courier"/>
              </a:rPr>
              <a:t>icmp</a:t>
            </a:r>
            <a:r>
              <a:rPr lang="en-US" b="1" dirty="0">
                <a:latin typeface="Courier"/>
                <a:cs typeface="Courier"/>
              </a:rPr>
              <a:t> any any </a:t>
            </a:r>
            <a:r>
              <a:rPr lang="en-US" b="1" dirty="0" err="1">
                <a:latin typeface="Courier"/>
                <a:cs typeface="Courier"/>
              </a:rPr>
              <a:t>nd-na</a:t>
            </a:r>
            <a:endParaRPr lang="en-US" dirty="0">
              <a:latin typeface="Courier"/>
              <a:cs typeface="Courier"/>
            </a:endParaRPr>
          </a:p>
          <a:p>
            <a:pPr marL="338137" lvl="1" indent="0"/>
            <a:r>
              <a:rPr lang="en-US" b="1" dirty="0">
                <a:latin typeface="Courier"/>
                <a:cs typeface="Courier"/>
              </a:rPr>
              <a:t>permit </a:t>
            </a:r>
            <a:r>
              <a:rPr lang="en-US" b="1" dirty="0" err="1">
                <a:latin typeface="Courier"/>
                <a:cs typeface="Courier"/>
              </a:rPr>
              <a:t>icmp</a:t>
            </a:r>
            <a:r>
              <a:rPr lang="en-US" b="1" dirty="0">
                <a:latin typeface="Courier"/>
                <a:cs typeface="Courier"/>
              </a:rPr>
              <a:t> any any </a:t>
            </a:r>
            <a:r>
              <a:rPr lang="en-US" b="1" dirty="0" err="1">
                <a:latin typeface="Courier"/>
                <a:cs typeface="Courier"/>
              </a:rPr>
              <a:t>nd</a:t>
            </a:r>
            <a:r>
              <a:rPr lang="en-US" b="1" dirty="0">
                <a:latin typeface="Courier"/>
                <a:cs typeface="Courier"/>
              </a:rPr>
              <a:t>-ns</a:t>
            </a:r>
            <a:endParaRPr lang="en-US" dirty="0">
              <a:latin typeface="Courier"/>
              <a:cs typeface="Courier"/>
            </a:endParaRPr>
          </a:p>
        </p:txBody>
      </p:sp>
    </p:spTree>
    <p:extLst>
      <p:ext uri="{BB962C8B-B14F-4D97-AF65-F5344CB8AC3E}">
        <p14:creationId xmlns:p14="http://schemas.microsoft.com/office/powerpoint/2010/main" val="2260928255"/>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1154490"/>
          </a:xfrm>
        </p:spPr>
        <p:txBody>
          <a:bodyPr/>
          <a:lstStyle/>
          <a:p>
            <a:r>
              <a:rPr lang="en-US" sz="1800" dirty="0"/>
              <a:t>Configuring IPv6 ACLs</a:t>
            </a:r>
            <a:br>
              <a:rPr lang="en-US" sz="1800" dirty="0"/>
            </a:br>
            <a:r>
              <a:rPr lang="en-US" dirty="0"/>
              <a:t>Configuring IPv6 Topology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917" y="1904356"/>
            <a:ext cx="6118058" cy="4746351"/>
          </a:xfrm>
          <a:prstGeom prst="rect">
            <a:avLst/>
          </a:prstGeom>
        </p:spPr>
      </p:pic>
    </p:spTree>
    <p:extLst>
      <p:ext uri="{BB962C8B-B14F-4D97-AF65-F5344CB8AC3E}">
        <p14:creationId xmlns:p14="http://schemas.microsoft.com/office/powerpoint/2010/main" val="2103531100"/>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1154490"/>
          </a:xfrm>
        </p:spPr>
        <p:txBody>
          <a:bodyPr/>
          <a:lstStyle/>
          <a:p>
            <a:r>
              <a:rPr lang="en-US" sz="1800" dirty="0"/>
              <a:t>Configuring IPv6 ACLs</a:t>
            </a:r>
            <a:br>
              <a:rPr lang="en-US" sz="1800" dirty="0"/>
            </a:br>
            <a:r>
              <a:rPr lang="en-US" dirty="0"/>
              <a:t>Configuring IPv6 ACLs</a:t>
            </a:r>
          </a:p>
        </p:txBody>
      </p:sp>
      <p:sp>
        <p:nvSpPr>
          <p:cNvPr id="4" name="Content Placeholder 5"/>
          <p:cNvSpPr>
            <a:spLocks noGrp="1"/>
          </p:cNvSpPr>
          <p:nvPr>
            <p:ph idx="1"/>
          </p:nvPr>
        </p:nvSpPr>
        <p:spPr>
          <a:xfrm>
            <a:off x="554038" y="1565275"/>
            <a:ext cx="7940675" cy="4386263"/>
          </a:xfrm>
        </p:spPr>
        <p:txBody>
          <a:bodyPr/>
          <a:lstStyle/>
          <a:p>
            <a:pPr marL="0" indent="0">
              <a:buNone/>
            </a:pPr>
            <a:r>
              <a:rPr lang="en-US" dirty="0"/>
              <a:t>There are three basic steps to configure an IPv6 ACL:</a:t>
            </a:r>
          </a:p>
          <a:p>
            <a:pPr marL="457200" indent="-457200">
              <a:buFont typeface="+mj-lt"/>
              <a:buAutoNum type="arabicPeriod"/>
            </a:pPr>
            <a:r>
              <a:rPr lang="en-US" dirty="0"/>
              <a:t>From global configuration mode, use the</a:t>
            </a:r>
            <a:r>
              <a:rPr lang="en-US" dirty="0">
                <a:latin typeface="Courier"/>
                <a:cs typeface="Courier"/>
              </a:rPr>
              <a:t> </a:t>
            </a:r>
            <a:r>
              <a:rPr lang="en-US" b="1" dirty="0">
                <a:latin typeface="Courier"/>
                <a:cs typeface="Courier"/>
              </a:rPr>
              <a:t>ipv6 access-list </a:t>
            </a:r>
            <a:r>
              <a:rPr lang="en-US" i="1" dirty="0">
                <a:latin typeface="Courier"/>
                <a:cs typeface="Courier"/>
              </a:rPr>
              <a:t>name</a:t>
            </a:r>
            <a:r>
              <a:rPr lang="en-US" dirty="0"/>
              <a:t> command to create an IPv6 ACL. </a:t>
            </a:r>
          </a:p>
          <a:p>
            <a:pPr marL="457200" indent="-457200">
              <a:buFont typeface="+mj-lt"/>
              <a:buAutoNum type="arabicPeriod"/>
            </a:pPr>
            <a:r>
              <a:rPr lang="en-US" dirty="0"/>
              <a:t>From the named ACL configuration mode, use </a:t>
            </a:r>
            <a:r>
              <a:rPr lang="en-US" b="1" dirty="0">
                <a:latin typeface="Courier"/>
                <a:cs typeface="Courier"/>
              </a:rPr>
              <a:t>permit</a:t>
            </a:r>
            <a:r>
              <a:rPr lang="en-US" dirty="0"/>
              <a:t> or </a:t>
            </a:r>
            <a:r>
              <a:rPr lang="en-US" b="1" dirty="0">
                <a:latin typeface="Courier"/>
                <a:cs typeface="Courier"/>
              </a:rPr>
              <a:t>deny</a:t>
            </a:r>
            <a:r>
              <a:rPr lang="en-US" dirty="0"/>
              <a:t> statements to specify one or more conditions to determine if a packet is forwarded or dropped.</a:t>
            </a:r>
          </a:p>
          <a:p>
            <a:pPr marL="457200" indent="-457200">
              <a:buFont typeface="+mj-lt"/>
              <a:buAutoNum type="arabicPeriod"/>
            </a:pPr>
            <a:r>
              <a:rPr lang="en-US" dirty="0"/>
              <a:t>Return to privileged EXEC mode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562" y="5407994"/>
            <a:ext cx="6151396" cy="1324175"/>
          </a:xfrm>
          <a:prstGeom prst="rect">
            <a:avLst/>
          </a:prstGeom>
        </p:spPr>
      </p:pic>
    </p:spTree>
    <p:extLst>
      <p:ext uri="{BB962C8B-B14F-4D97-AF65-F5344CB8AC3E}">
        <p14:creationId xmlns:p14="http://schemas.microsoft.com/office/powerpoint/2010/main" val="1377460239"/>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1154490"/>
          </a:xfrm>
        </p:spPr>
        <p:txBody>
          <a:bodyPr/>
          <a:lstStyle/>
          <a:p>
            <a:r>
              <a:rPr lang="en-US" sz="1800" dirty="0"/>
              <a:t>Configuring IPv6 ACLs</a:t>
            </a:r>
            <a:br>
              <a:rPr lang="en-US" sz="1800" dirty="0"/>
            </a:br>
            <a:r>
              <a:rPr lang="en-US" dirty="0"/>
              <a:t>Configuring IPv6 ACLs </a:t>
            </a:r>
            <a:r>
              <a:rPr lang="en-US" dirty="0" err="1"/>
              <a:t>cont</a:t>
            </a:r>
            <a:r>
              <a:rPr lang="en-US" dirty="0"/>
              <a:t>…</a:t>
            </a:r>
          </a:p>
        </p:txBody>
      </p:sp>
      <p:sp>
        <p:nvSpPr>
          <p:cNvPr id="3" name="Content Placeholder 2"/>
          <p:cNvSpPr>
            <a:spLocks noGrp="1"/>
          </p:cNvSpPr>
          <p:nvPr>
            <p:ph idx="1"/>
          </p:nvPr>
        </p:nvSpPr>
        <p:spPr>
          <a:xfrm>
            <a:off x="209387" y="1683881"/>
            <a:ext cx="8733677" cy="4926405"/>
          </a:xfrm>
        </p:spPr>
        <p:txBody>
          <a:bodyPr/>
          <a:lstStyle/>
          <a:p>
            <a:r>
              <a:rPr lang="en-US" dirty="0"/>
              <a:t>This IPv6 ACL does the following:</a:t>
            </a:r>
          </a:p>
          <a:p>
            <a:pPr lvl="1"/>
            <a:r>
              <a:rPr lang="en-US" dirty="0"/>
              <a:t>The first statement names the IPv6 access list NO-R3-LAN-ACCESS.</a:t>
            </a:r>
          </a:p>
          <a:p>
            <a:pPr lvl="1"/>
            <a:r>
              <a:rPr lang="en-US" dirty="0"/>
              <a:t>The second statement denies all IPv6 packets from the 2001:DB8:CAFE:30::/64 destined for any IPv6 network. </a:t>
            </a:r>
          </a:p>
          <a:p>
            <a:pPr lvl="1"/>
            <a:r>
              <a:rPr lang="en-US" dirty="0"/>
              <a:t>The third statement allows all other IPv6 packets.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904" y="3862137"/>
            <a:ext cx="6748645" cy="1529514"/>
          </a:xfrm>
          <a:prstGeom prst="rect">
            <a:avLst/>
          </a:prstGeom>
        </p:spPr>
      </p:pic>
    </p:spTree>
    <p:extLst>
      <p:ext uri="{BB962C8B-B14F-4D97-AF65-F5344CB8AC3E}">
        <p14:creationId xmlns:p14="http://schemas.microsoft.com/office/powerpoint/2010/main" val="4061675223"/>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idx="4294967295"/>
          </p:nvPr>
        </p:nvSpPr>
        <p:spPr>
          <a:xfrm>
            <a:off x="497150" y="352583"/>
            <a:ext cx="8145462" cy="838200"/>
          </a:xfrm>
        </p:spPr>
        <p:txBody>
          <a:bodyPr/>
          <a:lstStyle/>
          <a:p>
            <a:pPr eaLnBrk="1" hangingPunct="1"/>
            <a:r>
              <a:rPr lang="en-US" dirty="0"/>
              <a:t>Chapter 4: Activities </a:t>
            </a:r>
            <a:r>
              <a:rPr lang="en-US" dirty="0" err="1"/>
              <a:t>cont</a:t>
            </a:r>
            <a:r>
              <a:rPr lang="en-US" dirty="0"/>
              <a:t>…</a:t>
            </a:r>
          </a:p>
        </p:txBody>
      </p:sp>
      <p:sp>
        <p:nvSpPr>
          <p:cNvPr id="6147" name="Rectangle 34"/>
          <p:cNvSpPr>
            <a:spLocks noGrp="1" noChangeArrowheads="1"/>
          </p:cNvSpPr>
          <p:nvPr>
            <p:ph type="body" idx="4294967295"/>
          </p:nvPr>
        </p:nvSpPr>
        <p:spPr>
          <a:xfrm>
            <a:off x="497150" y="1190783"/>
            <a:ext cx="7940675" cy="4605454"/>
          </a:xfrm>
        </p:spPr>
        <p:txBody>
          <a:bodyPr/>
          <a:lstStyle/>
          <a:p>
            <a:pPr marL="0" indent="0" eaLnBrk="1" hangingPunct="1">
              <a:spcBef>
                <a:spcPct val="30000"/>
              </a:spcBef>
              <a:buNone/>
            </a:pPr>
            <a:r>
              <a:rPr lang="en-US" sz="2000" dirty="0"/>
              <a:t>What activities are associated with this chapter?</a:t>
            </a:r>
            <a:endParaRPr lang="en-US" sz="2000" dirty="0">
              <a:solidFill>
                <a:srgbClr val="00B0F0"/>
              </a:solidFill>
            </a:endParaRPr>
          </a:p>
          <a:p>
            <a:pPr marL="0" indent="0" eaLnBrk="1" hangingPunct="1">
              <a:spcBef>
                <a:spcPct val="30000"/>
              </a:spcBef>
              <a:buNone/>
            </a:pPr>
            <a:endParaRPr lang="en-US" sz="2000" dirty="0"/>
          </a:p>
          <a:p>
            <a:pPr marL="119063" indent="0" eaLnBrk="1" hangingPunct="1">
              <a:spcBef>
                <a:spcPct val="30000"/>
              </a:spcBef>
              <a:buNone/>
            </a:pPr>
            <a:endParaRPr lang="en-US" sz="2000" dirty="0"/>
          </a:p>
          <a:p>
            <a:pPr marL="119063" indent="0" eaLnBrk="1" hangingPunct="1">
              <a:spcBef>
                <a:spcPct val="30000"/>
              </a:spcBef>
              <a:buNone/>
            </a:pP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65415599"/>
              </p:ext>
            </p:extLst>
          </p:nvPr>
        </p:nvGraphicFramePr>
        <p:xfrm>
          <a:off x="497150" y="1629215"/>
          <a:ext cx="8308522" cy="2468880"/>
        </p:xfrm>
        <a:graphic>
          <a:graphicData uri="http://schemas.openxmlformats.org/drawingml/2006/table">
            <a:tbl>
              <a:tblPr firstRow="1" bandRow="1">
                <a:tableStyleId>{5C22544A-7EE6-4342-B048-85BDC9FD1C3A}</a:tableStyleId>
              </a:tblPr>
              <a:tblGrid>
                <a:gridCol w="920937">
                  <a:extLst>
                    <a:ext uri="{9D8B030D-6E8A-4147-A177-3AD203B41FA5}">
                      <a16:colId xmlns:a16="http://schemas.microsoft.com/office/drawing/2014/main" val="20000"/>
                    </a:ext>
                  </a:extLst>
                </a:gridCol>
                <a:gridCol w="1189357">
                  <a:extLst>
                    <a:ext uri="{9D8B030D-6E8A-4147-A177-3AD203B41FA5}">
                      <a16:colId xmlns:a16="http://schemas.microsoft.com/office/drawing/2014/main" val="20001"/>
                    </a:ext>
                  </a:extLst>
                </a:gridCol>
                <a:gridCol w="4210799">
                  <a:extLst>
                    <a:ext uri="{9D8B030D-6E8A-4147-A177-3AD203B41FA5}">
                      <a16:colId xmlns:a16="http://schemas.microsoft.com/office/drawing/2014/main" val="20002"/>
                    </a:ext>
                  </a:extLst>
                </a:gridCol>
                <a:gridCol w="1987429">
                  <a:extLst>
                    <a:ext uri="{9D8B030D-6E8A-4147-A177-3AD203B41FA5}">
                      <a16:colId xmlns:a16="http://schemas.microsoft.com/office/drawing/2014/main" val="3007121800"/>
                    </a:ext>
                  </a:extLst>
                </a:gridCol>
              </a:tblGrid>
              <a:tr h="304800">
                <a:tc>
                  <a:txBody>
                    <a:bodyPr/>
                    <a:lstStyle/>
                    <a:p>
                      <a:pPr algn="ctr"/>
                      <a:r>
                        <a:rPr lang="en-US" sz="1400" dirty="0"/>
                        <a:t>Page #</a:t>
                      </a:r>
                    </a:p>
                  </a:txBody>
                  <a:tcPr anchor="ctr"/>
                </a:tc>
                <a:tc>
                  <a:txBody>
                    <a:bodyPr/>
                    <a:lstStyle/>
                    <a:p>
                      <a:pPr algn="ctr"/>
                      <a:r>
                        <a:rPr lang="en-US" sz="1400" dirty="0"/>
                        <a:t>Activity Type</a:t>
                      </a:r>
                    </a:p>
                  </a:txBody>
                  <a:tcPr anchor="ctr"/>
                </a:tc>
                <a:tc>
                  <a:txBody>
                    <a:bodyPr/>
                    <a:lstStyle/>
                    <a:p>
                      <a:pPr algn="ctr"/>
                      <a:r>
                        <a:rPr lang="en-US" sz="1400" dirty="0"/>
                        <a:t>Activity Name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Optional?</a:t>
                      </a:r>
                    </a:p>
                  </a:txBody>
                  <a:tcPr anchor="ctr"/>
                </a:tc>
                <a:extLst>
                  <a:ext uri="{0D108BD9-81ED-4DB2-BD59-A6C34878D82A}">
                    <a16:rowId xmlns:a16="http://schemas.microsoft.com/office/drawing/2014/main" val="10000"/>
                  </a:ext>
                </a:extLst>
              </a:tr>
              <a:tr h="304800">
                <a:tc>
                  <a:txBody>
                    <a:bodyPr/>
                    <a:lstStyle/>
                    <a:p>
                      <a:pPr algn="ctr"/>
                      <a:r>
                        <a:rPr lang="en-US" sz="1400" dirty="0">
                          <a:solidFill>
                            <a:srgbClr val="000000"/>
                          </a:solidFill>
                          <a:effectLst/>
                          <a:latin typeface="calibri" panose="020F0502020204030204" pitchFamily="34" charset="0"/>
                        </a:rPr>
                        <a:t>4.3.2.7</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Lab</a:t>
                      </a:r>
                    </a:p>
                  </a:txBody>
                  <a:tcPr marL="28575" marR="28575" marT="0" marB="0" anchor="ctr"/>
                </a:tc>
                <a:tc>
                  <a:txBody>
                    <a:bodyPr/>
                    <a:lstStyle/>
                    <a:p>
                      <a:pPr algn="l" rtl="0" fontAlgn="t"/>
                      <a:r>
                        <a:rPr lang="en-US" sz="1400" kern="1200" dirty="0">
                          <a:solidFill>
                            <a:srgbClr val="000000"/>
                          </a:solidFill>
                          <a:effectLst/>
                          <a:latin typeface="calibri" panose="020F0502020204030204" pitchFamily="34" charset="0"/>
                          <a:ea typeface="+mn-ea"/>
                          <a:cs typeface="+mn-cs"/>
                        </a:rPr>
                        <a:t>Configuring and Verifying IPv6 ACLs</a:t>
                      </a:r>
                    </a:p>
                  </a:txBody>
                  <a:tcPr marL="28575" marR="28575" marT="0" marB="0" anchor="ctr"/>
                </a:tc>
                <a:tc>
                  <a:txBody>
                    <a:bodyPr/>
                    <a:lstStyle/>
                    <a:p>
                      <a:pPr marL="0" algn="l" defTabSz="914400" rtl="0" eaLnBrk="1" fontAlgn="t" latinLnBrk="0" hangingPunct="1"/>
                      <a:r>
                        <a:rPr lang="en-US" sz="1400" kern="1200" dirty="0">
                          <a:solidFill>
                            <a:srgbClr val="000000"/>
                          </a:solidFill>
                          <a:effectLst/>
                          <a:latin typeface="calibri" panose="020F0502020204030204" pitchFamily="34" charset="0"/>
                          <a:ea typeface="+mn-ea"/>
                          <a:cs typeface="+mn-cs"/>
                        </a:rPr>
                        <a:t>Recommended</a:t>
                      </a:r>
                    </a:p>
                  </a:txBody>
                  <a:tcPr anchor="ctr"/>
                </a:tc>
                <a:extLst>
                  <a:ext uri="{0D108BD9-81ED-4DB2-BD59-A6C34878D82A}">
                    <a16:rowId xmlns:a16="http://schemas.microsoft.com/office/drawing/2014/main" val="2921882369"/>
                  </a:ext>
                </a:extLst>
              </a:tr>
              <a:tr h="304800">
                <a:tc>
                  <a:txBody>
                    <a:bodyPr/>
                    <a:lstStyle/>
                    <a:p>
                      <a:pPr algn="ctr"/>
                      <a:r>
                        <a:rPr lang="en-US" sz="1400" dirty="0">
                          <a:solidFill>
                            <a:srgbClr val="000000"/>
                          </a:solidFill>
                          <a:effectLst/>
                          <a:latin typeface="calibri" panose="020F0502020204030204" pitchFamily="34" charset="0"/>
                        </a:rPr>
                        <a:t>4.4.1.5</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Activity</a:t>
                      </a:r>
                    </a:p>
                  </a:txBody>
                  <a:tcPr marL="28575" marR="28575" marT="0" marB="0" anchor="ctr"/>
                </a:tc>
                <a:tc>
                  <a:txBody>
                    <a:bodyPr/>
                    <a:lstStyle/>
                    <a:p>
                      <a:pPr algn="l" rtl="0" fontAlgn="t"/>
                      <a:r>
                        <a:rPr lang="en-US" sz="1400" kern="1200" dirty="0">
                          <a:solidFill>
                            <a:srgbClr val="000000"/>
                          </a:solidFill>
                          <a:effectLst/>
                          <a:latin typeface="calibri" panose="020F0502020204030204" pitchFamily="34" charset="0"/>
                          <a:ea typeface="+mn-ea"/>
                          <a:cs typeface="+mn-cs"/>
                        </a:rPr>
                        <a:t>Place in Order the Steps of the ACL Decision Making Process</a:t>
                      </a:r>
                    </a:p>
                  </a:txBody>
                  <a:tcPr marL="28575" marR="28575"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calibri" panose="020F0502020204030204" pitchFamily="34" charset="0"/>
                          <a:ea typeface="+mn-ea"/>
                          <a:cs typeface="+mn-cs"/>
                        </a:rPr>
                        <a:t>-</a:t>
                      </a:r>
                    </a:p>
                  </a:txBody>
                  <a:tcPr anchor="ctr"/>
                </a:tc>
                <a:extLst>
                  <a:ext uri="{0D108BD9-81ED-4DB2-BD59-A6C34878D82A}">
                    <a16:rowId xmlns:a16="http://schemas.microsoft.com/office/drawing/2014/main" val="3991171109"/>
                  </a:ext>
                </a:extLst>
              </a:tr>
              <a:tr h="304800">
                <a:tc>
                  <a:txBody>
                    <a:bodyPr/>
                    <a:lstStyle/>
                    <a:p>
                      <a:pPr algn="ctr"/>
                      <a:r>
                        <a:rPr lang="en-US" sz="1400" dirty="0">
                          <a:solidFill>
                            <a:srgbClr val="000000"/>
                          </a:solidFill>
                          <a:effectLst/>
                          <a:latin typeface="calibri" panose="020F0502020204030204" pitchFamily="34" charset="0"/>
                        </a:rPr>
                        <a:t>4.4.2.9</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Packet Tracer</a:t>
                      </a:r>
                    </a:p>
                  </a:txBody>
                  <a:tcPr marL="28575" marR="28575" marT="0" marB="0"/>
                </a:tc>
                <a:tc>
                  <a:txBody>
                    <a:bodyPr/>
                    <a:lstStyle/>
                    <a:p>
                      <a:pPr algn="l" rtl="0" fontAlgn="t"/>
                      <a:r>
                        <a:rPr lang="en-US" sz="1400" kern="1200" dirty="0">
                          <a:solidFill>
                            <a:srgbClr val="000000"/>
                          </a:solidFill>
                          <a:effectLst/>
                          <a:latin typeface="calibri" panose="020F0502020204030204" pitchFamily="34" charset="0"/>
                          <a:ea typeface="+mn-ea"/>
                          <a:cs typeface="+mn-cs"/>
                        </a:rPr>
                        <a:t>Troubleshooting IPv4 ACLs</a:t>
                      </a:r>
                    </a:p>
                  </a:txBody>
                  <a:tcPr marL="28575" marR="28575" marT="0" marB="0"/>
                </a:tc>
                <a:tc>
                  <a:txBody>
                    <a:bodyPr/>
                    <a:lstStyle/>
                    <a:p>
                      <a:pPr marL="0" algn="l" defTabSz="914400" rtl="0" eaLnBrk="1" fontAlgn="t" latinLnBrk="0" hangingPunct="1"/>
                      <a:r>
                        <a:rPr lang="en-US" sz="1400" kern="1200" dirty="0">
                          <a:solidFill>
                            <a:srgbClr val="000000"/>
                          </a:solidFill>
                          <a:effectLst/>
                          <a:latin typeface="calibri" panose="020F0502020204030204" pitchFamily="34" charset="0"/>
                          <a:ea typeface="+mn-ea"/>
                          <a:cs typeface="+mn-cs"/>
                        </a:rPr>
                        <a:t>Recommended</a:t>
                      </a:r>
                    </a:p>
                  </a:txBody>
                  <a:tcPr marL="28575" marR="28575" marT="0" marB="0"/>
                </a:tc>
                <a:extLst>
                  <a:ext uri="{0D108BD9-81ED-4DB2-BD59-A6C34878D82A}">
                    <a16:rowId xmlns:a16="http://schemas.microsoft.com/office/drawing/2014/main" val="10001"/>
                  </a:ext>
                </a:extLst>
              </a:tr>
              <a:tr h="304800">
                <a:tc>
                  <a:txBody>
                    <a:bodyPr/>
                    <a:lstStyle/>
                    <a:p>
                      <a:pPr algn="ctr"/>
                      <a:r>
                        <a:rPr lang="en-US" sz="1400" dirty="0">
                          <a:solidFill>
                            <a:srgbClr val="000000"/>
                          </a:solidFill>
                          <a:effectLst/>
                          <a:latin typeface="calibri" panose="020F0502020204030204" pitchFamily="34" charset="0"/>
                        </a:rPr>
                        <a:t>4.4.2.10</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Packet Tracer</a:t>
                      </a:r>
                    </a:p>
                  </a:txBody>
                  <a:tcPr marL="28575" marR="28575" marT="0" marB="0"/>
                </a:tc>
                <a:tc>
                  <a:txBody>
                    <a:bodyPr/>
                    <a:lstStyle/>
                    <a:p>
                      <a:pPr algn="l" rtl="0" fontAlgn="t"/>
                      <a:r>
                        <a:rPr lang="en-US" sz="1400" kern="1200" dirty="0">
                          <a:solidFill>
                            <a:srgbClr val="000000"/>
                          </a:solidFill>
                          <a:effectLst/>
                          <a:latin typeface="calibri" panose="020F0502020204030204" pitchFamily="34" charset="0"/>
                          <a:ea typeface="+mn-ea"/>
                          <a:cs typeface="+mn-cs"/>
                        </a:rPr>
                        <a:t>Troubleshooting IPv6</a:t>
                      </a:r>
                      <a:r>
                        <a:rPr lang="en-US" sz="1400" kern="1200" baseline="0" dirty="0">
                          <a:solidFill>
                            <a:srgbClr val="000000"/>
                          </a:solidFill>
                          <a:effectLst/>
                          <a:latin typeface="calibri" panose="020F0502020204030204" pitchFamily="34" charset="0"/>
                          <a:ea typeface="+mn-ea"/>
                          <a:cs typeface="+mn-cs"/>
                        </a:rPr>
                        <a:t> ACLs</a:t>
                      </a:r>
                      <a:endParaRPr lang="en-US" sz="1400" kern="1200" dirty="0">
                        <a:solidFill>
                          <a:srgbClr val="000000"/>
                        </a:solidFill>
                        <a:effectLst/>
                        <a:latin typeface="calibri" panose="020F0502020204030204" pitchFamily="34" charset="0"/>
                        <a:ea typeface="+mn-ea"/>
                        <a:cs typeface="+mn-cs"/>
                      </a:endParaRPr>
                    </a:p>
                  </a:txBody>
                  <a:tcPr marL="28575" marR="28575" marT="0" marB="0"/>
                </a:tc>
                <a:tc>
                  <a:txBody>
                    <a:bodyPr/>
                    <a:lstStyle/>
                    <a:p>
                      <a:pPr marL="0" algn="l" defTabSz="914400" rtl="0" eaLnBrk="1" fontAlgn="t" latinLnBrk="0" hangingPunct="1"/>
                      <a:r>
                        <a:rPr lang="en-US" sz="1400" kern="1200" dirty="0">
                          <a:solidFill>
                            <a:srgbClr val="000000"/>
                          </a:solidFill>
                          <a:effectLst/>
                          <a:latin typeface="calibri" panose="020F0502020204030204" pitchFamily="34" charset="0"/>
                          <a:ea typeface="+mn-ea"/>
                          <a:cs typeface="+mn-cs"/>
                        </a:rPr>
                        <a:t>Recommended</a:t>
                      </a:r>
                    </a:p>
                  </a:txBody>
                  <a:tcPr marL="28575" marR="28575" marT="0" marB="0"/>
                </a:tc>
                <a:extLst>
                  <a:ext uri="{0D108BD9-81ED-4DB2-BD59-A6C34878D82A}">
                    <a16:rowId xmlns:a16="http://schemas.microsoft.com/office/drawing/2014/main" val="668453170"/>
                  </a:ext>
                </a:extLst>
              </a:tr>
              <a:tr h="304800">
                <a:tc>
                  <a:txBody>
                    <a:bodyPr/>
                    <a:lstStyle/>
                    <a:p>
                      <a:pPr algn="ctr"/>
                      <a:r>
                        <a:rPr lang="en-US" sz="1400" dirty="0">
                          <a:solidFill>
                            <a:srgbClr val="000000"/>
                          </a:solidFill>
                          <a:effectLst/>
                          <a:latin typeface="calibri" panose="020F0502020204030204" pitchFamily="34" charset="0"/>
                        </a:rPr>
                        <a:t>4.4.2.11</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Lab</a:t>
                      </a:r>
                    </a:p>
                  </a:txBody>
                  <a:tcPr marL="28575" marR="28575" marT="0" marB="0"/>
                </a:tc>
                <a:tc>
                  <a:txBody>
                    <a:bodyPr/>
                    <a:lstStyle/>
                    <a:p>
                      <a:pPr algn="l" rtl="0" fontAlgn="t"/>
                      <a:r>
                        <a:rPr lang="en-US" sz="1400" kern="1200" dirty="0">
                          <a:solidFill>
                            <a:srgbClr val="000000"/>
                          </a:solidFill>
                          <a:effectLst/>
                          <a:latin typeface="calibri" panose="020F0502020204030204" pitchFamily="34" charset="0"/>
                          <a:ea typeface="+mn-ea"/>
                          <a:cs typeface="+mn-cs"/>
                        </a:rPr>
                        <a:t>Troubleshooting ACL Configuration and Placement</a:t>
                      </a:r>
                    </a:p>
                  </a:txBody>
                  <a:tcPr marL="28575" marR="28575" marT="0" marB="0"/>
                </a:tc>
                <a:tc>
                  <a:txBody>
                    <a:bodyPr/>
                    <a:lstStyle/>
                    <a:p>
                      <a:pPr marL="0" algn="l" defTabSz="914400" rtl="0" eaLnBrk="1" fontAlgn="t" latinLnBrk="0" hangingPunct="1"/>
                      <a:r>
                        <a:rPr lang="en-US" sz="1400" kern="1200" dirty="0">
                          <a:solidFill>
                            <a:srgbClr val="000000"/>
                          </a:solidFill>
                          <a:effectLst/>
                          <a:latin typeface="calibri" panose="020F0502020204030204" pitchFamily="34" charset="0"/>
                          <a:ea typeface="+mn-ea"/>
                          <a:cs typeface="+mn-cs"/>
                        </a:rPr>
                        <a:t>Optional</a:t>
                      </a:r>
                    </a:p>
                  </a:txBody>
                  <a:tcPr marL="28575" marR="28575" marT="0" marB="0"/>
                </a:tc>
                <a:extLst>
                  <a:ext uri="{0D108BD9-81ED-4DB2-BD59-A6C34878D82A}">
                    <a16:rowId xmlns:a16="http://schemas.microsoft.com/office/drawing/2014/main" val="971977605"/>
                  </a:ext>
                </a:extLst>
              </a:tr>
              <a:tr h="304800">
                <a:tc>
                  <a:txBody>
                    <a:bodyPr/>
                    <a:lstStyle/>
                    <a:p>
                      <a:pPr algn="ctr"/>
                      <a:r>
                        <a:rPr lang="en-US" sz="1400" dirty="0">
                          <a:solidFill>
                            <a:srgbClr val="000000"/>
                          </a:solidFill>
                          <a:effectLst/>
                          <a:latin typeface="calibri" panose="020F0502020204030204" pitchFamily="34" charset="0"/>
                        </a:rPr>
                        <a:t>4.5.1.1</a:t>
                      </a:r>
                      <a:endParaRPr lang="en-US" sz="1400" b="0" dirty="0">
                        <a:solidFill>
                          <a:schemeClr val="tx1"/>
                        </a:solidFill>
                      </a:endParaRPr>
                    </a:p>
                  </a:txBody>
                  <a:tcPr anchor="ctr"/>
                </a:tc>
                <a:tc>
                  <a:txBody>
                    <a:bodyPr/>
                    <a:lstStyle/>
                    <a:p>
                      <a:pPr algn="ctr" rtl="0" fontAlgn="t"/>
                      <a:r>
                        <a:rPr lang="en-US" sz="1400" kern="1200" dirty="0">
                          <a:solidFill>
                            <a:srgbClr val="000000"/>
                          </a:solidFill>
                          <a:effectLst/>
                          <a:latin typeface="calibri" panose="020F0502020204030204" pitchFamily="34" charset="0"/>
                          <a:ea typeface="+mn-ea"/>
                          <a:cs typeface="+mn-cs"/>
                        </a:rPr>
                        <a:t>Packet Tracer</a:t>
                      </a:r>
                    </a:p>
                  </a:txBody>
                  <a:tcPr marL="28575" marR="28575" marT="0" marB="0"/>
                </a:tc>
                <a:tc>
                  <a:txBody>
                    <a:bodyPr/>
                    <a:lstStyle/>
                    <a:p>
                      <a:pPr algn="l" rtl="0" fontAlgn="t"/>
                      <a:r>
                        <a:rPr lang="en-US" sz="1400" kern="1200" dirty="0">
                          <a:solidFill>
                            <a:srgbClr val="000000"/>
                          </a:solidFill>
                          <a:effectLst/>
                          <a:latin typeface="calibri" panose="020F0502020204030204" pitchFamily="34" charset="0"/>
                          <a:ea typeface="+mn-ea"/>
                          <a:cs typeface="+mn-cs"/>
                        </a:rPr>
                        <a:t>Skills Integration Challenge</a:t>
                      </a:r>
                    </a:p>
                  </a:txBody>
                  <a:tcPr marL="28575" marR="28575" marT="0" marB="0"/>
                </a:tc>
                <a:tc>
                  <a:txBody>
                    <a:bodyPr/>
                    <a:lstStyle/>
                    <a:p>
                      <a:pPr marL="0" algn="l" defTabSz="914400" rtl="0" eaLnBrk="1" fontAlgn="t" latinLnBrk="0" hangingPunct="1"/>
                      <a:r>
                        <a:rPr lang="en-US" sz="1400" kern="1200" dirty="0">
                          <a:solidFill>
                            <a:srgbClr val="000000"/>
                          </a:solidFill>
                          <a:effectLst/>
                          <a:latin typeface="calibri" panose="020F0502020204030204" pitchFamily="34" charset="0"/>
                          <a:ea typeface="+mn-ea"/>
                          <a:cs typeface="+mn-cs"/>
                        </a:rPr>
                        <a:t>Recommended</a:t>
                      </a:r>
                    </a:p>
                  </a:txBody>
                  <a:tcPr marL="28575" marR="28575" marT="0" marB="0"/>
                </a:tc>
                <a:extLst>
                  <a:ext uri="{0D108BD9-81ED-4DB2-BD59-A6C34878D82A}">
                    <a16:rowId xmlns:a16="http://schemas.microsoft.com/office/drawing/2014/main" val="807714273"/>
                  </a:ext>
                </a:extLst>
              </a:tr>
            </a:tbl>
          </a:graphicData>
        </a:graphic>
      </p:graphicFrame>
      <p:sp>
        <p:nvSpPr>
          <p:cNvPr id="3" name="Rectangle 2"/>
          <p:cNvSpPr/>
          <p:nvPr/>
        </p:nvSpPr>
        <p:spPr>
          <a:xfrm>
            <a:off x="394756" y="6292805"/>
            <a:ext cx="8145462" cy="341632"/>
          </a:xfrm>
          <a:prstGeom prst="rect">
            <a:avLst/>
          </a:prstGeom>
        </p:spPr>
        <p:txBody>
          <a:bodyPr wrap="square">
            <a:spAutoFit/>
          </a:bodyPr>
          <a:lstStyle/>
          <a:p>
            <a:pPr marL="0" indent="0" algn="l" eaLnBrk="1" hangingPunct="1">
              <a:spcBef>
                <a:spcPct val="30000"/>
              </a:spcBef>
              <a:buNone/>
            </a:pPr>
            <a:r>
              <a:rPr lang="en-US" sz="1800" dirty="0"/>
              <a:t>The password used in the Packet Tracer activities in this chapter is: PT_ccna5</a:t>
            </a:r>
            <a:endParaRPr lang="en-US" sz="1800" dirty="0">
              <a:solidFill>
                <a:srgbClr val="00B0F0"/>
              </a:solidFill>
            </a:endParaRPr>
          </a:p>
        </p:txBody>
      </p:sp>
    </p:spTree>
    <p:extLst>
      <p:ext uri="{BB962C8B-B14F-4D97-AF65-F5344CB8AC3E}">
        <p14:creationId xmlns:p14="http://schemas.microsoft.com/office/powerpoint/2010/main" val="2437340964"/>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1154490"/>
          </a:xfrm>
        </p:spPr>
        <p:txBody>
          <a:bodyPr/>
          <a:lstStyle/>
          <a:p>
            <a:r>
              <a:rPr lang="en-US" sz="1800" dirty="0"/>
              <a:t>Configuring IPv6 ACLs</a:t>
            </a:r>
            <a:br>
              <a:rPr lang="en-US" sz="1800" dirty="0"/>
            </a:br>
            <a:r>
              <a:rPr lang="en-US" dirty="0"/>
              <a:t>Configuring IPv6 ACLs </a:t>
            </a:r>
            <a:r>
              <a:rPr lang="en-US" dirty="0" err="1"/>
              <a:t>cont</a:t>
            </a:r>
            <a:r>
              <a:rPr lang="en-US"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168" y="1699833"/>
            <a:ext cx="6021555" cy="4968670"/>
          </a:xfrm>
          <a:prstGeom prst="rect">
            <a:avLst/>
          </a:prstGeom>
        </p:spPr>
      </p:pic>
    </p:spTree>
    <p:extLst>
      <p:ext uri="{BB962C8B-B14F-4D97-AF65-F5344CB8AC3E}">
        <p14:creationId xmlns:p14="http://schemas.microsoft.com/office/powerpoint/2010/main" val="719053436"/>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1154490"/>
          </a:xfrm>
        </p:spPr>
        <p:txBody>
          <a:bodyPr/>
          <a:lstStyle/>
          <a:p>
            <a:r>
              <a:rPr lang="en-US" sz="1800" dirty="0"/>
              <a:t>Configuring IPv6 ACLs</a:t>
            </a:r>
            <a:br>
              <a:rPr lang="en-US" sz="1800" dirty="0"/>
            </a:br>
            <a:r>
              <a:rPr lang="en-US" dirty="0"/>
              <a:t>Applying an IPv6 ACL to an Interface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536" y="1756610"/>
            <a:ext cx="6617031" cy="4857310"/>
          </a:xfrm>
          <a:prstGeom prst="rect">
            <a:avLst/>
          </a:prstGeom>
        </p:spPr>
      </p:pic>
    </p:spTree>
    <p:extLst>
      <p:ext uri="{BB962C8B-B14F-4D97-AF65-F5344CB8AC3E}">
        <p14:creationId xmlns:p14="http://schemas.microsoft.com/office/powerpoint/2010/main" val="60671285"/>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1154490"/>
          </a:xfrm>
        </p:spPr>
        <p:txBody>
          <a:bodyPr/>
          <a:lstStyle/>
          <a:p>
            <a:r>
              <a:rPr lang="en-US" sz="1800" dirty="0"/>
              <a:t>Configuring IPv6 ACLs</a:t>
            </a:r>
            <a:br>
              <a:rPr lang="en-US" sz="1800" dirty="0"/>
            </a:br>
            <a:r>
              <a:rPr lang="en-US" dirty="0"/>
              <a:t>IPv6 ACL Examples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50" y="1881790"/>
            <a:ext cx="6721592" cy="4615406"/>
          </a:xfrm>
          <a:prstGeom prst="rect">
            <a:avLst/>
          </a:prstGeom>
        </p:spPr>
      </p:pic>
    </p:spTree>
    <p:extLst>
      <p:ext uri="{BB962C8B-B14F-4D97-AF65-F5344CB8AC3E}">
        <p14:creationId xmlns:p14="http://schemas.microsoft.com/office/powerpoint/2010/main" val="2523750304"/>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09387" y="1683881"/>
            <a:ext cx="8733677" cy="4926405"/>
          </a:xfrm>
        </p:spPr>
        <p:txBody>
          <a:bodyPr/>
          <a:lstStyle/>
          <a:p>
            <a:r>
              <a:rPr lang="en-US" dirty="0"/>
              <a:t>Router R1 is configured with an IPv6 access list to deny FTP traffic to 2001:DB8:CAFE:11::/64. Ports for both FTP data (port 20) and FTP control (port 21) need to be blocked. </a:t>
            </a:r>
          </a:p>
          <a:p>
            <a:r>
              <a:rPr lang="en-US" dirty="0"/>
              <a:t>Because the filter is applied inbound on the G0/0 interface on R1, only traffic from the 2001:DB8:CAFE:10::/64 network will be denied.</a:t>
            </a:r>
          </a:p>
        </p:txBody>
      </p:sp>
      <p:sp>
        <p:nvSpPr>
          <p:cNvPr id="21505" name="Rectangle 2"/>
          <p:cNvSpPr>
            <a:spLocks noGrp="1" noChangeArrowheads="1"/>
          </p:cNvSpPr>
          <p:nvPr>
            <p:ph type="title"/>
          </p:nvPr>
        </p:nvSpPr>
        <p:spPr>
          <a:xfrm>
            <a:off x="193868" y="394392"/>
            <a:ext cx="8772157" cy="1154490"/>
          </a:xfrm>
        </p:spPr>
        <p:txBody>
          <a:bodyPr/>
          <a:lstStyle/>
          <a:p>
            <a:r>
              <a:rPr lang="en-US" sz="1800" dirty="0"/>
              <a:t>Configuring IPv6 ACLs</a:t>
            </a:r>
            <a:br>
              <a:rPr lang="en-US" sz="1800" dirty="0"/>
            </a:br>
            <a:r>
              <a:rPr lang="en-US" dirty="0"/>
              <a:t>IPv6 ACL Examples </a:t>
            </a:r>
            <a:r>
              <a:rPr lang="en-US" dirty="0" err="1"/>
              <a:t>cont</a:t>
            </a:r>
            <a:r>
              <a:rPr lang="en-US"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16" y="3939725"/>
            <a:ext cx="6921659" cy="2670561"/>
          </a:xfrm>
          <a:prstGeom prst="rect">
            <a:avLst/>
          </a:prstGeom>
        </p:spPr>
      </p:pic>
    </p:spTree>
    <p:extLst>
      <p:ext uri="{BB962C8B-B14F-4D97-AF65-F5344CB8AC3E}">
        <p14:creationId xmlns:p14="http://schemas.microsoft.com/office/powerpoint/2010/main" val="2520181299"/>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1548882"/>
            <a:ext cx="9143999" cy="1215730"/>
          </a:xfrm>
        </p:spPr>
        <p:txBody>
          <a:bodyPr/>
          <a:lstStyle/>
          <a:p>
            <a:pPr marL="228600" lvl="1" indent="0">
              <a:buNone/>
            </a:pPr>
            <a:r>
              <a:rPr lang="en-US" dirty="0"/>
              <a:t>1. The first two permit statements allow access from any device to the web server at 2001:DB8:CAFE:10::10. </a:t>
            </a:r>
          </a:p>
          <a:p>
            <a:pPr marL="228600" lvl="1" indent="0">
              <a:buNone/>
            </a:pPr>
            <a:r>
              <a:rPr lang="en-US" dirty="0"/>
              <a:t>2. All other devices are denied access to network 2001:DB8:CAFE:10::/64.</a:t>
            </a:r>
          </a:p>
          <a:p>
            <a:pPr marL="228600" lvl="1" indent="0">
              <a:buNone/>
            </a:pPr>
            <a:r>
              <a:rPr lang="en-US" dirty="0"/>
              <a:t>3. PC3 at 2001:DB8:CAFE:30::12 is permitted Telnet access to PC2 which has the IPv6 address 2001:DB8:CAFE:11::11.</a:t>
            </a:r>
          </a:p>
        </p:txBody>
      </p:sp>
      <p:sp>
        <p:nvSpPr>
          <p:cNvPr id="21505" name="Rectangle 2"/>
          <p:cNvSpPr>
            <a:spLocks noGrp="1" noChangeArrowheads="1"/>
          </p:cNvSpPr>
          <p:nvPr>
            <p:ph type="title"/>
          </p:nvPr>
        </p:nvSpPr>
        <p:spPr>
          <a:xfrm>
            <a:off x="193868" y="394392"/>
            <a:ext cx="8772157" cy="1154490"/>
          </a:xfrm>
        </p:spPr>
        <p:txBody>
          <a:bodyPr/>
          <a:lstStyle/>
          <a:p>
            <a:r>
              <a:rPr lang="en-US" sz="1800" dirty="0"/>
              <a:t>Configuring IPv6 ACLs</a:t>
            </a:r>
            <a:br>
              <a:rPr lang="en-US" sz="1800" dirty="0"/>
            </a:br>
            <a:r>
              <a:rPr lang="en-US" dirty="0"/>
              <a:t>IPv6 ACL Examples </a:t>
            </a:r>
            <a:r>
              <a:rPr lang="en-US" dirty="0" err="1"/>
              <a:t>cont</a:t>
            </a:r>
            <a:r>
              <a:rPr lang="en-US"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236" y="3197709"/>
            <a:ext cx="6105525" cy="3705225"/>
          </a:xfrm>
          <a:prstGeom prst="rect">
            <a:avLst/>
          </a:prstGeom>
        </p:spPr>
      </p:pic>
    </p:spTree>
    <p:extLst>
      <p:ext uri="{BB962C8B-B14F-4D97-AF65-F5344CB8AC3E}">
        <p14:creationId xmlns:p14="http://schemas.microsoft.com/office/powerpoint/2010/main" val="1083515912"/>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00789" y="1613440"/>
            <a:ext cx="8665236" cy="1131508"/>
          </a:xfrm>
        </p:spPr>
        <p:txBody>
          <a:bodyPr/>
          <a:lstStyle/>
          <a:p>
            <a:pPr marL="228600" lvl="1" indent="0">
              <a:buNone/>
            </a:pPr>
            <a:r>
              <a:rPr lang="en-US" dirty="0"/>
              <a:t>4. All other devices are denied Telnet access to PC2.</a:t>
            </a:r>
          </a:p>
          <a:p>
            <a:pPr marL="228600" lvl="1" indent="0">
              <a:buNone/>
            </a:pPr>
            <a:r>
              <a:rPr lang="en-US" dirty="0"/>
              <a:t>5. All other IPv6 traffic is permitted to all other destinations.</a:t>
            </a:r>
          </a:p>
          <a:p>
            <a:pPr marL="228600" lvl="1" indent="0">
              <a:buNone/>
            </a:pPr>
            <a:r>
              <a:rPr lang="en-US" dirty="0"/>
              <a:t>6. The IPv6 access list is applied to interface G0/0 in the inbound direction, so only the 2001:DB8:CAFE:30::/64 network is affected.</a:t>
            </a:r>
          </a:p>
        </p:txBody>
      </p:sp>
      <p:sp>
        <p:nvSpPr>
          <p:cNvPr id="21505" name="Rectangle 2"/>
          <p:cNvSpPr>
            <a:spLocks noGrp="1" noChangeArrowheads="1"/>
          </p:cNvSpPr>
          <p:nvPr>
            <p:ph type="title"/>
          </p:nvPr>
        </p:nvSpPr>
        <p:spPr>
          <a:xfrm>
            <a:off x="193868" y="394392"/>
            <a:ext cx="8772157" cy="1154490"/>
          </a:xfrm>
        </p:spPr>
        <p:txBody>
          <a:bodyPr/>
          <a:lstStyle/>
          <a:p>
            <a:r>
              <a:rPr lang="en-US" sz="1800" dirty="0"/>
              <a:t>Configuring IPv6 ACLs</a:t>
            </a:r>
            <a:br>
              <a:rPr lang="en-US" sz="1800" dirty="0"/>
            </a:br>
            <a:r>
              <a:rPr lang="en-US" dirty="0"/>
              <a:t>IPv6 ACL Examples </a:t>
            </a:r>
            <a:r>
              <a:rPr lang="en-US" dirty="0" err="1"/>
              <a:t>cont</a:t>
            </a:r>
            <a:r>
              <a:rPr lang="en-US"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647" y="3152775"/>
            <a:ext cx="6105525" cy="3705225"/>
          </a:xfrm>
          <a:prstGeom prst="rect">
            <a:avLst/>
          </a:prstGeom>
        </p:spPr>
      </p:pic>
    </p:spTree>
    <p:extLst>
      <p:ext uri="{BB962C8B-B14F-4D97-AF65-F5344CB8AC3E}">
        <p14:creationId xmlns:p14="http://schemas.microsoft.com/office/powerpoint/2010/main" val="3487263424"/>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1154490"/>
          </a:xfrm>
        </p:spPr>
        <p:txBody>
          <a:bodyPr/>
          <a:lstStyle/>
          <a:p>
            <a:r>
              <a:rPr lang="en-US" sz="1800" dirty="0"/>
              <a:t>Configuring IPv6 ACLs</a:t>
            </a:r>
            <a:br>
              <a:rPr lang="en-US" sz="1800" dirty="0"/>
            </a:br>
            <a:r>
              <a:rPr lang="en-US" dirty="0"/>
              <a:t>Verifying IPv6 ACLs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23" y="2270459"/>
            <a:ext cx="7434646" cy="3877678"/>
          </a:xfrm>
          <a:prstGeom prst="rect">
            <a:avLst/>
          </a:prstGeom>
        </p:spPr>
      </p:pic>
    </p:spTree>
    <p:extLst>
      <p:ext uri="{BB962C8B-B14F-4D97-AF65-F5344CB8AC3E}">
        <p14:creationId xmlns:p14="http://schemas.microsoft.com/office/powerpoint/2010/main" val="1090348857"/>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1154490"/>
          </a:xfrm>
        </p:spPr>
        <p:txBody>
          <a:bodyPr/>
          <a:lstStyle/>
          <a:p>
            <a:r>
              <a:rPr lang="en-US" sz="1800" dirty="0"/>
              <a:t>Configuring IPv6 ACLs</a:t>
            </a:r>
            <a:br>
              <a:rPr lang="en-US" sz="1800" dirty="0"/>
            </a:br>
            <a:r>
              <a:rPr lang="en-US" dirty="0"/>
              <a:t>Verifying IPv6 ACLs </a:t>
            </a:r>
            <a:r>
              <a:rPr lang="en-US" dirty="0" err="1"/>
              <a:t>cont</a:t>
            </a:r>
            <a:r>
              <a:rPr lang="en-US"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49" y="2349666"/>
            <a:ext cx="7807394" cy="4003008"/>
          </a:xfrm>
          <a:prstGeom prst="rect">
            <a:avLst/>
          </a:prstGeom>
        </p:spPr>
      </p:pic>
    </p:spTree>
    <p:extLst>
      <p:ext uri="{BB962C8B-B14F-4D97-AF65-F5344CB8AC3E}">
        <p14:creationId xmlns:p14="http://schemas.microsoft.com/office/powerpoint/2010/main" val="1393688720"/>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1154490"/>
          </a:xfrm>
        </p:spPr>
        <p:txBody>
          <a:bodyPr/>
          <a:lstStyle/>
          <a:p>
            <a:r>
              <a:rPr lang="en-US" sz="1800" dirty="0"/>
              <a:t>Configuring IPv6 ACLs</a:t>
            </a:r>
            <a:br>
              <a:rPr lang="en-US" sz="1800" dirty="0"/>
            </a:br>
            <a:r>
              <a:rPr lang="en-US" dirty="0"/>
              <a:t>Verifying IPv6 ACLs </a:t>
            </a:r>
            <a:r>
              <a:rPr lang="en-US" dirty="0" err="1"/>
              <a:t>cont</a:t>
            </a:r>
            <a:r>
              <a:rPr lang="en-US"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92" y="2359191"/>
            <a:ext cx="7728308" cy="3909261"/>
          </a:xfrm>
          <a:prstGeom prst="rect">
            <a:avLst/>
          </a:prstGeom>
        </p:spPr>
      </p:pic>
    </p:spTree>
    <p:extLst>
      <p:ext uri="{BB962C8B-B14F-4D97-AF65-F5344CB8AC3E}">
        <p14:creationId xmlns:p14="http://schemas.microsoft.com/office/powerpoint/2010/main" val="2347999411"/>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5836" y="2263775"/>
            <a:ext cx="4358524" cy="1481138"/>
          </a:xfrm>
        </p:spPr>
        <p:txBody>
          <a:bodyPr/>
          <a:lstStyle/>
          <a:p>
            <a:pPr eaLnBrk="1" hangingPunct="1"/>
            <a:r>
              <a:rPr lang="en-US" sz="2400" dirty="0"/>
              <a:t>4.4 Troubleshoot ACLs</a:t>
            </a:r>
          </a:p>
        </p:txBody>
      </p:sp>
    </p:spTree>
    <p:extLst>
      <p:ext uri="{BB962C8B-B14F-4D97-AF65-F5344CB8AC3E}">
        <p14:creationId xmlns:p14="http://schemas.microsoft.com/office/powerpoint/2010/main" val="750223734"/>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idx="4294967295"/>
          </p:nvPr>
        </p:nvSpPr>
        <p:spPr>
          <a:xfrm>
            <a:off x="543719" y="334297"/>
            <a:ext cx="8145462" cy="838200"/>
          </a:xfrm>
        </p:spPr>
        <p:txBody>
          <a:bodyPr/>
          <a:lstStyle/>
          <a:p>
            <a:pPr eaLnBrk="1" hangingPunct="1"/>
            <a:r>
              <a:rPr lang="en-US" dirty="0"/>
              <a:t>Chapter 4: Assessment</a:t>
            </a:r>
          </a:p>
        </p:txBody>
      </p:sp>
      <p:sp>
        <p:nvSpPr>
          <p:cNvPr id="7171" name="Rectangle 34"/>
          <p:cNvSpPr>
            <a:spLocks noGrp="1" noChangeArrowheads="1"/>
          </p:cNvSpPr>
          <p:nvPr>
            <p:ph type="body" idx="4294967295"/>
          </p:nvPr>
        </p:nvSpPr>
        <p:spPr>
          <a:xfrm>
            <a:off x="543719" y="1289050"/>
            <a:ext cx="7940675" cy="3571875"/>
          </a:xfrm>
        </p:spPr>
        <p:txBody>
          <a:bodyPr/>
          <a:lstStyle/>
          <a:p>
            <a:pPr eaLnBrk="1" hangingPunct="1">
              <a:spcBef>
                <a:spcPct val="30000"/>
              </a:spcBef>
            </a:pPr>
            <a:r>
              <a:rPr lang="en-US" sz="2000" dirty="0"/>
              <a:t>Students should complete Chapter 4, “Assessment” after completing Chapter 4.</a:t>
            </a:r>
          </a:p>
          <a:p>
            <a:pPr eaLnBrk="1" hangingPunct="1">
              <a:spcBef>
                <a:spcPct val="30000"/>
              </a:spcBef>
            </a:pPr>
            <a:r>
              <a:rPr lang="en-US" sz="2000" dirty="0"/>
              <a:t>Quizzes, labs, Packet Tracers and other activities can be used to informally assess student progress.</a:t>
            </a:r>
          </a:p>
        </p:txBody>
      </p:sp>
    </p:spTree>
    <p:extLst>
      <p:ext uri="{BB962C8B-B14F-4D97-AF65-F5344CB8AC3E}">
        <p14:creationId xmlns:p14="http://schemas.microsoft.com/office/powerpoint/2010/main" val="3303044919"/>
      </p:ext>
    </p:extLst>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1154490"/>
          </a:xfrm>
        </p:spPr>
        <p:txBody>
          <a:bodyPr/>
          <a:lstStyle/>
          <a:p>
            <a:r>
              <a:rPr lang="en-US" sz="1800" dirty="0"/>
              <a:t>Processing Packets with ACLs</a:t>
            </a:r>
            <a:br>
              <a:rPr lang="en-US" sz="1800" dirty="0"/>
            </a:br>
            <a:r>
              <a:rPr lang="en-US" dirty="0"/>
              <a:t>Inbound and Outbound ACL Logic</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856301"/>
            <a:ext cx="9144000" cy="26928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028" y="2064479"/>
            <a:ext cx="2162175" cy="276225"/>
          </a:xfrm>
          <a:prstGeom prst="rect">
            <a:avLst/>
          </a:prstGeom>
        </p:spPr>
      </p:pic>
    </p:spTree>
    <p:extLst>
      <p:ext uri="{BB962C8B-B14F-4D97-AF65-F5344CB8AC3E}">
        <p14:creationId xmlns:p14="http://schemas.microsoft.com/office/powerpoint/2010/main" val="3069764156"/>
      </p:ext>
    </p:extLst>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1154490"/>
          </a:xfrm>
        </p:spPr>
        <p:txBody>
          <a:bodyPr/>
          <a:lstStyle/>
          <a:p>
            <a:r>
              <a:rPr lang="en-US" sz="1800" dirty="0"/>
              <a:t>Processing Packets with ACLs</a:t>
            </a:r>
            <a:br>
              <a:rPr lang="en-US" sz="1800" dirty="0"/>
            </a:br>
            <a:r>
              <a:rPr lang="en-US" dirty="0"/>
              <a:t>Inbound and Outbound ACL Logic</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46" y="2630865"/>
            <a:ext cx="9144000" cy="280960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1539" y="1946998"/>
            <a:ext cx="2276475" cy="285750"/>
          </a:xfrm>
          <a:prstGeom prst="rect">
            <a:avLst/>
          </a:prstGeom>
        </p:spPr>
      </p:pic>
    </p:spTree>
    <p:extLst>
      <p:ext uri="{BB962C8B-B14F-4D97-AF65-F5344CB8AC3E}">
        <p14:creationId xmlns:p14="http://schemas.microsoft.com/office/powerpoint/2010/main" val="4143685585"/>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1154490"/>
          </a:xfrm>
        </p:spPr>
        <p:txBody>
          <a:bodyPr/>
          <a:lstStyle/>
          <a:p>
            <a:r>
              <a:rPr lang="en-US" sz="1800" dirty="0"/>
              <a:t>Processing Packets with ACLs</a:t>
            </a:r>
            <a:br>
              <a:rPr lang="en-US" sz="1800" dirty="0"/>
            </a:br>
            <a:r>
              <a:rPr lang="en-US" dirty="0"/>
              <a:t>ACL Logic Operations</a:t>
            </a:r>
          </a:p>
        </p:txBody>
      </p:sp>
      <p:sp>
        <p:nvSpPr>
          <p:cNvPr id="5" name="TextBox 4"/>
          <p:cNvSpPr txBox="1"/>
          <p:nvPr/>
        </p:nvSpPr>
        <p:spPr>
          <a:xfrm>
            <a:off x="198120" y="1613091"/>
            <a:ext cx="8549640" cy="5176802"/>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charset="0"/>
              <a:buChar char="§"/>
            </a:pPr>
            <a:r>
              <a:rPr lang="en-US" sz="1600" dirty="0">
                <a:latin typeface="+mn-lt"/>
              </a:rPr>
              <a:t>As a frame enters an interface, the router checks to see whether the destination Layer 2 address matches its interface Layer 2 address, or whether the frame is a broadcast frame.</a:t>
            </a:r>
          </a:p>
          <a:p>
            <a:pPr marL="236538" indent="-236538" algn="l" defTabSz="814388">
              <a:lnSpc>
                <a:spcPct val="95000"/>
              </a:lnSpc>
              <a:spcBef>
                <a:spcPct val="50000"/>
              </a:spcBef>
              <a:buClr>
                <a:srgbClr val="708CA1"/>
              </a:buClr>
              <a:buFont typeface="Wingdings" charset="0"/>
              <a:buChar char="§"/>
            </a:pPr>
            <a:r>
              <a:rPr lang="en-US" sz="1600" dirty="0">
                <a:latin typeface="+mn-lt"/>
              </a:rPr>
              <a:t>If the frame address is accepted, the frame information is stripped off and the router checks for an ACL on the inbound interface. </a:t>
            </a:r>
          </a:p>
          <a:p>
            <a:pPr marL="236538" indent="-236538" algn="l" defTabSz="814388">
              <a:lnSpc>
                <a:spcPct val="95000"/>
              </a:lnSpc>
              <a:spcBef>
                <a:spcPct val="50000"/>
              </a:spcBef>
              <a:buClr>
                <a:srgbClr val="708CA1"/>
              </a:buClr>
              <a:buFont typeface="Wingdings" charset="0"/>
              <a:buChar char="§"/>
            </a:pPr>
            <a:r>
              <a:rPr lang="en-US" sz="1600" dirty="0">
                <a:latin typeface="+mn-lt"/>
              </a:rPr>
              <a:t>If an ACL exists, the packet is tested against the statements in the list.</a:t>
            </a:r>
          </a:p>
          <a:p>
            <a:pPr marL="236538" indent="-236538" algn="l" defTabSz="814388">
              <a:lnSpc>
                <a:spcPct val="95000"/>
              </a:lnSpc>
              <a:spcBef>
                <a:spcPct val="50000"/>
              </a:spcBef>
              <a:buClr>
                <a:srgbClr val="708CA1"/>
              </a:buClr>
              <a:buFont typeface="Wingdings" charset="0"/>
              <a:buChar char="§"/>
            </a:pPr>
            <a:r>
              <a:rPr lang="en-US" sz="1600" dirty="0">
                <a:latin typeface="+mn-lt"/>
              </a:rPr>
              <a:t>If the packet matches a statement, the packet is either permitted or denied. </a:t>
            </a:r>
          </a:p>
          <a:p>
            <a:pPr marL="236538" indent="-236538" algn="l" defTabSz="814388">
              <a:lnSpc>
                <a:spcPct val="95000"/>
              </a:lnSpc>
              <a:spcBef>
                <a:spcPct val="50000"/>
              </a:spcBef>
              <a:buClr>
                <a:srgbClr val="708CA1"/>
              </a:buClr>
              <a:buFont typeface="Wingdings" charset="0"/>
              <a:buChar char="§"/>
            </a:pPr>
            <a:r>
              <a:rPr lang="en-US" sz="1600" dirty="0">
                <a:latin typeface="+mn-lt"/>
              </a:rPr>
              <a:t>If the packet is accepted, it is then checked against routing table entries to determine the destination interface. </a:t>
            </a:r>
          </a:p>
          <a:p>
            <a:pPr marL="236538" indent="-236538" algn="l" defTabSz="814388">
              <a:lnSpc>
                <a:spcPct val="95000"/>
              </a:lnSpc>
              <a:spcBef>
                <a:spcPct val="50000"/>
              </a:spcBef>
              <a:buClr>
                <a:srgbClr val="708CA1"/>
              </a:buClr>
              <a:buFont typeface="Wingdings" charset="0"/>
              <a:buChar char="§"/>
            </a:pPr>
            <a:r>
              <a:rPr lang="en-US" sz="1600" dirty="0">
                <a:latin typeface="+mn-lt"/>
              </a:rPr>
              <a:t>If a routing table entry exists for the destination, the packet is then switched to the outgoing interface, otherwise the packet is dropped.</a:t>
            </a:r>
          </a:p>
          <a:p>
            <a:pPr marL="236538" indent="-236538" algn="l" defTabSz="814388">
              <a:lnSpc>
                <a:spcPct val="95000"/>
              </a:lnSpc>
              <a:spcBef>
                <a:spcPct val="50000"/>
              </a:spcBef>
              <a:buClr>
                <a:srgbClr val="708CA1"/>
              </a:buClr>
              <a:buFont typeface="Wingdings" charset="0"/>
              <a:buChar char="§"/>
            </a:pPr>
            <a:r>
              <a:rPr lang="en-US" sz="1600" dirty="0">
                <a:latin typeface="+mn-lt"/>
              </a:rPr>
              <a:t>Next, the router checks whether the outgoing interface has an ACL. If an ACL exists, the packet is tested against the statements in the list. If the packet matches a statement, it is either permitted or denied.</a:t>
            </a:r>
          </a:p>
          <a:p>
            <a:pPr marL="236538" indent="-236538" algn="l" defTabSz="814388">
              <a:lnSpc>
                <a:spcPct val="95000"/>
              </a:lnSpc>
              <a:spcBef>
                <a:spcPct val="50000"/>
              </a:spcBef>
              <a:buClr>
                <a:srgbClr val="708CA1"/>
              </a:buClr>
              <a:buFont typeface="Wingdings" charset="0"/>
              <a:buChar char="§"/>
            </a:pPr>
            <a:r>
              <a:rPr lang="en-US" sz="1600" dirty="0">
                <a:latin typeface="+mn-lt"/>
              </a:rPr>
              <a:t>If there is no ACL or the packet is permitted, the packet is encapsulated in the new Layer 2 protocol and forwarded out the interface to the next device.</a:t>
            </a:r>
          </a:p>
          <a:p>
            <a:pPr marL="236538" indent="-236538" algn="l" defTabSz="814388">
              <a:lnSpc>
                <a:spcPct val="95000"/>
              </a:lnSpc>
              <a:spcBef>
                <a:spcPct val="50000"/>
              </a:spcBef>
              <a:buClr>
                <a:srgbClr val="708CA1"/>
              </a:buClr>
              <a:buFont typeface="Wingdings" charset="0"/>
              <a:buChar char="§"/>
            </a:pPr>
            <a:endParaRPr lang="en-US" sz="1600" dirty="0">
              <a:latin typeface="+mn-lt"/>
            </a:endParaRPr>
          </a:p>
          <a:p>
            <a:pPr marL="236538" indent="-236538" algn="l" defTabSz="814388">
              <a:lnSpc>
                <a:spcPct val="95000"/>
              </a:lnSpc>
              <a:spcBef>
                <a:spcPct val="50000"/>
              </a:spcBef>
              <a:buClr>
                <a:srgbClr val="708CA1"/>
              </a:buClr>
              <a:buFont typeface="Wingdings" charset="0"/>
              <a:buChar char="§"/>
            </a:pPr>
            <a:endParaRPr lang="en-US" sz="1600" dirty="0">
              <a:latin typeface="+mn-lt"/>
            </a:endParaRPr>
          </a:p>
        </p:txBody>
      </p:sp>
    </p:spTree>
    <p:extLst>
      <p:ext uri="{BB962C8B-B14F-4D97-AF65-F5344CB8AC3E}">
        <p14:creationId xmlns:p14="http://schemas.microsoft.com/office/powerpoint/2010/main" val="2245722368"/>
      </p:ext>
    </p:extLst>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1154490"/>
          </a:xfrm>
        </p:spPr>
        <p:txBody>
          <a:bodyPr/>
          <a:lstStyle/>
          <a:p>
            <a:r>
              <a:rPr lang="en-US" sz="1800" dirty="0"/>
              <a:t>Common ACL Errors</a:t>
            </a:r>
            <a:br>
              <a:rPr lang="en-US" sz="1800" dirty="0"/>
            </a:br>
            <a:r>
              <a:rPr lang="en-US" dirty="0"/>
              <a:t>Troubleshooting IPv4 ACLs- Example 1</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61581" y="2285996"/>
            <a:ext cx="5331226" cy="4347796"/>
          </a:xfrm>
          <a:prstGeom prst="rect">
            <a:avLst/>
          </a:prstGeom>
        </p:spPr>
      </p:pic>
      <p:sp>
        <p:nvSpPr>
          <p:cNvPr id="7" name="Content Placeholder 2"/>
          <p:cNvSpPr>
            <a:spLocks noGrp="1"/>
          </p:cNvSpPr>
          <p:nvPr>
            <p:ph idx="1"/>
          </p:nvPr>
        </p:nvSpPr>
        <p:spPr>
          <a:xfrm>
            <a:off x="209387" y="1683881"/>
            <a:ext cx="8733677" cy="4926405"/>
          </a:xfrm>
        </p:spPr>
        <p:txBody>
          <a:bodyPr/>
          <a:lstStyle/>
          <a:p>
            <a:r>
              <a:rPr lang="en-US" dirty="0"/>
              <a:t>Host 192.168.10.10 has no Telnet connectivity with 192.168.30.12.</a:t>
            </a:r>
          </a:p>
        </p:txBody>
      </p:sp>
    </p:spTree>
    <p:extLst>
      <p:ext uri="{BB962C8B-B14F-4D97-AF65-F5344CB8AC3E}">
        <p14:creationId xmlns:p14="http://schemas.microsoft.com/office/powerpoint/2010/main" val="3629637190"/>
      </p:ext>
    </p:extLst>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09387" y="1683881"/>
            <a:ext cx="8733677" cy="4926405"/>
          </a:xfrm>
        </p:spPr>
        <p:txBody>
          <a:bodyPr/>
          <a:lstStyle/>
          <a:p>
            <a:r>
              <a:rPr lang="en-US" dirty="0"/>
              <a:t>The 192.168.10.0/24 network cannot use TFTP to connect to the 192.168.30.0/24 network.</a:t>
            </a:r>
          </a:p>
        </p:txBody>
      </p:sp>
      <p:sp>
        <p:nvSpPr>
          <p:cNvPr id="21505" name="Rectangle 2"/>
          <p:cNvSpPr>
            <a:spLocks noGrp="1" noChangeArrowheads="1"/>
          </p:cNvSpPr>
          <p:nvPr>
            <p:ph type="title"/>
          </p:nvPr>
        </p:nvSpPr>
        <p:spPr>
          <a:xfrm>
            <a:off x="193868" y="394392"/>
            <a:ext cx="8772157" cy="1154490"/>
          </a:xfrm>
        </p:spPr>
        <p:txBody>
          <a:bodyPr/>
          <a:lstStyle/>
          <a:p>
            <a:r>
              <a:rPr lang="en-US" sz="1800" dirty="0"/>
              <a:t>Common ACL Errors</a:t>
            </a:r>
            <a:br>
              <a:rPr lang="en-US" sz="1800" dirty="0"/>
            </a:br>
            <a:r>
              <a:rPr lang="en-US" dirty="0"/>
              <a:t>Troubleshooting IPv4 ACLs- Example 2</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58462" y="2422101"/>
            <a:ext cx="5254331" cy="4323184"/>
          </a:xfrm>
          <a:prstGeom prst="rect">
            <a:avLst/>
          </a:prstGeom>
        </p:spPr>
      </p:pic>
    </p:spTree>
    <p:extLst>
      <p:ext uri="{BB962C8B-B14F-4D97-AF65-F5344CB8AC3E}">
        <p14:creationId xmlns:p14="http://schemas.microsoft.com/office/powerpoint/2010/main" val="2733277705"/>
      </p:ext>
    </p:extLst>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09387" y="1683881"/>
            <a:ext cx="8733677" cy="4926405"/>
          </a:xfrm>
        </p:spPr>
        <p:txBody>
          <a:bodyPr/>
          <a:lstStyle/>
          <a:p>
            <a:r>
              <a:rPr lang="en-US" dirty="0"/>
              <a:t>The 192.168.11.0/24 network can use Telnet to connect to 192.168.30.0/24, but this connection should not be allowed.</a:t>
            </a:r>
          </a:p>
        </p:txBody>
      </p:sp>
      <p:sp>
        <p:nvSpPr>
          <p:cNvPr id="21505" name="Rectangle 2"/>
          <p:cNvSpPr>
            <a:spLocks noGrp="1" noChangeArrowheads="1"/>
          </p:cNvSpPr>
          <p:nvPr>
            <p:ph type="title"/>
          </p:nvPr>
        </p:nvSpPr>
        <p:spPr>
          <a:xfrm>
            <a:off x="193868" y="394392"/>
            <a:ext cx="8772157" cy="1154490"/>
          </a:xfrm>
        </p:spPr>
        <p:txBody>
          <a:bodyPr/>
          <a:lstStyle/>
          <a:p>
            <a:r>
              <a:rPr lang="en-US" sz="1800" dirty="0"/>
              <a:t>Common ACL Errors</a:t>
            </a:r>
            <a:br>
              <a:rPr lang="en-US" sz="1800" dirty="0"/>
            </a:br>
            <a:r>
              <a:rPr lang="en-US" dirty="0"/>
              <a:t>Troubleshooting IPv4 ACLs- Example 3</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05707" y="2467543"/>
            <a:ext cx="5310553" cy="4277742"/>
          </a:xfrm>
          <a:prstGeom prst="rect">
            <a:avLst/>
          </a:prstGeom>
        </p:spPr>
      </p:pic>
    </p:spTree>
    <p:extLst>
      <p:ext uri="{BB962C8B-B14F-4D97-AF65-F5344CB8AC3E}">
        <p14:creationId xmlns:p14="http://schemas.microsoft.com/office/powerpoint/2010/main" val="2242161533"/>
      </p:ext>
    </p:extLst>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09387" y="1683881"/>
            <a:ext cx="8733677" cy="4926405"/>
          </a:xfrm>
        </p:spPr>
        <p:txBody>
          <a:bodyPr/>
          <a:lstStyle/>
          <a:p>
            <a:r>
              <a:rPr lang="en-US" dirty="0"/>
              <a:t>Host 192.168.30.12 is able to Telnet to connect to 192.168.31.12, but this connection should not be allowed.</a:t>
            </a:r>
          </a:p>
        </p:txBody>
      </p:sp>
      <p:sp>
        <p:nvSpPr>
          <p:cNvPr id="21505" name="Rectangle 2"/>
          <p:cNvSpPr>
            <a:spLocks noGrp="1" noChangeArrowheads="1"/>
          </p:cNvSpPr>
          <p:nvPr>
            <p:ph type="title"/>
          </p:nvPr>
        </p:nvSpPr>
        <p:spPr>
          <a:xfrm>
            <a:off x="193868" y="394392"/>
            <a:ext cx="8772157" cy="1154490"/>
          </a:xfrm>
        </p:spPr>
        <p:txBody>
          <a:bodyPr/>
          <a:lstStyle/>
          <a:p>
            <a:r>
              <a:rPr lang="en-US" sz="1800" dirty="0"/>
              <a:t>Common ACL Errors</a:t>
            </a:r>
            <a:br>
              <a:rPr lang="en-US" sz="1800" dirty="0"/>
            </a:br>
            <a:r>
              <a:rPr lang="en-US" dirty="0"/>
              <a:t>Troubleshooting IPv4 ACLs- Example 4</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77340" y="2418665"/>
            <a:ext cx="5597769" cy="4456919"/>
          </a:xfrm>
          <a:prstGeom prst="rect">
            <a:avLst/>
          </a:prstGeom>
        </p:spPr>
      </p:pic>
    </p:spTree>
    <p:extLst>
      <p:ext uri="{BB962C8B-B14F-4D97-AF65-F5344CB8AC3E}">
        <p14:creationId xmlns:p14="http://schemas.microsoft.com/office/powerpoint/2010/main" val="4138354682"/>
      </p:ext>
    </p:extLst>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09387" y="1683881"/>
            <a:ext cx="8733677" cy="4926405"/>
          </a:xfrm>
        </p:spPr>
        <p:txBody>
          <a:bodyPr/>
          <a:lstStyle/>
          <a:p>
            <a:r>
              <a:rPr lang="en-US" dirty="0"/>
              <a:t>Host 192.168.30.12 can use Telnet to connect to 192.168.31.12, but this connection should not be allowed. </a:t>
            </a:r>
          </a:p>
        </p:txBody>
      </p:sp>
      <p:sp>
        <p:nvSpPr>
          <p:cNvPr id="21505" name="Rectangle 2"/>
          <p:cNvSpPr>
            <a:spLocks noGrp="1" noChangeArrowheads="1"/>
          </p:cNvSpPr>
          <p:nvPr>
            <p:ph type="title"/>
          </p:nvPr>
        </p:nvSpPr>
        <p:spPr>
          <a:xfrm>
            <a:off x="193868" y="394392"/>
            <a:ext cx="8772157" cy="1154490"/>
          </a:xfrm>
        </p:spPr>
        <p:txBody>
          <a:bodyPr/>
          <a:lstStyle/>
          <a:p>
            <a:r>
              <a:rPr lang="en-US" sz="1800" dirty="0"/>
              <a:t>Common ACL Errors</a:t>
            </a:r>
            <a:br>
              <a:rPr lang="en-US" sz="1800" dirty="0"/>
            </a:br>
            <a:r>
              <a:rPr lang="en-US" dirty="0"/>
              <a:t>Troubleshooting IPv4 ACLs- Example 5</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52952" y="2452778"/>
            <a:ext cx="5574885" cy="4405222"/>
          </a:xfrm>
          <a:prstGeom prst="rect">
            <a:avLst/>
          </a:prstGeom>
        </p:spPr>
      </p:pic>
    </p:spTree>
    <p:extLst>
      <p:ext uri="{BB962C8B-B14F-4D97-AF65-F5344CB8AC3E}">
        <p14:creationId xmlns:p14="http://schemas.microsoft.com/office/powerpoint/2010/main" val="1843828751"/>
      </p:ext>
    </p:extLst>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09387" y="1683881"/>
            <a:ext cx="8733677" cy="4926405"/>
          </a:xfrm>
        </p:spPr>
        <p:txBody>
          <a:bodyPr/>
          <a:lstStyle/>
          <a:p>
            <a:r>
              <a:rPr lang="en-US" dirty="0"/>
              <a:t>R1 is configured with an IPv6 ACL to deny FTP access from the :10 network to the :11 network, but PC1 is still able to connect to the FTP server running on PC2. </a:t>
            </a:r>
          </a:p>
        </p:txBody>
      </p:sp>
      <p:sp>
        <p:nvSpPr>
          <p:cNvPr id="21505" name="Rectangle 2"/>
          <p:cNvSpPr>
            <a:spLocks noGrp="1" noChangeArrowheads="1"/>
          </p:cNvSpPr>
          <p:nvPr>
            <p:ph type="title"/>
          </p:nvPr>
        </p:nvSpPr>
        <p:spPr>
          <a:xfrm>
            <a:off x="193868" y="394392"/>
            <a:ext cx="8772157" cy="1154490"/>
          </a:xfrm>
        </p:spPr>
        <p:txBody>
          <a:bodyPr/>
          <a:lstStyle/>
          <a:p>
            <a:r>
              <a:rPr lang="en-US" sz="1800" dirty="0"/>
              <a:t>Common ACL Errors</a:t>
            </a:r>
            <a:br>
              <a:rPr lang="en-US" sz="1800" dirty="0"/>
            </a:br>
            <a:r>
              <a:rPr lang="en-US" dirty="0"/>
              <a:t>Troubleshooting IPv6 ACLs- Example 1</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16724" y="2794800"/>
            <a:ext cx="5020408" cy="3950485"/>
          </a:xfrm>
          <a:prstGeom prst="rect">
            <a:avLst/>
          </a:prstGeom>
        </p:spPr>
      </p:pic>
    </p:spTree>
    <p:extLst>
      <p:ext uri="{BB962C8B-B14F-4D97-AF65-F5344CB8AC3E}">
        <p14:creationId xmlns:p14="http://schemas.microsoft.com/office/powerpoint/2010/main" val="1502685100"/>
      </p:ext>
    </p:extLst>
  </p:cSld>
  <p:clrMapOvr>
    <a:masterClrMapping/>
  </p:clrMapOvr>
  <p:transition spd="med">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499896"/>
            <a:ext cx="8772157" cy="1154490"/>
          </a:xfrm>
        </p:spPr>
        <p:txBody>
          <a:bodyPr/>
          <a:lstStyle/>
          <a:p>
            <a:r>
              <a:rPr lang="en-US" sz="1800" dirty="0"/>
              <a:t>Common ACL Errors</a:t>
            </a:r>
            <a:br>
              <a:rPr lang="en-US" sz="1800" dirty="0"/>
            </a:br>
            <a:r>
              <a:rPr lang="en-US" dirty="0"/>
              <a:t>Troubleshooting IPv6 ACLs- Example 1 </a:t>
            </a:r>
            <a:r>
              <a:rPr lang="en-US" dirty="0" err="1"/>
              <a:t>cont</a:t>
            </a:r>
            <a:r>
              <a:rPr lang="en-US"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402" y="1738616"/>
            <a:ext cx="6687088" cy="4978708"/>
          </a:xfrm>
          <a:prstGeom prst="rect">
            <a:avLst/>
          </a:prstGeom>
        </p:spPr>
      </p:pic>
    </p:spTree>
    <p:extLst>
      <p:ext uri="{BB962C8B-B14F-4D97-AF65-F5344CB8AC3E}">
        <p14:creationId xmlns:p14="http://schemas.microsoft.com/office/powerpoint/2010/main" val="1690900669"/>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4: Best Practices</a:t>
            </a:r>
          </a:p>
        </p:txBody>
      </p:sp>
      <p:sp>
        <p:nvSpPr>
          <p:cNvPr id="11266" name="Rectangle 34"/>
          <p:cNvSpPr>
            <a:spLocks noGrp="1" noChangeArrowheads="1"/>
          </p:cNvSpPr>
          <p:nvPr>
            <p:ph idx="1"/>
          </p:nvPr>
        </p:nvSpPr>
        <p:spPr/>
        <p:txBody>
          <a:bodyPr>
            <a:normAutofit/>
          </a:bodyPr>
          <a:lstStyle/>
          <a:p>
            <a:pPr marL="119063" indent="0" eaLnBrk="1" hangingPunct="1">
              <a:lnSpc>
                <a:spcPct val="85000"/>
              </a:lnSpc>
              <a:spcBef>
                <a:spcPct val="30000"/>
              </a:spcBef>
              <a:buNone/>
            </a:pPr>
            <a:r>
              <a:rPr lang="en-US" dirty="0"/>
              <a:t>Prior to teaching Chapter 4, the instructor should:</a:t>
            </a:r>
          </a:p>
          <a:p>
            <a:pPr marL="411163" indent="-292100" eaLnBrk="1" hangingPunct="1">
              <a:lnSpc>
                <a:spcPct val="85000"/>
              </a:lnSpc>
              <a:spcBef>
                <a:spcPct val="30000"/>
              </a:spcBef>
            </a:pPr>
            <a:r>
              <a:rPr lang="en-US" dirty="0"/>
              <a:t>Complete Chapter 4 Assessment.</a:t>
            </a:r>
          </a:p>
          <a:p>
            <a:pPr marL="411163" indent="-292100" eaLnBrk="1" hangingPunct="1">
              <a:lnSpc>
                <a:spcPct val="85000"/>
              </a:lnSpc>
              <a:spcBef>
                <a:spcPct val="30000"/>
              </a:spcBef>
            </a:pPr>
            <a:r>
              <a:rPr lang="en-CA" dirty="0"/>
              <a:t>Ensure all activities are completed. This is a very important concept and hands-on time is vital.</a:t>
            </a:r>
          </a:p>
          <a:p>
            <a:pPr marL="411163" indent="-292100" eaLnBrk="1" hangingPunct="1">
              <a:lnSpc>
                <a:spcPct val="85000"/>
              </a:lnSpc>
              <a:spcBef>
                <a:spcPct val="30000"/>
              </a:spcBef>
            </a:pPr>
            <a:r>
              <a:rPr lang="en-CA" dirty="0"/>
              <a:t>Provide the students many ACL building activities.</a:t>
            </a:r>
          </a:p>
          <a:p>
            <a:pPr marL="411163" indent="-292100" eaLnBrk="1" hangingPunct="1">
              <a:lnSpc>
                <a:spcPct val="85000"/>
              </a:lnSpc>
              <a:spcBef>
                <a:spcPct val="30000"/>
              </a:spcBef>
            </a:pPr>
            <a:r>
              <a:rPr lang="en-CA" dirty="0"/>
              <a:t>Encourage students to login with their cisco.com login and read </a:t>
            </a:r>
            <a:br>
              <a:rPr lang="en-CA" dirty="0"/>
            </a:br>
            <a:r>
              <a:rPr lang="en-US" dirty="0">
                <a:hlinkClick r:id="rId3"/>
              </a:rPr>
              <a:t>http://www.cisco.com/c/en/us/td/docs/ios-xml/ios/sec_data_acl/configuration/15-sy/sec-data-acl-15-sy-book/sec-acl-ov-gdl.html</a:t>
            </a:r>
            <a:endParaRPr lang="en-US" dirty="0"/>
          </a:p>
        </p:txBody>
      </p:sp>
    </p:spTree>
    <p:extLst>
      <p:ext uri="{BB962C8B-B14F-4D97-AF65-F5344CB8AC3E}">
        <p14:creationId xmlns:p14="http://schemas.microsoft.com/office/powerpoint/2010/main" val="1904020934"/>
      </p:ext>
    </p:extLst>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499896"/>
            <a:ext cx="8772157" cy="1154490"/>
          </a:xfrm>
        </p:spPr>
        <p:txBody>
          <a:bodyPr/>
          <a:lstStyle/>
          <a:p>
            <a:r>
              <a:rPr lang="en-US" sz="1800" dirty="0"/>
              <a:t>Common ACL Errors</a:t>
            </a:r>
            <a:br>
              <a:rPr lang="en-US" sz="1800" dirty="0"/>
            </a:br>
            <a:r>
              <a:rPr lang="en-US" dirty="0"/>
              <a:t>Troubleshooting IPv6 ACLs- Example 1 </a:t>
            </a:r>
            <a:r>
              <a:rPr lang="en-US" dirty="0" err="1"/>
              <a:t>cont</a:t>
            </a:r>
            <a:r>
              <a:rPr lang="en-US"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072" y="1654386"/>
            <a:ext cx="6759747" cy="4993331"/>
          </a:xfrm>
          <a:prstGeom prst="rect">
            <a:avLst/>
          </a:prstGeom>
        </p:spPr>
      </p:pic>
    </p:spTree>
    <p:extLst>
      <p:ext uri="{BB962C8B-B14F-4D97-AF65-F5344CB8AC3E}">
        <p14:creationId xmlns:p14="http://schemas.microsoft.com/office/powerpoint/2010/main" val="3046988598"/>
      </p:ext>
    </p:extLst>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09387" y="1692673"/>
            <a:ext cx="8733677" cy="4926405"/>
          </a:xfrm>
        </p:spPr>
        <p:txBody>
          <a:bodyPr/>
          <a:lstStyle/>
          <a:p>
            <a:r>
              <a:rPr lang="en-US" sz="2000" dirty="0"/>
              <a:t>R3 is configured with IPv6 ACL RESTRICTED-ACCESS that should enforce the following policy for the R3 LAN:</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However, after configuring the ACL, PC3 cannot reach the 10 network or the 11 network, and it cannot SSH into the host at 2001:DB8:CAFE:11::11.</a:t>
            </a:r>
          </a:p>
        </p:txBody>
      </p:sp>
      <p:sp>
        <p:nvSpPr>
          <p:cNvPr id="21505" name="Rectangle 2"/>
          <p:cNvSpPr>
            <a:spLocks noGrp="1" noChangeArrowheads="1"/>
          </p:cNvSpPr>
          <p:nvPr>
            <p:ph type="title"/>
          </p:nvPr>
        </p:nvSpPr>
        <p:spPr>
          <a:xfrm>
            <a:off x="193868" y="385599"/>
            <a:ext cx="8772157" cy="1154490"/>
          </a:xfrm>
        </p:spPr>
        <p:txBody>
          <a:bodyPr/>
          <a:lstStyle/>
          <a:p>
            <a:r>
              <a:rPr lang="en-US" sz="1800" dirty="0"/>
              <a:t>Common ACL Errors</a:t>
            </a:r>
            <a:br>
              <a:rPr lang="en-US" sz="1800" dirty="0"/>
            </a:br>
            <a:r>
              <a:rPr lang="en-US" dirty="0"/>
              <a:t>Troubleshooting IPv6 ACLs- Example 2</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17784" y="2332249"/>
            <a:ext cx="5319347" cy="3659711"/>
          </a:xfrm>
          <a:prstGeom prst="rect">
            <a:avLst/>
          </a:prstGeom>
        </p:spPr>
      </p:pic>
    </p:spTree>
    <p:extLst>
      <p:ext uri="{BB962C8B-B14F-4D97-AF65-F5344CB8AC3E}">
        <p14:creationId xmlns:p14="http://schemas.microsoft.com/office/powerpoint/2010/main" val="3872713819"/>
      </p:ext>
    </p:extLst>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499896"/>
            <a:ext cx="8772157" cy="1154490"/>
          </a:xfrm>
        </p:spPr>
        <p:txBody>
          <a:bodyPr/>
          <a:lstStyle/>
          <a:p>
            <a:r>
              <a:rPr lang="en-US" sz="1800" dirty="0"/>
              <a:t>Common ACL Errors</a:t>
            </a:r>
            <a:br>
              <a:rPr lang="en-US" sz="1800" dirty="0"/>
            </a:br>
            <a:r>
              <a:rPr lang="en-US" dirty="0"/>
              <a:t>Troubleshooting IPv6 ACLs- Example 2 </a:t>
            </a:r>
            <a:r>
              <a:rPr lang="en-US" dirty="0" err="1"/>
              <a:t>cont</a:t>
            </a:r>
            <a:r>
              <a:rPr lang="en-US"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871" y="1654386"/>
            <a:ext cx="6534150" cy="4800600"/>
          </a:xfrm>
          <a:prstGeom prst="rect">
            <a:avLst/>
          </a:prstGeom>
        </p:spPr>
      </p:pic>
    </p:spTree>
    <p:extLst>
      <p:ext uri="{BB962C8B-B14F-4D97-AF65-F5344CB8AC3E}">
        <p14:creationId xmlns:p14="http://schemas.microsoft.com/office/powerpoint/2010/main" val="3956856917"/>
      </p:ext>
    </p:extLst>
  </p:cSld>
  <p:clrMapOvr>
    <a:masterClrMapping/>
  </p:clrMapOvr>
  <p:transition spd="med">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499896"/>
            <a:ext cx="8772157" cy="1154490"/>
          </a:xfrm>
        </p:spPr>
        <p:txBody>
          <a:bodyPr/>
          <a:lstStyle/>
          <a:p>
            <a:r>
              <a:rPr lang="en-US" sz="1800" dirty="0"/>
              <a:t>Common ACL Errors</a:t>
            </a:r>
            <a:br>
              <a:rPr lang="en-US" sz="1800" dirty="0"/>
            </a:br>
            <a:r>
              <a:rPr lang="en-US" dirty="0"/>
              <a:t>Troubleshooting IPv6 ACLs- Example 2 </a:t>
            </a:r>
            <a:r>
              <a:rPr lang="en-US" dirty="0" err="1"/>
              <a:t>cont</a:t>
            </a:r>
            <a:r>
              <a:rPr lang="en-US"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396" y="2106855"/>
            <a:ext cx="6515100" cy="4314825"/>
          </a:xfrm>
          <a:prstGeom prst="rect">
            <a:avLst/>
          </a:prstGeom>
        </p:spPr>
      </p:pic>
    </p:spTree>
    <p:extLst>
      <p:ext uri="{BB962C8B-B14F-4D97-AF65-F5344CB8AC3E}">
        <p14:creationId xmlns:p14="http://schemas.microsoft.com/office/powerpoint/2010/main" val="946521296"/>
      </p:ext>
    </p:extLst>
  </p:cSld>
  <p:clrMapOvr>
    <a:masterClrMapping/>
  </p:clrMapOvr>
  <p:transition spd="med">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499896"/>
            <a:ext cx="8772157" cy="1154490"/>
          </a:xfrm>
        </p:spPr>
        <p:txBody>
          <a:bodyPr/>
          <a:lstStyle/>
          <a:p>
            <a:r>
              <a:rPr lang="en-US" sz="1800" dirty="0"/>
              <a:t>Common ACL Errors</a:t>
            </a:r>
            <a:br>
              <a:rPr lang="en-US" sz="1800" dirty="0"/>
            </a:br>
            <a:r>
              <a:rPr lang="en-US" dirty="0"/>
              <a:t>Troubleshooting IPv6 ACLs- Example 2 </a:t>
            </a:r>
            <a:r>
              <a:rPr lang="en-US" dirty="0" err="1"/>
              <a:t>cont</a:t>
            </a:r>
            <a:r>
              <a:rPr lang="en-US"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296" y="1686660"/>
            <a:ext cx="6591300" cy="4838700"/>
          </a:xfrm>
          <a:prstGeom prst="rect">
            <a:avLst/>
          </a:prstGeom>
        </p:spPr>
      </p:pic>
    </p:spTree>
    <p:extLst>
      <p:ext uri="{BB962C8B-B14F-4D97-AF65-F5344CB8AC3E}">
        <p14:creationId xmlns:p14="http://schemas.microsoft.com/office/powerpoint/2010/main" val="613238782"/>
      </p:ext>
    </p:extLst>
  </p:cSld>
  <p:clrMapOvr>
    <a:masterClrMapping/>
  </p:clrMapOvr>
  <p:transition spd="med">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86492" y="2070186"/>
            <a:ext cx="5043008" cy="3993942"/>
          </a:xfrm>
          <a:prstGeom prst="rect">
            <a:avLst/>
          </a:prstGeom>
        </p:spPr>
      </p:pic>
      <p:sp>
        <p:nvSpPr>
          <p:cNvPr id="7" name="Content Placeholder 2"/>
          <p:cNvSpPr>
            <a:spLocks noGrp="1"/>
          </p:cNvSpPr>
          <p:nvPr>
            <p:ph idx="1"/>
          </p:nvPr>
        </p:nvSpPr>
        <p:spPr>
          <a:xfrm>
            <a:off x="209387" y="1692673"/>
            <a:ext cx="8733677" cy="4926405"/>
          </a:xfrm>
        </p:spPr>
        <p:txBody>
          <a:bodyPr/>
          <a:lstStyle/>
          <a:p>
            <a:r>
              <a:rPr lang="en-US" sz="2000" dirty="0"/>
              <a:t>R1 is configured with IPv6 ACL DENY-ACCESS that should enforce the following policy for the R3 LAN:</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However, after applying the ACL to the interface the :10 network is still reachable from the :30 network.</a:t>
            </a:r>
          </a:p>
        </p:txBody>
      </p:sp>
      <p:sp>
        <p:nvSpPr>
          <p:cNvPr id="21505" name="Rectangle 2"/>
          <p:cNvSpPr>
            <a:spLocks noGrp="1" noChangeArrowheads="1"/>
          </p:cNvSpPr>
          <p:nvPr>
            <p:ph type="title"/>
          </p:nvPr>
        </p:nvSpPr>
        <p:spPr>
          <a:xfrm>
            <a:off x="190146" y="20508"/>
            <a:ext cx="8772157" cy="1154490"/>
          </a:xfrm>
        </p:spPr>
        <p:txBody>
          <a:bodyPr/>
          <a:lstStyle/>
          <a:p>
            <a:r>
              <a:rPr lang="en-US" sz="1800" dirty="0"/>
              <a:t>Common ACL Errors</a:t>
            </a:r>
            <a:br>
              <a:rPr lang="en-US" sz="1800" dirty="0"/>
            </a:br>
            <a:r>
              <a:rPr lang="en-US" dirty="0"/>
              <a:t>Troubleshooting IPv6 ACLs- Example 3</a:t>
            </a:r>
          </a:p>
        </p:txBody>
      </p:sp>
    </p:spTree>
    <p:extLst>
      <p:ext uri="{BB962C8B-B14F-4D97-AF65-F5344CB8AC3E}">
        <p14:creationId xmlns:p14="http://schemas.microsoft.com/office/powerpoint/2010/main" val="3888926836"/>
      </p:ext>
    </p:extLst>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499896"/>
            <a:ext cx="8772157" cy="1154490"/>
          </a:xfrm>
        </p:spPr>
        <p:txBody>
          <a:bodyPr/>
          <a:lstStyle/>
          <a:p>
            <a:r>
              <a:rPr lang="en-US" sz="1800" dirty="0"/>
              <a:t>Common ACL Errors</a:t>
            </a:r>
            <a:br>
              <a:rPr lang="en-US" sz="1800" dirty="0"/>
            </a:br>
            <a:r>
              <a:rPr lang="en-US" dirty="0"/>
              <a:t>Troubleshooting IPv6 ACLs- Example 3 </a:t>
            </a:r>
            <a:r>
              <a:rPr lang="en-US" dirty="0" err="1"/>
              <a:t>cont</a:t>
            </a:r>
            <a:r>
              <a:rPr lang="en-US"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8" y="1654386"/>
            <a:ext cx="6543675" cy="4791075"/>
          </a:xfrm>
          <a:prstGeom prst="rect">
            <a:avLst/>
          </a:prstGeom>
        </p:spPr>
      </p:pic>
    </p:spTree>
    <p:extLst>
      <p:ext uri="{BB962C8B-B14F-4D97-AF65-F5344CB8AC3E}">
        <p14:creationId xmlns:p14="http://schemas.microsoft.com/office/powerpoint/2010/main" val="4236285133"/>
      </p:ext>
    </p:extLst>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499896"/>
            <a:ext cx="8772157" cy="1154490"/>
          </a:xfrm>
        </p:spPr>
        <p:txBody>
          <a:bodyPr/>
          <a:lstStyle/>
          <a:p>
            <a:r>
              <a:rPr lang="en-US" sz="1800" dirty="0"/>
              <a:t>Common ACL Errors</a:t>
            </a:r>
            <a:br>
              <a:rPr lang="en-US" sz="1800" dirty="0"/>
            </a:br>
            <a:r>
              <a:rPr lang="en-US" dirty="0"/>
              <a:t>Troubleshooting IPv6 ACLs- Example 3 </a:t>
            </a:r>
            <a:r>
              <a:rPr lang="en-US" dirty="0" err="1"/>
              <a:t>cont</a:t>
            </a:r>
            <a:r>
              <a:rPr lang="en-US"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446" y="1654386"/>
            <a:ext cx="6477000" cy="4733925"/>
          </a:xfrm>
          <a:prstGeom prst="rect">
            <a:avLst/>
          </a:prstGeom>
        </p:spPr>
      </p:pic>
    </p:spTree>
    <p:extLst>
      <p:ext uri="{BB962C8B-B14F-4D97-AF65-F5344CB8AC3E}">
        <p14:creationId xmlns:p14="http://schemas.microsoft.com/office/powerpoint/2010/main" val="2847548651"/>
      </p:ext>
    </p:extLst>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5836" y="2263775"/>
            <a:ext cx="4358524" cy="1481138"/>
          </a:xfrm>
        </p:spPr>
        <p:txBody>
          <a:bodyPr/>
          <a:lstStyle/>
          <a:p>
            <a:pPr eaLnBrk="1" hangingPunct="1"/>
            <a:r>
              <a:rPr lang="en-US" sz="2400" dirty="0"/>
              <a:t>4.5 Chapter Summary</a:t>
            </a:r>
          </a:p>
        </p:txBody>
      </p:sp>
    </p:spTree>
    <p:extLst>
      <p:ext uri="{BB962C8B-B14F-4D97-AF65-F5344CB8AC3E}">
        <p14:creationId xmlns:p14="http://schemas.microsoft.com/office/powerpoint/2010/main" val="1761900250"/>
      </p:ext>
    </p:extLst>
  </p:cSld>
  <p:clrMapOvr>
    <a:masterClrMapping/>
  </p:clrMapOvr>
  <p:transition>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34098" y="1232592"/>
            <a:ext cx="8600517" cy="546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normAutofit/>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300" dirty="0"/>
          </a:p>
          <a:p>
            <a:endParaRPr lang="en-US" sz="1400" dirty="0"/>
          </a:p>
        </p:txBody>
      </p:sp>
      <p:sp>
        <p:nvSpPr>
          <p:cNvPr id="21505" name="Rectangle 2"/>
          <p:cNvSpPr>
            <a:spLocks noGrp="1" noChangeArrowheads="1"/>
          </p:cNvSpPr>
          <p:nvPr>
            <p:ph type="title"/>
          </p:nvPr>
        </p:nvSpPr>
        <p:spPr/>
        <p:txBody>
          <a:bodyPr/>
          <a:lstStyle/>
          <a:p>
            <a:pPr eaLnBrk="1" hangingPunct="1"/>
            <a:r>
              <a:rPr lang="en-US" sz="1800" dirty="0">
                <a:latin typeface="Arial" charset="0"/>
              </a:rPr>
              <a:t>Chapter Summary</a:t>
            </a:r>
            <a:br>
              <a:rPr lang="en-US" dirty="0">
                <a:latin typeface="Arial" charset="0"/>
              </a:rPr>
            </a:br>
            <a:r>
              <a:rPr lang="en-US" dirty="0" err="1">
                <a:latin typeface="Arial" charset="0"/>
              </a:rPr>
              <a:t>Summary</a:t>
            </a:r>
            <a:endParaRPr lang="en-US" dirty="0">
              <a:latin typeface="Arial" charset="0"/>
            </a:endParaRPr>
          </a:p>
        </p:txBody>
      </p:sp>
      <p:sp>
        <p:nvSpPr>
          <p:cNvPr id="4" name="Content Placeholder 1"/>
          <p:cNvSpPr>
            <a:spLocks noGrp="1"/>
          </p:cNvSpPr>
          <p:nvPr>
            <p:ph idx="1"/>
          </p:nvPr>
        </p:nvSpPr>
        <p:spPr>
          <a:xfrm>
            <a:off x="193868" y="1175656"/>
            <a:ext cx="8540747" cy="5346441"/>
          </a:xfrm>
        </p:spPr>
        <p:txBody>
          <a:bodyPr/>
          <a:lstStyle/>
          <a:p>
            <a:r>
              <a:rPr lang="en-US" sz="1800" dirty="0"/>
              <a:t>By default a router does not filter traffic. Traffic that enters the router is routed solely based on information within the routing table.</a:t>
            </a:r>
          </a:p>
          <a:p>
            <a:r>
              <a:rPr lang="en-US" sz="1800" dirty="0"/>
              <a:t>An ACL is a sequential list of permit or deny statements. The last statement of an ACL is always an implicit deny any statement which blocks all traffic. To prevent the implied deny any statement at the end of the ACL from blocking all traffic, the </a:t>
            </a:r>
            <a:r>
              <a:rPr lang="en-US" sz="1800" b="1" dirty="0"/>
              <a:t>permit </a:t>
            </a:r>
            <a:r>
              <a:rPr lang="en-US" sz="1800" b="1" dirty="0" err="1"/>
              <a:t>ip</a:t>
            </a:r>
            <a:r>
              <a:rPr lang="en-US" sz="1800" b="1" dirty="0"/>
              <a:t> any </a:t>
            </a:r>
            <a:r>
              <a:rPr lang="en-US" sz="1800" b="1" dirty="0" err="1"/>
              <a:t>any</a:t>
            </a:r>
            <a:r>
              <a:rPr lang="en-US" sz="1800" dirty="0"/>
              <a:t> statement can be added.</a:t>
            </a:r>
          </a:p>
          <a:p>
            <a:r>
              <a:rPr lang="en-US" sz="1800" dirty="0"/>
              <a:t>When network traffic passes through an interface configured with an ACL, the router compares the information within the packet against each entry, in sequential order, to determine if the packet matches one of the statements. If a match is found, the packet is processed accordingly.</a:t>
            </a:r>
          </a:p>
          <a:p>
            <a:r>
              <a:rPr lang="en-US" sz="1800" dirty="0"/>
              <a:t>ACLs can be applied to inbound traffic or to outbound traffic.</a:t>
            </a:r>
          </a:p>
          <a:p>
            <a:r>
              <a:rPr lang="en-US" sz="1800" dirty="0"/>
              <a:t>Standard ACLs can be used to permit or deny traffic only from a source IPv4 addresses. The basic rule for placing a standard ACL is to place it close to the destination.</a:t>
            </a:r>
          </a:p>
          <a:p>
            <a:r>
              <a:rPr lang="en-US" sz="1800" dirty="0"/>
              <a:t>Extended ACLs filter packets based on several attributes: protocol type, source or destination IPv4 address, and source or destination ports. The basic rule for placing an extended ACL is to place it as close to the source as possible.</a:t>
            </a:r>
          </a:p>
        </p:txBody>
      </p:sp>
    </p:spTree>
    <p:extLst>
      <p:ext uri="{BB962C8B-B14F-4D97-AF65-F5344CB8AC3E}">
        <p14:creationId xmlns:p14="http://schemas.microsoft.com/office/powerpoint/2010/main" val="3621293592"/>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33"/>
          <p:cNvSpPr>
            <a:spLocks noGrp="1" noChangeArrowheads="1"/>
          </p:cNvSpPr>
          <p:nvPr>
            <p:ph type="title" idx="4294967295"/>
          </p:nvPr>
        </p:nvSpPr>
        <p:spPr>
          <a:xfrm>
            <a:off x="488489" y="349347"/>
            <a:ext cx="8145462" cy="842815"/>
          </a:xfrm>
        </p:spPr>
        <p:txBody>
          <a:bodyPr/>
          <a:lstStyle/>
          <a:p>
            <a:pPr eaLnBrk="1" hangingPunct="1"/>
            <a:r>
              <a:rPr lang="en-US" dirty="0"/>
              <a:t>Chapter 4: Additional Help</a:t>
            </a:r>
          </a:p>
        </p:txBody>
      </p:sp>
      <p:sp>
        <p:nvSpPr>
          <p:cNvPr id="20483" name="Rectangle 34"/>
          <p:cNvSpPr>
            <a:spLocks noGrp="1" noChangeArrowheads="1"/>
          </p:cNvSpPr>
          <p:nvPr>
            <p:ph type="body" idx="4294967295"/>
          </p:nvPr>
        </p:nvSpPr>
        <p:spPr>
          <a:xfrm>
            <a:off x="488489" y="1406013"/>
            <a:ext cx="7940675" cy="3739025"/>
          </a:xfrm>
        </p:spPr>
        <p:txBody>
          <a:bodyPr/>
          <a:lstStyle/>
          <a:p>
            <a:pPr eaLnBrk="1" hangingPunct="1">
              <a:lnSpc>
                <a:spcPct val="85000"/>
              </a:lnSpc>
              <a:spcBef>
                <a:spcPct val="30000"/>
              </a:spcBef>
              <a:defRPr/>
            </a:pPr>
            <a:r>
              <a:rPr lang="en-US" sz="2000" dirty="0"/>
              <a:t>For additional help with teaching strategies, including lesson plans, analogies for difficult concepts, and discussion topics, visit the CCNA Community at </a:t>
            </a:r>
            <a:r>
              <a:rPr lang="en-US" sz="2000" dirty="0">
                <a:hlinkClick r:id="rId3"/>
              </a:rPr>
              <a:t>community.netacad.net</a:t>
            </a:r>
            <a:r>
              <a:rPr lang="en-US" sz="2000" dirty="0"/>
              <a:t>.</a:t>
            </a:r>
          </a:p>
          <a:p>
            <a:pPr eaLnBrk="1" hangingPunct="1">
              <a:lnSpc>
                <a:spcPct val="85000"/>
              </a:lnSpc>
              <a:spcBef>
                <a:spcPct val="30000"/>
              </a:spcBef>
              <a:defRPr/>
            </a:pPr>
            <a:r>
              <a:rPr lang="en-US" sz="2000" dirty="0"/>
              <a:t>If you have lesson plans or resources that you would like to share, upload them to the CCNA Community in order to help other instructors.</a:t>
            </a:r>
          </a:p>
        </p:txBody>
      </p:sp>
    </p:spTree>
    <p:extLst>
      <p:ext uri="{BB962C8B-B14F-4D97-AF65-F5344CB8AC3E}">
        <p14:creationId xmlns:p14="http://schemas.microsoft.com/office/powerpoint/2010/main" val="1402589301"/>
      </p:ext>
    </p:extLst>
  </p:cSld>
  <p:clrMapOvr>
    <a:masterClrMapping/>
  </p:clrMapOvr>
  <p:transition>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Continued</a:t>
            </a:r>
          </a:p>
        </p:txBody>
      </p:sp>
      <p:sp>
        <p:nvSpPr>
          <p:cNvPr id="3" name="Content Placeholder 2"/>
          <p:cNvSpPr>
            <a:spLocks noGrp="1"/>
          </p:cNvSpPr>
          <p:nvPr>
            <p:ph idx="1"/>
          </p:nvPr>
        </p:nvSpPr>
        <p:spPr/>
        <p:txBody>
          <a:bodyPr>
            <a:normAutofit fontScale="85000" lnSpcReduction="10000"/>
          </a:bodyPr>
          <a:lstStyle/>
          <a:p>
            <a:r>
              <a:rPr lang="en-US" sz="1800" dirty="0"/>
              <a:t>The </a:t>
            </a:r>
            <a:r>
              <a:rPr lang="en-US" sz="1800" b="1" dirty="0"/>
              <a:t>access-list</a:t>
            </a:r>
            <a:r>
              <a:rPr lang="en-US" sz="1800" dirty="0"/>
              <a:t> global configuration command defines a standard ACL with a number in the range of 1 through 99 or an extended ACL with numbers in the range of 100 to 199. The </a:t>
            </a:r>
            <a:r>
              <a:rPr lang="en-US" sz="1800" b="1" dirty="0" err="1"/>
              <a:t>ip</a:t>
            </a:r>
            <a:r>
              <a:rPr lang="en-US" sz="1800" b="1" dirty="0"/>
              <a:t> access-list standard</a:t>
            </a:r>
            <a:r>
              <a:rPr lang="en-US" sz="1800" i="1" dirty="0"/>
              <a:t> name</a:t>
            </a:r>
            <a:r>
              <a:rPr lang="en-US" sz="1800" dirty="0"/>
              <a:t> is used to create a standard named ACL, whereas the command </a:t>
            </a:r>
            <a:r>
              <a:rPr lang="en-US" sz="1800" b="1" dirty="0" err="1"/>
              <a:t>ip</a:t>
            </a:r>
            <a:r>
              <a:rPr lang="en-US" sz="1800" b="1" dirty="0"/>
              <a:t> access-list extended</a:t>
            </a:r>
            <a:r>
              <a:rPr lang="en-US" sz="1800" i="1" dirty="0"/>
              <a:t> name</a:t>
            </a:r>
            <a:r>
              <a:rPr lang="en-US" sz="1800" dirty="0"/>
              <a:t> is for an extended access list.</a:t>
            </a:r>
          </a:p>
          <a:p>
            <a:r>
              <a:rPr lang="en-US" sz="1800" dirty="0"/>
              <a:t>After an ACL is configured, it is linked to an interface using the </a:t>
            </a:r>
            <a:r>
              <a:rPr lang="en-US" sz="1800" b="1" dirty="0" err="1"/>
              <a:t>ip</a:t>
            </a:r>
            <a:r>
              <a:rPr lang="en-US" sz="1800" b="1" dirty="0"/>
              <a:t> access-group</a:t>
            </a:r>
            <a:r>
              <a:rPr lang="en-US" sz="1800" dirty="0"/>
              <a:t> command in interface configuration mode. A device an only have one ACL per protocol, per direction, per interface.</a:t>
            </a:r>
          </a:p>
          <a:p>
            <a:r>
              <a:rPr lang="en-US" sz="1800" dirty="0"/>
              <a:t>To remove an ACL from an interface, first enter the </a:t>
            </a:r>
            <a:r>
              <a:rPr lang="en-US" sz="1800" b="1" dirty="0"/>
              <a:t>no </a:t>
            </a:r>
            <a:r>
              <a:rPr lang="en-US" sz="1800" b="1" dirty="0" err="1"/>
              <a:t>ip</a:t>
            </a:r>
            <a:r>
              <a:rPr lang="en-US" sz="1800" b="1" dirty="0"/>
              <a:t> access-group</a:t>
            </a:r>
            <a:r>
              <a:rPr lang="en-US" sz="1800" dirty="0"/>
              <a:t> command on the interface, and then enter the global </a:t>
            </a:r>
            <a:r>
              <a:rPr lang="en-US" sz="1800" b="1" dirty="0"/>
              <a:t>no access-list</a:t>
            </a:r>
            <a:r>
              <a:rPr lang="en-US" sz="1800" dirty="0"/>
              <a:t> command to remove the entire ACL.</a:t>
            </a:r>
          </a:p>
          <a:p>
            <a:r>
              <a:rPr lang="en-US" sz="1800" dirty="0"/>
              <a:t>The </a:t>
            </a:r>
            <a:r>
              <a:rPr lang="en-US" sz="1800" b="1" dirty="0"/>
              <a:t>show running-config</a:t>
            </a:r>
            <a:r>
              <a:rPr lang="en-US" sz="1800" dirty="0"/>
              <a:t> and </a:t>
            </a:r>
            <a:r>
              <a:rPr lang="en-US" sz="1800" b="1" dirty="0"/>
              <a:t>show access-lists</a:t>
            </a:r>
            <a:r>
              <a:rPr lang="en-US" sz="1800" dirty="0"/>
              <a:t> commands are used to verify ACL configuration. The </a:t>
            </a:r>
            <a:r>
              <a:rPr lang="en-US" sz="1800" b="1" dirty="0"/>
              <a:t>show </a:t>
            </a:r>
            <a:r>
              <a:rPr lang="en-US" sz="1800" b="1" dirty="0" err="1"/>
              <a:t>ip</a:t>
            </a:r>
            <a:r>
              <a:rPr lang="en-US" sz="1800" b="1" dirty="0"/>
              <a:t> interface</a:t>
            </a:r>
            <a:r>
              <a:rPr lang="en-US" sz="1800" dirty="0"/>
              <a:t> command is used to verify the ACL on the interface and the direction in which it was applied.</a:t>
            </a:r>
          </a:p>
          <a:p>
            <a:r>
              <a:rPr lang="en-US" sz="1800" dirty="0"/>
              <a:t>The </a:t>
            </a:r>
            <a:r>
              <a:rPr lang="en-US" sz="1800" b="1" dirty="0"/>
              <a:t>access-class</a:t>
            </a:r>
            <a:r>
              <a:rPr lang="en-US" sz="1800" dirty="0"/>
              <a:t> command configured in line configuration mode is used to link an ACL to a particular VTY line.</a:t>
            </a:r>
          </a:p>
          <a:p>
            <a:r>
              <a:rPr lang="en-US" sz="1800" dirty="0"/>
              <a:t>Unlike IPv4, IPv6 ACLs e is no need for a standard or extended option.</a:t>
            </a:r>
          </a:p>
          <a:p>
            <a:r>
              <a:rPr lang="en-US" sz="1800" dirty="0"/>
              <a:t>From global configuration mode, use the </a:t>
            </a:r>
            <a:r>
              <a:rPr lang="en-US" sz="1800" b="1" dirty="0"/>
              <a:t>ipv6 access-list</a:t>
            </a:r>
            <a:r>
              <a:rPr lang="en-US" sz="1800" i="1" dirty="0"/>
              <a:t> name</a:t>
            </a:r>
            <a:r>
              <a:rPr lang="en-US" sz="1800" dirty="0"/>
              <a:t> command to create an IPv6 ACL. Unlike IPv4 ACLs, IPv6 ACLs do not use wildcard masks. Instead, the prefix-length is used to indicate how much of an IPv6 source or destination address should be matched.</a:t>
            </a:r>
          </a:p>
          <a:p>
            <a:r>
              <a:rPr lang="en-US" sz="1800" dirty="0"/>
              <a:t>After an IPv6 ACL is configured, it is linked to an interface using the </a:t>
            </a:r>
            <a:r>
              <a:rPr lang="en-US" sz="1800" b="1" dirty="0"/>
              <a:t>ipv6 traffic-filter</a:t>
            </a:r>
            <a:r>
              <a:rPr lang="en-US" sz="1800" dirty="0"/>
              <a:t> command.</a:t>
            </a:r>
          </a:p>
        </p:txBody>
      </p:sp>
    </p:spTree>
    <p:extLst>
      <p:ext uri="{BB962C8B-B14F-4D97-AF65-F5344CB8AC3E}">
        <p14:creationId xmlns:p14="http://schemas.microsoft.com/office/powerpoint/2010/main" val="257929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Continued</a:t>
            </a:r>
          </a:p>
        </p:txBody>
      </p:sp>
      <p:sp>
        <p:nvSpPr>
          <p:cNvPr id="3" name="Content Placeholder 2"/>
          <p:cNvSpPr>
            <a:spLocks noGrp="1"/>
          </p:cNvSpPr>
          <p:nvPr>
            <p:ph idx="1"/>
          </p:nvPr>
        </p:nvSpPr>
        <p:spPr/>
        <p:txBody>
          <a:bodyPr/>
          <a:lstStyle/>
          <a:p>
            <a:r>
              <a:rPr lang="en-US" sz="1800" dirty="0"/>
              <a:t>Unlike IPv4, IPv6 ACLs do not have support for a standard or extended option.</a:t>
            </a:r>
          </a:p>
          <a:p>
            <a:r>
              <a:rPr lang="en-US" sz="1800" dirty="0"/>
              <a:t>From global configuration mode, use the </a:t>
            </a:r>
            <a:r>
              <a:rPr lang="en-US" sz="1800" b="1" dirty="0"/>
              <a:t>ipv6 access-list</a:t>
            </a:r>
            <a:r>
              <a:rPr lang="en-US" sz="1800" i="1" dirty="0"/>
              <a:t> name</a:t>
            </a:r>
            <a:r>
              <a:rPr lang="en-US" sz="1800" dirty="0"/>
              <a:t> command to create an IPv6 ACL. </a:t>
            </a:r>
          </a:p>
          <a:p>
            <a:r>
              <a:rPr lang="en-US" sz="1800" dirty="0"/>
              <a:t>Unlike IPv4 ACLs, IPv6 ACLs do not use wildcard masks. Instead, the prefix-length is used to indicate how much of an IPv6 source or destination address should be matched.</a:t>
            </a:r>
          </a:p>
          <a:p>
            <a:r>
              <a:rPr lang="en-US" sz="1800" dirty="0"/>
              <a:t>After an IPv6 ACL is configured, it is linked to an interface using the </a:t>
            </a:r>
            <a:r>
              <a:rPr lang="en-US" sz="1800" b="1" dirty="0"/>
              <a:t>ipv6 traffic-filter</a:t>
            </a:r>
            <a:r>
              <a:rPr lang="en-US" sz="1800" dirty="0"/>
              <a:t> command.</a:t>
            </a:r>
          </a:p>
        </p:txBody>
      </p:sp>
    </p:spTree>
    <p:extLst>
      <p:ext uri="{BB962C8B-B14F-4D97-AF65-F5344CB8AC3E}">
        <p14:creationId xmlns:p14="http://schemas.microsoft.com/office/powerpoint/2010/main" val="32218555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036819"/>
      </p:ext>
    </p:extLst>
  </p:cSld>
  <p:clrMapOvr>
    <a:masterClrMapping/>
  </p:clrMapOvr>
  <p:transition spd="med">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Cisco_WHT_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19375"/>
            <a:ext cx="2400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spTree>
    <p:extLst>
      <p:ext uri="{BB962C8B-B14F-4D97-AF65-F5344CB8AC3E}">
        <p14:creationId xmlns:p14="http://schemas.microsoft.com/office/powerpoint/2010/main" val="725382621"/>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pic>
        <p:nvPicPr>
          <p:cNvPr id="14339" name="Picture 100" descr="CNA_largo-onwhi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297878"/>
      </p:ext>
    </p:extLst>
  </p:cSld>
  <p:clrMapOvr>
    <a:masterClrMapping/>
  </p:clrMapOvr>
  <p:transition>
    <p:wipe dir="r"/>
  </p:transition>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structor_Supplemental_Material_Template.pptx" id="{3198E07C-115F-418B-A9A8-BF9053302A35}" vid="{198B02FE-59AF-4313-B2FA-B9A3F3C1E378}"/>
    </a:ext>
  </a:ext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structor_Supplemental_Material_Template.pptx" id="{3198E07C-115F-418B-A9A8-BF9053302A35}" vid="{C5585B68-2BDF-41F6-9912-6E782196182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Instructor_Supplemental_Material_Template</Template>
  <TotalTime>10014</TotalTime>
  <Pages>28</Pages>
  <Words>3952</Words>
  <Application>Microsoft Office PowerPoint</Application>
  <PresentationFormat>On-screen Show (4:3)</PresentationFormat>
  <Paragraphs>607</Paragraphs>
  <Slides>83</Slides>
  <Notes>80</Notes>
  <HiddenSlides>7</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83</vt:i4>
      </vt:variant>
    </vt:vector>
  </HeadingPairs>
  <TitlesOfParts>
    <vt:vector size="91" baseType="lpstr">
      <vt:lpstr>ＭＳ Ｐゴシック</vt:lpstr>
      <vt:lpstr>Arial</vt:lpstr>
      <vt:lpstr>calibri</vt:lpstr>
      <vt:lpstr>Courier</vt:lpstr>
      <vt:lpstr>Courier New</vt:lpstr>
      <vt:lpstr>Wingdings</vt:lpstr>
      <vt:lpstr>PPT-TMPLT-WHT_C</vt:lpstr>
      <vt:lpstr>NetAcad-4F_PPT-WHT_060408</vt:lpstr>
      <vt:lpstr>Instructor Materials Chapter 4: Access Control Lists</vt:lpstr>
      <vt:lpstr>Instructor Materials – Chapter 4 Planning Guide</vt:lpstr>
      <vt:lpstr>PowerPoint Presentation</vt:lpstr>
      <vt:lpstr>Chapter 4: Activities</vt:lpstr>
      <vt:lpstr>Chapter 4: Activities cont…</vt:lpstr>
      <vt:lpstr>Chapter 4: Assessment</vt:lpstr>
      <vt:lpstr>Chapter 4: Best Practices</vt:lpstr>
      <vt:lpstr>Chapter 4: Additional Help</vt:lpstr>
      <vt:lpstr>PowerPoint Presentation</vt:lpstr>
      <vt:lpstr>Chapter 4: Access Control Lists</vt:lpstr>
      <vt:lpstr>Chapter 4 - Sections &amp; Objectives</vt:lpstr>
      <vt:lpstr>4.1 Standard ACL Operation and Configuration Review</vt:lpstr>
      <vt:lpstr>ACL Operation Overview ACLs and the Wildcard 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IPv4 ACLs Standard and Extended IPv4 ACLs</vt:lpstr>
      <vt:lpstr>Types of IPv4 ACLs Standard and Extended IPv4 ACLs cont…</vt:lpstr>
      <vt:lpstr>Types of IPv4 ACLs Numbered and Named ACLs</vt:lpstr>
      <vt:lpstr>Types of IPv4 ACLs Where to Place ACLs</vt:lpstr>
      <vt:lpstr>Types of IPv4 ACLs Where to Place ACLs cont…</vt:lpstr>
      <vt:lpstr>Types of IPv4 ACLs Standard ACL Placement Example</vt:lpstr>
      <vt:lpstr>Types of IPv4 ACLs Extended ACL Placement Example</vt:lpstr>
      <vt:lpstr>Standard IPv4 ACL Configuration Configure a Standard IPv4 ACL</vt:lpstr>
      <vt:lpstr>Standard IPv4 ACL Configuration Apply a Standard IPv4 ACL</vt:lpstr>
      <vt:lpstr>Standard IPv4 ACL Configuration Named Standard IPv4 ACLs</vt:lpstr>
      <vt:lpstr>Standard IPv4 ACL Configuration Named Standard IPv4 ACLs cont…</vt:lpstr>
      <vt:lpstr>Standard IPv4 ACL Configuration Verify ACLs</vt:lpstr>
      <vt:lpstr>4.2 Extended IPv4 ACLs</vt:lpstr>
      <vt:lpstr>Structure of an Extended IPv4 ACLs Extended ACLs</vt:lpstr>
      <vt:lpstr>Structure of an Extended IPv4 ACLs Filtering Ports and Services</vt:lpstr>
      <vt:lpstr>Configure Extended IPv4 ACLs Configuring Extended ACLs</vt:lpstr>
      <vt:lpstr>Configure Extended IPv4 ACLs Configuring Extended ACLs cont…</vt:lpstr>
      <vt:lpstr>Configure Extended IPv4 ACLs Applying Extended ACLs to Interfaces</vt:lpstr>
      <vt:lpstr>Configure Extended IPv4 ACLs Filtering Traffic with Extended ACLs</vt:lpstr>
      <vt:lpstr>Configure Extended IPv4 ACLs Creating Named Extended ACLs</vt:lpstr>
      <vt:lpstr>Configure Extended IPv4 ACLs Verifying Extended ACLs</vt:lpstr>
      <vt:lpstr>Configure Extended IPv4 ACLs Editing Extended ACLs</vt:lpstr>
      <vt:lpstr>Configure Extended IPv4 ACLs Editing Extended ACLs cont…</vt:lpstr>
      <vt:lpstr>4.3 IPv6 ACLs</vt:lpstr>
      <vt:lpstr>IPv6 ACL Creation Types of IPv6 ACLs</vt:lpstr>
      <vt:lpstr>IPv6 ACL Creation Comparing IPv4 and IPv6 ACLs</vt:lpstr>
      <vt:lpstr>Configuring IPv6 ACLs Configuring IPv6 Topology</vt:lpstr>
      <vt:lpstr>Configuring IPv6 ACLs Configuring IPv6 ACLs</vt:lpstr>
      <vt:lpstr>Configuring IPv6 ACLs Configuring IPv6 ACLs cont…</vt:lpstr>
      <vt:lpstr>Configuring IPv6 ACLs Configuring IPv6 ACLs cont…</vt:lpstr>
      <vt:lpstr>Configuring IPv6 ACLs Applying an IPv6 ACL to an Interface</vt:lpstr>
      <vt:lpstr>Configuring IPv6 ACLs IPv6 ACL Examples</vt:lpstr>
      <vt:lpstr>Configuring IPv6 ACLs IPv6 ACL Examples cont…</vt:lpstr>
      <vt:lpstr>Configuring IPv6 ACLs IPv6 ACL Examples cont…</vt:lpstr>
      <vt:lpstr>Configuring IPv6 ACLs IPv6 ACL Examples cont…</vt:lpstr>
      <vt:lpstr>Configuring IPv6 ACLs Verifying IPv6 ACLs</vt:lpstr>
      <vt:lpstr>Configuring IPv6 ACLs Verifying IPv6 ACLs cont…</vt:lpstr>
      <vt:lpstr>Configuring IPv6 ACLs Verifying IPv6 ACLs cont…</vt:lpstr>
      <vt:lpstr>4.4 Troubleshoot ACLs</vt:lpstr>
      <vt:lpstr>Processing Packets with ACLs Inbound and Outbound ACL Logic</vt:lpstr>
      <vt:lpstr>Processing Packets with ACLs Inbound and Outbound ACL Logic</vt:lpstr>
      <vt:lpstr>Processing Packets with ACLs ACL Logic Operations</vt:lpstr>
      <vt:lpstr>Common ACL Errors Troubleshooting IPv4 ACLs- Example 1</vt:lpstr>
      <vt:lpstr>Common ACL Errors Troubleshooting IPv4 ACLs- Example 2</vt:lpstr>
      <vt:lpstr>Common ACL Errors Troubleshooting IPv4 ACLs- Example 3</vt:lpstr>
      <vt:lpstr>Common ACL Errors Troubleshooting IPv4 ACLs- Example 4</vt:lpstr>
      <vt:lpstr>Common ACL Errors Troubleshooting IPv4 ACLs- Example 5</vt:lpstr>
      <vt:lpstr>Common ACL Errors Troubleshooting IPv6 ACLs- Example 1</vt:lpstr>
      <vt:lpstr>Common ACL Errors Troubleshooting IPv6 ACLs- Example 1 cont…</vt:lpstr>
      <vt:lpstr>Common ACL Errors Troubleshooting IPv6 ACLs- Example 1 cont…</vt:lpstr>
      <vt:lpstr>Common ACL Errors Troubleshooting IPv6 ACLs- Example 2</vt:lpstr>
      <vt:lpstr>Common ACL Errors Troubleshooting IPv6 ACLs- Example 2 cont…</vt:lpstr>
      <vt:lpstr>Common ACL Errors Troubleshooting IPv6 ACLs- Example 2 cont…</vt:lpstr>
      <vt:lpstr>Common ACL Errors Troubleshooting IPv6 ACLs- Example 2 cont…</vt:lpstr>
      <vt:lpstr>Common ACL Errors Troubleshooting IPv6 ACLs- Example 3</vt:lpstr>
      <vt:lpstr>Common ACL Errors Troubleshooting IPv6 ACLs- Example 3 cont…</vt:lpstr>
      <vt:lpstr>Common ACL Errors Troubleshooting IPv6 ACLs- Example 3 cont…</vt:lpstr>
      <vt:lpstr>4.5 Chapter Summary</vt:lpstr>
      <vt:lpstr>Chapter Summary Summary</vt:lpstr>
      <vt:lpstr>Summary Continued</vt:lpstr>
      <vt:lpstr>Summary Continued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Materials Chapter X: Chapter Title</dc:title>
  <dc:creator>Suk-yi Pennock</dc:creator>
  <cp:lastModifiedBy>Allan Johnson</cp:lastModifiedBy>
  <cp:revision>442</cp:revision>
  <cp:lastPrinted>1999-01-27T00:54:54Z</cp:lastPrinted>
  <dcterms:created xsi:type="dcterms:W3CDTF">2016-09-09T13:31:30Z</dcterms:created>
  <dcterms:modified xsi:type="dcterms:W3CDTF">2017-01-20T19:00:43Z</dcterms:modified>
</cp:coreProperties>
</file>