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0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817" r:id="rId10"/>
    <p:sldId id="745" r:id="rId11"/>
    <p:sldId id="777" r:id="rId12"/>
    <p:sldId id="758" r:id="rId13"/>
    <p:sldId id="760" r:id="rId14"/>
    <p:sldId id="759" r:id="rId15"/>
    <p:sldId id="633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793" r:id="rId24"/>
    <p:sldId id="794" r:id="rId25"/>
    <p:sldId id="795" r:id="rId26"/>
    <p:sldId id="796" r:id="rId27"/>
    <p:sldId id="797" r:id="rId28"/>
    <p:sldId id="798" r:id="rId29"/>
    <p:sldId id="799" r:id="rId30"/>
    <p:sldId id="800" r:id="rId31"/>
    <p:sldId id="801" r:id="rId32"/>
    <p:sldId id="802" r:id="rId33"/>
    <p:sldId id="641" r:id="rId34"/>
    <p:sldId id="803" r:id="rId35"/>
    <p:sldId id="804" r:id="rId36"/>
    <p:sldId id="805" r:id="rId37"/>
    <p:sldId id="807" r:id="rId38"/>
    <p:sldId id="806" r:id="rId39"/>
    <p:sldId id="808" r:id="rId40"/>
    <p:sldId id="809" r:id="rId41"/>
    <p:sldId id="810" r:id="rId42"/>
    <p:sldId id="811" r:id="rId43"/>
    <p:sldId id="812" r:id="rId44"/>
    <p:sldId id="813" r:id="rId45"/>
    <p:sldId id="814" r:id="rId46"/>
    <p:sldId id="816" r:id="rId47"/>
    <p:sldId id="818" r:id="rId48"/>
    <p:sldId id="291" r:id="rId4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2" autoAdjust="0"/>
    <p:restoredTop sz="81065" autoAdjust="0"/>
  </p:normalViewPr>
  <p:slideViewPr>
    <p:cSldViewPr snapToGrid="0" showGuides="1">
      <p:cViewPr varScale="1">
        <p:scale>
          <a:sx n="107" d="100"/>
          <a:sy n="107" d="100"/>
        </p:scale>
        <p:origin x="90" y="16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3: Dynamic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3: Dynamic Routing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</a:t>
            </a:r>
          </a:p>
          <a:p>
            <a:pPr>
              <a:buFontTx/>
              <a:buNone/>
            </a:pPr>
            <a:r>
              <a:rPr lang="en-US" sz="1200" b="0" dirty="0" smtClean="0"/>
              <a:t>Chapter 3: Dynamic Routing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</a:t>
            </a:r>
          </a:p>
          <a:p>
            <a:pPr>
              <a:buFontTx/>
              <a:buNone/>
            </a:pPr>
            <a:r>
              <a:rPr lang="en-US" sz="1200" b="0" dirty="0" smtClean="0"/>
              <a:t>3.1 – Dynamic Routing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3.1.1.1 – Dynamic Routing Protocol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 – Dynamic Routing Protocol Overview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3.1.1.2 – Dynamic Routing Protocol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5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3.1.2.1 – Static Routing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03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3.1.2.2 – Static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9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3.1.2.3 – Dynamic Routing Protocols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 – Dynamic Routing Protocols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 – Dynamic versus Static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3.1.2.4 – Dynamic Routing Advantages and Disadvantages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9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 </a:t>
            </a:r>
          </a:p>
          <a:p>
            <a:pPr>
              <a:buFontTx/>
              <a:buNone/>
            </a:pPr>
            <a:r>
              <a:rPr lang="en-US" sz="1200" b="0" dirty="0" smtClean="0"/>
              <a:t>3.2 – RIPv2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00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3.2.1.1 – Router RIP Configuration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3.2.1.2 – Advertise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1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3.2.1.3 – Verify RIP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4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3.2.1.4 – Enable and Verify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94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3.2.1.5 – Disable Auto Summarization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5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3.2.1.6 – Configure Passive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34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3.2.1.7 – Propagate a Default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2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3.2.1.8 – Packet Tracer - Configuring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8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 – RIPv2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Configuring the RIP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3.2.1.9 – Lab - Configuring Basic RIPv2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1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</a:t>
            </a:r>
            <a:r>
              <a:rPr lang="en-US" b="0" baseline="0" dirty="0" smtClean="0"/>
              <a:t> Switching Essentials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3: Dynamic</a:t>
            </a:r>
            <a:r>
              <a:rPr lang="en-US" sz="1200" b="0" baseline="0" dirty="0" smtClean="0"/>
              <a:t>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</a:t>
            </a:r>
          </a:p>
          <a:p>
            <a:pPr>
              <a:buFontTx/>
              <a:buNone/>
            </a:pPr>
            <a:r>
              <a:rPr lang="en-US" sz="1200" b="0" dirty="0" smtClean="0"/>
              <a:t>3.3 – The Routing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7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 – The Routing Table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 – Parts of an IPv4 Route Entry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3.3.1.1 – Routing Table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46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3.3.1 – Parts of an IPv4 Route Entry</a:t>
            </a:r>
          </a:p>
          <a:p>
            <a:r>
              <a:rPr lang="en-US" dirty="0" smtClean="0"/>
              <a:t>3.3.1.2 - Directly Connected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3.3.1 – Parts of an IPv4 Route Entry</a:t>
            </a:r>
          </a:p>
          <a:p>
            <a:r>
              <a:rPr lang="en-US" dirty="0" smtClean="0"/>
              <a:t>3.3.1.3 - Remote Network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3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3.3.2.1 - Routing Table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81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3.3.2.2 - Ultimate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6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3.3.2.3 - Level 1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9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3.3.2.4 - Level 1 Parent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55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3.3.2 – Dynamically Learned IPv4 Routes</a:t>
            </a:r>
          </a:p>
          <a:p>
            <a:r>
              <a:rPr lang="en-US" dirty="0" smtClean="0"/>
              <a:t>3.3.2.5 - Level 2 Child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9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3.3.3 – The IPv4 Route Lookup Process</a:t>
            </a:r>
          </a:p>
          <a:p>
            <a:r>
              <a:rPr lang="en-US" dirty="0" smtClean="0"/>
              <a:t>3.3.3.1 - Route Lookup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8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3.3.3 – The IPv4 Route Lookup Process</a:t>
            </a:r>
          </a:p>
          <a:p>
            <a:r>
              <a:rPr lang="en-US" dirty="0" smtClean="0"/>
              <a:t>3.3.3.2 - Best Route = Longest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0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3.3.4.1 - IPv6 Routing Table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36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3.3.4.2 - Directly Connected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8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 – The Routing Table</a:t>
            </a:r>
          </a:p>
          <a:p>
            <a:r>
              <a:rPr lang="en-US" dirty="0" smtClean="0"/>
              <a:t>3.3.4 – Analyze an IPv6 Routing Table</a:t>
            </a:r>
          </a:p>
          <a:p>
            <a:r>
              <a:rPr lang="en-US" dirty="0" smtClean="0"/>
              <a:t>3.3.4.3 - Remote IPv6 Network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6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3 – Dynamic Routing </a:t>
            </a:r>
          </a:p>
          <a:p>
            <a:pPr>
              <a:buFontTx/>
              <a:buNone/>
            </a:pPr>
            <a:r>
              <a:rPr lang="en-US" sz="1200" b="0" dirty="0" smtClean="0"/>
              <a:t>3.4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7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3.4 – Summary</a:t>
            </a:r>
          </a:p>
          <a:p>
            <a:r>
              <a:rPr lang="en-US" dirty="0" smtClean="0"/>
              <a:t>3.4.1 – Conclusion</a:t>
            </a:r>
          </a:p>
          <a:p>
            <a:r>
              <a:rPr lang="en-US" dirty="0" smtClean="0"/>
              <a:t>3.4.1.2 – Chapter 3: 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3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3: Dynamic Routing</a:t>
            </a:r>
          </a:p>
          <a:p>
            <a:r>
              <a:rPr lang="en-US" dirty="0" smtClean="0"/>
              <a:t>New Terms and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3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61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378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12276"/>
            <a:ext cx="6584635" cy="633204"/>
          </a:xfrm>
        </p:spPr>
        <p:txBody>
          <a:bodyPr/>
          <a:lstStyle/>
          <a:p>
            <a:r>
              <a:rPr lang="en-US" dirty="0" smtClean="0"/>
              <a:t>Chapter 3: Dynamic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829234" cy="902174"/>
          </a:xfrm>
        </p:spPr>
        <p:txBody>
          <a:bodyPr/>
          <a:lstStyle/>
          <a:p>
            <a:r>
              <a:rPr lang="en-US" dirty="0" smtClean="0"/>
              <a:t>CCNA Routing and Switching</a:t>
            </a:r>
            <a:endParaRPr lang="en-US" dirty="0"/>
          </a:p>
          <a:p>
            <a:r>
              <a:rPr lang="en-US" dirty="0" smtClean="0"/>
              <a:t>Routing and Switching Essentials v6.0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www.netacad.com/group/communities/ccna</a:t>
            </a:r>
            <a:endParaRPr lang="en-US" dirty="0" smtClean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 smtClean="0"/>
              <a:t>If </a:t>
            </a:r>
            <a:r>
              <a:rPr lang="en-US" dirty="0"/>
              <a:t>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 smtClean="0"/>
              <a:t>Introduction to Packet Tracer </a:t>
            </a:r>
            <a:r>
              <a:rPr lang="en-US" dirty="0" smtClean="0"/>
              <a:t>(self-paced).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3: Dynamic Routing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051469" cy="902174"/>
          </a:xfrm>
        </p:spPr>
        <p:txBody>
          <a:bodyPr/>
          <a:lstStyle/>
          <a:p>
            <a:r>
              <a:rPr lang="en-US" dirty="0" smtClean="0"/>
              <a:t>CCNA </a:t>
            </a:r>
            <a:r>
              <a:rPr lang="en-US" dirty="0"/>
              <a:t>Routing and Switching</a:t>
            </a:r>
          </a:p>
          <a:p>
            <a:r>
              <a:rPr lang="en-US" dirty="0" smtClean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3</a:t>
            </a:r>
            <a:r>
              <a:rPr lang="en-CA" dirty="0" smtClean="0"/>
              <a:t>.1 Dynamic Routing Protocols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Explain the function of dynamic routing protocols.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purpose of dynamic routing protocols.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use of dynamic routing and static routing.</a:t>
            </a:r>
          </a:p>
          <a:p>
            <a:pPr marL="286941" indent="-285750"/>
            <a:r>
              <a:rPr lang="en-CA" dirty="0"/>
              <a:t>3</a:t>
            </a:r>
            <a:r>
              <a:rPr lang="en-CA" dirty="0" smtClean="0"/>
              <a:t>.2 RIPv2</a:t>
            </a:r>
          </a:p>
          <a:p>
            <a:pPr marL="475853" lvl="1" indent="-285750"/>
            <a:r>
              <a:rPr lang="en-CA" dirty="0"/>
              <a:t>Implement RIPv2</a:t>
            </a:r>
            <a:r>
              <a:rPr lang="en-CA" dirty="0" smtClean="0"/>
              <a:t>.</a:t>
            </a:r>
          </a:p>
          <a:p>
            <a:pPr marL="548878" lvl="2" indent="-285750"/>
            <a:r>
              <a:rPr lang="en-US" dirty="0"/>
              <a:t>Configure the RIPv2 routing protocol.</a:t>
            </a:r>
            <a:endParaRPr lang="en-CA" dirty="0"/>
          </a:p>
          <a:p>
            <a:pPr marL="280194" indent="-214313">
              <a:buFont typeface="Arial" panose="020B0604020202020204" pitchFamily="34" charset="0"/>
              <a:buChar char="•"/>
            </a:pPr>
            <a:r>
              <a:rPr lang="en-US" sz="1450" dirty="0" smtClean="0"/>
              <a:t>3.3 The Routing Table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350" dirty="0" smtClean="0"/>
              <a:t>Determine the route source, administrative distance, and metric for a given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 smtClean="0"/>
              <a:t>Explain </a:t>
            </a:r>
            <a:r>
              <a:rPr lang="en-US" dirty="0"/>
              <a:t>the components of an IPv4 routing table entry for a given route.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parent/child relationship in a dynamically built routing table.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Determine which route will be used to forward a IPv4 packet.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dirty="0"/>
              <a:t>Determine which route will be used to forward a IPv6 packet.</a:t>
            </a:r>
          </a:p>
          <a:p>
            <a:pPr marL="280194" indent="-214313">
              <a:buFont typeface="Arial" panose="020B0604020202020204" pitchFamily="34" charset="0"/>
              <a:buChar char="•"/>
            </a:pPr>
            <a:endParaRPr lang="en-US" sz="1450" dirty="0" smtClean="0"/>
          </a:p>
          <a:p>
            <a:pPr marL="469106" lvl="1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3.1 Dynamic Routing Protocols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 Overview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6617" y="2117834"/>
            <a:ext cx="8947383" cy="4155319"/>
          </a:xfrm>
        </p:spPr>
        <p:txBody>
          <a:bodyPr/>
          <a:lstStyle/>
          <a:p>
            <a:r>
              <a:rPr lang="en-US" altLang="en-US" sz="1700" dirty="0"/>
              <a:t>RIP protocol was updated to RIPv2 to accommodate growth in the network </a:t>
            </a:r>
            <a:r>
              <a:rPr lang="en-US" altLang="en-US" sz="1700" dirty="0" smtClean="0"/>
              <a:t>environment</a:t>
            </a:r>
          </a:p>
          <a:p>
            <a:pPr lvl="1"/>
            <a:r>
              <a:rPr lang="en-US" altLang="en-US" sz="1600" dirty="0"/>
              <a:t>RIPv2 </a:t>
            </a:r>
            <a:r>
              <a:rPr lang="en-US" altLang="en-US" sz="1600" dirty="0" smtClean="0"/>
              <a:t>does </a:t>
            </a:r>
            <a:r>
              <a:rPr lang="en-US" altLang="en-US" sz="1600" dirty="0"/>
              <a:t>not scale to </a:t>
            </a:r>
            <a:r>
              <a:rPr lang="en-US" altLang="en-US" sz="1600" dirty="0" smtClean="0"/>
              <a:t>current larger </a:t>
            </a:r>
            <a:r>
              <a:rPr lang="en-US" altLang="en-US" sz="1600" dirty="0"/>
              <a:t>network implementations </a:t>
            </a:r>
          </a:p>
          <a:p>
            <a:r>
              <a:rPr lang="en-CA" altLang="en-US" sz="1800" dirty="0" smtClean="0"/>
              <a:t>Routing Protocols developed to meet the need of larger networks include:</a:t>
            </a:r>
          </a:p>
          <a:p>
            <a:pPr lvl="1"/>
            <a:r>
              <a:rPr lang="en-US" altLang="en-US" sz="1600" dirty="0" smtClean="0"/>
              <a:t>Open </a:t>
            </a:r>
            <a:r>
              <a:rPr lang="en-US" altLang="en-US" sz="1600" dirty="0"/>
              <a:t>Shortest Path First (OSPF) </a:t>
            </a:r>
            <a:endParaRPr lang="en-US" altLang="en-US" sz="1600" dirty="0" smtClean="0"/>
          </a:p>
          <a:p>
            <a:pPr lvl="1"/>
            <a:r>
              <a:rPr lang="en-US" altLang="en-US" sz="1600" dirty="0" smtClean="0"/>
              <a:t>Intermediate </a:t>
            </a:r>
            <a:r>
              <a:rPr lang="en-US" altLang="en-US" sz="1600" dirty="0"/>
              <a:t>System-to-Intermediate System (IS-IS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CA" altLang="en-US" sz="1600" dirty="0"/>
              <a:t>Enhanced IGRP (EIGRP</a:t>
            </a:r>
            <a:r>
              <a:rPr lang="en-CA" altLang="en-US" sz="1600" dirty="0" smtClean="0"/>
              <a:t>)</a:t>
            </a:r>
          </a:p>
          <a:p>
            <a:r>
              <a:rPr lang="en-US" altLang="en-US" sz="1800" dirty="0"/>
              <a:t>Border Gateway Protocol (BGP) is </a:t>
            </a:r>
            <a:r>
              <a:rPr lang="en-US" altLang="en-US" sz="1800" dirty="0" smtClean="0"/>
              <a:t>used </a:t>
            </a:r>
            <a:r>
              <a:rPr lang="en-US" altLang="en-US" sz="1800" dirty="0"/>
              <a:t>between Internet service providers (</a:t>
            </a:r>
            <a:r>
              <a:rPr lang="en-US" altLang="en-US" sz="1800" dirty="0" smtClean="0"/>
              <a:t>ISPs)</a:t>
            </a:r>
            <a:endParaRPr lang="en-CA" altLang="en-US" sz="1800" dirty="0" smtClean="0"/>
          </a:p>
          <a:p>
            <a:pPr lvl="1"/>
            <a:endParaRPr lang="en-CA" altLang="en-US" dirty="0" smtClean="0"/>
          </a:p>
          <a:p>
            <a:pPr marL="0" indent="0">
              <a:buNone/>
            </a:pPr>
            <a:r>
              <a:rPr lang="en-CA" altLang="en-US" dirty="0" smtClean="0"/>
              <a:t>. </a:t>
            </a:r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524" y="798944"/>
            <a:ext cx="6897926" cy="1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Routing Protocol Overview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 Components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35669" y="798944"/>
            <a:ext cx="4908331" cy="5637436"/>
          </a:xfrm>
        </p:spPr>
        <p:txBody>
          <a:bodyPr/>
          <a:lstStyle/>
          <a:p>
            <a:r>
              <a:rPr lang="en-US" altLang="en-US" sz="1600" dirty="0" smtClean="0"/>
              <a:t>Purpose </a:t>
            </a:r>
            <a:r>
              <a:rPr lang="en-US" altLang="en-US" sz="1600" dirty="0"/>
              <a:t>of dynamic routing protocols includes</a:t>
            </a:r>
            <a:r>
              <a:rPr lang="en-US" altLang="en-US" sz="1600" dirty="0" smtClean="0"/>
              <a:t>:</a:t>
            </a:r>
          </a:p>
          <a:p>
            <a:pPr lvl="1"/>
            <a:r>
              <a:rPr lang="en-CA" altLang="en-US" dirty="0"/>
              <a:t>Discovery of remote </a:t>
            </a:r>
            <a:r>
              <a:rPr lang="en-CA" altLang="en-US" dirty="0" smtClean="0"/>
              <a:t>networks</a:t>
            </a:r>
          </a:p>
          <a:p>
            <a:pPr lvl="1"/>
            <a:r>
              <a:rPr lang="en-CA" altLang="en-US" dirty="0"/>
              <a:t>Maintaining up-to-date routing </a:t>
            </a:r>
            <a:r>
              <a:rPr lang="en-CA" altLang="en-US" dirty="0" smtClean="0"/>
              <a:t>information</a:t>
            </a:r>
          </a:p>
          <a:p>
            <a:pPr lvl="1"/>
            <a:r>
              <a:rPr lang="en-US" altLang="en-US" dirty="0"/>
              <a:t>Choosing the best path to destination </a:t>
            </a:r>
            <a:r>
              <a:rPr lang="en-US" altLang="en-US" dirty="0" smtClean="0"/>
              <a:t>networks</a:t>
            </a:r>
          </a:p>
          <a:p>
            <a:pPr lvl="1"/>
            <a:r>
              <a:rPr lang="en-US" altLang="en-US" dirty="0"/>
              <a:t>Ability to find a new best path if the current path is no longer available</a:t>
            </a:r>
            <a:endParaRPr lang="en-CA" altLang="en-US" dirty="0" smtClean="0"/>
          </a:p>
          <a:p>
            <a:r>
              <a:rPr lang="en-US" altLang="en-US" sz="1600" dirty="0"/>
              <a:t>The main components of dynamic routing protocols include</a:t>
            </a:r>
            <a:r>
              <a:rPr lang="en-US" altLang="en-US" sz="1600" dirty="0" smtClean="0"/>
              <a:t>:</a:t>
            </a:r>
          </a:p>
          <a:p>
            <a:pPr lvl="1"/>
            <a:r>
              <a:rPr lang="en-US" altLang="en-US" dirty="0"/>
              <a:t>Data structures - </a:t>
            </a:r>
            <a:r>
              <a:rPr lang="en-US" altLang="en-US" dirty="0" smtClean="0"/>
              <a:t>tables </a:t>
            </a:r>
            <a:r>
              <a:rPr lang="en-US" altLang="en-US" dirty="0"/>
              <a:t>or databases </a:t>
            </a:r>
            <a:r>
              <a:rPr lang="en-US" altLang="en-US" dirty="0" smtClean="0"/>
              <a:t>kept </a:t>
            </a:r>
            <a:r>
              <a:rPr lang="en-US" altLang="en-US" dirty="0"/>
              <a:t>in RAM. </a:t>
            </a:r>
            <a:endParaRPr lang="en-US" altLang="en-US" dirty="0" smtClean="0"/>
          </a:p>
          <a:p>
            <a:pPr lvl="1"/>
            <a:r>
              <a:rPr lang="en-US" altLang="en-US" dirty="0"/>
              <a:t>Routing protocol messages - to discover neighboring routers, exchange routing information, and </a:t>
            </a:r>
            <a:r>
              <a:rPr lang="en-US" altLang="en-US" dirty="0" smtClean="0"/>
              <a:t>maintain </a:t>
            </a:r>
            <a:r>
              <a:rPr lang="en-US" altLang="en-US" dirty="0"/>
              <a:t>accurate information about the </a:t>
            </a:r>
            <a:r>
              <a:rPr lang="en-US" altLang="en-US" dirty="0" smtClean="0"/>
              <a:t>network.</a:t>
            </a:r>
          </a:p>
          <a:p>
            <a:pPr lvl="1"/>
            <a:r>
              <a:rPr lang="en-US" altLang="en-US" dirty="0" smtClean="0"/>
              <a:t>Algorithms – to facilitate learning </a:t>
            </a:r>
            <a:r>
              <a:rPr lang="en-US" altLang="en-US" dirty="0"/>
              <a:t>routing information and for best path determination. </a:t>
            </a:r>
            <a:endParaRPr lang="en-US" altLang="en-US" dirty="0" smtClean="0"/>
          </a:p>
          <a:p>
            <a:pPr lvl="1"/>
            <a:endParaRPr lang="en-CA" altLang="en-US" dirty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04" y="935420"/>
            <a:ext cx="3720663" cy="32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Static Routing Uses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09612"/>
            <a:ext cx="3710151" cy="5637436"/>
          </a:xfrm>
        </p:spPr>
        <p:txBody>
          <a:bodyPr/>
          <a:lstStyle/>
          <a:p>
            <a:r>
              <a:rPr lang="en-US" altLang="en-US" sz="1800" dirty="0" smtClean="0"/>
              <a:t>Networks often use both static and dynamic routing.</a:t>
            </a:r>
            <a:endParaRPr lang="en-CA" altLang="en-US" sz="1800" dirty="0" smtClean="0"/>
          </a:p>
          <a:p>
            <a:r>
              <a:rPr lang="en-US" altLang="en-US" sz="1800" dirty="0" smtClean="0"/>
              <a:t>Static Routing is used as follows:</a:t>
            </a:r>
          </a:p>
          <a:p>
            <a:pPr lvl="1"/>
            <a:r>
              <a:rPr lang="en-US" altLang="en-US" sz="1600" dirty="0" smtClean="0"/>
              <a:t>For easy routing </a:t>
            </a:r>
            <a:r>
              <a:rPr lang="en-US" altLang="en-US" sz="1600" dirty="0"/>
              <a:t>table maintenance in </a:t>
            </a:r>
            <a:r>
              <a:rPr lang="en-US" altLang="en-US" sz="1600" dirty="0" smtClean="0"/>
              <a:t>small networks.</a:t>
            </a:r>
          </a:p>
          <a:p>
            <a:pPr lvl="1"/>
            <a:r>
              <a:rPr lang="en-US" altLang="en-US" sz="1600" dirty="0" smtClean="0"/>
              <a:t> Routing </a:t>
            </a:r>
            <a:r>
              <a:rPr lang="en-US" altLang="en-US" sz="1600" dirty="0"/>
              <a:t>to and from a stub </a:t>
            </a:r>
            <a:r>
              <a:rPr lang="en-US" altLang="en-US" sz="1600" dirty="0" smtClean="0"/>
              <a:t>network.</a:t>
            </a:r>
          </a:p>
          <a:p>
            <a:pPr lvl="1"/>
            <a:r>
              <a:rPr lang="en-US" altLang="en-US" sz="1600" dirty="0"/>
              <a:t>Accessing a single default </a:t>
            </a:r>
            <a:r>
              <a:rPr lang="en-US" altLang="en-US" sz="1600" dirty="0" smtClean="0"/>
              <a:t>route.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277" y="809612"/>
            <a:ext cx="5286830" cy="27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Static Routing Advantages and Disadvantages</a:t>
            </a:r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35" y="980500"/>
            <a:ext cx="8874611" cy="2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Protocols Uses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Dynamic routing is the best choice for large </a:t>
            </a:r>
            <a:r>
              <a:rPr lang="en-US" altLang="en-US" sz="1800" dirty="0" smtClean="0"/>
              <a:t>networks</a:t>
            </a:r>
          </a:p>
          <a:p>
            <a:r>
              <a:rPr lang="en-US" altLang="en-US" sz="1800" dirty="0"/>
              <a:t>Dynamic routing protocols help the network administrator </a:t>
            </a:r>
            <a:r>
              <a:rPr lang="en-US" altLang="en-US" sz="1800" dirty="0" smtClean="0"/>
              <a:t>manage the network:</a:t>
            </a:r>
          </a:p>
          <a:p>
            <a:pPr lvl="1"/>
            <a:r>
              <a:rPr lang="en-US" altLang="en-US" sz="1600" dirty="0" smtClean="0"/>
              <a:t>Providing redundant paths</a:t>
            </a:r>
          </a:p>
          <a:p>
            <a:pPr lvl="1"/>
            <a:r>
              <a:rPr lang="en-US" altLang="en-US" sz="1600" dirty="0" smtClean="0"/>
              <a:t>Automatically implementing the alternate path when a link goes down.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43" y="929978"/>
            <a:ext cx="5144877" cy="33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5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PowerPoint deck is divided in two parts:</a:t>
            </a:r>
          </a:p>
          <a:p>
            <a:r>
              <a:rPr lang="en-US" dirty="0" smtClean="0"/>
              <a:t>Instructor Planning Guide</a:t>
            </a:r>
            <a:endParaRPr lang="en-CA" dirty="0" smtClean="0"/>
          </a:p>
          <a:p>
            <a:pPr lvl="1"/>
            <a:r>
              <a:rPr lang="en-CA" dirty="0" smtClean="0"/>
              <a:t>Information to help you become familiar with the chapter</a:t>
            </a:r>
          </a:p>
          <a:p>
            <a:pPr lvl="1"/>
            <a:r>
              <a:rPr lang="en-CA" dirty="0" smtClean="0"/>
              <a:t>Teaching aids</a:t>
            </a:r>
          </a:p>
          <a:p>
            <a:r>
              <a:rPr lang="en-CA" dirty="0" smtClean="0"/>
              <a:t>Instructor Class Presentation</a:t>
            </a:r>
          </a:p>
          <a:p>
            <a:pPr lvl="1"/>
            <a:r>
              <a:rPr lang="en-CA" dirty="0" smtClean="0"/>
              <a:t>Optional slides that you can use in the classroom</a:t>
            </a:r>
          </a:p>
          <a:p>
            <a:pPr lvl="1"/>
            <a:r>
              <a:rPr lang="en-CA" dirty="0" smtClean="0"/>
              <a:t>Begins on slide # 12</a:t>
            </a:r>
          </a:p>
          <a:p>
            <a:endParaRPr lang="en-CA" dirty="0" smtClean="0"/>
          </a:p>
          <a:p>
            <a:r>
              <a:rPr lang="en-CA" b="1" dirty="0" smtClean="0"/>
              <a:t>Note</a:t>
            </a:r>
            <a:r>
              <a:rPr lang="en-CA" dirty="0" smtClean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Materials – Chapter 3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Dynamic Routing Advantages and Disadvantages</a:t>
            </a:r>
            <a:endParaRPr lang="en-CA" altLang="en-US" dirty="0" smtClean="0"/>
          </a:p>
        </p:txBody>
      </p:sp>
      <p:pic>
        <p:nvPicPr>
          <p:cNvPr id="4" name="Content Placeholder 3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25" y="1145754"/>
            <a:ext cx="8824752" cy="2291509"/>
          </a:xfrm>
        </p:spPr>
      </p:pic>
    </p:spTree>
    <p:extLst>
      <p:ext uri="{BB962C8B-B14F-4D97-AF65-F5344CB8AC3E}">
        <p14:creationId xmlns:p14="http://schemas.microsoft.com/office/powerpoint/2010/main" val="1844421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3.2 RIPv2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121414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/>
              <a:t>U</a:t>
            </a:r>
            <a:r>
              <a:rPr lang="en-US" sz="1600" dirty="0" smtClean="0"/>
              <a:t>se </a:t>
            </a:r>
            <a:r>
              <a:rPr lang="en-US" sz="1600" dirty="0"/>
              <a:t>the </a:t>
            </a:r>
            <a:r>
              <a:rPr lang="en-US" sz="1600" b="1" dirty="0"/>
              <a:t>router rip </a:t>
            </a:r>
            <a:r>
              <a:rPr lang="en-US" sz="1600" dirty="0" smtClean="0"/>
              <a:t>command to enable RIP v1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/>
              <a:t>Use the </a:t>
            </a:r>
            <a:r>
              <a:rPr lang="en-US" sz="1600" b="1" dirty="0" smtClean="0"/>
              <a:t>no router rip command </a:t>
            </a:r>
            <a:r>
              <a:rPr lang="en-US" sz="1600" dirty="0" smtClean="0"/>
              <a:t>to disable RIP</a:t>
            </a:r>
            <a:endParaRPr lang="en-US" sz="1600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smtClean="0"/>
              <a:t>versus Static Routing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Router RIP Configuration Mode</a:t>
            </a:r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98" y="1713187"/>
            <a:ext cx="4603531" cy="93542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862" y="1124607"/>
            <a:ext cx="396694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Advertise Networks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 smtClean="0"/>
              <a:t>The </a:t>
            </a:r>
            <a:r>
              <a:rPr lang="en-US" altLang="en-US" sz="1800" b="1" dirty="0"/>
              <a:t>network </a:t>
            </a:r>
            <a:r>
              <a:rPr lang="en-US" altLang="en-US" sz="1800" i="1" dirty="0"/>
              <a:t>network-address</a:t>
            </a:r>
            <a:r>
              <a:rPr lang="en-US" altLang="en-US" sz="1800" dirty="0"/>
              <a:t> router configuration mode </a:t>
            </a:r>
            <a:r>
              <a:rPr lang="en-US" altLang="en-US" sz="1800" dirty="0" smtClean="0"/>
              <a:t>command:</a:t>
            </a:r>
          </a:p>
          <a:p>
            <a:pPr lvl="1"/>
            <a:r>
              <a:rPr lang="en-US" altLang="en-US" dirty="0"/>
              <a:t>Enables RIP on all interfaces that belong to a specific </a:t>
            </a:r>
            <a:r>
              <a:rPr lang="en-US" altLang="en-US" dirty="0" smtClean="0"/>
              <a:t>network</a:t>
            </a:r>
          </a:p>
          <a:p>
            <a:pPr lvl="1"/>
            <a:r>
              <a:rPr lang="en-US" altLang="en-US" dirty="0"/>
              <a:t>Advertises the </a:t>
            </a:r>
            <a:r>
              <a:rPr lang="en-US" altLang="en-US" dirty="0" smtClean="0"/>
              <a:t>network </a:t>
            </a:r>
            <a:r>
              <a:rPr lang="en-US" altLang="en-US" dirty="0"/>
              <a:t>in RIP routing updates sent to other routers every 30 seconds.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142875" lvl="1" indent="0">
              <a:buNone/>
            </a:pPr>
            <a:endParaRPr lang="en-CA" altLang="en-US" dirty="0" smtClean="0"/>
          </a:p>
          <a:p>
            <a:pPr marL="142875" lvl="1" indent="0">
              <a:buNone/>
            </a:pPr>
            <a:r>
              <a:rPr lang="en-US" altLang="en-US" b="1" dirty="0"/>
              <a:t>Note</a:t>
            </a:r>
            <a:r>
              <a:rPr lang="en-US" altLang="en-US" dirty="0"/>
              <a:t>: RIPv1 is a classful routing protocol for IPv4.</a:t>
            </a: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97" y="956443"/>
            <a:ext cx="5141357" cy="31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7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uting and Switching Essentials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518" y="916662"/>
            <a:ext cx="3822345" cy="2488691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Verify RIP Routing</a:t>
            </a:r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09" y="906152"/>
            <a:ext cx="4722076" cy="304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209" y="4059099"/>
            <a:ext cx="460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how ip protocols –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displays IPv4 routing protocols configured on the router.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518" y="3527173"/>
            <a:ext cx="382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how ip route –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displays RIP routes installed in the routing table.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33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Enable and Verify RIPv2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Use the </a:t>
            </a:r>
            <a:r>
              <a:rPr lang="en-US" altLang="en-US" sz="1800" b="1" dirty="0"/>
              <a:t>version 2 </a:t>
            </a:r>
            <a:r>
              <a:rPr lang="en-US" altLang="en-US" sz="1800" dirty="0"/>
              <a:t>router configuration mode command to enable </a:t>
            </a:r>
            <a:r>
              <a:rPr lang="en-US" altLang="en-US" sz="1800" dirty="0" smtClean="0"/>
              <a:t>RIPv2</a:t>
            </a:r>
          </a:p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 protocols </a:t>
            </a:r>
            <a:r>
              <a:rPr lang="en-US" altLang="en-US" sz="1800" dirty="0" smtClean="0"/>
              <a:t>command to verify that RIPv2 is configured.</a:t>
            </a:r>
          </a:p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 route </a:t>
            </a:r>
            <a:r>
              <a:rPr lang="en-US" altLang="en-US" sz="1800" dirty="0" smtClean="0"/>
              <a:t>command to verify the RIPv2 routes in the routing table.</a:t>
            </a:r>
          </a:p>
          <a:p>
            <a:pPr lvl="1"/>
            <a:endParaRPr lang="en-US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945931"/>
            <a:ext cx="4845676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Disable Auto Summarization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33850" y="841143"/>
            <a:ext cx="3710151" cy="5637436"/>
          </a:xfrm>
        </p:spPr>
        <p:txBody>
          <a:bodyPr/>
          <a:lstStyle/>
          <a:p>
            <a:r>
              <a:rPr lang="en-US" altLang="en-US" sz="1800" dirty="0"/>
              <a:t>RIPv2 automatically summarizes networks at major network </a:t>
            </a:r>
            <a:r>
              <a:rPr lang="en-US" altLang="en-US" sz="1800" dirty="0" smtClean="0"/>
              <a:t>boundaries.</a:t>
            </a:r>
          </a:p>
          <a:p>
            <a:r>
              <a:rPr lang="en-US" altLang="en-US" sz="1800" dirty="0" smtClean="0"/>
              <a:t>Use </a:t>
            </a:r>
            <a:r>
              <a:rPr lang="en-US" altLang="en-US" sz="1800" dirty="0"/>
              <a:t>the </a:t>
            </a:r>
            <a:r>
              <a:rPr lang="en-US" altLang="en-US" sz="1800" b="1" dirty="0"/>
              <a:t>no auto-summary </a:t>
            </a:r>
            <a:r>
              <a:rPr lang="en-US" altLang="en-US" sz="1800" dirty="0"/>
              <a:t>router configuration mode </a:t>
            </a:r>
            <a:r>
              <a:rPr lang="en-US" altLang="en-US" sz="1800" dirty="0" smtClean="0"/>
              <a:t>command to disable auto summarization.</a:t>
            </a:r>
          </a:p>
          <a:p>
            <a:r>
              <a:rPr lang="en-US" altLang="en-US" sz="1800" dirty="0"/>
              <a:t>Use the </a:t>
            </a:r>
            <a:r>
              <a:rPr lang="en-US" altLang="en-US" sz="1800" b="1" dirty="0"/>
              <a:t>show ip protocols </a:t>
            </a:r>
            <a:r>
              <a:rPr lang="en-US" altLang="en-US" sz="1800" dirty="0"/>
              <a:t>command to verify that auto summarization is off.</a:t>
            </a:r>
          </a:p>
          <a:p>
            <a:endParaRPr lang="en-US" altLang="en-US" sz="1800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35" y="945931"/>
            <a:ext cx="5218978" cy="3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8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Configure Passive Interfaces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9372" y="765893"/>
            <a:ext cx="4136808" cy="5637436"/>
          </a:xfrm>
        </p:spPr>
        <p:txBody>
          <a:bodyPr/>
          <a:lstStyle/>
          <a:p>
            <a:r>
              <a:rPr lang="en-US" altLang="en-US" sz="1600" dirty="0"/>
              <a:t>RIP </a:t>
            </a:r>
            <a:r>
              <a:rPr lang="en-US" altLang="en-US" sz="1600" dirty="0" smtClean="0"/>
              <a:t>updates:</a:t>
            </a:r>
          </a:p>
          <a:p>
            <a:pPr lvl="1"/>
            <a:r>
              <a:rPr lang="en-US" altLang="en-US" dirty="0"/>
              <a:t>A</a:t>
            </a:r>
            <a:r>
              <a:rPr lang="en-US" altLang="en-US" dirty="0" smtClean="0"/>
              <a:t>re </a:t>
            </a:r>
            <a:r>
              <a:rPr lang="en-US" altLang="en-US" dirty="0"/>
              <a:t>forwarded out all RIP-enabled </a:t>
            </a:r>
            <a:r>
              <a:rPr lang="en-US" altLang="en-US" dirty="0" smtClean="0"/>
              <a:t>interfaces by default.</a:t>
            </a:r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/>
              <a:t>need to be sent out interfaces that are connected to other </a:t>
            </a:r>
            <a:r>
              <a:rPr lang="en-US" altLang="en-US" dirty="0" smtClean="0"/>
              <a:t>RIP-enabled routers.</a:t>
            </a:r>
          </a:p>
          <a:p>
            <a:r>
              <a:rPr lang="en-US" altLang="en-US" sz="1600" dirty="0" smtClean="0"/>
              <a:t>Sending RIP updates to LANs w</a:t>
            </a:r>
            <a:r>
              <a:rPr lang="en-US" altLang="en-US" dirty="0" smtClean="0"/>
              <a:t>astes bandwidth, wastes resources, and is a security risk.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passive-interface</a:t>
            </a:r>
            <a:r>
              <a:rPr lang="en-US" altLang="en-US" sz="1600" dirty="0"/>
              <a:t> router configuration command to </a:t>
            </a:r>
            <a:r>
              <a:rPr lang="en-US" altLang="en-US" sz="1600" dirty="0" smtClean="0"/>
              <a:t>stop routing </a:t>
            </a:r>
            <a:r>
              <a:rPr lang="en-US" altLang="en-US" sz="1600" dirty="0"/>
              <a:t>updates </a:t>
            </a:r>
            <a:r>
              <a:rPr lang="en-US" altLang="en-US" sz="1600" dirty="0" smtClean="0"/>
              <a:t>out the interface. </a:t>
            </a:r>
            <a:r>
              <a:rPr lang="en-US" altLang="en-US" sz="1600" dirty="0"/>
              <a:t>S</a:t>
            </a:r>
            <a:r>
              <a:rPr lang="en-US" altLang="en-US" sz="1600" dirty="0" smtClean="0"/>
              <a:t>till allows </a:t>
            </a:r>
            <a:r>
              <a:rPr lang="en-US" altLang="en-US" sz="1600" dirty="0"/>
              <a:t>that network to be advertised to other routers.</a:t>
            </a:r>
            <a:endParaRPr lang="en-CA" altLang="en-US" sz="1600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1919657"/>
            <a:ext cx="4162097" cy="2784300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6180" y="509244"/>
            <a:ext cx="4545724" cy="12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Propagate a Default Route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r>
              <a:rPr lang="en-US" altLang="en-US" sz="1800" dirty="0" smtClean="0"/>
              <a:t>In the diagram a default static route to the Internet is configured on R1.</a:t>
            </a:r>
          </a:p>
          <a:p>
            <a:r>
              <a:rPr lang="en-US" altLang="en-US" sz="1800" dirty="0"/>
              <a:t>T</a:t>
            </a:r>
            <a:r>
              <a:rPr lang="en-US" altLang="en-US" sz="1800" dirty="0" smtClean="0"/>
              <a:t>he </a:t>
            </a:r>
            <a:r>
              <a:rPr lang="fr-FR" altLang="en-US" sz="1800" b="1" dirty="0" smtClean="0"/>
              <a:t>default-information </a:t>
            </a:r>
            <a:r>
              <a:rPr lang="fr-FR" altLang="en-US" sz="1800" b="1" dirty="0"/>
              <a:t>originate </a:t>
            </a:r>
            <a:r>
              <a:rPr lang="fr-FR" altLang="en-US" sz="1800" dirty="0"/>
              <a:t>router configuration </a:t>
            </a:r>
            <a:r>
              <a:rPr lang="fr-FR" altLang="en-US" sz="1800" dirty="0" smtClean="0"/>
              <a:t>command </a:t>
            </a:r>
            <a:r>
              <a:rPr lang="en-US" altLang="en-US" sz="1800" dirty="0" smtClean="0"/>
              <a:t>instructs</a:t>
            </a:r>
            <a:r>
              <a:rPr lang="fr-FR" altLang="en-US" sz="1800" dirty="0" smtClean="0"/>
              <a:t> R1 to </a:t>
            </a:r>
            <a:r>
              <a:rPr lang="en-US" altLang="en-US" sz="1800" dirty="0" smtClean="0"/>
              <a:t>send</a:t>
            </a:r>
            <a:r>
              <a:rPr lang="fr-FR" altLang="en-US" sz="1800" dirty="0" smtClean="0"/>
              <a:t> the default static route information in the RIP updates.</a:t>
            </a:r>
          </a:p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35" y="2297238"/>
            <a:ext cx="4022061" cy="2696405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37" y="798944"/>
            <a:ext cx="4628895" cy="13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Configuring RIPv2</a:t>
            </a:r>
            <a:endParaRPr lang="en-CA" altLang="en-US" dirty="0" smtClean="0"/>
          </a:p>
        </p:txBody>
      </p:sp>
      <p:pic>
        <p:nvPicPr>
          <p:cNvPr id="5" name="Content Placeholder 4" descr="3.2.1.8 Packet Tracer - Configuring RIPv2 Instructions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884" y="881349"/>
            <a:ext cx="3282040" cy="3999123"/>
          </a:xfrm>
        </p:spPr>
      </p:pic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42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3: </a:t>
            </a:r>
            <a:r>
              <a:rPr lang="en-US" dirty="0" smtClean="0"/>
              <a:t>Dynamic Routing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Routing and Switching Essentials v6.0 </a:t>
            </a:r>
            <a:r>
              <a:rPr lang="en-US" b="1" dirty="0"/>
              <a:t>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3.2.1.9 Lab - Configuring Basic RIPv2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931" y="982153"/>
            <a:ext cx="3243942" cy="3709377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the RIP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Configuring Basic RIPv2</a:t>
            </a:r>
            <a:endParaRPr lang="en-CA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1846" y="881349"/>
            <a:ext cx="3316077" cy="399912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085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3.3 The Routing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Routing Table Entries</a:t>
            </a:r>
            <a:endParaRPr lang="en-CA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2459" y="721825"/>
            <a:ext cx="3972914" cy="5637436"/>
          </a:xfrm>
        </p:spPr>
        <p:txBody>
          <a:bodyPr/>
          <a:lstStyle/>
          <a:p>
            <a:pPr marL="142875" lvl="1" indent="0">
              <a:buNone/>
            </a:pPr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8" y="1072277"/>
            <a:ext cx="4586721" cy="2534048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831" y="1166870"/>
            <a:ext cx="3931762" cy="19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3831" y="3267771"/>
            <a:ext cx="360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Routing Table for R1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100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Directly Connected Entries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1918" y="399305"/>
            <a:ext cx="4093916" cy="3794077"/>
          </a:xfrm>
        </p:spPr>
        <p:txBody>
          <a:bodyPr/>
          <a:lstStyle/>
          <a:p>
            <a:r>
              <a:rPr lang="en-US" altLang="en-US" sz="1600" dirty="0" smtClean="0"/>
              <a:t>Directly Connected Networks (C) are  </a:t>
            </a:r>
            <a:r>
              <a:rPr lang="en-US" altLang="en-US" sz="1600" dirty="0"/>
              <a:t>automatically added to the routing table when the </a:t>
            </a:r>
            <a:r>
              <a:rPr lang="en-US" altLang="en-US" sz="1600" dirty="0" smtClean="0"/>
              <a:t>interface is </a:t>
            </a:r>
            <a:r>
              <a:rPr lang="en-US" altLang="en-US" sz="1600" dirty="0"/>
              <a:t>configured and activated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Entries contain the following information:</a:t>
            </a:r>
          </a:p>
          <a:p>
            <a:pPr lvl="1"/>
            <a:r>
              <a:rPr lang="en-US" altLang="en-US" dirty="0"/>
              <a:t>Route source - </a:t>
            </a:r>
            <a:r>
              <a:rPr lang="en-US" altLang="en-US" dirty="0" smtClean="0"/>
              <a:t>how </a:t>
            </a:r>
            <a:r>
              <a:rPr lang="en-US" altLang="en-US" dirty="0"/>
              <a:t>the route was learned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 smtClean="0"/>
              <a:t>Destination network – remote network.</a:t>
            </a:r>
          </a:p>
          <a:p>
            <a:pPr lvl="1"/>
            <a:r>
              <a:rPr lang="en-US" altLang="en-US" dirty="0" smtClean="0"/>
              <a:t>Outgoing Interface – exit interface used to forward packets to destination.</a:t>
            </a:r>
          </a:p>
          <a:p>
            <a:r>
              <a:rPr lang="en-US" altLang="en-US" sz="1600" dirty="0" smtClean="0"/>
              <a:t>Other route source entries include:</a:t>
            </a:r>
          </a:p>
          <a:p>
            <a:pPr lvl="1"/>
            <a:r>
              <a:rPr lang="en-US" altLang="en-US" dirty="0" smtClean="0"/>
              <a:t>S –Static Route</a:t>
            </a:r>
          </a:p>
          <a:p>
            <a:pPr lvl="1"/>
            <a:r>
              <a:rPr lang="en-US" altLang="en-US" dirty="0" smtClean="0"/>
              <a:t>D – EIGRP routing protocol</a:t>
            </a:r>
          </a:p>
          <a:p>
            <a:pPr lvl="1"/>
            <a:r>
              <a:rPr lang="en-US" altLang="en-US" dirty="0" smtClean="0"/>
              <a:t>O – OSPF routing protocol</a:t>
            </a:r>
          </a:p>
          <a:p>
            <a:pPr lvl="1"/>
            <a:r>
              <a:rPr lang="en-US" altLang="en-US" dirty="0" smtClean="0"/>
              <a:t>R -  RIP routing protocol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21" y="1261241"/>
            <a:ext cx="4491330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Parts of an IPv4 Route Entry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Remote Network Entries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6968" y="682681"/>
            <a:ext cx="4093916" cy="4036464"/>
          </a:xfrm>
        </p:spPr>
        <p:txBody>
          <a:bodyPr/>
          <a:lstStyle/>
          <a:p>
            <a:r>
              <a:rPr lang="en-US" altLang="en-US" sz="1600" dirty="0" smtClean="0"/>
              <a:t>Routes to remote networks contain the following information:</a:t>
            </a:r>
          </a:p>
          <a:p>
            <a:pPr lvl="1"/>
            <a:r>
              <a:rPr lang="en-US" altLang="en-US" dirty="0" smtClean="0"/>
              <a:t>Route source – how route was learned</a:t>
            </a:r>
          </a:p>
          <a:p>
            <a:pPr lvl="1"/>
            <a:r>
              <a:rPr lang="en-US" altLang="en-US" dirty="0" smtClean="0"/>
              <a:t>Destination network </a:t>
            </a:r>
          </a:p>
          <a:p>
            <a:pPr lvl="1"/>
            <a:r>
              <a:rPr lang="en-US" altLang="en-US" dirty="0"/>
              <a:t>Administrative distance (AD</a:t>
            </a:r>
            <a:r>
              <a:rPr lang="en-US" altLang="en-US" dirty="0" smtClean="0"/>
              <a:t>) -  trustworthiness of the route. </a:t>
            </a:r>
          </a:p>
          <a:p>
            <a:pPr lvl="1"/>
            <a:r>
              <a:rPr lang="en-US" altLang="en-US" dirty="0" smtClean="0"/>
              <a:t>Metric – value assigned to reach the remote network. Lower is better.</a:t>
            </a:r>
          </a:p>
          <a:p>
            <a:pPr lvl="1"/>
            <a:r>
              <a:rPr lang="en-US" altLang="en-US" dirty="0" smtClean="0"/>
              <a:t>Next hop – IPv4 address of the next router that the packet should be forwarded to.</a:t>
            </a:r>
          </a:p>
          <a:p>
            <a:pPr lvl="1"/>
            <a:r>
              <a:rPr lang="en-US" altLang="en-US" dirty="0"/>
              <a:t>Route timestamp </a:t>
            </a:r>
            <a:r>
              <a:rPr lang="en-US" altLang="en-US" dirty="0" smtClean="0"/>
              <a:t>– time since the route was updated.</a:t>
            </a:r>
          </a:p>
          <a:p>
            <a:pPr lvl="1"/>
            <a:r>
              <a:rPr lang="en-US" altLang="en-US" dirty="0"/>
              <a:t>Outgoing interface - </a:t>
            </a:r>
            <a:r>
              <a:rPr lang="en-US" altLang="en-US" dirty="0" smtClean="0"/>
              <a:t>the </a:t>
            </a:r>
            <a:r>
              <a:rPr lang="en-US" altLang="en-US" dirty="0"/>
              <a:t>exit interface to use to </a:t>
            </a:r>
            <a:r>
              <a:rPr lang="en-US" altLang="en-US" dirty="0" smtClean="0"/>
              <a:t>forward the </a:t>
            </a:r>
            <a:r>
              <a:rPr lang="en-US" altLang="en-US" dirty="0"/>
              <a:t>packet </a:t>
            </a:r>
            <a:r>
              <a:rPr lang="en-US" altLang="en-US" sz="1600" dirty="0"/>
              <a:t>	</a:t>
            </a:r>
            <a:r>
              <a:rPr lang="en-US" altLang="en-US" sz="1600" dirty="0" smtClean="0"/>
              <a:t>	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75" y="1103587"/>
            <a:ext cx="4778293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Routing Table Terms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600" dirty="0"/>
              <a:t>The routing table is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hierarchical structure that is used to speed up the lookup process when locating routes and forwarding </a:t>
            </a:r>
            <a:r>
              <a:rPr lang="en-US" altLang="en-US" sz="1600" dirty="0" smtClean="0"/>
              <a:t>packets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 hierarchy includes:</a:t>
            </a:r>
          </a:p>
          <a:p>
            <a:pPr lvl="1"/>
            <a:r>
              <a:rPr lang="en-US" altLang="en-US" dirty="0" smtClean="0"/>
              <a:t>Ultimate Routes</a:t>
            </a:r>
          </a:p>
          <a:p>
            <a:pPr lvl="1"/>
            <a:r>
              <a:rPr lang="en-US" altLang="en-US" dirty="0" smtClean="0"/>
              <a:t>Level 1 routes</a:t>
            </a:r>
          </a:p>
          <a:p>
            <a:pPr lvl="1"/>
            <a:r>
              <a:rPr lang="en-US" altLang="en-US" dirty="0" smtClean="0"/>
              <a:t>Level 1 parent routes</a:t>
            </a:r>
          </a:p>
          <a:p>
            <a:pPr lvl="1"/>
            <a:r>
              <a:rPr lang="en-US" altLang="en-US" dirty="0" smtClean="0"/>
              <a:t>Level 2 child routes</a:t>
            </a:r>
          </a:p>
          <a:p>
            <a:pPr lvl="1"/>
            <a:endParaRPr lang="en-US" altLang="en-US" sz="1700" dirty="0"/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7" y="798944"/>
            <a:ext cx="4921854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0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Ultimate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894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An ultimate route is a routing table entry that contains either a next-hop IPv4 address or an exit interface. </a:t>
            </a:r>
            <a:endParaRPr lang="en-US" altLang="en-US" sz="1800" dirty="0" smtClean="0"/>
          </a:p>
          <a:p>
            <a:r>
              <a:rPr lang="en-US" altLang="en-US" sz="1800" dirty="0" smtClean="0"/>
              <a:t>Directly </a:t>
            </a:r>
            <a:r>
              <a:rPr lang="en-US" altLang="en-US" sz="1800" dirty="0"/>
              <a:t>connected, dynamically learned, and local routes are ultimate routes. </a:t>
            </a:r>
          </a:p>
          <a:p>
            <a:pPr marL="142875" lvl="1" indent="0">
              <a:buNone/>
            </a:pPr>
            <a:r>
              <a:rPr lang="en-US" altLang="en-US" sz="1700" dirty="0"/>
              <a:t>    </a:t>
            </a:r>
            <a:endParaRPr lang="en-US" altLang="en-US" sz="17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916" y="798944"/>
            <a:ext cx="4834759" cy="32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1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 smtClean="0"/>
              <a:t>A level 1 route can be a:</a:t>
            </a:r>
          </a:p>
          <a:p>
            <a:pPr lvl="1"/>
            <a:r>
              <a:rPr lang="en-US" altLang="en-US" sz="1600" b="1" dirty="0" smtClean="0"/>
              <a:t>Network </a:t>
            </a:r>
            <a:r>
              <a:rPr lang="en-US" altLang="en-US" sz="1600" b="1" dirty="0"/>
              <a:t>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network route that has a subnet mask equal to that of the classful mask. </a:t>
            </a:r>
            <a:r>
              <a:rPr lang="en-US" altLang="en-US" sz="1600" dirty="0" smtClean="0"/>
              <a:t> </a:t>
            </a:r>
          </a:p>
          <a:p>
            <a:pPr lvl="1"/>
            <a:r>
              <a:rPr lang="en-US" altLang="en-US" sz="1600" b="1" dirty="0" smtClean="0"/>
              <a:t>Supernet </a:t>
            </a:r>
            <a:r>
              <a:rPr lang="en-US" altLang="en-US" sz="1600" b="1" dirty="0"/>
              <a:t>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network address with a mask less than the classful mask, for example, a summary address. </a:t>
            </a:r>
            <a:endParaRPr lang="en-US" altLang="en-US" sz="1600" dirty="0" smtClean="0"/>
          </a:p>
          <a:p>
            <a:pPr lvl="1"/>
            <a:r>
              <a:rPr lang="en-US" altLang="en-US" sz="1600" b="1" dirty="0"/>
              <a:t>Default route </a:t>
            </a:r>
            <a:r>
              <a:rPr lang="en-US" altLang="en-US" sz="1600" dirty="0"/>
              <a:t>-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static route with the address 0.0.0.0/0</a:t>
            </a:r>
            <a:endParaRPr lang="en-US" altLang="en-US" sz="1600" dirty="0" smtClean="0"/>
          </a:p>
          <a:p>
            <a:pPr lvl="1"/>
            <a:endParaRPr lang="en-US" altLang="en-US" sz="1800" dirty="0"/>
          </a:p>
          <a:p>
            <a:pPr marL="0" indent="0" eaLnBrk="1" hangingPunct="1">
              <a:buNone/>
            </a:pPr>
            <a:endParaRPr lang="en-CA" altLang="en-US" sz="1650" b="1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8" y="830633"/>
            <a:ext cx="4487919" cy="1613514"/>
          </a:xfrm>
          <a:prstGeom prst="rect">
            <a:avLst/>
          </a:prstGeom>
        </p:spPr>
      </p:pic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4" y="2554487"/>
            <a:ext cx="3762699" cy="20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5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1 Parent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7310" y="830633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parent route is a level 1 network route that is </a:t>
            </a:r>
            <a:r>
              <a:rPr lang="en-US" altLang="en-US" sz="1800" dirty="0" smtClean="0"/>
              <a:t>subnetted.</a:t>
            </a:r>
          </a:p>
          <a:p>
            <a:r>
              <a:rPr lang="en-US" altLang="en-US" sz="1650" dirty="0"/>
              <a:t>In the routing table, it basically provides a heading for the specific subnets it contains.</a:t>
            </a:r>
            <a:endParaRPr lang="en-CA" altLang="en-US" sz="1650" dirty="0" smtClean="0"/>
          </a:p>
        </p:txBody>
      </p:sp>
      <p:pic>
        <p:nvPicPr>
          <p:cNvPr id="5" name="Picture 4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5" y="924909"/>
            <a:ext cx="4603531" cy="3226677"/>
          </a:xfrm>
          <a:prstGeom prst="rect">
            <a:avLst/>
          </a:prstGeom>
        </p:spPr>
      </p:pic>
      <p:pic>
        <p:nvPicPr>
          <p:cNvPr id="6" name="Picture 5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956" y="2538247"/>
            <a:ext cx="3893270" cy="18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Dynamically Learned IPv4 Routes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Level 2 Child Route</a:t>
            </a:r>
            <a:endParaRPr lang="en-US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126" y="577824"/>
            <a:ext cx="4093916" cy="4036464"/>
          </a:xfrm>
        </p:spPr>
        <p:txBody>
          <a:bodyPr/>
          <a:lstStyle/>
          <a:p>
            <a:r>
              <a:rPr lang="en-US" altLang="en-US" sz="1800" dirty="0"/>
              <a:t> A level 2 child route is a route that is a subnet of a classful network </a:t>
            </a:r>
            <a:r>
              <a:rPr lang="en-US" altLang="en-US" sz="1800" dirty="0" smtClean="0"/>
              <a:t>address.</a:t>
            </a:r>
          </a:p>
          <a:p>
            <a:r>
              <a:rPr lang="en-US" altLang="en-US" sz="1800" dirty="0"/>
              <a:t> Level 1 parent routes contain level 2 child </a:t>
            </a:r>
            <a:r>
              <a:rPr lang="en-US" altLang="en-US" sz="1800" dirty="0" smtClean="0"/>
              <a:t>routes.</a:t>
            </a:r>
          </a:p>
          <a:p>
            <a:r>
              <a:rPr lang="en-US" altLang="en-US" sz="1800" dirty="0"/>
              <a:t>Level 2 child routes are also ultimate routes.</a:t>
            </a:r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84" y="798944"/>
            <a:ext cx="4439317" cy="3308807"/>
          </a:xfrm>
          <a:prstGeom prst="rect">
            <a:avLst/>
          </a:prstGeom>
        </p:spPr>
      </p:pic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276" y="2965815"/>
            <a:ext cx="3518716" cy="17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7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478456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3.0.1.2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How Much Does This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3.1.2.5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Compare Static and Dynamic</a:t>
                      </a:r>
                      <a:r>
                        <a:rPr lang="en-US" sz="1100" baseline="0" dirty="0"/>
                        <a:t> Routing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Advertising</a:t>
                      </a:r>
                      <a:r>
                        <a:rPr lang="en-US" sz="1100" baseline="0" dirty="0"/>
                        <a:t> the R2 and R3 Networks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Verifying RIP Settings</a:t>
                      </a:r>
                      <a:r>
                        <a:rPr lang="en-US" sz="1100" baseline="0" dirty="0"/>
                        <a:t> and Routes on R2 and </a:t>
                      </a:r>
                      <a:r>
                        <a:rPr lang="en-US" sz="1100" baseline="0" dirty="0" smtClean="0"/>
                        <a:t>R3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Enable and</a:t>
                      </a:r>
                      <a:r>
                        <a:rPr lang="en-US" sz="1100" baseline="0" dirty="0"/>
                        <a:t> Verify RIPv2 on R2 and R3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Disable Automatic Summarization on R2 and 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Configuring</a:t>
                      </a:r>
                      <a:r>
                        <a:rPr lang="en-US" sz="1100" baseline="0" dirty="0"/>
                        <a:t> and Verifying a Passive Interface on R2 and R3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Syntax Checker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Verifying the Gateway of Last</a:t>
                      </a:r>
                      <a:r>
                        <a:rPr lang="en-US" sz="1100" baseline="0" dirty="0"/>
                        <a:t> Resort on R2 and R3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Packet Tracer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Configuring RIPv2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3.2.1.9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Lab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Configuring Basic </a:t>
                      </a:r>
                      <a:r>
                        <a:rPr lang="en-US" sz="1100" dirty="0"/>
                        <a:t>RIPv2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509709" y="4388608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</a:t>
            </a:r>
            <a:r>
              <a:rPr lang="en-US" altLang="en-US" sz="1600" dirty="0" smtClean="0"/>
              <a:t>Lookup </a:t>
            </a:r>
            <a:r>
              <a:rPr lang="en-US" altLang="en-US" sz="1600" dirty="0"/>
              <a:t>Process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Route Lookup Process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8511" y="420168"/>
            <a:ext cx="4339365" cy="4446122"/>
          </a:xfrm>
        </p:spPr>
        <p:txBody>
          <a:bodyPr/>
          <a:lstStyle/>
          <a:p>
            <a:r>
              <a:rPr lang="en-US" altLang="en-US" sz="1800" dirty="0"/>
              <a:t>R</a:t>
            </a:r>
            <a:r>
              <a:rPr lang="en-US" altLang="en-US" sz="1800" dirty="0" smtClean="0"/>
              <a:t>outer </a:t>
            </a:r>
            <a:r>
              <a:rPr lang="en-US" altLang="en-US" sz="1800" dirty="0"/>
              <a:t>lookup </a:t>
            </a:r>
            <a:r>
              <a:rPr lang="en-US" altLang="en-US" sz="1800" dirty="0" smtClean="0"/>
              <a:t>process:</a:t>
            </a:r>
          </a:p>
          <a:p>
            <a:pPr lvl="1"/>
            <a:r>
              <a:rPr lang="en-US" altLang="en-US" sz="1600" dirty="0"/>
              <a:t>If the best match is a level 1 ultimate route, then this route is used to forward the </a:t>
            </a:r>
            <a:r>
              <a:rPr lang="en-US" altLang="en-US" sz="1600" dirty="0" smtClean="0"/>
              <a:t>packet.</a:t>
            </a:r>
          </a:p>
          <a:p>
            <a:pPr lvl="1"/>
            <a:r>
              <a:rPr lang="en-US" altLang="en-US" sz="1600" dirty="0"/>
              <a:t>If the best match is a level 1 parent route, the router </a:t>
            </a:r>
            <a:r>
              <a:rPr lang="en-US" altLang="en-US" sz="1600" dirty="0" smtClean="0"/>
              <a:t>then examines </a:t>
            </a:r>
            <a:r>
              <a:rPr lang="en-US" altLang="en-US" sz="1600" dirty="0"/>
              <a:t>child routes (the subnet routes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US" altLang="en-US" sz="1600" dirty="0" smtClean="0"/>
              <a:t>If </a:t>
            </a:r>
            <a:r>
              <a:rPr lang="en-US" altLang="en-US" sz="1600" dirty="0"/>
              <a:t>there is a match with a level 2 child route, that </a:t>
            </a:r>
            <a:r>
              <a:rPr lang="en-US" altLang="en-US" sz="1600" dirty="0" smtClean="0"/>
              <a:t>is </a:t>
            </a:r>
            <a:r>
              <a:rPr lang="en-US" altLang="en-US" sz="1600" dirty="0"/>
              <a:t>used to forward the packet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sz="1600" dirty="0"/>
              <a:t>If there is </a:t>
            </a:r>
            <a:r>
              <a:rPr lang="en-US" altLang="en-US" sz="1600" dirty="0" smtClean="0"/>
              <a:t>no </a:t>
            </a:r>
            <a:r>
              <a:rPr lang="en-US" altLang="en-US" sz="1600" dirty="0"/>
              <a:t>match with </a:t>
            </a:r>
            <a:r>
              <a:rPr lang="en-US" altLang="en-US" sz="1600" dirty="0" smtClean="0"/>
              <a:t>level </a:t>
            </a:r>
            <a:r>
              <a:rPr lang="en-US" altLang="en-US" sz="1600" dirty="0"/>
              <a:t>2 child </a:t>
            </a:r>
            <a:r>
              <a:rPr lang="en-US" altLang="en-US" sz="1600" dirty="0" smtClean="0"/>
              <a:t>routes, </a:t>
            </a:r>
            <a:r>
              <a:rPr lang="en-US" altLang="en-US" sz="1600" dirty="0"/>
              <a:t>the router </a:t>
            </a:r>
            <a:r>
              <a:rPr lang="en-US" altLang="en-US" sz="1600" dirty="0" smtClean="0"/>
              <a:t>searches level </a:t>
            </a:r>
            <a:r>
              <a:rPr lang="en-US" altLang="en-US" sz="1600" dirty="0"/>
              <a:t>1 supernet or default </a:t>
            </a:r>
            <a:r>
              <a:rPr lang="en-US" altLang="en-US" sz="1600" dirty="0" smtClean="0"/>
              <a:t>routes.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f there is a match, that route is used. </a:t>
            </a:r>
          </a:p>
          <a:p>
            <a:pPr lvl="1"/>
            <a:r>
              <a:rPr lang="en-US" altLang="en-US" sz="1600" dirty="0" smtClean="0"/>
              <a:t>If there is no match found in the routing table the packet is dropped.</a:t>
            </a:r>
          </a:p>
          <a:p>
            <a:pPr lvl="1"/>
            <a:endParaRPr lang="en-US" altLang="en-US" sz="1700" dirty="0"/>
          </a:p>
          <a:p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67" y="956643"/>
            <a:ext cx="4403834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The IPv4 Route </a:t>
            </a:r>
            <a:r>
              <a:rPr lang="en-US" altLang="en-US" sz="1600" dirty="0" smtClean="0"/>
              <a:t>Lookup </a:t>
            </a:r>
            <a:r>
              <a:rPr lang="en-US" altLang="en-US" sz="1600" dirty="0"/>
              <a:t>Process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Best Route = Longest Match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30041"/>
            <a:ext cx="4339365" cy="4446122"/>
          </a:xfrm>
        </p:spPr>
        <p:txBody>
          <a:bodyPr/>
          <a:lstStyle/>
          <a:p>
            <a:r>
              <a:rPr lang="en-US" altLang="en-US" sz="1800" dirty="0"/>
              <a:t>The best match is the route in the routing table that has the most number of far left matching bits with the destination IPv4 address of the packet. </a:t>
            </a:r>
            <a:endParaRPr lang="en-US" altLang="en-US" sz="1800" dirty="0" smtClean="0"/>
          </a:p>
          <a:p>
            <a:r>
              <a:rPr lang="en-US" altLang="en-US" sz="1800" dirty="0" smtClean="0"/>
              <a:t>The </a:t>
            </a:r>
            <a:r>
              <a:rPr lang="en-US" altLang="en-US" sz="1800" dirty="0"/>
              <a:t>route with the greatest number of equivalent far left bits, or the longest match, is always the preferred route.</a:t>
            </a:r>
            <a:endParaRPr lang="en-US" altLang="en-US" sz="1800" dirty="0" smtClean="0"/>
          </a:p>
        </p:txBody>
      </p:sp>
      <p:pic>
        <p:nvPicPr>
          <p:cNvPr id="3" name="Picture 2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690" y="930041"/>
            <a:ext cx="4764557" cy="28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3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IPv6 Routing Table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08717"/>
            <a:ext cx="4339365" cy="4446122"/>
          </a:xfrm>
        </p:spPr>
        <p:txBody>
          <a:bodyPr/>
          <a:lstStyle/>
          <a:p>
            <a:r>
              <a:rPr lang="en-US" altLang="en-US" sz="1800" dirty="0" smtClean="0"/>
              <a:t>An IPv6 routing table includes directly connected, static and dynamically learned routes.</a:t>
            </a:r>
          </a:p>
          <a:p>
            <a:r>
              <a:rPr lang="en-US" altLang="en-US" sz="1800" dirty="0" smtClean="0"/>
              <a:t>All IPv6 routes </a:t>
            </a:r>
            <a:r>
              <a:rPr lang="en-US" altLang="en-US" sz="1800" dirty="0"/>
              <a:t>are </a:t>
            </a:r>
            <a:r>
              <a:rPr lang="en-US" altLang="en-US" sz="1800" dirty="0" smtClean="0"/>
              <a:t>level </a:t>
            </a:r>
            <a:r>
              <a:rPr lang="en-US" altLang="en-US" sz="1800" dirty="0"/>
              <a:t>1 ultimate routes.</a:t>
            </a:r>
            <a:endParaRPr lang="en-US" altLang="en-US" sz="1800" dirty="0" smtClean="0"/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790" y="930040"/>
            <a:ext cx="4623178" cy="33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5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Directly Connected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671" y="602785"/>
            <a:ext cx="4750675" cy="4446122"/>
          </a:xfrm>
        </p:spPr>
        <p:txBody>
          <a:bodyPr/>
          <a:lstStyle/>
          <a:p>
            <a:r>
              <a:rPr lang="en-US" altLang="en-US" sz="1800" dirty="0" smtClean="0"/>
              <a:t>Use the </a:t>
            </a:r>
            <a:r>
              <a:rPr lang="en-US" altLang="en-US" sz="1800" b="1" dirty="0" smtClean="0"/>
              <a:t>show ipv6 route </a:t>
            </a:r>
            <a:r>
              <a:rPr lang="en-US" altLang="en-US" sz="1800" dirty="0" smtClean="0"/>
              <a:t>command to display the IPv6 routing table.</a:t>
            </a:r>
          </a:p>
          <a:p>
            <a:r>
              <a:rPr lang="en-US" altLang="en-US" sz="1800" dirty="0" smtClean="0"/>
              <a:t>The directly connected route entries include the following:</a:t>
            </a:r>
          </a:p>
          <a:p>
            <a:pPr lvl="1"/>
            <a:r>
              <a:rPr lang="en-US" altLang="en-US" sz="1600" dirty="0"/>
              <a:t>Route </a:t>
            </a:r>
            <a:r>
              <a:rPr lang="en-US" altLang="en-US" sz="1600" dirty="0" smtClean="0"/>
              <a:t>source – How the route was learned.  Directly connected indicated with a C and L for </a:t>
            </a:r>
            <a:r>
              <a:rPr lang="en-US" altLang="en-US" sz="1600" dirty="0"/>
              <a:t>l</a:t>
            </a:r>
            <a:r>
              <a:rPr lang="en-US" altLang="en-US" sz="1600" dirty="0" smtClean="0"/>
              <a:t>ocal route.</a:t>
            </a:r>
          </a:p>
          <a:p>
            <a:pPr lvl="1"/>
            <a:r>
              <a:rPr lang="en-US" altLang="en-US" sz="1600" dirty="0"/>
              <a:t>Directly connected </a:t>
            </a:r>
            <a:r>
              <a:rPr lang="en-US" altLang="en-US" sz="1600" dirty="0" smtClean="0"/>
              <a:t>network address.</a:t>
            </a:r>
          </a:p>
          <a:p>
            <a:pPr lvl="1"/>
            <a:r>
              <a:rPr lang="en-US" altLang="en-US" sz="1600" dirty="0"/>
              <a:t>Administrative </a:t>
            </a:r>
            <a:r>
              <a:rPr lang="en-US" altLang="en-US" sz="1600" dirty="0" smtClean="0"/>
              <a:t>distance – Trustworthiness of the route (lower more trustworthy).</a:t>
            </a:r>
          </a:p>
          <a:p>
            <a:pPr lvl="1"/>
            <a:r>
              <a:rPr lang="en-US" altLang="en-US" sz="1600" dirty="0" smtClean="0"/>
              <a:t>Metric – Value assigned to reach the network (lower is preferred route).</a:t>
            </a:r>
          </a:p>
          <a:p>
            <a:pPr lvl="1"/>
            <a:r>
              <a:rPr lang="en-US" altLang="en-US" sz="1600" dirty="0"/>
              <a:t>Outgoing interface </a:t>
            </a:r>
            <a:r>
              <a:rPr lang="en-US" altLang="en-US" sz="1600" dirty="0" smtClean="0"/>
              <a:t>– Exit interface used to forward packet.</a:t>
            </a:r>
          </a:p>
          <a:p>
            <a:pPr lvl="1"/>
            <a:endParaRPr lang="en-US" altLang="en-US" sz="1700" dirty="0" smtClean="0"/>
          </a:p>
        </p:txBody>
      </p:sp>
      <p:pic>
        <p:nvPicPr>
          <p:cNvPr id="4" name="Picture 3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29017" r="61618" b="28072"/>
          <a:stretch/>
        </p:blipFill>
        <p:spPr>
          <a:xfrm>
            <a:off x="315311" y="945931"/>
            <a:ext cx="3711202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3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Analyze an IPv6 Routing Table</a:t>
            </a:r>
            <a:br>
              <a:rPr lang="en-US" altLang="en-US" sz="1600" dirty="0" smtClean="0"/>
            </a:br>
            <a:r>
              <a:rPr lang="en-US" altLang="en-US" dirty="0"/>
              <a:t>Remote IPv6 Network Entries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5779" y="798944"/>
            <a:ext cx="4204137" cy="4446122"/>
          </a:xfrm>
        </p:spPr>
        <p:txBody>
          <a:bodyPr/>
          <a:lstStyle/>
          <a:p>
            <a:r>
              <a:rPr lang="en-US" altLang="en-US" sz="1700" dirty="0" smtClean="0"/>
              <a:t>The remote IPv6 route entries also include the following:</a:t>
            </a:r>
          </a:p>
          <a:p>
            <a:pPr lvl="1"/>
            <a:r>
              <a:rPr lang="en-US" altLang="en-US" sz="1600" dirty="0"/>
              <a:t>Route </a:t>
            </a:r>
            <a:r>
              <a:rPr lang="en-US" altLang="en-US" sz="1600" dirty="0" smtClean="0"/>
              <a:t>source – How the route was learned</a:t>
            </a:r>
            <a:r>
              <a:rPr lang="en-US" altLang="en-US" sz="1600" dirty="0"/>
              <a:t>. </a:t>
            </a:r>
            <a:r>
              <a:rPr lang="en-US" altLang="en-US" sz="1600" dirty="0" smtClean="0"/>
              <a:t>Common </a:t>
            </a:r>
            <a:r>
              <a:rPr lang="en-US" altLang="en-US" sz="1600" dirty="0"/>
              <a:t>codes include O (OSPF), D (EIGRP), R (RIP), and S (Static route</a:t>
            </a:r>
            <a:r>
              <a:rPr lang="en-US" altLang="en-US" sz="1600" dirty="0" smtClean="0"/>
              <a:t>).</a:t>
            </a:r>
          </a:p>
          <a:p>
            <a:pPr lvl="1"/>
            <a:r>
              <a:rPr lang="en-US" altLang="en-US" sz="1600" dirty="0"/>
              <a:t>Next hop - Identifies the IPv6 address of the next router to forward the packet to</a:t>
            </a:r>
            <a:r>
              <a:rPr lang="en-US" altLang="en-US" sz="1600" dirty="0" smtClean="0"/>
              <a:t>.</a:t>
            </a:r>
            <a:endParaRPr lang="en-US" altLang="en-US" sz="1600" dirty="0"/>
          </a:p>
          <a:p>
            <a:r>
              <a:rPr lang="en-US" altLang="en-US" sz="1700" dirty="0" smtClean="0"/>
              <a:t>The IPv6 router lookup process:</a:t>
            </a:r>
          </a:p>
          <a:p>
            <a:pPr lvl="1"/>
            <a:r>
              <a:rPr lang="en-US" altLang="en-US" sz="1600" dirty="0" smtClean="0"/>
              <a:t>Examines </a:t>
            </a:r>
            <a:r>
              <a:rPr lang="en-US" altLang="en-US" sz="1600" dirty="0"/>
              <a:t>level 1 network routes for the </a:t>
            </a:r>
            <a:r>
              <a:rPr lang="en-US" altLang="en-US" sz="1600" dirty="0" smtClean="0"/>
              <a:t>best match.</a:t>
            </a:r>
          </a:p>
          <a:p>
            <a:pPr lvl="1"/>
            <a:r>
              <a:rPr lang="en-US" altLang="en-US" sz="1600" dirty="0" smtClean="0"/>
              <a:t>Longest match is the best match.</a:t>
            </a:r>
          </a:p>
        </p:txBody>
      </p:sp>
      <p:pic>
        <p:nvPicPr>
          <p:cNvPr id="2" name="Picture 1" descr="Routing and Switching Essential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28608" r="53119" b="35223"/>
          <a:stretch/>
        </p:blipFill>
        <p:spPr>
          <a:xfrm>
            <a:off x="106744" y="923472"/>
            <a:ext cx="4642294" cy="27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2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3.4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92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/>
              <a:t>Chapter 3: Dynamic Routing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799102"/>
            <a:ext cx="6726621" cy="4446122"/>
          </a:xfrm>
        </p:spPr>
        <p:txBody>
          <a:bodyPr/>
          <a:lstStyle/>
          <a:p>
            <a:r>
              <a:rPr lang="en-US" altLang="en-US" sz="1800" dirty="0"/>
              <a:t>Explain the function of dynamic routing protocols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Implement RIPv2</a:t>
            </a:r>
            <a:r>
              <a:rPr lang="en-US" altLang="en-US" sz="1800" dirty="0" smtClean="0"/>
              <a:t>.</a:t>
            </a:r>
          </a:p>
          <a:p>
            <a:r>
              <a:rPr lang="en-US" altLang="en-US" sz="1800" dirty="0"/>
              <a:t>Determine the route source, administrative distance, and metric for a given route.</a:t>
            </a:r>
          </a:p>
          <a:p>
            <a:endParaRPr lang="en-US" altLang="en-US" sz="1600" dirty="0"/>
          </a:p>
          <a:p>
            <a:endParaRPr lang="en-US" altLang="en-US" sz="1600" dirty="0" smtClean="0"/>
          </a:p>
          <a:p>
            <a:endParaRPr lang="en-US" altLang="en-US" sz="1600" dirty="0"/>
          </a:p>
          <a:p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8350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Chapter 3</a:t>
            </a:r>
            <a:br>
              <a:rPr lang="en-US" altLang="en-US" sz="1600" dirty="0" smtClean="0"/>
            </a:br>
            <a:r>
              <a:rPr lang="en-US" altLang="en-US" dirty="0" smtClean="0"/>
              <a:t>New Terms and Commands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75" y="798944"/>
            <a:ext cx="8933792" cy="3951574"/>
          </a:xfrm>
        </p:spPr>
        <p:txBody>
          <a:bodyPr numCol="3"/>
          <a:lstStyle/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Information Protocol (RIP)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RIPv1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RIPv2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Open Shortest Path First (OSPF)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Intermediate System-to-Intermediate System (IS-IS)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Interior Gateway Routing Protocol (IGRP) 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Enhanced IGRP (EIGRP)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Border Gateway Protocol (BGP)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IPv4 addressing space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Data structures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protocol messages 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Algorithm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routing algorithm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classful routing protocol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classless routing protocol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automatic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summarization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r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v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ersion 2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</a:t>
            </a:r>
            <a:r>
              <a:rPr lang="en-US" sz="1400" b="1" dirty="0" smtClean="0">
                <a:solidFill>
                  <a:srgbClr val="58585B"/>
                </a:solidFill>
                <a:latin typeface="Arial" panose="020B0604020202020204" pitchFamily="34" charset="0"/>
              </a:rPr>
              <a:t>o router rip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network </a:t>
            </a:r>
            <a:r>
              <a:rPr lang="en-US" sz="1400" i="1" dirty="0">
                <a:solidFill>
                  <a:srgbClr val="58585B"/>
                </a:solidFill>
                <a:latin typeface="Arial" panose="020B0604020202020204" pitchFamily="34" charset="0"/>
              </a:rPr>
              <a:t>network-address</a:t>
            </a:r>
            <a:r>
              <a:rPr lang="en-US" sz="1400" b="1" dirty="0">
                <a:solidFill>
                  <a:srgbClr val="58585B"/>
                </a:solidFill>
                <a:latin typeface="Arial" panose="020B0604020202020204" pitchFamily="34" charset="0"/>
              </a:rPr>
              <a:t>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edge router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single-homed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58585B"/>
                </a:solidFill>
                <a:latin typeface="Arial" panose="020B0604020202020204" pitchFamily="34" charset="0"/>
              </a:rPr>
              <a:t>propogate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 a default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err="1">
                <a:solidFill>
                  <a:srgbClr val="58585B"/>
                </a:solidFill>
                <a:latin typeface="Arial" panose="020B0604020202020204" pitchFamily="34" charset="0"/>
              </a:rPr>
              <a:t>discontiguous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 networks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supernet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ultimate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level 1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Network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Supernet route 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level 1 parent routes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level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2 child route </a:t>
            </a:r>
            <a:endParaRPr lang="en-US" sz="1400" dirty="0" smtClean="0">
              <a:solidFill>
                <a:srgbClr val="58585B"/>
              </a:solidFill>
              <a:latin typeface="Arial" panose="020B0604020202020204" pitchFamily="34" charset="0"/>
            </a:endParaRP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rgbClr val="58585B"/>
                </a:solidFill>
                <a:latin typeface="Arial" panose="020B0604020202020204" pitchFamily="34" charset="0"/>
              </a:rPr>
              <a:t>route </a:t>
            </a:r>
            <a:r>
              <a:rPr lang="en-US" sz="1400" dirty="0">
                <a:solidFill>
                  <a:srgbClr val="58585B"/>
                </a:solidFill>
                <a:latin typeface="Arial" panose="020B0604020202020204" pitchFamily="34" charset="0"/>
              </a:rPr>
              <a:t>lookup process</a:t>
            </a:r>
          </a:p>
          <a:p>
            <a:pPr marL="173736" indent="-173736" fontAlgn="t">
              <a:spcBef>
                <a:spcPts val="200"/>
              </a:spcBef>
              <a:spcAft>
                <a:spcPts val="200"/>
              </a:spcAft>
            </a:pPr>
            <a:endParaRPr lang="en-US" sz="14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9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59806"/>
              </p:ext>
            </p:extLst>
          </p:nvPr>
        </p:nvGraphicFramePr>
        <p:xfrm>
          <a:off x="457291" y="1122081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3.3.1.4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Interactive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Identify</a:t>
                      </a:r>
                      <a:r>
                        <a:rPr lang="en-US" sz="1100" baseline="0" dirty="0"/>
                        <a:t> Parts of an IPv4 Routing Table Entry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3.3.2.6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Identify</a:t>
                      </a:r>
                      <a:r>
                        <a:rPr lang="en-US" sz="1100" baseline="0" dirty="0"/>
                        <a:t> Parent and Child IPv4 Routes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3.3.3.3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Determine the Longest Match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3.3.4.4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 Activity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Identify Parts of an IPv6 Routing Table</a:t>
                      </a:r>
                      <a:r>
                        <a:rPr lang="en-US" sz="1100" baseline="0" dirty="0"/>
                        <a:t> Entry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1100" dirty="0"/>
                        <a:t>3.4.1.1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IPv6,</a:t>
                      </a:r>
                      <a:r>
                        <a:rPr lang="en-US" sz="1100" baseline="0" dirty="0"/>
                        <a:t> Details, Details…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210188" y="4228928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3</a:t>
            </a:r>
            <a:r>
              <a:rPr lang="en-US" dirty="0" smtClean="0"/>
              <a:t>, </a:t>
            </a:r>
            <a:r>
              <a:rPr lang="en-US" dirty="0"/>
              <a:t>“Assessment” after completing Chapter 3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3: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3</a:t>
            </a:r>
            <a:r>
              <a:rPr lang="en-US" dirty="0" smtClean="0"/>
              <a:t>, </a:t>
            </a:r>
            <a:r>
              <a:rPr lang="en-US" dirty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3</a:t>
            </a:r>
            <a:r>
              <a:rPr lang="en-US" dirty="0" smtClean="0"/>
              <a:t>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</a:t>
            </a:r>
            <a:r>
              <a:rPr lang="en-US" dirty="0" smtClean="0"/>
              <a:t>: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 smtClean="0"/>
              <a:t>Explain </a:t>
            </a:r>
            <a:r>
              <a:rPr lang="en-US" dirty="0"/>
              <a:t>the purpose of dynamic routing protocols</a:t>
            </a:r>
            <a:r>
              <a:rPr lang="en-US" dirty="0" smtClean="0"/>
              <a:t>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Explain the use of dynamic routing and static </a:t>
            </a:r>
            <a:r>
              <a:rPr lang="en-US" dirty="0" smtClean="0"/>
              <a:t>routing.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 smtClean="0"/>
              <a:t>Configure the RIPv2 routing protocol.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 smtClean="0"/>
              <a:t>Explain </a:t>
            </a:r>
            <a:r>
              <a:rPr lang="en-US" dirty="0"/>
              <a:t>the components of an IPv4 routing table entry for a given route</a:t>
            </a:r>
            <a:r>
              <a:rPr lang="en-US" dirty="0" smtClean="0"/>
              <a:t>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Explain the parent/child relationship in a dynamically built routing table</a:t>
            </a:r>
            <a:r>
              <a:rPr lang="en-US" dirty="0" smtClean="0"/>
              <a:t>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Determine which route will be used to forward a IPv4 packet</a:t>
            </a:r>
            <a:r>
              <a:rPr lang="en-US" dirty="0" smtClean="0"/>
              <a:t>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Determine which route will be used to forward a IPv6 packet.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</a:t>
            </a:r>
            <a:r>
              <a:rPr lang="en-US" dirty="0" smtClean="0"/>
              <a:t>: </a:t>
            </a:r>
            <a:r>
              <a:rPr lang="en-US" dirty="0"/>
              <a:t>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3.1</a:t>
            </a:r>
            <a:endParaRPr lang="en-US" dirty="0"/>
          </a:p>
          <a:p>
            <a:pPr lvl="1"/>
            <a:r>
              <a:rPr lang="en-US" sz="1500" dirty="0"/>
              <a:t>Create topologies in Packet Tracer similar to the topologies in the chapter and demonstrate static versus dynamic routing. Stress the advantages and disadvantages of static and dynamic routing</a:t>
            </a:r>
            <a:r>
              <a:rPr lang="en-US" sz="1500" dirty="0" smtClean="0"/>
              <a:t>.</a:t>
            </a:r>
          </a:p>
          <a:p>
            <a:pPr lvl="1"/>
            <a:r>
              <a:rPr lang="en-US" sz="1500" dirty="0"/>
              <a:t>Introduce terms such as metrics, convergence, distance vector, link state, classless, classful, IGP, and EGP.</a:t>
            </a:r>
          </a:p>
          <a:p>
            <a:pPr lvl="1"/>
            <a:r>
              <a:rPr lang="en-US" sz="1500" dirty="0"/>
              <a:t>During this chapter, consider setting up a large network as a Packet Tracer demonstration to allow students to see size and complexity</a:t>
            </a:r>
            <a:r>
              <a:rPr lang="en-US" sz="1500" dirty="0" smtClean="0"/>
              <a:t>.</a:t>
            </a:r>
          </a:p>
          <a:p>
            <a:pPr lvl="0"/>
            <a:r>
              <a:rPr lang="en-US" dirty="0" smtClean="0"/>
              <a:t>3.2</a:t>
            </a:r>
            <a:endParaRPr lang="en-US" dirty="0"/>
          </a:p>
          <a:p>
            <a:pPr lvl="1"/>
            <a:r>
              <a:rPr lang="en-US" sz="1500" dirty="0"/>
              <a:t>Demonstrate each RIP command using Packet Tracer. </a:t>
            </a:r>
          </a:p>
          <a:p>
            <a:pPr lvl="1"/>
            <a:r>
              <a:rPr lang="en-US" sz="1500" dirty="0" smtClean="0"/>
              <a:t>Recommend that students do the Syntax </a:t>
            </a:r>
            <a:r>
              <a:rPr lang="en-US" sz="1500" dirty="0"/>
              <a:t>checkers in this section </a:t>
            </a:r>
            <a:r>
              <a:rPr lang="en-US" sz="1500" dirty="0" smtClean="0"/>
              <a:t>to aid in memorizing </a:t>
            </a:r>
            <a:r>
              <a:rPr lang="en-US" sz="1500" dirty="0"/>
              <a:t>commands and interpreting error </a:t>
            </a:r>
            <a:r>
              <a:rPr lang="en-US" sz="1500" dirty="0" smtClean="0"/>
              <a:t>messages.</a:t>
            </a:r>
            <a:endParaRPr lang="en-US" sz="1500" dirty="0"/>
          </a:p>
          <a:p>
            <a:pPr lvl="1"/>
            <a:r>
              <a:rPr lang="en-US" sz="1500" dirty="0"/>
              <a:t>Follow-up with </a:t>
            </a:r>
            <a:r>
              <a:rPr lang="en-US" sz="1500" dirty="0" smtClean="0"/>
              <a:t>the recommended </a:t>
            </a:r>
            <a:r>
              <a:rPr lang="en-US" sz="1500" dirty="0"/>
              <a:t>lab, 3.2.1.8 Configuring RIPv2.</a:t>
            </a:r>
            <a:endParaRPr lang="en-US" sz="15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3.3</a:t>
            </a:r>
          </a:p>
          <a:p>
            <a:pPr lvl="1"/>
            <a:r>
              <a:rPr lang="en-US" sz="1500" dirty="0" smtClean="0"/>
              <a:t>Stress the importance of understanding the entries in the routing table, particularly for troubleshooting.</a:t>
            </a:r>
          </a:p>
          <a:p>
            <a:pPr lvl="1"/>
            <a:r>
              <a:rPr lang="en-US" sz="1500" dirty="0" smtClean="0"/>
              <a:t>Provide students with a variety of example networks using Packet </a:t>
            </a:r>
            <a:r>
              <a:rPr lang="en-US" sz="1500" dirty="0"/>
              <a:t>T</a:t>
            </a:r>
            <a:r>
              <a:rPr lang="en-US" sz="1500" dirty="0" smtClean="0"/>
              <a:t>racer and challenge them to interpret the routing table entries.</a:t>
            </a:r>
          </a:p>
          <a:p>
            <a:pPr lvl="1"/>
            <a:r>
              <a:rPr lang="en-US" sz="1500" dirty="0" smtClean="0"/>
              <a:t>Create the reference topology in section 3.3.1 in Packet Tracer and use that to demonstrate directly connected and dynamically learned IPv4 routes. Also use it to explain router lookup.</a:t>
            </a:r>
          </a:p>
          <a:p>
            <a:pPr lvl="1"/>
            <a:r>
              <a:rPr lang="en-US" sz="1500" dirty="0" smtClean="0"/>
              <a:t>Create the reference topology in section 3.3.4 in Packet Tracer and use that to demonstrate the IPv6 routing table entries as well as router lookup.</a:t>
            </a:r>
          </a:p>
          <a:p>
            <a:pPr lvl="1"/>
            <a:r>
              <a:rPr lang="en-US" sz="1500" dirty="0"/>
              <a:t>Recommend that students complete the </a:t>
            </a:r>
            <a:r>
              <a:rPr lang="en-US" sz="1500" dirty="0" smtClean="0"/>
              <a:t>activities 3.3.1.4, 3.3.3.3 and 3.3.4.4 </a:t>
            </a:r>
            <a:r>
              <a:rPr lang="en-US" sz="1500" dirty="0"/>
              <a:t>to reinforce their understanding.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8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6451</TotalTime>
  <Words>3016</Words>
  <Application>Microsoft Office PowerPoint</Application>
  <PresentationFormat>On-screen Show (16:9)</PresentationFormat>
  <Paragraphs>571</Paragraphs>
  <Slides>48</Slides>
  <Notes>46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3: Dynamic Routing</vt:lpstr>
      <vt:lpstr>Instructor Materials – Chapter 3 Planning Guide</vt:lpstr>
      <vt:lpstr>Chapter 3: Dynamic Routing</vt:lpstr>
      <vt:lpstr>Chapter 3: Activities</vt:lpstr>
      <vt:lpstr>Chapter 3: Activities (Cont.)</vt:lpstr>
      <vt:lpstr>Chapter 3: Assessment</vt:lpstr>
      <vt:lpstr>Chapter 3: Best Practices</vt:lpstr>
      <vt:lpstr>Chapter 3: Best Practices (Cont.)</vt:lpstr>
      <vt:lpstr>Chapter 3: Best Practices (Cont.)</vt:lpstr>
      <vt:lpstr>Chapter 3: Additional Help</vt:lpstr>
      <vt:lpstr>PowerPoint Presentation</vt:lpstr>
      <vt:lpstr>Chapter 3: Dynamic Routing</vt:lpstr>
      <vt:lpstr>Chapter 3 - Sections &amp; Objectives</vt:lpstr>
      <vt:lpstr>3.1 Dynamic Routing Protocols</vt:lpstr>
      <vt:lpstr>Dynamic Routing Protocol Overview Dynamic Routing Protocol Overview</vt:lpstr>
      <vt:lpstr>Dynamic Routing Protocol Overview Dynamic Routing Protocol Components</vt:lpstr>
      <vt:lpstr>Dynamic versus Static Routing Static Routing Uses</vt:lpstr>
      <vt:lpstr>Dynamic versus Static Routing Static Routing Advantages and Disadvantages</vt:lpstr>
      <vt:lpstr>Dynamic versus Static Routing Dynamic Routing Protocols Uses</vt:lpstr>
      <vt:lpstr>Dynamic versus Static Routing Dynamic Routing Advantages and Disadvantages</vt:lpstr>
      <vt:lpstr>3.2 RIPv2</vt:lpstr>
      <vt:lpstr>Dynamic versus Static Routing Router RIP Configuration Mode</vt:lpstr>
      <vt:lpstr>Configuring the RIP Protocol Advertise Networks</vt:lpstr>
      <vt:lpstr>Configuring the RIP Protocol Verify RIP Routing</vt:lpstr>
      <vt:lpstr>Configuring the RIP Protocol Enable and Verify RIPv2</vt:lpstr>
      <vt:lpstr>Configuring the RIP Protocol Disable Auto Summarization</vt:lpstr>
      <vt:lpstr>Configuring the RIP Protocol Configure Passive Interfaces</vt:lpstr>
      <vt:lpstr>Configuring the RIP Protocol Propagate a Default Route</vt:lpstr>
      <vt:lpstr>Configuring the RIP Protocol Packet Tracer - Configuring RIPv2</vt:lpstr>
      <vt:lpstr>Configuring the RIP Protocol Lab - Configuring Basic RIPv2</vt:lpstr>
      <vt:lpstr>3.3 The Routing Table</vt:lpstr>
      <vt:lpstr>Parts of an IPv4 Route Entry Routing Table Entries</vt:lpstr>
      <vt:lpstr>Parts of an IPv4 Route Entry Directly Connected Entries</vt:lpstr>
      <vt:lpstr>Parts of an IPv4 Route Entry Remote Network Entries</vt:lpstr>
      <vt:lpstr>Dynamically Learned IPv4 Routes Routing Table Terms</vt:lpstr>
      <vt:lpstr>Dynamically Learned IPv4 Routes Ultimate Route</vt:lpstr>
      <vt:lpstr>Dynamically Learned IPv4 Routes Level 1 Route</vt:lpstr>
      <vt:lpstr>Dynamically Learned IPv4 Routes Level 1 Parent Route</vt:lpstr>
      <vt:lpstr>Dynamically Learned IPv4 Routes Level 2 Child Route</vt:lpstr>
      <vt:lpstr>The IPv4 Route Lookup Process Route Lookup Process</vt:lpstr>
      <vt:lpstr>The IPv4 Route Lookup Process Best Route = Longest Match</vt:lpstr>
      <vt:lpstr>Analyze an IPv6 Routing Table IPv6 Routing Table Entries</vt:lpstr>
      <vt:lpstr>Analyze an IPv6 Routing Table Directly Connected Entries</vt:lpstr>
      <vt:lpstr>Analyze an IPv6 Routing Table Remote IPv6 Network Entries</vt:lpstr>
      <vt:lpstr>3.4 Chapter Summary</vt:lpstr>
      <vt:lpstr>Conclusion Chapter 3: Dynamic Routing</vt:lpstr>
      <vt:lpstr>Chapter 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Jane Gibbons -X (jagibbon - DEL ORO CONSULTING INC at Cisco)</cp:lastModifiedBy>
  <cp:revision>354</cp:revision>
  <dcterms:created xsi:type="dcterms:W3CDTF">2016-08-22T22:27:36Z</dcterms:created>
  <dcterms:modified xsi:type="dcterms:W3CDTF">2017-12-20T17:16:49Z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