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2"/>
  </p:notesMasterIdLst>
  <p:sldIdLst>
    <p:sldId id="513" r:id="rId2"/>
    <p:sldId id="730" r:id="rId3"/>
    <p:sldId id="747" r:id="rId4"/>
    <p:sldId id="763" r:id="rId5"/>
    <p:sldId id="835" r:id="rId6"/>
    <p:sldId id="834" r:id="rId7"/>
    <p:sldId id="735" r:id="rId8"/>
    <p:sldId id="736" r:id="rId9"/>
    <p:sldId id="750" r:id="rId10"/>
    <p:sldId id="745" r:id="rId11"/>
    <p:sldId id="777" r:id="rId12"/>
    <p:sldId id="758" r:id="rId13"/>
    <p:sldId id="760" r:id="rId14"/>
    <p:sldId id="759" r:id="rId15"/>
    <p:sldId id="886" r:id="rId16"/>
    <p:sldId id="888" r:id="rId17"/>
    <p:sldId id="889" r:id="rId18"/>
    <p:sldId id="891" r:id="rId19"/>
    <p:sldId id="947" r:id="rId20"/>
    <p:sldId id="893" r:id="rId21"/>
    <p:sldId id="895" r:id="rId22"/>
    <p:sldId id="898" r:id="rId23"/>
    <p:sldId id="900" r:id="rId24"/>
    <p:sldId id="901" r:id="rId25"/>
    <p:sldId id="948" r:id="rId26"/>
    <p:sldId id="945" r:id="rId27"/>
    <p:sldId id="904" r:id="rId28"/>
    <p:sldId id="906" r:id="rId29"/>
    <p:sldId id="907" r:id="rId30"/>
    <p:sldId id="908" r:id="rId31"/>
    <p:sldId id="911" r:id="rId32"/>
    <p:sldId id="913" r:id="rId33"/>
    <p:sldId id="949" r:id="rId34"/>
    <p:sldId id="914" r:id="rId35"/>
    <p:sldId id="916" r:id="rId36"/>
    <p:sldId id="917" r:id="rId37"/>
    <p:sldId id="950" r:id="rId38"/>
    <p:sldId id="951" r:id="rId39"/>
    <p:sldId id="919" r:id="rId40"/>
    <p:sldId id="920" r:id="rId41"/>
    <p:sldId id="922" r:id="rId42"/>
    <p:sldId id="923" r:id="rId43"/>
    <p:sldId id="925" r:id="rId44"/>
    <p:sldId id="926" r:id="rId45"/>
    <p:sldId id="952" r:id="rId46"/>
    <p:sldId id="953" r:id="rId47"/>
    <p:sldId id="954" r:id="rId48"/>
    <p:sldId id="946" r:id="rId49"/>
    <p:sldId id="929" r:id="rId50"/>
    <p:sldId id="930" r:id="rId51"/>
    <p:sldId id="932" r:id="rId52"/>
    <p:sldId id="936" r:id="rId53"/>
    <p:sldId id="937" r:id="rId54"/>
    <p:sldId id="938" r:id="rId55"/>
    <p:sldId id="955" r:id="rId56"/>
    <p:sldId id="939" r:id="rId57"/>
    <p:sldId id="956" r:id="rId58"/>
    <p:sldId id="941" r:id="rId59"/>
    <p:sldId id="942" r:id="rId60"/>
    <p:sldId id="944" r:id="rId61"/>
    <p:sldId id="957" r:id="rId62"/>
    <p:sldId id="958" r:id="rId63"/>
    <p:sldId id="959" r:id="rId64"/>
    <p:sldId id="879" r:id="rId65"/>
    <p:sldId id="881" r:id="rId66"/>
    <p:sldId id="882" r:id="rId67"/>
    <p:sldId id="883" r:id="rId68"/>
    <p:sldId id="884" r:id="rId69"/>
    <p:sldId id="885" r:id="rId70"/>
    <p:sldId id="291" r:id="rId7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3" autoAdjust="0"/>
    <p:restoredTop sz="80581" autoAdjust="0"/>
  </p:normalViewPr>
  <p:slideViewPr>
    <p:cSldViewPr snapToGrid="0" showGuides="1">
      <p:cViewPr varScale="1">
        <p:scale>
          <a:sx n="107" d="100"/>
          <a:sy n="107" d="100"/>
        </p:scale>
        <p:origin x="72" y="156"/>
      </p:cViewPr>
      <p:guideLst>
        <p:guide orient="horz" pos="1620"/>
        <p:guide pos="336"/>
      </p:guideLst>
    </p:cSldViewPr>
  </p:slideViewPr>
  <p:notesTextViewPr>
    <p:cViewPr>
      <p:scale>
        <a:sx n="1" d="1"/>
        <a:sy n="1" d="1"/>
      </p:scale>
      <p:origin x="0" y="0"/>
    </p:cViewPr>
  </p:notesTextViewPr>
  <p:sorterViewPr>
    <p:cViewPr>
      <p:scale>
        <a:sx n="111" d="100"/>
        <a:sy n="111" d="100"/>
      </p:scale>
      <p:origin x="0" y="-17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v6.0 </a:t>
            </a:r>
          </a:p>
          <a:p>
            <a:pPr>
              <a:buFontTx/>
              <a:buNone/>
            </a:pPr>
            <a:r>
              <a:rPr lang="en-US" sz="1200" b="0" dirty="0" smtClean="0"/>
              <a:t>Chapter 6: VLANs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v6.0 </a:t>
            </a:r>
          </a:p>
          <a:p>
            <a:pPr>
              <a:buFontTx/>
              <a:buNone/>
            </a:pPr>
            <a:r>
              <a:rPr lang="en-US" sz="1200" b="0" dirty="0" smtClean="0"/>
              <a:t>Chapter 6: VLANs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v6.0 </a:t>
            </a:r>
          </a:p>
          <a:p>
            <a:pPr>
              <a:buFontTx/>
              <a:buNone/>
            </a:pPr>
            <a:r>
              <a:rPr lang="en-US" sz="1200" b="0" dirty="0" smtClean="0"/>
              <a:t>Chapter 6: VLANs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VLANs</a:t>
            </a:r>
          </a:p>
          <a:p>
            <a:pPr>
              <a:buFontTx/>
              <a:buNone/>
            </a:pPr>
            <a:r>
              <a:rPr lang="en-US" sz="1200" b="0" dirty="0" smtClean="0"/>
              <a:t>6.1 – VLAN Segmentation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a:lnSpc>
                <a:spcPct val="80000"/>
              </a:lnSpc>
              <a:buFontTx/>
              <a:buNone/>
            </a:pPr>
            <a:r>
              <a:rPr lang="en-US" dirty="0"/>
              <a:t>6.1.1.1 – VLAN Definitions</a:t>
            </a:r>
          </a:p>
        </p:txBody>
      </p:sp>
    </p:spTree>
    <p:extLst>
      <p:ext uri="{BB962C8B-B14F-4D97-AF65-F5344CB8AC3E}">
        <p14:creationId xmlns:p14="http://schemas.microsoft.com/office/powerpoint/2010/main" val="1842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6.1.1.2 – Benefits of VLANs</a:t>
            </a:r>
          </a:p>
          <a:p>
            <a:pPr>
              <a:lnSpc>
                <a:spcPct val="80000"/>
              </a:lnSpc>
              <a:buFontTx/>
              <a:buNone/>
            </a:pPr>
            <a:endParaRPr lang="en-US" dirty="0"/>
          </a:p>
        </p:txBody>
      </p:sp>
    </p:spTree>
    <p:extLst>
      <p:ext uri="{BB962C8B-B14F-4D97-AF65-F5344CB8AC3E}">
        <p14:creationId xmlns:p14="http://schemas.microsoft.com/office/powerpoint/2010/main" val="32098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a:lnSpc>
                <a:spcPct val="80000"/>
              </a:lnSpc>
              <a:buFontTx/>
              <a:buNone/>
            </a:pPr>
            <a:r>
              <a:rPr lang="en-US" dirty="0"/>
              <a:t>6.1.1.3</a:t>
            </a:r>
            <a:r>
              <a:rPr lang="en-US" baseline="0" dirty="0"/>
              <a:t> – Types of VLANs</a:t>
            </a:r>
            <a:endParaRPr lang="en-US" dirty="0"/>
          </a:p>
        </p:txBody>
      </p:sp>
    </p:spTree>
    <p:extLst>
      <p:ext uri="{BB962C8B-B14F-4D97-AF65-F5344CB8AC3E}">
        <p14:creationId xmlns:p14="http://schemas.microsoft.com/office/powerpoint/2010/main" val="215139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6.1.1.4</a:t>
            </a:r>
            <a:r>
              <a:rPr lang="en-US" baseline="0" dirty="0"/>
              <a:t> – Voice VLANs</a:t>
            </a:r>
            <a:endParaRPr lang="en-US" dirty="0"/>
          </a:p>
        </p:txBody>
      </p:sp>
    </p:spTree>
    <p:extLst>
      <p:ext uri="{BB962C8B-B14F-4D97-AF65-F5344CB8AC3E}">
        <p14:creationId xmlns:p14="http://schemas.microsoft.com/office/powerpoint/2010/main" val="68617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a:t>
            </a:r>
            <a:r>
              <a:rPr lang="en-US" sz="1200" dirty="0" smtClean="0">
                <a:latin typeface="Arial" charset="0"/>
              </a:rPr>
              <a:t>VLAN Segmentation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6.1.1 – Overview of VLANs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6.1.1.5</a:t>
            </a:r>
            <a:r>
              <a:rPr lang="en-US" baseline="0" dirty="0" smtClean="0"/>
              <a:t> – Packet Tracer – Who Hears the Broadcast?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425747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6.1.2.1</a:t>
            </a:r>
            <a:r>
              <a:rPr lang="en-US" baseline="0" dirty="0"/>
              <a:t> – VLAN Trunks</a:t>
            </a:r>
            <a:endParaRPr lang="en-US" dirty="0"/>
          </a:p>
          <a:p>
            <a:pPr>
              <a:lnSpc>
                <a:spcPct val="80000"/>
              </a:lnSpc>
              <a:buFontTx/>
              <a:buNone/>
            </a:pPr>
            <a:endParaRPr lang="en-US" dirty="0"/>
          </a:p>
        </p:txBody>
      </p:sp>
    </p:spTree>
    <p:extLst>
      <p:ext uri="{BB962C8B-B14F-4D97-AF65-F5344CB8AC3E}">
        <p14:creationId xmlns:p14="http://schemas.microsoft.com/office/powerpoint/2010/main" val="341764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6.1.2.2</a:t>
            </a:r>
            <a:r>
              <a:rPr lang="en-US" baseline="0" dirty="0"/>
              <a:t> - </a:t>
            </a:r>
            <a:r>
              <a:rPr lang="en-US" dirty="0">
                <a:latin typeface="Arial" charset="0"/>
              </a:rPr>
              <a:t>Controlling Broadcast Domains with VLANs</a:t>
            </a:r>
            <a:endParaRPr lang="en-US" dirty="0"/>
          </a:p>
        </p:txBody>
      </p:sp>
    </p:spTree>
    <p:extLst>
      <p:ext uri="{BB962C8B-B14F-4D97-AF65-F5344CB8AC3E}">
        <p14:creationId xmlns:p14="http://schemas.microsoft.com/office/powerpoint/2010/main" val="370700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6.1.2.3 - </a:t>
            </a:r>
            <a:r>
              <a:rPr lang="en-US" dirty="0">
                <a:latin typeface="Arial" charset="0"/>
              </a:rPr>
              <a:t>Tagging Ethernet Frames for VLAN Identification</a:t>
            </a:r>
            <a:endParaRPr lang="en-US" dirty="0"/>
          </a:p>
        </p:txBody>
      </p:sp>
    </p:spTree>
    <p:extLst>
      <p:ext uri="{BB962C8B-B14F-4D97-AF65-F5344CB8AC3E}">
        <p14:creationId xmlns:p14="http://schemas.microsoft.com/office/powerpoint/2010/main" val="423380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6.1.2.4 - </a:t>
            </a:r>
            <a:r>
              <a:rPr lang="en-US" dirty="0">
                <a:latin typeface="Arial" charset="0"/>
              </a:rPr>
              <a:t>Native VLANs and 802.1Q Tagging</a:t>
            </a:r>
            <a:endParaRPr lang="en-US" dirty="0"/>
          </a:p>
        </p:txBody>
      </p:sp>
    </p:spTree>
    <p:extLst>
      <p:ext uri="{BB962C8B-B14F-4D97-AF65-F5344CB8AC3E}">
        <p14:creationId xmlns:p14="http://schemas.microsoft.com/office/powerpoint/2010/main" val="375722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latin typeface="Arial" charset="0"/>
              </a:rPr>
              <a:t>6.1.2.5 - Voice VLAN Tagging</a:t>
            </a:r>
            <a:endParaRPr lang="en-US" dirty="0"/>
          </a:p>
        </p:txBody>
      </p:sp>
    </p:spTree>
    <p:extLst>
      <p:ext uri="{BB962C8B-B14F-4D97-AF65-F5344CB8AC3E}">
        <p14:creationId xmlns:p14="http://schemas.microsoft.com/office/powerpoint/2010/main" val="1243653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smtClean="0">
                <a:latin typeface="Arial" charset="0"/>
              </a:rPr>
              <a:t>6.1.2.7 – Packet Tracer – Investigating a VLAN</a:t>
            </a:r>
            <a:r>
              <a:rPr lang="en-US" baseline="0" dirty="0" smtClean="0">
                <a:latin typeface="Arial" charset="0"/>
              </a:rPr>
              <a:t> Implementation</a:t>
            </a:r>
            <a:endParaRPr lang="en-US" dirty="0"/>
          </a:p>
        </p:txBody>
      </p:sp>
    </p:spTree>
    <p:extLst>
      <p:ext uri="{BB962C8B-B14F-4D97-AF65-F5344CB8AC3E}">
        <p14:creationId xmlns:p14="http://schemas.microsoft.com/office/powerpoint/2010/main" val="205944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VLANs</a:t>
            </a:r>
          </a:p>
          <a:p>
            <a:pPr>
              <a:buFontTx/>
              <a:buNone/>
            </a:pPr>
            <a:r>
              <a:rPr lang="en-US" sz="1200" b="0" dirty="0" smtClean="0"/>
              <a:t>6.2 – VLAN Implementation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962808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6.2.1.1 - VLAN Ranges on Catalyst Switches</a:t>
            </a:r>
            <a:endParaRPr lang="en-US" dirty="0"/>
          </a:p>
        </p:txBody>
      </p:sp>
    </p:spTree>
    <p:extLst>
      <p:ext uri="{BB962C8B-B14F-4D97-AF65-F5344CB8AC3E}">
        <p14:creationId xmlns:p14="http://schemas.microsoft.com/office/powerpoint/2010/main" val="3291102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6.2.1.2</a:t>
            </a:r>
            <a:r>
              <a:rPr lang="en-US" baseline="0" dirty="0">
                <a:latin typeface="Arial" charset="0"/>
              </a:rPr>
              <a:t> – Creating a VLAN</a:t>
            </a:r>
            <a:endParaRPr lang="en-US" dirty="0"/>
          </a:p>
        </p:txBody>
      </p:sp>
    </p:spTree>
    <p:extLst>
      <p:ext uri="{BB962C8B-B14F-4D97-AF65-F5344CB8AC3E}">
        <p14:creationId xmlns:p14="http://schemas.microsoft.com/office/powerpoint/2010/main" val="2803295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6.2.1.3</a:t>
            </a:r>
            <a:r>
              <a:rPr lang="en-US" baseline="0" dirty="0">
                <a:latin typeface="Arial" charset="0"/>
              </a:rPr>
              <a:t> – Assigning Ports to VLANs </a:t>
            </a:r>
            <a:endParaRPr lang="en-US" dirty="0"/>
          </a:p>
        </p:txBody>
      </p:sp>
    </p:spTree>
    <p:extLst>
      <p:ext uri="{BB962C8B-B14F-4D97-AF65-F5344CB8AC3E}">
        <p14:creationId xmlns:p14="http://schemas.microsoft.com/office/powerpoint/2010/main" val="4175630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6.2.1.4</a:t>
            </a:r>
            <a:r>
              <a:rPr lang="en-US" baseline="0" dirty="0">
                <a:latin typeface="Arial" charset="0"/>
              </a:rPr>
              <a:t> - </a:t>
            </a:r>
            <a:r>
              <a:rPr lang="en-US" dirty="0">
                <a:latin typeface="Arial" charset="0"/>
              </a:rPr>
              <a:t>Changing VLAN Port Membership</a:t>
            </a:r>
            <a:endParaRPr lang="en-US" dirty="0"/>
          </a:p>
        </p:txBody>
      </p:sp>
    </p:spTree>
    <p:extLst>
      <p:ext uri="{BB962C8B-B14F-4D97-AF65-F5344CB8AC3E}">
        <p14:creationId xmlns:p14="http://schemas.microsoft.com/office/powerpoint/2010/main" val="149789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v6.0 </a:t>
            </a:r>
          </a:p>
          <a:p>
            <a:pPr>
              <a:buFontTx/>
              <a:buNone/>
            </a:pPr>
            <a:r>
              <a:rPr lang="en-US" sz="1200" b="0" dirty="0" smtClean="0"/>
              <a:t>Chapter 6: VLANs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6.2.1.5</a:t>
            </a:r>
            <a:r>
              <a:rPr lang="en-US" baseline="0" dirty="0">
                <a:latin typeface="Arial" charset="0"/>
              </a:rPr>
              <a:t> – Deleting VLANs</a:t>
            </a:r>
            <a:endParaRPr lang="en-US" dirty="0"/>
          </a:p>
        </p:txBody>
      </p:sp>
    </p:spTree>
    <p:extLst>
      <p:ext uri="{BB962C8B-B14F-4D97-AF65-F5344CB8AC3E}">
        <p14:creationId xmlns:p14="http://schemas.microsoft.com/office/powerpoint/2010/main" val="404258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6.2.1.6</a:t>
            </a:r>
            <a:r>
              <a:rPr lang="en-US" baseline="0" dirty="0">
                <a:latin typeface="Arial" charset="0"/>
              </a:rPr>
              <a:t> - </a:t>
            </a:r>
            <a:r>
              <a:rPr lang="en-US" dirty="0">
                <a:latin typeface="Arial" charset="0"/>
              </a:rPr>
              <a:t>Verifying VLAN Information</a:t>
            </a:r>
            <a:endParaRPr lang="en-US" dirty="0"/>
          </a:p>
          <a:p>
            <a:pPr>
              <a:lnSpc>
                <a:spcPct val="80000"/>
              </a:lnSpc>
              <a:buFontTx/>
              <a:buNone/>
            </a:pPr>
            <a:endParaRPr lang="en-US" dirty="0"/>
          </a:p>
        </p:txBody>
      </p:sp>
    </p:spTree>
    <p:extLst>
      <p:ext uri="{BB962C8B-B14F-4D97-AF65-F5344CB8AC3E}">
        <p14:creationId xmlns:p14="http://schemas.microsoft.com/office/powerpoint/2010/main" val="289299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latin typeface="Arial" charset="0"/>
              </a:rPr>
              <a:t>6.2.1.7</a:t>
            </a:r>
            <a:r>
              <a:rPr lang="en-US" baseline="0" dirty="0" smtClean="0">
                <a:latin typeface="Arial" charset="0"/>
              </a:rPr>
              <a:t> – </a:t>
            </a:r>
            <a:r>
              <a:rPr lang="en-US" dirty="0" smtClean="0">
                <a:latin typeface="Arial" charset="0"/>
              </a:rPr>
              <a:t>Packet Tracer – Configuring VLANs</a:t>
            </a:r>
            <a:endParaRPr lang="en-US" dirty="0"/>
          </a:p>
          <a:p>
            <a:pPr>
              <a:lnSpc>
                <a:spcPct val="80000"/>
              </a:lnSpc>
              <a:buFontTx/>
              <a:buNone/>
            </a:pPr>
            <a:endParaRPr lang="en-US" dirty="0"/>
          </a:p>
        </p:txBody>
      </p:sp>
    </p:spTree>
    <p:extLst>
      <p:ext uri="{BB962C8B-B14F-4D97-AF65-F5344CB8AC3E}">
        <p14:creationId xmlns:p14="http://schemas.microsoft.com/office/powerpoint/2010/main" val="1345345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a:lnSpc>
                <a:spcPct val="80000"/>
              </a:lnSpc>
              <a:buFontTx/>
              <a:buNone/>
            </a:pPr>
            <a:r>
              <a:rPr lang="en-US" dirty="0">
                <a:latin typeface="Arial" charset="0"/>
              </a:rPr>
              <a:t>6.2.2.1</a:t>
            </a:r>
            <a:r>
              <a:rPr lang="en-US" baseline="0" dirty="0">
                <a:latin typeface="Arial" charset="0"/>
              </a:rPr>
              <a:t> - </a:t>
            </a:r>
            <a:r>
              <a:rPr lang="en-US" dirty="0">
                <a:ea typeface="ＭＳ Ｐゴシック" pitchFamily="34" charset="-128"/>
              </a:rPr>
              <a:t>Configuring IEEE 802.1q Trunk Links</a:t>
            </a:r>
            <a:endParaRPr lang="en-US" dirty="0"/>
          </a:p>
        </p:txBody>
      </p:sp>
    </p:spTree>
    <p:extLst>
      <p:ext uri="{BB962C8B-B14F-4D97-AF65-F5344CB8AC3E}">
        <p14:creationId xmlns:p14="http://schemas.microsoft.com/office/powerpoint/2010/main" val="2412782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a:lnSpc>
                <a:spcPct val="80000"/>
              </a:lnSpc>
              <a:buFontTx/>
              <a:buNone/>
            </a:pPr>
            <a:r>
              <a:rPr lang="en-US" dirty="0">
                <a:latin typeface="Arial" charset="0"/>
              </a:rPr>
              <a:t>6.2.2.2 - </a:t>
            </a:r>
            <a:r>
              <a:rPr lang="en-US" dirty="0">
                <a:ea typeface="ＭＳ Ｐゴシック" pitchFamily="34" charset="-128"/>
              </a:rPr>
              <a:t>Resetting the Trunk to Default State</a:t>
            </a:r>
            <a:endParaRPr lang="en-US" dirty="0"/>
          </a:p>
        </p:txBody>
      </p:sp>
    </p:spTree>
    <p:extLst>
      <p:ext uri="{BB962C8B-B14F-4D97-AF65-F5344CB8AC3E}">
        <p14:creationId xmlns:p14="http://schemas.microsoft.com/office/powerpoint/2010/main" val="351603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a:t>
            </a:r>
            <a:r>
              <a:rPr lang="en-US" sz="1200" dirty="0" smtClean="0">
                <a:latin typeface="Arial" charset="0"/>
              </a:rPr>
              <a:t>VLAN Implementations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6.2.2 – VLAN Trunk</a:t>
            </a:r>
            <a:endParaRPr lang="en-US" dirty="0" smtClean="0"/>
          </a:p>
          <a:p>
            <a:pPr>
              <a:lnSpc>
                <a:spcPct val="80000"/>
              </a:lnSpc>
              <a:buFontTx/>
              <a:buNone/>
            </a:pPr>
            <a:r>
              <a:rPr lang="en-US" dirty="0" smtClean="0">
                <a:latin typeface="Arial" charset="0"/>
              </a:rPr>
              <a:t>6.2.2.3 - </a:t>
            </a:r>
            <a:r>
              <a:rPr lang="en-US" dirty="0" smtClean="0">
                <a:ea typeface="ＭＳ Ｐゴシック" pitchFamily="34" charset="-128"/>
              </a:rPr>
              <a:t>Verifying Trunk Configuration</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578059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latin typeface="Arial" charset="0"/>
              </a:rPr>
              <a:t>6.2.2.4 </a:t>
            </a:r>
            <a:r>
              <a:rPr lang="en-US" dirty="0">
                <a:latin typeface="Arial" charset="0"/>
              </a:rPr>
              <a:t>- </a:t>
            </a:r>
            <a:r>
              <a:rPr lang="en-US" dirty="0" smtClean="0">
                <a:ea typeface="ＭＳ Ｐゴシック" pitchFamily="34" charset="-128"/>
              </a:rPr>
              <a:t>Packet Tracer – Configuring Trunks</a:t>
            </a:r>
            <a:endParaRPr lang="en-US" dirty="0"/>
          </a:p>
        </p:txBody>
      </p:sp>
    </p:spTree>
    <p:extLst>
      <p:ext uri="{BB962C8B-B14F-4D97-AF65-F5344CB8AC3E}">
        <p14:creationId xmlns:p14="http://schemas.microsoft.com/office/powerpoint/2010/main" val="3842832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latin typeface="Arial" charset="0"/>
              </a:rPr>
              <a:t>6.2.2.5 – </a:t>
            </a:r>
            <a:r>
              <a:rPr lang="en-US" dirty="0" smtClean="0">
                <a:ea typeface="ＭＳ Ｐゴシック" pitchFamily="34" charset="-128"/>
              </a:rPr>
              <a:t>Lab – Configuring VLANs and Trunks</a:t>
            </a:r>
            <a:endParaRPr lang="en-US" dirty="0"/>
          </a:p>
        </p:txBody>
      </p:sp>
    </p:spTree>
    <p:extLst>
      <p:ext uri="{BB962C8B-B14F-4D97-AF65-F5344CB8AC3E}">
        <p14:creationId xmlns:p14="http://schemas.microsoft.com/office/powerpoint/2010/main" val="3216742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6.2.3.1 - </a:t>
            </a:r>
            <a:r>
              <a:rPr lang="en-US" dirty="0">
                <a:ea typeface="ＭＳ Ｐゴシック" pitchFamily="34" charset="-128"/>
              </a:rPr>
              <a:t>IP Addressing Issues with VLANs</a:t>
            </a:r>
            <a:endParaRPr lang="en-US" dirty="0"/>
          </a:p>
        </p:txBody>
      </p:sp>
    </p:spTree>
    <p:extLst>
      <p:ext uri="{BB962C8B-B14F-4D97-AF65-F5344CB8AC3E}">
        <p14:creationId xmlns:p14="http://schemas.microsoft.com/office/powerpoint/2010/main" val="2552596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6.2.3.2</a:t>
            </a:r>
            <a:r>
              <a:rPr lang="en-US" baseline="0" dirty="0">
                <a:latin typeface="Arial" charset="0"/>
              </a:rPr>
              <a:t> - </a:t>
            </a:r>
            <a:r>
              <a:rPr lang="en-US" dirty="0">
                <a:ea typeface="ＭＳ Ｐゴシック" pitchFamily="34" charset="-128"/>
              </a:rPr>
              <a:t>Missing VLANs</a:t>
            </a:r>
            <a:endParaRPr lang="en-US" dirty="0"/>
          </a:p>
        </p:txBody>
      </p:sp>
    </p:spTree>
    <p:extLst>
      <p:ext uri="{BB962C8B-B14F-4D97-AF65-F5344CB8AC3E}">
        <p14:creationId xmlns:p14="http://schemas.microsoft.com/office/powerpoint/2010/main" val="181998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6.2.3.3 - </a:t>
            </a:r>
            <a:r>
              <a:rPr lang="en-US" dirty="0">
                <a:ea typeface="ＭＳ Ｐゴシック" pitchFamily="34" charset="-128"/>
              </a:rPr>
              <a:t>Introduction to Troubleshooting Trunks</a:t>
            </a:r>
            <a:endParaRPr lang="en-US" dirty="0"/>
          </a:p>
        </p:txBody>
      </p:sp>
    </p:spTree>
    <p:extLst>
      <p:ext uri="{BB962C8B-B14F-4D97-AF65-F5344CB8AC3E}">
        <p14:creationId xmlns:p14="http://schemas.microsoft.com/office/powerpoint/2010/main" val="799575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6.2.3.4</a:t>
            </a:r>
            <a:r>
              <a:rPr lang="en-US" baseline="0" dirty="0">
                <a:latin typeface="Arial" charset="0"/>
              </a:rPr>
              <a:t> - </a:t>
            </a:r>
            <a:r>
              <a:rPr lang="en-US" dirty="0">
                <a:ea typeface="ＭＳ Ｐゴシック" pitchFamily="34" charset="-128"/>
              </a:rPr>
              <a:t>Common Problems with Trunks</a:t>
            </a:r>
            <a:endParaRPr lang="en-US" dirty="0"/>
          </a:p>
        </p:txBody>
      </p:sp>
    </p:spTree>
    <p:extLst>
      <p:ext uri="{BB962C8B-B14F-4D97-AF65-F5344CB8AC3E}">
        <p14:creationId xmlns:p14="http://schemas.microsoft.com/office/powerpoint/2010/main" val="687505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a:t>
            </a:r>
            <a:r>
              <a:rPr lang="en-US" baseline="0" dirty="0">
                <a:latin typeface="Arial" charset="0"/>
              </a:rPr>
              <a:t>5 - </a:t>
            </a:r>
            <a:r>
              <a:rPr lang="en-US" dirty="0">
                <a:ea typeface="ＭＳ Ｐゴシック" pitchFamily="34" charset="-128"/>
              </a:rPr>
              <a:t>Incorrect Port Mode</a:t>
            </a:r>
            <a:endParaRPr lang="en-US" dirty="0"/>
          </a:p>
        </p:txBody>
      </p:sp>
    </p:spTree>
    <p:extLst>
      <p:ext uri="{BB962C8B-B14F-4D97-AF65-F5344CB8AC3E}">
        <p14:creationId xmlns:p14="http://schemas.microsoft.com/office/powerpoint/2010/main" val="2009629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6.2.3.6 -</a:t>
            </a:r>
            <a:r>
              <a:rPr lang="en-US" baseline="0" dirty="0">
                <a:latin typeface="Arial" charset="0"/>
              </a:rPr>
              <a:t> </a:t>
            </a:r>
            <a:r>
              <a:rPr lang="en-US" dirty="0">
                <a:ea typeface="ＭＳ Ｐゴシック" pitchFamily="34" charset="-128"/>
              </a:rPr>
              <a:t>Incorrect VLAN List</a:t>
            </a:r>
            <a:endParaRPr lang="en-US" dirty="0"/>
          </a:p>
        </p:txBody>
      </p:sp>
    </p:spTree>
    <p:extLst>
      <p:ext uri="{BB962C8B-B14F-4D97-AF65-F5344CB8AC3E}">
        <p14:creationId xmlns:p14="http://schemas.microsoft.com/office/powerpoint/2010/main" val="2548904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smtClean="0">
                <a:latin typeface="Arial" charset="0"/>
              </a:rPr>
              <a:t>6.2.3.7 </a:t>
            </a:r>
            <a:r>
              <a:rPr lang="en-US" dirty="0">
                <a:latin typeface="Arial" charset="0"/>
              </a:rPr>
              <a:t>-</a:t>
            </a:r>
            <a:r>
              <a:rPr lang="en-US" baseline="0" dirty="0">
                <a:latin typeface="Arial" charset="0"/>
              </a:rPr>
              <a:t> </a:t>
            </a:r>
            <a:r>
              <a:rPr lang="en-US" dirty="0" smtClean="0">
                <a:ea typeface="ＭＳ Ｐゴシック" pitchFamily="34" charset="-128"/>
              </a:rPr>
              <a:t>Packet Tracer - Troubleshooting a VLAN Implementation - Scenario 1</a:t>
            </a:r>
            <a:endParaRPr lang="en-US" dirty="0"/>
          </a:p>
        </p:txBody>
      </p:sp>
    </p:spTree>
    <p:extLst>
      <p:ext uri="{BB962C8B-B14F-4D97-AF65-F5344CB8AC3E}">
        <p14:creationId xmlns:p14="http://schemas.microsoft.com/office/powerpoint/2010/main" val="1123570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smtClean="0">
                <a:latin typeface="Arial" charset="0"/>
              </a:rPr>
              <a:t>6.2.3.8 </a:t>
            </a:r>
            <a:r>
              <a:rPr lang="en-US" dirty="0">
                <a:latin typeface="Arial" charset="0"/>
              </a:rPr>
              <a:t>-</a:t>
            </a:r>
            <a:r>
              <a:rPr lang="en-US" baseline="0" dirty="0">
                <a:latin typeface="Arial" charset="0"/>
              </a:rPr>
              <a:t> </a:t>
            </a:r>
            <a:r>
              <a:rPr lang="en-US" dirty="0" smtClean="0">
                <a:ea typeface="ＭＳ Ｐゴシック" pitchFamily="34" charset="-128"/>
              </a:rPr>
              <a:t>Packet Tracer - Troubleshooting a VLAN Implementation - Scenario 2</a:t>
            </a:r>
            <a:endParaRPr lang="en-US" dirty="0"/>
          </a:p>
        </p:txBody>
      </p:sp>
    </p:spTree>
    <p:extLst>
      <p:ext uri="{BB962C8B-B14F-4D97-AF65-F5344CB8AC3E}">
        <p14:creationId xmlns:p14="http://schemas.microsoft.com/office/powerpoint/2010/main" val="3413007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smtClean="0">
                <a:latin typeface="Arial" charset="0"/>
              </a:rPr>
              <a:t>6.2.3.9 –</a:t>
            </a:r>
            <a:r>
              <a:rPr lang="en-US" baseline="0" dirty="0" smtClean="0">
                <a:latin typeface="Arial" charset="0"/>
              </a:rPr>
              <a:t> </a:t>
            </a:r>
            <a:r>
              <a:rPr lang="en-US" dirty="0" smtClean="0">
                <a:ea typeface="ＭＳ Ｐゴシック" pitchFamily="34" charset="-128"/>
              </a:rPr>
              <a:t>Lab - Troubleshooting VLAN Configurations</a:t>
            </a:r>
            <a:endParaRPr lang="en-US" dirty="0"/>
          </a:p>
        </p:txBody>
      </p:sp>
    </p:spTree>
    <p:extLst>
      <p:ext uri="{BB962C8B-B14F-4D97-AF65-F5344CB8AC3E}">
        <p14:creationId xmlns:p14="http://schemas.microsoft.com/office/powerpoint/2010/main" val="3728892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VLANs</a:t>
            </a:r>
          </a:p>
          <a:p>
            <a:pPr>
              <a:buFontTx/>
              <a:buNone/>
            </a:pPr>
            <a:r>
              <a:rPr lang="en-US" sz="1200" b="0" dirty="0" smtClean="0"/>
              <a:t>6.3 – Inter-VLAN Routing Using Routers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900188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6.3.1.1 - What is Inter-VLAN Routing?</a:t>
            </a:r>
            <a:endParaRPr lang="en-US" dirty="0"/>
          </a:p>
        </p:txBody>
      </p:sp>
    </p:spTree>
    <p:extLst>
      <p:ext uri="{BB962C8B-B14F-4D97-AF65-F5344CB8AC3E}">
        <p14:creationId xmlns:p14="http://schemas.microsoft.com/office/powerpoint/2010/main" val="3707495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6.3.1.2 - Legacy Inter-VLAN Routing</a:t>
            </a:r>
            <a:endParaRPr lang="en-US" dirty="0"/>
          </a:p>
        </p:txBody>
      </p:sp>
    </p:spTree>
    <p:extLst>
      <p:ext uri="{BB962C8B-B14F-4D97-AF65-F5344CB8AC3E}">
        <p14:creationId xmlns:p14="http://schemas.microsoft.com/office/powerpoint/2010/main" val="403504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88248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6.3.1.3 - Router-on-a-Stick Inter-VLAN Routing</a:t>
            </a:r>
            <a:endParaRPr lang="en-US" dirty="0"/>
          </a:p>
        </p:txBody>
      </p:sp>
    </p:spTree>
    <p:extLst>
      <p:ext uri="{BB962C8B-B14F-4D97-AF65-F5344CB8AC3E}">
        <p14:creationId xmlns:p14="http://schemas.microsoft.com/office/powerpoint/2010/main" val="3925596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a:t>
            </a:r>
            <a:r>
              <a:rPr lang="en-US" sz="1200" dirty="0">
                <a:latin typeface="Arial" charset="0"/>
              </a:rPr>
              <a:t>Configure Legacy Inter-VLAN Routing</a:t>
            </a:r>
          </a:p>
          <a:p>
            <a:pPr>
              <a:lnSpc>
                <a:spcPct val="80000"/>
              </a:lnSpc>
              <a:buFontTx/>
              <a:buNone/>
            </a:pPr>
            <a:r>
              <a:rPr lang="en-US" dirty="0">
                <a:latin typeface="Arial" charset="0"/>
              </a:rPr>
              <a:t>6.3.2.1 - Configure Legacy Inter-VLAN Routing: Preparation</a:t>
            </a:r>
            <a:endParaRPr lang="en-US" dirty="0"/>
          </a:p>
        </p:txBody>
      </p:sp>
    </p:spTree>
    <p:extLst>
      <p:ext uri="{BB962C8B-B14F-4D97-AF65-F5344CB8AC3E}">
        <p14:creationId xmlns:p14="http://schemas.microsoft.com/office/powerpoint/2010/main" val="2713824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Configure Legacy Inter-VLAN Routing</a:t>
            </a:r>
            <a:endParaRPr lang="en-US" dirty="0"/>
          </a:p>
          <a:p>
            <a:pPr>
              <a:lnSpc>
                <a:spcPct val="80000"/>
              </a:lnSpc>
              <a:buFontTx/>
              <a:buNone/>
            </a:pPr>
            <a:r>
              <a:rPr lang="en-US" dirty="0">
                <a:latin typeface="Arial" charset="0"/>
              </a:rPr>
              <a:t>6.3.2.2 - Configure Legacy Inter-VLAN Routing: Switch Configuration</a:t>
            </a:r>
            <a:endParaRPr lang="en-US" dirty="0"/>
          </a:p>
        </p:txBody>
      </p:sp>
    </p:spTree>
    <p:extLst>
      <p:ext uri="{BB962C8B-B14F-4D97-AF65-F5344CB8AC3E}">
        <p14:creationId xmlns:p14="http://schemas.microsoft.com/office/powerpoint/2010/main" val="2040864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Configure Legacy Inter-VLAN Routing</a:t>
            </a:r>
            <a:endParaRPr lang="en-US" dirty="0"/>
          </a:p>
          <a:p>
            <a:pPr>
              <a:lnSpc>
                <a:spcPct val="80000"/>
              </a:lnSpc>
              <a:buFontTx/>
              <a:buNone/>
            </a:pPr>
            <a:r>
              <a:rPr lang="en-US" dirty="0">
                <a:latin typeface="Arial" charset="0"/>
              </a:rPr>
              <a:t>6.3.2.3 - Configure Legacy Inter-VLAN Routing: Router Interface Configuration</a:t>
            </a:r>
            <a:endParaRPr lang="en-US" dirty="0"/>
          </a:p>
        </p:txBody>
      </p:sp>
    </p:spTree>
    <p:extLst>
      <p:ext uri="{BB962C8B-B14F-4D97-AF65-F5344CB8AC3E}">
        <p14:creationId xmlns:p14="http://schemas.microsoft.com/office/powerpoint/2010/main" val="589287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Configure Legacy Inter-VLAN Routing</a:t>
            </a:r>
            <a:endParaRPr lang="en-US" dirty="0"/>
          </a:p>
          <a:p>
            <a:pPr>
              <a:lnSpc>
                <a:spcPct val="80000"/>
              </a:lnSpc>
              <a:buFontTx/>
              <a:buNone/>
            </a:pPr>
            <a:r>
              <a:rPr lang="en-US" dirty="0" smtClean="0">
                <a:latin typeface="Arial" charset="0"/>
              </a:rPr>
              <a:t>6.3.2.4 – Lab – Configuring Per-Interface Inter-VLAN Routing</a:t>
            </a:r>
            <a:endParaRPr lang="en-US" dirty="0"/>
          </a:p>
        </p:txBody>
      </p:sp>
    </p:spTree>
    <p:extLst>
      <p:ext uri="{BB962C8B-B14F-4D97-AF65-F5344CB8AC3E}">
        <p14:creationId xmlns:p14="http://schemas.microsoft.com/office/powerpoint/2010/main" val="38574629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6.3.3.1 - Configure Router-on-a Stick: Preparation</a:t>
            </a:r>
            <a:endParaRPr lang="en-US" dirty="0"/>
          </a:p>
        </p:txBody>
      </p:sp>
    </p:spTree>
    <p:extLst>
      <p:ext uri="{BB962C8B-B14F-4D97-AF65-F5344CB8AC3E}">
        <p14:creationId xmlns:p14="http://schemas.microsoft.com/office/powerpoint/2010/main" val="21137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6.3.3.2 -</a:t>
            </a:r>
            <a:r>
              <a:rPr lang="en-US" baseline="0" dirty="0">
                <a:latin typeface="Arial" charset="0"/>
              </a:rPr>
              <a:t> </a:t>
            </a:r>
            <a:r>
              <a:rPr lang="en-US" dirty="0">
                <a:latin typeface="Arial" charset="0"/>
              </a:rPr>
              <a:t>Configure Router-on-a Stick: Switch Configuration</a:t>
            </a:r>
            <a:endParaRPr lang="en-US" dirty="0"/>
          </a:p>
        </p:txBody>
      </p:sp>
    </p:spTree>
    <p:extLst>
      <p:ext uri="{BB962C8B-B14F-4D97-AF65-F5344CB8AC3E}">
        <p14:creationId xmlns:p14="http://schemas.microsoft.com/office/powerpoint/2010/main" val="271241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6.3.3.3</a:t>
            </a:r>
            <a:r>
              <a:rPr lang="en-US" baseline="0" dirty="0">
                <a:latin typeface="Arial" charset="0"/>
              </a:rPr>
              <a:t> - </a:t>
            </a:r>
            <a:r>
              <a:rPr lang="en-US" dirty="0">
                <a:latin typeface="Arial" charset="0"/>
              </a:rPr>
              <a:t>Configure Router-on-a Stick: Router Subinterface Configuration</a:t>
            </a:r>
            <a:endParaRPr lang="en-US" dirty="0"/>
          </a:p>
        </p:txBody>
      </p:sp>
    </p:spTree>
    <p:extLst>
      <p:ext uri="{BB962C8B-B14F-4D97-AF65-F5344CB8AC3E}">
        <p14:creationId xmlns:p14="http://schemas.microsoft.com/office/powerpoint/2010/main" val="4045363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6.3.3.4 - Configure Router-on-a Stick: Verifying </a:t>
            </a:r>
            <a:r>
              <a:rPr lang="en-US" dirty="0" err="1">
                <a:latin typeface="Arial" charset="0"/>
              </a:rPr>
              <a:t>Subinterfaces</a:t>
            </a:r>
            <a:endParaRPr lang="en-US" dirty="0"/>
          </a:p>
        </p:txBody>
      </p:sp>
    </p:spTree>
    <p:extLst>
      <p:ext uri="{BB962C8B-B14F-4D97-AF65-F5344CB8AC3E}">
        <p14:creationId xmlns:p14="http://schemas.microsoft.com/office/powerpoint/2010/main" val="98849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6.3.3.5</a:t>
            </a:r>
            <a:r>
              <a:rPr lang="en-US" baseline="0" dirty="0">
                <a:latin typeface="Arial" charset="0"/>
              </a:rPr>
              <a:t> - </a:t>
            </a:r>
            <a:r>
              <a:rPr lang="en-US" dirty="0">
                <a:latin typeface="Arial" charset="0"/>
              </a:rPr>
              <a:t>Configure Router-on-a Stick: Verifying Routing</a:t>
            </a:r>
            <a:endParaRPr lang="en-US" dirty="0"/>
          </a:p>
        </p:txBody>
      </p:sp>
    </p:spTree>
    <p:extLst>
      <p:ext uri="{BB962C8B-B14F-4D97-AF65-F5344CB8AC3E}">
        <p14:creationId xmlns:p14="http://schemas.microsoft.com/office/powerpoint/2010/main" val="218114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751442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smtClean="0">
                <a:latin typeface="Arial" charset="0"/>
              </a:rPr>
              <a:t>6.3.3.6</a:t>
            </a:r>
            <a:r>
              <a:rPr lang="en-US" baseline="0" dirty="0" smtClean="0">
                <a:latin typeface="Arial" charset="0"/>
              </a:rPr>
              <a:t> -Packet Tracer - Configuring Router-on-a-Stick Inter-VLAN Routing</a:t>
            </a:r>
            <a:endParaRPr lang="en-US" dirty="0"/>
          </a:p>
        </p:txBody>
      </p:sp>
    </p:spTree>
    <p:extLst>
      <p:ext uri="{BB962C8B-B14F-4D97-AF65-F5344CB8AC3E}">
        <p14:creationId xmlns:p14="http://schemas.microsoft.com/office/powerpoint/2010/main" val="1200432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smtClean="0">
                <a:latin typeface="Arial" charset="0"/>
              </a:rPr>
              <a:t>6.3.3.7</a:t>
            </a:r>
            <a:r>
              <a:rPr lang="en-US" baseline="0" dirty="0" smtClean="0">
                <a:latin typeface="Arial" charset="0"/>
              </a:rPr>
              <a:t> -Lab - Configuring 801.2Q Trunk-Based Inter-VLAN Routing</a:t>
            </a:r>
            <a:endParaRPr lang="en-US" dirty="0"/>
          </a:p>
        </p:txBody>
      </p:sp>
    </p:spTree>
    <p:extLst>
      <p:ext uri="{BB962C8B-B14F-4D97-AF65-F5344CB8AC3E}">
        <p14:creationId xmlns:p14="http://schemas.microsoft.com/office/powerpoint/2010/main" val="29894724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smtClean="0">
                <a:latin typeface="Arial" charset="0"/>
              </a:rPr>
              <a:t>6.3.3.8</a:t>
            </a:r>
            <a:r>
              <a:rPr lang="en-US" baseline="0" dirty="0" smtClean="0">
                <a:latin typeface="Arial" charset="0"/>
              </a:rPr>
              <a:t> -Packet Tracer - Inter-VLAN Routing Challenge</a:t>
            </a:r>
            <a:endParaRPr lang="en-US" dirty="0"/>
          </a:p>
        </p:txBody>
      </p:sp>
    </p:spTree>
    <p:extLst>
      <p:ext uri="{BB962C8B-B14F-4D97-AF65-F5344CB8AC3E}">
        <p14:creationId xmlns:p14="http://schemas.microsoft.com/office/powerpoint/2010/main" val="3718784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VLANs</a:t>
            </a:r>
          </a:p>
          <a:p>
            <a:r>
              <a:rPr lang="en-US" dirty="0" smtClean="0"/>
              <a:t>6.4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6.4 – Summary</a:t>
            </a:r>
          </a:p>
          <a:p>
            <a:r>
              <a:rPr lang="en-US" dirty="0" smtClean="0"/>
              <a:t>6.4.1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6.4.1.2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0599917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6.4 – Summary</a:t>
            </a:r>
          </a:p>
          <a:p>
            <a:r>
              <a:rPr lang="en-US" dirty="0" smtClean="0"/>
              <a:t>6.4.1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6.4.1.3 – </a:t>
            </a:r>
            <a:r>
              <a:rPr lang="en-US" dirty="0" smtClean="0"/>
              <a:t>Chapter 6: VLANs</a:t>
            </a:r>
            <a:endParaRPr lang="en-US" altLang="en-US" dirty="0" smtClean="0"/>
          </a:p>
        </p:txBody>
      </p:sp>
    </p:spTree>
    <p:extLst>
      <p:ext uri="{BB962C8B-B14F-4D97-AF65-F5344CB8AC3E}">
        <p14:creationId xmlns:p14="http://schemas.microsoft.com/office/powerpoint/2010/main" val="1877278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67</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42729227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490203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171321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smtClean="0"/>
              <a:t>Chapter 6: VLANs</a:t>
            </a:r>
            <a:endParaRPr lang="en-US" dirty="0"/>
          </a:p>
        </p:txBody>
      </p:sp>
      <p:sp>
        <p:nvSpPr>
          <p:cNvPr id="7" name="Subtitle 6"/>
          <p:cNvSpPr>
            <a:spLocks noGrp="1"/>
          </p:cNvSpPr>
          <p:nvPr>
            <p:ph type="subTitle" idx="1"/>
          </p:nvPr>
        </p:nvSpPr>
        <p:spPr>
          <a:xfrm>
            <a:off x="469496" y="3809526"/>
            <a:ext cx="2857904" cy="889474"/>
          </a:xfrm>
        </p:spPr>
        <p:txBody>
          <a:bodyPr/>
          <a:lstStyle/>
          <a:p>
            <a:r>
              <a:rPr lang="en-US" dirty="0"/>
              <a:t>CCNA Routing and Switching</a:t>
            </a:r>
          </a:p>
          <a:p>
            <a:r>
              <a:rPr lang="en-US" dirty="0" smtClean="0"/>
              <a:t>Routing and Switching Essentials v6.0 </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6: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6: VLANs</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8" y="684644"/>
            <a:ext cx="8853286" cy="41553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CA" sz="1600" dirty="0"/>
              <a:t>6.1 VLAN Segmentation</a:t>
            </a:r>
          </a:p>
          <a:p>
            <a:pPr marL="470297" lvl="1" indent="-214313">
              <a:buFont typeface="Arial" panose="020B0604020202020204" pitchFamily="34" charset="0"/>
            </a:pPr>
            <a:r>
              <a:rPr lang="en-US" sz="1600" dirty="0"/>
              <a:t>Explain the purpose of VLANs in a switched network.</a:t>
            </a:r>
          </a:p>
          <a:p>
            <a:pPr marL="470297" lvl="1" indent="-214313">
              <a:buFont typeface="Arial" panose="020B0604020202020204" pitchFamily="34" charset="0"/>
            </a:pPr>
            <a:r>
              <a:rPr lang="en-US" sz="1600" dirty="0"/>
              <a:t>Explain how a switch forwards frames based on VLAN configuration in a multi-switch environment.</a:t>
            </a:r>
          </a:p>
          <a:p>
            <a:r>
              <a:rPr lang="en-CA" sz="1600" dirty="0"/>
              <a:t>6.2 VLAN Implementations</a:t>
            </a:r>
          </a:p>
          <a:p>
            <a:pPr marL="470297" lvl="1" indent="-214313">
              <a:buFont typeface="Arial" panose="020B0604020202020204" pitchFamily="34" charset="0"/>
            </a:pPr>
            <a:r>
              <a:rPr lang="en-US" sz="1600" dirty="0"/>
              <a:t>Configure a switch port to be assigned to a VLAN based on requirements.</a:t>
            </a:r>
          </a:p>
          <a:p>
            <a:pPr marL="470297" lvl="1" indent="-214313">
              <a:buFont typeface="Arial" panose="020B0604020202020204" pitchFamily="34" charset="0"/>
            </a:pPr>
            <a:r>
              <a:rPr lang="en-US" sz="1600" dirty="0"/>
              <a:t>Configure a trunk port on a LAN switch.</a:t>
            </a:r>
          </a:p>
          <a:p>
            <a:pPr marL="470297" lvl="1" indent="-214313">
              <a:buFont typeface="Arial" panose="020B0604020202020204" pitchFamily="34" charset="0"/>
            </a:pPr>
            <a:r>
              <a:rPr lang="en-US" sz="1600" dirty="0"/>
              <a:t>Troubleshoot VLAN and trunk configurations in a switched network.</a:t>
            </a:r>
          </a:p>
          <a:p>
            <a:r>
              <a:rPr lang="en-US" sz="1600" dirty="0"/>
              <a:t>6.3 Inter-VLAN Routing Using Routers</a:t>
            </a:r>
          </a:p>
          <a:p>
            <a:pPr marL="470297" lvl="1" indent="-214313">
              <a:buFont typeface="Arial" panose="020B0604020202020204" pitchFamily="34" charset="0"/>
            </a:pPr>
            <a:r>
              <a:rPr lang="en-US" sz="1600" dirty="0"/>
              <a:t>Describe the two options for configuring Inter-VLAN routing.</a:t>
            </a:r>
          </a:p>
          <a:p>
            <a:pPr marL="470297" lvl="1" indent="-214313">
              <a:buFont typeface="Arial" panose="020B0604020202020204" pitchFamily="34" charset="0"/>
            </a:pPr>
            <a:r>
              <a:rPr lang="en-US" sz="1600" dirty="0"/>
              <a:t>Configure </a:t>
            </a:r>
            <a:r>
              <a:rPr lang="en-US" sz="1600" dirty="0" smtClean="0"/>
              <a:t>legacy </a:t>
            </a:r>
            <a:r>
              <a:rPr lang="en-US" sz="1600" dirty="0"/>
              <a:t>Inter-VLAN Routing.</a:t>
            </a:r>
          </a:p>
          <a:p>
            <a:pPr marL="470297" lvl="1" indent="-214313">
              <a:buFont typeface="Arial" panose="020B0604020202020204" pitchFamily="34" charset="0"/>
            </a:pPr>
            <a:r>
              <a:rPr lang="en-US" sz="1600" dirty="0"/>
              <a:t>Configure Router-on-a-Stick Inter-VLAN Routing</a:t>
            </a:r>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a:t>
            </a:r>
            <a:r>
              <a:rPr lang="en-US" dirty="0" smtClean="0"/>
              <a:t>.1 VLAN Segmentation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950081"/>
            <a:ext cx="4783535" cy="3990219"/>
          </a:xfrm>
        </p:spPr>
        <p:txBody>
          <a:bodyPr/>
          <a:lstStyle/>
          <a:p>
            <a:r>
              <a:rPr lang="en-US" sz="1400" dirty="0"/>
              <a:t>VLANs </a:t>
            </a:r>
            <a:r>
              <a:rPr lang="en-US" sz="1400" dirty="0" smtClean="0"/>
              <a:t>can segment LAN devices without regard for the </a:t>
            </a:r>
            <a:r>
              <a:rPr lang="en-US" sz="1400" dirty="0"/>
              <a:t>physical location of the user or device. </a:t>
            </a:r>
          </a:p>
          <a:p>
            <a:pPr lvl="1"/>
            <a:r>
              <a:rPr lang="en-US" sz="1300" dirty="0" smtClean="0"/>
              <a:t>In the figure, IT users on the first, second, and third floors are all on the same LAN segment. The same is true for HR and Sales users.</a:t>
            </a:r>
          </a:p>
          <a:p>
            <a:r>
              <a:rPr lang="en-US" sz="1400" dirty="0" smtClean="0"/>
              <a:t>A </a:t>
            </a:r>
            <a:r>
              <a:rPr lang="en-US" sz="1400" dirty="0"/>
              <a:t>VLAN is a logical partition of a Layer 2 network.</a:t>
            </a:r>
          </a:p>
          <a:p>
            <a:pPr lvl="1"/>
            <a:r>
              <a:rPr lang="en-US" sz="1300" dirty="0"/>
              <a:t>Multiple partitions can be </a:t>
            </a:r>
            <a:r>
              <a:rPr lang="en-US" sz="1300" dirty="0" smtClean="0"/>
              <a:t>created and multiple </a:t>
            </a:r>
            <a:r>
              <a:rPr lang="en-US" sz="1300" dirty="0"/>
              <a:t>VLANs </a:t>
            </a:r>
            <a:r>
              <a:rPr lang="en-US" sz="1300" dirty="0" smtClean="0"/>
              <a:t>can co-exist</a:t>
            </a:r>
            <a:r>
              <a:rPr lang="en-US" sz="1300" dirty="0"/>
              <a:t>.</a:t>
            </a:r>
          </a:p>
          <a:p>
            <a:pPr lvl="1"/>
            <a:r>
              <a:rPr lang="en-US" sz="1300" dirty="0"/>
              <a:t>The partitioning of the Layer 2 network takes place inside a Layer 2 device, usually via a switch. </a:t>
            </a:r>
            <a:endParaRPr lang="en-US" sz="1300" dirty="0" smtClean="0"/>
          </a:p>
          <a:p>
            <a:pPr lvl="1"/>
            <a:r>
              <a:rPr lang="en-US" sz="1300" dirty="0" smtClean="0"/>
              <a:t>Each </a:t>
            </a:r>
            <a:r>
              <a:rPr lang="en-US" sz="1300" dirty="0"/>
              <a:t>VLAN is a broadcast </a:t>
            </a:r>
            <a:r>
              <a:rPr lang="en-US" sz="1300" dirty="0" smtClean="0"/>
              <a:t>domain that can span multiple physical LAN segments.</a:t>
            </a:r>
          </a:p>
          <a:p>
            <a:pPr lvl="1"/>
            <a:r>
              <a:rPr lang="en-US" sz="1300" dirty="0"/>
              <a:t>H</a:t>
            </a:r>
            <a:r>
              <a:rPr lang="en-US" sz="1300" dirty="0" smtClean="0"/>
              <a:t>osts on the same VLAN </a:t>
            </a:r>
            <a:r>
              <a:rPr lang="en-US" sz="1300" dirty="0"/>
              <a:t>are unaware of the </a:t>
            </a:r>
            <a:r>
              <a:rPr lang="en-US" sz="1300" dirty="0" smtClean="0"/>
              <a:t>VLAN’s existence.</a:t>
            </a:r>
            <a:endParaRPr lang="en-US" sz="1300" dirty="0"/>
          </a:p>
          <a:p>
            <a:endParaRPr lang="en-US" sz="1400" dirty="0"/>
          </a:p>
          <a:p>
            <a:endParaRPr lang="en-US" sz="1400" dirty="0"/>
          </a:p>
        </p:txBody>
      </p:sp>
      <p:sp>
        <p:nvSpPr>
          <p:cNvPr id="21505" name="Rectangle 2"/>
          <p:cNvSpPr>
            <a:spLocks noGrp="1" noChangeArrowheads="1"/>
          </p:cNvSpPr>
          <p:nvPr>
            <p:ph type="title"/>
          </p:nvPr>
        </p:nvSpPr>
        <p:spPr/>
        <p:txBody>
          <a:bodyPr/>
          <a:lstStyle/>
          <a:p>
            <a:pPr eaLnBrk="1" hangingPunct="1"/>
            <a:r>
              <a:rPr lang="en-US" sz="1350" dirty="0">
                <a:latin typeface="Arial" charset="0"/>
              </a:rPr>
              <a:t>Overview of VLANs</a:t>
            </a:r>
            <a:r>
              <a:rPr lang="en-US" dirty="0">
                <a:latin typeface="Arial" charset="0"/>
              </a:rPr>
              <a:t/>
            </a:r>
            <a:br>
              <a:rPr lang="en-US" dirty="0">
                <a:latin typeface="Arial" charset="0"/>
              </a:rPr>
            </a:br>
            <a:r>
              <a:rPr lang="en-US" dirty="0">
                <a:latin typeface="Arial" charset="0"/>
              </a:rPr>
              <a:t>VLAN Definitions</a:t>
            </a:r>
            <a:endParaRPr lang="en-US" dirty="0">
              <a:solidFill>
                <a:srgbClr val="00B0F0"/>
              </a:solidFill>
              <a:latin typeface="Arial" charset="0"/>
            </a:endParaRPr>
          </a:p>
        </p:txBody>
      </p:sp>
      <p:pic>
        <p:nvPicPr>
          <p:cNvPr id="5" name="Picture 4"/>
          <p:cNvPicPr>
            <a:picLocks noChangeAspect="1"/>
          </p:cNvPicPr>
          <p:nvPr/>
        </p:nvPicPr>
        <p:blipFill>
          <a:blip r:embed="rId3"/>
          <a:stretch>
            <a:fillRect/>
          </a:stretch>
        </p:blipFill>
        <p:spPr>
          <a:xfrm>
            <a:off x="4849312" y="950081"/>
            <a:ext cx="4011108" cy="2618619"/>
          </a:xfrm>
          <a:prstGeom prst="rect">
            <a:avLst/>
          </a:prstGeom>
        </p:spPr>
      </p:pic>
      <p:sp>
        <p:nvSpPr>
          <p:cNvPr id="6" name="Content Placeholder 1"/>
          <p:cNvSpPr txBox="1">
            <a:spLocks/>
          </p:cNvSpPr>
          <p:nvPr/>
        </p:nvSpPr>
        <p:spPr bwMode="auto">
          <a:xfrm>
            <a:off x="4849312" y="3719837"/>
            <a:ext cx="4011108" cy="78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smtClean="0"/>
              <a:t>VLANs are mutually isolated and </a:t>
            </a:r>
            <a:r>
              <a:rPr lang="en-US" sz="1400" u="sng" dirty="0" smtClean="0"/>
              <a:t>packets can only pass between VLANs via a router</a:t>
            </a:r>
            <a:r>
              <a:rPr lang="en-US" sz="1400" dirty="0" smtClean="0"/>
              <a:t>.</a:t>
            </a:r>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194378752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Overview of VLANs</a:t>
            </a:r>
            <a:r>
              <a:rPr lang="en-US" dirty="0">
                <a:latin typeface="Arial" charset="0"/>
              </a:rPr>
              <a:t/>
            </a:r>
            <a:br>
              <a:rPr lang="en-US" dirty="0">
                <a:latin typeface="Arial" charset="0"/>
              </a:rPr>
            </a:br>
            <a:r>
              <a:rPr lang="en-US" dirty="0">
                <a:latin typeface="Arial" charset="0"/>
              </a:rPr>
              <a:t>Benefits of VLANs</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1883745" y="803093"/>
            <a:ext cx="5376508" cy="3872975"/>
          </a:xfrm>
          <a:prstGeom prst="rect">
            <a:avLst/>
          </a:prstGeom>
        </p:spPr>
      </p:pic>
    </p:spTree>
    <p:extLst>
      <p:ext uri="{BB962C8B-B14F-4D97-AF65-F5344CB8AC3E}">
        <p14:creationId xmlns:p14="http://schemas.microsoft.com/office/powerpoint/2010/main" val="305465968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33913" cy="4155319"/>
          </a:xfrm>
        </p:spPr>
        <p:txBody>
          <a:bodyPr/>
          <a:lstStyle/>
          <a:p>
            <a:r>
              <a:rPr lang="en-US" dirty="0" smtClean="0"/>
              <a:t>Common types of VLANs:</a:t>
            </a:r>
          </a:p>
          <a:p>
            <a:pPr lvl="1"/>
            <a:r>
              <a:rPr lang="en-US" b="1" dirty="0"/>
              <a:t>Default VLAN </a:t>
            </a:r>
            <a:r>
              <a:rPr lang="en-US" dirty="0"/>
              <a:t>– </a:t>
            </a:r>
            <a:r>
              <a:rPr lang="en-US" dirty="0" smtClean="0"/>
              <a:t>Also known as VLAN 1. All </a:t>
            </a:r>
            <a:r>
              <a:rPr lang="en-US" dirty="0"/>
              <a:t>switch ports </a:t>
            </a:r>
            <a:r>
              <a:rPr lang="en-US" dirty="0" smtClean="0"/>
              <a:t>are members of VLAN 1 by default. </a:t>
            </a:r>
            <a:endParaRPr lang="en-US" dirty="0">
              <a:latin typeface="Courier New" panose="02070309020205020404" pitchFamily="49" charset="0"/>
              <a:cs typeface="Courier New" panose="02070309020205020404" pitchFamily="49" charset="0"/>
            </a:endParaRPr>
          </a:p>
          <a:p>
            <a:pPr lvl="1"/>
            <a:r>
              <a:rPr lang="en-US" b="1" dirty="0" smtClean="0"/>
              <a:t>Data </a:t>
            </a:r>
            <a:r>
              <a:rPr lang="en-US" b="1" dirty="0"/>
              <a:t>VLAN </a:t>
            </a:r>
            <a:r>
              <a:rPr lang="en-US" dirty="0"/>
              <a:t>– </a:t>
            </a:r>
            <a:r>
              <a:rPr lang="en-US" dirty="0" smtClean="0"/>
              <a:t>Data VLANs are commonly created for specific groups of users or devices. They carry user </a:t>
            </a:r>
            <a:r>
              <a:rPr lang="en-US" dirty="0"/>
              <a:t>generated </a:t>
            </a:r>
            <a:r>
              <a:rPr lang="en-US" dirty="0" smtClean="0"/>
              <a:t>traffic.</a:t>
            </a:r>
            <a:endParaRPr lang="en-US" dirty="0"/>
          </a:p>
          <a:p>
            <a:pPr lvl="1"/>
            <a:r>
              <a:rPr lang="en-US" b="1" dirty="0" smtClean="0"/>
              <a:t>Native </a:t>
            </a:r>
            <a:r>
              <a:rPr lang="en-US" b="1" dirty="0"/>
              <a:t>VLAN </a:t>
            </a:r>
            <a:r>
              <a:rPr lang="en-US" dirty="0"/>
              <a:t>– </a:t>
            </a:r>
            <a:r>
              <a:rPr lang="en-US" dirty="0" smtClean="0"/>
              <a:t>This is the VLAN that carries all untagged traffic. This is traffic that does not originate from a VLAN port (e.g., STP BPDU traffic exchanged between STP enabled switches). The native VLAN is VLAN 1 by default.</a:t>
            </a:r>
            <a:endParaRPr lang="en-US" dirty="0"/>
          </a:p>
          <a:p>
            <a:pPr lvl="1"/>
            <a:r>
              <a:rPr lang="en-US" b="1" dirty="0"/>
              <a:t>Management VLAN </a:t>
            </a:r>
            <a:r>
              <a:rPr lang="en-US" dirty="0"/>
              <a:t>– </a:t>
            </a:r>
            <a:r>
              <a:rPr lang="en-US" dirty="0" smtClean="0"/>
              <a:t>This is a VLAN that is created to carry network management traffic including SSH, SNMP, Syslog, and more. VLAN 1 is the default VLAN used for network management.</a:t>
            </a:r>
            <a:endParaRPr lang="en-US" dirty="0"/>
          </a:p>
        </p:txBody>
      </p:sp>
      <p:sp>
        <p:nvSpPr>
          <p:cNvPr id="21505" name="Rectangle 2"/>
          <p:cNvSpPr>
            <a:spLocks noGrp="1" noChangeArrowheads="1"/>
          </p:cNvSpPr>
          <p:nvPr>
            <p:ph type="title"/>
          </p:nvPr>
        </p:nvSpPr>
        <p:spPr/>
        <p:txBody>
          <a:bodyPr/>
          <a:lstStyle/>
          <a:p>
            <a:pPr eaLnBrk="1" hangingPunct="1"/>
            <a:r>
              <a:rPr lang="en-US" sz="1350" dirty="0">
                <a:latin typeface="Arial" charset="0"/>
              </a:rPr>
              <a:t>Overview of VLANs</a:t>
            </a:r>
            <a:r>
              <a:rPr lang="en-US" dirty="0">
                <a:latin typeface="Arial" charset="0"/>
              </a:rPr>
              <a:t/>
            </a:r>
            <a:br>
              <a:rPr lang="en-US" dirty="0">
                <a:latin typeface="Arial" charset="0"/>
              </a:rPr>
            </a:br>
            <a:r>
              <a:rPr lang="en-US" dirty="0">
                <a:latin typeface="Arial" charset="0"/>
              </a:rPr>
              <a:t>Types of VLANs</a:t>
            </a:r>
            <a:endParaRPr lang="en-US" dirty="0">
              <a:solidFill>
                <a:srgbClr val="00B0F0"/>
              </a:solidFill>
              <a:latin typeface="Arial" charset="0"/>
            </a:endParaRPr>
          </a:p>
        </p:txBody>
      </p:sp>
      <p:pic>
        <p:nvPicPr>
          <p:cNvPr id="3" name="Picture 2"/>
          <p:cNvPicPr>
            <a:picLocks noChangeAspect="1"/>
          </p:cNvPicPr>
          <p:nvPr/>
        </p:nvPicPr>
        <p:blipFill>
          <a:blip r:embed="rId3"/>
          <a:stretch>
            <a:fillRect/>
          </a:stretch>
        </p:blipFill>
        <p:spPr>
          <a:xfrm>
            <a:off x="4777978" y="1255854"/>
            <a:ext cx="4163645" cy="2054065"/>
          </a:xfrm>
          <a:prstGeom prst="rect">
            <a:avLst/>
          </a:prstGeom>
        </p:spPr>
      </p:pic>
      <p:sp>
        <p:nvSpPr>
          <p:cNvPr id="4" name="Rectangle 3"/>
          <p:cNvSpPr/>
          <p:nvPr/>
        </p:nvSpPr>
        <p:spPr>
          <a:xfrm>
            <a:off x="4673600" y="892433"/>
            <a:ext cx="2839303" cy="369332"/>
          </a:xfrm>
          <a:prstGeom prst="rect">
            <a:avLst/>
          </a:prstGeom>
        </p:spPr>
        <p:txBody>
          <a:bodyPr wrap="none">
            <a:spAutoFit/>
          </a:bodyPr>
          <a:lstStyle/>
          <a:p>
            <a:r>
              <a:rPr lang="en-US" dirty="0" smtClean="0"/>
              <a:t>Default VLAN Assignment</a:t>
            </a:r>
            <a:endParaRPr lang="en-US" dirty="0"/>
          </a:p>
        </p:txBody>
      </p:sp>
      <p:sp>
        <p:nvSpPr>
          <p:cNvPr id="5" name="Rectangle 4"/>
          <p:cNvSpPr/>
          <p:nvPr/>
        </p:nvSpPr>
        <p:spPr>
          <a:xfrm>
            <a:off x="4673600" y="3272802"/>
            <a:ext cx="4268023" cy="307777"/>
          </a:xfrm>
          <a:prstGeom prst="rect">
            <a:avLst/>
          </a:prstGeom>
        </p:spPr>
        <p:txBody>
          <a:bodyPr wrap="square">
            <a:spAutoFit/>
          </a:bodyPr>
          <a:lstStyle/>
          <a:p>
            <a:r>
              <a:rPr lang="en-US" sz="1400" dirty="0" smtClean="0">
                <a:solidFill>
                  <a:srgbClr val="000000"/>
                </a:solidFill>
                <a:latin typeface="+mn-lt"/>
                <a:ea typeface="ＭＳ Ｐゴシック" charset="0"/>
                <a:cs typeface="CiscoSans"/>
              </a:rPr>
              <a:t>Initially</a:t>
            </a:r>
            <a:r>
              <a:rPr lang="en-US" sz="1400" dirty="0">
                <a:solidFill>
                  <a:srgbClr val="000000"/>
                </a:solidFill>
                <a:latin typeface="+mn-lt"/>
                <a:ea typeface="ＭＳ Ｐゴシック" charset="0"/>
                <a:cs typeface="CiscoSans"/>
              </a:rPr>
              <a:t>, all switch ports are members of VLAN 1.</a:t>
            </a:r>
          </a:p>
        </p:txBody>
      </p:sp>
    </p:spTree>
    <p:extLst>
      <p:ext uri="{BB962C8B-B14F-4D97-AF65-F5344CB8AC3E}">
        <p14:creationId xmlns:p14="http://schemas.microsoft.com/office/powerpoint/2010/main" val="3068673309"/>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4" y="798945"/>
            <a:ext cx="4910536" cy="1747486"/>
          </a:xfrm>
        </p:spPr>
        <p:txBody>
          <a:bodyPr/>
          <a:lstStyle/>
          <a:p>
            <a:r>
              <a:rPr lang="en-US" dirty="0" smtClean="0"/>
              <a:t>To support </a:t>
            </a:r>
            <a:r>
              <a:rPr lang="en-US" dirty="0"/>
              <a:t>time-sensitive </a:t>
            </a:r>
            <a:r>
              <a:rPr lang="en-US" dirty="0" smtClean="0"/>
              <a:t>voice traffic, Cisco switches support a voice VLAN that requires:</a:t>
            </a:r>
            <a:endParaRPr lang="en-US" dirty="0"/>
          </a:p>
          <a:p>
            <a:pPr lvl="1"/>
            <a:r>
              <a:rPr lang="en-US" dirty="0"/>
              <a:t>Assured bandwidth </a:t>
            </a:r>
          </a:p>
          <a:p>
            <a:pPr lvl="1"/>
            <a:r>
              <a:rPr lang="en-US" dirty="0" smtClean="0"/>
              <a:t>Delay </a:t>
            </a:r>
            <a:r>
              <a:rPr lang="en-US" dirty="0"/>
              <a:t>of less than 150 ms across the network </a:t>
            </a:r>
            <a:r>
              <a:rPr lang="en-US" dirty="0" smtClean="0"/>
              <a:t>to </a:t>
            </a:r>
            <a:r>
              <a:rPr lang="en-US" dirty="0"/>
              <a:t>ensure voice </a:t>
            </a:r>
            <a:r>
              <a:rPr lang="en-US" dirty="0" smtClean="0"/>
              <a:t>quality</a:t>
            </a:r>
            <a:endParaRPr lang="en-US" dirty="0"/>
          </a:p>
          <a:p>
            <a:pPr lvl="1"/>
            <a:r>
              <a:rPr lang="en-US" dirty="0" smtClean="0"/>
              <a:t>Transmission </a:t>
            </a:r>
            <a:r>
              <a:rPr lang="en-US" dirty="0"/>
              <a:t>priority over other types of network </a:t>
            </a:r>
            <a:r>
              <a:rPr lang="en-US" dirty="0" smtClean="0"/>
              <a:t>traffic</a:t>
            </a:r>
          </a:p>
          <a:p>
            <a:pPr lvl="1"/>
            <a:r>
              <a:rPr lang="en-US" dirty="0" smtClean="0"/>
              <a:t>Ability to </a:t>
            </a:r>
            <a:r>
              <a:rPr lang="en-US" dirty="0"/>
              <a:t>be routed around congested areas on the network</a:t>
            </a:r>
            <a:r>
              <a:rPr lang="en-US" dirty="0" smtClean="0"/>
              <a:t>.</a:t>
            </a:r>
            <a:endParaRPr lang="en-US" dirty="0"/>
          </a:p>
        </p:txBody>
      </p:sp>
      <p:sp>
        <p:nvSpPr>
          <p:cNvPr id="21505" name="Rectangle 2"/>
          <p:cNvSpPr>
            <a:spLocks noGrp="1" noChangeArrowheads="1"/>
          </p:cNvSpPr>
          <p:nvPr>
            <p:ph type="title"/>
          </p:nvPr>
        </p:nvSpPr>
        <p:spPr/>
        <p:txBody>
          <a:bodyPr/>
          <a:lstStyle/>
          <a:p>
            <a:pPr eaLnBrk="1" hangingPunct="1"/>
            <a:r>
              <a:rPr lang="en-US" sz="1350" dirty="0">
                <a:latin typeface="Arial" charset="0"/>
              </a:rPr>
              <a:t>Overview of VLANs</a:t>
            </a:r>
            <a:r>
              <a:rPr lang="en-US" dirty="0">
                <a:latin typeface="Arial" charset="0"/>
              </a:rPr>
              <a:t/>
            </a:r>
            <a:br>
              <a:rPr lang="en-US" dirty="0">
                <a:latin typeface="Arial" charset="0"/>
              </a:rPr>
            </a:br>
            <a:r>
              <a:rPr lang="en-US" dirty="0">
                <a:latin typeface="Arial" charset="0"/>
              </a:rPr>
              <a:t>Voice VLANs</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5101036" y="708188"/>
            <a:ext cx="3722254" cy="2656897"/>
          </a:xfrm>
          <a:prstGeom prst="rect">
            <a:avLst/>
          </a:prstGeom>
        </p:spPr>
      </p:pic>
      <p:sp>
        <p:nvSpPr>
          <p:cNvPr id="6" name="Content Placeholder 2"/>
          <p:cNvSpPr txBox="1">
            <a:spLocks/>
          </p:cNvSpPr>
          <p:nvPr/>
        </p:nvSpPr>
        <p:spPr bwMode="auto">
          <a:xfrm>
            <a:off x="144064" y="3476088"/>
            <a:ext cx="8707836" cy="10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The voice VLAN feature enables access ports to carry user and IP voice traffic.</a:t>
            </a:r>
          </a:p>
          <a:p>
            <a:pPr lvl="1"/>
            <a:r>
              <a:rPr lang="en-US" dirty="0" smtClean="0"/>
              <a:t>In the figure, the S3 F0/18 interface has been configured to tag student traffic on VLAN 20 and voice traffic on VLAN 150.</a:t>
            </a:r>
          </a:p>
        </p:txBody>
      </p:sp>
    </p:spTree>
    <p:extLst>
      <p:ext uri="{BB962C8B-B14F-4D97-AF65-F5344CB8AC3E}">
        <p14:creationId xmlns:p14="http://schemas.microsoft.com/office/powerpoint/2010/main" val="103324116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Overview of VLANs</a:t>
            </a:r>
            <a:r>
              <a:rPr lang="en-US" dirty="0" smtClean="0"/>
              <a:t/>
            </a:r>
            <a:br>
              <a:rPr lang="en-US" dirty="0" smtClean="0"/>
            </a:br>
            <a:r>
              <a:rPr lang="en-US" dirty="0"/>
              <a:t>Packet Tracer </a:t>
            </a:r>
            <a:r>
              <a:rPr lang="en-US" dirty="0" smtClean="0"/>
              <a:t>– Who Hears the Broadcast?</a:t>
            </a:r>
            <a:endParaRPr lang="en-US" dirty="0"/>
          </a:p>
        </p:txBody>
      </p:sp>
      <p:pic>
        <p:nvPicPr>
          <p:cNvPr id="6" name="Content Placeholder 5"/>
          <p:cNvPicPr>
            <a:picLocks noGrp="1" noChangeAspect="1"/>
          </p:cNvPicPr>
          <p:nvPr>
            <p:ph idx="1"/>
          </p:nvPr>
        </p:nvPicPr>
        <p:blipFill>
          <a:blip r:embed="rId3"/>
          <a:stretch>
            <a:fillRect/>
          </a:stretch>
        </p:blipFill>
        <p:spPr>
          <a:xfrm>
            <a:off x="2295967" y="798513"/>
            <a:ext cx="4550478" cy="4156075"/>
          </a:xfrm>
          <a:prstGeom prst="rect">
            <a:avLst/>
          </a:prstGeom>
          <a:ln>
            <a:solidFill>
              <a:schemeClr val="accent1"/>
            </a:solidFill>
          </a:ln>
        </p:spPr>
      </p:pic>
    </p:spTree>
    <p:extLst>
      <p:ext uri="{BB962C8B-B14F-4D97-AF65-F5344CB8AC3E}">
        <p14:creationId xmlns:p14="http://schemas.microsoft.com/office/powerpoint/2010/main" val="240551111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p>
          <a:p>
            <a:pPr lvl="1"/>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6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5641" y="974325"/>
            <a:ext cx="3708895" cy="3927875"/>
          </a:xfrm>
        </p:spPr>
        <p:txBody>
          <a:bodyPr/>
          <a:lstStyle/>
          <a:p>
            <a:r>
              <a:rPr lang="en-US" dirty="0" smtClean="0"/>
              <a:t>A VLAN trunk is a point-to-point link that carries more than one VLAN.</a:t>
            </a:r>
          </a:p>
          <a:p>
            <a:pPr lvl="1"/>
            <a:r>
              <a:rPr lang="en-US" dirty="0"/>
              <a:t>U</a:t>
            </a:r>
            <a:r>
              <a:rPr lang="en-US" dirty="0" smtClean="0"/>
              <a:t>sually established between switches to support intra VLAN communication.</a:t>
            </a:r>
          </a:p>
          <a:p>
            <a:pPr lvl="1"/>
            <a:r>
              <a:rPr lang="en-US" dirty="0" smtClean="0"/>
              <a:t>A VLAN trunk or trunk ports are not associated to any VLANs.</a:t>
            </a:r>
          </a:p>
          <a:p>
            <a:endParaRPr lang="en-US" dirty="0" smtClean="0"/>
          </a:p>
          <a:p>
            <a:r>
              <a:rPr lang="en-US" dirty="0" smtClean="0"/>
              <a:t>Cisco IOS supports IEEE 802.1q, a popular VLAN trunk protocol.</a:t>
            </a:r>
            <a:endParaRPr lang="en-US" dirty="0"/>
          </a:p>
        </p:txBody>
      </p:sp>
      <p:sp>
        <p:nvSpPr>
          <p:cNvPr id="21505" name="Rectangle 2"/>
          <p:cNvSpPr>
            <a:spLocks noGrp="1" noChangeArrowheads="1"/>
          </p:cNvSpPr>
          <p:nvPr>
            <p:ph type="title"/>
          </p:nvPr>
        </p:nvSpPr>
        <p:spPr/>
        <p:txBody>
          <a:bodyPr/>
          <a:lstStyle/>
          <a:p>
            <a:r>
              <a:rPr lang="en-US" sz="1600" dirty="0" smtClean="0"/>
              <a:t>VLANs in a Multi-Switched Environment</a:t>
            </a:r>
            <a:r>
              <a:rPr lang="en-US" dirty="0" smtClean="0"/>
              <a:t/>
            </a:r>
            <a:br>
              <a:rPr lang="en-US" dirty="0" smtClean="0"/>
            </a:br>
            <a:r>
              <a:rPr lang="en-US" dirty="0" smtClean="0"/>
              <a:t>VLAN Trunks</a:t>
            </a:r>
            <a:endParaRPr lang="en-US" dirty="0"/>
          </a:p>
        </p:txBody>
      </p:sp>
      <p:pic>
        <p:nvPicPr>
          <p:cNvPr id="2" name="Picture 1"/>
          <p:cNvPicPr>
            <a:picLocks noChangeAspect="1"/>
          </p:cNvPicPr>
          <p:nvPr/>
        </p:nvPicPr>
        <p:blipFill>
          <a:blip r:embed="rId3"/>
          <a:stretch>
            <a:fillRect/>
          </a:stretch>
        </p:blipFill>
        <p:spPr>
          <a:xfrm>
            <a:off x="3969664" y="710043"/>
            <a:ext cx="5019991" cy="3061748"/>
          </a:xfrm>
          <a:prstGeom prst="rect">
            <a:avLst/>
          </a:prstGeom>
        </p:spPr>
      </p:pic>
      <p:sp>
        <p:nvSpPr>
          <p:cNvPr id="3" name="Rectangle 2"/>
          <p:cNvSpPr/>
          <p:nvPr/>
        </p:nvSpPr>
        <p:spPr>
          <a:xfrm>
            <a:off x="3969664" y="3797191"/>
            <a:ext cx="4914863" cy="738664"/>
          </a:xfrm>
          <a:prstGeom prst="rect">
            <a:avLst/>
          </a:prstGeom>
        </p:spPr>
        <p:txBody>
          <a:bodyPr wrap="square">
            <a:spAutoFit/>
          </a:bodyPr>
          <a:lstStyle/>
          <a:p>
            <a:pPr marL="0" indent="0">
              <a:buNone/>
            </a:pPr>
            <a:r>
              <a:rPr lang="en-US" sz="1400" dirty="0">
                <a:solidFill>
                  <a:srgbClr val="000000"/>
                </a:solidFill>
                <a:latin typeface="+mn-lt"/>
                <a:ea typeface="ＭＳ Ｐゴシック" charset="0"/>
                <a:cs typeface="CiscoSans"/>
              </a:rPr>
              <a:t>The links between switches S1 and S2, and S1 and S3 are configured to transmit traffic coming from VLANs 10, 20, 30, and 99 across the network. </a:t>
            </a:r>
          </a:p>
        </p:txBody>
      </p:sp>
    </p:spTree>
    <p:extLst>
      <p:ext uri="{BB962C8B-B14F-4D97-AF65-F5344CB8AC3E}">
        <p14:creationId xmlns:p14="http://schemas.microsoft.com/office/powerpoint/2010/main" val="2229725290"/>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293158" y="2425700"/>
            <a:ext cx="4792527" cy="2215748"/>
          </a:xfrm>
          <a:prstGeom prst="rect">
            <a:avLst/>
          </a:prstGeom>
        </p:spPr>
      </p:pic>
      <p:sp>
        <p:nvSpPr>
          <p:cNvPr id="3" name="Content Placeholder 2"/>
          <p:cNvSpPr>
            <a:spLocks noGrp="1"/>
          </p:cNvSpPr>
          <p:nvPr>
            <p:ph idx="1"/>
          </p:nvPr>
        </p:nvSpPr>
        <p:spPr>
          <a:xfrm>
            <a:off x="144065" y="901699"/>
            <a:ext cx="8733235" cy="1524001"/>
          </a:xfrm>
        </p:spPr>
        <p:txBody>
          <a:bodyPr/>
          <a:lstStyle/>
          <a:p>
            <a:r>
              <a:rPr lang="en-US" dirty="0" smtClean="0"/>
              <a:t>If a switch port receives a broadcast frame, it forwards it out all ports except the originating port. </a:t>
            </a:r>
          </a:p>
          <a:p>
            <a:pPr lvl="1"/>
            <a:r>
              <a:rPr lang="en-US" dirty="0" smtClean="0"/>
              <a:t>Eventually the entire network receives the broadcast because the network is one broadcast domain.</a:t>
            </a:r>
          </a:p>
          <a:p>
            <a:r>
              <a:rPr lang="en-US" dirty="0" smtClean="0"/>
              <a:t>VLANs can be used to limit the reach of broadcast frames because each VLAN is a broadcast domain.</a:t>
            </a:r>
            <a:endParaRPr lang="en-US" dirty="0"/>
          </a:p>
          <a:p>
            <a:pPr lvl="1"/>
            <a:r>
              <a:rPr lang="en-US" dirty="0"/>
              <a:t>VLANs help control the reach of broadcast frames and their impact in the network.</a:t>
            </a:r>
          </a:p>
          <a:p>
            <a:pPr lvl="1"/>
            <a:endParaRPr lang="en-US" dirty="0"/>
          </a:p>
        </p:txBody>
      </p:sp>
      <p:sp>
        <p:nvSpPr>
          <p:cNvPr id="21505" name="Rectangle 2"/>
          <p:cNvSpPr>
            <a:spLocks noGrp="1" noChangeArrowheads="1"/>
          </p:cNvSpPr>
          <p:nvPr>
            <p:ph type="title"/>
          </p:nvPr>
        </p:nvSpPr>
        <p:spPr/>
        <p:txBody>
          <a:bodyPr/>
          <a:lstStyle/>
          <a:p>
            <a:r>
              <a:rPr lang="en-US" sz="1600" dirty="0" smtClean="0"/>
              <a:t>VLANs in a Multi-Switched Environment</a:t>
            </a:r>
            <a:r>
              <a:rPr lang="en-US" dirty="0" smtClean="0"/>
              <a:t/>
            </a:r>
            <a:br>
              <a:rPr lang="en-US" dirty="0" smtClean="0"/>
            </a:br>
            <a:r>
              <a:rPr lang="en-US" dirty="0" smtClean="0"/>
              <a:t>Controlling Broadcast Domains with VLANs</a:t>
            </a:r>
            <a:endParaRPr lang="en-US" dirty="0"/>
          </a:p>
        </p:txBody>
      </p:sp>
      <p:sp>
        <p:nvSpPr>
          <p:cNvPr id="10" name="Content Placeholder 2"/>
          <p:cNvSpPr txBox="1">
            <a:spLocks/>
          </p:cNvSpPr>
          <p:nvPr/>
        </p:nvSpPr>
        <p:spPr bwMode="auto">
          <a:xfrm>
            <a:off x="144065" y="2639028"/>
            <a:ext cx="4364274" cy="200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In the figure, PC1 on VLAN 10 sends a broadcast frame.</a:t>
            </a:r>
          </a:p>
          <a:p>
            <a:pPr lvl="1"/>
            <a:r>
              <a:rPr lang="en-US" dirty="0" smtClean="0"/>
              <a:t>Trunk links between S2 - S1 and S1 - S3 propagate the broadcast to other devices in VLAN 10.</a:t>
            </a:r>
            <a:r>
              <a:rPr lang="en-US" dirty="0"/>
              <a:t> </a:t>
            </a:r>
            <a:endParaRPr lang="en-US" dirty="0" smtClean="0"/>
          </a:p>
          <a:p>
            <a:pPr lvl="1"/>
            <a:r>
              <a:rPr lang="en-US" dirty="0" smtClean="0"/>
              <a:t>Only </a:t>
            </a:r>
            <a:r>
              <a:rPr lang="en-US" dirty="0"/>
              <a:t>devices in </a:t>
            </a:r>
            <a:r>
              <a:rPr lang="en-US" dirty="0" smtClean="0"/>
              <a:t>the same VLAN </a:t>
            </a:r>
            <a:r>
              <a:rPr lang="en-US" dirty="0"/>
              <a:t>receive the </a:t>
            </a:r>
            <a:r>
              <a:rPr lang="en-US" dirty="0" smtClean="0"/>
              <a:t>broadcast therefore, PC4 would receive the  broadcast.</a:t>
            </a:r>
            <a:endParaRPr lang="en-US" dirty="0"/>
          </a:p>
          <a:p>
            <a:pPr lvl="1"/>
            <a:endParaRPr lang="en-US" dirty="0" smtClean="0"/>
          </a:p>
          <a:p>
            <a:endParaRPr lang="en-US" dirty="0"/>
          </a:p>
        </p:txBody>
      </p:sp>
    </p:spTree>
    <p:extLst>
      <p:ext uri="{BB962C8B-B14F-4D97-AF65-F5344CB8AC3E}">
        <p14:creationId xmlns:p14="http://schemas.microsoft.com/office/powerpoint/2010/main" val="321540758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889000"/>
            <a:ext cx="8999936" cy="4065263"/>
          </a:xfrm>
        </p:spPr>
        <p:txBody>
          <a:bodyPr/>
          <a:lstStyle/>
          <a:p>
            <a:r>
              <a:rPr lang="en-US" dirty="0" smtClean="0"/>
              <a:t>Before a frame is forwarded across a trunk link, it must be tagged with its VLAN information.</a:t>
            </a:r>
          </a:p>
          <a:p>
            <a:pPr lvl="1"/>
            <a:r>
              <a:rPr lang="en-US" dirty="0" smtClean="0"/>
              <a:t>Frame tagging is the process of adding a VLAN identification header to the frame. </a:t>
            </a:r>
          </a:p>
          <a:p>
            <a:pPr lvl="1"/>
            <a:r>
              <a:rPr lang="en-US" dirty="0" smtClean="0"/>
              <a:t>It is used to properly transmit multiple VLAN frames through a trunk link.</a:t>
            </a:r>
          </a:p>
          <a:p>
            <a:pPr lvl="1"/>
            <a:endParaRPr lang="en-US" sz="800" dirty="0"/>
          </a:p>
          <a:p>
            <a:r>
              <a:rPr lang="en-US" dirty="0" smtClean="0"/>
              <a:t>IEEE </a:t>
            </a:r>
            <a:r>
              <a:rPr lang="en-US" dirty="0"/>
              <a:t>802.1Q is a vey popular VLAN trunking protocol that defines the structure of the tagging header added to the frame.</a:t>
            </a:r>
          </a:p>
          <a:p>
            <a:pPr lvl="1"/>
            <a:endParaRPr lang="en-US" dirty="0" smtClean="0"/>
          </a:p>
        </p:txBody>
      </p:sp>
      <p:sp>
        <p:nvSpPr>
          <p:cNvPr id="21505" name="Rectangle 2"/>
          <p:cNvSpPr>
            <a:spLocks noGrp="1" noChangeArrowheads="1"/>
          </p:cNvSpPr>
          <p:nvPr>
            <p:ph type="title"/>
          </p:nvPr>
        </p:nvSpPr>
        <p:spPr/>
        <p:txBody>
          <a:bodyPr/>
          <a:lstStyle/>
          <a:p>
            <a:r>
              <a:rPr lang="en-US" sz="1600" dirty="0" smtClean="0"/>
              <a:t>VLANs in a Multi-Switched Environment</a:t>
            </a:r>
            <a:br>
              <a:rPr lang="en-US" sz="1600" dirty="0" smtClean="0"/>
            </a:br>
            <a:r>
              <a:rPr lang="en-US" dirty="0" smtClean="0"/>
              <a:t>Tagging Ethernet Frames for VLAN Identification</a:t>
            </a:r>
            <a:endParaRPr lang="en-US" dirty="0"/>
          </a:p>
        </p:txBody>
      </p:sp>
      <p:pic>
        <p:nvPicPr>
          <p:cNvPr id="5" name="Picture 4"/>
          <p:cNvPicPr>
            <a:picLocks noChangeAspect="1"/>
          </p:cNvPicPr>
          <p:nvPr/>
        </p:nvPicPr>
        <p:blipFill>
          <a:blip r:embed="rId3"/>
          <a:stretch>
            <a:fillRect/>
          </a:stretch>
        </p:blipFill>
        <p:spPr>
          <a:xfrm>
            <a:off x="5009612" y="2327382"/>
            <a:ext cx="3804257" cy="2550222"/>
          </a:xfrm>
          <a:prstGeom prst="rect">
            <a:avLst/>
          </a:prstGeom>
        </p:spPr>
      </p:pic>
      <p:sp>
        <p:nvSpPr>
          <p:cNvPr id="7" name="Content Placeholder 1"/>
          <p:cNvSpPr txBox="1">
            <a:spLocks/>
          </p:cNvSpPr>
          <p:nvPr/>
        </p:nvSpPr>
        <p:spPr bwMode="auto">
          <a:xfrm>
            <a:off x="144065" y="2552217"/>
            <a:ext cx="4943009" cy="237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Switches add VLAN tagging information after the Source MAC address field.</a:t>
            </a:r>
          </a:p>
          <a:p>
            <a:pPr lvl="1"/>
            <a:r>
              <a:rPr lang="en-US" dirty="0" smtClean="0"/>
              <a:t>The fields in the 802.1Q VLAN tag includes </a:t>
            </a:r>
            <a:r>
              <a:rPr lang="en-US" dirty="0"/>
              <a:t>V</a:t>
            </a:r>
            <a:r>
              <a:rPr lang="en-US" dirty="0" smtClean="0"/>
              <a:t>LAN ID (VID).</a:t>
            </a:r>
          </a:p>
          <a:p>
            <a:pPr lvl="1"/>
            <a:r>
              <a:rPr lang="en-US" dirty="0" smtClean="0"/>
              <a:t>Trunk links add the tag information before sending the frame and then remove the tags before forwarding frames through non-trunk ports.</a:t>
            </a:r>
          </a:p>
        </p:txBody>
      </p:sp>
    </p:spTree>
    <p:extLst>
      <p:ext uri="{BB962C8B-B14F-4D97-AF65-F5344CB8AC3E}">
        <p14:creationId xmlns:p14="http://schemas.microsoft.com/office/powerpoint/2010/main" val="996312018"/>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988181"/>
            <a:ext cx="4860899" cy="3418719"/>
          </a:xfrm>
        </p:spPr>
        <p:txBody>
          <a:bodyPr/>
          <a:lstStyle/>
          <a:p>
            <a:r>
              <a:rPr lang="en-US" dirty="0" smtClean="0"/>
              <a:t>Control traffic sent on the native VLAN should not be tagged. </a:t>
            </a:r>
          </a:p>
          <a:p>
            <a:r>
              <a:rPr lang="en-US" dirty="0" smtClean="0"/>
              <a:t>Frames received untagged, remain untagged and are placed in the native VLAN when forwarded.</a:t>
            </a:r>
          </a:p>
          <a:p>
            <a:r>
              <a:rPr lang="en-US" dirty="0" smtClean="0"/>
              <a:t>If there are no ports associated to the native VLAN and no other trunk links, an untagged frame is dropped.</a:t>
            </a:r>
          </a:p>
          <a:p>
            <a:r>
              <a:rPr lang="en-US" dirty="0" smtClean="0"/>
              <a:t>When configuring a switch port on a Cisco switch, configure devices so that they do not send tagged frames on the native VLAN. </a:t>
            </a:r>
          </a:p>
          <a:p>
            <a:r>
              <a:rPr lang="en-US" dirty="0" smtClean="0"/>
              <a:t>In Cisco switches, the native VLAN is VLAN 1, by default.</a:t>
            </a:r>
            <a:endParaRPr lang="en-US" dirty="0"/>
          </a:p>
        </p:txBody>
      </p:sp>
      <p:sp>
        <p:nvSpPr>
          <p:cNvPr id="21505" name="Rectangle 2"/>
          <p:cNvSpPr>
            <a:spLocks noGrp="1" noChangeArrowheads="1"/>
          </p:cNvSpPr>
          <p:nvPr>
            <p:ph type="title"/>
          </p:nvPr>
        </p:nvSpPr>
        <p:spPr/>
        <p:txBody>
          <a:bodyPr/>
          <a:lstStyle/>
          <a:p>
            <a:r>
              <a:rPr lang="en-US" sz="1600" dirty="0" smtClean="0"/>
              <a:t>VLANs in a Multi-Switched Environment</a:t>
            </a:r>
            <a:r>
              <a:rPr lang="en-US" dirty="0" smtClean="0"/>
              <a:t/>
            </a:r>
            <a:br>
              <a:rPr lang="en-US" dirty="0" smtClean="0"/>
            </a:br>
            <a:r>
              <a:rPr lang="en-US" dirty="0" smtClean="0"/>
              <a:t>Native VLANs and 802.1Q Tagging</a:t>
            </a:r>
            <a:endParaRPr lang="en-US" dirty="0"/>
          </a:p>
        </p:txBody>
      </p:sp>
      <p:pic>
        <p:nvPicPr>
          <p:cNvPr id="3" name="Picture 2"/>
          <p:cNvPicPr>
            <a:picLocks noChangeAspect="1"/>
          </p:cNvPicPr>
          <p:nvPr/>
        </p:nvPicPr>
        <p:blipFill>
          <a:blip r:embed="rId3"/>
          <a:stretch>
            <a:fillRect/>
          </a:stretch>
        </p:blipFill>
        <p:spPr>
          <a:xfrm>
            <a:off x="5004964" y="1077081"/>
            <a:ext cx="3693808" cy="2440820"/>
          </a:xfrm>
          <a:prstGeom prst="rect">
            <a:avLst/>
          </a:prstGeom>
        </p:spPr>
      </p:pic>
    </p:spTree>
    <p:extLst>
      <p:ext uri="{BB962C8B-B14F-4D97-AF65-F5344CB8AC3E}">
        <p14:creationId xmlns:p14="http://schemas.microsoft.com/office/powerpoint/2010/main" val="46808536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6" y="981471"/>
            <a:ext cx="4139456" cy="2815829"/>
          </a:xfrm>
        </p:spPr>
        <p:txBody>
          <a:bodyPr/>
          <a:lstStyle/>
          <a:p>
            <a:r>
              <a:rPr lang="en-US" dirty="0" smtClean="0"/>
              <a:t>An </a:t>
            </a:r>
            <a:r>
              <a:rPr lang="en-US" dirty="0"/>
              <a:t>access port </a:t>
            </a:r>
            <a:r>
              <a:rPr lang="en-US" dirty="0" smtClean="0"/>
              <a:t>connecting a </a:t>
            </a:r>
            <a:r>
              <a:rPr lang="en-US" dirty="0"/>
              <a:t>Cisco IP phone can be configured to use two separate VLANs: </a:t>
            </a:r>
            <a:endParaRPr lang="en-US" dirty="0" smtClean="0"/>
          </a:p>
          <a:p>
            <a:pPr lvl="1"/>
            <a:r>
              <a:rPr lang="en-US" dirty="0" smtClean="0"/>
              <a:t>A VLAN </a:t>
            </a:r>
            <a:r>
              <a:rPr lang="en-US" dirty="0"/>
              <a:t>for voice traffic </a:t>
            </a:r>
            <a:endParaRPr lang="en-US" dirty="0" smtClean="0"/>
          </a:p>
          <a:p>
            <a:pPr lvl="1"/>
            <a:r>
              <a:rPr lang="en-US" dirty="0" smtClean="0"/>
              <a:t>A VLAN </a:t>
            </a:r>
            <a:r>
              <a:rPr lang="en-US" dirty="0"/>
              <a:t>for data traffic from a device attached to the phone. </a:t>
            </a:r>
            <a:endParaRPr lang="en-US" dirty="0" smtClean="0"/>
          </a:p>
          <a:p>
            <a:pPr lvl="1"/>
            <a:endParaRPr lang="en-US" sz="1100" dirty="0"/>
          </a:p>
          <a:p>
            <a:r>
              <a:rPr lang="en-US" dirty="0" smtClean="0"/>
              <a:t>The </a:t>
            </a:r>
            <a:r>
              <a:rPr lang="en-US" dirty="0"/>
              <a:t>link between the switch and the IP phone </a:t>
            </a:r>
            <a:r>
              <a:rPr lang="en-US" dirty="0" smtClean="0"/>
              <a:t>behaves like a trunk </a:t>
            </a:r>
            <a:r>
              <a:rPr lang="en-US" dirty="0"/>
              <a:t>to </a:t>
            </a:r>
            <a:r>
              <a:rPr lang="en-US" dirty="0" smtClean="0"/>
              <a:t>carry traffic from both VLANs.</a:t>
            </a:r>
          </a:p>
        </p:txBody>
      </p:sp>
      <p:sp>
        <p:nvSpPr>
          <p:cNvPr id="21505" name="Rectangle 2"/>
          <p:cNvSpPr>
            <a:spLocks noGrp="1" noChangeArrowheads="1"/>
          </p:cNvSpPr>
          <p:nvPr>
            <p:ph type="title"/>
          </p:nvPr>
        </p:nvSpPr>
        <p:spPr/>
        <p:txBody>
          <a:bodyPr/>
          <a:lstStyle/>
          <a:p>
            <a:r>
              <a:rPr lang="en-US" sz="1600" dirty="0" smtClean="0"/>
              <a:t>VLANs in a Multi-Switched Environment</a:t>
            </a:r>
            <a:r>
              <a:rPr lang="en-US" dirty="0" smtClean="0"/>
              <a:t/>
            </a:r>
            <a:br>
              <a:rPr lang="en-US" dirty="0" smtClean="0"/>
            </a:br>
            <a:r>
              <a:rPr lang="en-US" dirty="0" smtClean="0"/>
              <a:t>Voice VLAN Tagging</a:t>
            </a:r>
            <a:endParaRPr lang="en-US" dirty="0"/>
          </a:p>
        </p:txBody>
      </p:sp>
      <p:pic>
        <p:nvPicPr>
          <p:cNvPr id="4" name="Picture 3"/>
          <p:cNvPicPr>
            <a:picLocks noChangeAspect="1"/>
          </p:cNvPicPr>
          <p:nvPr/>
        </p:nvPicPr>
        <p:blipFill>
          <a:blip r:embed="rId3"/>
          <a:stretch>
            <a:fillRect/>
          </a:stretch>
        </p:blipFill>
        <p:spPr>
          <a:xfrm>
            <a:off x="4347022" y="365185"/>
            <a:ext cx="4267200" cy="2740405"/>
          </a:xfrm>
          <a:prstGeom prst="rect">
            <a:avLst/>
          </a:prstGeom>
        </p:spPr>
      </p:pic>
      <p:sp>
        <p:nvSpPr>
          <p:cNvPr id="8" name="Content Placeholder 2"/>
          <p:cNvSpPr txBox="1">
            <a:spLocks/>
          </p:cNvSpPr>
          <p:nvPr/>
        </p:nvSpPr>
        <p:spPr bwMode="auto">
          <a:xfrm>
            <a:off x="4241800" y="3105590"/>
            <a:ext cx="4911278" cy="186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smtClean="0"/>
              <a:t>Cisco IP Phone contains an integrated three-port 10/100 switch dedicated to these devices:</a:t>
            </a:r>
          </a:p>
          <a:p>
            <a:pPr lvl="1"/>
            <a:r>
              <a:rPr lang="en-US" dirty="0" smtClean="0"/>
              <a:t>Port 1 connects to the switch or other VoIP device.</a:t>
            </a:r>
          </a:p>
          <a:p>
            <a:pPr lvl="1"/>
            <a:r>
              <a:rPr lang="en-US" dirty="0" smtClean="0"/>
              <a:t>Port 2 is an internal 10/100 interface that carries the IP phone traffic.</a:t>
            </a:r>
          </a:p>
          <a:p>
            <a:pPr lvl="1"/>
            <a:r>
              <a:rPr lang="en-US" dirty="0" smtClean="0"/>
              <a:t>Port 3 (access port) connects to a PC or other device.</a:t>
            </a:r>
          </a:p>
          <a:p>
            <a:endParaRPr lang="en-US" dirty="0" smtClean="0"/>
          </a:p>
        </p:txBody>
      </p:sp>
    </p:spTree>
    <p:extLst>
      <p:ext uri="{BB962C8B-B14F-4D97-AF65-F5344CB8AC3E}">
        <p14:creationId xmlns:p14="http://schemas.microsoft.com/office/powerpoint/2010/main" val="84447585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VLANs in a Multi-Switched Environment</a:t>
            </a:r>
            <a:r>
              <a:rPr lang="en-US" dirty="0" smtClean="0"/>
              <a:t/>
            </a:r>
            <a:br>
              <a:rPr lang="en-US" dirty="0" smtClean="0"/>
            </a:br>
            <a:r>
              <a:rPr lang="en-US" dirty="0" smtClean="0"/>
              <a:t>Packet Tracer – Investigating a VLAN Implementation</a:t>
            </a:r>
            <a:endParaRPr lang="en-US" dirty="0"/>
          </a:p>
        </p:txBody>
      </p:sp>
      <p:pic>
        <p:nvPicPr>
          <p:cNvPr id="6" name="Picture 5"/>
          <p:cNvPicPr>
            <a:picLocks noChangeAspect="1"/>
          </p:cNvPicPr>
          <p:nvPr/>
        </p:nvPicPr>
        <p:blipFill>
          <a:blip r:embed="rId3"/>
          <a:stretch>
            <a:fillRect/>
          </a:stretch>
        </p:blipFill>
        <p:spPr>
          <a:xfrm>
            <a:off x="1929644" y="798944"/>
            <a:ext cx="5157713" cy="4165600"/>
          </a:xfrm>
          <a:prstGeom prst="rect">
            <a:avLst/>
          </a:prstGeom>
          <a:ln>
            <a:solidFill>
              <a:srgbClr val="000000"/>
            </a:solidFill>
          </a:ln>
        </p:spPr>
      </p:pic>
    </p:spTree>
    <p:extLst>
      <p:ext uri="{BB962C8B-B14F-4D97-AF65-F5344CB8AC3E}">
        <p14:creationId xmlns:p14="http://schemas.microsoft.com/office/powerpoint/2010/main" val="517553405"/>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6.2 VLAN Implementation</a:t>
            </a:r>
            <a:endParaRPr lang="en-US" dirty="0"/>
          </a:p>
        </p:txBody>
      </p:sp>
    </p:spTree>
    <p:extLst>
      <p:ext uri="{BB962C8B-B14F-4D97-AF65-F5344CB8AC3E}">
        <p14:creationId xmlns:p14="http://schemas.microsoft.com/office/powerpoint/2010/main" val="258819895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9443" y="1379465"/>
            <a:ext cx="3986663" cy="498974"/>
          </a:xfrm>
        </p:spPr>
        <p:txBody>
          <a:bodyPr/>
          <a:lstStyle/>
          <a:p>
            <a:r>
              <a:rPr lang="en-US" dirty="0" smtClean="0"/>
              <a:t>Cisco Catalyst 2960 and 3560 Series switches support over 4,000 VLANs.</a:t>
            </a:r>
            <a:endParaRPr lang="en-US" dirty="0"/>
          </a:p>
        </p:txBody>
      </p:sp>
      <p:sp>
        <p:nvSpPr>
          <p:cNvPr id="21505" name="Rectangle 2"/>
          <p:cNvSpPr>
            <a:spLocks noGrp="1" noChangeArrowheads="1"/>
          </p:cNvSpPr>
          <p:nvPr>
            <p:ph type="title"/>
          </p:nvPr>
        </p:nvSpPr>
        <p:spPr/>
        <p:txBody>
          <a:bodyPr/>
          <a:lstStyle/>
          <a:p>
            <a:r>
              <a:rPr lang="en-US" sz="1600" dirty="0" smtClean="0"/>
              <a:t>VLAN Assignment</a:t>
            </a:r>
            <a:br>
              <a:rPr lang="en-US" sz="1600" dirty="0" smtClean="0"/>
            </a:br>
            <a:r>
              <a:rPr lang="en-US" dirty="0" smtClean="0"/>
              <a:t>VLAN Ranges on Catalyst Switches</a:t>
            </a:r>
            <a:endParaRPr lang="en-US" dirty="0"/>
          </a:p>
        </p:txBody>
      </p:sp>
      <p:pic>
        <p:nvPicPr>
          <p:cNvPr id="5" name="Picture 4"/>
          <p:cNvPicPr>
            <a:picLocks noChangeAspect="1"/>
          </p:cNvPicPr>
          <p:nvPr/>
        </p:nvPicPr>
        <p:blipFill>
          <a:blip r:embed="rId3"/>
          <a:stretch>
            <a:fillRect/>
          </a:stretch>
        </p:blipFill>
        <p:spPr>
          <a:xfrm>
            <a:off x="4728858" y="2056676"/>
            <a:ext cx="4187835" cy="2090089"/>
          </a:xfrm>
          <a:prstGeom prst="rect">
            <a:avLst/>
          </a:prstGeom>
        </p:spPr>
      </p:pic>
      <p:sp>
        <p:nvSpPr>
          <p:cNvPr id="7" name="Content Placeholder 1"/>
          <p:cNvSpPr txBox="1">
            <a:spLocks/>
          </p:cNvSpPr>
          <p:nvPr/>
        </p:nvSpPr>
        <p:spPr bwMode="auto">
          <a:xfrm>
            <a:off x="108906" y="827970"/>
            <a:ext cx="4619952" cy="222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VLANs are split into two categories:</a:t>
            </a:r>
          </a:p>
          <a:p>
            <a:pPr lvl="1"/>
            <a:r>
              <a:rPr lang="en-US" b="1" dirty="0" smtClean="0"/>
              <a:t>Normal range VLANs</a:t>
            </a:r>
          </a:p>
          <a:p>
            <a:pPr lvl="2"/>
            <a:r>
              <a:rPr lang="en-US" sz="1300" dirty="0" smtClean="0"/>
              <a:t>VLAN numbers from 1 to 1,005</a:t>
            </a:r>
          </a:p>
          <a:p>
            <a:pPr lvl="2"/>
            <a:r>
              <a:rPr lang="en-US" sz="1300" dirty="0" smtClean="0"/>
              <a:t>Configurations stored in the vlan.dat (in the flash memory)</a:t>
            </a:r>
          </a:p>
          <a:p>
            <a:pPr lvl="2"/>
            <a:r>
              <a:rPr lang="en-US" sz="1300" dirty="0" smtClean="0"/>
              <a:t>IDs 1002 through 1005 are reserved for legacy Token Ring and Fiber Distributed Data Interface (FDDI) VLANs, automatically created and cannot be removed.</a:t>
            </a:r>
            <a:endParaRPr lang="en-US" sz="1300" dirty="0"/>
          </a:p>
        </p:txBody>
      </p:sp>
      <p:sp>
        <p:nvSpPr>
          <p:cNvPr id="8" name="Content Placeholder 1"/>
          <p:cNvSpPr txBox="1">
            <a:spLocks/>
          </p:cNvSpPr>
          <p:nvPr/>
        </p:nvSpPr>
        <p:spPr bwMode="auto">
          <a:xfrm>
            <a:off x="108906" y="3101720"/>
            <a:ext cx="4398700" cy="15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b="1" dirty="0" smtClean="0"/>
              <a:t>Extended Range VLANs</a:t>
            </a:r>
          </a:p>
          <a:p>
            <a:pPr lvl="2"/>
            <a:r>
              <a:rPr lang="en-US" sz="1300" dirty="0" smtClean="0"/>
              <a:t>VLAN numbers from 1,006 to 4,096</a:t>
            </a:r>
          </a:p>
          <a:p>
            <a:pPr lvl="2"/>
            <a:r>
              <a:rPr lang="en-US" sz="1300" dirty="0" smtClean="0"/>
              <a:t>Configurations stored in the running configuration (NVRAM)</a:t>
            </a:r>
          </a:p>
          <a:p>
            <a:pPr lvl="2"/>
            <a:r>
              <a:rPr lang="en-US" sz="1300" dirty="0" smtClean="0"/>
              <a:t>VLAN Trunking Protocol (VTP) does not learn extended VLANs</a:t>
            </a:r>
          </a:p>
          <a:p>
            <a:endParaRPr lang="en-US" dirty="0" smtClean="0"/>
          </a:p>
          <a:p>
            <a:endParaRPr lang="en-US" dirty="0"/>
          </a:p>
        </p:txBody>
      </p:sp>
    </p:spTree>
    <p:extLst>
      <p:ext uri="{BB962C8B-B14F-4D97-AF65-F5344CB8AC3E}">
        <p14:creationId xmlns:p14="http://schemas.microsoft.com/office/powerpoint/2010/main" val="184938325"/>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VLAN Assignment</a:t>
            </a:r>
            <a:r>
              <a:rPr lang="en-US" dirty="0">
                <a:latin typeface="Arial" charset="0"/>
              </a:rPr>
              <a:t/>
            </a:r>
            <a:br>
              <a:rPr lang="en-US" dirty="0">
                <a:latin typeface="Arial" charset="0"/>
              </a:rPr>
            </a:br>
            <a:r>
              <a:rPr lang="en-US" dirty="0">
                <a:latin typeface="Arial" charset="0"/>
              </a:rPr>
              <a:t>Creating a VLAN</a:t>
            </a:r>
            <a:endParaRPr lang="en-US" dirty="0">
              <a:solidFill>
                <a:srgbClr val="00B0F0"/>
              </a:solidFill>
              <a:latin typeface="Arial" charset="0"/>
            </a:endParaRPr>
          </a:p>
        </p:txBody>
      </p:sp>
      <p:pic>
        <p:nvPicPr>
          <p:cNvPr id="4" name="Content Placeholder 3"/>
          <p:cNvPicPr>
            <a:picLocks noGrp="1" noChangeAspect="1"/>
          </p:cNvPicPr>
          <p:nvPr>
            <p:ph idx="1"/>
          </p:nvPr>
        </p:nvPicPr>
        <p:blipFill>
          <a:blip r:embed="rId3"/>
          <a:stretch>
            <a:fillRect/>
          </a:stretch>
        </p:blipFill>
        <p:spPr>
          <a:xfrm>
            <a:off x="1598523" y="2219622"/>
            <a:ext cx="3572161" cy="2283714"/>
          </a:xfrm>
          <a:prstGeom prst="rect">
            <a:avLst/>
          </a:prstGeom>
        </p:spPr>
      </p:pic>
      <p:pic>
        <p:nvPicPr>
          <p:cNvPr id="3" name="Picture 2"/>
          <p:cNvPicPr>
            <a:picLocks noChangeAspect="1"/>
          </p:cNvPicPr>
          <p:nvPr/>
        </p:nvPicPr>
        <p:blipFill>
          <a:blip r:embed="rId4"/>
          <a:stretch>
            <a:fillRect/>
          </a:stretch>
        </p:blipFill>
        <p:spPr>
          <a:xfrm>
            <a:off x="1598523" y="878914"/>
            <a:ext cx="6243173" cy="1260738"/>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5562442" y="2471612"/>
            <a:ext cx="2115871" cy="691241"/>
          </a:xfrm>
          <a:prstGeom prst="rect">
            <a:avLst/>
          </a:prstGeom>
        </p:spPr>
      </p:pic>
    </p:spTree>
    <p:extLst>
      <p:ext uri="{BB962C8B-B14F-4D97-AF65-F5344CB8AC3E}">
        <p14:creationId xmlns:p14="http://schemas.microsoft.com/office/powerpoint/2010/main" val="301123955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VLAN Assignment</a:t>
            </a:r>
            <a:r>
              <a:rPr lang="en-US" dirty="0">
                <a:latin typeface="Arial" charset="0"/>
              </a:rPr>
              <a:t/>
            </a:r>
            <a:br>
              <a:rPr lang="en-US" dirty="0">
                <a:latin typeface="Arial" charset="0"/>
              </a:rPr>
            </a:br>
            <a:r>
              <a:rPr lang="en-US" dirty="0">
                <a:latin typeface="Arial" charset="0"/>
              </a:rPr>
              <a:t>Assigning Ports to VLANs</a:t>
            </a:r>
            <a:endParaRPr lang="en-US" dirty="0">
              <a:solidFill>
                <a:srgbClr val="00B0F0"/>
              </a:solidFill>
              <a:latin typeface="Arial" charset="0"/>
            </a:endParaRPr>
          </a:p>
        </p:txBody>
      </p:sp>
      <p:pic>
        <p:nvPicPr>
          <p:cNvPr id="7" name="Picture 6"/>
          <p:cNvPicPr>
            <a:picLocks noChangeAspect="1"/>
          </p:cNvPicPr>
          <p:nvPr/>
        </p:nvPicPr>
        <p:blipFill>
          <a:blip r:embed="rId3"/>
          <a:stretch>
            <a:fillRect/>
          </a:stretch>
        </p:blipFill>
        <p:spPr>
          <a:xfrm>
            <a:off x="1345400" y="2156027"/>
            <a:ext cx="2896400" cy="1933102"/>
          </a:xfrm>
          <a:prstGeom prst="rect">
            <a:avLst/>
          </a:prstGeom>
        </p:spPr>
      </p:pic>
      <p:pic>
        <p:nvPicPr>
          <p:cNvPr id="4" name="Picture 3"/>
          <p:cNvPicPr>
            <a:picLocks noChangeAspect="1"/>
          </p:cNvPicPr>
          <p:nvPr/>
        </p:nvPicPr>
        <p:blipFill>
          <a:blip r:embed="rId4"/>
          <a:stretch>
            <a:fillRect/>
          </a:stretch>
        </p:blipFill>
        <p:spPr>
          <a:xfrm>
            <a:off x="2243665" y="3994424"/>
            <a:ext cx="1870835" cy="507154"/>
          </a:xfrm>
          <a:prstGeom prst="rect">
            <a:avLst/>
          </a:prstGeom>
        </p:spPr>
      </p:pic>
      <p:pic>
        <p:nvPicPr>
          <p:cNvPr id="9" name="Picture 8"/>
          <p:cNvPicPr>
            <a:picLocks noChangeAspect="1"/>
          </p:cNvPicPr>
          <p:nvPr/>
        </p:nvPicPr>
        <p:blipFill>
          <a:blip r:embed="rId5"/>
          <a:stretch>
            <a:fillRect/>
          </a:stretch>
        </p:blipFill>
        <p:spPr>
          <a:xfrm>
            <a:off x="2404458" y="851248"/>
            <a:ext cx="4335085" cy="1067649"/>
          </a:xfrm>
          <a:prstGeom prst="rect">
            <a:avLst/>
          </a:prstGeom>
          <a:ln>
            <a:solidFill>
              <a:srgbClr val="000000"/>
            </a:solidFill>
          </a:ln>
        </p:spPr>
      </p:pic>
      <p:pic>
        <p:nvPicPr>
          <p:cNvPr id="5" name="Picture 4"/>
          <p:cNvPicPr>
            <a:picLocks noChangeAspect="1"/>
          </p:cNvPicPr>
          <p:nvPr/>
        </p:nvPicPr>
        <p:blipFill>
          <a:blip r:embed="rId6"/>
          <a:stretch>
            <a:fillRect/>
          </a:stretch>
        </p:blipFill>
        <p:spPr>
          <a:xfrm>
            <a:off x="5897664" y="2144656"/>
            <a:ext cx="2758887" cy="957945"/>
          </a:xfrm>
          <a:prstGeom prst="rect">
            <a:avLst/>
          </a:prstGeom>
        </p:spPr>
      </p:pic>
      <p:pic>
        <p:nvPicPr>
          <p:cNvPr id="6" name="Picture 5"/>
          <p:cNvPicPr>
            <a:picLocks noChangeAspect="1"/>
          </p:cNvPicPr>
          <p:nvPr/>
        </p:nvPicPr>
        <p:blipFill>
          <a:blip r:embed="rId7"/>
          <a:stretch>
            <a:fillRect/>
          </a:stretch>
        </p:blipFill>
        <p:spPr>
          <a:xfrm>
            <a:off x="6152604" y="3197258"/>
            <a:ext cx="1696805" cy="1201051"/>
          </a:xfrm>
          <a:prstGeom prst="rect">
            <a:avLst/>
          </a:prstGeom>
        </p:spPr>
      </p:pic>
      <p:sp>
        <p:nvSpPr>
          <p:cNvPr id="8" name="Rectangle 7"/>
          <p:cNvSpPr/>
          <p:nvPr/>
        </p:nvSpPr>
        <p:spPr>
          <a:xfrm>
            <a:off x="399898" y="2063747"/>
            <a:ext cx="3931920" cy="2560320"/>
          </a:xfrm>
          <a:prstGeom prst="rect">
            <a:avLst/>
          </a:prstGeom>
          <a:no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a:solidFill>
                  <a:srgbClr val="000000"/>
                </a:solidFill>
              </a:rPr>
              <a:t>Example 1</a:t>
            </a:r>
          </a:p>
        </p:txBody>
      </p:sp>
      <p:sp>
        <p:nvSpPr>
          <p:cNvPr id="13" name="Rectangle 12"/>
          <p:cNvSpPr/>
          <p:nvPr/>
        </p:nvSpPr>
        <p:spPr>
          <a:xfrm>
            <a:off x="4857659" y="2063748"/>
            <a:ext cx="3931920" cy="2560320"/>
          </a:xfrm>
          <a:prstGeom prst="rect">
            <a:avLst/>
          </a:prstGeom>
          <a:no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rgbClr val="000000"/>
                </a:solidFill>
              </a:rPr>
              <a:t>Example 2</a:t>
            </a:r>
          </a:p>
        </p:txBody>
      </p:sp>
    </p:spTree>
    <p:extLst>
      <p:ext uri="{BB962C8B-B14F-4D97-AF65-F5344CB8AC3E}">
        <p14:creationId xmlns:p14="http://schemas.microsoft.com/office/powerpoint/2010/main" val="182291612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Chapter 6: VLANs</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Routing and Switching Essentials v6.0 Planning </a:t>
            </a:r>
            <a:r>
              <a:rPr lang="en-US" b="1" dirty="0"/>
              <a:t>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836034"/>
            <a:ext cx="8853286" cy="405644"/>
          </a:xfrm>
        </p:spPr>
        <p:txBody>
          <a:bodyPr/>
          <a:lstStyle/>
          <a:p>
            <a:r>
              <a:rPr lang="en-US" dirty="0" smtClean="0"/>
              <a:t>Remove VLAN Assignment</a:t>
            </a:r>
          </a:p>
        </p:txBody>
      </p:sp>
      <p:sp>
        <p:nvSpPr>
          <p:cNvPr id="21505" name="Rectangle 2"/>
          <p:cNvSpPr>
            <a:spLocks noGrp="1" noChangeArrowheads="1"/>
          </p:cNvSpPr>
          <p:nvPr>
            <p:ph type="title"/>
          </p:nvPr>
        </p:nvSpPr>
        <p:spPr/>
        <p:txBody>
          <a:bodyPr/>
          <a:lstStyle/>
          <a:p>
            <a:r>
              <a:rPr lang="en-US" sz="1600" dirty="0" smtClean="0"/>
              <a:t>VLAN Assignment</a:t>
            </a:r>
            <a:r>
              <a:rPr lang="en-US" dirty="0" smtClean="0"/>
              <a:t/>
            </a:r>
            <a:br>
              <a:rPr lang="en-US" dirty="0" smtClean="0"/>
            </a:br>
            <a:r>
              <a:rPr lang="en-US" dirty="0" smtClean="0"/>
              <a:t>Changing VLAN Port Membership</a:t>
            </a:r>
            <a:endParaRPr lang="en-US" dirty="0"/>
          </a:p>
        </p:txBody>
      </p:sp>
      <p:pic>
        <p:nvPicPr>
          <p:cNvPr id="6" name="Picture 5"/>
          <p:cNvPicPr>
            <a:picLocks noChangeAspect="1"/>
          </p:cNvPicPr>
          <p:nvPr/>
        </p:nvPicPr>
        <p:blipFill>
          <a:blip r:embed="rId3"/>
          <a:stretch>
            <a:fillRect/>
          </a:stretch>
        </p:blipFill>
        <p:spPr>
          <a:xfrm>
            <a:off x="364067" y="1204589"/>
            <a:ext cx="6229916" cy="1143524"/>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5241702" y="2491422"/>
            <a:ext cx="3389556" cy="2346091"/>
          </a:xfrm>
          <a:prstGeom prst="rect">
            <a:avLst/>
          </a:prstGeom>
        </p:spPr>
      </p:pic>
      <p:sp>
        <p:nvSpPr>
          <p:cNvPr id="10" name="Rectangle 9"/>
          <p:cNvSpPr/>
          <p:nvPr/>
        </p:nvSpPr>
        <p:spPr>
          <a:xfrm>
            <a:off x="2550017" y="3103808"/>
            <a:ext cx="2279559" cy="1169551"/>
          </a:xfrm>
          <a:prstGeom prst="rect">
            <a:avLst/>
          </a:prstGeom>
          <a:ln>
            <a:solidFill>
              <a:srgbClr val="000000"/>
            </a:solidFill>
          </a:ln>
        </p:spPr>
        <p:txBody>
          <a:bodyPr wrap="square">
            <a:spAutoFit/>
          </a:bodyPr>
          <a:lstStyle/>
          <a:p>
            <a:r>
              <a:rPr lang="en-US" sz="1400" dirty="0" smtClean="0">
                <a:solidFill>
                  <a:srgbClr val="000000"/>
                </a:solidFill>
              </a:rPr>
              <a:t>Even though interface F0/18 </a:t>
            </a:r>
            <a:r>
              <a:rPr lang="en-US" sz="1400" dirty="0">
                <a:solidFill>
                  <a:srgbClr val="000000"/>
                </a:solidFill>
              </a:rPr>
              <a:t>was previously assigned to VLAN </a:t>
            </a:r>
            <a:r>
              <a:rPr lang="en-US" sz="1400" dirty="0" smtClean="0">
                <a:solidFill>
                  <a:srgbClr val="000000"/>
                </a:solidFill>
              </a:rPr>
              <a:t>20, it reset </a:t>
            </a:r>
            <a:r>
              <a:rPr lang="en-US" sz="1400" dirty="0">
                <a:solidFill>
                  <a:srgbClr val="000000"/>
                </a:solidFill>
              </a:rPr>
              <a:t>to </a:t>
            </a:r>
            <a:r>
              <a:rPr lang="en-US" sz="1400" dirty="0" smtClean="0">
                <a:solidFill>
                  <a:srgbClr val="000000"/>
                </a:solidFill>
              </a:rPr>
              <a:t>the default VLAN1. </a:t>
            </a:r>
            <a:endParaRPr lang="en-US" sz="1400" dirty="0">
              <a:solidFill>
                <a:srgbClr val="000000"/>
              </a:solidFill>
            </a:endParaRPr>
          </a:p>
        </p:txBody>
      </p:sp>
      <p:sp>
        <p:nvSpPr>
          <p:cNvPr id="4" name="Right Arrow 3"/>
          <p:cNvSpPr/>
          <p:nvPr/>
        </p:nvSpPr>
        <p:spPr>
          <a:xfrm>
            <a:off x="4597759" y="3490175"/>
            <a:ext cx="643944" cy="347729"/>
          </a:xfrm>
          <a:prstGeom prs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18102392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a:t>
            </a:r>
            <a:r>
              <a:rPr lang="en-US" b="1" dirty="0" smtClean="0"/>
              <a:t>no </a:t>
            </a:r>
            <a:r>
              <a:rPr lang="en-US" b="1" dirty="0"/>
              <a:t>vlan </a:t>
            </a:r>
            <a:r>
              <a:rPr lang="en-US" i="1" dirty="0"/>
              <a:t>vlan-id </a:t>
            </a:r>
            <a:r>
              <a:rPr lang="en-US" dirty="0"/>
              <a:t>global configuration mode command </a:t>
            </a:r>
            <a:r>
              <a:rPr lang="en-US" dirty="0" smtClean="0"/>
              <a:t>to </a:t>
            </a:r>
            <a:r>
              <a:rPr lang="en-US" dirty="0"/>
              <a:t>remove </a:t>
            </a:r>
            <a:r>
              <a:rPr lang="en-US" dirty="0" smtClean="0"/>
              <a:t>VLAN.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To delete the entire vlan.dat file, use the </a:t>
            </a:r>
            <a:r>
              <a:rPr lang="en-US" b="1" dirty="0" smtClean="0"/>
              <a:t>delete flash:vlan.dat </a:t>
            </a:r>
            <a:r>
              <a:rPr lang="en-US" dirty="0" smtClean="0"/>
              <a:t>privileged EXEC mode command. </a:t>
            </a:r>
          </a:p>
          <a:p>
            <a:pPr lvl="1"/>
            <a:r>
              <a:rPr lang="en-US" b="1" dirty="0" smtClean="0"/>
              <a:t>delete vlan.dat</a:t>
            </a:r>
            <a:r>
              <a:rPr lang="en-US" dirty="0" smtClean="0"/>
              <a:t> can be used if the vlan.dat file has not been moved from its default location.</a:t>
            </a:r>
            <a:endParaRPr lang="en-US" dirty="0"/>
          </a:p>
        </p:txBody>
      </p:sp>
      <p:sp>
        <p:nvSpPr>
          <p:cNvPr id="21505" name="Rectangle 2"/>
          <p:cNvSpPr>
            <a:spLocks noGrp="1" noChangeArrowheads="1"/>
          </p:cNvSpPr>
          <p:nvPr>
            <p:ph type="title"/>
          </p:nvPr>
        </p:nvSpPr>
        <p:spPr/>
        <p:txBody>
          <a:bodyPr/>
          <a:lstStyle/>
          <a:p>
            <a:r>
              <a:rPr lang="en-US" sz="1600" dirty="0" smtClean="0"/>
              <a:t>VLAN Assignment</a:t>
            </a:r>
            <a:r>
              <a:rPr lang="en-US" dirty="0" smtClean="0"/>
              <a:t/>
            </a:r>
            <a:br>
              <a:rPr lang="en-US" dirty="0" smtClean="0"/>
            </a:br>
            <a:r>
              <a:rPr lang="en-US" dirty="0" smtClean="0"/>
              <a:t>Deleting VLANs</a:t>
            </a:r>
            <a:endParaRPr lang="en-US" dirty="0"/>
          </a:p>
        </p:txBody>
      </p:sp>
      <p:pic>
        <p:nvPicPr>
          <p:cNvPr id="5" name="Picture 4"/>
          <p:cNvPicPr>
            <a:picLocks noChangeAspect="1"/>
          </p:cNvPicPr>
          <p:nvPr/>
        </p:nvPicPr>
        <p:blipFill>
          <a:blip r:embed="rId3"/>
          <a:stretch>
            <a:fillRect/>
          </a:stretch>
        </p:blipFill>
        <p:spPr>
          <a:xfrm>
            <a:off x="2617788" y="1200365"/>
            <a:ext cx="3908425" cy="2370453"/>
          </a:xfrm>
          <a:prstGeom prst="rect">
            <a:avLst/>
          </a:prstGeom>
        </p:spPr>
      </p:pic>
    </p:spTree>
    <p:extLst>
      <p:ext uri="{BB962C8B-B14F-4D97-AF65-F5344CB8AC3E}">
        <p14:creationId xmlns:p14="http://schemas.microsoft.com/office/powerpoint/2010/main" val="138721994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5" y="798944"/>
            <a:ext cx="8853286" cy="605179"/>
          </a:xfrm>
        </p:spPr>
        <p:txBody>
          <a:bodyPr/>
          <a:lstStyle/>
          <a:p>
            <a:r>
              <a:rPr lang="en-US" dirty="0"/>
              <a:t>VLAN configurations can be validated using </a:t>
            </a:r>
            <a:r>
              <a:rPr lang="en-US" dirty="0" smtClean="0"/>
              <a:t>the Cisco </a:t>
            </a:r>
            <a:r>
              <a:rPr lang="en-US" dirty="0"/>
              <a:t>IOS </a:t>
            </a:r>
            <a:r>
              <a:rPr lang="en-US" b="1" dirty="0" smtClean="0"/>
              <a:t>show </a:t>
            </a:r>
            <a:r>
              <a:rPr lang="en-US" b="1" dirty="0"/>
              <a:t>vlan </a:t>
            </a:r>
            <a:r>
              <a:rPr lang="en-US" dirty="0"/>
              <a:t>and </a:t>
            </a:r>
            <a:r>
              <a:rPr lang="en-US" b="1" dirty="0"/>
              <a:t>show interfaces </a:t>
            </a:r>
            <a:r>
              <a:rPr lang="en-US" dirty="0"/>
              <a:t>command options.</a:t>
            </a:r>
          </a:p>
          <a:p>
            <a:endParaRPr lang="en-US" dirty="0"/>
          </a:p>
          <a:p>
            <a:endParaRPr lang="en-US" dirty="0"/>
          </a:p>
        </p:txBody>
      </p:sp>
      <p:sp>
        <p:nvSpPr>
          <p:cNvPr id="21505" name="Rectangle 2"/>
          <p:cNvSpPr>
            <a:spLocks noGrp="1" noChangeArrowheads="1"/>
          </p:cNvSpPr>
          <p:nvPr>
            <p:ph type="title"/>
          </p:nvPr>
        </p:nvSpPr>
        <p:spPr/>
        <p:txBody>
          <a:bodyPr/>
          <a:lstStyle/>
          <a:p>
            <a:r>
              <a:rPr lang="en-US" sz="1600" dirty="0" smtClean="0"/>
              <a:t>VLAN Assignment</a:t>
            </a:r>
            <a:r>
              <a:rPr lang="en-US" dirty="0" smtClean="0"/>
              <a:t/>
            </a:r>
            <a:br>
              <a:rPr lang="en-US" dirty="0" smtClean="0"/>
            </a:br>
            <a:r>
              <a:rPr lang="en-US" dirty="0" smtClean="0"/>
              <a:t>Verifying VLAN Information</a:t>
            </a:r>
            <a:endParaRPr lang="en-US" dirty="0"/>
          </a:p>
        </p:txBody>
      </p:sp>
      <p:pic>
        <p:nvPicPr>
          <p:cNvPr id="4" name="Picture 3"/>
          <p:cNvPicPr>
            <a:picLocks noChangeAspect="1"/>
          </p:cNvPicPr>
          <p:nvPr/>
        </p:nvPicPr>
        <p:blipFill>
          <a:blip r:embed="rId3"/>
          <a:stretch>
            <a:fillRect/>
          </a:stretch>
        </p:blipFill>
        <p:spPr>
          <a:xfrm>
            <a:off x="330904" y="1410109"/>
            <a:ext cx="4062586" cy="2831276"/>
          </a:xfrm>
          <a:prstGeom prst="rect">
            <a:avLst/>
          </a:prstGeom>
        </p:spPr>
      </p:pic>
      <p:pic>
        <p:nvPicPr>
          <p:cNvPr id="5" name="Picture 4"/>
          <p:cNvPicPr>
            <a:picLocks noChangeAspect="1"/>
          </p:cNvPicPr>
          <p:nvPr/>
        </p:nvPicPr>
        <p:blipFill>
          <a:blip r:embed="rId4"/>
          <a:stretch>
            <a:fillRect/>
          </a:stretch>
        </p:blipFill>
        <p:spPr>
          <a:xfrm>
            <a:off x="4501764" y="1404123"/>
            <a:ext cx="4364885" cy="2654322"/>
          </a:xfrm>
          <a:prstGeom prst="rect">
            <a:avLst/>
          </a:prstGeom>
        </p:spPr>
      </p:pic>
    </p:spTree>
    <p:extLst>
      <p:ext uri="{BB962C8B-B14F-4D97-AF65-F5344CB8AC3E}">
        <p14:creationId xmlns:p14="http://schemas.microsoft.com/office/powerpoint/2010/main" val="294878814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VLAN Assignment</a:t>
            </a:r>
            <a:r>
              <a:rPr lang="en-US" dirty="0" smtClean="0"/>
              <a:t/>
            </a:r>
            <a:br>
              <a:rPr lang="en-US" dirty="0" smtClean="0"/>
            </a:br>
            <a:r>
              <a:rPr lang="en-US" dirty="0" smtClean="0"/>
              <a:t>Packet Tracer – Configuring VLANs</a:t>
            </a:r>
            <a:endParaRPr lang="en-US" dirty="0"/>
          </a:p>
        </p:txBody>
      </p:sp>
      <p:pic>
        <p:nvPicPr>
          <p:cNvPr id="6" name="Content Placeholder 5"/>
          <p:cNvPicPr>
            <a:picLocks noGrp="1" noChangeAspect="1"/>
          </p:cNvPicPr>
          <p:nvPr>
            <p:ph idx="1"/>
          </p:nvPr>
        </p:nvPicPr>
        <p:blipFill>
          <a:blip r:embed="rId3"/>
          <a:stretch>
            <a:fillRect/>
          </a:stretch>
        </p:blipFill>
        <p:spPr>
          <a:xfrm>
            <a:off x="2725002" y="798513"/>
            <a:ext cx="3692408" cy="4156075"/>
          </a:xfrm>
          <a:prstGeom prst="rect">
            <a:avLst/>
          </a:prstGeom>
          <a:ln>
            <a:solidFill>
              <a:srgbClr val="000000"/>
            </a:solidFill>
          </a:ln>
        </p:spPr>
      </p:pic>
    </p:spTree>
    <p:extLst>
      <p:ext uri="{BB962C8B-B14F-4D97-AF65-F5344CB8AC3E}">
        <p14:creationId xmlns:p14="http://schemas.microsoft.com/office/powerpoint/2010/main" val="2023249905"/>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VLAN Trunks</a:t>
            </a:r>
            <a:r>
              <a:rPr lang="en-US" dirty="0">
                <a:latin typeface="Arial" charset="0"/>
              </a:rPr>
              <a:t/>
            </a:r>
            <a:br>
              <a:rPr lang="en-US" dirty="0">
                <a:latin typeface="Arial" charset="0"/>
              </a:rPr>
            </a:br>
            <a:r>
              <a:rPr lang="en-US" dirty="0">
                <a:ea typeface="ＭＳ Ｐゴシック" pitchFamily="34" charset="-128"/>
              </a:rPr>
              <a:t>Configuring IEEE 802.1q Trunk Links</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1998593" y="913244"/>
            <a:ext cx="5146815" cy="1334888"/>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540618" y="2370194"/>
            <a:ext cx="3635386" cy="2254226"/>
          </a:xfrm>
          <a:prstGeom prst="rect">
            <a:avLst/>
          </a:prstGeom>
        </p:spPr>
      </p:pic>
      <p:pic>
        <p:nvPicPr>
          <p:cNvPr id="5" name="Picture 4"/>
          <p:cNvPicPr>
            <a:picLocks noChangeAspect="1"/>
          </p:cNvPicPr>
          <p:nvPr/>
        </p:nvPicPr>
        <p:blipFill>
          <a:blip r:embed="rId5"/>
          <a:stretch>
            <a:fillRect/>
          </a:stretch>
        </p:blipFill>
        <p:spPr>
          <a:xfrm>
            <a:off x="5246649" y="3263780"/>
            <a:ext cx="3477949" cy="758565"/>
          </a:xfrm>
          <a:prstGeom prst="rect">
            <a:avLst/>
          </a:prstGeom>
        </p:spPr>
      </p:pic>
      <p:sp>
        <p:nvSpPr>
          <p:cNvPr id="6" name="Rectangle 5"/>
          <p:cNvSpPr/>
          <p:nvPr/>
        </p:nvSpPr>
        <p:spPr>
          <a:xfrm>
            <a:off x="484283" y="3324137"/>
            <a:ext cx="950066" cy="483326"/>
          </a:xfrm>
          <a:prstGeom prst="rect">
            <a:avLst/>
          </a:prstGeom>
          <a:solidFill>
            <a:schemeClr val="accent2">
              <a:lumMod val="5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800" dirty="0" smtClean="0"/>
              <a:t>Native VLAN</a:t>
            </a:r>
          </a:p>
          <a:p>
            <a:pPr algn="ctr"/>
            <a:r>
              <a:rPr lang="en-US" sz="800" dirty="0" smtClean="0"/>
              <a:t>VLAN 99</a:t>
            </a:r>
          </a:p>
          <a:p>
            <a:pPr algn="ctr"/>
            <a:r>
              <a:rPr lang="en-US" sz="800" dirty="0" smtClean="0"/>
              <a:t>172.17.99.0/24</a:t>
            </a:r>
          </a:p>
        </p:txBody>
      </p:sp>
    </p:spTree>
    <p:extLst>
      <p:ext uri="{BB962C8B-B14F-4D97-AF65-F5344CB8AC3E}">
        <p14:creationId xmlns:p14="http://schemas.microsoft.com/office/powerpoint/2010/main" val="89979557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VLAN Trunks</a:t>
            </a:r>
            <a:r>
              <a:rPr lang="en-US" dirty="0">
                <a:latin typeface="Arial" charset="0"/>
              </a:rPr>
              <a:t/>
            </a:r>
            <a:br>
              <a:rPr lang="en-US" dirty="0">
                <a:latin typeface="Arial" charset="0"/>
              </a:rPr>
            </a:br>
            <a:r>
              <a:rPr lang="en-US" dirty="0">
                <a:ea typeface="ＭＳ Ｐゴシック" pitchFamily="34" charset="-128"/>
              </a:rPr>
              <a:t>Resetting the Trunk to Default State</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1729942" y="756697"/>
            <a:ext cx="5288231" cy="1213819"/>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523008" y="2114138"/>
            <a:ext cx="2766291" cy="2489661"/>
          </a:xfrm>
          <a:prstGeom prst="rect">
            <a:avLst/>
          </a:prstGeom>
        </p:spPr>
      </p:pic>
      <p:pic>
        <p:nvPicPr>
          <p:cNvPr id="4" name="Picture 3"/>
          <p:cNvPicPr>
            <a:picLocks noChangeAspect="1"/>
          </p:cNvPicPr>
          <p:nvPr/>
        </p:nvPicPr>
        <p:blipFill>
          <a:blip r:embed="rId5"/>
          <a:stretch>
            <a:fillRect/>
          </a:stretch>
        </p:blipFill>
        <p:spPr>
          <a:xfrm>
            <a:off x="5805854" y="2156977"/>
            <a:ext cx="3000997" cy="2161023"/>
          </a:xfrm>
          <a:prstGeom prst="rect">
            <a:avLst/>
          </a:prstGeom>
        </p:spPr>
      </p:pic>
      <p:sp>
        <p:nvSpPr>
          <p:cNvPr id="5" name="TextBox 4"/>
          <p:cNvSpPr txBox="1"/>
          <p:nvPr/>
        </p:nvSpPr>
        <p:spPr>
          <a:xfrm>
            <a:off x="4558207" y="2152176"/>
            <a:ext cx="959943" cy="1645124"/>
          </a:xfrm>
          <a:prstGeom prst="rect">
            <a:avLst/>
          </a:prstGeom>
          <a:noFill/>
          <a:ln>
            <a:solidFill>
              <a:srgbClr val="000000"/>
            </a:solidFill>
          </a:ln>
        </p:spPr>
        <p:txBody>
          <a:bodyPr wrap="square" rtlCol="0">
            <a:noAutofit/>
          </a:bodyPr>
          <a:lstStyle/>
          <a:p>
            <a:r>
              <a:rPr lang="en-US" sz="1300" dirty="0" smtClean="0">
                <a:solidFill>
                  <a:srgbClr val="000000"/>
                </a:solidFill>
              </a:rPr>
              <a:t>F0/1 is configured as an access port which removes the trunk feature.</a:t>
            </a:r>
            <a:endParaRPr lang="en-US" sz="1300" dirty="0">
              <a:solidFill>
                <a:srgbClr val="000000"/>
              </a:solidFill>
            </a:endParaRPr>
          </a:p>
        </p:txBody>
      </p:sp>
      <p:sp>
        <p:nvSpPr>
          <p:cNvPr id="6" name="Right Arrow 5"/>
          <p:cNvSpPr/>
          <p:nvPr/>
        </p:nvSpPr>
        <p:spPr>
          <a:xfrm>
            <a:off x="5518150" y="2230399"/>
            <a:ext cx="287704" cy="284201"/>
          </a:xfrm>
          <a:prstGeom prs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710718085"/>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VLAN Trunks</a:t>
            </a:r>
            <a:r>
              <a:rPr lang="en-US" dirty="0">
                <a:latin typeface="Arial" charset="0"/>
              </a:rPr>
              <a:t/>
            </a:r>
            <a:br>
              <a:rPr lang="en-US" dirty="0">
                <a:latin typeface="Arial" charset="0"/>
              </a:rPr>
            </a:br>
            <a:r>
              <a:rPr lang="en-US" dirty="0" smtClean="0">
                <a:ea typeface="ＭＳ Ｐゴシック" pitchFamily="34" charset="-128"/>
              </a:rPr>
              <a:t>Verifying Trunk Configuration</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2349738" y="862458"/>
            <a:ext cx="4444525" cy="4002528"/>
          </a:xfrm>
          <a:prstGeom prst="rect">
            <a:avLst/>
          </a:prstGeom>
        </p:spPr>
      </p:pic>
    </p:spTree>
    <p:extLst>
      <p:ext uri="{BB962C8B-B14F-4D97-AF65-F5344CB8AC3E}">
        <p14:creationId xmlns:p14="http://schemas.microsoft.com/office/powerpoint/2010/main" val="712234003"/>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677367" y="798513"/>
            <a:ext cx="3787679" cy="4156075"/>
          </a:xfrm>
          <a:prstGeom prst="rect">
            <a:avLst/>
          </a:prstGeom>
          <a:ln>
            <a:solidFill>
              <a:srgbClr val="000000"/>
            </a:solidFill>
          </a:ln>
        </p:spPr>
      </p:pic>
      <p:sp>
        <p:nvSpPr>
          <p:cNvPr id="21505" name="Rectangle 2"/>
          <p:cNvSpPr>
            <a:spLocks noGrp="1" noChangeArrowheads="1"/>
          </p:cNvSpPr>
          <p:nvPr>
            <p:ph type="title"/>
          </p:nvPr>
        </p:nvSpPr>
        <p:spPr/>
        <p:txBody>
          <a:bodyPr/>
          <a:lstStyle/>
          <a:p>
            <a:r>
              <a:rPr lang="en-US" sz="1600" dirty="0" smtClean="0"/>
              <a:t>VLAN Trunks</a:t>
            </a:r>
            <a:r>
              <a:rPr lang="en-US" dirty="0" smtClean="0"/>
              <a:t/>
            </a:r>
            <a:br>
              <a:rPr lang="en-US" dirty="0" smtClean="0"/>
            </a:br>
            <a:r>
              <a:rPr lang="en-US" dirty="0" smtClean="0"/>
              <a:t>Packet Tracer – Configuring Trunks</a:t>
            </a:r>
            <a:endParaRPr lang="en-US" dirty="0"/>
          </a:p>
        </p:txBody>
      </p:sp>
    </p:spTree>
    <p:extLst>
      <p:ext uri="{BB962C8B-B14F-4D97-AF65-F5344CB8AC3E}">
        <p14:creationId xmlns:p14="http://schemas.microsoft.com/office/powerpoint/2010/main" val="2974488671"/>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VLAN Trunks</a:t>
            </a:r>
            <a:r>
              <a:rPr lang="en-US" dirty="0" smtClean="0"/>
              <a:t/>
            </a:r>
            <a:br>
              <a:rPr lang="en-US" dirty="0" smtClean="0"/>
            </a:br>
            <a:r>
              <a:rPr lang="en-US" dirty="0" smtClean="0"/>
              <a:t>Lab – Configuring VLANs and Trunks</a:t>
            </a:r>
            <a:endParaRPr lang="en-US" dirty="0"/>
          </a:p>
        </p:txBody>
      </p:sp>
      <p:pic>
        <p:nvPicPr>
          <p:cNvPr id="3" name="Content Placeholder 2"/>
          <p:cNvPicPr>
            <a:picLocks noGrp="1" noChangeAspect="1"/>
          </p:cNvPicPr>
          <p:nvPr>
            <p:ph idx="1"/>
          </p:nvPr>
        </p:nvPicPr>
        <p:blipFill>
          <a:blip r:embed="rId3"/>
          <a:stretch>
            <a:fillRect/>
          </a:stretch>
        </p:blipFill>
        <p:spPr>
          <a:xfrm>
            <a:off x="2866246" y="798513"/>
            <a:ext cx="3409921" cy="4156075"/>
          </a:xfrm>
          <a:prstGeom prst="rect">
            <a:avLst/>
          </a:prstGeom>
          <a:ln>
            <a:solidFill>
              <a:srgbClr val="000000"/>
            </a:solidFill>
          </a:ln>
        </p:spPr>
      </p:pic>
    </p:spTree>
    <p:extLst>
      <p:ext uri="{BB962C8B-B14F-4D97-AF65-F5344CB8AC3E}">
        <p14:creationId xmlns:p14="http://schemas.microsoft.com/office/powerpoint/2010/main" val="184454148"/>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4065" y="988181"/>
            <a:ext cx="3653235" cy="1310519"/>
          </a:xfrm>
        </p:spPr>
        <p:txBody>
          <a:bodyPr/>
          <a:lstStyle/>
          <a:p>
            <a:r>
              <a:rPr lang="en-US" dirty="0" smtClean="0"/>
              <a:t>Common practice </a:t>
            </a:r>
            <a:r>
              <a:rPr lang="en-US" dirty="0"/>
              <a:t>to associate a VLAN with an IP network.</a:t>
            </a:r>
          </a:p>
          <a:p>
            <a:pPr lvl="1"/>
            <a:r>
              <a:rPr lang="en-US" dirty="0"/>
              <a:t>D</a:t>
            </a:r>
            <a:r>
              <a:rPr lang="en-US" dirty="0" smtClean="0"/>
              <a:t>ifferent </a:t>
            </a:r>
            <a:r>
              <a:rPr lang="en-US" dirty="0"/>
              <a:t>IP networks </a:t>
            </a:r>
            <a:r>
              <a:rPr lang="en-US" dirty="0" smtClean="0"/>
              <a:t>must </a:t>
            </a:r>
            <a:r>
              <a:rPr lang="en-US" dirty="0"/>
              <a:t>communicate through a </a:t>
            </a:r>
            <a:r>
              <a:rPr lang="en-US" dirty="0" smtClean="0"/>
              <a:t>router.</a:t>
            </a:r>
          </a:p>
          <a:p>
            <a:pPr lvl="1"/>
            <a:r>
              <a:rPr lang="en-US" dirty="0"/>
              <a:t>A</a:t>
            </a:r>
            <a:r>
              <a:rPr lang="en-US" dirty="0" smtClean="0"/>
              <a:t>ll </a:t>
            </a:r>
            <a:r>
              <a:rPr lang="en-US" dirty="0"/>
              <a:t>devices within a VLAN must be part of the same IP network to communicate</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smtClean="0"/>
              <a:t>Troubleshoot VLANs and Trunks</a:t>
            </a:r>
            <a:r>
              <a:rPr lang="en-US" dirty="0" smtClean="0"/>
              <a:t/>
            </a:r>
            <a:br>
              <a:rPr lang="en-US" dirty="0" smtClean="0"/>
            </a:br>
            <a:r>
              <a:rPr lang="en-US" dirty="0" smtClean="0"/>
              <a:t>IP Addressing Issues with VLANs</a:t>
            </a:r>
            <a:endParaRPr lang="en-US" dirty="0"/>
          </a:p>
        </p:txBody>
      </p:sp>
      <p:pic>
        <p:nvPicPr>
          <p:cNvPr id="5" name="Picture 4"/>
          <p:cNvPicPr>
            <a:picLocks noChangeAspect="1"/>
          </p:cNvPicPr>
          <p:nvPr/>
        </p:nvPicPr>
        <p:blipFill>
          <a:blip r:embed="rId3"/>
          <a:stretch>
            <a:fillRect/>
          </a:stretch>
        </p:blipFill>
        <p:spPr>
          <a:xfrm>
            <a:off x="3922408" y="988180"/>
            <a:ext cx="4815192" cy="2961519"/>
          </a:xfrm>
          <a:prstGeom prst="rect">
            <a:avLst/>
          </a:prstGeom>
        </p:spPr>
      </p:pic>
      <p:sp>
        <p:nvSpPr>
          <p:cNvPr id="8" name="Content Placeholder 3"/>
          <p:cNvSpPr txBox="1">
            <a:spLocks/>
          </p:cNvSpPr>
          <p:nvPr/>
        </p:nvSpPr>
        <p:spPr bwMode="auto">
          <a:xfrm>
            <a:off x="144064" y="2851423"/>
            <a:ext cx="3653235" cy="82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In the figure, PC1 cannot communicate to the server because it has a wrong IP address configured.</a:t>
            </a:r>
          </a:p>
          <a:p>
            <a:endParaRPr lang="en-US" dirty="0" smtClean="0"/>
          </a:p>
          <a:p>
            <a:endParaRPr lang="en-US" dirty="0"/>
          </a:p>
        </p:txBody>
      </p:sp>
    </p:spTree>
    <p:extLst>
      <p:ext uri="{BB962C8B-B14F-4D97-AF65-F5344CB8AC3E}">
        <p14:creationId xmlns:p14="http://schemas.microsoft.com/office/powerpoint/2010/main" val="2864984685"/>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588331161"/>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6.0.1.2</a:t>
                      </a:r>
                      <a:endParaRPr lang="en-US" sz="1100" dirty="0"/>
                    </a:p>
                  </a:txBody>
                  <a:tcPr marL="68580" marR="68580" marT="34290" marB="34290" anchor="ctr"/>
                </a:tc>
                <a:tc>
                  <a:txBody>
                    <a:bodyPr/>
                    <a:lstStyle/>
                    <a:p>
                      <a:r>
                        <a:rPr lang="en-US" sz="1100" dirty="0" smtClean="0"/>
                        <a:t>Class Activity</a:t>
                      </a:r>
                      <a:endParaRPr lang="en-US" sz="1100" dirty="0"/>
                    </a:p>
                  </a:txBody>
                  <a:tcPr marL="68580" marR="68580" marT="34290" marB="34290" anchor="ctr"/>
                </a:tc>
                <a:tc>
                  <a:txBody>
                    <a:bodyPr/>
                    <a:lstStyle/>
                    <a:p>
                      <a:r>
                        <a:rPr lang="en-US" sz="1100" dirty="0" smtClean="0"/>
                        <a:t>Vacation Station</a:t>
                      </a:r>
                      <a:endParaRPr lang="en-US" sz="1100" dirty="0"/>
                    </a:p>
                  </a:txBody>
                  <a:tcPr marL="68580" marR="68580" marT="34290" marB="34290" anchor="ctr"/>
                </a:tc>
                <a:tc>
                  <a:txBody>
                    <a:bodyPr/>
                    <a:lstStyle/>
                    <a:p>
                      <a:r>
                        <a:rPr lang="en-US" sz="1100" dirty="0" smtClean="0"/>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6.1.1.5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Who Hears</a:t>
                      </a:r>
                      <a:r>
                        <a:rPr lang="en-US" sz="1100" baseline="0" dirty="0" smtClean="0"/>
                        <a:t> the Broadcast?</a:t>
                      </a:r>
                      <a:endParaRPr lang="en-US" sz="11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58585B"/>
                          </a:solidFill>
                          <a:effectLst/>
                          <a:uLnTx/>
                          <a:uFillTx/>
                          <a:latin typeface="Arial"/>
                          <a:ea typeface="+mn-ea"/>
                          <a:cs typeface="+mn-cs"/>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kern="1200" dirty="0" smtClean="0">
                          <a:solidFill>
                            <a:schemeClr val="dk1"/>
                          </a:solidFill>
                          <a:latin typeface="+mn-lt"/>
                          <a:ea typeface="+mn-ea"/>
                          <a:cs typeface="+mn-cs"/>
                        </a:rPr>
                        <a:t>6.1.2.6</a:t>
                      </a:r>
                      <a:endParaRPr lang="en-US" sz="1100" kern="1200" dirty="0">
                        <a:solidFill>
                          <a:schemeClr val="dk1"/>
                        </a:solidFill>
                        <a:latin typeface="+mn-lt"/>
                        <a:ea typeface="+mn-ea"/>
                        <a:cs typeface="+mn-cs"/>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Interactive Activity</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Predict Switch Behavior</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58585B"/>
                          </a:solidFill>
                          <a:effectLst/>
                          <a:uLnTx/>
                          <a:uFillTx/>
                          <a:latin typeface="Arial"/>
                          <a:ea typeface="+mn-ea"/>
                          <a:cs typeface="+mn-cs"/>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kern="1200" dirty="0" smtClean="0">
                          <a:solidFill>
                            <a:schemeClr val="dk1"/>
                          </a:solidFill>
                          <a:latin typeface="+mn-lt"/>
                          <a:ea typeface="+mn-ea"/>
                          <a:cs typeface="+mn-cs"/>
                        </a:rPr>
                        <a:t>6.1.2.7</a:t>
                      </a:r>
                      <a:endParaRPr lang="en-US" sz="11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Packet Tracer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Investigating a VLAN </a:t>
                      </a:r>
                      <a:r>
                        <a:rPr lang="en-US" sz="1100" kern="1200" baseline="0" dirty="0" smtClean="0">
                          <a:solidFill>
                            <a:schemeClr val="dk1"/>
                          </a:solidFill>
                          <a:latin typeface="+mn-lt"/>
                          <a:ea typeface="+mn-ea"/>
                          <a:cs typeface="+mn-cs"/>
                        </a:rPr>
                        <a:t>Implementation</a:t>
                      </a:r>
                      <a:endParaRPr lang="en-US" sz="11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Recommended</a:t>
                      </a:r>
                    </a:p>
                  </a:txBody>
                  <a:tcPr/>
                </a:tc>
                <a:extLst>
                  <a:ext uri="{0D108BD9-81ED-4DB2-BD59-A6C34878D82A}">
                    <a16:rowId xmlns:a16="http://schemas.microsoft.com/office/drawing/2014/main" val="10004"/>
                  </a:ext>
                </a:extLst>
              </a:tr>
              <a:tr h="292629">
                <a:tc>
                  <a:txBody>
                    <a:bodyPr/>
                    <a:lstStyle/>
                    <a:p>
                      <a:pPr algn="ctr"/>
                      <a:r>
                        <a:rPr lang="en-US" sz="1100" kern="1200" dirty="0">
                          <a:solidFill>
                            <a:schemeClr val="dk1"/>
                          </a:solidFill>
                          <a:latin typeface="+mn-lt"/>
                          <a:ea typeface="+mn-ea"/>
                          <a:cs typeface="+mn-cs"/>
                        </a:rPr>
                        <a:t>6.2.1.2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Syntax Checker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Creating a VLAN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a:t>
                      </a:r>
                    </a:p>
                  </a:txBody>
                  <a:tcPr/>
                </a:tc>
                <a:extLst>
                  <a:ext uri="{0D108BD9-81ED-4DB2-BD59-A6C34878D82A}">
                    <a16:rowId xmlns:a16="http://schemas.microsoft.com/office/drawing/2014/main" val="10005"/>
                  </a:ext>
                </a:extLst>
              </a:tr>
              <a:tr h="292629">
                <a:tc>
                  <a:txBody>
                    <a:bodyPr/>
                    <a:lstStyle/>
                    <a:p>
                      <a:pPr algn="ctr"/>
                      <a:r>
                        <a:rPr lang="en-US" sz="1100" kern="1200" dirty="0">
                          <a:solidFill>
                            <a:schemeClr val="dk1"/>
                          </a:solidFill>
                          <a:latin typeface="+mn-lt"/>
                          <a:ea typeface="+mn-ea"/>
                          <a:cs typeface="+mn-cs"/>
                        </a:rPr>
                        <a:t>6.2.1.3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Syntax Checker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Assign Ports to VLANS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a:t>
                      </a:r>
                    </a:p>
                  </a:txBody>
                  <a:tcPr/>
                </a:tc>
                <a:extLst>
                  <a:ext uri="{0D108BD9-81ED-4DB2-BD59-A6C34878D82A}">
                    <a16:rowId xmlns:a16="http://schemas.microsoft.com/office/drawing/2014/main" val="10006"/>
                  </a:ext>
                </a:extLst>
              </a:tr>
              <a:tr h="292629">
                <a:tc>
                  <a:txBody>
                    <a:bodyPr/>
                    <a:lstStyle/>
                    <a:p>
                      <a:pPr algn="ctr"/>
                      <a:r>
                        <a:rPr lang="en-US" sz="1100" kern="1200" dirty="0">
                          <a:solidFill>
                            <a:schemeClr val="dk1"/>
                          </a:solidFill>
                          <a:latin typeface="+mn-lt"/>
                          <a:ea typeface="+mn-ea"/>
                          <a:cs typeface="+mn-cs"/>
                        </a:rPr>
                        <a:t>6.2.1.4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Syntax Checker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Changing VLAN Port Membership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a:t>
                      </a:r>
                    </a:p>
                  </a:txBody>
                  <a:tcPr/>
                </a:tc>
                <a:extLst>
                  <a:ext uri="{0D108BD9-81ED-4DB2-BD59-A6C34878D82A}">
                    <a16:rowId xmlns:a16="http://schemas.microsoft.com/office/drawing/2014/main" val="10007"/>
                  </a:ext>
                </a:extLst>
              </a:tr>
              <a:tr h="292629">
                <a:tc>
                  <a:txBody>
                    <a:bodyPr/>
                    <a:lstStyle/>
                    <a:p>
                      <a:pPr algn="ctr"/>
                      <a:r>
                        <a:rPr lang="en-US" sz="1100" kern="1200" dirty="0">
                          <a:solidFill>
                            <a:schemeClr val="dk1"/>
                          </a:solidFill>
                          <a:latin typeface="+mn-lt"/>
                          <a:ea typeface="+mn-ea"/>
                          <a:cs typeface="+mn-cs"/>
                        </a:rPr>
                        <a:t>6.2.1.6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Syntax Checker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Verifying VLAN Information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a:t>
                      </a:r>
                    </a:p>
                  </a:txBody>
                  <a:tcPr/>
                </a:tc>
                <a:extLst>
                  <a:ext uri="{0D108BD9-81ED-4DB2-BD59-A6C34878D82A}">
                    <a16:rowId xmlns:a16="http://schemas.microsoft.com/office/drawing/2014/main" val="10008"/>
                  </a:ext>
                </a:extLst>
              </a:tr>
              <a:tr h="292629">
                <a:tc>
                  <a:txBody>
                    <a:bodyPr/>
                    <a:lstStyle/>
                    <a:p>
                      <a:pPr algn="ctr"/>
                      <a:r>
                        <a:rPr lang="en-US" sz="1100" kern="1200" dirty="0">
                          <a:solidFill>
                            <a:schemeClr val="dk1"/>
                          </a:solidFill>
                          <a:latin typeface="+mn-lt"/>
                          <a:ea typeface="+mn-ea"/>
                          <a:cs typeface="+mn-cs"/>
                        </a:rPr>
                        <a:t>6.2.1.7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Packet Tracer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Configuring VLANs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Recommended</a:t>
                      </a:r>
                    </a:p>
                  </a:txBody>
                  <a:tcP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5358" y="875887"/>
            <a:ext cx="8853286" cy="4155319"/>
          </a:xfrm>
        </p:spPr>
        <p:txBody>
          <a:bodyPr/>
          <a:lstStyle/>
          <a:p>
            <a:r>
              <a:rPr lang="en-US" dirty="0"/>
              <a:t>If all the IP address mismatches have been solved, but the device still cannot connect, check if the VLAN exists in the switch.</a:t>
            </a:r>
          </a:p>
          <a:p>
            <a:endParaRPr lang="en-US" dirty="0"/>
          </a:p>
        </p:txBody>
      </p:sp>
      <p:sp>
        <p:nvSpPr>
          <p:cNvPr id="21505" name="Rectangle 2"/>
          <p:cNvSpPr>
            <a:spLocks noGrp="1" noChangeArrowheads="1"/>
          </p:cNvSpPr>
          <p:nvPr>
            <p:ph type="title"/>
          </p:nvPr>
        </p:nvSpPr>
        <p:spPr/>
        <p:txBody>
          <a:bodyPr/>
          <a:lstStyle/>
          <a:p>
            <a:r>
              <a:rPr lang="en-US" sz="1600" dirty="0" smtClean="0"/>
              <a:t>Troubleshoot VLANs and Trunks</a:t>
            </a:r>
            <a:r>
              <a:rPr lang="en-US" dirty="0" smtClean="0"/>
              <a:t/>
            </a:r>
            <a:br>
              <a:rPr lang="en-US" dirty="0" smtClean="0"/>
            </a:br>
            <a:r>
              <a:rPr lang="en-US" dirty="0" smtClean="0"/>
              <a:t>Missing VLANs</a:t>
            </a:r>
            <a:endParaRPr lang="en-US" dirty="0"/>
          </a:p>
        </p:txBody>
      </p:sp>
      <p:pic>
        <p:nvPicPr>
          <p:cNvPr id="5" name="Picture 4"/>
          <p:cNvPicPr>
            <a:picLocks noChangeAspect="1"/>
          </p:cNvPicPr>
          <p:nvPr/>
        </p:nvPicPr>
        <p:blipFill>
          <a:blip r:embed="rId3"/>
          <a:stretch>
            <a:fillRect/>
          </a:stretch>
        </p:blipFill>
        <p:spPr>
          <a:xfrm>
            <a:off x="260877" y="1653992"/>
            <a:ext cx="4673212" cy="2683044"/>
          </a:xfrm>
          <a:prstGeom prst="rect">
            <a:avLst/>
          </a:prstGeom>
        </p:spPr>
      </p:pic>
      <p:pic>
        <p:nvPicPr>
          <p:cNvPr id="6" name="Picture 5"/>
          <p:cNvPicPr>
            <a:picLocks noChangeAspect="1"/>
          </p:cNvPicPr>
          <p:nvPr/>
        </p:nvPicPr>
        <p:blipFill>
          <a:blip r:embed="rId4"/>
          <a:stretch>
            <a:fillRect/>
          </a:stretch>
        </p:blipFill>
        <p:spPr>
          <a:xfrm>
            <a:off x="5191804" y="2740875"/>
            <a:ext cx="3514148" cy="1858055"/>
          </a:xfrm>
          <a:prstGeom prst="rect">
            <a:avLst/>
          </a:prstGeom>
        </p:spPr>
      </p:pic>
      <p:sp>
        <p:nvSpPr>
          <p:cNvPr id="9" name="TextBox 8"/>
          <p:cNvSpPr txBox="1"/>
          <p:nvPr/>
        </p:nvSpPr>
        <p:spPr>
          <a:xfrm>
            <a:off x="5191805" y="1413672"/>
            <a:ext cx="3558496" cy="1176334"/>
          </a:xfrm>
          <a:prstGeom prst="rect">
            <a:avLst/>
          </a:prstGeom>
          <a:noFill/>
        </p:spPr>
        <p:txBody>
          <a:bodyPr wrap="square" rtlCol="0">
            <a:noAutofit/>
          </a:bodyPr>
          <a:lstStyle/>
          <a:p>
            <a:r>
              <a:rPr lang="en-US" sz="1300" dirty="0">
                <a:solidFill>
                  <a:srgbClr val="000000"/>
                </a:solidFill>
              </a:rPr>
              <a:t>If the VLAN to which the port belongs </a:t>
            </a:r>
            <a:r>
              <a:rPr lang="en-US" sz="1300" dirty="0" smtClean="0">
                <a:solidFill>
                  <a:srgbClr val="000000"/>
                </a:solidFill>
              </a:rPr>
              <a:t>is deleted</a:t>
            </a:r>
            <a:r>
              <a:rPr lang="en-US" sz="1300" dirty="0">
                <a:solidFill>
                  <a:srgbClr val="000000"/>
                </a:solidFill>
              </a:rPr>
              <a:t>, the port becomes </a:t>
            </a:r>
            <a:r>
              <a:rPr lang="en-US" sz="1300" dirty="0" smtClean="0">
                <a:solidFill>
                  <a:srgbClr val="000000"/>
                </a:solidFill>
              </a:rPr>
              <a:t>inactive and is unable </a:t>
            </a:r>
            <a:r>
              <a:rPr lang="en-US" sz="1300" dirty="0">
                <a:solidFill>
                  <a:srgbClr val="000000"/>
                </a:solidFill>
              </a:rPr>
              <a:t>to communicate with the rest of the network. </a:t>
            </a:r>
            <a:endParaRPr lang="en-US" sz="1300" dirty="0" smtClean="0">
              <a:solidFill>
                <a:srgbClr val="000000"/>
              </a:solidFill>
            </a:endParaRPr>
          </a:p>
          <a:p>
            <a:pPr marL="114300" lvl="1" indent="-114300">
              <a:buFont typeface="Arial" panose="020B0604020202020204" pitchFamily="34" charset="0"/>
              <a:buChar char="•"/>
            </a:pPr>
            <a:r>
              <a:rPr lang="en-US" sz="1200" dirty="0" smtClean="0">
                <a:solidFill>
                  <a:srgbClr val="000000"/>
                </a:solidFill>
              </a:rPr>
              <a:t>It </a:t>
            </a:r>
            <a:r>
              <a:rPr lang="en-US" sz="1200" dirty="0">
                <a:solidFill>
                  <a:srgbClr val="000000"/>
                </a:solidFill>
              </a:rPr>
              <a:t>is not functional until the missing VLAN is created or the VLAN is removed from the port.</a:t>
            </a:r>
          </a:p>
          <a:p>
            <a:pPr marL="628650" lvl="1" indent="-171450">
              <a:buFont typeface="Arial" panose="020B0604020202020204" pitchFamily="34" charset="0"/>
              <a:buChar char="•"/>
            </a:pPr>
            <a:endParaRPr lang="en-US" sz="1100" dirty="0">
              <a:solidFill>
                <a:srgbClr val="000000"/>
              </a:solidFill>
            </a:endParaRPr>
          </a:p>
        </p:txBody>
      </p:sp>
      <p:sp>
        <p:nvSpPr>
          <p:cNvPr id="8" name="Rectangle 7"/>
          <p:cNvSpPr/>
          <p:nvPr/>
        </p:nvSpPr>
        <p:spPr>
          <a:xfrm>
            <a:off x="5049608" y="1413672"/>
            <a:ext cx="3798541" cy="3336128"/>
          </a:xfrm>
          <a:prstGeom prst="rect">
            <a:avLst/>
          </a:prstGeom>
          <a:no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760580968"/>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350" dirty="0">
                <a:latin typeface="Arial" charset="0"/>
              </a:rPr>
              <a:t>Troubleshoot VLANs and Trunks</a:t>
            </a:r>
            <a:r>
              <a:rPr lang="en-US" dirty="0">
                <a:latin typeface="Arial" charset="0"/>
              </a:rPr>
              <a:t/>
            </a:r>
            <a:br>
              <a:rPr lang="en-US" dirty="0">
                <a:latin typeface="Arial" charset="0"/>
              </a:rPr>
            </a:br>
            <a:r>
              <a:rPr lang="en-US" dirty="0">
                <a:ea typeface="ＭＳ Ｐゴシック" pitchFamily="34" charset="-128"/>
              </a:rPr>
              <a:t>Introduction to Troubleshooting Trunks</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244799" y="878422"/>
            <a:ext cx="4327202" cy="2370494"/>
          </a:xfrm>
          <a:prstGeom prst="rect">
            <a:avLst/>
          </a:prstGeom>
        </p:spPr>
      </p:pic>
      <p:pic>
        <p:nvPicPr>
          <p:cNvPr id="4" name="Picture 3"/>
          <p:cNvPicPr>
            <a:picLocks noChangeAspect="1"/>
          </p:cNvPicPr>
          <p:nvPr/>
        </p:nvPicPr>
        <p:blipFill>
          <a:blip r:embed="rId4"/>
          <a:stretch>
            <a:fillRect/>
          </a:stretch>
        </p:blipFill>
        <p:spPr>
          <a:xfrm>
            <a:off x="3479800" y="3535825"/>
            <a:ext cx="5448844" cy="1216486"/>
          </a:xfrm>
          <a:prstGeom prst="rect">
            <a:avLst/>
          </a:prstGeom>
        </p:spPr>
      </p:pic>
      <p:sp>
        <p:nvSpPr>
          <p:cNvPr id="3" name="TextBox 2"/>
          <p:cNvSpPr txBox="1"/>
          <p:nvPr/>
        </p:nvSpPr>
        <p:spPr>
          <a:xfrm>
            <a:off x="4317456" y="2302340"/>
            <a:ext cx="4521744" cy="1026053"/>
          </a:xfrm>
          <a:prstGeom prst="rect">
            <a:avLst/>
          </a:prstGeom>
          <a:noFill/>
          <a:ln>
            <a:solidFill>
              <a:srgbClr val="000000"/>
            </a:solidFill>
          </a:ln>
        </p:spPr>
        <p:txBody>
          <a:bodyPr wrap="square" rtlCol="0">
            <a:noAutofit/>
          </a:bodyPr>
          <a:lstStyle>
            <a:defPPr>
              <a:defRPr lang="en-US"/>
            </a:defPPr>
            <a:lvl1pPr>
              <a:defRPr sz="1100">
                <a:solidFill>
                  <a:srgbClr val="000000"/>
                </a:solidFill>
              </a:defRPr>
            </a:lvl1pPr>
            <a:lvl2pPr marL="114300" lvl="1" indent="-114300">
              <a:buFont typeface="Arial" panose="020B0604020202020204" pitchFamily="34" charset="0"/>
              <a:buChar char="•"/>
              <a:defRPr sz="1050">
                <a:solidFill>
                  <a:srgbClr val="000000"/>
                </a:solidFill>
              </a:defRPr>
            </a:lvl2pPr>
          </a:lstStyle>
          <a:p>
            <a:pPr marL="0" lvl="1" indent="0">
              <a:buNone/>
            </a:pPr>
            <a:r>
              <a:rPr lang="en-US" sz="1300" dirty="0"/>
              <a:t>In this example, the Native VLAN should be VLAN 99 however, the output of the command identifies VLAN 2 as the Native VLAN.</a:t>
            </a:r>
          </a:p>
          <a:p>
            <a:pPr lvl="1"/>
            <a:r>
              <a:rPr lang="en-US" sz="1200" dirty="0" smtClean="0"/>
              <a:t>To </a:t>
            </a:r>
            <a:r>
              <a:rPr lang="en-US" sz="1200" dirty="0"/>
              <a:t>solve </a:t>
            </a:r>
            <a:r>
              <a:rPr lang="en-US" sz="1200" dirty="0" smtClean="0"/>
              <a:t>this problem, </a:t>
            </a:r>
            <a:r>
              <a:rPr lang="en-US" sz="1200" dirty="0"/>
              <a:t>configure </a:t>
            </a:r>
            <a:r>
              <a:rPr lang="en-US" sz="1200" dirty="0" smtClean="0"/>
              <a:t>the same native </a:t>
            </a:r>
            <a:r>
              <a:rPr lang="en-US" sz="1200" dirty="0"/>
              <a:t>VLAN </a:t>
            </a:r>
            <a:r>
              <a:rPr lang="en-US" sz="1200" dirty="0" smtClean="0"/>
              <a:t>on </a:t>
            </a:r>
            <a:r>
              <a:rPr lang="en-US" sz="1200" dirty="0"/>
              <a:t>both </a:t>
            </a:r>
            <a:r>
              <a:rPr lang="en-US" sz="1200" dirty="0" smtClean="0"/>
              <a:t>sides.</a:t>
            </a:r>
            <a:endParaRPr lang="en-US" sz="1200" dirty="0"/>
          </a:p>
        </p:txBody>
      </p:sp>
      <p:sp>
        <p:nvSpPr>
          <p:cNvPr id="5" name="Down Arrow 4"/>
          <p:cNvSpPr/>
          <p:nvPr/>
        </p:nvSpPr>
        <p:spPr>
          <a:xfrm>
            <a:off x="6204222" y="3328393"/>
            <a:ext cx="374106" cy="207432"/>
          </a:xfrm>
          <a:prstGeom prst="down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973433286"/>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4065" y="798944"/>
            <a:ext cx="8853286" cy="4155319"/>
          </a:xfrm>
        </p:spPr>
        <p:txBody>
          <a:bodyPr/>
          <a:lstStyle/>
          <a:p>
            <a:r>
              <a:rPr lang="en-US" dirty="0"/>
              <a:t>Trunking issues are usually associated with incorrect configurations. </a:t>
            </a:r>
          </a:p>
          <a:p>
            <a:endParaRPr lang="en-US" dirty="0" smtClean="0"/>
          </a:p>
          <a:p>
            <a:r>
              <a:rPr lang="en-US" dirty="0" smtClean="0"/>
              <a:t>The </a:t>
            </a:r>
            <a:r>
              <a:rPr lang="en-US" dirty="0"/>
              <a:t>most common type of trunk configuration errors are:</a:t>
            </a: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sz="100" dirty="0" smtClean="0"/>
          </a:p>
          <a:p>
            <a:r>
              <a:rPr lang="en-US" dirty="0"/>
              <a:t>W</a:t>
            </a:r>
            <a:r>
              <a:rPr lang="en-US" dirty="0" smtClean="0"/>
              <a:t>hen a </a:t>
            </a:r>
            <a:r>
              <a:rPr lang="en-US" dirty="0"/>
              <a:t>trunk problem is </a:t>
            </a:r>
            <a:r>
              <a:rPr lang="en-US" dirty="0" smtClean="0"/>
              <a:t>suspected, it is recommended to troubleshoot </a:t>
            </a:r>
            <a:r>
              <a:rPr lang="en-US" dirty="0"/>
              <a:t>in the order shown above.</a:t>
            </a:r>
          </a:p>
          <a:p>
            <a:endParaRPr lang="en-US" dirty="0"/>
          </a:p>
        </p:txBody>
      </p:sp>
      <p:sp>
        <p:nvSpPr>
          <p:cNvPr id="21505" name="Rectangle 2"/>
          <p:cNvSpPr>
            <a:spLocks noGrp="1" noChangeArrowheads="1"/>
          </p:cNvSpPr>
          <p:nvPr>
            <p:ph type="title"/>
          </p:nvPr>
        </p:nvSpPr>
        <p:spPr/>
        <p:txBody>
          <a:bodyPr/>
          <a:lstStyle/>
          <a:p>
            <a:r>
              <a:rPr lang="en-US" sz="1600" dirty="0" smtClean="0"/>
              <a:t>Troubleshoot VLANs and Trunks</a:t>
            </a:r>
            <a:r>
              <a:rPr lang="en-US" dirty="0" smtClean="0"/>
              <a:t/>
            </a:r>
            <a:br>
              <a:rPr lang="en-US" dirty="0" smtClean="0"/>
            </a:br>
            <a:r>
              <a:rPr lang="en-US" dirty="0" smtClean="0"/>
              <a:t>Common Problems with Trunks</a:t>
            </a:r>
            <a:endParaRPr lang="en-US" dirty="0"/>
          </a:p>
        </p:txBody>
      </p:sp>
      <p:pic>
        <p:nvPicPr>
          <p:cNvPr id="5" name="Picture 4"/>
          <p:cNvPicPr>
            <a:picLocks noChangeAspect="1"/>
          </p:cNvPicPr>
          <p:nvPr/>
        </p:nvPicPr>
        <p:blipFill>
          <a:blip r:embed="rId3"/>
          <a:stretch>
            <a:fillRect/>
          </a:stretch>
        </p:blipFill>
        <p:spPr>
          <a:xfrm>
            <a:off x="857835" y="1910344"/>
            <a:ext cx="7428330" cy="1868912"/>
          </a:xfrm>
          <a:prstGeom prst="rect">
            <a:avLst/>
          </a:prstGeom>
          <a:ln>
            <a:solidFill>
              <a:srgbClr val="000000"/>
            </a:solidFill>
          </a:ln>
        </p:spPr>
      </p:pic>
    </p:spTree>
    <p:extLst>
      <p:ext uri="{BB962C8B-B14F-4D97-AF65-F5344CB8AC3E}">
        <p14:creationId xmlns:p14="http://schemas.microsoft.com/office/powerpoint/2010/main" val="3804713590"/>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4065" y="798944"/>
            <a:ext cx="5520135" cy="4155319"/>
          </a:xfrm>
        </p:spPr>
        <p:txBody>
          <a:bodyPr/>
          <a:lstStyle/>
          <a:p>
            <a:r>
              <a:rPr lang="en-US" dirty="0" smtClean="0"/>
              <a:t>In this example, PC4 cannot reach the Web server.</a:t>
            </a:r>
          </a:p>
          <a:p>
            <a:pPr lvl="1"/>
            <a:r>
              <a:rPr lang="en-US" dirty="0" smtClean="0"/>
              <a:t>The trunk links on S1 and S3 are verified and reveal that the S3 trunk port has been configured as an access port.</a:t>
            </a:r>
            <a:endParaRPr lang="en-US" dirty="0"/>
          </a:p>
        </p:txBody>
      </p:sp>
      <p:sp>
        <p:nvSpPr>
          <p:cNvPr id="21505" name="Rectangle 2"/>
          <p:cNvSpPr>
            <a:spLocks noGrp="1" noChangeArrowheads="1"/>
          </p:cNvSpPr>
          <p:nvPr>
            <p:ph type="title"/>
          </p:nvPr>
        </p:nvSpPr>
        <p:spPr/>
        <p:txBody>
          <a:bodyPr/>
          <a:lstStyle/>
          <a:p>
            <a:pPr eaLnBrk="1" hangingPunct="1"/>
            <a:r>
              <a:rPr lang="en-US" sz="1350" dirty="0">
                <a:latin typeface="Arial" charset="0"/>
              </a:rPr>
              <a:t>Troubleshoot VLANs and Trunks</a:t>
            </a:r>
            <a:r>
              <a:rPr lang="en-US" dirty="0">
                <a:latin typeface="Arial" charset="0"/>
              </a:rPr>
              <a:t/>
            </a:r>
            <a:br>
              <a:rPr lang="en-US" dirty="0">
                <a:latin typeface="Arial" charset="0"/>
              </a:rPr>
            </a:br>
            <a:r>
              <a:rPr lang="en-US" dirty="0">
                <a:ea typeface="ＭＳ Ｐゴシック" pitchFamily="34" charset="-128"/>
              </a:rPr>
              <a:t>Incorrect Port Mode</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596900" y="1913443"/>
            <a:ext cx="3530600" cy="2301784"/>
          </a:xfrm>
          <a:prstGeom prst="rect">
            <a:avLst/>
          </a:prstGeom>
        </p:spPr>
      </p:pic>
      <p:pic>
        <p:nvPicPr>
          <p:cNvPr id="3" name="Picture 2"/>
          <p:cNvPicPr>
            <a:picLocks noChangeAspect="1"/>
          </p:cNvPicPr>
          <p:nvPr/>
        </p:nvPicPr>
        <p:blipFill>
          <a:blip r:embed="rId4"/>
          <a:stretch>
            <a:fillRect/>
          </a:stretch>
        </p:blipFill>
        <p:spPr>
          <a:xfrm>
            <a:off x="5578076" y="311715"/>
            <a:ext cx="3217079" cy="1793406"/>
          </a:xfrm>
          <a:prstGeom prst="rect">
            <a:avLst/>
          </a:prstGeom>
        </p:spPr>
      </p:pic>
      <p:pic>
        <p:nvPicPr>
          <p:cNvPr id="4" name="Picture 3"/>
          <p:cNvPicPr>
            <a:picLocks noChangeAspect="1"/>
          </p:cNvPicPr>
          <p:nvPr/>
        </p:nvPicPr>
        <p:blipFill>
          <a:blip r:embed="rId5"/>
          <a:stretch>
            <a:fillRect/>
          </a:stretch>
        </p:blipFill>
        <p:spPr>
          <a:xfrm>
            <a:off x="6263140" y="2244220"/>
            <a:ext cx="2011314" cy="1003664"/>
          </a:xfrm>
          <a:prstGeom prst="rect">
            <a:avLst/>
          </a:prstGeom>
        </p:spPr>
      </p:pic>
      <p:pic>
        <p:nvPicPr>
          <p:cNvPr id="5" name="Picture 4"/>
          <p:cNvPicPr>
            <a:picLocks noChangeAspect="1"/>
          </p:cNvPicPr>
          <p:nvPr/>
        </p:nvPicPr>
        <p:blipFill>
          <a:blip r:embed="rId6"/>
          <a:stretch>
            <a:fillRect/>
          </a:stretch>
        </p:blipFill>
        <p:spPr>
          <a:xfrm>
            <a:off x="5942303" y="3875678"/>
            <a:ext cx="2702032" cy="670351"/>
          </a:xfrm>
          <a:prstGeom prst="rect">
            <a:avLst/>
          </a:prstGeom>
        </p:spPr>
      </p:pic>
      <p:sp>
        <p:nvSpPr>
          <p:cNvPr id="10" name="TextBox 9"/>
          <p:cNvSpPr txBox="1"/>
          <p:nvPr/>
        </p:nvSpPr>
        <p:spPr>
          <a:xfrm>
            <a:off x="5942303" y="3378121"/>
            <a:ext cx="2702032" cy="1167908"/>
          </a:xfrm>
          <a:prstGeom prst="rect">
            <a:avLst/>
          </a:prstGeom>
          <a:noFill/>
          <a:ln>
            <a:solidFill>
              <a:srgbClr val="000000"/>
            </a:solidFill>
          </a:ln>
        </p:spPr>
        <p:txBody>
          <a:bodyPr wrap="square" rtlCol="0">
            <a:noAutofit/>
          </a:bodyPr>
          <a:lstStyle>
            <a:defPPr>
              <a:defRPr lang="en-US"/>
            </a:defPPr>
            <a:lvl1pPr>
              <a:defRPr sz="1100">
                <a:solidFill>
                  <a:srgbClr val="000000"/>
                </a:solidFill>
              </a:defRPr>
            </a:lvl1pPr>
            <a:lvl2pPr marL="114300" lvl="1" indent="-114300">
              <a:buFont typeface="Arial" panose="020B0604020202020204" pitchFamily="34" charset="0"/>
              <a:buChar char="•"/>
              <a:defRPr sz="1050">
                <a:solidFill>
                  <a:srgbClr val="000000"/>
                </a:solidFill>
              </a:defRPr>
            </a:lvl2pPr>
          </a:lstStyle>
          <a:p>
            <a:pPr marL="0" lvl="1" indent="0">
              <a:buNone/>
            </a:pPr>
            <a:r>
              <a:rPr lang="en-US" sz="1200" dirty="0" smtClean="0"/>
              <a:t>To resolve the issue, the S3 F03 port is configured as a trunk link.</a:t>
            </a:r>
            <a:endParaRPr lang="en-US" sz="1200" dirty="0"/>
          </a:p>
        </p:txBody>
      </p:sp>
    </p:spTree>
    <p:extLst>
      <p:ext uri="{BB962C8B-B14F-4D97-AF65-F5344CB8AC3E}">
        <p14:creationId xmlns:p14="http://schemas.microsoft.com/office/powerpoint/2010/main" val="420096665"/>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8599885" cy="4155319"/>
          </a:xfrm>
        </p:spPr>
        <p:txBody>
          <a:bodyPr/>
          <a:lstStyle/>
          <a:p>
            <a:r>
              <a:rPr lang="en-US" dirty="0"/>
              <a:t>In this example, PC5 cannot reach the Student Email server.</a:t>
            </a:r>
          </a:p>
          <a:p>
            <a:pPr lvl="1"/>
            <a:r>
              <a:rPr lang="en-US" dirty="0"/>
              <a:t>The output of the </a:t>
            </a:r>
            <a:r>
              <a:rPr lang="en-US" b="1" dirty="0"/>
              <a:t>switchport trunk allowed vlan </a:t>
            </a:r>
            <a:r>
              <a:rPr lang="en-US" dirty="0"/>
              <a:t>command reveals S1 is not allowing VLAN </a:t>
            </a:r>
            <a:r>
              <a:rPr lang="en-US" dirty="0" smtClean="0"/>
              <a:t>20.</a:t>
            </a:r>
            <a:endParaRPr lang="en-US" dirty="0"/>
          </a:p>
        </p:txBody>
      </p:sp>
      <p:sp>
        <p:nvSpPr>
          <p:cNvPr id="21505" name="Rectangle 2"/>
          <p:cNvSpPr>
            <a:spLocks noGrp="1" noChangeArrowheads="1"/>
          </p:cNvSpPr>
          <p:nvPr>
            <p:ph type="title"/>
          </p:nvPr>
        </p:nvSpPr>
        <p:spPr/>
        <p:txBody>
          <a:bodyPr/>
          <a:lstStyle/>
          <a:p>
            <a:pPr eaLnBrk="1" hangingPunct="1"/>
            <a:r>
              <a:rPr lang="en-US" sz="1350" dirty="0">
                <a:latin typeface="Arial" charset="0"/>
              </a:rPr>
              <a:t>Troubleshoot VLANs and Trunks</a:t>
            </a:r>
            <a:r>
              <a:rPr lang="en-US" dirty="0">
                <a:latin typeface="Arial" charset="0"/>
              </a:rPr>
              <a:t/>
            </a:r>
            <a:br>
              <a:rPr lang="en-US" dirty="0">
                <a:latin typeface="Arial" charset="0"/>
              </a:rPr>
            </a:br>
            <a:r>
              <a:rPr lang="en-US" dirty="0">
                <a:ea typeface="ＭＳ Ｐゴシック" pitchFamily="34" charset="-128"/>
              </a:rPr>
              <a:t>Incorrect VLAN List</a:t>
            </a:r>
            <a:endParaRPr lang="en-US" dirty="0">
              <a:solidFill>
                <a:srgbClr val="00B0F0"/>
              </a:solidFill>
              <a:latin typeface="Arial" charset="0"/>
            </a:endParaRPr>
          </a:p>
        </p:txBody>
      </p:sp>
      <p:pic>
        <p:nvPicPr>
          <p:cNvPr id="3" name="Picture 2"/>
          <p:cNvPicPr>
            <a:picLocks noChangeAspect="1"/>
          </p:cNvPicPr>
          <p:nvPr/>
        </p:nvPicPr>
        <p:blipFill>
          <a:blip r:embed="rId3"/>
          <a:stretch>
            <a:fillRect/>
          </a:stretch>
        </p:blipFill>
        <p:spPr>
          <a:xfrm>
            <a:off x="596900" y="1556495"/>
            <a:ext cx="4462833" cy="3004418"/>
          </a:xfrm>
          <a:prstGeom prst="rect">
            <a:avLst/>
          </a:prstGeom>
        </p:spPr>
      </p:pic>
      <p:pic>
        <p:nvPicPr>
          <p:cNvPr id="4" name="Picture 3"/>
          <p:cNvPicPr>
            <a:picLocks noChangeAspect="1"/>
          </p:cNvPicPr>
          <p:nvPr/>
        </p:nvPicPr>
        <p:blipFill>
          <a:blip r:embed="rId4"/>
          <a:stretch>
            <a:fillRect/>
          </a:stretch>
        </p:blipFill>
        <p:spPr>
          <a:xfrm>
            <a:off x="5527443" y="1556495"/>
            <a:ext cx="2963546" cy="1017227"/>
          </a:xfrm>
          <a:prstGeom prst="rect">
            <a:avLst/>
          </a:prstGeom>
        </p:spPr>
      </p:pic>
      <p:pic>
        <p:nvPicPr>
          <p:cNvPr id="5" name="Picture 4"/>
          <p:cNvPicPr>
            <a:picLocks noChangeAspect="1"/>
          </p:cNvPicPr>
          <p:nvPr/>
        </p:nvPicPr>
        <p:blipFill>
          <a:blip r:embed="rId5"/>
          <a:stretch>
            <a:fillRect/>
          </a:stretch>
        </p:blipFill>
        <p:spPr>
          <a:xfrm>
            <a:off x="5527443" y="3297847"/>
            <a:ext cx="3121257" cy="1505504"/>
          </a:xfrm>
          <a:prstGeom prst="rect">
            <a:avLst/>
          </a:prstGeom>
        </p:spPr>
      </p:pic>
      <p:sp>
        <p:nvSpPr>
          <p:cNvPr id="9" name="TextBox 8"/>
          <p:cNvSpPr txBox="1"/>
          <p:nvPr/>
        </p:nvSpPr>
        <p:spPr>
          <a:xfrm>
            <a:off x="5527777" y="2807172"/>
            <a:ext cx="3120923" cy="1996179"/>
          </a:xfrm>
          <a:prstGeom prst="rect">
            <a:avLst/>
          </a:prstGeom>
          <a:noFill/>
          <a:ln>
            <a:solidFill>
              <a:srgbClr val="000000"/>
            </a:solidFill>
          </a:ln>
        </p:spPr>
        <p:txBody>
          <a:bodyPr wrap="square" rtlCol="0">
            <a:noAutofit/>
          </a:bodyPr>
          <a:lstStyle>
            <a:defPPr>
              <a:defRPr lang="en-US"/>
            </a:defPPr>
            <a:lvl1pPr>
              <a:defRPr sz="1100">
                <a:solidFill>
                  <a:srgbClr val="000000"/>
                </a:solidFill>
              </a:defRPr>
            </a:lvl1pPr>
            <a:lvl2pPr marL="114300" lvl="1" indent="-114300">
              <a:buFont typeface="Arial" panose="020B0604020202020204" pitchFamily="34" charset="0"/>
              <a:buChar char="•"/>
              <a:defRPr sz="1050">
                <a:solidFill>
                  <a:srgbClr val="000000"/>
                </a:solidFill>
              </a:defRPr>
            </a:lvl2pPr>
          </a:lstStyle>
          <a:p>
            <a:pPr marL="0" lvl="1" indent="0">
              <a:buNone/>
            </a:pPr>
            <a:r>
              <a:rPr lang="en-US" sz="1200" dirty="0" smtClean="0"/>
              <a:t>To resolve the issue, the S1 F0/1 port is configured to allow VLANs 10, 20, and 99.</a:t>
            </a:r>
            <a:endParaRPr lang="en-US" sz="1200" dirty="0"/>
          </a:p>
        </p:txBody>
      </p:sp>
    </p:spTree>
    <p:extLst>
      <p:ext uri="{BB962C8B-B14F-4D97-AF65-F5344CB8AC3E}">
        <p14:creationId xmlns:p14="http://schemas.microsoft.com/office/powerpoint/2010/main" val="3201152082"/>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350" dirty="0">
                <a:latin typeface="Arial" charset="0"/>
              </a:rPr>
              <a:t>Troubleshoot VLANs and Trunks</a:t>
            </a:r>
            <a:r>
              <a:rPr lang="en-US" dirty="0">
                <a:latin typeface="Arial" charset="0"/>
              </a:rPr>
              <a:t/>
            </a:r>
            <a:br>
              <a:rPr lang="en-US" dirty="0">
                <a:latin typeface="Arial" charset="0"/>
              </a:rPr>
            </a:br>
            <a:r>
              <a:rPr lang="en-US" sz="2000" dirty="0">
                <a:ea typeface="ＭＳ Ｐゴシック" pitchFamily="34" charset="-128"/>
              </a:rPr>
              <a:t>Packet Tracer - Troubleshooting a VLAN Implementation - Scenario 1</a:t>
            </a:r>
            <a:endParaRPr lang="en-US" sz="2000" dirty="0">
              <a:solidFill>
                <a:srgbClr val="00B0F0"/>
              </a:solidFill>
              <a:latin typeface="Arial" charset="0"/>
            </a:endParaRPr>
          </a:p>
        </p:txBody>
      </p:sp>
      <p:pic>
        <p:nvPicPr>
          <p:cNvPr id="7" name="Content Placeholder 6"/>
          <p:cNvPicPr>
            <a:picLocks noGrp="1" noChangeAspect="1"/>
          </p:cNvPicPr>
          <p:nvPr>
            <p:ph idx="1"/>
          </p:nvPr>
        </p:nvPicPr>
        <p:blipFill>
          <a:blip r:embed="rId3"/>
          <a:stretch>
            <a:fillRect/>
          </a:stretch>
        </p:blipFill>
        <p:spPr>
          <a:xfrm>
            <a:off x="2791493" y="798513"/>
            <a:ext cx="3559427" cy="4156075"/>
          </a:xfrm>
          <a:prstGeom prst="rect">
            <a:avLst/>
          </a:prstGeom>
          <a:ln>
            <a:solidFill>
              <a:srgbClr val="000000"/>
            </a:solidFill>
          </a:ln>
        </p:spPr>
      </p:pic>
    </p:spTree>
    <p:extLst>
      <p:ext uri="{BB962C8B-B14F-4D97-AF65-F5344CB8AC3E}">
        <p14:creationId xmlns:p14="http://schemas.microsoft.com/office/powerpoint/2010/main" val="2921998260"/>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350" dirty="0">
                <a:latin typeface="Arial" charset="0"/>
              </a:rPr>
              <a:t>Troubleshoot VLANs and Trunks</a:t>
            </a:r>
            <a:r>
              <a:rPr lang="en-US" dirty="0">
                <a:latin typeface="Arial" charset="0"/>
              </a:rPr>
              <a:t/>
            </a:r>
            <a:br>
              <a:rPr lang="en-US" dirty="0">
                <a:latin typeface="Arial" charset="0"/>
              </a:rPr>
            </a:br>
            <a:r>
              <a:rPr lang="en-US" sz="2000" dirty="0">
                <a:ea typeface="ＭＳ Ｐゴシック" pitchFamily="34" charset="-128"/>
              </a:rPr>
              <a:t>Packet Tracer - Troubleshooting a VLAN Implementation - Scenario </a:t>
            </a:r>
            <a:r>
              <a:rPr lang="en-US" sz="2000" dirty="0" smtClean="0">
                <a:ea typeface="ＭＳ Ｐゴシック" pitchFamily="34" charset="-128"/>
              </a:rPr>
              <a:t>2</a:t>
            </a:r>
            <a:endParaRPr lang="en-US" sz="2000" dirty="0">
              <a:solidFill>
                <a:srgbClr val="00B0F0"/>
              </a:solidFill>
              <a:latin typeface="Arial" charset="0"/>
            </a:endParaRPr>
          </a:p>
        </p:txBody>
      </p:sp>
      <p:pic>
        <p:nvPicPr>
          <p:cNvPr id="3" name="Content Placeholder 2"/>
          <p:cNvPicPr>
            <a:picLocks noGrp="1" noChangeAspect="1"/>
          </p:cNvPicPr>
          <p:nvPr>
            <p:ph idx="1"/>
          </p:nvPr>
        </p:nvPicPr>
        <p:blipFill>
          <a:blip r:embed="rId3"/>
          <a:stretch>
            <a:fillRect/>
          </a:stretch>
        </p:blipFill>
        <p:spPr>
          <a:xfrm>
            <a:off x="2816507" y="798513"/>
            <a:ext cx="3509399" cy="4156075"/>
          </a:xfrm>
          <a:prstGeom prst="rect">
            <a:avLst/>
          </a:prstGeom>
          <a:ln>
            <a:solidFill>
              <a:srgbClr val="000000"/>
            </a:solidFill>
          </a:ln>
        </p:spPr>
      </p:pic>
    </p:spTree>
    <p:extLst>
      <p:ext uri="{BB962C8B-B14F-4D97-AF65-F5344CB8AC3E}">
        <p14:creationId xmlns:p14="http://schemas.microsoft.com/office/powerpoint/2010/main" val="272980820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350" dirty="0">
                <a:latin typeface="Arial" charset="0"/>
              </a:rPr>
              <a:t>Troubleshoot VLANs and Trunks</a:t>
            </a:r>
            <a:r>
              <a:rPr lang="en-US" dirty="0">
                <a:latin typeface="Arial" charset="0"/>
              </a:rPr>
              <a:t/>
            </a:r>
            <a:br>
              <a:rPr lang="en-US" dirty="0">
                <a:latin typeface="Arial" charset="0"/>
              </a:rPr>
            </a:br>
            <a:r>
              <a:rPr lang="en-US" sz="2000" dirty="0" smtClean="0">
                <a:ea typeface="ＭＳ Ｐゴシック" pitchFamily="34" charset="-128"/>
              </a:rPr>
              <a:t>Lab - </a:t>
            </a:r>
            <a:r>
              <a:rPr lang="en-US" sz="2000" dirty="0">
                <a:ea typeface="ＭＳ Ｐゴシック" pitchFamily="34" charset="-128"/>
              </a:rPr>
              <a:t>Troubleshooting </a:t>
            </a:r>
            <a:r>
              <a:rPr lang="en-US" sz="2000" dirty="0" smtClean="0">
                <a:ea typeface="ＭＳ Ｐゴシック" pitchFamily="34" charset="-128"/>
              </a:rPr>
              <a:t>VLAN Configurations</a:t>
            </a:r>
            <a:endParaRPr lang="en-US" sz="2000" dirty="0">
              <a:solidFill>
                <a:srgbClr val="00B0F0"/>
              </a:solidFill>
              <a:latin typeface="Arial" charset="0"/>
            </a:endParaRPr>
          </a:p>
        </p:txBody>
      </p:sp>
      <p:pic>
        <p:nvPicPr>
          <p:cNvPr id="4" name="Content Placeholder 3"/>
          <p:cNvPicPr>
            <a:picLocks noGrp="1" noChangeAspect="1"/>
          </p:cNvPicPr>
          <p:nvPr>
            <p:ph idx="1"/>
          </p:nvPr>
        </p:nvPicPr>
        <p:blipFill>
          <a:blip r:embed="rId3"/>
          <a:stretch>
            <a:fillRect/>
          </a:stretch>
        </p:blipFill>
        <p:spPr>
          <a:xfrm>
            <a:off x="2756853" y="798513"/>
            <a:ext cx="3628707" cy="4156075"/>
          </a:xfrm>
          <a:prstGeom prst="rect">
            <a:avLst/>
          </a:prstGeom>
          <a:ln>
            <a:solidFill>
              <a:srgbClr val="000000"/>
            </a:solidFill>
          </a:ln>
        </p:spPr>
      </p:pic>
    </p:spTree>
    <p:extLst>
      <p:ext uri="{BB962C8B-B14F-4D97-AF65-F5344CB8AC3E}">
        <p14:creationId xmlns:p14="http://schemas.microsoft.com/office/powerpoint/2010/main" val="642946476"/>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3200" dirty="0" smtClean="0"/>
              <a:t>6.3 </a:t>
            </a:r>
            <a:r>
              <a:rPr lang="en-US" sz="3200" dirty="0"/>
              <a:t>Inter-VLAN Routing Using Routers</a:t>
            </a:r>
          </a:p>
        </p:txBody>
      </p:sp>
    </p:spTree>
    <p:extLst>
      <p:ext uri="{BB962C8B-B14F-4D97-AF65-F5344CB8AC3E}">
        <p14:creationId xmlns:p14="http://schemas.microsoft.com/office/powerpoint/2010/main" val="425895377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Layer 2 switches cannot forward traffic between VLANs without the assistance of a router.</a:t>
            </a:r>
          </a:p>
          <a:p>
            <a:endParaRPr lang="en-US" dirty="0" smtClean="0"/>
          </a:p>
          <a:p>
            <a:r>
              <a:rPr lang="en-US" dirty="0" smtClean="0"/>
              <a:t>Inter-VLAN routing is a process for forwarding network traffic from one VLAN to another, using a router.</a:t>
            </a:r>
          </a:p>
          <a:p>
            <a:endParaRPr lang="en-US" dirty="0"/>
          </a:p>
          <a:p>
            <a:r>
              <a:rPr lang="en-US" dirty="0"/>
              <a:t>There are three options for inter-VLAN routing:</a:t>
            </a:r>
          </a:p>
          <a:p>
            <a:pPr lvl="1"/>
            <a:r>
              <a:rPr lang="en-US" dirty="0"/>
              <a:t>Legacy inter-VLAN routing</a:t>
            </a:r>
          </a:p>
          <a:p>
            <a:pPr lvl="1"/>
            <a:r>
              <a:rPr lang="en-US" dirty="0"/>
              <a:t>Router-on-a-Stick</a:t>
            </a:r>
          </a:p>
          <a:p>
            <a:pPr lvl="1"/>
            <a:r>
              <a:rPr lang="en-US" dirty="0"/>
              <a:t>Layer 3 switching using SVIs</a:t>
            </a:r>
          </a:p>
          <a:p>
            <a:pPr lvl="1"/>
            <a:endParaRPr lang="en-US" dirty="0" smtClean="0"/>
          </a:p>
          <a:p>
            <a:endParaRPr lang="en-US" dirty="0" smtClean="0"/>
          </a:p>
          <a:p>
            <a:endParaRPr lang="en-US" dirty="0"/>
          </a:p>
        </p:txBody>
      </p:sp>
      <p:sp>
        <p:nvSpPr>
          <p:cNvPr id="21505" name="Rectangle 2"/>
          <p:cNvSpPr>
            <a:spLocks noGrp="1" noChangeArrowheads="1"/>
          </p:cNvSpPr>
          <p:nvPr>
            <p:ph type="title"/>
          </p:nvPr>
        </p:nvSpPr>
        <p:spPr/>
        <p:txBody>
          <a:bodyPr/>
          <a:lstStyle/>
          <a:p>
            <a:r>
              <a:rPr lang="en-US" sz="1600" dirty="0" smtClean="0"/>
              <a:t>Inter-VLAN Routing Operation</a:t>
            </a:r>
            <a:r>
              <a:rPr lang="en-US" dirty="0" smtClean="0"/>
              <a:t/>
            </a:r>
            <a:br>
              <a:rPr lang="en-US" dirty="0" smtClean="0"/>
            </a:br>
            <a:r>
              <a:rPr lang="en-US" dirty="0" smtClean="0"/>
              <a:t>What is Inter-VLAN Routing?</a:t>
            </a:r>
            <a:endParaRPr lang="en-US" dirty="0"/>
          </a:p>
        </p:txBody>
      </p:sp>
      <p:pic>
        <p:nvPicPr>
          <p:cNvPr id="5" name="Picture 4"/>
          <p:cNvPicPr>
            <a:picLocks noChangeAspect="1"/>
          </p:cNvPicPr>
          <p:nvPr/>
        </p:nvPicPr>
        <p:blipFill>
          <a:blip r:embed="rId3"/>
          <a:stretch>
            <a:fillRect/>
          </a:stretch>
        </p:blipFill>
        <p:spPr>
          <a:xfrm>
            <a:off x="4648201" y="2063722"/>
            <a:ext cx="3768046" cy="2725202"/>
          </a:xfrm>
          <a:prstGeom prst="rect">
            <a:avLst/>
          </a:prstGeom>
        </p:spPr>
      </p:pic>
    </p:spTree>
    <p:extLst>
      <p:ext uri="{BB962C8B-B14F-4D97-AF65-F5344CB8AC3E}">
        <p14:creationId xmlns:p14="http://schemas.microsoft.com/office/powerpoint/2010/main" val="12356402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1067112139"/>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marL="0" algn="ctr" defTabSz="685777" rtl="0" eaLnBrk="1" latinLnBrk="0" hangingPunct="1"/>
                      <a:r>
                        <a:rPr lang="en-US" sz="1100" kern="1200" dirty="0">
                          <a:solidFill>
                            <a:schemeClr val="dk1"/>
                          </a:solidFill>
                          <a:latin typeface="+mn-lt"/>
                          <a:ea typeface="+mn-ea"/>
                          <a:cs typeface="+mn-cs"/>
                        </a:rPr>
                        <a:t>6.2.2.3</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Syntax Checker</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Verifying Trunk Configuration</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a:t>
                      </a:r>
                    </a:p>
                  </a:txBody>
                  <a:tcPr anchor="ctr"/>
                </a:tc>
                <a:extLst>
                  <a:ext uri="{0D108BD9-81ED-4DB2-BD59-A6C34878D82A}">
                    <a16:rowId xmlns:a16="http://schemas.microsoft.com/office/drawing/2014/main" val="10001"/>
                  </a:ext>
                </a:extLst>
              </a:tr>
              <a:tr h="292629">
                <a:tc>
                  <a:txBody>
                    <a:bodyPr/>
                    <a:lstStyle/>
                    <a:p>
                      <a:pPr marL="0" algn="ctr" defTabSz="685777" rtl="0" eaLnBrk="1" latinLnBrk="0" hangingPunct="1"/>
                      <a:r>
                        <a:rPr lang="en-US" sz="1100" kern="1200" dirty="0">
                          <a:solidFill>
                            <a:schemeClr val="dk1"/>
                          </a:solidFill>
                          <a:latin typeface="+mn-lt"/>
                          <a:ea typeface="+mn-ea"/>
                          <a:cs typeface="+mn-cs"/>
                        </a:rPr>
                        <a:t>6.2.2.4</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Configuring Trunks</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2"/>
                  </a:ext>
                </a:extLst>
              </a:tr>
              <a:tr h="292629">
                <a:tc>
                  <a:txBody>
                    <a:bodyPr/>
                    <a:lstStyle/>
                    <a:p>
                      <a:pPr marL="0" algn="ctr" defTabSz="685777" rtl="0" eaLnBrk="1" latinLnBrk="0" hangingPunct="1"/>
                      <a:r>
                        <a:rPr lang="en-US" sz="1100" kern="1200" dirty="0">
                          <a:solidFill>
                            <a:schemeClr val="dk1"/>
                          </a:solidFill>
                          <a:latin typeface="+mn-lt"/>
                          <a:ea typeface="+mn-ea"/>
                          <a:cs typeface="+mn-cs"/>
                        </a:rPr>
                        <a:t>6.2.2.5</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Lab</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Configuring VLANs and </a:t>
                      </a:r>
                      <a:r>
                        <a:rPr lang="en-US" sz="1100" kern="1200" dirty="0" err="1">
                          <a:solidFill>
                            <a:schemeClr val="dk1"/>
                          </a:solidFill>
                          <a:latin typeface="+mn-lt"/>
                          <a:ea typeface="+mn-ea"/>
                          <a:cs typeface="+mn-cs"/>
                        </a:rPr>
                        <a:t>Trunking</a:t>
                      </a:r>
                      <a:endParaRPr lang="en-US" sz="1100" kern="1200" dirty="0">
                        <a:solidFill>
                          <a:schemeClr val="dk1"/>
                        </a:solidFill>
                        <a:latin typeface="+mn-lt"/>
                        <a:ea typeface="+mn-ea"/>
                        <a:cs typeface="+mn-cs"/>
                      </a:endParaRP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3"/>
                  </a:ext>
                </a:extLst>
              </a:tr>
              <a:tr h="292629">
                <a:tc>
                  <a:txBody>
                    <a:bodyPr/>
                    <a:lstStyle/>
                    <a:p>
                      <a:pPr marL="0" algn="ctr" defTabSz="685777" rtl="0" eaLnBrk="1" latinLnBrk="0" hangingPunct="1"/>
                      <a:r>
                        <a:rPr lang="en-US" sz="1100" kern="1200" dirty="0">
                          <a:solidFill>
                            <a:schemeClr val="dk1"/>
                          </a:solidFill>
                          <a:latin typeface="+mn-lt"/>
                          <a:ea typeface="+mn-ea"/>
                          <a:cs typeface="+mn-cs"/>
                        </a:rPr>
                        <a:t>6.2.3.7</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Troubleshooting a VLAN Implementation – Scenario 1</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4"/>
                  </a:ext>
                </a:extLst>
              </a:tr>
              <a:tr h="292629">
                <a:tc>
                  <a:txBody>
                    <a:bodyPr/>
                    <a:lstStyle/>
                    <a:p>
                      <a:pPr marL="0" algn="ctr" defTabSz="685777" rtl="0" eaLnBrk="1" latinLnBrk="0" hangingPunct="1"/>
                      <a:r>
                        <a:rPr lang="en-US" sz="1100" kern="1200" dirty="0">
                          <a:solidFill>
                            <a:schemeClr val="dk1"/>
                          </a:solidFill>
                          <a:latin typeface="+mn-lt"/>
                          <a:ea typeface="+mn-ea"/>
                          <a:cs typeface="+mn-cs"/>
                        </a:rPr>
                        <a:t>6.2.3.8</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Troubleshooting a VLAN Implementation – Scenario 2</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5"/>
                  </a:ext>
                </a:extLst>
              </a:tr>
              <a:tr h="292629">
                <a:tc>
                  <a:txBody>
                    <a:bodyPr/>
                    <a:lstStyle/>
                    <a:p>
                      <a:pPr marL="0" algn="ctr" defTabSz="685777" rtl="0" eaLnBrk="1" latinLnBrk="0" hangingPunct="1"/>
                      <a:r>
                        <a:rPr lang="en-US" sz="1100" kern="1200" dirty="0">
                          <a:solidFill>
                            <a:schemeClr val="dk1"/>
                          </a:solidFill>
                          <a:latin typeface="+mn-lt"/>
                          <a:ea typeface="+mn-ea"/>
                          <a:cs typeface="+mn-cs"/>
                        </a:rPr>
                        <a:t>6.2.3.9</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Lab</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Troubleshooting VLAN Configurations</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Optional</a:t>
                      </a:r>
                    </a:p>
                  </a:txBody>
                  <a:tcPr anchor="ctr"/>
                </a:tc>
                <a:extLst>
                  <a:ext uri="{0D108BD9-81ED-4DB2-BD59-A6C34878D82A}">
                    <a16:rowId xmlns:a16="http://schemas.microsoft.com/office/drawing/2014/main" val="10006"/>
                  </a:ext>
                </a:extLst>
              </a:tr>
              <a:tr h="292629">
                <a:tc>
                  <a:txBody>
                    <a:bodyPr/>
                    <a:lstStyle/>
                    <a:p>
                      <a:pPr marL="0" algn="ctr" defTabSz="685777" rtl="0" eaLnBrk="1" latinLnBrk="0" hangingPunct="1"/>
                      <a:r>
                        <a:rPr lang="en-US" sz="1100" kern="1200" dirty="0">
                          <a:solidFill>
                            <a:schemeClr val="dk1"/>
                          </a:solidFill>
                          <a:latin typeface="+mn-lt"/>
                          <a:ea typeface="+mn-ea"/>
                          <a:cs typeface="+mn-cs"/>
                        </a:rPr>
                        <a:t>6.3.1.4</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Activity</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Identify the Types of Inter-VLAN Routing</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7"/>
                  </a:ext>
                </a:extLst>
              </a:tr>
              <a:tr h="292629">
                <a:tc>
                  <a:txBody>
                    <a:bodyPr/>
                    <a:lstStyle/>
                    <a:p>
                      <a:pPr marL="0" algn="ctr" defTabSz="685777" rtl="0" eaLnBrk="1" latinLnBrk="0" hangingPunct="1"/>
                      <a:r>
                        <a:rPr lang="en-US" sz="1100" kern="1200" dirty="0">
                          <a:solidFill>
                            <a:schemeClr val="dk1"/>
                          </a:solidFill>
                          <a:latin typeface="+mn-lt"/>
                          <a:ea typeface="+mn-ea"/>
                          <a:cs typeface="+mn-cs"/>
                        </a:rPr>
                        <a:t>6.3.2.4</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Lab</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Configuring Per-Interface Inter-VLAN Routing</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8"/>
                  </a:ext>
                </a:extLst>
              </a:tr>
              <a:tr h="292629">
                <a:tc>
                  <a:txBody>
                    <a:bodyPr/>
                    <a:lstStyle/>
                    <a:p>
                      <a:pPr marL="0" algn="ctr" defTabSz="685777" rtl="0" eaLnBrk="1" latinLnBrk="0" hangingPunct="1"/>
                      <a:r>
                        <a:rPr lang="en-US" sz="1100" kern="1200" dirty="0">
                          <a:solidFill>
                            <a:schemeClr val="dk1"/>
                          </a:solidFill>
                          <a:latin typeface="+mn-lt"/>
                          <a:ea typeface="+mn-ea"/>
                          <a:cs typeface="+mn-cs"/>
                        </a:rPr>
                        <a:t>6.3.3.4</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Syntax Checker</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Configuring Router-on-a-Stick Inter-VLAN Routing</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a:t>
                      </a:r>
                    </a:p>
                  </a:txBody>
                  <a:tcPr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66313692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974325"/>
            <a:ext cx="3983435" cy="3597675"/>
          </a:xfrm>
        </p:spPr>
        <p:txBody>
          <a:bodyPr/>
          <a:lstStyle/>
          <a:p>
            <a:r>
              <a:rPr lang="en-US" dirty="0" smtClean="0"/>
              <a:t>In the past:</a:t>
            </a:r>
          </a:p>
          <a:p>
            <a:pPr lvl="1"/>
            <a:r>
              <a:rPr lang="en-US" dirty="0" smtClean="0"/>
              <a:t>Router interfaces were used to route between VLANs.</a:t>
            </a:r>
          </a:p>
          <a:p>
            <a:pPr lvl="1"/>
            <a:r>
              <a:rPr lang="en-US" dirty="0" smtClean="0"/>
              <a:t>Each VLAN was connected to a different physical router interface.</a:t>
            </a:r>
          </a:p>
          <a:p>
            <a:pPr lvl="1"/>
            <a:r>
              <a:rPr lang="en-US" dirty="0" smtClean="0"/>
              <a:t>Packets would arrive on the router through one interface, be routed and leave through another.</a:t>
            </a:r>
          </a:p>
          <a:p>
            <a:pPr lvl="1"/>
            <a:r>
              <a:rPr lang="en-US" dirty="0" smtClean="0"/>
              <a:t>Because the router interfaces were connected to VLANs and had IP addresses from that specific VLAN, routing between VLANs was achieved.</a:t>
            </a:r>
          </a:p>
          <a:p>
            <a:pPr lvl="1"/>
            <a:r>
              <a:rPr lang="en-US" dirty="0" smtClean="0"/>
              <a:t>Large networks with large number of VLANs required many router interfaces.</a:t>
            </a:r>
          </a:p>
          <a:p>
            <a:endParaRPr lang="en-US" dirty="0" smtClean="0"/>
          </a:p>
          <a:p>
            <a:endParaRPr lang="en-US" dirty="0"/>
          </a:p>
        </p:txBody>
      </p:sp>
      <p:sp>
        <p:nvSpPr>
          <p:cNvPr id="21505" name="Rectangle 2"/>
          <p:cNvSpPr>
            <a:spLocks noGrp="1" noChangeArrowheads="1"/>
          </p:cNvSpPr>
          <p:nvPr>
            <p:ph type="title"/>
          </p:nvPr>
        </p:nvSpPr>
        <p:spPr/>
        <p:txBody>
          <a:bodyPr/>
          <a:lstStyle/>
          <a:p>
            <a:r>
              <a:rPr lang="en-US" sz="1600" dirty="0" smtClean="0"/>
              <a:t>Inter-VLAN Routing Operation</a:t>
            </a:r>
            <a:br>
              <a:rPr lang="en-US" sz="1600" dirty="0" smtClean="0"/>
            </a:br>
            <a:r>
              <a:rPr lang="en-US" dirty="0" smtClean="0"/>
              <a:t>Legacy Inter-VLAN Routing</a:t>
            </a:r>
            <a:endParaRPr lang="en-US" dirty="0"/>
          </a:p>
        </p:txBody>
      </p:sp>
      <p:pic>
        <p:nvPicPr>
          <p:cNvPr id="7" name="Picture 6"/>
          <p:cNvPicPr>
            <a:picLocks noChangeAspect="1"/>
          </p:cNvPicPr>
          <p:nvPr/>
        </p:nvPicPr>
        <p:blipFill>
          <a:blip r:embed="rId3"/>
          <a:stretch>
            <a:fillRect/>
          </a:stretch>
        </p:blipFill>
        <p:spPr>
          <a:xfrm>
            <a:off x="4225960" y="1677468"/>
            <a:ext cx="4700143" cy="2500832"/>
          </a:xfrm>
          <a:prstGeom prst="rect">
            <a:avLst/>
          </a:prstGeom>
        </p:spPr>
      </p:pic>
      <p:sp>
        <p:nvSpPr>
          <p:cNvPr id="9" name="TextBox 8"/>
          <p:cNvSpPr txBox="1"/>
          <p:nvPr/>
        </p:nvSpPr>
        <p:spPr>
          <a:xfrm>
            <a:off x="4225960" y="1092200"/>
            <a:ext cx="4785597" cy="585268"/>
          </a:xfrm>
          <a:prstGeom prst="rect">
            <a:avLst/>
          </a:prstGeom>
          <a:noFill/>
        </p:spPr>
        <p:txBody>
          <a:bodyPr wrap="square" rtlCol="0">
            <a:noAutofit/>
          </a:bodyPr>
          <a:lstStyle>
            <a:defPPr>
              <a:defRPr lang="en-US"/>
            </a:defPPr>
            <a:lvl1pPr>
              <a:defRPr sz="1100">
                <a:solidFill>
                  <a:srgbClr val="000000"/>
                </a:solidFill>
              </a:defRPr>
            </a:lvl1pPr>
            <a:lvl2pPr marL="0" lvl="1" indent="0">
              <a:buFont typeface="Arial" panose="020B0604020202020204" pitchFamily="34" charset="0"/>
              <a:buNone/>
              <a:defRPr sz="1100">
                <a:solidFill>
                  <a:srgbClr val="000000"/>
                </a:solidFill>
              </a:defRPr>
            </a:lvl2pPr>
          </a:lstStyle>
          <a:p>
            <a:r>
              <a:rPr lang="en-US" sz="1200" dirty="0"/>
              <a:t>In this example, the router was configured with two separate physical interfaces to interact with the different VLANs and perform the routing.</a:t>
            </a:r>
          </a:p>
        </p:txBody>
      </p:sp>
    </p:spTree>
    <p:extLst>
      <p:ext uri="{BB962C8B-B14F-4D97-AF65-F5344CB8AC3E}">
        <p14:creationId xmlns:p14="http://schemas.microsoft.com/office/powerpoint/2010/main" val="2998634969"/>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1047170"/>
            <a:ext cx="3989785" cy="3724675"/>
          </a:xfrm>
        </p:spPr>
        <p:txBody>
          <a:bodyPr/>
          <a:lstStyle/>
          <a:p>
            <a:r>
              <a:rPr lang="en-US" dirty="0" smtClean="0"/>
              <a:t>The router-on-a-stick approach uses only one of the router’s physical interface.</a:t>
            </a:r>
          </a:p>
          <a:p>
            <a:pPr lvl="1"/>
            <a:r>
              <a:rPr lang="en-US" dirty="0" smtClean="0"/>
              <a:t>One of the router’s physical interfaces is configured as a 802.1Q trunk port so it can understand VLAN tags.</a:t>
            </a:r>
          </a:p>
          <a:p>
            <a:pPr lvl="1"/>
            <a:r>
              <a:rPr lang="en-US" dirty="0" smtClean="0"/>
              <a:t>Logical subinterfaces are created; one subinterface per VLAN.</a:t>
            </a:r>
          </a:p>
          <a:p>
            <a:pPr lvl="1"/>
            <a:r>
              <a:rPr lang="en-US" dirty="0" smtClean="0"/>
              <a:t>Each subinterface is configured with an IP address from the VLAN it represents.</a:t>
            </a:r>
          </a:p>
          <a:p>
            <a:pPr lvl="1"/>
            <a:r>
              <a:rPr lang="en-US" dirty="0" smtClean="0"/>
              <a:t>VLAN members (hosts) are configured to use the subinterface address as a default gateway.</a:t>
            </a:r>
          </a:p>
          <a:p>
            <a:endParaRPr lang="en-US" dirty="0"/>
          </a:p>
        </p:txBody>
      </p:sp>
      <p:sp>
        <p:nvSpPr>
          <p:cNvPr id="21505" name="Rectangle 2"/>
          <p:cNvSpPr>
            <a:spLocks noGrp="1" noChangeArrowheads="1"/>
          </p:cNvSpPr>
          <p:nvPr>
            <p:ph type="title"/>
          </p:nvPr>
        </p:nvSpPr>
        <p:spPr/>
        <p:txBody>
          <a:bodyPr/>
          <a:lstStyle/>
          <a:p>
            <a:r>
              <a:rPr lang="en-US" sz="1600" dirty="0" smtClean="0"/>
              <a:t>Inter-VLAN Routing Operation</a:t>
            </a:r>
            <a:r>
              <a:rPr lang="en-US" dirty="0" smtClean="0"/>
              <a:t/>
            </a:r>
            <a:br>
              <a:rPr lang="en-US" dirty="0" smtClean="0"/>
            </a:br>
            <a:r>
              <a:rPr lang="en-US" dirty="0" smtClean="0"/>
              <a:t>Router-on-a-Stick Inter-VLAN Routing</a:t>
            </a:r>
            <a:endParaRPr lang="en-US" dirty="0"/>
          </a:p>
        </p:txBody>
      </p:sp>
      <p:pic>
        <p:nvPicPr>
          <p:cNvPr id="7" name="Picture 6"/>
          <p:cNvPicPr>
            <a:picLocks noChangeAspect="1"/>
          </p:cNvPicPr>
          <p:nvPr/>
        </p:nvPicPr>
        <p:blipFill>
          <a:blip r:embed="rId3"/>
          <a:stretch>
            <a:fillRect/>
          </a:stretch>
        </p:blipFill>
        <p:spPr>
          <a:xfrm>
            <a:off x="4372245" y="2312333"/>
            <a:ext cx="4327253" cy="2585577"/>
          </a:xfrm>
          <a:prstGeom prst="rect">
            <a:avLst/>
          </a:prstGeom>
        </p:spPr>
      </p:pic>
      <p:sp>
        <p:nvSpPr>
          <p:cNvPr id="8" name="TextBox 7"/>
          <p:cNvSpPr txBox="1"/>
          <p:nvPr/>
        </p:nvSpPr>
        <p:spPr>
          <a:xfrm>
            <a:off x="4169046" y="1065640"/>
            <a:ext cx="4733653" cy="1246693"/>
          </a:xfrm>
          <a:prstGeom prst="rect">
            <a:avLst/>
          </a:prstGeom>
          <a:noFill/>
          <a:ln>
            <a:solidFill>
              <a:srgbClr val="000000"/>
            </a:solidFill>
          </a:ln>
        </p:spPr>
        <p:txBody>
          <a:bodyPr wrap="square" rtlCol="0">
            <a:noAutofit/>
          </a:bodyPr>
          <a:lstStyle>
            <a:defPPr>
              <a:defRPr lang="en-US"/>
            </a:defPPr>
            <a:lvl1pPr>
              <a:defRPr sz="1100">
                <a:solidFill>
                  <a:srgbClr val="000000"/>
                </a:solidFill>
              </a:defRPr>
            </a:lvl1pPr>
            <a:lvl2pPr marL="0" lvl="1" indent="0">
              <a:buFont typeface="Arial" panose="020B0604020202020204" pitchFamily="34" charset="0"/>
              <a:buNone/>
              <a:defRPr sz="1100">
                <a:solidFill>
                  <a:srgbClr val="000000"/>
                </a:solidFill>
              </a:defRPr>
            </a:lvl2pPr>
          </a:lstStyle>
          <a:p>
            <a:r>
              <a:rPr lang="en-US" sz="1200" dirty="0" smtClean="0"/>
              <a:t>In this example, the R1 interface is configured as </a:t>
            </a:r>
            <a:r>
              <a:rPr lang="en-US" sz="1200" dirty="0"/>
              <a:t>a trunk link and </a:t>
            </a:r>
            <a:r>
              <a:rPr lang="en-US" sz="1200" dirty="0" smtClean="0"/>
              <a:t>connects to the trunk F0/4 port on S1. </a:t>
            </a:r>
          </a:p>
          <a:p>
            <a:pPr marL="171450" indent="-171450">
              <a:buFont typeface="Arial" panose="020B0604020202020204" pitchFamily="34" charset="0"/>
              <a:buChar char="•"/>
            </a:pPr>
            <a:r>
              <a:rPr lang="en-US" sz="1200" dirty="0" smtClean="0"/>
              <a:t>Router accepts VLAN-tagged </a:t>
            </a:r>
            <a:r>
              <a:rPr lang="en-US" sz="1200" dirty="0"/>
              <a:t>traffic on the trunk </a:t>
            </a:r>
            <a:r>
              <a:rPr lang="en-US" sz="1200" dirty="0" smtClean="0"/>
              <a:t>interface</a:t>
            </a:r>
          </a:p>
          <a:p>
            <a:pPr marL="171450" indent="-171450">
              <a:buFont typeface="Arial" panose="020B0604020202020204" pitchFamily="34" charset="0"/>
              <a:buChar char="•"/>
            </a:pPr>
            <a:r>
              <a:rPr lang="en-US" sz="1200" dirty="0" smtClean="0"/>
              <a:t>Router internally routes between </a:t>
            </a:r>
            <a:r>
              <a:rPr lang="en-US" sz="1200" dirty="0"/>
              <a:t>the VLANs using subinterfaces. </a:t>
            </a:r>
            <a:endParaRPr lang="en-US" sz="1200" dirty="0" smtClean="0"/>
          </a:p>
          <a:p>
            <a:pPr marL="171450" indent="-171450">
              <a:buFont typeface="Arial" panose="020B0604020202020204" pitchFamily="34" charset="0"/>
              <a:buChar char="•"/>
            </a:pPr>
            <a:r>
              <a:rPr lang="en-US" sz="1200" dirty="0" smtClean="0"/>
              <a:t>Router then </a:t>
            </a:r>
            <a:r>
              <a:rPr lang="en-US" sz="1200" dirty="0"/>
              <a:t>forwards the routed </a:t>
            </a:r>
            <a:r>
              <a:rPr lang="en-US" sz="1200" dirty="0" smtClean="0"/>
              <a:t>traffic as VLAN-tagged </a:t>
            </a:r>
            <a:r>
              <a:rPr lang="en-US" sz="1200" dirty="0"/>
              <a:t>for the destination </a:t>
            </a:r>
            <a:r>
              <a:rPr lang="en-US" sz="1200" dirty="0" smtClean="0"/>
              <a:t>VLAN out the trunk link.</a:t>
            </a:r>
            <a:endParaRPr lang="en-US" sz="1200" dirty="0"/>
          </a:p>
        </p:txBody>
      </p:sp>
    </p:spTree>
    <p:extLst>
      <p:ext uri="{BB962C8B-B14F-4D97-AF65-F5344CB8AC3E}">
        <p14:creationId xmlns:p14="http://schemas.microsoft.com/office/powerpoint/2010/main" val="1770062329"/>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938645"/>
            <a:ext cx="4110435" cy="3023756"/>
          </a:xfrm>
        </p:spPr>
        <p:txBody>
          <a:bodyPr/>
          <a:lstStyle/>
          <a:p>
            <a:r>
              <a:rPr lang="en-US" dirty="0" smtClean="0"/>
              <a:t>Legacy inter-VLAN routing requires routers to have multiple physical interfaces.</a:t>
            </a:r>
          </a:p>
          <a:p>
            <a:r>
              <a:rPr lang="en-US" dirty="0" smtClean="0"/>
              <a:t>Each one of the router’s physical interfaces is connected to a unique VLAN.</a:t>
            </a:r>
          </a:p>
          <a:p>
            <a:r>
              <a:rPr lang="en-US" dirty="0" smtClean="0"/>
              <a:t>Each interface is also configured with an IP address for the subnet associated with the particular VLAN.</a:t>
            </a:r>
          </a:p>
          <a:p>
            <a:r>
              <a:rPr lang="en-US" dirty="0" smtClean="0"/>
              <a:t>Network devices use the router as a gateway to access the devices connected to the other VLANs.</a:t>
            </a:r>
          </a:p>
          <a:p>
            <a:endParaRPr lang="en-US" dirty="0" smtClean="0"/>
          </a:p>
          <a:p>
            <a:endParaRPr lang="en-US" dirty="0"/>
          </a:p>
        </p:txBody>
      </p:sp>
      <p:sp>
        <p:nvSpPr>
          <p:cNvPr id="21505" name="Rectangle 2"/>
          <p:cNvSpPr>
            <a:spLocks noGrp="1" noChangeArrowheads="1"/>
          </p:cNvSpPr>
          <p:nvPr>
            <p:ph type="title"/>
          </p:nvPr>
        </p:nvSpPr>
        <p:spPr/>
        <p:txBody>
          <a:bodyPr/>
          <a:lstStyle/>
          <a:p>
            <a:r>
              <a:rPr lang="en-US" sz="1600" dirty="0" smtClean="0"/>
              <a:t>Configure Legacy Inter-VLAN Routing</a:t>
            </a:r>
            <a:r>
              <a:rPr lang="en-US" dirty="0" smtClean="0"/>
              <a:t/>
            </a:r>
            <a:br>
              <a:rPr lang="en-US" dirty="0" smtClean="0"/>
            </a:br>
            <a:r>
              <a:rPr lang="en-US" dirty="0" smtClean="0"/>
              <a:t>Configure Legacy Inter-VLAN Routing: Preparation</a:t>
            </a:r>
            <a:endParaRPr lang="en-US" dirty="0"/>
          </a:p>
        </p:txBody>
      </p:sp>
      <p:pic>
        <p:nvPicPr>
          <p:cNvPr id="5" name="Picture 4"/>
          <p:cNvPicPr>
            <a:picLocks noChangeAspect="1"/>
          </p:cNvPicPr>
          <p:nvPr/>
        </p:nvPicPr>
        <p:blipFill>
          <a:blip r:embed="rId3"/>
          <a:stretch>
            <a:fillRect/>
          </a:stretch>
        </p:blipFill>
        <p:spPr>
          <a:xfrm>
            <a:off x="4465390" y="1014844"/>
            <a:ext cx="4467720" cy="2993291"/>
          </a:xfrm>
          <a:prstGeom prst="rect">
            <a:avLst/>
          </a:prstGeom>
        </p:spPr>
      </p:pic>
    </p:spTree>
    <p:extLst>
      <p:ext uri="{BB962C8B-B14F-4D97-AF65-F5344CB8AC3E}">
        <p14:creationId xmlns:p14="http://schemas.microsoft.com/office/powerpoint/2010/main" val="2252454375"/>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699" y="1133900"/>
            <a:ext cx="4641301" cy="1837900"/>
          </a:xfrm>
        </p:spPr>
        <p:txBody>
          <a:bodyPr/>
          <a:lstStyle/>
          <a:p>
            <a:r>
              <a:rPr lang="en-US" dirty="0" smtClean="0"/>
              <a:t>Configure the VLANs on the switch and then assign the ports to their respective VLANs.</a:t>
            </a:r>
            <a:endParaRPr lang="en-US" sz="800" dirty="0"/>
          </a:p>
          <a:p>
            <a:r>
              <a:rPr lang="en-US" dirty="0" smtClean="0"/>
              <a:t>In this example, the S1 ports are configured as follows:</a:t>
            </a:r>
          </a:p>
          <a:p>
            <a:pPr lvl="1"/>
            <a:r>
              <a:rPr lang="en-US" dirty="0" smtClean="0"/>
              <a:t>Ports F0/4 and F0/11 of S1 are on VLAN 10 </a:t>
            </a:r>
          </a:p>
          <a:p>
            <a:pPr lvl="1"/>
            <a:r>
              <a:rPr lang="en-US" dirty="0" smtClean="0"/>
              <a:t>Ports F0/5 and F0/16 ports are on VLAN 30.</a:t>
            </a:r>
            <a:endParaRPr lang="en-US" dirty="0"/>
          </a:p>
        </p:txBody>
      </p:sp>
      <p:sp>
        <p:nvSpPr>
          <p:cNvPr id="21505" name="Rectangle 2"/>
          <p:cNvSpPr>
            <a:spLocks noGrp="1" noChangeArrowheads="1"/>
          </p:cNvSpPr>
          <p:nvPr>
            <p:ph type="title"/>
          </p:nvPr>
        </p:nvSpPr>
        <p:spPr/>
        <p:txBody>
          <a:bodyPr/>
          <a:lstStyle/>
          <a:p>
            <a:r>
              <a:rPr lang="en-US" sz="1600" dirty="0"/>
              <a:t>Configure Legacy Inter-VLAN Routing</a:t>
            </a:r>
            <a:r>
              <a:rPr lang="en-US" dirty="0" smtClean="0"/>
              <a:t/>
            </a:r>
            <a:br>
              <a:rPr lang="en-US" dirty="0" smtClean="0"/>
            </a:br>
            <a:r>
              <a:rPr lang="en-US" dirty="0" smtClean="0"/>
              <a:t>Configure Legacy Inter-VLAN Routing: Switch Configuration</a:t>
            </a:r>
            <a:endParaRPr lang="en-US" dirty="0"/>
          </a:p>
        </p:txBody>
      </p:sp>
      <p:pic>
        <p:nvPicPr>
          <p:cNvPr id="5" name="Picture 4"/>
          <p:cNvPicPr>
            <a:picLocks noChangeAspect="1"/>
          </p:cNvPicPr>
          <p:nvPr/>
        </p:nvPicPr>
        <p:blipFill>
          <a:blip r:embed="rId3"/>
          <a:stretch>
            <a:fillRect/>
          </a:stretch>
        </p:blipFill>
        <p:spPr>
          <a:xfrm>
            <a:off x="5309445" y="3060700"/>
            <a:ext cx="2807659" cy="1619051"/>
          </a:xfrm>
          <a:prstGeom prst="rect">
            <a:avLst/>
          </a:prstGeom>
        </p:spPr>
      </p:pic>
      <p:pic>
        <p:nvPicPr>
          <p:cNvPr id="9" name="Picture 8"/>
          <p:cNvPicPr>
            <a:picLocks noChangeAspect="1"/>
          </p:cNvPicPr>
          <p:nvPr/>
        </p:nvPicPr>
        <p:blipFill>
          <a:blip r:embed="rId4"/>
          <a:stretch>
            <a:fillRect/>
          </a:stretch>
        </p:blipFill>
        <p:spPr>
          <a:xfrm>
            <a:off x="177800" y="1133900"/>
            <a:ext cx="4324899" cy="2447500"/>
          </a:xfrm>
          <a:prstGeom prst="rect">
            <a:avLst/>
          </a:prstGeom>
        </p:spPr>
      </p:pic>
      <p:sp>
        <p:nvSpPr>
          <p:cNvPr id="2" name="TextBox 1"/>
          <p:cNvSpPr txBox="1"/>
          <p:nvPr/>
        </p:nvSpPr>
        <p:spPr>
          <a:xfrm>
            <a:off x="4940300" y="3898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6829659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Configure Legacy Inter-VLAN Routing</a:t>
            </a:r>
            <a:br>
              <a:rPr lang="en-US" sz="1600" dirty="0" smtClean="0"/>
            </a:br>
            <a:r>
              <a:rPr lang="en-US" sz="2000" dirty="0" smtClean="0"/>
              <a:t>Configure Legacy Inter-VLAN Routing: Router Interface Configuration</a:t>
            </a:r>
            <a:endParaRPr lang="en-US" sz="2000" dirty="0"/>
          </a:p>
        </p:txBody>
      </p:sp>
      <p:pic>
        <p:nvPicPr>
          <p:cNvPr id="8" name="Picture 7"/>
          <p:cNvPicPr>
            <a:picLocks noChangeAspect="1"/>
          </p:cNvPicPr>
          <p:nvPr/>
        </p:nvPicPr>
        <p:blipFill>
          <a:blip r:embed="rId3"/>
          <a:stretch>
            <a:fillRect/>
          </a:stretch>
        </p:blipFill>
        <p:spPr>
          <a:xfrm>
            <a:off x="182154" y="1282700"/>
            <a:ext cx="3949751" cy="2235200"/>
          </a:xfrm>
          <a:prstGeom prst="rect">
            <a:avLst/>
          </a:prstGeom>
        </p:spPr>
      </p:pic>
      <p:sp>
        <p:nvSpPr>
          <p:cNvPr id="10" name="Content Placeholder 9"/>
          <p:cNvSpPr>
            <a:spLocks noGrp="1"/>
          </p:cNvSpPr>
          <p:nvPr>
            <p:ph idx="1"/>
          </p:nvPr>
        </p:nvSpPr>
        <p:spPr>
          <a:xfrm>
            <a:off x="4387251" y="1282700"/>
            <a:ext cx="3744018" cy="420255"/>
          </a:xfrm>
        </p:spPr>
        <p:txBody>
          <a:bodyPr/>
          <a:lstStyle/>
          <a:p>
            <a:r>
              <a:rPr lang="en-US" dirty="0" smtClean="0"/>
              <a:t>Next configure the router interfaces.</a:t>
            </a:r>
            <a:endParaRPr lang="en-US" dirty="0"/>
          </a:p>
        </p:txBody>
      </p:sp>
      <p:pic>
        <p:nvPicPr>
          <p:cNvPr id="12" name="Content Placeholder 3"/>
          <p:cNvPicPr>
            <a:picLocks noChangeAspect="1"/>
          </p:cNvPicPr>
          <p:nvPr/>
        </p:nvPicPr>
        <p:blipFill>
          <a:blip r:embed="rId4"/>
          <a:stretch>
            <a:fillRect/>
          </a:stretch>
        </p:blipFill>
        <p:spPr bwMode="auto">
          <a:xfrm>
            <a:off x="4387251" y="2126024"/>
            <a:ext cx="4533900" cy="1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00259745"/>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Configure Legacy Inter-VLAN Routing</a:t>
            </a:r>
            <a:br>
              <a:rPr lang="en-US" sz="1600" dirty="0" smtClean="0"/>
            </a:br>
            <a:r>
              <a:rPr lang="en-US" dirty="0"/>
              <a:t>Lab – Configuring Per-Interface Inter-VLAN Routing</a:t>
            </a:r>
            <a:endParaRPr lang="en-US" sz="2000" dirty="0"/>
          </a:p>
        </p:txBody>
      </p:sp>
      <p:pic>
        <p:nvPicPr>
          <p:cNvPr id="2" name="Content Placeholder 1"/>
          <p:cNvPicPr>
            <a:picLocks noGrp="1" noChangeAspect="1"/>
          </p:cNvPicPr>
          <p:nvPr>
            <p:ph idx="1"/>
          </p:nvPr>
        </p:nvPicPr>
        <p:blipFill>
          <a:blip r:embed="rId3"/>
          <a:stretch>
            <a:fillRect/>
          </a:stretch>
        </p:blipFill>
        <p:spPr>
          <a:xfrm>
            <a:off x="2697624" y="798513"/>
            <a:ext cx="3747165" cy="4156075"/>
          </a:xfrm>
          <a:prstGeom prst="rect">
            <a:avLst/>
          </a:prstGeom>
          <a:ln>
            <a:solidFill>
              <a:srgbClr val="000000"/>
            </a:solidFill>
          </a:ln>
        </p:spPr>
      </p:pic>
    </p:spTree>
    <p:extLst>
      <p:ext uri="{BB962C8B-B14F-4D97-AF65-F5344CB8AC3E}">
        <p14:creationId xmlns:p14="http://schemas.microsoft.com/office/powerpoint/2010/main" val="906523423"/>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665" y="900544"/>
            <a:ext cx="4358085" cy="3493656"/>
          </a:xfrm>
        </p:spPr>
        <p:txBody>
          <a:bodyPr/>
          <a:lstStyle/>
          <a:p>
            <a:r>
              <a:rPr lang="en-US" dirty="0" smtClean="0"/>
              <a:t>An alternative to legacy inter-VLAN routing is to use VLAN trunking and subinterfaces.</a:t>
            </a:r>
          </a:p>
          <a:p>
            <a:r>
              <a:rPr lang="en-US" dirty="0" smtClean="0"/>
              <a:t>VLAN trunking allows a single physical router interface to route traffic for multiple VLANs.</a:t>
            </a:r>
          </a:p>
          <a:p>
            <a:r>
              <a:rPr lang="en-US" dirty="0" smtClean="0"/>
              <a:t>The physical interface of the router must be connected to a trunk link on the adjacent switch.</a:t>
            </a:r>
          </a:p>
          <a:p>
            <a:r>
              <a:rPr lang="en-US" dirty="0" smtClean="0"/>
              <a:t>On the router, subinterfaces are created for each unique VLAN.</a:t>
            </a:r>
          </a:p>
          <a:p>
            <a:r>
              <a:rPr lang="en-US" dirty="0" smtClean="0"/>
              <a:t>Each subinterface is assigned an IP address specific to its subnet or VLAN and is also configured to tag frames for that VLAN.</a:t>
            </a:r>
          </a:p>
          <a:p>
            <a:endParaRPr lang="en-US" dirty="0" smtClean="0"/>
          </a:p>
          <a:p>
            <a:endParaRPr lang="en-US" dirty="0"/>
          </a:p>
        </p:txBody>
      </p:sp>
      <p:sp>
        <p:nvSpPr>
          <p:cNvPr id="21505" name="Rectangle 2"/>
          <p:cNvSpPr>
            <a:spLocks noGrp="1" noChangeArrowheads="1"/>
          </p:cNvSpPr>
          <p:nvPr>
            <p:ph type="title"/>
          </p:nvPr>
        </p:nvSpPr>
        <p:spPr/>
        <p:txBody>
          <a:bodyPr/>
          <a:lstStyle/>
          <a:p>
            <a:r>
              <a:rPr lang="en-US" sz="1600" dirty="0"/>
              <a:t>Configure Router-on-a-Stick Inter-VLAN Routing</a:t>
            </a:r>
            <a:r>
              <a:rPr lang="en-US" dirty="0" smtClean="0"/>
              <a:t/>
            </a:r>
            <a:br>
              <a:rPr lang="en-US" dirty="0" smtClean="0"/>
            </a:br>
            <a:r>
              <a:rPr lang="en-US" dirty="0" smtClean="0"/>
              <a:t>Configure Router-on-a Stick: Preparation</a:t>
            </a:r>
            <a:endParaRPr lang="en-US" dirty="0"/>
          </a:p>
        </p:txBody>
      </p:sp>
      <p:pic>
        <p:nvPicPr>
          <p:cNvPr id="5" name="Picture 4"/>
          <p:cNvPicPr>
            <a:picLocks noChangeAspect="1"/>
          </p:cNvPicPr>
          <p:nvPr/>
        </p:nvPicPr>
        <p:blipFill>
          <a:blip r:embed="rId3"/>
          <a:stretch>
            <a:fillRect/>
          </a:stretch>
        </p:blipFill>
        <p:spPr>
          <a:xfrm>
            <a:off x="4279545" y="1014844"/>
            <a:ext cx="4640469" cy="3087256"/>
          </a:xfrm>
          <a:prstGeom prst="rect">
            <a:avLst/>
          </a:prstGeom>
        </p:spPr>
      </p:pic>
    </p:spTree>
    <p:extLst>
      <p:ext uri="{BB962C8B-B14F-4D97-AF65-F5344CB8AC3E}">
        <p14:creationId xmlns:p14="http://schemas.microsoft.com/office/powerpoint/2010/main" val="2612415425"/>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456" y="1485721"/>
            <a:ext cx="2912286" cy="1244779"/>
          </a:xfrm>
        </p:spPr>
        <p:txBody>
          <a:bodyPr/>
          <a:lstStyle/>
          <a:p>
            <a:r>
              <a:rPr lang="en-US" dirty="0"/>
              <a:t>To enable inter-VLAN routing using router-on-a stick, start by enabling trunking on the switch port that is connected to the router.</a:t>
            </a:r>
          </a:p>
        </p:txBody>
      </p:sp>
      <p:sp>
        <p:nvSpPr>
          <p:cNvPr id="21505" name="Rectangle 2"/>
          <p:cNvSpPr>
            <a:spLocks noGrp="1" noChangeArrowheads="1"/>
          </p:cNvSpPr>
          <p:nvPr>
            <p:ph type="title"/>
          </p:nvPr>
        </p:nvSpPr>
        <p:spPr/>
        <p:txBody>
          <a:bodyPr/>
          <a:lstStyle/>
          <a:p>
            <a:r>
              <a:rPr lang="en-US" sz="1600" dirty="0"/>
              <a:t>Configure Router-on-a-Stick Inter-VLAN Routing</a:t>
            </a:r>
            <a:r>
              <a:rPr lang="en-US" dirty="0" smtClean="0"/>
              <a:t/>
            </a:r>
            <a:br>
              <a:rPr lang="en-US" dirty="0" smtClean="0"/>
            </a:br>
            <a:r>
              <a:rPr lang="en-US" dirty="0" smtClean="0"/>
              <a:t>Configure Router-on-a Stick: Switch Configuration</a:t>
            </a:r>
            <a:endParaRPr lang="en-US" dirty="0"/>
          </a:p>
        </p:txBody>
      </p:sp>
      <p:pic>
        <p:nvPicPr>
          <p:cNvPr id="5" name="Picture 4"/>
          <p:cNvPicPr>
            <a:picLocks noChangeAspect="1"/>
          </p:cNvPicPr>
          <p:nvPr/>
        </p:nvPicPr>
        <p:blipFill>
          <a:blip r:embed="rId3"/>
          <a:stretch>
            <a:fillRect/>
          </a:stretch>
        </p:blipFill>
        <p:spPr>
          <a:xfrm>
            <a:off x="5747456" y="2884854"/>
            <a:ext cx="2912287" cy="1064845"/>
          </a:xfrm>
          <a:prstGeom prst="rect">
            <a:avLst/>
          </a:prstGeom>
        </p:spPr>
      </p:pic>
      <p:pic>
        <p:nvPicPr>
          <p:cNvPr id="7" name="Picture 6"/>
          <p:cNvPicPr>
            <a:picLocks noChangeAspect="1"/>
          </p:cNvPicPr>
          <p:nvPr/>
        </p:nvPicPr>
        <p:blipFill>
          <a:blip r:embed="rId4"/>
          <a:stretch>
            <a:fillRect/>
          </a:stretch>
        </p:blipFill>
        <p:spPr>
          <a:xfrm>
            <a:off x="242489" y="1386256"/>
            <a:ext cx="5396312" cy="2559788"/>
          </a:xfrm>
          <a:prstGeom prst="rect">
            <a:avLst/>
          </a:prstGeom>
        </p:spPr>
      </p:pic>
    </p:spTree>
    <p:extLst>
      <p:ext uri="{BB962C8B-B14F-4D97-AF65-F5344CB8AC3E}">
        <p14:creationId xmlns:p14="http://schemas.microsoft.com/office/powerpoint/2010/main" val="1101727166"/>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1" y="982756"/>
            <a:ext cx="4114800" cy="1701881"/>
          </a:xfrm>
        </p:spPr>
        <p:txBody>
          <a:bodyPr/>
          <a:lstStyle/>
          <a:p>
            <a:r>
              <a:rPr lang="en-US" dirty="0" smtClean="0"/>
              <a:t>The router-on-a-stick method requires subinterfaces to be configured for each routable VLAN.</a:t>
            </a:r>
          </a:p>
          <a:p>
            <a:pPr lvl="1"/>
            <a:r>
              <a:rPr lang="en-US" dirty="0" smtClean="0"/>
              <a:t>The subinterfaces must be configured to support VLANs using the </a:t>
            </a:r>
            <a:r>
              <a:rPr lang="en-US" b="1" dirty="0" smtClean="0"/>
              <a:t>encapsulation dot1Q </a:t>
            </a:r>
            <a:r>
              <a:rPr lang="en-US" i="1" dirty="0" smtClean="0"/>
              <a:t>VLAN-ID </a:t>
            </a:r>
            <a:r>
              <a:rPr lang="en-US" dirty="0" smtClean="0"/>
              <a:t>interface configuration command.</a:t>
            </a:r>
            <a:endParaRPr lang="en-US" dirty="0"/>
          </a:p>
        </p:txBody>
      </p:sp>
      <p:sp>
        <p:nvSpPr>
          <p:cNvPr id="21505" name="Rectangle 2"/>
          <p:cNvSpPr>
            <a:spLocks noGrp="1" noChangeArrowheads="1"/>
          </p:cNvSpPr>
          <p:nvPr>
            <p:ph type="title"/>
          </p:nvPr>
        </p:nvSpPr>
        <p:spPr/>
        <p:txBody>
          <a:bodyPr/>
          <a:lstStyle/>
          <a:p>
            <a:r>
              <a:rPr lang="en-US" sz="1600" dirty="0"/>
              <a:t>Configure Router-on-a-Stick Inter-VLAN Routing</a:t>
            </a:r>
            <a:r>
              <a:rPr lang="en-US" dirty="0" smtClean="0"/>
              <a:t/>
            </a:r>
            <a:br>
              <a:rPr lang="en-US" dirty="0" smtClean="0"/>
            </a:br>
            <a:r>
              <a:rPr lang="en-US" dirty="0" smtClean="0"/>
              <a:t>Configure Router-on-a Stick: Router Subinterface Configuration</a:t>
            </a:r>
            <a:endParaRPr lang="en-US" dirty="0"/>
          </a:p>
        </p:txBody>
      </p:sp>
      <p:pic>
        <p:nvPicPr>
          <p:cNvPr id="7" name="Picture 6"/>
          <p:cNvPicPr>
            <a:picLocks noChangeAspect="1"/>
          </p:cNvPicPr>
          <p:nvPr/>
        </p:nvPicPr>
        <p:blipFill>
          <a:blip r:embed="rId3"/>
          <a:stretch>
            <a:fillRect/>
          </a:stretch>
        </p:blipFill>
        <p:spPr>
          <a:xfrm>
            <a:off x="1554821" y="2868449"/>
            <a:ext cx="5526360" cy="1620663"/>
          </a:xfrm>
          <a:prstGeom prst="rect">
            <a:avLst/>
          </a:prstGeom>
        </p:spPr>
      </p:pic>
      <p:pic>
        <p:nvPicPr>
          <p:cNvPr id="9" name="Picture 8"/>
          <p:cNvPicPr>
            <a:picLocks noChangeAspect="1"/>
          </p:cNvPicPr>
          <p:nvPr/>
        </p:nvPicPr>
        <p:blipFill>
          <a:blip r:embed="rId4"/>
          <a:stretch>
            <a:fillRect/>
          </a:stretch>
        </p:blipFill>
        <p:spPr>
          <a:xfrm>
            <a:off x="177800" y="1014844"/>
            <a:ext cx="3587750" cy="1701881"/>
          </a:xfrm>
          <a:prstGeom prst="rect">
            <a:avLst/>
          </a:prstGeom>
        </p:spPr>
      </p:pic>
    </p:spTree>
    <p:extLst>
      <p:ext uri="{BB962C8B-B14F-4D97-AF65-F5344CB8AC3E}">
        <p14:creationId xmlns:p14="http://schemas.microsoft.com/office/powerpoint/2010/main" val="1940836759"/>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65" y="901700"/>
            <a:ext cx="8853286" cy="4052563"/>
          </a:xfrm>
        </p:spPr>
        <p:txBody>
          <a:bodyPr/>
          <a:lstStyle/>
          <a:p>
            <a:r>
              <a:rPr lang="en-US" dirty="0"/>
              <a:t>By default, Cisco routers are configured to route traffic between local subinterfaces. </a:t>
            </a:r>
            <a:endParaRPr lang="en-US" dirty="0" smtClean="0"/>
          </a:p>
          <a:p>
            <a:pPr lvl="1"/>
            <a:r>
              <a:rPr lang="en-US" dirty="0" smtClean="0"/>
              <a:t>As </a:t>
            </a:r>
            <a:r>
              <a:rPr lang="en-US" dirty="0"/>
              <a:t>a result, routing does not specifically need to be enabled</a:t>
            </a:r>
            <a:r>
              <a:rPr lang="en-US" dirty="0" smtClean="0"/>
              <a:t>.</a:t>
            </a:r>
            <a:endParaRPr lang="en-US" dirty="0"/>
          </a:p>
          <a:p>
            <a:r>
              <a:rPr lang="en-US" dirty="0" smtClean="0"/>
              <a:t>Use the </a:t>
            </a:r>
            <a:r>
              <a:rPr lang="en-US" b="1" dirty="0" smtClean="0"/>
              <a:t>show vlan </a:t>
            </a:r>
            <a:r>
              <a:rPr lang="en-US" dirty="0" smtClean="0"/>
              <a:t>and </a:t>
            </a:r>
            <a:r>
              <a:rPr lang="en-US" b="1" dirty="0" smtClean="0"/>
              <a:t>show ip route </a:t>
            </a:r>
            <a:r>
              <a:rPr lang="en-US" dirty="0" smtClean="0"/>
              <a:t>commands to verify the subinterface configurations.</a:t>
            </a:r>
            <a:endParaRPr lang="en-US" dirty="0"/>
          </a:p>
        </p:txBody>
      </p:sp>
      <p:sp>
        <p:nvSpPr>
          <p:cNvPr id="21505" name="Rectangle 2"/>
          <p:cNvSpPr>
            <a:spLocks noGrp="1" noChangeArrowheads="1"/>
          </p:cNvSpPr>
          <p:nvPr>
            <p:ph type="title"/>
          </p:nvPr>
        </p:nvSpPr>
        <p:spPr/>
        <p:txBody>
          <a:bodyPr/>
          <a:lstStyle/>
          <a:p>
            <a:r>
              <a:rPr lang="en-US" sz="1600" dirty="0" smtClean="0"/>
              <a:t>Configure Router-on-a-Stick Inter-VLAN Routing</a:t>
            </a:r>
            <a:r>
              <a:rPr lang="en-US" dirty="0" smtClean="0"/>
              <a:t/>
            </a:r>
            <a:br>
              <a:rPr lang="en-US" dirty="0" smtClean="0"/>
            </a:br>
            <a:r>
              <a:rPr lang="en-US" dirty="0" smtClean="0"/>
              <a:t>Configure Router-on-a Stick: Verifying Subinterfaces</a:t>
            </a:r>
            <a:endParaRPr lang="en-US" dirty="0"/>
          </a:p>
        </p:txBody>
      </p:sp>
      <p:pic>
        <p:nvPicPr>
          <p:cNvPr id="4" name="Picture 3"/>
          <p:cNvPicPr>
            <a:picLocks noChangeAspect="1"/>
          </p:cNvPicPr>
          <p:nvPr/>
        </p:nvPicPr>
        <p:blipFill>
          <a:blip r:embed="rId3"/>
          <a:stretch>
            <a:fillRect/>
          </a:stretch>
        </p:blipFill>
        <p:spPr>
          <a:xfrm>
            <a:off x="263511" y="2039703"/>
            <a:ext cx="3840578" cy="1997940"/>
          </a:xfrm>
          <a:prstGeom prst="rect">
            <a:avLst/>
          </a:prstGeom>
        </p:spPr>
      </p:pic>
      <p:pic>
        <p:nvPicPr>
          <p:cNvPr id="6" name="Picture 5"/>
          <p:cNvPicPr>
            <a:picLocks noChangeAspect="1"/>
          </p:cNvPicPr>
          <p:nvPr/>
        </p:nvPicPr>
        <p:blipFill>
          <a:blip r:embed="rId4"/>
          <a:stretch>
            <a:fillRect/>
          </a:stretch>
        </p:blipFill>
        <p:spPr>
          <a:xfrm>
            <a:off x="4570708" y="2085873"/>
            <a:ext cx="4293892" cy="1905599"/>
          </a:xfrm>
          <a:prstGeom prst="rect">
            <a:avLst/>
          </a:prstGeom>
        </p:spPr>
      </p:pic>
      <p:sp>
        <p:nvSpPr>
          <p:cNvPr id="8" name="Rectangle 7"/>
          <p:cNvSpPr/>
          <p:nvPr/>
        </p:nvSpPr>
        <p:spPr>
          <a:xfrm>
            <a:off x="263511" y="4065095"/>
            <a:ext cx="3840578" cy="456104"/>
          </a:xfrm>
          <a:prstGeom prst="rect">
            <a:avLst/>
          </a:prstGeom>
          <a:noFill/>
        </p:spPr>
        <p:txBody>
          <a:bodyPr wrap="square" rtlCol="0">
            <a:noAutofit/>
          </a:bodyPr>
          <a:lstStyle/>
          <a:p>
            <a:r>
              <a:rPr lang="en-US" sz="1100" dirty="0" smtClean="0">
                <a:solidFill>
                  <a:srgbClr val="000000"/>
                </a:solidFill>
              </a:rPr>
              <a:t>The</a:t>
            </a:r>
            <a:r>
              <a:rPr lang="en-US" sz="1100" b="1" dirty="0">
                <a:solidFill>
                  <a:srgbClr val="000000"/>
                </a:solidFill>
              </a:rPr>
              <a:t> show vlan</a:t>
            </a:r>
            <a:r>
              <a:rPr lang="en-US" sz="1100" dirty="0">
                <a:solidFill>
                  <a:srgbClr val="000000"/>
                </a:solidFill>
              </a:rPr>
              <a:t> command displays information about the Cisco IOS VLAN subinterfaces. </a:t>
            </a:r>
          </a:p>
        </p:txBody>
      </p:sp>
      <p:sp>
        <p:nvSpPr>
          <p:cNvPr id="10" name="Rectangle 9"/>
          <p:cNvSpPr/>
          <p:nvPr/>
        </p:nvSpPr>
        <p:spPr>
          <a:xfrm>
            <a:off x="4526258" y="4052396"/>
            <a:ext cx="4338342" cy="456104"/>
          </a:xfrm>
          <a:prstGeom prst="rect">
            <a:avLst/>
          </a:prstGeom>
          <a:noFill/>
        </p:spPr>
        <p:txBody>
          <a:bodyPr wrap="square" rtlCol="0">
            <a:noAutofit/>
          </a:bodyPr>
          <a:lstStyle/>
          <a:p>
            <a:r>
              <a:rPr lang="en-US" sz="1100" dirty="0" smtClean="0">
                <a:solidFill>
                  <a:srgbClr val="000000"/>
                </a:solidFill>
              </a:rPr>
              <a:t>The</a:t>
            </a:r>
            <a:r>
              <a:rPr lang="en-US" sz="1100" b="1" dirty="0">
                <a:solidFill>
                  <a:srgbClr val="000000"/>
                </a:solidFill>
              </a:rPr>
              <a:t> show </a:t>
            </a:r>
            <a:r>
              <a:rPr lang="en-US" sz="1100" b="1" dirty="0" smtClean="0">
                <a:solidFill>
                  <a:srgbClr val="000000"/>
                </a:solidFill>
              </a:rPr>
              <a:t>ip route</a:t>
            </a:r>
            <a:r>
              <a:rPr lang="en-US" sz="1100" dirty="0">
                <a:solidFill>
                  <a:srgbClr val="000000"/>
                </a:solidFill>
              </a:rPr>
              <a:t> command displays </a:t>
            </a:r>
            <a:r>
              <a:rPr lang="en-US" sz="1100" dirty="0" smtClean="0">
                <a:solidFill>
                  <a:srgbClr val="000000"/>
                </a:solidFill>
              </a:rPr>
              <a:t>the routing table containing the networks associated with outgoing subinterfaces.</a:t>
            </a:r>
            <a:r>
              <a:rPr lang="en-US" sz="1100" dirty="0">
                <a:solidFill>
                  <a:srgbClr val="000000"/>
                </a:solidFill>
              </a:rPr>
              <a:t> </a:t>
            </a:r>
          </a:p>
        </p:txBody>
      </p:sp>
    </p:spTree>
    <p:extLst>
      <p:ext uri="{BB962C8B-B14F-4D97-AF65-F5344CB8AC3E}">
        <p14:creationId xmlns:p14="http://schemas.microsoft.com/office/powerpoint/2010/main" val="408044806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6: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1452274573"/>
              </p:ext>
            </p:extLst>
          </p:nvPr>
        </p:nvGraphicFramePr>
        <p:xfrm>
          <a:off x="457291" y="1122081"/>
          <a:ext cx="8229418" cy="174949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marL="0" algn="ctr" defTabSz="685777" rtl="0" eaLnBrk="1" latinLnBrk="0" hangingPunct="1"/>
                      <a:r>
                        <a:rPr lang="en-US" sz="1100" kern="1200" dirty="0">
                          <a:solidFill>
                            <a:schemeClr val="dk1"/>
                          </a:solidFill>
                          <a:latin typeface="+mn-lt"/>
                          <a:ea typeface="+mn-ea"/>
                          <a:cs typeface="+mn-cs"/>
                        </a:rPr>
                        <a:t>6.3.3.6</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 </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Configuring Router-on-a-Stick Inter-VLAN Routing</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1"/>
                  </a:ext>
                </a:extLst>
              </a:tr>
              <a:tr h="292629">
                <a:tc>
                  <a:txBody>
                    <a:bodyPr/>
                    <a:lstStyle/>
                    <a:p>
                      <a:pPr marL="0" algn="ctr" defTabSz="685777" rtl="0" eaLnBrk="1" latinLnBrk="0" hangingPunct="1"/>
                      <a:r>
                        <a:rPr lang="en-US" sz="1100" kern="1200" dirty="0">
                          <a:solidFill>
                            <a:schemeClr val="dk1"/>
                          </a:solidFill>
                          <a:latin typeface="+mn-lt"/>
                          <a:ea typeface="+mn-ea"/>
                          <a:cs typeface="+mn-cs"/>
                        </a:rPr>
                        <a:t>6.3.3.7</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Lab</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Configuring 801.2Q Trunk-Based  Inter-VLAN Routing</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Optional</a:t>
                      </a:r>
                    </a:p>
                  </a:txBody>
                  <a:tcPr anchor="ctr"/>
                </a:tc>
                <a:extLst>
                  <a:ext uri="{0D108BD9-81ED-4DB2-BD59-A6C34878D82A}">
                    <a16:rowId xmlns:a16="http://schemas.microsoft.com/office/drawing/2014/main" val="10002"/>
                  </a:ext>
                </a:extLst>
              </a:tr>
              <a:tr h="292629">
                <a:tc>
                  <a:txBody>
                    <a:bodyPr/>
                    <a:lstStyle/>
                    <a:p>
                      <a:pPr marL="0" algn="ctr" defTabSz="685777" rtl="0" eaLnBrk="1" latinLnBrk="0" hangingPunct="1"/>
                      <a:r>
                        <a:rPr lang="en-US" sz="1100" kern="1200" dirty="0">
                          <a:solidFill>
                            <a:schemeClr val="dk1"/>
                          </a:solidFill>
                          <a:latin typeface="+mn-lt"/>
                          <a:ea typeface="+mn-ea"/>
                          <a:cs typeface="+mn-cs"/>
                        </a:rPr>
                        <a:t>6.3.3.8</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Inter-VLAN Routing Challenge</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Optional</a:t>
                      </a:r>
                    </a:p>
                  </a:txBody>
                  <a:tcPr anchor="ctr"/>
                </a:tc>
                <a:extLst>
                  <a:ext uri="{0D108BD9-81ED-4DB2-BD59-A6C34878D82A}">
                    <a16:rowId xmlns:a16="http://schemas.microsoft.com/office/drawing/2014/main" val="10003"/>
                  </a:ext>
                </a:extLst>
              </a:tr>
              <a:tr h="292629">
                <a:tc>
                  <a:txBody>
                    <a:bodyPr/>
                    <a:lstStyle/>
                    <a:p>
                      <a:pPr marL="0" algn="ctr" defTabSz="685777" rtl="0" eaLnBrk="1" latinLnBrk="0" hangingPunct="1"/>
                      <a:r>
                        <a:rPr lang="en-US" sz="1100" kern="1200" dirty="0">
                          <a:solidFill>
                            <a:schemeClr val="dk1"/>
                          </a:solidFill>
                          <a:latin typeface="+mn-lt"/>
                          <a:ea typeface="+mn-ea"/>
                          <a:cs typeface="+mn-cs"/>
                        </a:rPr>
                        <a:t>6.4.1.1</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Class Activity</a:t>
                      </a:r>
                      <a:endParaRPr lang="en-US" sz="1100" kern="1200" dirty="0">
                        <a:solidFill>
                          <a:schemeClr val="dk1"/>
                        </a:solidFill>
                        <a:latin typeface="+mn-lt"/>
                        <a:ea typeface="+mn-ea"/>
                        <a:cs typeface="+mn-cs"/>
                      </a:endParaRP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The Inside Track</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Optional</a:t>
                      </a:r>
                    </a:p>
                  </a:txBody>
                  <a:tcPr anchor="ctr"/>
                </a:tc>
                <a:extLst>
                  <a:ext uri="{0D108BD9-81ED-4DB2-BD59-A6C34878D82A}">
                    <a16:rowId xmlns:a16="http://schemas.microsoft.com/office/drawing/2014/main" val="10004"/>
                  </a:ext>
                </a:extLst>
              </a:tr>
              <a:tr h="292629">
                <a:tc>
                  <a:txBody>
                    <a:bodyPr/>
                    <a:lstStyle/>
                    <a:p>
                      <a:pPr marL="0" algn="ctr" defTabSz="685777" rtl="0" eaLnBrk="1" latinLnBrk="0" hangingPunct="1"/>
                      <a:r>
                        <a:rPr lang="en-US" sz="1100" kern="1200" dirty="0">
                          <a:solidFill>
                            <a:schemeClr val="dk1"/>
                          </a:solidFill>
                          <a:latin typeface="+mn-lt"/>
                          <a:ea typeface="+mn-ea"/>
                          <a:cs typeface="+mn-cs"/>
                        </a:rPr>
                        <a:t>6.4.1.2</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Packet Tracer</a:t>
                      </a:r>
                    </a:p>
                  </a:txBody>
                  <a:tcPr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Skills Integration Challenge</a:t>
                      </a:r>
                    </a:p>
                  </a:txBody>
                  <a:tcPr anchor="ctr"/>
                </a:tc>
                <a:tc>
                  <a:txBody>
                    <a:bodyPr/>
                    <a:lstStyle/>
                    <a:p>
                      <a:pPr marL="0" algn="l" defTabSz="685777" rtl="0" eaLnBrk="1" latinLnBrk="0" hangingPunct="1"/>
                      <a:r>
                        <a:rPr lang="en-US" sz="1100" kern="1200" dirty="0">
                          <a:solidFill>
                            <a:schemeClr val="dk1"/>
                          </a:solidFill>
                          <a:latin typeface="+mn-lt"/>
                          <a:ea typeface="+mn-ea"/>
                          <a:cs typeface="+mn-cs"/>
                        </a:rPr>
                        <a:t>Recommended</a:t>
                      </a:r>
                    </a:p>
                  </a:txBody>
                  <a:tcPr anchor="ctr"/>
                </a:tc>
                <a:extLst>
                  <a:ext uri="{0D108BD9-81ED-4DB2-BD59-A6C34878D82A}">
                    <a16:rowId xmlns:a16="http://schemas.microsoft.com/office/drawing/2014/main" val="10005"/>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1845037568"/>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913245"/>
            <a:ext cx="4656535" cy="3684156"/>
          </a:xfrm>
        </p:spPr>
        <p:txBody>
          <a:bodyPr/>
          <a:lstStyle/>
          <a:p>
            <a:r>
              <a:rPr lang="en-US" dirty="0" smtClean="0"/>
              <a:t>Remote VLAN device connectivity can be tested using the </a:t>
            </a:r>
            <a:r>
              <a:rPr lang="en-US" b="1" dirty="0" smtClean="0"/>
              <a:t>ping</a:t>
            </a:r>
            <a:r>
              <a:rPr lang="en-US" dirty="0" smtClean="0"/>
              <a:t> command.</a:t>
            </a:r>
          </a:p>
          <a:p>
            <a:pPr lvl="1"/>
            <a:r>
              <a:rPr lang="en-US" dirty="0" smtClean="0"/>
              <a:t>The command sends an ICMP echo request and when a host receives an ICMP echo request, it responds with an ICMP echo reply.</a:t>
            </a:r>
          </a:p>
          <a:p>
            <a:endParaRPr lang="en-US" sz="1100" b="1" dirty="0" smtClean="0"/>
          </a:p>
          <a:p>
            <a:r>
              <a:rPr lang="en-US" b="1" dirty="0" smtClean="0"/>
              <a:t>Tracert</a:t>
            </a:r>
            <a:r>
              <a:rPr lang="en-US" dirty="0" smtClean="0"/>
              <a:t> is a useful utility for confirming the routed path taken between two devices.</a:t>
            </a:r>
          </a:p>
          <a:p>
            <a:endParaRPr lang="en-US" dirty="0" smtClean="0"/>
          </a:p>
          <a:p>
            <a:endParaRPr lang="en-US" dirty="0"/>
          </a:p>
        </p:txBody>
      </p:sp>
      <p:sp>
        <p:nvSpPr>
          <p:cNvPr id="21505" name="Rectangle 2"/>
          <p:cNvSpPr>
            <a:spLocks noGrp="1" noChangeArrowheads="1"/>
          </p:cNvSpPr>
          <p:nvPr>
            <p:ph type="title"/>
          </p:nvPr>
        </p:nvSpPr>
        <p:spPr/>
        <p:txBody>
          <a:bodyPr/>
          <a:lstStyle/>
          <a:p>
            <a:r>
              <a:rPr lang="en-US" sz="1600" dirty="0" smtClean="0"/>
              <a:t>Configure Router-on-a-Stick Inter-VLAN Routing</a:t>
            </a:r>
            <a:br>
              <a:rPr lang="en-US" sz="1600" dirty="0" smtClean="0"/>
            </a:br>
            <a:r>
              <a:rPr lang="en-US" dirty="0" smtClean="0"/>
              <a:t>Configure Router-on-a Stick: Verifying Routing</a:t>
            </a:r>
            <a:endParaRPr lang="en-US" dirty="0"/>
          </a:p>
        </p:txBody>
      </p:sp>
      <p:pic>
        <p:nvPicPr>
          <p:cNvPr id="5" name="Picture 4"/>
          <p:cNvPicPr>
            <a:picLocks noChangeAspect="1"/>
          </p:cNvPicPr>
          <p:nvPr/>
        </p:nvPicPr>
        <p:blipFill>
          <a:blip r:embed="rId3"/>
          <a:stretch>
            <a:fillRect/>
          </a:stretch>
        </p:blipFill>
        <p:spPr>
          <a:xfrm>
            <a:off x="5163150" y="2615543"/>
            <a:ext cx="3876580" cy="1890712"/>
          </a:xfrm>
          <a:prstGeom prst="rect">
            <a:avLst/>
          </a:prstGeom>
        </p:spPr>
      </p:pic>
      <p:pic>
        <p:nvPicPr>
          <p:cNvPr id="6" name="Picture 5"/>
          <p:cNvPicPr>
            <a:picLocks noChangeAspect="1"/>
          </p:cNvPicPr>
          <p:nvPr/>
        </p:nvPicPr>
        <p:blipFill>
          <a:blip r:embed="rId4"/>
          <a:stretch>
            <a:fillRect/>
          </a:stretch>
        </p:blipFill>
        <p:spPr>
          <a:xfrm>
            <a:off x="5163150" y="913244"/>
            <a:ext cx="3284623" cy="1368592"/>
          </a:xfrm>
          <a:prstGeom prst="rect">
            <a:avLst/>
          </a:prstGeom>
        </p:spPr>
      </p:pic>
      <p:pic>
        <p:nvPicPr>
          <p:cNvPr id="7" name="Picture 6"/>
          <p:cNvPicPr>
            <a:picLocks noChangeAspect="1"/>
          </p:cNvPicPr>
          <p:nvPr/>
        </p:nvPicPr>
        <p:blipFill>
          <a:blip r:embed="rId5"/>
          <a:stretch>
            <a:fillRect/>
          </a:stretch>
        </p:blipFill>
        <p:spPr>
          <a:xfrm>
            <a:off x="463550" y="3127887"/>
            <a:ext cx="3441033" cy="1378368"/>
          </a:xfrm>
          <a:prstGeom prst="rect">
            <a:avLst/>
          </a:prstGeom>
        </p:spPr>
      </p:pic>
    </p:spTree>
    <p:extLst>
      <p:ext uri="{BB962C8B-B14F-4D97-AF65-F5344CB8AC3E}">
        <p14:creationId xmlns:p14="http://schemas.microsoft.com/office/powerpoint/2010/main" val="2537435457"/>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512756" y="798513"/>
            <a:ext cx="4116900" cy="4156075"/>
          </a:xfrm>
          <a:prstGeom prst="rect">
            <a:avLst/>
          </a:prstGeom>
          <a:ln>
            <a:solidFill>
              <a:srgbClr val="000000"/>
            </a:solidFill>
          </a:ln>
        </p:spPr>
      </p:pic>
      <p:sp>
        <p:nvSpPr>
          <p:cNvPr id="21505" name="Rectangle 2"/>
          <p:cNvSpPr>
            <a:spLocks noGrp="1" noChangeArrowheads="1"/>
          </p:cNvSpPr>
          <p:nvPr>
            <p:ph type="title"/>
          </p:nvPr>
        </p:nvSpPr>
        <p:spPr/>
        <p:txBody>
          <a:bodyPr/>
          <a:lstStyle/>
          <a:p>
            <a:r>
              <a:rPr lang="en-US" sz="1600" dirty="0" smtClean="0"/>
              <a:t>Configure Router-on-a-Stick Inter-VLAN Routing</a:t>
            </a:r>
            <a:r>
              <a:rPr lang="en-US" dirty="0"/>
              <a:t/>
            </a:r>
            <a:br>
              <a:rPr lang="en-US" dirty="0"/>
            </a:br>
            <a:r>
              <a:rPr lang="en-US" dirty="0"/>
              <a:t>Packet Tracer - Configuring Router-on-a-Stick Inter-VLAN Routing</a:t>
            </a:r>
          </a:p>
        </p:txBody>
      </p:sp>
    </p:spTree>
    <p:extLst>
      <p:ext uri="{BB962C8B-B14F-4D97-AF65-F5344CB8AC3E}">
        <p14:creationId xmlns:p14="http://schemas.microsoft.com/office/powerpoint/2010/main" val="1889070574"/>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042122" y="798513"/>
            <a:ext cx="5058168" cy="4156075"/>
          </a:xfrm>
          <a:prstGeom prst="rect">
            <a:avLst/>
          </a:prstGeom>
          <a:ln>
            <a:solidFill>
              <a:srgbClr val="000000"/>
            </a:solidFill>
          </a:ln>
        </p:spPr>
      </p:pic>
      <p:sp>
        <p:nvSpPr>
          <p:cNvPr id="21505" name="Rectangle 2"/>
          <p:cNvSpPr>
            <a:spLocks noGrp="1" noChangeArrowheads="1"/>
          </p:cNvSpPr>
          <p:nvPr>
            <p:ph type="title"/>
          </p:nvPr>
        </p:nvSpPr>
        <p:spPr/>
        <p:txBody>
          <a:bodyPr/>
          <a:lstStyle/>
          <a:p>
            <a:r>
              <a:rPr lang="en-US" sz="1600" dirty="0" smtClean="0"/>
              <a:t>Configure Router-on-a-Stick Inter-VLAN Routing</a:t>
            </a:r>
            <a:r>
              <a:rPr lang="en-US" dirty="0"/>
              <a:t/>
            </a:r>
            <a:br>
              <a:rPr lang="en-US" dirty="0"/>
            </a:br>
            <a:r>
              <a:rPr lang="en-US" dirty="0"/>
              <a:t>Lab - Configuring 801.2Q Trunk-Based Inter-VLAN Routing</a:t>
            </a:r>
          </a:p>
        </p:txBody>
      </p:sp>
    </p:spTree>
    <p:extLst>
      <p:ext uri="{BB962C8B-B14F-4D97-AF65-F5344CB8AC3E}">
        <p14:creationId xmlns:p14="http://schemas.microsoft.com/office/powerpoint/2010/main" val="88745093"/>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402408" y="798513"/>
            <a:ext cx="4337596" cy="4156075"/>
          </a:xfrm>
          <a:prstGeom prst="rect">
            <a:avLst/>
          </a:prstGeom>
          <a:ln>
            <a:solidFill>
              <a:srgbClr val="000000"/>
            </a:solidFill>
          </a:ln>
        </p:spPr>
      </p:pic>
      <p:sp>
        <p:nvSpPr>
          <p:cNvPr id="21505" name="Rectangle 2"/>
          <p:cNvSpPr>
            <a:spLocks noGrp="1" noChangeArrowheads="1"/>
          </p:cNvSpPr>
          <p:nvPr>
            <p:ph type="title"/>
          </p:nvPr>
        </p:nvSpPr>
        <p:spPr/>
        <p:txBody>
          <a:bodyPr/>
          <a:lstStyle/>
          <a:p>
            <a:r>
              <a:rPr lang="en-US" sz="1600" dirty="0" smtClean="0"/>
              <a:t>Configure Router-on-a-Stick Inter-VLAN Routing</a:t>
            </a:r>
            <a:r>
              <a:rPr lang="en-US" dirty="0"/>
              <a:t/>
            </a:r>
            <a:br>
              <a:rPr lang="en-US" dirty="0"/>
            </a:br>
            <a:r>
              <a:rPr lang="en-US" dirty="0"/>
              <a:t>Packet Tracer - Inter-VLAN Routing Challenge</a:t>
            </a:r>
          </a:p>
        </p:txBody>
      </p:sp>
    </p:spTree>
    <p:extLst>
      <p:ext uri="{BB962C8B-B14F-4D97-AF65-F5344CB8AC3E}">
        <p14:creationId xmlns:p14="http://schemas.microsoft.com/office/powerpoint/2010/main" val="1200253664"/>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6.4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6" name="Content Placeholder 5"/>
          <p:cNvPicPr>
            <a:picLocks noGrp="1" noChangeAspect="1"/>
          </p:cNvPicPr>
          <p:nvPr>
            <p:ph idx="1"/>
          </p:nvPr>
        </p:nvPicPr>
        <p:blipFill>
          <a:blip r:embed="rId3"/>
          <a:stretch>
            <a:fillRect/>
          </a:stretch>
        </p:blipFill>
        <p:spPr>
          <a:xfrm>
            <a:off x="1467336" y="798513"/>
            <a:ext cx="6207741" cy="4156075"/>
          </a:xfrm>
          <a:prstGeom prst="rect">
            <a:avLst/>
          </a:prstGeom>
          <a:ln>
            <a:solidFill>
              <a:srgbClr val="000000"/>
            </a:solidFill>
          </a:ln>
        </p:spPr>
      </p:pic>
    </p:spTree>
    <p:extLst>
      <p:ext uri="{BB962C8B-B14F-4D97-AF65-F5344CB8AC3E}">
        <p14:creationId xmlns:p14="http://schemas.microsoft.com/office/powerpoint/2010/main" val="3938948854"/>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Explain </a:t>
            </a:r>
            <a:r>
              <a:rPr lang="en-US" dirty="0" smtClean="0"/>
              <a:t>how </a:t>
            </a:r>
            <a:r>
              <a:rPr lang="en-US" dirty="0"/>
              <a:t>VLANs segment broadcast domains in a small to medium-sized business network</a:t>
            </a:r>
            <a:r>
              <a:rPr lang="en-US" dirty="0" smtClean="0"/>
              <a:t>.</a:t>
            </a:r>
            <a:endParaRPr lang="en-US" dirty="0"/>
          </a:p>
          <a:p>
            <a:r>
              <a:rPr lang="en-US" dirty="0" smtClean="0"/>
              <a:t>Implement </a:t>
            </a:r>
            <a:r>
              <a:rPr lang="en-US" dirty="0"/>
              <a:t>VLANs to segment a small to medium-sized business network.. </a:t>
            </a:r>
          </a:p>
          <a:p>
            <a:r>
              <a:rPr lang="en-US" dirty="0" smtClean="0"/>
              <a:t>Configure </a:t>
            </a:r>
            <a:r>
              <a:rPr lang="en-US" dirty="0"/>
              <a:t>routing between VLANs in a small to medium-sized business network</a:t>
            </a:r>
            <a:r>
              <a:rPr lang="en-US" dirty="0" smtClean="0"/>
              <a:t>.</a:t>
            </a:r>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6: VLANs</a:t>
            </a:r>
            <a:endParaRPr lang="en-US" dirty="0">
              <a:latin typeface="Arial" charset="0"/>
            </a:endParaRPr>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6.1</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endParaRPr lang="en-US"/>
          </a:p>
        </p:txBody>
      </p:sp>
      <p:graphicFrame>
        <p:nvGraphicFramePr>
          <p:cNvPr id="5" name="Content Placeholder 2"/>
          <p:cNvGraphicFramePr>
            <a:graphicFrameLocks/>
          </p:cNvGraphicFramePr>
          <p:nvPr>
            <p:extLst>
              <p:ext uri="{D42A27DB-BD31-4B8C-83A1-F6EECF244321}">
                <p14:modId xmlns:p14="http://schemas.microsoft.com/office/powerpoint/2010/main" val="2598580894"/>
              </p:ext>
            </p:extLst>
          </p:nvPr>
        </p:nvGraphicFramePr>
        <p:xfrm>
          <a:off x="144461" y="798513"/>
          <a:ext cx="8472890" cy="347472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731093094"/>
                    </a:ext>
                  </a:extLst>
                </a:gridCol>
                <a:gridCol w="4236445">
                  <a:extLst>
                    <a:ext uri="{9D8B030D-6E8A-4147-A177-3AD203B41FA5}">
                      <a16:colId xmlns:a16="http://schemas.microsoft.com/office/drawing/2014/main" val="2353496225"/>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Logical broadcast domain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Data 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Default 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Native 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Management VLAN</a:t>
                      </a:r>
                    </a:p>
                    <a:p>
                      <a:pPr marL="173038" indent="-173038">
                        <a:spcBef>
                          <a:spcPts val="200"/>
                        </a:spcBef>
                        <a:spcAft>
                          <a:spcPts val="200"/>
                        </a:spcAft>
                        <a:buFont typeface="Arial" panose="020B0604020202020204" pitchFamily="34" charset="0"/>
                        <a:buChar char="•"/>
                      </a:pPr>
                      <a:r>
                        <a:rPr lang="en-US" b="1" dirty="0" smtClean="0">
                          <a:solidFill>
                            <a:schemeClr val="tx1"/>
                          </a:solidFill>
                          <a:latin typeface="+mn-lt"/>
                        </a:rPr>
                        <a:t>show vlan brief</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Voice VLAN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VLAN Trunk</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VLAN Segmentation</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IEEE 802.1Q</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VLAN Tagging</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Canonical Format Identifier (CFI)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User Priority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VLAN 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Type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 </a:t>
                      </a:r>
                      <a:r>
                        <a:rPr lang="en-US" sz="1400" b="0" i="1" kern="1200" dirty="0" smtClean="0">
                          <a:solidFill>
                            <a:schemeClr val="tx1"/>
                          </a:solidFill>
                          <a:latin typeface="+mn-lt"/>
                          <a:ea typeface="+mn-ea"/>
                          <a:cs typeface="+mn-cs"/>
                        </a:rPr>
                        <a:t>int</a:t>
                      </a:r>
                      <a:r>
                        <a:rPr lang="en-US" sz="1400" b="1" kern="1200" dirty="0" smtClean="0">
                          <a:solidFill>
                            <a:schemeClr val="tx1"/>
                          </a:solidFill>
                          <a:latin typeface="+mn-lt"/>
                          <a:ea typeface="+mn-ea"/>
                          <a:cs typeface="+mn-cs"/>
                        </a:rPr>
                        <a:t> switchport</a:t>
                      </a:r>
                    </a:p>
                    <a:p>
                      <a:pPr marL="285750" indent="-285750" algn="l" defTabSz="685777" rtl="0" eaLnBrk="1" latinLnBrk="0" hangingPunct="1">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609129321"/>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6.2</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endParaRPr lang="en-US"/>
          </a:p>
        </p:txBody>
      </p:sp>
      <p:graphicFrame>
        <p:nvGraphicFramePr>
          <p:cNvPr id="5" name="Content Placeholder 2"/>
          <p:cNvGraphicFramePr>
            <a:graphicFrameLocks/>
          </p:cNvGraphicFramePr>
          <p:nvPr>
            <p:extLst>
              <p:ext uri="{D42A27DB-BD31-4B8C-83A1-F6EECF244321}">
                <p14:modId xmlns:p14="http://schemas.microsoft.com/office/powerpoint/2010/main" val="4014851982"/>
              </p:ext>
            </p:extLst>
          </p:nvPr>
        </p:nvGraphicFramePr>
        <p:xfrm>
          <a:off x="144463" y="798513"/>
          <a:ext cx="8853486" cy="3799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Normal Range VLANs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Extended Range VLANs</a:t>
                      </a:r>
                    </a:p>
                    <a:p>
                      <a:pPr marL="173038" indent="-173038" algn="l" defTabSz="685777" rtl="0" eaLnBrk="1" latinLnBrk="0" hangingPunct="1">
                        <a:spcBef>
                          <a:spcPts val="200"/>
                        </a:spcBef>
                        <a:spcAft>
                          <a:spcPts val="200"/>
                        </a:spcAft>
                        <a:buFont typeface="Arial" panose="020B0604020202020204" pitchFamily="34" charset="0"/>
                        <a:buChar char="•"/>
                      </a:pPr>
                      <a:r>
                        <a:rPr lang="en-US" b="1" dirty="0" smtClean="0">
                          <a:solidFill>
                            <a:schemeClr val="tx1"/>
                          </a:solidFill>
                          <a:latin typeface="+mn-lt"/>
                        </a:rPr>
                        <a:t>vlan </a:t>
                      </a:r>
                      <a:r>
                        <a:rPr lang="en-US" sz="1400" b="0" i="1" kern="1200" dirty="0" smtClean="0">
                          <a:solidFill>
                            <a:schemeClr val="tx1"/>
                          </a:solidFill>
                          <a:latin typeface="+mn-lt"/>
                          <a:ea typeface="+mn-ea"/>
                          <a:cs typeface="+mn-cs"/>
                        </a:rPr>
                        <a:t>vlan-id</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name </a:t>
                      </a:r>
                      <a:r>
                        <a:rPr lang="en-US" sz="1400" b="0" i="1" kern="1200" dirty="0" smtClean="0">
                          <a:solidFill>
                            <a:schemeClr val="tx1"/>
                          </a:solidFill>
                          <a:latin typeface="+mn-lt"/>
                          <a:ea typeface="+mn-ea"/>
                          <a:cs typeface="+mn-cs"/>
                        </a:rPr>
                        <a:t>vlan-name</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switchport mode access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switchport access vlan </a:t>
                      </a:r>
                      <a:r>
                        <a:rPr lang="en-US" sz="1400" b="0" i="1" kern="1200" dirty="0" smtClean="0">
                          <a:solidFill>
                            <a:schemeClr val="tx1"/>
                          </a:solidFill>
                          <a:latin typeface="+mn-lt"/>
                          <a:ea typeface="+mn-ea"/>
                          <a:cs typeface="+mn-cs"/>
                        </a:rPr>
                        <a:t>vlan-id</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interface range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switchport access vlan </a:t>
                      </a:r>
                      <a:r>
                        <a:rPr lang="en-US" sz="1400" b="0" i="1" kern="1200" dirty="0" smtClean="0">
                          <a:solidFill>
                            <a:schemeClr val="tx1"/>
                          </a:solidFill>
                          <a:latin typeface="+mn-lt"/>
                          <a:ea typeface="+mn-ea"/>
                          <a:cs typeface="+mn-cs"/>
                        </a:rPr>
                        <a:t>vlan-id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vlan </a:t>
                      </a:r>
                      <a:r>
                        <a:rPr lang="en-US" sz="1400" b="0" i="1" kern="1200" dirty="0" smtClean="0">
                          <a:solidFill>
                            <a:schemeClr val="tx1"/>
                          </a:solidFill>
                          <a:latin typeface="+mn-lt"/>
                          <a:ea typeface="+mn-ea"/>
                          <a:cs typeface="+mn-cs"/>
                        </a:rPr>
                        <a:t>vlan-id</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delete flash:vlan.dat</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delete vlan.dat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vlan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vlan summary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 vlan </a:t>
                      </a:r>
                      <a:r>
                        <a:rPr lang="en-US" sz="1400" b="0" i="1" kern="1200" dirty="0" smtClean="0">
                          <a:solidFill>
                            <a:schemeClr val="tx1"/>
                          </a:solidFill>
                          <a:latin typeface="+mn-lt"/>
                          <a:ea typeface="+mn-ea"/>
                          <a:cs typeface="+mn-cs"/>
                        </a:rPr>
                        <a:t>vlan_id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switchport mode trunk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switchport trunk allowed vlan </a:t>
                      </a:r>
                      <a:r>
                        <a:rPr lang="en-US" sz="1400" b="0" i="1" kern="1200" dirty="0" err="1" smtClean="0">
                          <a:solidFill>
                            <a:schemeClr val="tx1"/>
                          </a:solidFill>
                          <a:latin typeface="+mn-lt"/>
                          <a:ea typeface="+mn-ea"/>
                          <a:cs typeface="+mn-cs"/>
                        </a:rPr>
                        <a:t>vlan_list</a:t>
                      </a:r>
                      <a:endParaRPr lang="en-US" sz="1400" b="0" i="1" kern="1200" dirty="0" smtClean="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switchport trunk native vlan </a:t>
                      </a:r>
                      <a:r>
                        <a:rPr lang="en-US" sz="1400" b="0" i="1" kern="1200" dirty="0" smtClean="0">
                          <a:solidFill>
                            <a:schemeClr val="tx1"/>
                          </a:solidFill>
                          <a:latin typeface="+mn-lt"/>
                          <a:ea typeface="+mn-ea"/>
                          <a:cs typeface="+mn-cs"/>
                        </a:rPr>
                        <a:t>vlan_id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switchport trunk allowed vlan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switchport trunk native vlan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 switchport</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switchport access vlan </a:t>
                      </a:r>
                      <a:r>
                        <a:rPr lang="en-US" sz="1400" b="0" i="1" kern="1200" dirty="0" smtClean="0">
                          <a:solidFill>
                            <a:schemeClr val="tx1"/>
                          </a:solidFill>
                          <a:latin typeface="+mn-lt"/>
                          <a:ea typeface="+mn-ea"/>
                          <a:cs typeface="+mn-cs"/>
                        </a:rPr>
                        <a:t>vlan_id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 trunk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 </a:t>
                      </a:r>
                      <a:r>
                        <a:rPr lang="en-US" sz="1400" b="0" i="1" kern="1200" dirty="0" err="1" smtClean="0">
                          <a:solidFill>
                            <a:schemeClr val="tx1"/>
                          </a:solidFill>
                          <a:latin typeface="+mn-lt"/>
                          <a:ea typeface="+mn-ea"/>
                          <a:cs typeface="+mn-cs"/>
                        </a:rPr>
                        <a:t>int_id</a:t>
                      </a:r>
                      <a:r>
                        <a:rPr lang="en-US" sz="1400" b="0" i="1"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trunk</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798333706"/>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en-US" sz="1400" dirty="0" smtClean="0">
                <a:latin typeface="Arial" charset="0"/>
              </a:rPr>
              <a:t>6.3</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7763943"/>
              </p:ext>
            </p:extLst>
          </p:nvPr>
        </p:nvGraphicFramePr>
        <p:xfrm>
          <a:off x="144461" y="798513"/>
          <a:ext cx="8472890" cy="136144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731093094"/>
                    </a:ext>
                  </a:extLst>
                </a:gridCol>
                <a:gridCol w="4236445">
                  <a:extLst>
                    <a:ext uri="{9D8B030D-6E8A-4147-A177-3AD203B41FA5}">
                      <a16:colId xmlns:a16="http://schemas.microsoft.com/office/drawing/2014/main" val="2353496225"/>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Legacy Inter-VLAN Routing</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Router-on-a-Stick Inter-VLAN Routing</a:t>
                      </a:r>
                    </a:p>
                    <a:p>
                      <a:pPr marL="173038" indent="-173038" algn="l" defTabSz="685777" rtl="0" eaLnBrk="1" latinLnBrk="0" hangingPunct="1">
                        <a:spcBef>
                          <a:spcPts val="200"/>
                        </a:spcBef>
                        <a:spcAft>
                          <a:spcPts val="200"/>
                        </a:spcAft>
                        <a:buFont typeface="Arial" panose="020B0604020202020204" pitchFamily="34" charset="0"/>
                        <a:buChar char="•"/>
                      </a:pPr>
                      <a:r>
                        <a:rPr lang="en-US" b="1" dirty="0" smtClean="0">
                          <a:solidFill>
                            <a:schemeClr val="tx1"/>
                          </a:solidFill>
                          <a:latin typeface="+mn-lt"/>
                        </a:rPr>
                        <a:t>interface </a:t>
                      </a:r>
                      <a:r>
                        <a:rPr lang="en-US" sz="1400" b="0" i="1" kern="1200" dirty="0" smtClean="0">
                          <a:solidFill>
                            <a:schemeClr val="tx1"/>
                          </a:solidFill>
                          <a:latin typeface="+mn-lt"/>
                          <a:ea typeface="+mn-ea"/>
                          <a:cs typeface="+mn-cs"/>
                        </a:rPr>
                        <a:t>interface_id.subinterface_id</a:t>
                      </a:r>
                    </a:p>
                    <a:p>
                      <a:pPr marL="173038" indent="-173038" algn="l" defTabSz="685777" rtl="0" eaLnBrk="1" latinLnBrk="0" hangingPunct="1">
                        <a:spcBef>
                          <a:spcPts val="200"/>
                        </a:spcBef>
                        <a:spcAft>
                          <a:spcPts val="200"/>
                        </a:spcAft>
                        <a:buFont typeface="Arial" panose="020B0604020202020204" pitchFamily="34" charset="0"/>
                        <a:buChar char="•"/>
                      </a:pPr>
                      <a:r>
                        <a:rPr lang="en-US" b="1" dirty="0" smtClean="0">
                          <a:solidFill>
                            <a:schemeClr val="tx1"/>
                          </a:solidFill>
                          <a:latin typeface="+mn-lt"/>
                        </a:rPr>
                        <a:t>encapsulation dot1q </a:t>
                      </a:r>
                      <a:r>
                        <a:rPr lang="en-US" sz="1400" b="0" i="1" kern="1200" dirty="0" smtClean="0">
                          <a:solidFill>
                            <a:schemeClr val="tx1"/>
                          </a:solidFill>
                          <a:latin typeface="+mn-lt"/>
                          <a:ea typeface="+mn-ea"/>
                          <a:cs typeface="+mn-cs"/>
                        </a:rPr>
                        <a:t>vlan_id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IEEE 802.1Q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50099028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smtClean="0"/>
              <a:t>Students </a:t>
            </a:r>
            <a:r>
              <a:rPr lang="en-US" dirty="0"/>
              <a:t>should complete </a:t>
            </a:r>
            <a:r>
              <a:rPr lang="en-US" dirty="0" smtClean="0"/>
              <a:t>Chapter 6, </a:t>
            </a:r>
            <a:r>
              <a:rPr lang="en-US" dirty="0"/>
              <a:t>“Assessment” after completing </a:t>
            </a:r>
            <a:r>
              <a:rPr lang="en-US" dirty="0" smtClean="0"/>
              <a:t>Chapter 6.</a:t>
            </a:r>
          </a:p>
          <a:p>
            <a:pPr eaLnBrk="1" hangingPunct="1">
              <a:spcBef>
                <a:spcPct val="30000"/>
              </a:spcBef>
            </a:pPr>
            <a:r>
              <a:rPr lang="en-US" dirty="0" smtClean="0"/>
              <a:t>Quizzes, labs, Packet Tracers and other activities can be used to informally assess student progress.</a:t>
            </a:r>
            <a:endParaRPr lang="en-US" dirty="0"/>
          </a:p>
        </p:txBody>
      </p:sp>
      <p:sp>
        <p:nvSpPr>
          <p:cNvPr id="7170" name="Rectangle 33"/>
          <p:cNvSpPr>
            <a:spLocks noGrp="1" noChangeArrowheads="1"/>
          </p:cNvSpPr>
          <p:nvPr>
            <p:ph type="title"/>
          </p:nvPr>
        </p:nvSpPr>
        <p:spPr/>
        <p:txBody>
          <a:bodyPr/>
          <a:lstStyle/>
          <a:p>
            <a:pPr eaLnBrk="1" hangingPunct="1"/>
            <a:r>
              <a:rPr lang="en-US" dirty="0" smtClean="0"/>
              <a:t>Chapter 6: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6, </a:t>
            </a:r>
            <a:r>
              <a:rPr lang="en-US" dirty="0"/>
              <a:t>the instructor should:</a:t>
            </a:r>
          </a:p>
          <a:p>
            <a:pPr eaLnBrk="1" hangingPunct="1">
              <a:lnSpc>
                <a:spcPct val="85000"/>
              </a:lnSpc>
              <a:spcBef>
                <a:spcPct val="30000"/>
              </a:spcBef>
            </a:pPr>
            <a:r>
              <a:rPr lang="en-US" dirty="0"/>
              <a:t>Complete </a:t>
            </a:r>
            <a:r>
              <a:rPr lang="en-US" dirty="0" smtClean="0"/>
              <a:t>Chapter 6,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a:t>Explain how VLANs segment broadcast domains in a small to medium-sized business network.</a:t>
            </a:r>
          </a:p>
          <a:p>
            <a:pPr marL="630238" lvl="2" indent="-214313">
              <a:buFont typeface="Arial" panose="020B0604020202020204" pitchFamily="34" charset="0"/>
              <a:buChar char="•"/>
            </a:pPr>
            <a:r>
              <a:rPr lang="en-US" sz="1000" dirty="0"/>
              <a:t>Explain the purpose of VLANs in a switched network.</a:t>
            </a:r>
          </a:p>
          <a:p>
            <a:pPr marL="630238" lvl="2" indent="-214313">
              <a:buFont typeface="Arial" panose="020B0604020202020204" pitchFamily="34" charset="0"/>
              <a:buChar char="•"/>
            </a:pPr>
            <a:r>
              <a:rPr lang="en-US" sz="1000" dirty="0"/>
              <a:t>Explain how a switch forwards frames based on VLAN configuration in a multi-switch environment.</a:t>
            </a:r>
          </a:p>
          <a:p>
            <a:pPr marL="557213" lvl="1" indent="-214313">
              <a:buFont typeface="Arial" panose="020B0604020202020204" pitchFamily="34" charset="0"/>
              <a:buChar char="•"/>
            </a:pPr>
            <a:r>
              <a:rPr lang="en-US" sz="1200" dirty="0"/>
              <a:t>Implement VLANs to segment a small to medium-sized business network.</a:t>
            </a:r>
          </a:p>
          <a:p>
            <a:pPr marL="630238" lvl="2" indent="-214313">
              <a:buFont typeface="Arial" panose="020B0604020202020204" pitchFamily="34" charset="0"/>
              <a:buChar char="•"/>
            </a:pPr>
            <a:r>
              <a:rPr lang="en-US" sz="1000" dirty="0"/>
              <a:t>Configure a switch port to be assigned to a VLAN based on requirements.</a:t>
            </a:r>
          </a:p>
          <a:p>
            <a:pPr marL="630238" lvl="2" indent="-214313">
              <a:buFont typeface="Arial" panose="020B0604020202020204" pitchFamily="34" charset="0"/>
              <a:buChar char="•"/>
            </a:pPr>
            <a:r>
              <a:rPr lang="en-US" sz="1000" dirty="0"/>
              <a:t>Configure a trunk port on a LAN switch.</a:t>
            </a:r>
          </a:p>
          <a:p>
            <a:pPr marL="630238" lvl="2" indent="-214313">
              <a:buFont typeface="Arial" panose="020B0604020202020204" pitchFamily="34" charset="0"/>
              <a:buChar char="•"/>
            </a:pPr>
            <a:r>
              <a:rPr lang="en-US" sz="1000" dirty="0"/>
              <a:t>Troubleshoot VLAN and trunk configurations in a switched network.</a:t>
            </a:r>
          </a:p>
          <a:p>
            <a:pPr marL="557213" lvl="1" indent="-214313">
              <a:buFont typeface="Arial" panose="020B0604020202020204" pitchFamily="34" charset="0"/>
              <a:buChar char="•"/>
            </a:pPr>
            <a:r>
              <a:rPr lang="en-US" sz="1200" dirty="0"/>
              <a:t>Configure routing between VLANs in a small to medium-sized business network.</a:t>
            </a:r>
          </a:p>
          <a:p>
            <a:pPr marL="630238" lvl="2" indent="-214313">
              <a:buFont typeface="Arial" panose="020B0604020202020204" pitchFamily="34" charset="0"/>
              <a:buChar char="•"/>
            </a:pPr>
            <a:r>
              <a:rPr lang="en-US" sz="1000" dirty="0"/>
              <a:t>Describe the two options for configuring Inter-VLAN routing.</a:t>
            </a:r>
          </a:p>
          <a:p>
            <a:pPr marL="630238" lvl="2" indent="-214313">
              <a:buFont typeface="Arial" panose="020B0604020202020204" pitchFamily="34" charset="0"/>
              <a:buChar char="•"/>
            </a:pPr>
            <a:r>
              <a:rPr lang="en-US" sz="1000" dirty="0"/>
              <a:t>Configure </a:t>
            </a:r>
            <a:r>
              <a:rPr lang="en-US" sz="1000" dirty="0" smtClean="0"/>
              <a:t>legacy </a:t>
            </a:r>
            <a:r>
              <a:rPr lang="en-US" sz="1000" dirty="0"/>
              <a:t>Inter-VLAN Routing.</a:t>
            </a:r>
          </a:p>
          <a:p>
            <a:pPr marL="630238" lvl="2" indent="-214313">
              <a:buFont typeface="Arial" panose="020B0604020202020204" pitchFamily="34" charset="0"/>
              <a:buChar char="•"/>
            </a:pPr>
            <a:r>
              <a:rPr lang="en-US" sz="1000" dirty="0"/>
              <a:t>Configure Router-on-a-Stick Inter-VLAN Routing.</a:t>
            </a:r>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smtClean="0"/>
              <a:t>Chapter 6: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spcBef>
                <a:spcPct val="30000"/>
              </a:spcBef>
            </a:pPr>
            <a:r>
              <a:rPr lang="en-US" dirty="0"/>
              <a:t>In Section 6.1, students should complete Chapter 6, “Assessment” after completing Chapter 6.  Quizzes, labs, </a:t>
            </a:r>
            <a:r>
              <a:rPr lang="en-US" dirty="0" smtClean="0"/>
              <a:t>and Packet Tracers. Other </a:t>
            </a:r>
            <a:r>
              <a:rPr lang="en-US" dirty="0"/>
              <a:t>activities can be used to informally assess student progress.</a:t>
            </a:r>
          </a:p>
          <a:p>
            <a:pPr>
              <a:spcBef>
                <a:spcPct val="30000"/>
              </a:spcBef>
            </a:pPr>
            <a:endParaRPr lang="en-US" dirty="0"/>
          </a:p>
          <a:p>
            <a:pPr>
              <a:spcBef>
                <a:spcPct val="30000"/>
              </a:spcBef>
            </a:pPr>
            <a:r>
              <a:rPr lang="en-US" dirty="0"/>
              <a:t>In Section 6.2, Once students complete the troubleshooting labs, create additional challenges or have one team of students create problems on another team’s setup. Ensure that all changes and all solutions are documented. </a:t>
            </a:r>
          </a:p>
          <a:p>
            <a:pPr>
              <a:spcBef>
                <a:spcPct val="30000"/>
              </a:spcBef>
            </a:pPr>
            <a:endParaRPr lang="en-US" dirty="0"/>
          </a:p>
          <a:p>
            <a:pPr>
              <a:spcBef>
                <a:spcPct val="30000"/>
              </a:spcBef>
            </a:pPr>
            <a:r>
              <a:rPr lang="en-US" dirty="0" smtClean="0"/>
              <a:t>In </a:t>
            </a:r>
            <a:r>
              <a:rPr lang="en-US" dirty="0"/>
              <a:t>Section </a:t>
            </a:r>
            <a:r>
              <a:rPr lang="en-US" dirty="0" smtClean="0"/>
              <a:t>6.3, once students </a:t>
            </a:r>
            <a:r>
              <a:rPr lang="en-US" dirty="0"/>
              <a:t>complete the legacy inter-VLAN routing lab and the router-on-a-stick inter-VLAN routing labs, ask them to present the advantages and disadvantages of each method.</a:t>
            </a:r>
          </a:p>
          <a:p>
            <a:pPr>
              <a:spcBef>
                <a:spcPct val="30000"/>
              </a:spcBef>
            </a:pPr>
            <a:endParaRPr lang="en-US" dirty="0"/>
          </a:p>
          <a:p>
            <a:pPr>
              <a:spcBef>
                <a:spcPct val="30000"/>
              </a:spcBef>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Chapter 6: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8898</TotalTime>
  <Words>3947</Words>
  <Application>Microsoft Office PowerPoint</Application>
  <PresentationFormat>On-screen Show (16:9)</PresentationFormat>
  <Paragraphs>690</Paragraphs>
  <Slides>70</Slides>
  <Notes>68</Notes>
  <HiddenSlides>12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ＭＳ Ｐゴシック</vt:lpstr>
      <vt:lpstr>Arial</vt:lpstr>
      <vt:lpstr>Calibri</vt:lpstr>
      <vt:lpstr>CiscoSans</vt:lpstr>
      <vt:lpstr>CiscoSans ExtraLight</vt:lpstr>
      <vt:lpstr>CiscoSans Thin</vt:lpstr>
      <vt:lpstr>Courier New</vt:lpstr>
      <vt:lpstr>Wingdings</vt:lpstr>
      <vt:lpstr>Default Theme</vt:lpstr>
      <vt:lpstr>Chapter 6: VLANs</vt:lpstr>
      <vt:lpstr>Instructor Materials – Chapter 6 Planning Guide</vt:lpstr>
      <vt:lpstr>Chapter 6: VLANs</vt:lpstr>
      <vt:lpstr>Chapter 6: Activities</vt:lpstr>
      <vt:lpstr>Chapter 6: Activities (Cont.)</vt:lpstr>
      <vt:lpstr>Chapter 6: Activities (Cont.)</vt:lpstr>
      <vt:lpstr>Chapter 6: Assessment</vt:lpstr>
      <vt:lpstr>Chapter 6: Best Practices</vt:lpstr>
      <vt:lpstr>Chapter 6: Best Practices (Cont.)</vt:lpstr>
      <vt:lpstr>Chapter 6: Additional Help</vt:lpstr>
      <vt:lpstr>PowerPoint Presentation</vt:lpstr>
      <vt:lpstr>Chapter 6: VLANs</vt:lpstr>
      <vt:lpstr>Chapter 6 - Sections &amp; Objectives</vt:lpstr>
      <vt:lpstr>6.1 VLAN Segmentation</vt:lpstr>
      <vt:lpstr>Overview of VLANs VLAN Definitions</vt:lpstr>
      <vt:lpstr>Overview of VLANs Benefits of VLANs</vt:lpstr>
      <vt:lpstr>Overview of VLANs Types of VLANs</vt:lpstr>
      <vt:lpstr>Overview of VLANs Voice VLANs</vt:lpstr>
      <vt:lpstr>Overview of VLANs Packet Tracer – Who Hears the Broadcast?</vt:lpstr>
      <vt:lpstr>VLANs in a Multi-Switched Environment VLAN Trunks</vt:lpstr>
      <vt:lpstr>VLANs in a Multi-Switched Environment Controlling Broadcast Domains with VLANs</vt:lpstr>
      <vt:lpstr>VLANs in a Multi-Switched Environment Tagging Ethernet Frames for VLAN Identification</vt:lpstr>
      <vt:lpstr>VLANs in a Multi-Switched Environment Native VLANs and 802.1Q Tagging</vt:lpstr>
      <vt:lpstr>VLANs in a Multi-Switched Environment Voice VLAN Tagging</vt:lpstr>
      <vt:lpstr>VLANs in a Multi-Switched Environment Packet Tracer – Investigating a VLAN Implementation</vt:lpstr>
      <vt:lpstr>6.2 VLAN Implementation</vt:lpstr>
      <vt:lpstr>VLAN Assignment VLAN Ranges on Catalyst Switches</vt:lpstr>
      <vt:lpstr>VLAN Assignment Creating a VLAN</vt:lpstr>
      <vt:lpstr>VLAN Assignment Assigning Ports to VLANs</vt:lpstr>
      <vt:lpstr>VLAN Assignment Changing VLAN Port Membership</vt:lpstr>
      <vt:lpstr>VLAN Assignment Deleting VLANs</vt:lpstr>
      <vt:lpstr>VLAN Assignment Verifying VLAN Information</vt:lpstr>
      <vt:lpstr>VLAN Assignment Packet Tracer – Configuring VLANs</vt:lpstr>
      <vt:lpstr>VLAN Trunks Configuring IEEE 802.1q Trunk Links</vt:lpstr>
      <vt:lpstr>VLAN Trunks Resetting the Trunk to Default State</vt:lpstr>
      <vt:lpstr>VLAN Trunks Verifying Trunk Configuration</vt:lpstr>
      <vt:lpstr>VLAN Trunks Packet Tracer – Configuring Trunks</vt:lpstr>
      <vt:lpstr>VLAN Trunks Lab – Configuring VLANs and Trunks</vt:lpstr>
      <vt:lpstr>Troubleshoot VLANs and Trunks IP Addressing Issues with VLANs</vt:lpstr>
      <vt:lpstr>Troubleshoot VLANs and Trunks Missing VLANs</vt:lpstr>
      <vt:lpstr>Troubleshoot VLANs and Trunks Introduction to Troubleshooting Trunks</vt:lpstr>
      <vt:lpstr>Troubleshoot VLANs and Trunks Common Problems with Trunks</vt:lpstr>
      <vt:lpstr>Troubleshoot VLANs and Trunks Incorrect Port Mode</vt:lpstr>
      <vt:lpstr>Troubleshoot VLANs and Trunks Incorrect VLAN List</vt:lpstr>
      <vt:lpstr>Troubleshoot VLANs and Trunks Packet Tracer - Troubleshooting a VLAN Implementation - Scenario 1</vt:lpstr>
      <vt:lpstr>Troubleshoot VLANs and Trunks Packet Tracer - Troubleshooting a VLAN Implementation - Scenario 2</vt:lpstr>
      <vt:lpstr>Troubleshoot VLANs and Trunks Lab - Troubleshooting VLAN Configurations</vt:lpstr>
      <vt:lpstr>6.3 Inter-VLAN Routing Using Routers</vt:lpstr>
      <vt:lpstr>Inter-VLAN Routing Operation What is Inter-VLAN Routing?</vt:lpstr>
      <vt:lpstr>Inter-VLAN Routing Operation Legacy Inter-VLAN Routing</vt:lpstr>
      <vt:lpstr>Inter-VLAN Routing Operation Router-on-a-Stick Inter-VLAN Routing</vt:lpstr>
      <vt:lpstr>Configure Legacy Inter-VLAN Routing Configure Legacy Inter-VLAN Routing: Preparation</vt:lpstr>
      <vt:lpstr>Configure Legacy Inter-VLAN Routing Configure Legacy Inter-VLAN Routing: Switch Configuration</vt:lpstr>
      <vt:lpstr>Configure Legacy Inter-VLAN Routing Configure Legacy Inter-VLAN Routing: Router Interface Configuration</vt:lpstr>
      <vt:lpstr>Configure Legacy Inter-VLAN Routing Lab – Configuring Per-Interface Inter-VLAN Routing</vt:lpstr>
      <vt:lpstr>Configure Router-on-a-Stick Inter-VLAN Routing Configure Router-on-a Stick: Preparation</vt:lpstr>
      <vt:lpstr>Configure Router-on-a-Stick Inter-VLAN Routing Configure Router-on-a Stick: Switch Configuration</vt:lpstr>
      <vt:lpstr>Configure Router-on-a-Stick Inter-VLAN Routing Configure Router-on-a Stick: Router Subinterface Configuration</vt:lpstr>
      <vt:lpstr>Configure Router-on-a-Stick Inter-VLAN Routing Configure Router-on-a Stick: Verifying Subinterfaces</vt:lpstr>
      <vt:lpstr>Configure Router-on-a-Stick Inter-VLAN Routing Configure Router-on-a Stick: Verifying Routing</vt:lpstr>
      <vt:lpstr>Configure Router-on-a-Stick Inter-VLAN Routing Packet Tracer - Configuring Router-on-a-Stick Inter-VLAN Routing</vt:lpstr>
      <vt:lpstr>Configure Router-on-a-Stick Inter-VLAN Routing Lab - Configuring 801.2Q Trunk-Based Inter-VLAN Routing</vt:lpstr>
      <vt:lpstr>Configure Router-on-a-Stick Inter-VLAN Routing Packet Tracer - Inter-VLAN Routing Challenge</vt:lpstr>
      <vt:lpstr>6.4 Chapter Summary</vt:lpstr>
      <vt:lpstr>Conclusion Packet Tracer - Skills Integration Challenge </vt:lpstr>
      <vt:lpstr>Conclusion Chapter 6: VLANs</vt:lpstr>
      <vt:lpstr>Section 6.1 New Terms and Commands</vt:lpstr>
      <vt:lpstr>Section 6.2 New Terms and Commands</vt:lpstr>
      <vt:lpstr>Section 6.3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369</cp:revision>
  <dcterms:created xsi:type="dcterms:W3CDTF">2016-08-22T22:27:36Z</dcterms:created>
  <dcterms:modified xsi:type="dcterms:W3CDTF">2017-12-20T17:11:38Z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