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75"/>
  </p:notesMasterIdLst>
  <p:sldIdLst>
    <p:sldId id="873" r:id="rId2"/>
    <p:sldId id="747" r:id="rId3"/>
    <p:sldId id="760" r:id="rId4"/>
    <p:sldId id="759" r:id="rId5"/>
    <p:sldId id="628" r:id="rId6"/>
    <p:sldId id="872" r:id="rId7"/>
    <p:sldId id="874" r:id="rId8"/>
    <p:sldId id="630" r:id="rId9"/>
    <p:sldId id="633" r:id="rId10"/>
    <p:sldId id="641" r:id="rId11"/>
    <p:sldId id="645" r:id="rId12"/>
    <p:sldId id="649" r:id="rId13"/>
    <p:sldId id="778" r:id="rId14"/>
    <p:sldId id="653" r:id="rId15"/>
    <p:sldId id="856" r:id="rId16"/>
    <p:sldId id="655" r:id="rId17"/>
    <p:sldId id="861" r:id="rId18"/>
    <p:sldId id="875" r:id="rId19"/>
    <p:sldId id="876" r:id="rId20"/>
    <p:sldId id="779" r:id="rId21"/>
    <p:sldId id="877" r:id="rId22"/>
    <p:sldId id="658" r:id="rId23"/>
    <p:sldId id="862" r:id="rId24"/>
    <p:sldId id="780" r:id="rId25"/>
    <p:sldId id="878" r:id="rId26"/>
    <p:sldId id="863" r:id="rId27"/>
    <p:sldId id="835" r:id="rId28"/>
    <p:sldId id="879" r:id="rId29"/>
    <p:sldId id="880" r:id="rId30"/>
    <p:sldId id="831" r:id="rId31"/>
    <p:sldId id="881" r:id="rId32"/>
    <p:sldId id="837" r:id="rId33"/>
    <p:sldId id="838" r:id="rId34"/>
    <p:sldId id="839" r:id="rId35"/>
    <p:sldId id="840" r:id="rId36"/>
    <p:sldId id="832" r:id="rId37"/>
    <p:sldId id="864" r:id="rId38"/>
    <p:sldId id="841" r:id="rId39"/>
    <p:sldId id="882" r:id="rId40"/>
    <p:sldId id="883" r:id="rId41"/>
    <p:sldId id="865" r:id="rId42"/>
    <p:sldId id="842" r:id="rId43"/>
    <p:sldId id="843" r:id="rId44"/>
    <p:sldId id="844" r:id="rId45"/>
    <p:sldId id="845" r:id="rId46"/>
    <p:sldId id="824" r:id="rId47"/>
    <p:sldId id="846" r:id="rId48"/>
    <p:sldId id="847" r:id="rId49"/>
    <p:sldId id="848" r:id="rId50"/>
    <p:sldId id="849" r:id="rId51"/>
    <p:sldId id="830" r:id="rId52"/>
    <p:sldId id="850" r:id="rId53"/>
    <p:sldId id="866" r:id="rId54"/>
    <p:sldId id="851" r:id="rId55"/>
    <p:sldId id="852" r:id="rId56"/>
    <p:sldId id="867" r:id="rId57"/>
    <p:sldId id="853" r:id="rId58"/>
    <p:sldId id="854" r:id="rId59"/>
    <p:sldId id="855" r:id="rId60"/>
    <p:sldId id="784" r:id="rId61"/>
    <p:sldId id="868" r:id="rId62"/>
    <p:sldId id="869" r:id="rId63"/>
    <p:sldId id="857" r:id="rId64"/>
    <p:sldId id="870" r:id="rId65"/>
    <p:sldId id="858" r:id="rId66"/>
    <p:sldId id="871" r:id="rId67"/>
    <p:sldId id="859" r:id="rId68"/>
    <p:sldId id="860" r:id="rId69"/>
    <p:sldId id="771" r:id="rId70"/>
    <p:sldId id="765" r:id="rId71"/>
    <p:sldId id="766" r:id="rId72"/>
    <p:sldId id="773" r:id="rId73"/>
    <p:sldId id="291" r:id="rId74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>
    <p:extLst/>
  </p:cmAuthor>
  <p:cmAuthor id="2" name="Bob Vachon" initials="BV" lastIdx="24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5" autoAdjust="0"/>
    <p:restoredTop sz="79374" autoAdjust="0"/>
  </p:normalViewPr>
  <p:slideViewPr>
    <p:cSldViewPr snapToGrid="0" showGuides="1">
      <p:cViewPr varScale="1">
        <p:scale>
          <a:sx n="105" d="100"/>
          <a:sy n="105" d="100"/>
        </p:scale>
        <p:origin x="893" y="72"/>
      </p:cViewPr>
      <p:guideLst>
        <p:guide orient="horz" pos="1620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5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b="0" dirty="0" smtClean="0"/>
              <a:t>Routing &amp; Switching Essentials</a:t>
            </a:r>
            <a:r>
              <a:rPr lang="en-US" b="0" baseline="0" dirty="0" smtClean="0"/>
              <a:t> v6.0</a:t>
            </a:r>
            <a:endParaRPr lang="en-US" b="0" dirty="0" smtClean="0"/>
          </a:p>
          <a:p>
            <a:pPr>
              <a:buFontTx/>
              <a:buNone/>
            </a:pPr>
            <a:r>
              <a:rPr lang="en-US" sz="1200" b="0" dirty="0" smtClean="0"/>
              <a:t>Chapter 2: Static Routing</a:t>
            </a:r>
            <a:endParaRPr lang="en-GB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324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0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10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AD6FEA2-E0A2-4FAE-96AF-664964510D72}" type="slidenum">
              <a:rPr lang="en-US" altLang="en-US" sz="800" smtClean="0"/>
              <a:pPr/>
              <a:t>13</a:t>
            </a:fld>
            <a:endParaRPr lang="en-US" altLang="en-US" sz="800" dirty="0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2.1 –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Implement Static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Routes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/>
              <a:t>2.1.2 – Types</a:t>
            </a:r>
            <a:r>
              <a:rPr lang="en-US" baseline="0" dirty="0" smtClean="0"/>
              <a:t> of Static Routes</a:t>
            </a:r>
            <a:endParaRPr lang="en-US" dirty="0" smtClean="0"/>
          </a:p>
          <a:p>
            <a:r>
              <a:rPr lang="en-US" dirty="0" smtClean="0"/>
              <a:t>2.1.2.4 – Summary</a:t>
            </a:r>
            <a:r>
              <a:rPr lang="en-US" baseline="0" dirty="0" smtClean="0"/>
              <a:t> Static Route</a:t>
            </a:r>
            <a:endParaRPr 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52634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2.1 –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Implement Static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Routes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/>
              <a:t>2.1.2 – Types</a:t>
            </a:r>
            <a:r>
              <a:rPr lang="en-US" baseline="0" dirty="0" smtClean="0"/>
              <a:t> of Static Routes</a:t>
            </a:r>
            <a:endParaRPr lang="en-US" dirty="0" smtClean="0"/>
          </a:p>
          <a:p>
            <a:r>
              <a:rPr lang="en-US" dirty="0" smtClean="0"/>
              <a:t>2.1.2.5 –</a:t>
            </a:r>
            <a:r>
              <a:rPr lang="en-US" baseline="0" dirty="0" smtClean="0"/>
              <a:t> Floating Static Route</a:t>
            </a:r>
          </a:p>
          <a:p>
            <a:endParaRPr lang="en-US" dirty="0" smtClean="0"/>
          </a:p>
          <a:p>
            <a:endParaRPr lang="en-US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56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2 - Static Routing</a:t>
            </a:r>
          </a:p>
          <a:p>
            <a:pPr>
              <a:buFontTx/>
              <a:buNone/>
            </a:pPr>
            <a:r>
              <a:rPr lang="en-US" sz="1200" b="0" dirty="0" smtClean="0"/>
              <a:t>2.2 – Configure Static and Default Routes</a:t>
            </a:r>
            <a:endParaRPr lang="en-GB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8871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  <a:endParaRPr lang="en-US" dirty="0" smtClean="0"/>
          </a:p>
          <a:p>
            <a:r>
              <a:rPr lang="en-US" dirty="0" smtClean="0"/>
              <a:t>2.2.1 – Configure</a:t>
            </a:r>
            <a:r>
              <a:rPr lang="en-US" baseline="0" dirty="0" smtClean="0"/>
              <a:t> IPv4 Static Routes</a:t>
            </a:r>
            <a:endParaRPr lang="en-US" dirty="0" smtClean="0"/>
          </a:p>
          <a:p>
            <a:r>
              <a:rPr lang="en-US" dirty="0" smtClean="0"/>
              <a:t>2.2.1.1 –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route Command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582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  <a:endParaRPr lang="en-US" dirty="0" smtClean="0"/>
          </a:p>
          <a:p>
            <a:r>
              <a:rPr lang="en-US" dirty="0" smtClean="0"/>
              <a:t>2.2.1 – Configure</a:t>
            </a:r>
            <a:r>
              <a:rPr lang="en-US" baseline="0" dirty="0" smtClean="0"/>
              <a:t> IPv4 Static Routes</a:t>
            </a:r>
            <a:endParaRPr lang="en-US" dirty="0" smtClean="0"/>
          </a:p>
          <a:p>
            <a:r>
              <a:rPr lang="en-US" dirty="0" smtClean="0"/>
              <a:t>2.2.1.2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Next-Hop Options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5822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  <a:endParaRPr lang="en-US" dirty="0" smtClean="0"/>
          </a:p>
          <a:p>
            <a:r>
              <a:rPr lang="en-US" dirty="0" smtClean="0"/>
              <a:t>2.2.1 – Configure</a:t>
            </a:r>
            <a:r>
              <a:rPr lang="en-US" baseline="0" dirty="0" smtClean="0"/>
              <a:t> IPv4 Static Routes</a:t>
            </a:r>
            <a:endParaRPr lang="en-US" dirty="0" smtClean="0"/>
          </a:p>
          <a:p>
            <a:r>
              <a:rPr lang="en-US" dirty="0" smtClean="0"/>
              <a:t>2.2.1.2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Next-Hop Options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2907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  <a:endParaRPr lang="en-US" dirty="0" smtClean="0"/>
          </a:p>
          <a:p>
            <a:r>
              <a:rPr lang="en-US" dirty="0" smtClean="0"/>
              <a:t>2.2.1 – Configure</a:t>
            </a:r>
            <a:r>
              <a:rPr lang="en-US" baseline="0" dirty="0" smtClean="0"/>
              <a:t> IPv4 Static Routes</a:t>
            </a:r>
            <a:endParaRPr lang="en-US" dirty="0" smtClean="0"/>
          </a:p>
          <a:p>
            <a:r>
              <a:rPr lang="en-US" dirty="0" smtClean="0"/>
              <a:t>2.2.1.3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Configure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Next-Hop Static Route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3002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  <a:endParaRPr lang="en-US" dirty="0" smtClean="0"/>
          </a:p>
          <a:p>
            <a:r>
              <a:rPr lang="en-US" dirty="0" smtClean="0"/>
              <a:t>2.2.1 – Configure</a:t>
            </a:r>
            <a:r>
              <a:rPr lang="en-US" baseline="0" dirty="0" smtClean="0"/>
              <a:t> IPv4 Static Routes</a:t>
            </a:r>
            <a:endParaRPr lang="en-US" dirty="0" smtClean="0"/>
          </a:p>
          <a:p>
            <a:r>
              <a:rPr lang="en-US" dirty="0" smtClean="0"/>
              <a:t>2.2.1.3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Configure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Next-Hop Static Route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4474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  <a:endParaRPr lang="en-US" dirty="0" smtClean="0"/>
          </a:p>
          <a:p>
            <a:r>
              <a:rPr lang="en-US" dirty="0" smtClean="0"/>
              <a:t>2.2.1 – Configure</a:t>
            </a:r>
            <a:r>
              <a:rPr lang="en-US" baseline="0" dirty="0" smtClean="0"/>
              <a:t> IPv4 Static Routes</a:t>
            </a:r>
            <a:endParaRPr lang="en-US" dirty="0" smtClean="0"/>
          </a:p>
          <a:p>
            <a:r>
              <a:rPr lang="en-US" dirty="0" smtClean="0"/>
              <a:t>2.2.1.4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Configure a Directly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Connected Static Route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0063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  <a:endParaRPr lang="en-US" dirty="0" smtClean="0"/>
          </a:p>
          <a:p>
            <a:r>
              <a:rPr lang="en-US" dirty="0" smtClean="0"/>
              <a:t>2.2.1 – Configure</a:t>
            </a:r>
            <a:r>
              <a:rPr lang="en-US" baseline="0" dirty="0" smtClean="0"/>
              <a:t> IPv4 Static Routes</a:t>
            </a:r>
            <a:endParaRPr lang="en-US" dirty="0" smtClean="0"/>
          </a:p>
          <a:p>
            <a:r>
              <a:rPr lang="en-US" dirty="0" smtClean="0"/>
              <a:t>2.2.1.4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Configure a Directly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Connected Static Route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93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3</a:t>
            </a:fld>
            <a:endParaRPr lang="en-US" sz="800" b="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b="0" dirty="0" smtClean="0"/>
              <a:t>Routing and Switching Essentials</a:t>
            </a:r>
            <a:r>
              <a:rPr lang="en-US" b="0" baseline="0" dirty="0" smtClean="0"/>
              <a:t> v6.0</a:t>
            </a:r>
            <a:endParaRPr lang="en-US" b="0" dirty="0" smtClean="0"/>
          </a:p>
          <a:p>
            <a:pPr>
              <a:buFontTx/>
              <a:buNone/>
            </a:pPr>
            <a:r>
              <a:rPr lang="en-US" sz="1200" b="0" dirty="0" smtClean="0"/>
              <a:t>Chapter 2: Static Routing</a:t>
            </a:r>
            <a:endParaRPr lang="en-GB" b="0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247521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  <a:endParaRPr lang="en-US" dirty="0" smtClean="0"/>
          </a:p>
          <a:p>
            <a:r>
              <a:rPr lang="en-US" dirty="0" smtClean="0"/>
              <a:t>2.2.1 – Configure</a:t>
            </a:r>
            <a:r>
              <a:rPr lang="en-US" baseline="0" dirty="0" smtClean="0"/>
              <a:t> IPv4 Static Routes</a:t>
            </a:r>
            <a:endParaRPr lang="en-US" dirty="0" smtClean="0"/>
          </a:p>
          <a:p>
            <a:r>
              <a:rPr lang="en-US" dirty="0" smtClean="0"/>
              <a:t>2.2.1.5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Configure a Fully Specified Static Route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3796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</a:p>
          <a:p>
            <a:r>
              <a:rPr lang="en-US" dirty="0" smtClean="0"/>
              <a:t>2.2.2 – Configure IPv4 Default</a:t>
            </a:r>
            <a:r>
              <a:rPr lang="en-US" baseline="0" dirty="0" smtClean="0"/>
              <a:t> Routes</a:t>
            </a:r>
            <a:endParaRPr lang="en-US" dirty="0" smtClean="0"/>
          </a:p>
          <a:p>
            <a:r>
              <a:rPr lang="en-US" dirty="0" smtClean="0"/>
              <a:t>2.2.2.1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Default Static Route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0251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</a:p>
          <a:p>
            <a:r>
              <a:rPr lang="en-US" dirty="0" smtClean="0"/>
              <a:t>2.2.2 – Configure IPv4 Default</a:t>
            </a:r>
            <a:r>
              <a:rPr lang="en-US" baseline="0" dirty="0" smtClean="0"/>
              <a:t> Routes</a:t>
            </a:r>
            <a:endParaRPr lang="en-US" dirty="0" smtClean="0"/>
          </a:p>
          <a:p>
            <a:r>
              <a:rPr lang="en-US" dirty="0" smtClean="0"/>
              <a:t>2.2.2.2 – Configure a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Default Static Route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8478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</a:p>
          <a:p>
            <a:r>
              <a:rPr lang="en-US" dirty="0" smtClean="0"/>
              <a:t>2.2.2 – Configure IPv4 Default</a:t>
            </a:r>
            <a:r>
              <a:rPr lang="en-US" baseline="0" dirty="0" smtClean="0"/>
              <a:t> Routes</a:t>
            </a:r>
            <a:endParaRPr lang="en-US" dirty="0" smtClean="0"/>
          </a:p>
          <a:p>
            <a:r>
              <a:rPr lang="en-US" dirty="0" smtClean="0"/>
              <a:t>2.2.2.3 – Verify a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Default Static Route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486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</a:p>
          <a:p>
            <a:r>
              <a:rPr lang="en-US" dirty="0" smtClean="0"/>
              <a:t>2.2.2 – Configure IPv4 Default</a:t>
            </a:r>
            <a:r>
              <a:rPr lang="en-US" baseline="0" dirty="0" smtClean="0"/>
              <a:t> Routes</a:t>
            </a:r>
            <a:endParaRPr lang="en-US" dirty="0" smtClean="0"/>
          </a:p>
          <a:p>
            <a:r>
              <a:rPr lang="en-US" dirty="0" smtClean="0"/>
              <a:t>2.2.2.4 – Packet Tracer – Configuring</a:t>
            </a:r>
            <a:r>
              <a:rPr lang="en-US" baseline="0" dirty="0" smtClean="0"/>
              <a:t> IPv4 Static and Default Routes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4309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</a:p>
          <a:p>
            <a:r>
              <a:rPr lang="en-US" dirty="0" smtClean="0"/>
              <a:t>2.2.2 – Configure IPv4 Default</a:t>
            </a:r>
            <a:r>
              <a:rPr lang="en-US" baseline="0" dirty="0" smtClean="0"/>
              <a:t> Routes</a:t>
            </a:r>
            <a:endParaRPr lang="en-US" dirty="0" smtClean="0"/>
          </a:p>
          <a:p>
            <a:r>
              <a:rPr lang="en-US" dirty="0" smtClean="0"/>
              <a:t>2.2.2.5 – Lab– Configuring</a:t>
            </a:r>
            <a:r>
              <a:rPr lang="en-US" baseline="0" dirty="0" smtClean="0"/>
              <a:t> IPv4 Static and Default Routes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0583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</a:p>
          <a:p>
            <a:r>
              <a:rPr lang="en-US" dirty="0" smtClean="0"/>
              <a:t>2.2.3 – Configure IPv6 Static Routes</a:t>
            </a:r>
          </a:p>
          <a:p>
            <a:r>
              <a:rPr lang="en-US" dirty="0" smtClean="0"/>
              <a:t>2.2.3.1 – The</a:t>
            </a:r>
            <a:r>
              <a:rPr lang="en-US" baseline="0" dirty="0" smtClean="0"/>
              <a:t> ipv6 route Command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9562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</a:p>
          <a:p>
            <a:r>
              <a:rPr lang="en-US" dirty="0" smtClean="0"/>
              <a:t>2.2.3 – Configure IPv6 Static Routes</a:t>
            </a:r>
          </a:p>
          <a:p>
            <a:r>
              <a:rPr lang="en-US" dirty="0" smtClean="0"/>
              <a:t>2.2.3.1 – The</a:t>
            </a:r>
            <a:r>
              <a:rPr lang="en-US" baseline="0" dirty="0" smtClean="0"/>
              <a:t> ipv6 route Command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4042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</a:p>
          <a:p>
            <a:r>
              <a:rPr lang="en-US" dirty="0" smtClean="0"/>
              <a:t>2.2.3 – Configure IPv6 Static Routes</a:t>
            </a:r>
          </a:p>
          <a:p>
            <a:r>
              <a:rPr lang="en-US" dirty="0" smtClean="0"/>
              <a:t>2.2.3.2 – Next</a:t>
            </a:r>
            <a:r>
              <a:rPr lang="en-US" baseline="0" dirty="0" smtClean="0"/>
              <a:t>-</a:t>
            </a:r>
            <a:r>
              <a:rPr lang="en-US" dirty="0" smtClean="0"/>
              <a:t>Hop</a:t>
            </a:r>
            <a:r>
              <a:rPr lang="en-US" baseline="0" dirty="0" smtClean="0"/>
              <a:t> Options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228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</a:p>
          <a:p>
            <a:r>
              <a:rPr lang="en-US" dirty="0" smtClean="0"/>
              <a:t>2.2.3 – Configure IPv6 Static Routes</a:t>
            </a:r>
          </a:p>
          <a:p>
            <a:r>
              <a:rPr lang="en-US" dirty="0" smtClean="0"/>
              <a:t>2.2.3.2 – Next—Hop</a:t>
            </a:r>
            <a:r>
              <a:rPr lang="en-US" baseline="0" dirty="0" smtClean="0"/>
              <a:t> Options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666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2 - Static Routing</a:t>
            </a:r>
          </a:p>
          <a:p>
            <a:pPr>
              <a:buFontTx/>
              <a:buNone/>
            </a:pPr>
            <a:r>
              <a:rPr lang="en-US" sz="1200" b="0" dirty="0" smtClean="0"/>
              <a:t>2.1 – Implement Static Routes</a:t>
            </a:r>
            <a:endParaRPr lang="en-GB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</a:p>
          <a:p>
            <a:r>
              <a:rPr lang="en-US" dirty="0" smtClean="0"/>
              <a:t>2.2.3 – Configure IPv6 Static Routes</a:t>
            </a:r>
          </a:p>
          <a:p>
            <a:r>
              <a:rPr lang="en-US" dirty="0" smtClean="0"/>
              <a:t>2.2.3.3 – Configure a Next</a:t>
            </a:r>
            <a:r>
              <a:rPr lang="en-US" baseline="0" dirty="0" smtClean="0"/>
              <a:t> Hop Static IPv6 Route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3443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</a:p>
          <a:p>
            <a:r>
              <a:rPr lang="en-US" dirty="0" smtClean="0"/>
              <a:t>2.2.3 – Configure IPv6 Static Routes</a:t>
            </a:r>
          </a:p>
          <a:p>
            <a:r>
              <a:rPr lang="en-US" dirty="0" smtClean="0"/>
              <a:t>2.2.3.4 – Configure a Directly Connected Static IPv6</a:t>
            </a:r>
            <a:r>
              <a:rPr lang="en-US" baseline="0" dirty="0" smtClean="0"/>
              <a:t> Route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4400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</a:p>
          <a:p>
            <a:r>
              <a:rPr lang="en-US" dirty="0" smtClean="0"/>
              <a:t>2.2.3 – Configure IPv6 Static Routes</a:t>
            </a:r>
          </a:p>
          <a:p>
            <a:r>
              <a:rPr lang="en-US" dirty="0" smtClean="0"/>
              <a:t>2.2.3.5 – Configure a Fully Specified Static IPv6</a:t>
            </a:r>
            <a:r>
              <a:rPr lang="en-US" baseline="0" dirty="0" smtClean="0"/>
              <a:t> Route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8125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</a:p>
          <a:p>
            <a:r>
              <a:rPr lang="en-US" dirty="0" smtClean="0"/>
              <a:t>2.2.3 – Configure IPv6 Static Routes</a:t>
            </a:r>
          </a:p>
          <a:p>
            <a:r>
              <a:rPr lang="en-US" dirty="0" smtClean="0"/>
              <a:t>2.2.3.6 – Verify IPv6</a:t>
            </a:r>
            <a:r>
              <a:rPr lang="en-US" baseline="0" dirty="0" smtClean="0"/>
              <a:t> Static Routes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3397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</a:p>
          <a:p>
            <a:r>
              <a:rPr lang="en-US" dirty="0" smtClean="0"/>
              <a:t>2.2.4 – Configure IPv6 Default Routes</a:t>
            </a:r>
          </a:p>
          <a:p>
            <a:r>
              <a:rPr lang="en-US" dirty="0" smtClean="0"/>
              <a:t>2.2.4.1 – Default</a:t>
            </a:r>
            <a:r>
              <a:rPr lang="en-US" baseline="0" dirty="0" smtClean="0"/>
              <a:t> Static IPv6 Route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8893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</a:p>
          <a:p>
            <a:r>
              <a:rPr lang="en-US" dirty="0" smtClean="0"/>
              <a:t>2.2.4 – Configure IPv6 Default Routes</a:t>
            </a:r>
          </a:p>
          <a:p>
            <a:r>
              <a:rPr lang="en-US" dirty="0" smtClean="0"/>
              <a:t>2.2.4.2 – Configure</a:t>
            </a:r>
            <a:r>
              <a:rPr lang="en-US" baseline="0" dirty="0" smtClean="0"/>
              <a:t> a </a:t>
            </a:r>
            <a:r>
              <a:rPr lang="en-US" dirty="0" smtClean="0"/>
              <a:t>Default</a:t>
            </a:r>
            <a:r>
              <a:rPr lang="en-US" baseline="0" dirty="0" smtClean="0"/>
              <a:t> Static IPv6 Route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5284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</a:p>
          <a:p>
            <a:r>
              <a:rPr lang="en-US" dirty="0" smtClean="0"/>
              <a:t>2.2.4 – Configure IPv6 Default Routes</a:t>
            </a:r>
          </a:p>
          <a:p>
            <a:r>
              <a:rPr lang="en-US" dirty="0" smtClean="0"/>
              <a:t>2.2.4.3 – Verify</a:t>
            </a:r>
            <a:r>
              <a:rPr lang="en-US" baseline="0" dirty="0" smtClean="0"/>
              <a:t> a </a:t>
            </a:r>
            <a:r>
              <a:rPr lang="en-US" dirty="0" smtClean="0"/>
              <a:t>Default</a:t>
            </a:r>
            <a:r>
              <a:rPr lang="en-US" baseline="0" dirty="0" smtClean="0"/>
              <a:t> Static Route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1235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</a:p>
          <a:p>
            <a:r>
              <a:rPr lang="en-US" dirty="0" smtClean="0"/>
              <a:t>2.2.4 – Configure IPv6 Default Routes</a:t>
            </a:r>
          </a:p>
          <a:p>
            <a:r>
              <a:rPr lang="en-US" dirty="0" smtClean="0"/>
              <a:t>2.2.4.4 – Packet Tracer – Configuring IPv6 Static and Default Routes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6252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</a:p>
          <a:p>
            <a:r>
              <a:rPr lang="en-US" dirty="0" smtClean="0"/>
              <a:t>2.2.4 – Configure IPv6 Default Routes</a:t>
            </a:r>
          </a:p>
          <a:p>
            <a:r>
              <a:rPr lang="en-US" dirty="0" smtClean="0"/>
              <a:t>2.2.4.5 – Lab – Configuring IPv6 Static and Default Routes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0970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</a:p>
          <a:p>
            <a:r>
              <a:rPr lang="en-US" dirty="0" smtClean="0"/>
              <a:t>2.2.5 – Configure Floating Static Routes</a:t>
            </a:r>
          </a:p>
          <a:p>
            <a:r>
              <a:rPr lang="en-US" dirty="0" smtClean="0"/>
              <a:t>2.2.5.1 – Floating Static</a:t>
            </a:r>
            <a:r>
              <a:rPr lang="en-US" baseline="0" dirty="0" smtClean="0"/>
              <a:t> Routes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396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5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 – Implement Static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Routes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2.1.1 – Static Routing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2.1.1.1</a:t>
            </a:r>
            <a:r>
              <a:rPr lang="en-US" baseline="0" dirty="0" smtClean="0">
                <a:latin typeface="Arial" charset="0"/>
              </a:rPr>
              <a:t> – Reach Remote Networks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51901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</a:p>
          <a:p>
            <a:r>
              <a:rPr lang="en-US" dirty="0" smtClean="0"/>
              <a:t>2.2.5 – Configure Floating Static Routes</a:t>
            </a:r>
          </a:p>
          <a:p>
            <a:r>
              <a:rPr lang="en-US" dirty="0" smtClean="0"/>
              <a:t>2.2.5.2 – Configure an IPv4 Floating Static</a:t>
            </a:r>
            <a:r>
              <a:rPr lang="en-US" baseline="0" dirty="0" smtClean="0"/>
              <a:t> Route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0700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</a:p>
          <a:p>
            <a:r>
              <a:rPr lang="en-US" dirty="0" smtClean="0"/>
              <a:t>2.2.5 – Configure Floating Static Routes</a:t>
            </a:r>
          </a:p>
          <a:p>
            <a:r>
              <a:rPr lang="en-US" dirty="0" smtClean="0"/>
              <a:t>2.2.5.3 – Test</a:t>
            </a:r>
            <a:r>
              <a:rPr lang="en-US" baseline="0" dirty="0" smtClean="0"/>
              <a:t> </a:t>
            </a:r>
            <a:r>
              <a:rPr lang="en-US" baseline="0" smtClean="0"/>
              <a:t>the IPv4 </a:t>
            </a:r>
            <a:r>
              <a:rPr lang="en-US" dirty="0" smtClean="0"/>
              <a:t>Floating Static</a:t>
            </a:r>
            <a:r>
              <a:rPr lang="en-US" baseline="0" dirty="0" smtClean="0"/>
              <a:t> Route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9719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</a:p>
          <a:p>
            <a:r>
              <a:rPr lang="en-US" dirty="0" smtClean="0"/>
              <a:t>2.2.5 – Configure Floating Static Routes</a:t>
            </a:r>
          </a:p>
          <a:p>
            <a:r>
              <a:rPr lang="en-US" dirty="0" smtClean="0"/>
              <a:t>2.2.5.3 – Test</a:t>
            </a:r>
            <a:r>
              <a:rPr lang="en-US" baseline="0" dirty="0" smtClean="0"/>
              <a:t> the IPv4 </a:t>
            </a:r>
            <a:r>
              <a:rPr lang="en-US" dirty="0" smtClean="0"/>
              <a:t>Floating Static</a:t>
            </a:r>
            <a:r>
              <a:rPr lang="en-US" baseline="0" dirty="0" smtClean="0"/>
              <a:t> Route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74937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</a:p>
          <a:p>
            <a:r>
              <a:rPr lang="en-US" dirty="0" smtClean="0"/>
              <a:t>2.2.5 – Configure Floating Static Routes</a:t>
            </a:r>
          </a:p>
          <a:p>
            <a:r>
              <a:rPr lang="en-US" dirty="0" smtClean="0"/>
              <a:t>2.2.5.4 –Configure an IPv6 Floating Static</a:t>
            </a:r>
            <a:r>
              <a:rPr lang="en-US" baseline="0" dirty="0" smtClean="0"/>
              <a:t> Route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5138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</a:p>
          <a:p>
            <a:r>
              <a:rPr lang="en-US" dirty="0" smtClean="0"/>
              <a:t>2.2.5 – Configure Floating Static Routes</a:t>
            </a:r>
          </a:p>
          <a:p>
            <a:r>
              <a:rPr lang="en-US" dirty="0" smtClean="0"/>
              <a:t>2.2.5.5 –Packet Tracer - Configuring Floating Static</a:t>
            </a:r>
            <a:r>
              <a:rPr lang="en-US" baseline="0" dirty="0" smtClean="0"/>
              <a:t> Routes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702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</a:p>
          <a:p>
            <a:r>
              <a:rPr lang="en-US" dirty="0" smtClean="0"/>
              <a:t>2.2.6 – Configure Static</a:t>
            </a:r>
            <a:r>
              <a:rPr lang="en-US" baseline="0" dirty="0" smtClean="0"/>
              <a:t> Host Routes</a:t>
            </a:r>
            <a:endParaRPr lang="en-US" dirty="0" smtClean="0"/>
          </a:p>
          <a:p>
            <a:r>
              <a:rPr lang="en-US" dirty="0" smtClean="0"/>
              <a:t>2.2.6.1 – Automatically Installed Host </a:t>
            </a:r>
            <a:r>
              <a:rPr lang="en-US" baseline="0" dirty="0" smtClean="0"/>
              <a:t>Routes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63917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 – Configure Static</a:t>
            </a:r>
            <a:r>
              <a:rPr lang="en-US" baseline="0" dirty="0" smtClean="0"/>
              <a:t> and Default Routes</a:t>
            </a:r>
          </a:p>
          <a:p>
            <a:r>
              <a:rPr lang="en-US" dirty="0" smtClean="0"/>
              <a:t>2.2.6 – Configure Static</a:t>
            </a:r>
            <a:r>
              <a:rPr lang="en-US" baseline="0" dirty="0" smtClean="0"/>
              <a:t> Host Routes</a:t>
            </a:r>
            <a:endParaRPr lang="en-US" dirty="0" smtClean="0"/>
          </a:p>
          <a:p>
            <a:r>
              <a:rPr lang="en-US" dirty="0" smtClean="0"/>
              <a:t>2.2.6.2 – Configure IPv4 and IPv6 Static Host </a:t>
            </a:r>
            <a:r>
              <a:rPr lang="en-US" baseline="0" dirty="0" smtClean="0"/>
              <a:t>Routes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30154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2 - Static Routing</a:t>
            </a:r>
          </a:p>
          <a:p>
            <a:pPr>
              <a:buFontTx/>
              <a:buNone/>
            </a:pPr>
            <a:r>
              <a:rPr lang="en-US" sz="1200" b="0" dirty="0" smtClean="0"/>
              <a:t>2.3 – Troubleshoot</a:t>
            </a:r>
            <a:r>
              <a:rPr lang="en-US" sz="1200" b="0" baseline="0" dirty="0" smtClean="0"/>
              <a:t> Static and Default Routes</a:t>
            </a:r>
            <a:endParaRPr lang="en-GB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1047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2.3 – Troubleshoot</a:t>
            </a:r>
            <a:r>
              <a:rPr lang="en-US" baseline="0" dirty="0" smtClean="0"/>
              <a:t> Static and Default Routes</a:t>
            </a:r>
          </a:p>
          <a:p>
            <a:r>
              <a:rPr lang="en-US" dirty="0" smtClean="0"/>
              <a:t>2.3.1 – Packet</a:t>
            </a:r>
            <a:r>
              <a:rPr lang="en-US" baseline="0" dirty="0" smtClean="0"/>
              <a:t> Processing with Static Routes</a:t>
            </a:r>
            <a:endParaRPr lang="en-US" dirty="0" smtClean="0"/>
          </a:p>
          <a:p>
            <a:r>
              <a:rPr lang="en-US" dirty="0" smtClean="0"/>
              <a:t>2.3.1.1 – Static Routes and Packet Forwarding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76062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2.3 – Troubleshoot</a:t>
            </a:r>
            <a:r>
              <a:rPr lang="en-US" baseline="0" dirty="0" smtClean="0"/>
              <a:t> Static and Default Routes</a:t>
            </a:r>
          </a:p>
          <a:p>
            <a:r>
              <a:rPr lang="en-US" dirty="0" smtClean="0"/>
              <a:t>2.3.1 – Packet</a:t>
            </a:r>
            <a:r>
              <a:rPr lang="en-US" baseline="0" dirty="0" smtClean="0"/>
              <a:t> Processing with Static Routes</a:t>
            </a:r>
            <a:endParaRPr lang="en-US" dirty="0" smtClean="0"/>
          </a:p>
          <a:p>
            <a:r>
              <a:rPr lang="en-US" dirty="0" smtClean="0"/>
              <a:t>2.3.1.1 – Static Routes and Packet Forwarding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180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 – Implement Static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Routes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2.1.1 – Static Routing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2.1.1.2 – Why Use Static Routing?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8228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2.3 – Troubleshoot</a:t>
            </a:r>
            <a:r>
              <a:rPr lang="en-US" baseline="0" dirty="0" smtClean="0"/>
              <a:t> Static and Default Routes</a:t>
            </a:r>
          </a:p>
          <a:p>
            <a:r>
              <a:rPr lang="en-US" dirty="0" smtClean="0"/>
              <a:t>2.3.1 – Packet</a:t>
            </a:r>
            <a:r>
              <a:rPr lang="en-US" baseline="0" dirty="0" smtClean="0"/>
              <a:t> Processing with Static Routes</a:t>
            </a:r>
            <a:endParaRPr lang="en-US" dirty="0" smtClean="0"/>
          </a:p>
          <a:p>
            <a:r>
              <a:rPr lang="en-US" dirty="0" smtClean="0"/>
              <a:t>2.3.1.1 – Static Routes and Packet Forwarding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1646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2.3 – Troubleshoot</a:t>
            </a:r>
            <a:r>
              <a:rPr lang="en-US" baseline="0" dirty="0" smtClean="0"/>
              <a:t> Static and Default Routes</a:t>
            </a:r>
          </a:p>
          <a:p>
            <a:r>
              <a:rPr lang="en-US" dirty="0" smtClean="0"/>
              <a:t>2.3.2 – Troubleshoot</a:t>
            </a:r>
            <a:r>
              <a:rPr lang="en-US" baseline="0" dirty="0" smtClean="0"/>
              <a:t> IPv4 Static and Default Route Configuration</a:t>
            </a:r>
            <a:endParaRPr lang="en-US" dirty="0" smtClean="0"/>
          </a:p>
          <a:p>
            <a:r>
              <a:rPr lang="en-US" dirty="0" smtClean="0"/>
              <a:t>2.3.2.1 – Troubleshoot</a:t>
            </a:r>
            <a:r>
              <a:rPr lang="en-US" baseline="0" dirty="0" smtClean="0"/>
              <a:t> a Missing Route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98901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2.3 – Troubleshoot</a:t>
            </a:r>
            <a:r>
              <a:rPr lang="en-US" baseline="0" dirty="0" smtClean="0"/>
              <a:t> Static and Default Routes</a:t>
            </a:r>
          </a:p>
          <a:p>
            <a:r>
              <a:rPr lang="en-US" dirty="0" smtClean="0"/>
              <a:t>2.3.2 – Troubleshoot</a:t>
            </a:r>
            <a:r>
              <a:rPr lang="en-US" baseline="0" dirty="0" smtClean="0"/>
              <a:t> IPv4 Static and Default Route Configuration</a:t>
            </a:r>
            <a:endParaRPr lang="en-US" dirty="0" smtClean="0"/>
          </a:p>
          <a:p>
            <a:r>
              <a:rPr lang="en-US" dirty="0" smtClean="0"/>
              <a:t>2.3.2.1 – Troubleshoot</a:t>
            </a:r>
            <a:r>
              <a:rPr lang="en-US" baseline="0" dirty="0" smtClean="0"/>
              <a:t> a Missing Route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38051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2.3 – Troubleshoot</a:t>
            </a:r>
            <a:r>
              <a:rPr lang="en-US" baseline="0" dirty="0" smtClean="0"/>
              <a:t> Static and Default Routes</a:t>
            </a:r>
          </a:p>
          <a:p>
            <a:r>
              <a:rPr lang="en-US" dirty="0" smtClean="0"/>
              <a:t>2.3.2 – Troubleshoot</a:t>
            </a:r>
            <a:r>
              <a:rPr lang="en-US" baseline="0" dirty="0" smtClean="0"/>
              <a:t> IPv4 Static and Default Route Configuration</a:t>
            </a:r>
            <a:endParaRPr lang="en-US" dirty="0" smtClean="0"/>
          </a:p>
          <a:p>
            <a:r>
              <a:rPr lang="en-US" dirty="0" smtClean="0"/>
              <a:t>2.3.2.2 – Solve a Connectivity</a:t>
            </a:r>
            <a:r>
              <a:rPr lang="en-US" baseline="0" dirty="0" smtClean="0"/>
              <a:t> Problem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56756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2.3 – Troubleshoot</a:t>
            </a:r>
            <a:r>
              <a:rPr lang="en-US" baseline="0" dirty="0" smtClean="0"/>
              <a:t> Static and Default Routes</a:t>
            </a:r>
          </a:p>
          <a:p>
            <a:r>
              <a:rPr lang="en-US" dirty="0" smtClean="0"/>
              <a:t>2.3.2 – Troubleshoot</a:t>
            </a:r>
            <a:r>
              <a:rPr lang="en-US" baseline="0" dirty="0" smtClean="0"/>
              <a:t> IPv4 Static and Default Route Configuration</a:t>
            </a:r>
            <a:endParaRPr lang="en-US" dirty="0" smtClean="0"/>
          </a:p>
          <a:p>
            <a:r>
              <a:rPr lang="en-US" dirty="0" smtClean="0"/>
              <a:t>2.3.2.2 – Solve a Connectivity</a:t>
            </a:r>
            <a:r>
              <a:rPr lang="en-US" baseline="0" dirty="0" smtClean="0"/>
              <a:t> Problem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4611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2.3 – Troubleshoot</a:t>
            </a:r>
            <a:r>
              <a:rPr lang="en-US" baseline="0" dirty="0" smtClean="0"/>
              <a:t> Static and Default Routes</a:t>
            </a:r>
          </a:p>
          <a:p>
            <a:r>
              <a:rPr lang="en-US" dirty="0" smtClean="0"/>
              <a:t>2.3.2 – Troubleshoot</a:t>
            </a:r>
            <a:r>
              <a:rPr lang="en-US" baseline="0" dirty="0" smtClean="0"/>
              <a:t> IPv4 Static and Default Route Configuration</a:t>
            </a:r>
            <a:endParaRPr lang="en-US" dirty="0" smtClean="0"/>
          </a:p>
          <a:p>
            <a:r>
              <a:rPr lang="en-US" dirty="0" smtClean="0"/>
              <a:t>2.3.2.3 – Packet Tracer – Troubleshooting</a:t>
            </a:r>
            <a:r>
              <a:rPr lang="en-US" baseline="0" dirty="0" smtClean="0"/>
              <a:t> Static Routes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45796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2.3 – Troubleshoot</a:t>
            </a:r>
            <a:r>
              <a:rPr lang="en-US" baseline="0" dirty="0" smtClean="0"/>
              <a:t> Static and Default Routes</a:t>
            </a:r>
          </a:p>
          <a:p>
            <a:r>
              <a:rPr lang="en-US" dirty="0" smtClean="0"/>
              <a:t>2.3.2 – Troubleshoot</a:t>
            </a:r>
            <a:r>
              <a:rPr lang="en-US" baseline="0" dirty="0" smtClean="0"/>
              <a:t> IPv4 Static and Default Route Configuration</a:t>
            </a:r>
            <a:endParaRPr lang="en-US" dirty="0" smtClean="0"/>
          </a:p>
          <a:p>
            <a:r>
              <a:rPr lang="en-US" dirty="0" smtClean="0"/>
              <a:t>2.3.2.4 – Lab – Troubleshooting</a:t>
            </a:r>
            <a:r>
              <a:rPr lang="en-US" baseline="0" dirty="0" smtClean="0"/>
              <a:t> Static Routes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58093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2 - Static Routing</a:t>
            </a:r>
          </a:p>
          <a:p>
            <a:r>
              <a:rPr lang="en-US" dirty="0" smtClean="0"/>
              <a:t>2.4 – Summary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1006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70</a:t>
            </a:fld>
            <a:endParaRPr lang="en-US" sz="8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2.4 – Summary</a:t>
            </a:r>
          </a:p>
          <a:p>
            <a:r>
              <a:rPr lang="en-US" dirty="0" smtClean="0"/>
              <a:t>2.4.1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	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dirty="0" smtClean="0"/>
              <a:t>2.4.1.2 – </a:t>
            </a:r>
            <a:r>
              <a:rPr lang="en-US" dirty="0" smtClean="0"/>
              <a:t>Chapter 2: Static Routing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379819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/>
              <a:pPr/>
              <a:t>71</a:t>
            </a:fld>
            <a:endParaRPr lang="en-US" sz="800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New Terms and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64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 – Implement Static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Routes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2.1.1 – Static Routing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2.1.1.3 – When</a:t>
            </a:r>
            <a:r>
              <a:rPr lang="en-US" baseline="0" dirty="0" smtClean="0">
                <a:latin typeface="Arial" charset="0"/>
              </a:rPr>
              <a:t> to Use Static Routes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58710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/>
              <a:pPr/>
              <a:t>72</a:t>
            </a:fld>
            <a:endParaRPr lang="en-US" sz="800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New Terms and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911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2.1 –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Implement Static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Routes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/>
              <a:t>2.1.2 – Types</a:t>
            </a:r>
            <a:r>
              <a:rPr lang="en-US" baseline="0" dirty="0" smtClean="0"/>
              <a:t> of Static Routes</a:t>
            </a:r>
            <a:endParaRPr lang="en-US" dirty="0" smtClean="0"/>
          </a:p>
          <a:p>
            <a:r>
              <a:rPr lang="en-US" dirty="0" smtClean="0"/>
              <a:t>2.1.2.1 – Static Route Applications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847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2.1 –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Implement Static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Routes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/>
              <a:t>2.1.2 – Types</a:t>
            </a:r>
            <a:r>
              <a:rPr lang="en-US" baseline="0" dirty="0" smtClean="0"/>
              <a:t> of Static Routes</a:t>
            </a:r>
            <a:endParaRPr lang="en-US" dirty="0" smtClean="0"/>
          </a:p>
          <a:p>
            <a:r>
              <a:rPr lang="en-US" dirty="0" smtClean="0"/>
              <a:t>2.1.2.2 – Standard Static</a:t>
            </a:r>
            <a:r>
              <a:rPr lang="en-US" baseline="0" dirty="0" smtClean="0"/>
              <a:t> Route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091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0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10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AD6FEA2-E0A2-4FAE-96AF-664964510D72}" type="slidenum">
              <a:rPr lang="en-US" altLang="en-US" sz="800" smtClean="0"/>
              <a:pPr/>
              <a:t>12</a:t>
            </a:fld>
            <a:endParaRPr lang="en-US" altLang="en-US" sz="800" dirty="0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2.1 –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Implement Static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Routes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/>
              <a:t>2.1.2 – Types</a:t>
            </a:r>
            <a:r>
              <a:rPr lang="en-US" baseline="0" dirty="0" smtClean="0"/>
              <a:t> of Static Routes</a:t>
            </a:r>
            <a:endParaRPr lang="en-US" dirty="0" smtClean="0"/>
          </a:p>
          <a:p>
            <a:r>
              <a:rPr lang="en-US" dirty="0" smtClean="0"/>
              <a:t>2.1.2.3 – Default Static Route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8389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dirty="0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dirty="0" smtClean="0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 dirty="0" smtClean="0">
                <a:sym typeface="Arial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2016  </a:t>
            </a: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2016  </a:t>
            </a: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64384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Static </a:t>
            </a:r>
            <a:r>
              <a:rPr lang="en-US" altLang="en-US" dirty="0" smtClean="0"/>
              <a:t>Route Applications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9700" y="1079500"/>
            <a:ext cx="8585199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en-US" sz="20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Use Static Routes To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: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Connect to a specific network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Connect a stub router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Summarize routing table entries which reduces size of routing advertisements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Create a backup route in case a primary route link fails</a:t>
            </a:r>
            <a:endParaRPr lang="en-US" sz="20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946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smtClean="0"/>
              <a:t>Standard </a:t>
            </a:r>
            <a:r>
              <a:rPr lang="en-CA" altLang="en-US" dirty="0" smtClean="0"/>
              <a:t>Static Route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44065" y="1054100"/>
            <a:ext cx="2381421" cy="3900163"/>
          </a:xfrm>
        </p:spPr>
        <p:txBody>
          <a:bodyPr/>
          <a:lstStyle/>
          <a:p>
            <a:r>
              <a:rPr lang="en-CA" altLang="en-US" dirty="0" smtClean="0"/>
              <a:t>R2 configured with a static route to reach the stub network 172.16.3.0/24		</a:t>
            </a:r>
          </a:p>
          <a:p>
            <a:endParaRPr lang="en-CA" alt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117" y="798944"/>
            <a:ext cx="6919884" cy="434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81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65" y="798944"/>
            <a:ext cx="4377135" cy="4155319"/>
          </a:xfrm>
        </p:spPr>
        <p:txBody>
          <a:bodyPr/>
          <a:lstStyle/>
          <a:p>
            <a:r>
              <a:rPr lang="en-US" dirty="0" smtClean="0"/>
              <a:t>Default route matches all packets and is used when a packet does not match a specific route in the routing table</a:t>
            </a:r>
          </a:p>
          <a:p>
            <a:r>
              <a:rPr lang="en-US" dirty="0" smtClean="0"/>
              <a:t>Can be dynamically learned or statically configured</a:t>
            </a:r>
          </a:p>
          <a:p>
            <a:r>
              <a:rPr lang="en-US" dirty="0" smtClean="0"/>
              <a:t>Default Static route uses </a:t>
            </a:r>
            <a:r>
              <a:rPr lang="en-US" b="1" dirty="0" smtClean="0"/>
              <a:t>0.0.0.0/0</a:t>
            </a:r>
            <a:r>
              <a:rPr lang="en-US" dirty="0" smtClean="0"/>
              <a:t> as the destination IPv4 address</a:t>
            </a:r>
          </a:p>
          <a:p>
            <a:r>
              <a:rPr lang="en-US" dirty="0" smtClean="0"/>
              <a:t>Creates a Gateway of Last Resort</a:t>
            </a:r>
          </a:p>
          <a:p>
            <a:r>
              <a:rPr lang="en-US" dirty="0" smtClean="0"/>
              <a:t>Common use is when connecting a company’s edge router to the ISP network</a:t>
            </a:r>
          </a:p>
          <a:p>
            <a:r>
              <a:rPr lang="en-US" dirty="0" smtClean="0"/>
              <a:t>Router has </a:t>
            </a:r>
            <a:r>
              <a:rPr lang="en-US" b="1" dirty="0" smtClean="0"/>
              <a:t>only one router to which it is connected</a:t>
            </a:r>
            <a:endParaRPr lang="en-US" b="1" dirty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Default </a:t>
            </a:r>
            <a:r>
              <a:rPr lang="en-US" dirty="0"/>
              <a:t>Static Route</a:t>
            </a:r>
            <a:endParaRPr lang="en-US" alt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200" y="798944"/>
            <a:ext cx="4292331" cy="281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8755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 smtClean="0"/>
              <a:t>Multiple static routes can be summarized into a single network address</a:t>
            </a:r>
          </a:p>
          <a:p>
            <a:pPr lvl="1"/>
            <a:r>
              <a:rPr lang="en-CA" altLang="en-US" dirty="0" smtClean="0"/>
              <a:t>Destination networks must be contiguous</a:t>
            </a:r>
          </a:p>
          <a:p>
            <a:pPr lvl="1"/>
            <a:r>
              <a:rPr lang="en-CA" altLang="en-US" dirty="0" smtClean="0"/>
              <a:t>Multiple static routes must use the same exit interface or next hop</a:t>
            </a:r>
          </a:p>
          <a:p>
            <a:pPr lvl="1"/>
            <a:r>
              <a:rPr lang="en-CA" altLang="en-US" dirty="0" smtClean="0"/>
              <a:t>In figure, four networks is summarized into one summary static route</a:t>
            </a:r>
            <a:endParaRPr lang="en-CA" altLang="en-US" dirty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Summary </a:t>
            </a:r>
            <a:r>
              <a:rPr lang="en-US" altLang="en-US" dirty="0" smtClean="0"/>
              <a:t>Static Route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2726" y="2679859"/>
            <a:ext cx="5187950" cy="238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5722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65" y="888421"/>
            <a:ext cx="3628918" cy="39763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Static routes that are used to provide a </a:t>
            </a:r>
            <a:r>
              <a:rPr lang="en-US" b="1" dirty="0" smtClean="0"/>
              <a:t>backup path</a:t>
            </a:r>
          </a:p>
          <a:p>
            <a:pPr>
              <a:defRPr/>
            </a:pPr>
            <a:r>
              <a:rPr lang="en-US" dirty="0" smtClean="0"/>
              <a:t>Used when primary route is not available</a:t>
            </a:r>
          </a:p>
          <a:p>
            <a:pPr>
              <a:defRPr/>
            </a:pPr>
            <a:r>
              <a:rPr lang="en-US" dirty="0" smtClean="0"/>
              <a:t>Configured with a </a:t>
            </a:r>
            <a:r>
              <a:rPr lang="en-US" b="1" dirty="0" smtClean="0"/>
              <a:t>higher administrative distance </a:t>
            </a:r>
            <a:r>
              <a:rPr lang="en-US" dirty="0" smtClean="0"/>
              <a:t>(trustworthiness) than the primary route</a:t>
            </a:r>
          </a:p>
          <a:p>
            <a:pPr>
              <a:defRPr/>
            </a:pPr>
            <a:r>
              <a:rPr lang="en-US" dirty="0" smtClean="0"/>
              <a:t>Example: EIGRP administrative distance equals 90. A floating static route with an AD of 91 or higher would serve as backup route and will be used if EIGRP route goes down.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CA" dirty="0" smtClean="0"/>
          </a:p>
          <a:p>
            <a:pPr>
              <a:defRPr/>
            </a:pPr>
            <a:endParaRPr lang="en-CA" dirty="0" smtClean="0"/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smtClean="0"/>
              <a:t>Floating </a:t>
            </a:r>
            <a:r>
              <a:rPr lang="en-CA" altLang="en-US" dirty="0" smtClean="0"/>
              <a:t>Static Route</a:t>
            </a:r>
            <a:endParaRPr lang="en-CA" altLang="en-US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2983" y="958324"/>
            <a:ext cx="5371017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4300" y="1098603"/>
            <a:ext cx="156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Floating Static Route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209529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sz="4000" dirty="0" smtClean="0"/>
              <a:t>2.2 Configure Static and Default Routes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642492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err="1" smtClean="0"/>
              <a:t>ip</a:t>
            </a:r>
            <a:r>
              <a:rPr lang="en-CA" altLang="en-US" dirty="0" smtClean="0"/>
              <a:t> </a:t>
            </a:r>
            <a:r>
              <a:rPr lang="en-CA" altLang="en-US" dirty="0" smtClean="0"/>
              <a:t>route Command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90" y="902434"/>
            <a:ext cx="7223560" cy="424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910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smtClean="0"/>
              <a:t>Next-Hop </a:t>
            </a:r>
            <a:r>
              <a:rPr lang="en-CA" altLang="en-US" dirty="0" smtClean="0"/>
              <a:t>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807" y="747566"/>
            <a:ext cx="8669735" cy="382155"/>
          </a:xfrm>
        </p:spPr>
        <p:txBody>
          <a:bodyPr/>
          <a:lstStyle/>
          <a:p>
            <a:r>
              <a:rPr lang="en-CA" altLang="en-US" dirty="0" smtClean="0"/>
              <a:t>In this example, each router only has entries for directly connected network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2630"/>
          <a:stretch/>
        </p:blipFill>
        <p:spPr>
          <a:xfrm>
            <a:off x="1896843" y="1078921"/>
            <a:ext cx="5756593" cy="422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512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/>
          <a:srcRect l="3178" r="3478"/>
          <a:stretch/>
        </p:blipFill>
        <p:spPr>
          <a:xfrm>
            <a:off x="1577284" y="0"/>
            <a:ext cx="6889090" cy="526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9158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 rotWithShape="1">
          <a:blip r:embed="rId2"/>
          <a:srcRect l="2000" r="1240"/>
          <a:stretch/>
        </p:blipFill>
        <p:spPr>
          <a:xfrm>
            <a:off x="1320800" y="0"/>
            <a:ext cx="6936350" cy="518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93411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/>
              <a:t>Chapter 2: </a:t>
            </a:r>
            <a:r>
              <a:rPr lang="en-US" dirty="0" smtClean="0"/>
              <a:t>Static Routing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28650" y="34360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Routing and Switching Essentials 6.0 </a:t>
            </a:r>
            <a:r>
              <a:rPr lang="en-US" b="1" dirty="0"/>
              <a:t>Planning Guide</a:t>
            </a:r>
          </a:p>
        </p:txBody>
      </p:sp>
    </p:spTree>
    <p:extLst>
      <p:ext uri="{BB962C8B-B14F-4D97-AF65-F5344CB8AC3E}">
        <p14:creationId xmlns:p14="http://schemas.microsoft.com/office/powerpoint/2010/main" val="9142495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0" y="42600"/>
            <a:ext cx="9144000" cy="757551"/>
          </a:xfrm>
        </p:spPr>
        <p:txBody>
          <a:bodyPr/>
          <a:lstStyle/>
          <a:p>
            <a:r>
              <a:rPr lang="en-US" sz="1600" dirty="0"/>
              <a:t>Configure IPv4 Static Routes</a:t>
            </a:r>
            <a:br>
              <a:rPr lang="en-US" sz="1600" dirty="0"/>
            </a:br>
            <a:r>
              <a:rPr lang="en-CA" altLang="en-US" dirty="0" smtClean="0"/>
              <a:t>Next-Hop Options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65" y="1205345"/>
            <a:ext cx="4007021" cy="3265055"/>
          </a:xfrm>
        </p:spPr>
        <p:txBody>
          <a:bodyPr/>
          <a:lstStyle/>
          <a:p>
            <a:r>
              <a:rPr lang="en-CA" altLang="en-US" dirty="0" smtClean="0"/>
              <a:t>R1 does not have an entry in its routing table for the R3 LAN network</a:t>
            </a:r>
          </a:p>
          <a:p>
            <a:r>
              <a:rPr lang="en-CA" altLang="en-US" dirty="0" smtClean="0"/>
              <a:t>In a static route next-hop can be identified by</a:t>
            </a:r>
          </a:p>
          <a:p>
            <a:pPr lvl="1"/>
            <a:r>
              <a:rPr lang="en-CA" altLang="en-US" dirty="0" smtClean="0">
                <a:solidFill>
                  <a:srgbClr val="000000"/>
                </a:solidFill>
              </a:rPr>
              <a:t>Next-hop IP address</a:t>
            </a:r>
          </a:p>
          <a:p>
            <a:pPr lvl="1"/>
            <a:r>
              <a:rPr lang="en-CA" altLang="en-US" dirty="0" smtClean="0"/>
              <a:t>Router exit interface</a:t>
            </a:r>
          </a:p>
          <a:p>
            <a:pPr lvl="1"/>
            <a:r>
              <a:rPr lang="en-CA" altLang="en-US" dirty="0" smtClean="0">
                <a:solidFill>
                  <a:srgbClr val="000000"/>
                </a:solidFill>
              </a:rPr>
              <a:t>Next-hop IP address and exit interface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489" y="1088571"/>
            <a:ext cx="5315192" cy="410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9625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626" y="0"/>
            <a:ext cx="69477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0649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Content Placeholder 2"/>
          <p:cNvSpPr>
            <a:spLocks noGrp="1"/>
          </p:cNvSpPr>
          <p:nvPr>
            <p:ph idx="1"/>
          </p:nvPr>
        </p:nvSpPr>
        <p:spPr>
          <a:xfrm>
            <a:off x="156765" y="987981"/>
            <a:ext cx="3784468" cy="1774922"/>
          </a:xfrm>
        </p:spPr>
        <p:txBody>
          <a:bodyPr/>
          <a:lstStyle/>
          <a:p>
            <a:r>
              <a:rPr lang="en-CA" altLang="en-US" dirty="0" smtClean="0"/>
              <a:t>In this example, only the next-hop IP address is specified</a:t>
            </a:r>
          </a:p>
          <a:p>
            <a:r>
              <a:rPr lang="en-CA" altLang="en-US" dirty="0" smtClean="0"/>
              <a:t>Before packet is forwarded the router must determine the exit interface to use (route resolvability)</a:t>
            </a:r>
          </a:p>
        </p:txBody>
      </p:sp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Configure IPv4 Static Routes</a:t>
            </a:r>
            <a:br>
              <a:rPr lang="en-US" sz="1600" dirty="0"/>
            </a:br>
            <a:r>
              <a:rPr lang="en-US" dirty="0" smtClean="0"/>
              <a:t>Configure </a:t>
            </a:r>
            <a:r>
              <a:rPr lang="en-US" dirty="0"/>
              <a:t>a Next-Hop Static Route</a:t>
            </a:r>
            <a:endParaRPr lang="en-CA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700" y="987981"/>
            <a:ext cx="4559301" cy="338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390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4447" y="4172857"/>
            <a:ext cx="5456855" cy="1155385"/>
          </a:xfrm>
          <a:prstGeom prst="rect">
            <a:avLst/>
          </a:prstGeom>
        </p:spPr>
      </p:pic>
      <p:sp>
        <p:nvSpPr>
          <p:cNvPr id="38916" name="Content Placeholder 2"/>
          <p:cNvSpPr>
            <a:spLocks noGrp="1"/>
          </p:cNvSpPr>
          <p:nvPr>
            <p:ph idx="1"/>
          </p:nvPr>
        </p:nvSpPr>
        <p:spPr>
          <a:xfrm>
            <a:off x="1" y="1347525"/>
            <a:ext cx="3794419" cy="3795975"/>
          </a:xfrm>
        </p:spPr>
        <p:txBody>
          <a:bodyPr/>
          <a:lstStyle/>
          <a:p>
            <a:r>
              <a:rPr lang="en-CA" altLang="en-US" dirty="0" smtClean="0"/>
              <a:t>In example, when a packet is destined for 192.168.2.0/24 network, R1:</a:t>
            </a:r>
          </a:p>
          <a:p>
            <a:pPr lvl="1"/>
            <a:r>
              <a:rPr lang="en-CA" altLang="en-US" dirty="0" smtClean="0"/>
              <a:t>Looks for match (</a:t>
            </a:r>
            <a:r>
              <a:rPr lang="en-CA" altLang="en-US" dirty="0" smtClean="0">
                <a:solidFill>
                  <a:srgbClr val="FFC000"/>
                </a:solidFill>
              </a:rPr>
              <a:t>#1</a:t>
            </a:r>
            <a:r>
              <a:rPr lang="en-CA" altLang="en-US" dirty="0" smtClean="0"/>
              <a:t>) and needs to forward packets to 172.16.2.2</a:t>
            </a:r>
          </a:p>
          <a:p>
            <a:pPr lvl="1"/>
            <a:r>
              <a:rPr lang="en-CA" altLang="en-US" dirty="0" smtClean="0"/>
              <a:t>R1 must determine how to reach 172.16.2.2 first</a:t>
            </a:r>
          </a:p>
          <a:p>
            <a:pPr lvl="1"/>
            <a:r>
              <a:rPr lang="en-CA" altLang="en-US" dirty="0" smtClean="0"/>
              <a:t>Searches a second time for 172.16.2.0/24 </a:t>
            </a:r>
            <a:r>
              <a:rPr lang="en-CA" altLang="en-US" dirty="0"/>
              <a:t>(</a:t>
            </a:r>
            <a:r>
              <a:rPr lang="en-CA" altLang="en-US" dirty="0">
                <a:solidFill>
                  <a:srgbClr val="FFC000"/>
                </a:solidFill>
              </a:rPr>
              <a:t>#2</a:t>
            </a:r>
            <a:r>
              <a:rPr lang="en-CA" altLang="en-US" dirty="0" smtClean="0"/>
              <a:t>) and matches to exit interface s0/0/0</a:t>
            </a:r>
          </a:p>
          <a:p>
            <a:pPr lvl="1"/>
            <a:r>
              <a:rPr lang="en-CA" altLang="en-US" dirty="0" smtClean="0"/>
              <a:t>Takes two routing table lookups, process referred to as recursive lookup</a:t>
            </a:r>
          </a:p>
          <a:p>
            <a:pPr lvl="1"/>
            <a:r>
              <a:rPr lang="en-CA" altLang="en-US" dirty="0" smtClean="0"/>
              <a:t>If the exit interface is “down” or “administratively down” then the static route configured with next-hop will not be installed in routing table</a:t>
            </a:r>
          </a:p>
        </p:txBody>
      </p:sp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Configure </a:t>
            </a:r>
            <a:r>
              <a:rPr lang="en-US" dirty="0"/>
              <a:t>a Next-Hop Static </a:t>
            </a:r>
            <a:r>
              <a:rPr lang="en-US" dirty="0" smtClean="0"/>
              <a:t>Route (Cont.)</a:t>
            </a:r>
            <a:endParaRPr lang="en-CA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6704" y="715663"/>
            <a:ext cx="5107324" cy="354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92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Content Placeholder 2"/>
          <p:cNvSpPr>
            <a:spLocks noGrp="1"/>
          </p:cNvSpPr>
          <p:nvPr>
            <p:ph idx="1"/>
          </p:nvPr>
        </p:nvSpPr>
        <p:spPr>
          <a:xfrm>
            <a:off x="144064" y="798944"/>
            <a:ext cx="4389835" cy="4155319"/>
          </a:xfrm>
        </p:spPr>
        <p:txBody>
          <a:bodyPr/>
          <a:lstStyle/>
          <a:p>
            <a:r>
              <a:rPr lang="en-US" altLang="en-US" dirty="0" smtClean="0"/>
              <a:t>Use the exit interface to specify next-hop so no other lookups are required</a:t>
            </a:r>
          </a:p>
          <a:p>
            <a:r>
              <a:rPr lang="en-US" altLang="en-US" dirty="0" smtClean="0"/>
              <a:t>Administrative distance of static route is 1</a:t>
            </a:r>
          </a:p>
          <a:p>
            <a:endParaRPr lang="en-US" altLang="en-US" dirty="0" smtClean="0"/>
          </a:p>
        </p:txBody>
      </p:sp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Configure </a:t>
            </a:r>
            <a:r>
              <a:rPr lang="en-US" dirty="0"/>
              <a:t>a </a:t>
            </a:r>
            <a:r>
              <a:rPr lang="en-US" dirty="0" smtClean="0"/>
              <a:t>Directly Connected Static Route</a:t>
            </a:r>
            <a:endParaRPr lang="en-CA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74" y="2124299"/>
            <a:ext cx="3686614" cy="233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450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70"/>
          <a:stretch/>
        </p:blipFill>
        <p:spPr>
          <a:xfrm>
            <a:off x="868948" y="0"/>
            <a:ext cx="6528746" cy="4826001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948" y="4744493"/>
            <a:ext cx="6456175" cy="59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23642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Content Placeholder 2"/>
          <p:cNvSpPr>
            <a:spLocks noGrp="1"/>
          </p:cNvSpPr>
          <p:nvPr>
            <p:ph idx="1"/>
          </p:nvPr>
        </p:nvSpPr>
        <p:spPr>
          <a:xfrm>
            <a:off x="118664" y="900545"/>
            <a:ext cx="8682436" cy="2210956"/>
          </a:xfrm>
        </p:spPr>
        <p:txBody>
          <a:bodyPr/>
          <a:lstStyle/>
          <a:p>
            <a:r>
              <a:rPr lang="en-US" altLang="en-US" sz="2400" b="1" dirty="0" smtClean="0"/>
              <a:t>Cisco Express Forwarding </a:t>
            </a:r>
            <a:r>
              <a:rPr lang="en-US" altLang="en-US" sz="2400" dirty="0" smtClean="0"/>
              <a:t>(CEF) </a:t>
            </a:r>
          </a:p>
          <a:p>
            <a:pPr lvl="1"/>
            <a:r>
              <a:rPr lang="en-US" altLang="en-US" sz="2400" dirty="0" smtClean="0"/>
              <a:t>default behavior on IOS 12.0 or later</a:t>
            </a:r>
          </a:p>
          <a:p>
            <a:pPr lvl="1"/>
            <a:r>
              <a:rPr lang="en-US" altLang="en-US" sz="2400" dirty="0" smtClean="0"/>
              <a:t>provides </a:t>
            </a:r>
            <a:r>
              <a:rPr lang="en-US" altLang="en-US" sz="2400" b="1" dirty="0" smtClean="0"/>
              <a:t>optimized lookup </a:t>
            </a:r>
          </a:p>
          <a:p>
            <a:pPr lvl="1"/>
            <a:r>
              <a:rPr lang="en-US" altLang="en-US" sz="2400" dirty="0"/>
              <a:t>u</a:t>
            </a:r>
            <a:r>
              <a:rPr lang="en-US" altLang="en-US" sz="2400" dirty="0" smtClean="0"/>
              <a:t>ses a </a:t>
            </a:r>
            <a:r>
              <a:rPr lang="en-US" altLang="en-US" sz="2400" b="1" dirty="0" smtClean="0"/>
              <a:t>Forwarding Information Base </a:t>
            </a:r>
            <a:r>
              <a:rPr lang="en-US" altLang="en-US" sz="2400" dirty="0" smtClean="0"/>
              <a:t>(FIB) which is a copy of the routing table and an adjacency table that includes Layer 2 addresses</a:t>
            </a:r>
          </a:p>
          <a:p>
            <a:pPr lvl="1"/>
            <a:r>
              <a:rPr lang="en-US" altLang="en-US" sz="2400" b="1" dirty="0" smtClean="0"/>
              <a:t>no recursive lookup </a:t>
            </a:r>
            <a:r>
              <a:rPr lang="en-US" altLang="en-US" sz="2400" dirty="0" smtClean="0"/>
              <a:t>needed for next-hop IP address lookups</a:t>
            </a:r>
          </a:p>
          <a:p>
            <a:endParaRPr lang="en-US" altLang="en-US" dirty="0" smtClean="0"/>
          </a:p>
        </p:txBody>
      </p:sp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Configure </a:t>
            </a:r>
            <a:r>
              <a:rPr lang="en-US" dirty="0"/>
              <a:t>a </a:t>
            </a:r>
            <a:r>
              <a:rPr lang="en-US" dirty="0" smtClean="0"/>
              <a:t>Directly Connected Static Route (Cont.)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4697946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Content Placeholder 2"/>
          <p:cNvSpPr>
            <a:spLocks noGrp="1"/>
          </p:cNvSpPr>
          <p:nvPr>
            <p:ph idx="1"/>
          </p:nvPr>
        </p:nvSpPr>
        <p:spPr>
          <a:xfrm>
            <a:off x="1" y="1292431"/>
            <a:ext cx="3588656" cy="3446483"/>
          </a:xfrm>
        </p:spPr>
        <p:txBody>
          <a:bodyPr/>
          <a:lstStyle/>
          <a:p>
            <a:r>
              <a:rPr lang="en-US" altLang="en-US" sz="2000" dirty="0" smtClean="0"/>
              <a:t>Both the exit interface and the next-hop IP address are specified</a:t>
            </a:r>
          </a:p>
          <a:p>
            <a:r>
              <a:rPr lang="en-US" altLang="en-US" sz="2000" dirty="0" smtClean="0"/>
              <a:t>When exit interface is an Ethernet network, fully specified static route is used</a:t>
            </a:r>
          </a:p>
          <a:p>
            <a:r>
              <a:rPr lang="en-US" altLang="en-US" sz="2000" dirty="0" smtClean="0"/>
              <a:t>Note: With CEF, a next-hop address could be used instead</a:t>
            </a:r>
          </a:p>
        </p:txBody>
      </p:sp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Configure </a:t>
            </a:r>
            <a:r>
              <a:rPr lang="en-US" dirty="0"/>
              <a:t>a </a:t>
            </a:r>
            <a:r>
              <a:rPr lang="en-US" dirty="0" smtClean="0"/>
              <a:t>Fully Specified Static Route</a:t>
            </a:r>
            <a:endParaRPr lang="en-CA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482" y="1908629"/>
            <a:ext cx="4866433" cy="323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41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2"/>
          <a:srcRect r="7086"/>
          <a:stretch/>
        </p:blipFill>
        <p:spPr>
          <a:xfrm>
            <a:off x="1881245" y="101600"/>
            <a:ext cx="5956469" cy="4590651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3"/>
          <a:srcRect r="6016" b="19677"/>
          <a:stretch/>
        </p:blipFill>
        <p:spPr>
          <a:xfrm>
            <a:off x="1978599" y="4692251"/>
            <a:ext cx="5859115" cy="45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1112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729" y="137886"/>
            <a:ext cx="6426388" cy="495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2702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>
          <a:xfrm>
            <a:off x="145358" y="697344"/>
            <a:ext cx="8853286" cy="4155319"/>
          </a:xfrm>
        </p:spPr>
        <p:txBody>
          <a:bodyPr/>
          <a:lstStyle/>
          <a:p>
            <a:pPr marL="0" indent="0">
              <a:buNone/>
            </a:pPr>
            <a:endParaRPr lang="cs-CZ" sz="3200" dirty="0" smtClean="0"/>
          </a:p>
          <a:p>
            <a:pPr marL="0" indent="0">
              <a:buNone/>
            </a:pPr>
            <a:r>
              <a:rPr lang="en-CA" sz="3200" dirty="0" smtClean="0"/>
              <a:t>2.1 </a:t>
            </a:r>
            <a:r>
              <a:rPr lang="en-CA" sz="3200" dirty="0" smtClean="0"/>
              <a:t>Static Routing Advantages</a:t>
            </a:r>
            <a:endParaRPr lang="en-CA" sz="3200" dirty="0"/>
          </a:p>
          <a:p>
            <a:pPr marL="0" indent="0">
              <a:buNone/>
            </a:pPr>
            <a:r>
              <a:rPr lang="en-CA" sz="3200" dirty="0" smtClean="0"/>
              <a:t>2.2 Configure Static and Default Routes</a:t>
            </a:r>
            <a:endParaRPr lang="cs-CZ" sz="3200" dirty="0" smtClean="0"/>
          </a:p>
          <a:p>
            <a:pPr marL="0" indent="0">
              <a:buNone/>
            </a:pPr>
            <a:r>
              <a:rPr lang="en-US" sz="3200" dirty="0" smtClean="0"/>
              <a:t>2.3 </a:t>
            </a:r>
            <a:r>
              <a:rPr lang="en-US" sz="3200" dirty="0"/>
              <a:t>Troubleshoot Static and Default Routes</a:t>
            </a:r>
          </a:p>
          <a:p>
            <a:endParaRPr lang="en-CA" sz="1600" dirty="0"/>
          </a:p>
        </p:txBody>
      </p:sp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2 - Sections &amp; Objectives</a:t>
            </a:r>
          </a:p>
        </p:txBody>
      </p:sp>
    </p:spTree>
    <p:extLst>
      <p:ext uri="{BB962C8B-B14F-4D97-AF65-F5344CB8AC3E}">
        <p14:creationId xmlns:p14="http://schemas.microsoft.com/office/powerpoint/2010/main" val="1758868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9144000" cy="757551"/>
          </a:xfrm>
        </p:spPr>
        <p:txBody>
          <a:bodyPr/>
          <a:lstStyle/>
          <a:p>
            <a:r>
              <a:rPr lang="en-CA" altLang="en-US" dirty="0" smtClean="0"/>
              <a:t>Default </a:t>
            </a:r>
            <a:r>
              <a:rPr lang="en-CA" altLang="en-US" dirty="0" smtClean="0"/>
              <a:t>Static Route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7000" y="782320"/>
            <a:ext cx="87884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lvl="1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Default static routes are commonly used when connecting: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An </a:t>
            </a:r>
            <a:r>
              <a:rPr lang="en-US" sz="2400" b="1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edge router </a:t>
            </a:r>
            <a:r>
              <a:rPr lang="en-US" sz="2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to a service provider network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A </a:t>
            </a:r>
            <a:r>
              <a:rPr lang="en-US" sz="2400" b="1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stub router </a:t>
            </a:r>
            <a:r>
              <a:rPr lang="en-US" sz="2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(a router with only one upstream neighbor router)</a:t>
            </a:r>
          </a:p>
          <a:p>
            <a:pPr marL="169863" lvl="1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Default route is used when no other routes in the routing table match the destination IP</a:t>
            </a:r>
            <a:endParaRPr lang="en-US" sz="24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</p:txBody>
      </p:sp>
    </p:spTree>
    <p:extLst>
      <p:ext uri="{BB962C8B-B14F-4D97-AF65-F5344CB8AC3E}">
        <p14:creationId xmlns:p14="http://schemas.microsoft.com/office/powerpoint/2010/main" val="1742464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8928"/>
            <a:ext cx="9196780" cy="464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8158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smtClean="0"/>
              <a:t>Configure </a:t>
            </a:r>
            <a:r>
              <a:rPr lang="en-CA" altLang="en-US" dirty="0" smtClean="0"/>
              <a:t>a Default Static Route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5593"/>
          <a:stretch/>
        </p:blipFill>
        <p:spPr>
          <a:xfrm>
            <a:off x="275694" y="595086"/>
            <a:ext cx="7875595" cy="45484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51500" y="971719"/>
            <a:ext cx="15113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Any packets not matching route entries are forwarded to 172.16.2.2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2182927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Content Placeholder 2"/>
          <p:cNvSpPr>
            <a:spLocks noGrp="1"/>
          </p:cNvSpPr>
          <p:nvPr>
            <p:ph idx="1"/>
          </p:nvPr>
        </p:nvSpPr>
        <p:spPr>
          <a:xfrm>
            <a:off x="0" y="1452087"/>
            <a:ext cx="3210303" cy="4155319"/>
          </a:xfrm>
        </p:spPr>
        <p:txBody>
          <a:bodyPr/>
          <a:lstStyle/>
          <a:p>
            <a:r>
              <a:rPr lang="en-US" altLang="en-US" sz="2000" b="1" dirty="0"/>
              <a:t>s</a:t>
            </a:r>
            <a:r>
              <a:rPr lang="en-US" altLang="en-US" sz="2000" b="1" dirty="0" smtClean="0"/>
              <a:t>how </a:t>
            </a:r>
            <a:r>
              <a:rPr lang="en-US" altLang="en-US" sz="2000" b="1" dirty="0" err="1" smtClean="0"/>
              <a:t>ip</a:t>
            </a:r>
            <a:r>
              <a:rPr lang="en-US" altLang="en-US" sz="2000" b="1" dirty="0" smtClean="0"/>
              <a:t> route static</a:t>
            </a:r>
            <a:r>
              <a:rPr lang="en-US" altLang="en-US" sz="2000" dirty="0" smtClean="0"/>
              <a:t> displays just the static routes</a:t>
            </a:r>
          </a:p>
          <a:p>
            <a:pPr lvl="1"/>
            <a:r>
              <a:rPr lang="en-US" altLang="en-US" sz="2000" b="1" dirty="0" smtClean="0"/>
              <a:t>S</a:t>
            </a:r>
            <a:r>
              <a:rPr lang="en-US" altLang="en-US" sz="2000" dirty="0" smtClean="0"/>
              <a:t> indicates static route</a:t>
            </a:r>
          </a:p>
          <a:p>
            <a:pPr lvl="1"/>
            <a:r>
              <a:rPr lang="en-US" altLang="en-US" sz="2000" dirty="0"/>
              <a:t>c</a:t>
            </a:r>
            <a:r>
              <a:rPr lang="en-US" altLang="en-US" sz="2000" dirty="0" smtClean="0"/>
              <a:t>andidate default route indicated by *</a:t>
            </a:r>
            <a:endParaRPr lang="en-US" altLang="en-US" sz="2000" dirty="0"/>
          </a:p>
          <a:p>
            <a:pPr lvl="1"/>
            <a:r>
              <a:rPr lang="en-US" altLang="en-US" sz="2000" dirty="0" smtClean="0"/>
              <a:t>/0 mask in route entry indicates none of the bits are required to match</a:t>
            </a:r>
            <a:endParaRPr lang="en-US" altLang="en-US" sz="2000" dirty="0"/>
          </a:p>
        </p:txBody>
      </p:sp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smtClean="0"/>
              <a:t>Verify </a:t>
            </a:r>
            <a:r>
              <a:rPr lang="en-CA" altLang="en-US" dirty="0" smtClean="0"/>
              <a:t>a Default Static </a:t>
            </a:r>
            <a:r>
              <a:rPr lang="cs-CZ" altLang="en-US" dirty="0" smtClean="0"/>
              <a:t/>
            </a:r>
            <a:br>
              <a:rPr lang="cs-CZ" altLang="en-US" dirty="0" smtClean="0"/>
            </a:br>
            <a:r>
              <a:rPr lang="en-CA" altLang="en-US" dirty="0" smtClean="0"/>
              <a:t>Route</a:t>
            </a:r>
            <a:endParaRPr lang="en-CA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0301" y="18252"/>
            <a:ext cx="6154810" cy="44615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302" y="4479817"/>
            <a:ext cx="6154809" cy="76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0959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smtClean="0"/>
              <a:t>Packet </a:t>
            </a:r>
            <a:r>
              <a:rPr lang="en-CA" altLang="en-US" dirty="0" smtClean="0"/>
              <a:t>Tracer – Configuring IPv4 Static and Default Routes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710" t="2416" r="819"/>
          <a:stretch/>
        </p:blipFill>
        <p:spPr>
          <a:xfrm>
            <a:off x="1778000" y="889000"/>
            <a:ext cx="5067300" cy="3638436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6558296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smtClean="0"/>
              <a:t>Lab </a:t>
            </a:r>
            <a:r>
              <a:rPr lang="en-CA" altLang="en-US" dirty="0" smtClean="0"/>
              <a:t>– Configuring IPv4 Static and Default Routes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2118" r="2670"/>
          <a:stretch/>
        </p:blipFill>
        <p:spPr>
          <a:xfrm>
            <a:off x="2257275" y="798944"/>
            <a:ext cx="4629452" cy="415405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7062384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ipv6 route Command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3" y="1444171"/>
            <a:ext cx="9076568" cy="369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6148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ipv6 route </a:t>
            </a:r>
            <a:r>
              <a:rPr lang="en-US" dirty="0" smtClean="0"/>
              <a:t>Command (Cont.)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4578" y="631371"/>
            <a:ext cx="6499424" cy="46137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" y="1143000"/>
            <a:ext cx="21971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ipv6 unicast-routing 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enables the router to forward IPv6 packets</a:t>
            </a:r>
          </a:p>
        </p:txBody>
      </p:sp>
    </p:spTree>
    <p:extLst>
      <p:ext uri="{BB962C8B-B14F-4D97-AF65-F5344CB8AC3E}">
        <p14:creationId xmlns:p14="http://schemas.microsoft.com/office/powerpoint/2010/main" val="20123314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327" y="2223662"/>
            <a:ext cx="3836151" cy="970388"/>
          </a:xfrm>
          <a:prstGeom prst="rect">
            <a:avLst/>
          </a:prstGeom>
        </p:spPr>
      </p:pic>
      <p:sp>
        <p:nvSpPr>
          <p:cNvPr id="38916" name="Content Placeholder 2"/>
          <p:cNvSpPr>
            <a:spLocks noGrp="1"/>
          </p:cNvSpPr>
          <p:nvPr>
            <p:ph idx="1"/>
          </p:nvPr>
        </p:nvSpPr>
        <p:spPr>
          <a:xfrm>
            <a:off x="145358" y="738065"/>
            <a:ext cx="8853286" cy="1006175"/>
          </a:xfrm>
        </p:spPr>
        <p:txBody>
          <a:bodyPr/>
          <a:lstStyle/>
          <a:p>
            <a:r>
              <a:rPr lang="en-US" altLang="en-US" dirty="0" smtClean="0"/>
              <a:t>Each router only knows about directly connected networks </a:t>
            </a:r>
          </a:p>
          <a:p>
            <a:pPr lvl="1" defTabSz="685777">
              <a:buFont typeface="Arial" panose="020B0604020202020204" pitchFamily="34" charset="0"/>
              <a:buChar char="•"/>
            </a:pPr>
            <a:r>
              <a:rPr lang="en-US" dirty="0" smtClean="0"/>
              <a:t>R1 can </a:t>
            </a:r>
            <a:r>
              <a:rPr lang="en-US" b="1" dirty="0" smtClean="0"/>
              <a:t>ping</a:t>
            </a:r>
            <a:r>
              <a:rPr lang="en-US" dirty="0" smtClean="0"/>
              <a:t> R2 (ipv6 2001:DB8:ACAD:4::2) but</a:t>
            </a:r>
            <a:r>
              <a:rPr lang="en-US" dirty="0"/>
              <a:t> </a:t>
            </a:r>
            <a:r>
              <a:rPr lang="en-US" dirty="0" smtClean="0"/>
              <a:t>cannot </a:t>
            </a:r>
            <a:r>
              <a:rPr lang="en-US" b="1" dirty="0" smtClean="0"/>
              <a:t>ping</a:t>
            </a:r>
            <a:r>
              <a:rPr lang="en-US" dirty="0" smtClean="0"/>
              <a:t> R3 (ipv6 2001:DB8:ACAD:3::2)</a:t>
            </a:r>
            <a:endParaRPr lang="en-US" dirty="0"/>
          </a:p>
        </p:txBody>
      </p:sp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Next-Hop </a:t>
            </a:r>
            <a:r>
              <a:rPr lang="en-US" dirty="0" smtClean="0"/>
              <a:t>Options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618" y="1386613"/>
            <a:ext cx="3894654" cy="26349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325"/>
          <a:stretch/>
        </p:blipFill>
        <p:spPr>
          <a:xfrm>
            <a:off x="317618" y="4021572"/>
            <a:ext cx="3894654" cy="7319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t="3718"/>
          <a:stretch/>
        </p:blipFill>
        <p:spPr>
          <a:xfrm>
            <a:off x="4785328" y="1419903"/>
            <a:ext cx="3876072" cy="8620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5326" y="3408483"/>
            <a:ext cx="3898280" cy="8496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/>
          <a:srcRect l="118"/>
          <a:stretch/>
        </p:blipFill>
        <p:spPr>
          <a:xfrm>
            <a:off x="4785326" y="4258181"/>
            <a:ext cx="3898282" cy="61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8075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648064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/>
              <a:t>2.1 </a:t>
            </a:r>
            <a:r>
              <a:rPr lang="en-US" dirty="0" smtClean="0"/>
              <a:t>Implement Static Routes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8111560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Content Placeholder 2"/>
          <p:cNvSpPr>
            <a:spLocks noGrp="1"/>
          </p:cNvSpPr>
          <p:nvPr>
            <p:ph idx="1"/>
          </p:nvPr>
        </p:nvSpPr>
        <p:spPr>
          <a:xfrm>
            <a:off x="145358" y="953965"/>
            <a:ext cx="8853286" cy="1928935"/>
          </a:xfrm>
        </p:spPr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ext </a:t>
            </a:r>
            <a:r>
              <a:rPr lang="en-US" dirty="0"/>
              <a:t>hop can be identified by an IPv6 address, exit interface, or </a:t>
            </a:r>
            <a:r>
              <a:rPr lang="en-US" dirty="0" smtClean="0"/>
              <a:t>both.</a:t>
            </a:r>
          </a:p>
          <a:p>
            <a:r>
              <a:rPr lang="en-US" dirty="0"/>
              <a:t>D</a:t>
            </a:r>
            <a:r>
              <a:rPr lang="en-US" dirty="0" smtClean="0"/>
              <a:t>estination </a:t>
            </a:r>
            <a:r>
              <a:rPr lang="en-US" dirty="0"/>
              <a:t>is specified </a:t>
            </a:r>
            <a:r>
              <a:rPr lang="en-US" dirty="0" smtClean="0"/>
              <a:t>by one </a:t>
            </a:r>
            <a:r>
              <a:rPr lang="en-US" dirty="0"/>
              <a:t>of three route types: </a:t>
            </a:r>
          </a:p>
          <a:p>
            <a:pPr lvl="1"/>
            <a:r>
              <a:rPr lang="en-US" b="1" dirty="0"/>
              <a:t>Next-hop static IPv6 route </a:t>
            </a:r>
            <a:r>
              <a:rPr lang="en-US" dirty="0"/>
              <a:t>- Only the next-hop IPv6 address is specified</a:t>
            </a:r>
          </a:p>
          <a:p>
            <a:pPr lvl="1"/>
            <a:r>
              <a:rPr lang="en-US" b="1" dirty="0"/>
              <a:t>Directly connected static IPv6 route </a:t>
            </a:r>
            <a:r>
              <a:rPr lang="en-US" dirty="0"/>
              <a:t>- Only the router exit interface is specified</a:t>
            </a:r>
          </a:p>
          <a:p>
            <a:pPr lvl="1"/>
            <a:r>
              <a:rPr lang="en-US" b="1" dirty="0"/>
              <a:t>Fully specified static IPv6 route </a:t>
            </a:r>
            <a:r>
              <a:rPr lang="en-US" dirty="0"/>
              <a:t>- The next-hop IPv6 address and exit interface are specified</a:t>
            </a:r>
          </a:p>
        </p:txBody>
      </p:sp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Configure IPv6 Static </a:t>
            </a:r>
            <a:r>
              <a:rPr lang="en-US" sz="1600" dirty="0" smtClean="0"/>
              <a:t>Routes</a:t>
            </a:r>
            <a:r>
              <a:rPr lang="en-CA" altLang="en-US" sz="1600" dirty="0" smtClean="0"/>
              <a:t/>
            </a:r>
            <a:br>
              <a:rPr lang="en-CA" altLang="en-US" sz="1600" dirty="0" smtClean="0"/>
            </a:br>
            <a:r>
              <a:rPr lang="en-US" dirty="0" smtClean="0"/>
              <a:t>Next-Hop Options 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5814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Configure IPv6 Static </a:t>
            </a:r>
            <a:r>
              <a:rPr lang="en-US" sz="1600" dirty="0" smtClean="0"/>
              <a:t>Routes</a:t>
            </a:r>
            <a:r>
              <a:rPr lang="en-CA" altLang="en-US" sz="1600" dirty="0" smtClean="0"/>
              <a:t/>
            </a:r>
            <a:br>
              <a:rPr lang="en-CA" altLang="en-US" sz="1600" dirty="0" smtClean="0"/>
            </a:br>
            <a:r>
              <a:rPr lang="en-US" dirty="0"/>
              <a:t>Configure a Next Hop Static IPv6 </a:t>
            </a:r>
            <a:r>
              <a:rPr lang="en-US" dirty="0" smtClean="0"/>
              <a:t>Route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" y="1221243"/>
            <a:ext cx="4495801" cy="32364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300" y="1398426"/>
            <a:ext cx="4033468" cy="27365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4000" y="1320800"/>
            <a:ext cx="1333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Three </a:t>
            </a:r>
            <a:r>
              <a:rPr lang="en-US" sz="1600" b="1" dirty="0"/>
              <a:t>next-hop static routes are configured on </a:t>
            </a:r>
            <a:r>
              <a:rPr lang="en-US" sz="1600" b="1" dirty="0" smtClean="0"/>
              <a:t>R1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13300" y="875206"/>
            <a:ext cx="4198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As with IPv4, </a:t>
            </a:r>
            <a:r>
              <a:rPr lang="en-US" sz="1400" dirty="0" smtClean="0"/>
              <a:t>must </a:t>
            </a:r>
            <a:r>
              <a:rPr lang="en-US" sz="1400" dirty="0"/>
              <a:t>resolve the route to determine the exit interface to use to forward the </a:t>
            </a:r>
            <a:r>
              <a:rPr lang="en-US" sz="1400" dirty="0" smtClean="0"/>
              <a:t>packet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813300" y="4135014"/>
            <a:ext cx="41985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dirty="0" smtClean="0"/>
              <a:t>he </a:t>
            </a:r>
            <a:r>
              <a:rPr lang="en-US" sz="1400" dirty="0"/>
              <a:t>IPv6 address matches the route for the directly connected network 2001:DB8:ACAD:4::/64 with the exit interface Serial 0/0/0. </a:t>
            </a:r>
          </a:p>
        </p:txBody>
      </p:sp>
    </p:spTree>
    <p:extLst>
      <p:ext uri="{BB962C8B-B14F-4D97-AF65-F5344CB8AC3E}">
        <p14:creationId xmlns:p14="http://schemas.microsoft.com/office/powerpoint/2010/main" val="19106615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Content Placeholder 2"/>
          <p:cNvSpPr>
            <a:spLocks noGrp="1"/>
          </p:cNvSpPr>
          <p:nvPr>
            <p:ph idx="1"/>
          </p:nvPr>
        </p:nvSpPr>
        <p:spPr>
          <a:xfrm>
            <a:off x="144065" y="798945"/>
            <a:ext cx="8853286" cy="928256"/>
          </a:xfrm>
        </p:spPr>
        <p:txBody>
          <a:bodyPr/>
          <a:lstStyle/>
          <a:p>
            <a:r>
              <a:rPr lang="en-US" dirty="0" smtClean="0"/>
              <a:t>Alternative to next hop is to specify the exit interface</a:t>
            </a:r>
          </a:p>
          <a:p>
            <a:r>
              <a:rPr lang="en-US" dirty="0" smtClean="0"/>
              <a:t>Packet destined for 2001:DB8:ACAD:3::/64 network, forwarded out Serial 0/0/0 – no other lookups needed</a:t>
            </a:r>
            <a:r>
              <a:rPr lang="en-US" sz="1500" dirty="0" smtClean="0"/>
              <a:t> </a:t>
            </a:r>
            <a:endParaRPr lang="en-US" sz="1500" dirty="0"/>
          </a:p>
        </p:txBody>
      </p:sp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Configure IPv6 Static </a:t>
            </a:r>
            <a:r>
              <a:rPr lang="en-US" sz="1600" dirty="0" smtClean="0"/>
              <a:t>Routes</a:t>
            </a:r>
            <a:r>
              <a:rPr lang="en-CA" altLang="en-US" sz="1600" dirty="0" smtClean="0"/>
              <a:t/>
            </a:r>
            <a:br>
              <a:rPr lang="en-CA" altLang="en-US" sz="1600" dirty="0" smtClean="0"/>
            </a:br>
            <a:r>
              <a:rPr lang="en-US" dirty="0"/>
              <a:t>Configure a </a:t>
            </a:r>
            <a:r>
              <a:rPr lang="en-US" dirty="0" smtClean="0"/>
              <a:t>Directly Connected Static IPv6 Route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65" y="1905001"/>
            <a:ext cx="3704744" cy="26924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2873" y="1752601"/>
            <a:ext cx="4744462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3261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Content Placeholder 2"/>
          <p:cNvSpPr>
            <a:spLocks noGrp="1"/>
          </p:cNvSpPr>
          <p:nvPr>
            <p:ph idx="1"/>
          </p:nvPr>
        </p:nvSpPr>
        <p:spPr>
          <a:xfrm>
            <a:off x="144065" y="798945"/>
            <a:ext cx="8853286" cy="471056"/>
          </a:xfrm>
        </p:spPr>
        <p:txBody>
          <a:bodyPr/>
          <a:lstStyle/>
          <a:p>
            <a:r>
              <a:rPr lang="en-US" altLang="en-US" dirty="0" smtClean="0"/>
              <a:t>Fully specified static route must be used if IPv6 link-local address is used </a:t>
            </a:r>
            <a:r>
              <a:rPr lang="en-US" altLang="en-US" smtClean="0"/>
              <a:t>as next-hop</a:t>
            </a:r>
            <a:endParaRPr lang="en-US" altLang="en-US" dirty="0" smtClean="0"/>
          </a:p>
        </p:txBody>
      </p:sp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Configure IPv6 Static </a:t>
            </a:r>
            <a:r>
              <a:rPr lang="en-US" sz="1600" dirty="0" smtClean="0"/>
              <a:t>Routes</a:t>
            </a:r>
            <a:r>
              <a:rPr lang="en-CA" altLang="en-US" sz="1600" dirty="0" smtClean="0"/>
              <a:t/>
            </a:r>
            <a:br>
              <a:rPr lang="en-CA" altLang="en-US" sz="1600" dirty="0" smtClean="0"/>
            </a:br>
            <a:r>
              <a:rPr lang="en-US" dirty="0"/>
              <a:t>Configure a </a:t>
            </a:r>
            <a:r>
              <a:rPr lang="en-US" dirty="0" smtClean="0"/>
              <a:t>Fully Specified Static IPv6 Route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826" t="4354" r="989" b="4895"/>
          <a:stretch/>
        </p:blipFill>
        <p:spPr>
          <a:xfrm>
            <a:off x="1650058" y="1168713"/>
            <a:ext cx="5619151" cy="2590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090" t="5652" b="5984"/>
          <a:stretch/>
        </p:blipFill>
        <p:spPr>
          <a:xfrm>
            <a:off x="1600200" y="3823013"/>
            <a:ext cx="5718868" cy="100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295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Configure IPv6 Static </a:t>
            </a:r>
            <a:r>
              <a:rPr lang="en-US" sz="1600" dirty="0" smtClean="0"/>
              <a:t>Routes</a:t>
            </a:r>
            <a:r>
              <a:rPr lang="en-CA" altLang="en-US" sz="1600" dirty="0" smtClean="0"/>
              <a:t/>
            </a:r>
            <a:br>
              <a:rPr lang="en-CA" altLang="en-US" sz="1600" dirty="0" smtClean="0"/>
            </a:br>
            <a:r>
              <a:rPr lang="en-US" dirty="0" smtClean="0"/>
              <a:t>Verify IPv6 Static Routes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83"/>
          <a:stretch/>
        </p:blipFill>
        <p:spPr>
          <a:xfrm>
            <a:off x="126311" y="929573"/>
            <a:ext cx="4330700" cy="3162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3320" b="1"/>
          <a:stretch/>
        </p:blipFill>
        <p:spPr>
          <a:xfrm>
            <a:off x="4572001" y="1295400"/>
            <a:ext cx="4439339" cy="11092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1" y="2635250"/>
            <a:ext cx="4425503" cy="1111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311" y="4015673"/>
            <a:ext cx="4356100" cy="59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785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Configure IPv6 Default </a:t>
            </a:r>
            <a:r>
              <a:rPr lang="en-US" sz="1600" dirty="0" smtClean="0"/>
              <a:t>Routes</a:t>
            </a:r>
            <a:r>
              <a:rPr lang="en-CA" altLang="en-US" sz="1600" dirty="0"/>
              <a:t/>
            </a:r>
            <a:br>
              <a:rPr lang="en-CA" altLang="en-US" sz="1600" dirty="0"/>
            </a:br>
            <a:r>
              <a:rPr lang="en-US" dirty="0"/>
              <a:t>Default Static IPv6 Route</a:t>
            </a:r>
            <a:endParaRPr lang="en-CA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65" y="886789"/>
            <a:ext cx="8853286" cy="482601"/>
          </a:xfrm>
        </p:spPr>
        <p:txBody>
          <a:bodyPr/>
          <a:lstStyle/>
          <a:p>
            <a:r>
              <a:rPr lang="en-US" altLang="en-US" dirty="0" smtClean="0"/>
              <a:t>Default static route matches all packets not specified in routing table</a:t>
            </a:r>
            <a:endParaRPr lang="en-US" altLang="en-US" dirty="0" smtClean="0">
              <a:solidFill>
                <a:srgbClr val="000000"/>
              </a:solidFill>
            </a:endParaRPr>
          </a:p>
          <a:p>
            <a:pPr lvl="1"/>
            <a:endParaRPr lang="en-US" altLang="en-US" dirty="0" smtClean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83" y="1369390"/>
            <a:ext cx="7842250" cy="319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00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Configure IPv6 Default </a:t>
            </a:r>
            <a:r>
              <a:rPr lang="en-US" sz="1600" dirty="0" smtClean="0"/>
              <a:t>Routes</a:t>
            </a:r>
            <a:r>
              <a:rPr lang="en-CA" altLang="en-US" sz="1600" dirty="0"/>
              <a:t/>
            </a:r>
            <a:br>
              <a:rPr lang="en-CA" altLang="en-US" sz="1600" dirty="0"/>
            </a:br>
            <a:r>
              <a:rPr lang="en-US" altLang="en-US" dirty="0"/>
              <a:t>C</a:t>
            </a:r>
            <a:r>
              <a:rPr lang="en-US" dirty="0" smtClean="0"/>
              <a:t>onfigure a Default </a:t>
            </a:r>
            <a:r>
              <a:rPr lang="en-US" dirty="0"/>
              <a:t>Static IPv6 Route</a:t>
            </a:r>
            <a:endParaRPr lang="en-CA" alt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0" y="798944"/>
            <a:ext cx="5626100" cy="39039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13500" y="1391395"/>
            <a:ext cx="2057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R1 is a stub router because it is only connected to 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R2</a:t>
            </a:r>
            <a:endParaRPr lang="en-US" sz="15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More efficient to configure a default static IPv6 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route in this topology</a:t>
            </a:r>
            <a:endParaRPr lang="en-US" sz="15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</p:txBody>
      </p:sp>
    </p:spTree>
    <p:extLst>
      <p:ext uri="{BB962C8B-B14F-4D97-AF65-F5344CB8AC3E}">
        <p14:creationId xmlns:p14="http://schemas.microsoft.com/office/powerpoint/2010/main" val="13734773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Configure IPv6 Default </a:t>
            </a:r>
            <a:r>
              <a:rPr lang="en-US" sz="1600" dirty="0" smtClean="0"/>
              <a:t>Routes</a:t>
            </a:r>
            <a:r>
              <a:rPr lang="en-CA" altLang="en-US" sz="1600" dirty="0"/>
              <a:t/>
            </a:r>
            <a:br>
              <a:rPr lang="en-CA" altLang="en-US" sz="1600" dirty="0"/>
            </a:br>
            <a:r>
              <a:rPr lang="en-US" altLang="en-US" dirty="0" smtClean="0"/>
              <a:t>Verify</a:t>
            </a:r>
            <a:r>
              <a:rPr lang="en-US" dirty="0" smtClean="0"/>
              <a:t> a Default Static Route</a:t>
            </a:r>
            <a:endParaRPr lang="en-CA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65" y="798945"/>
            <a:ext cx="8853286" cy="826656"/>
          </a:xfrm>
        </p:spPr>
        <p:txBody>
          <a:bodyPr/>
          <a:lstStyle/>
          <a:p>
            <a:r>
              <a:rPr lang="en-US" b="1" dirty="0" smtClean="0"/>
              <a:t>::/</a:t>
            </a:r>
            <a:r>
              <a:rPr lang="en-US" b="1" dirty="0"/>
              <a:t>0</a:t>
            </a:r>
            <a:r>
              <a:rPr lang="en-US" dirty="0"/>
              <a:t> mask indicates that none of the bits are required to </a:t>
            </a:r>
            <a:r>
              <a:rPr lang="en-US" dirty="0" smtClean="0"/>
              <a:t>match</a:t>
            </a:r>
          </a:p>
          <a:p>
            <a:r>
              <a:rPr lang="en-US" dirty="0" smtClean="0"/>
              <a:t> If a more </a:t>
            </a:r>
            <a:r>
              <a:rPr lang="en-US" dirty="0"/>
              <a:t>specific match does not exist, the default static IPv6 route matches all packets.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28" y="1615941"/>
            <a:ext cx="3804354" cy="25907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129" y="4181340"/>
            <a:ext cx="3804354" cy="4565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7400" y="2578006"/>
            <a:ext cx="4305300" cy="106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478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Configure IPv6 Default </a:t>
            </a:r>
            <a:r>
              <a:rPr lang="en-US" sz="1600" dirty="0" smtClean="0"/>
              <a:t>Routes</a:t>
            </a:r>
            <a:r>
              <a:rPr lang="en-CA" altLang="en-US" sz="1600" dirty="0"/>
              <a:t/>
            </a:r>
            <a:br>
              <a:rPr lang="en-CA" altLang="en-US" sz="1600" dirty="0"/>
            </a:br>
            <a:r>
              <a:rPr lang="en-US" altLang="en-US" dirty="0" smtClean="0"/>
              <a:t>Packet Tracer – Configuring IPv6 Static and Default Routes</a:t>
            </a:r>
            <a:endParaRPr lang="en-CA" alt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853" y="1034374"/>
            <a:ext cx="5448296" cy="3817587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483510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44065" y="798945"/>
            <a:ext cx="8853286" cy="1283856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800" dirty="0" smtClean="0"/>
              <a:t>A router learns about remote networks in two ways:</a:t>
            </a:r>
          </a:p>
          <a:p>
            <a:pPr lvl="1"/>
            <a:endParaRPr lang="cs-CZ" altLang="ja-JP" sz="2800" b="1" dirty="0" smtClean="0"/>
          </a:p>
          <a:p>
            <a:pPr lvl="1"/>
            <a:r>
              <a:rPr lang="en-US" altLang="ja-JP" sz="2800" b="1" dirty="0" smtClean="0"/>
              <a:t>Manually</a:t>
            </a:r>
            <a:r>
              <a:rPr lang="en-US" altLang="ja-JP" sz="2800" dirty="0" smtClean="0"/>
              <a:t> </a:t>
            </a:r>
            <a:r>
              <a:rPr lang="en-US" altLang="ja-JP" sz="2800" dirty="0" smtClean="0"/>
              <a:t>entered into the route table using static routes</a:t>
            </a:r>
          </a:p>
          <a:p>
            <a:pPr lvl="3"/>
            <a:r>
              <a:rPr lang="en-US" altLang="ja-JP" sz="1900" dirty="0"/>
              <a:t>Static routes are not automatically updated and must be reconfigured when topology </a:t>
            </a:r>
            <a:r>
              <a:rPr lang="en-US" altLang="ja-JP" sz="1900" dirty="0" smtClean="0"/>
              <a:t>changes</a:t>
            </a:r>
            <a:endParaRPr lang="cs-CZ" altLang="ja-JP" sz="1900" dirty="0" smtClean="0"/>
          </a:p>
          <a:p>
            <a:pPr marL="333375" lvl="3" indent="0">
              <a:buNone/>
            </a:pPr>
            <a:endParaRPr lang="en-US" altLang="ja-JP" sz="1900" dirty="0" smtClean="0"/>
          </a:p>
          <a:p>
            <a:pPr lvl="1"/>
            <a:r>
              <a:rPr lang="en-US" altLang="ja-JP" sz="2800" b="1" dirty="0" smtClean="0"/>
              <a:t>Dynamically</a:t>
            </a:r>
            <a:r>
              <a:rPr lang="en-US" altLang="ja-JP" sz="2800" dirty="0" smtClean="0"/>
              <a:t> (Automatically) learned using a routing protocol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Reach </a:t>
            </a:r>
            <a:r>
              <a:rPr lang="en-US" altLang="en-US" dirty="0" smtClean="0"/>
              <a:t>Remote Networks</a:t>
            </a:r>
          </a:p>
        </p:txBody>
      </p:sp>
    </p:spTree>
    <p:extLst>
      <p:ext uri="{BB962C8B-B14F-4D97-AF65-F5344CB8AC3E}">
        <p14:creationId xmlns:p14="http://schemas.microsoft.com/office/powerpoint/2010/main" val="23424782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Configure IPv6 Default </a:t>
            </a:r>
            <a:r>
              <a:rPr lang="en-US" sz="1600" dirty="0" smtClean="0"/>
              <a:t>Routes</a:t>
            </a:r>
            <a:r>
              <a:rPr lang="en-CA" altLang="en-US" sz="1600" dirty="0"/>
              <a:t/>
            </a:r>
            <a:br>
              <a:rPr lang="en-CA" altLang="en-US" sz="1600" dirty="0"/>
            </a:br>
            <a:r>
              <a:rPr lang="en-US" altLang="en-US" dirty="0" smtClean="0"/>
              <a:t>Lab – Configuring IPv6 Static and Default Routes</a:t>
            </a:r>
            <a:endParaRPr lang="en-CA" alt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110" y="901700"/>
            <a:ext cx="5509781" cy="4083141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1641342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1600" dirty="0" smtClean="0"/>
              <a:t>Configure Floating Static Routes</a:t>
            </a:r>
            <a:r>
              <a:rPr lang="en-CA" altLang="en-US" sz="1600" dirty="0"/>
              <a:t/>
            </a:r>
            <a:br>
              <a:rPr lang="en-CA" altLang="en-US" sz="1600" dirty="0"/>
            </a:br>
            <a:r>
              <a:rPr lang="en-CA" altLang="en-US" dirty="0" smtClean="0"/>
              <a:t>Floating Static Routes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65" y="798944"/>
            <a:ext cx="4770835" cy="3887356"/>
          </a:xfrm>
        </p:spPr>
        <p:txBody>
          <a:bodyPr/>
          <a:lstStyle/>
          <a:p>
            <a:pPr marL="0" indent="0">
              <a:buNone/>
            </a:pPr>
            <a:r>
              <a:rPr lang="en-CA" altLang="en-US" dirty="0" smtClean="0"/>
              <a:t>Floating static routes have an administrative distance greater than the dynamic routing protocol or other static route</a:t>
            </a:r>
          </a:p>
          <a:p>
            <a:r>
              <a:rPr lang="en-CA" altLang="en-US" sz="1400" dirty="0" smtClean="0"/>
              <a:t>Used as backup routes</a:t>
            </a:r>
          </a:p>
          <a:p>
            <a:r>
              <a:rPr lang="en-US" altLang="en-US" sz="1400" dirty="0" smtClean="0"/>
              <a:t>Administrative distance of common routing protocols</a:t>
            </a:r>
          </a:p>
          <a:p>
            <a:pPr lvl="1"/>
            <a:r>
              <a:rPr lang="en-US" sz="1300" dirty="0" smtClean="0"/>
              <a:t>EIGRP = 90</a:t>
            </a:r>
          </a:p>
          <a:p>
            <a:pPr lvl="1"/>
            <a:r>
              <a:rPr lang="en-US" sz="1300" dirty="0" smtClean="0"/>
              <a:t>IGRP = 100</a:t>
            </a:r>
          </a:p>
          <a:p>
            <a:pPr lvl="1"/>
            <a:r>
              <a:rPr lang="en-US" sz="1300" dirty="0" smtClean="0"/>
              <a:t>OSPF = 110</a:t>
            </a:r>
          </a:p>
          <a:p>
            <a:pPr lvl="1"/>
            <a:r>
              <a:rPr lang="en-US" sz="1300" dirty="0" smtClean="0"/>
              <a:t>IS-IS = 115</a:t>
            </a:r>
          </a:p>
          <a:p>
            <a:pPr lvl="1"/>
            <a:r>
              <a:rPr lang="en-US" sz="1300" dirty="0" smtClean="0"/>
              <a:t>RIP = 120</a:t>
            </a:r>
          </a:p>
          <a:p>
            <a:r>
              <a:rPr lang="en-US" altLang="en-US" sz="1400" dirty="0" smtClean="0"/>
              <a:t>By default, AD of static route = 1</a:t>
            </a:r>
            <a:endParaRPr lang="en-US" sz="1400" dirty="0" smtClean="0"/>
          </a:p>
          <a:p>
            <a:r>
              <a:rPr lang="en-CA" altLang="en-US" dirty="0" smtClean="0"/>
              <a:t>Static route AD can be increased to make route less desirable until preferred route is lost</a:t>
            </a:r>
          </a:p>
          <a:p>
            <a:endParaRPr lang="en-CA" altLang="en-US" dirty="0"/>
          </a:p>
          <a:p>
            <a:endParaRPr lang="en-CA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4198"/>
          <a:stretch/>
        </p:blipFill>
        <p:spPr>
          <a:xfrm>
            <a:off x="4572001" y="1339272"/>
            <a:ext cx="4324439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57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1600" dirty="0" smtClean="0"/>
              <a:t>Configure Floating Static Routes</a:t>
            </a:r>
            <a:r>
              <a:rPr lang="en-CA" altLang="en-US" sz="1600" dirty="0"/>
              <a:t/>
            </a:r>
            <a:br>
              <a:rPr lang="en-CA" altLang="en-US" sz="1600" dirty="0"/>
            </a:br>
            <a:r>
              <a:rPr lang="en-CA" altLang="en-US" dirty="0"/>
              <a:t>C</a:t>
            </a:r>
            <a:r>
              <a:rPr lang="en-CA" altLang="en-US" dirty="0" smtClean="0"/>
              <a:t>onfigure a Floating Static Route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71" y="965200"/>
            <a:ext cx="4321930" cy="340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66900" y="3670300"/>
            <a:ext cx="203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Preferred router from R1 is to R2 (AD = 1)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5980" y="1504950"/>
            <a:ext cx="433832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3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1600" dirty="0" smtClean="0"/>
              <a:t>Configure Floating Static Routes</a:t>
            </a:r>
            <a:r>
              <a:rPr lang="en-CA" altLang="en-US" sz="1600" dirty="0"/>
              <a:t/>
            </a:r>
            <a:br>
              <a:rPr lang="en-CA" altLang="en-US" sz="1600" dirty="0"/>
            </a:br>
            <a:r>
              <a:rPr lang="en-CA" altLang="en-US" dirty="0" smtClean="0"/>
              <a:t>Test the IPv4 Floating Static Route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99" y="1079501"/>
            <a:ext cx="4033372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1" y="1079501"/>
            <a:ext cx="4032718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7440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1600" dirty="0" smtClean="0"/>
              <a:t>Configure Floating Static Routes</a:t>
            </a:r>
            <a:r>
              <a:rPr lang="en-CA" altLang="en-US" sz="1600" dirty="0"/>
              <a:t/>
            </a:r>
            <a:br>
              <a:rPr lang="en-CA" altLang="en-US" sz="1600" dirty="0"/>
            </a:br>
            <a:r>
              <a:rPr lang="en-CA" altLang="en-US" dirty="0" smtClean="0"/>
              <a:t>Test the IPv4 Floating Static Route (Cont.)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44" y="1193800"/>
            <a:ext cx="4300798" cy="31818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103" y="1193800"/>
            <a:ext cx="4167815" cy="327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723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1600" dirty="0" smtClean="0"/>
              <a:t>Configure Floating Static Routes</a:t>
            </a:r>
            <a:r>
              <a:rPr lang="en-CA" altLang="en-US" sz="1600" dirty="0"/>
              <a:t/>
            </a:r>
            <a:br>
              <a:rPr lang="en-CA" altLang="en-US" sz="1600" dirty="0"/>
            </a:br>
            <a:r>
              <a:rPr lang="en-CA" altLang="en-US" dirty="0" smtClean="0"/>
              <a:t>Configure an IPv6 Floating Static Route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358" y="899153"/>
            <a:ext cx="8853286" cy="382155"/>
          </a:xfrm>
        </p:spPr>
        <p:txBody>
          <a:bodyPr/>
          <a:lstStyle/>
          <a:p>
            <a:r>
              <a:rPr lang="en-CA" altLang="en-US" dirty="0" smtClean="0"/>
              <a:t>Similar to IPv4 floating static routes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65" y="1562101"/>
            <a:ext cx="4718540" cy="29681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221"/>
          <a:stretch/>
        </p:blipFill>
        <p:spPr>
          <a:xfrm>
            <a:off x="4908035" y="1203718"/>
            <a:ext cx="3675597" cy="9437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8036" y="2259915"/>
            <a:ext cx="3630165" cy="238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493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1600" dirty="0" smtClean="0"/>
              <a:t>Configure Floating Static Routes</a:t>
            </a:r>
            <a:r>
              <a:rPr lang="en-CA" altLang="en-US" sz="1600" dirty="0"/>
              <a:t/>
            </a:r>
            <a:br>
              <a:rPr lang="en-CA" altLang="en-US" sz="1600" dirty="0"/>
            </a:br>
            <a:r>
              <a:rPr lang="en-CA" altLang="en-US" dirty="0"/>
              <a:t>P</a:t>
            </a:r>
            <a:r>
              <a:rPr lang="en-CA" altLang="en-US" dirty="0" smtClean="0"/>
              <a:t>acket Tracer - Configuring Floating Static Routes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699" y="901812"/>
            <a:ext cx="5120901" cy="4000387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7098627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1600" dirty="0" smtClean="0"/>
              <a:t>Configure Static Host Routes</a:t>
            </a:r>
            <a:r>
              <a:rPr lang="en-CA" altLang="en-US" sz="1600" dirty="0"/>
              <a:t/>
            </a:r>
            <a:br>
              <a:rPr lang="en-CA" altLang="en-US" sz="1600" dirty="0"/>
            </a:br>
            <a:r>
              <a:rPr lang="en-CA" altLang="en-US" dirty="0" smtClean="0"/>
              <a:t>Automatically Installed Host Routes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65" y="798945"/>
            <a:ext cx="8853286" cy="1868056"/>
          </a:xfrm>
        </p:spPr>
        <p:txBody>
          <a:bodyPr/>
          <a:lstStyle/>
          <a:p>
            <a:pPr marL="0" indent="0">
              <a:buNone/>
            </a:pPr>
            <a:r>
              <a:rPr lang="en-CA" altLang="en-US" dirty="0" smtClean="0"/>
              <a:t>Host route is an IPv4 address with a 32-bit mask or IPv6 address with a 128-bit mask.</a:t>
            </a:r>
          </a:p>
          <a:p>
            <a:r>
              <a:rPr lang="en-CA" altLang="en-US" sz="1400" dirty="0" smtClean="0"/>
              <a:t>Automatically installed when IP address is configured</a:t>
            </a:r>
          </a:p>
          <a:p>
            <a:r>
              <a:rPr lang="en-CA" altLang="en-US" sz="1400" dirty="0" smtClean="0"/>
              <a:t>Configured as a static host route</a:t>
            </a:r>
          </a:p>
          <a:p>
            <a:r>
              <a:rPr lang="en-CA" altLang="en-US" sz="1400" dirty="0" smtClean="0"/>
              <a:t>Allows more efficiency for packets directed to the router</a:t>
            </a:r>
          </a:p>
          <a:p>
            <a:r>
              <a:rPr lang="en-CA" altLang="en-US" sz="1400" dirty="0" smtClean="0"/>
              <a:t>Local route marked with “L” (introduced in IOS 15)</a:t>
            </a:r>
            <a:endParaRPr lang="en-CA" altLang="en-US" dirty="0"/>
          </a:p>
          <a:p>
            <a:endParaRPr lang="en-CA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211" y="2552701"/>
            <a:ext cx="3199766" cy="23616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770"/>
          <a:stretch/>
        </p:blipFill>
        <p:spPr>
          <a:xfrm>
            <a:off x="4933864" y="1390073"/>
            <a:ext cx="4063487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5610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1600" dirty="0" smtClean="0"/>
              <a:t>Configure Static Host Routes</a:t>
            </a:r>
            <a:r>
              <a:rPr lang="en-CA" altLang="en-US" sz="1600" dirty="0"/>
              <a:t/>
            </a:r>
            <a:br>
              <a:rPr lang="en-CA" altLang="en-US" sz="1600" dirty="0"/>
            </a:br>
            <a:r>
              <a:rPr lang="en-CA" altLang="en-US" dirty="0" smtClean="0"/>
              <a:t>Configure IPv4 and IPv6 Static Host Routes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61" y="773544"/>
            <a:ext cx="4575543" cy="3289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661" y="4050144"/>
            <a:ext cx="4575543" cy="7132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2864" y="1282700"/>
            <a:ext cx="3894544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375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sz="4000" dirty="0" smtClean="0"/>
              <a:t>2.3 Troubleshoot Static and Default Routes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490038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and Default </a:t>
            </a:r>
            <a:r>
              <a:rPr lang="en-US" dirty="0" smtClean="0"/>
              <a:t>Routes</a:t>
            </a:r>
            <a:endParaRPr lang="cs-CZ" dirty="0"/>
          </a:p>
        </p:txBody>
      </p:sp>
      <p:pic>
        <p:nvPicPr>
          <p:cNvPr id="4" name="Picture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061" y="711200"/>
            <a:ext cx="8362597" cy="443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575876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Packet Processing with Static Routes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dirty="0" smtClean="0"/>
              <a:t>Static </a:t>
            </a:r>
            <a:r>
              <a:rPr lang="en-US" dirty="0"/>
              <a:t>Routes and Packet Forwarding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0" y="798944"/>
            <a:ext cx="4322106" cy="24903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300" y="977900"/>
            <a:ext cx="157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PC1 sending packet to PC3 - </a:t>
            </a:r>
            <a:r>
              <a:rPr lang="en-US" sz="1400" b="1" dirty="0"/>
              <a:t>Packet arrives on G0/0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46400" y="977900"/>
            <a:ext cx="13716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R1 has no specific route to 192.168.2.0 so uses default route</a:t>
            </a:r>
            <a:endParaRPr lang="en-US" sz="1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5306" y="2286000"/>
            <a:ext cx="4355509" cy="2451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63406" y="2374900"/>
            <a:ext cx="1346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R1 encapsulates packet in new frame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16800" y="2400300"/>
            <a:ext cx="1295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Frame forwarded out S0/0/0</a:t>
            </a:r>
          </a:p>
        </p:txBody>
      </p:sp>
    </p:spTree>
    <p:extLst>
      <p:ext uri="{BB962C8B-B14F-4D97-AF65-F5344CB8AC3E}">
        <p14:creationId xmlns:p14="http://schemas.microsoft.com/office/powerpoint/2010/main" val="32272533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Packet Processing with Static Routes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dirty="0" smtClean="0"/>
              <a:t>Static </a:t>
            </a:r>
            <a:r>
              <a:rPr lang="en-US" dirty="0"/>
              <a:t>Routes and Packet </a:t>
            </a:r>
            <a:r>
              <a:rPr lang="en-US" dirty="0" smtClean="0"/>
              <a:t>Forwarding (Cont.)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85" y="1384300"/>
            <a:ext cx="4247315" cy="24623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4000" y="1524000"/>
            <a:ext cx="10541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Packet arrives on S0/0/0 interface on R2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33700" y="1384300"/>
            <a:ext cx="1435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R2 de-encapsulates the frame and looks for a route to the </a:t>
            </a:r>
            <a:r>
              <a:rPr lang="en-US" sz="1400" b="1" dirty="0" smtClean="0"/>
              <a:t>destination </a:t>
            </a:r>
            <a:endParaRPr lang="en-US" sz="14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0215" y="2108775"/>
            <a:ext cx="4269066" cy="23495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564816" y="2108775"/>
            <a:ext cx="140418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R2 has a static route </a:t>
            </a:r>
            <a:r>
              <a:rPr lang="en-US" sz="1400" b="1" dirty="0" smtClean="0"/>
              <a:t>to 192.168.2.0/24 </a:t>
            </a:r>
            <a:r>
              <a:rPr lang="en-US" sz="1400" b="1" dirty="0"/>
              <a:t>out </a:t>
            </a:r>
            <a:r>
              <a:rPr lang="en-US" sz="1400" b="1" dirty="0" smtClean="0"/>
              <a:t>the </a:t>
            </a:r>
            <a:r>
              <a:rPr lang="en-US" sz="1400" b="1" dirty="0"/>
              <a:t>Serial 0/0/1</a:t>
            </a:r>
            <a:r>
              <a:rPr lang="en-US" b="1" dirty="0"/>
              <a:t> </a:t>
            </a:r>
            <a:r>
              <a:rPr lang="en-US" sz="1400" b="1" dirty="0" smtClean="0"/>
              <a:t>interface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181015" y="2108775"/>
            <a:ext cx="1396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R2 encapsulates the packet in a new </a:t>
            </a:r>
            <a:r>
              <a:rPr lang="en-US" sz="1400" b="1" dirty="0" smtClean="0"/>
              <a:t>frame</a:t>
            </a:r>
            <a:r>
              <a:rPr lang="en-US" sz="1400" b="1" dirty="0"/>
              <a:t> </a:t>
            </a:r>
            <a:r>
              <a:rPr lang="en-US" sz="1400" b="1" smtClean="0"/>
              <a:t>and forwards out S0/0/1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570164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Packet Processing with Static Routes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dirty="0" smtClean="0"/>
              <a:t>Static </a:t>
            </a:r>
            <a:r>
              <a:rPr lang="en-US" dirty="0"/>
              <a:t>Routes and Packet </a:t>
            </a:r>
            <a:r>
              <a:rPr lang="en-US" dirty="0" smtClean="0"/>
              <a:t>Forwarding (Cont.)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84" y="1168400"/>
            <a:ext cx="5907386" cy="3314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3484" y="1168400"/>
            <a:ext cx="16369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R3 de-encapsulates the frame and sees a connected route to 192.168.2.0/24 out G0/0</a:t>
            </a:r>
            <a:endParaRPr lang="en-US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152900" y="1168400"/>
            <a:ext cx="18923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R3 looks up the ARP table entry for 192.168.2.10 to find the Layer </a:t>
            </a:r>
            <a:r>
              <a:rPr lang="en-US" sz="1400" b="1"/>
              <a:t>2 </a:t>
            </a:r>
            <a:r>
              <a:rPr lang="en-US" sz="1400" b="1" smtClean="0"/>
              <a:t>MAC address </a:t>
            </a:r>
            <a:r>
              <a:rPr lang="en-US" sz="1400" b="1"/>
              <a:t>for </a:t>
            </a:r>
            <a:r>
              <a:rPr lang="en-US" sz="1400" b="1" smtClean="0"/>
              <a:t>PC3 (ARP used if needed for PC3 MAC) 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451600" y="1066800"/>
            <a:ext cx="22479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400" b="1" dirty="0"/>
              <a:t>R3 encapsulates the packet in a new frame with the MAC address of the </a:t>
            </a:r>
            <a:r>
              <a:rPr lang="en-US" sz="1400" b="1" dirty="0" smtClean="0"/>
              <a:t>G0/0 </a:t>
            </a:r>
            <a:r>
              <a:rPr lang="en-US" sz="1400" b="1" dirty="0"/>
              <a:t>interface as the source Layer 2 address and the MAC address of PC3 as the destination MAC </a:t>
            </a:r>
            <a:r>
              <a:rPr lang="en-US" sz="1400" b="1" dirty="0" smtClean="0"/>
              <a:t>address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1" dirty="0" smtClean="0"/>
              <a:t>Frame </a:t>
            </a:r>
            <a:r>
              <a:rPr lang="en-US" sz="1400" b="1" dirty="0"/>
              <a:t>is forwarded out of </a:t>
            </a:r>
            <a:r>
              <a:rPr lang="en-US" sz="1400" b="1" dirty="0" smtClean="0"/>
              <a:t>G0/0 interface and packet </a:t>
            </a:r>
            <a:r>
              <a:rPr lang="en-US" sz="1400" b="1" dirty="0"/>
              <a:t>arrives on the </a:t>
            </a:r>
            <a:r>
              <a:rPr lang="en-US" sz="1400" b="1" dirty="0" smtClean="0"/>
              <a:t>NIC </a:t>
            </a:r>
            <a:r>
              <a:rPr lang="en-US" sz="1400" b="1" dirty="0"/>
              <a:t>interface of </a:t>
            </a:r>
            <a:r>
              <a:rPr lang="en-US" sz="1400" b="1" dirty="0" smtClean="0"/>
              <a:t>PC3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0242474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Troubleshoot IPv4 Static and Default Route </a:t>
            </a:r>
            <a:r>
              <a:rPr lang="en-US" sz="1600" dirty="0" smtClean="0"/>
              <a:t>Configuration</a:t>
            </a:r>
            <a:br>
              <a:rPr lang="en-US" sz="1600" dirty="0" smtClean="0"/>
            </a:br>
            <a:r>
              <a:rPr lang="en-US" dirty="0" smtClean="0"/>
              <a:t>Troubleshoot </a:t>
            </a:r>
            <a:r>
              <a:rPr lang="en-US" dirty="0"/>
              <a:t>a Missing Route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065" y="798945"/>
            <a:ext cx="4415235" cy="3696856"/>
          </a:xfrm>
        </p:spPr>
        <p:txBody>
          <a:bodyPr/>
          <a:lstStyle/>
          <a:p>
            <a:r>
              <a:rPr lang="en-US" dirty="0"/>
              <a:t>Common IOS troubleshooting commands include: </a:t>
            </a:r>
          </a:p>
          <a:p>
            <a:pPr lvl="1"/>
            <a:r>
              <a:rPr lang="en-US" b="1" dirty="0"/>
              <a:t>ping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traceroute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show </a:t>
            </a:r>
            <a:r>
              <a:rPr lang="en-US" b="1" dirty="0" err="1"/>
              <a:t>ip</a:t>
            </a:r>
            <a:r>
              <a:rPr lang="en-US" b="1" dirty="0"/>
              <a:t> route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show </a:t>
            </a:r>
            <a:r>
              <a:rPr lang="en-US" b="1" dirty="0" err="1"/>
              <a:t>ip</a:t>
            </a:r>
            <a:r>
              <a:rPr lang="en-US" b="1" dirty="0"/>
              <a:t> interface brief </a:t>
            </a:r>
            <a:endParaRPr lang="en-US" dirty="0"/>
          </a:p>
          <a:p>
            <a:pPr lvl="1"/>
            <a:r>
              <a:rPr lang="en-US" b="1" dirty="0"/>
              <a:t>show </a:t>
            </a:r>
            <a:r>
              <a:rPr lang="en-US" b="1" dirty="0" err="1"/>
              <a:t>cdp</a:t>
            </a:r>
            <a:r>
              <a:rPr lang="en-US" b="1" dirty="0"/>
              <a:t> neighbors detail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214" y="926523"/>
            <a:ext cx="424264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8806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Troubleshoot IPv4 Static and Default Route </a:t>
            </a:r>
            <a:r>
              <a:rPr lang="en-US" sz="1600" dirty="0" smtClean="0"/>
              <a:t>Configuration</a:t>
            </a:r>
            <a:br>
              <a:rPr lang="en-US" sz="1600" dirty="0" smtClean="0"/>
            </a:br>
            <a:r>
              <a:rPr lang="en-US" dirty="0" smtClean="0"/>
              <a:t>Troubleshoot </a:t>
            </a:r>
            <a:r>
              <a:rPr lang="en-US" dirty="0"/>
              <a:t>a Missing </a:t>
            </a:r>
            <a:r>
              <a:rPr lang="en-US" dirty="0" smtClean="0"/>
              <a:t>Route (Cont.)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30" y="1089307"/>
            <a:ext cx="4760970" cy="23997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968" t="4108" r="1638" b="5985"/>
          <a:stretch/>
        </p:blipFill>
        <p:spPr>
          <a:xfrm>
            <a:off x="5168900" y="1089307"/>
            <a:ext cx="3733800" cy="850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2540" t="9131" r="4127"/>
          <a:stretch/>
        </p:blipFill>
        <p:spPr>
          <a:xfrm>
            <a:off x="5168900" y="2024517"/>
            <a:ext cx="3714750" cy="8186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1187" t="7210" r="1356" b="4703"/>
          <a:stretch/>
        </p:blipFill>
        <p:spPr>
          <a:xfrm>
            <a:off x="920751" y="3623199"/>
            <a:ext cx="3651250" cy="7811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t="1527" r="3155" b="1"/>
          <a:stretch/>
        </p:blipFill>
        <p:spPr>
          <a:xfrm>
            <a:off x="4984750" y="3380412"/>
            <a:ext cx="3898900" cy="9294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/>
          <a:srcRect l="1942" r="2912" b="8627"/>
          <a:stretch/>
        </p:blipFill>
        <p:spPr>
          <a:xfrm>
            <a:off x="5187950" y="2843215"/>
            <a:ext cx="3714750" cy="37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3197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Troubleshoot IPv4 Static and Default Route </a:t>
            </a:r>
            <a:r>
              <a:rPr lang="en-US" sz="1600" dirty="0" smtClean="0"/>
              <a:t>Configuration</a:t>
            </a:r>
            <a:br>
              <a:rPr lang="en-US" sz="1600" dirty="0" smtClean="0"/>
            </a:br>
            <a:r>
              <a:rPr lang="en-US" dirty="0" smtClean="0"/>
              <a:t>Solve a Connectivity Problem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798944"/>
            <a:ext cx="5068978" cy="38715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03" r="4928"/>
          <a:stretch/>
        </p:blipFill>
        <p:spPr>
          <a:xfrm>
            <a:off x="5373778" y="963711"/>
            <a:ext cx="3535273" cy="8383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1640" t="-1" r="4086" b="1553"/>
          <a:stretch/>
        </p:blipFill>
        <p:spPr>
          <a:xfrm>
            <a:off x="5373779" y="1802089"/>
            <a:ext cx="3535272" cy="1911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99099" y="2184400"/>
            <a:ext cx="3409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 traceroute </a:t>
            </a:r>
            <a:r>
              <a:rPr lang="en-US" b="1" dirty="0" smtClean="0"/>
              <a:t>reveals </a:t>
            </a:r>
            <a:r>
              <a:rPr lang="en-US" b="1" dirty="0"/>
              <a:t>that R2 </a:t>
            </a:r>
            <a:r>
              <a:rPr lang="en-US" b="1" dirty="0" smtClean="0"/>
              <a:t>forwards </a:t>
            </a:r>
            <a:r>
              <a:rPr lang="en-US" b="1" dirty="0"/>
              <a:t>the traceroute back to R1. R1 returns it to R2</a:t>
            </a:r>
          </a:p>
        </p:txBody>
      </p:sp>
    </p:spTree>
    <p:extLst>
      <p:ext uri="{BB962C8B-B14F-4D97-AF65-F5344CB8AC3E}">
        <p14:creationId xmlns:p14="http://schemas.microsoft.com/office/powerpoint/2010/main" val="7548174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Troubleshoot IPv4 Static and Default Route </a:t>
            </a:r>
            <a:r>
              <a:rPr lang="en-US" sz="1600" dirty="0" smtClean="0"/>
              <a:t>Configuration</a:t>
            </a:r>
            <a:br>
              <a:rPr lang="en-US" sz="1600" dirty="0" smtClean="0"/>
            </a:br>
            <a:r>
              <a:rPr lang="en-US" dirty="0" smtClean="0"/>
              <a:t>Solve a Connectivity Problem (Cont.)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11" y="963711"/>
            <a:ext cx="4187390" cy="32383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663" y="4115994"/>
            <a:ext cx="4089637" cy="5338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72177" y="1157504"/>
            <a:ext cx="35352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Static route </a:t>
            </a:r>
            <a:r>
              <a:rPr lang="en-US" sz="1400" b="1" dirty="0"/>
              <a:t>to </a:t>
            </a:r>
            <a:r>
              <a:rPr lang="en-US" sz="1400" b="1" dirty="0" smtClean="0"/>
              <a:t>192.168.2.0/24 has </a:t>
            </a:r>
            <a:r>
              <a:rPr lang="en-US" sz="1400" b="1" dirty="0"/>
              <a:t>been configured using the next-hop address 172.16.2.1.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3777" y="2030486"/>
            <a:ext cx="3535488" cy="816608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endCxn id="4" idx="3"/>
          </p:cNvCxnSpPr>
          <p:nvPr/>
        </p:nvCxnSpPr>
        <p:spPr>
          <a:xfrm flipH="1">
            <a:off x="4686300" y="1917700"/>
            <a:ext cx="668430" cy="24652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13453" y="2829869"/>
            <a:ext cx="3452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</a:t>
            </a:r>
            <a:r>
              <a:rPr lang="en-US" sz="1400" b="1" smtClean="0"/>
              <a:t>ncorrect </a:t>
            </a:r>
            <a:r>
              <a:rPr lang="en-US" sz="1400" b="1" dirty="0"/>
              <a:t>route is removed and the correct route is </a:t>
            </a:r>
            <a:r>
              <a:rPr lang="en-US" sz="1400" b="1"/>
              <a:t>then </a:t>
            </a:r>
            <a:r>
              <a:rPr lang="en-US" sz="1400" b="1" smtClean="0"/>
              <a:t>entered</a:t>
            </a:r>
            <a:endParaRPr lang="en-US" sz="1400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3777" y="3621077"/>
            <a:ext cx="3581310" cy="89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426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Troubleshoot IPv4 Static and Default Route </a:t>
            </a:r>
            <a:r>
              <a:rPr lang="en-US" sz="1600" dirty="0" smtClean="0"/>
              <a:t>Configuration</a:t>
            </a:r>
            <a:br>
              <a:rPr lang="en-US" sz="1600" dirty="0" smtClean="0"/>
            </a:br>
            <a:r>
              <a:rPr lang="en-US" dirty="0" smtClean="0"/>
              <a:t>Packet Tracer – Troubleshooting Static Routes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1" y="880899"/>
            <a:ext cx="5041900" cy="4068291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5648226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Troubleshoot IPv4 Static and Default Route </a:t>
            </a:r>
            <a:r>
              <a:rPr lang="en-US" sz="1600" dirty="0" smtClean="0"/>
              <a:t>Configuration</a:t>
            </a:r>
            <a:br>
              <a:rPr lang="en-US" sz="1600" dirty="0" smtClean="0"/>
            </a:br>
            <a:r>
              <a:rPr lang="en-US" dirty="0" smtClean="0"/>
              <a:t>Lab – Troubleshooting Static Routes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784" y="909326"/>
            <a:ext cx="5252433" cy="4081773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93035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 smtClean="0"/>
              <a:t>2.4 Chapter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9442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</a:t>
            </a:r>
            <a:r>
              <a:rPr lang="en-US" dirty="0" smtClean="0"/>
              <a:t>Routing</a:t>
            </a:r>
            <a:endParaRPr lang="cs-CZ" dirty="0"/>
          </a:p>
        </p:txBody>
      </p:sp>
      <p:pic>
        <p:nvPicPr>
          <p:cNvPr id="4" name="Pictur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990" y="682172"/>
            <a:ext cx="7075142" cy="446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15430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1417131" y="1154627"/>
            <a:ext cx="6450388" cy="18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1593" tIns="30796" rIns="61593" bIns="30796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Explain how static routes are implemented in a small to medium-sized business network. </a:t>
            </a:r>
            <a:endParaRPr lang="en-US" dirty="0" smtClean="0"/>
          </a:p>
          <a:p>
            <a:r>
              <a:rPr lang="en-US" dirty="0"/>
              <a:t>Configure static routes to enable connectivity in a small to medium-sized business network. </a:t>
            </a:r>
            <a:endParaRPr lang="en-US" dirty="0" smtClean="0"/>
          </a:p>
          <a:p>
            <a:r>
              <a:rPr lang="en-US" dirty="0"/>
              <a:t>Troubleshoot static and default route configurations.</a:t>
            </a:r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 smtClean="0">
                <a:latin typeface="Arial" charset="0"/>
              </a:rPr>
              <a:t>Conclusion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>
                <a:latin typeface="Arial" charset="0"/>
              </a:rPr>
              <a:t>Chapter 2: </a:t>
            </a:r>
            <a:r>
              <a:rPr lang="en-US" dirty="0" smtClean="0">
                <a:latin typeface="Arial" charset="0"/>
              </a:rPr>
              <a:t>Static Routing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6299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400" dirty="0">
                <a:latin typeface="Arial" charset="0"/>
              </a:rPr>
              <a:t>Section 2.1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Terms and Commands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4274963"/>
              </p:ext>
            </p:extLst>
          </p:nvPr>
        </p:nvGraphicFramePr>
        <p:xfrm>
          <a:off x="207959" y="912813"/>
          <a:ext cx="7119940" cy="1097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59970">
                  <a:extLst>
                    <a:ext uri="{9D8B030D-6E8A-4147-A177-3AD203B41FA5}">
                      <a16:colId xmlns:a16="http://schemas.microsoft.com/office/drawing/2014/main" xmlns="" val="2731093094"/>
                    </a:ext>
                  </a:extLst>
                </a:gridCol>
                <a:gridCol w="35599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55687">
                <a:tc>
                  <a:txBody>
                    <a:bodyPr/>
                    <a:lstStyle/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stub network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stub router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Standard static route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Summary static route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Floating static route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exit interface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400" b="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00795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44530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400" dirty="0">
                <a:latin typeface="Arial" charset="0"/>
              </a:rPr>
              <a:t>Section </a:t>
            </a:r>
            <a:r>
              <a:rPr lang="en-US" sz="1400" dirty="0" smtClean="0">
                <a:latin typeface="Arial" charset="0"/>
              </a:rPr>
              <a:t>2.2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Terms and Commands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4201240"/>
              </p:ext>
            </p:extLst>
          </p:nvPr>
        </p:nvGraphicFramePr>
        <p:xfrm>
          <a:off x="144459" y="798513"/>
          <a:ext cx="7881940" cy="1361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40970">
                  <a:extLst>
                    <a:ext uri="{9D8B030D-6E8A-4147-A177-3AD203B41FA5}">
                      <a16:colId xmlns:a16="http://schemas.microsoft.com/office/drawing/2014/main" xmlns="" val="2731093094"/>
                    </a:ext>
                  </a:extLst>
                </a:gridCol>
                <a:gridCol w="39409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next-hop IP address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next-hop static route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directly connected static route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fully specified static route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recursive lookup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link-local address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host route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local host route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4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00795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22382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8282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Why </a:t>
            </a:r>
            <a:r>
              <a:rPr lang="en-US" dirty="0"/>
              <a:t>Use Static Routing?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92400" y="1156856"/>
            <a:ext cx="400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Dynamic versus Static Routing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9" y="1847457"/>
            <a:ext cx="9190864" cy="266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229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When </a:t>
            </a:r>
            <a:r>
              <a:rPr lang="en-US" altLang="en-US" dirty="0" smtClean="0"/>
              <a:t>to Use Static Routes</a:t>
            </a:r>
            <a:endParaRPr lang="en-CA" altLang="en-US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44065" y="798944"/>
            <a:ext cx="3959160" cy="4155319"/>
          </a:xfrm>
        </p:spPr>
        <p:txBody>
          <a:bodyPr/>
          <a:lstStyle/>
          <a:p>
            <a:pPr marL="0" indent="0">
              <a:buNone/>
            </a:pPr>
            <a:r>
              <a:rPr lang="en-CA" altLang="en-US" dirty="0" smtClean="0"/>
              <a:t>Three uses for static routes:</a:t>
            </a:r>
          </a:p>
          <a:p>
            <a:r>
              <a:rPr lang="en-CA" altLang="en-US" b="1" dirty="0" smtClean="0"/>
              <a:t>Smaller networks </a:t>
            </a:r>
            <a:r>
              <a:rPr lang="en-CA" altLang="en-US" dirty="0" smtClean="0"/>
              <a:t>that are not expected to grow</a:t>
            </a:r>
          </a:p>
          <a:p>
            <a:r>
              <a:rPr lang="en-CA" altLang="en-US" dirty="0" smtClean="0"/>
              <a:t>Routing to and from </a:t>
            </a:r>
            <a:r>
              <a:rPr lang="en-CA" altLang="en-US" b="1" dirty="0" smtClean="0"/>
              <a:t>stub networks</a:t>
            </a:r>
          </a:p>
          <a:p>
            <a:pPr lvl="1"/>
            <a:r>
              <a:rPr lang="en-CA" altLang="en-US" dirty="0" smtClean="0"/>
              <a:t>Stub network accessed by a single route and has one neighbor</a:t>
            </a:r>
          </a:p>
          <a:p>
            <a:pPr lvl="1"/>
            <a:r>
              <a:rPr lang="en-CA" altLang="en-US" dirty="0" smtClean="0"/>
              <a:t>172.16.3.0 is a stub network</a:t>
            </a:r>
          </a:p>
          <a:p>
            <a:r>
              <a:rPr lang="en-CA" altLang="en-US" dirty="0" smtClean="0"/>
              <a:t>A single </a:t>
            </a:r>
            <a:r>
              <a:rPr lang="en-CA" altLang="en-US" b="1" dirty="0" smtClean="0"/>
              <a:t>default route </a:t>
            </a:r>
            <a:r>
              <a:rPr lang="en-CA" altLang="en-US" dirty="0" smtClean="0"/>
              <a:t>to represent a path to any network not found in the routing table</a:t>
            </a:r>
          </a:p>
          <a:p>
            <a:pPr lvl="1"/>
            <a:r>
              <a:rPr lang="en-CA" altLang="en-US" dirty="0" smtClean="0"/>
              <a:t>Use default route on R1 to point to R2 for all other networks</a:t>
            </a:r>
            <a:endParaRPr lang="en-CA" altLang="en-US" dirty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3225" y="1706692"/>
            <a:ext cx="5121678" cy="33884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01457" y="1825171"/>
            <a:ext cx="2044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Stub Networks and Stub Routers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008374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efault Theme" id="{A3178FD6-045E-43BB-9FF9-79BDC55288A1}" vid="{B3635A64-254C-4D4D-B1C2-6197525273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10884</TotalTime>
  <Words>2852</Words>
  <Application>Microsoft Office PowerPoint</Application>
  <PresentationFormat>Předvádění na obrazovce (16:9)</PresentationFormat>
  <Paragraphs>452</Paragraphs>
  <Slides>73</Slides>
  <Notes>60</Notes>
  <HiddenSlides>2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73</vt:i4>
      </vt:variant>
    </vt:vector>
  </HeadingPairs>
  <TitlesOfParts>
    <vt:vector size="81" baseType="lpstr">
      <vt:lpstr>ＭＳ Ｐゴシック</vt:lpstr>
      <vt:lpstr>Arial</vt:lpstr>
      <vt:lpstr>Calibri</vt:lpstr>
      <vt:lpstr>CiscoSans</vt:lpstr>
      <vt:lpstr>CiscoSans ExtraLight</vt:lpstr>
      <vt:lpstr>CiscoSans Thin</vt:lpstr>
      <vt:lpstr>Wingdings</vt:lpstr>
      <vt:lpstr>Default Theme</vt:lpstr>
      <vt:lpstr>Prezentace aplikace PowerPoint</vt:lpstr>
      <vt:lpstr>Chapter 2: Static Routing</vt:lpstr>
      <vt:lpstr>Chapter 2 - Sections &amp; Objectives</vt:lpstr>
      <vt:lpstr>2.1 Implement Static Routes</vt:lpstr>
      <vt:lpstr>Reach Remote Networks</vt:lpstr>
      <vt:lpstr>Static and Default Routes</vt:lpstr>
      <vt:lpstr>Dynamic Routing</vt:lpstr>
      <vt:lpstr>Why Use Static Routing?</vt:lpstr>
      <vt:lpstr>When to Use Static Routes</vt:lpstr>
      <vt:lpstr>Static Route Applications</vt:lpstr>
      <vt:lpstr>Standard Static Route</vt:lpstr>
      <vt:lpstr>Default Static Route</vt:lpstr>
      <vt:lpstr>Summary Static Route</vt:lpstr>
      <vt:lpstr>Floating Static Route</vt:lpstr>
      <vt:lpstr>2.2 Configure Static and Default Routes</vt:lpstr>
      <vt:lpstr>ip route Command</vt:lpstr>
      <vt:lpstr>Next-Hop Options</vt:lpstr>
      <vt:lpstr>Prezentace aplikace PowerPoint</vt:lpstr>
      <vt:lpstr>Prezentace aplikace PowerPoint</vt:lpstr>
      <vt:lpstr>Configure IPv4 Static Routes Next-Hop Options (Cont.)</vt:lpstr>
      <vt:lpstr>Prezentace aplikace PowerPoint</vt:lpstr>
      <vt:lpstr>Configure IPv4 Static Routes Configure a Next-Hop Static Route</vt:lpstr>
      <vt:lpstr>Configure a Next-Hop Static Route (Cont.)</vt:lpstr>
      <vt:lpstr>Configure a Directly Connected Static Route</vt:lpstr>
      <vt:lpstr>Prezentace aplikace PowerPoint</vt:lpstr>
      <vt:lpstr>Configure a Directly Connected Static Route (Cont.)</vt:lpstr>
      <vt:lpstr>Configure a Fully Specified Static Route</vt:lpstr>
      <vt:lpstr>Prezentace aplikace PowerPoint</vt:lpstr>
      <vt:lpstr>Prezentace aplikace PowerPoint</vt:lpstr>
      <vt:lpstr>Default Static Route</vt:lpstr>
      <vt:lpstr>Prezentace aplikace PowerPoint</vt:lpstr>
      <vt:lpstr>Configure a Default Static Route</vt:lpstr>
      <vt:lpstr>Verify a Default Static  Route</vt:lpstr>
      <vt:lpstr>Packet Tracer – Configuring IPv4 Static and Default Routes</vt:lpstr>
      <vt:lpstr>Lab – Configuring IPv4 Static and Default Routes</vt:lpstr>
      <vt:lpstr>The ipv6 route Command</vt:lpstr>
      <vt:lpstr>The ipv6 route Command (Cont.)</vt:lpstr>
      <vt:lpstr>Next-Hop Options</vt:lpstr>
      <vt:lpstr>Prezentace aplikace PowerPoint</vt:lpstr>
      <vt:lpstr>Prezentace aplikace PowerPoint</vt:lpstr>
      <vt:lpstr>Configure IPv6 Static Routes Next-Hop Options (Cont.)</vt:lpstr>
      <vt:lpstr>Configure IPv6 Static Routes Configure a Next Hop Static IPv6 Route</vt:lpstr>
      <vt:lpstr>Configure IPv6 Static Routes Configure a Directly Connected Static IPv6 Route</vt:lpstr>
      <vt:lpstr>Configure IPv6 Static Routes Configure a Fully Specified Static IPv6 Route</vt:lpstr>
      <vt:lpstr>Configure IPv6 Static Routes Verify IPv6 Static Routes</vt:lpstr>
      <vt:lpstr>Configure IPv6 Default Routes Default Static IPv6 Route</vt:lpstr>
      <vt:lpstr>Configure IPv6 Default Routes Configure a Default Static IPv6 Route</vt:lpstr>
      <vt:lpstr>Configure IPv6 Default Routes Verify a Default Static Route</vt:lpstr>
      <vt:lpstr>Configure IPv6 Default Routes Packet Tracer – Configuring IPv6 Static and Default Routes</vt:lpstr>
      <vt:lpstr>Configure IPv6 Default Routes Lab – Configuring IPv6 Static and Default Routes</vt:lpstr>
      <vt:lpstr>Configure Floating Static Routes Floating Static Routes</vt:lpstr>
      <vt:lpstr>Configure Floating Static Routes Configure a Floating Static Route</vt:lpstr>
      <vt:lpstr>Configure Floating Static Routes Test the IPv4 Floating Static Route</vt:lpstr>
      <vt:lpstr>Configure Floating Static Routes Test the IPv4 Floating Static Route (Cont.)</vt:lpstr>
      <vt:lpstr>Configure Floating Static Routes Configure an IPv6 Floating Static Route</vt:lpstr>
      <vt:lpstr>Configure Floating Static Routes Packet Tracer - Configuring Floating Static Routes</vt:lpstr>
      <vt:lpstr>Configure Static Host Routes Automatically Installed Host Routes</vt:lpstr>
      <vt:lpstr>Configure Static Host Routes Configure IPv4 and IPv6 Static Host Routes</vt:lpstr>
      <vt:lpstr>2.3 Troubleshoot Static and Default Routes</vt:lpstr>
      <vt:lpstr>Packet Processing with Static Routes Static Routes and Packet Forwarding</vt:lpstr>
      <vt:lpstr>Packet Processing with Static Routes Static Routes and Packet Forwarding (Cont.)</vt:lpstr>
      <vt:lpstr>Packet Processing with Static Routes Static Routes and Packet Forwarding (Cont.)</vt:lpstr>
      <vt:lpstr>Troubleshoot IPv4 Static and Default Route Configuration Troubleshoot a Missing Route</vt:lpstr>
      <vt:lpstr>Troubleshoot IPv4 Static and Default Route Configuration Troubleshoot a Missing Route (Cont.)</vt:lpstr>
      <vt:lpstr>Troubleshoot IPv4 Static and Default Route Configuration Solve a Connectivity Problem</vt:lpstr>
      <vt:lpstr>Troubleshoot IPv4 Static and Default Route Configuration Solve a Connectivity Problem (Cont.)</vt:lpstr>
      <vt:lpstr>Troubleshoot IPv4 Static and Default Route Configuration Packet Tracer – Troubleshooting Static Routes</vt:lpstr>
      <vt:lpstr>Troubleshoot IPv4 Static and Default Route Configuration Lab – Troubleshooting Static Routes</vt:lpstr>
      <vt:lpstr>2.4 Chapter Summary</vt:lpstr>
      <vt:lpstr>Conclusion Chapter 2: Static Routing</vt:lpstr>
      <vt:lpstr>Section 2.1 New Terms and Commands</vt:lpstr>
      <vt:lpstr>Section 2.2 New Terms and Commands</vt:lpstr>
      <vt:lpstr>Prezentace aplikace PowerPoint</vt:lpstr>
    </vt:vector>
  </TitlesOfParts>
  <Company>Cisco Systems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bvachon@cisco.com</dc:creator>
  <cp:lastModifiedBy>Dočkal Jaroslav</cp:lastModifiedBy>
  <cp:revision>341</cp:revision>
  <dcterms:created xsi:type="dcterms:W3CDTF">2016-08-22T22:27:36Z</dcterms:created>
  <dcterms:modified xsi:type="dcterms:W3CDTF">2019-09-23T11:12:32Z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</Properties>
</file>