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6"/>
  </p:notesMasterIdLst>
  <p:sldIdLst>
    <p:sldId id="758" r:id="rId2"/>
    <p:sldId id="760" r:id="rId3"/>
    <p:sldId id="759" r:id="rId4"/>
    <p:sldId id="633" r:id="rId5"/>
    <p:sldId id="786" r:id="rId6"/>
    <p:sldId id="787" r:id="rId7"/>
    <p:sldId id="788" r:id="rId8"/>
    <p:sldId id="789" r:id="rId9"/>
    <p:sldId id="790" r:id="rId10"/>
    <p:sldId id="791" r:id="rId11"/>
    <p:sldId id="793" r:id="rId12"/>
    <p:sldId id="794" r:id="rId13"/>
    <p:sldId id="792" r:id="rId14"/>
    <p:sldId id="795" r:id="rId15"/>
    <p:sldId id="641" r:id="rId16"/>
    <p:sldId id="796" r:id="rId17"/>
    <p:sldId id="797" r:id="rId18"/>
    <p:sldId id="798" r:id="rId19"/>
    <p:sldId id="799" r:id="rId20"/>
    <p:sldId id="771" r:id="rId21"/>
    <p:sldId id="801" r:id="rId22"/>
    <p:sldId id="803" r:id="rId23"/>
    <p:sldId id="804" r:id="rId24"/>
    <p:sldId id="291" r:id="rId2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1" autoAdjust="0"/>
    <p:restoredTop sz="81065" autoAdjust="0"/>
  </p:normalViewPr>
  <p:slideViewPr>
    <p:cSldViewPr snapToGrid="0" showGuides="1">
      <p:cViewPr varScale="1">
        <p:scale>
          <a:sx n="120" d="100"/>
          <a:sy n="120" d="100"/>
        </p:scale>
        <p:origin x="-1368" y="-90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10/6/2019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v6.0</a:t>
            </a:r>
          </a:p>
          <a:p>
            <a:pPr>
              <a:buFontTx/>
              <a:buNone/>
            </a:pPr>
            <a:r>
              <a:rPr lang="en-US" b="0" dirty="0"/>
              <a:t>Chapter 4: Switched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 – Switched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4.1.2.2 – Form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5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4 – Switched Networks</a:t>
            </a:r>
          </a:p>
          <a:p>
            <a:pPr>
              <a:buFontTx/>
              <a:buNone/>
            </a:pPr>
            <a:r>
              <a:rPr lang="en-US" sz="1200" b="0" dirty="0"/>
              <a:t>4.2 – The Switched Environment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05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The Switched Environment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 – Frame Forwarding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4.2.1.1 – Switching as a General Concept in Networking and Telecommunications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73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The Switched Environment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 – Frame Forwarding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4.2.1.2 – Video Demonstration - MAC Address Tables on Connected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96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4.2 – The Switched Environment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 – Frame Forwarding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4.2.1.3 – Switch Forwarding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66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4.2.1 – Frame Forwarding</a:t>
            </a:r>
          </a:p>
          <a:p>
            <a:r>
              <a:rPr lang="en-US" dirty="0"/>
              <a:t>4.2.1.4 – Store-and-Forward Switching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4.2.1 – Frame Forwarding</a:t>
            </a:r>
          </a:p>
          <a:p>
            <a:r>
              <a:rPr lang="en-US" dirty="0"/>
              <a:t>4.2.1.5 – Cut-Through Switching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16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4.2.2 – Switching Domains</a:t>
            </a:r>
          </a:p>
          <a:p>
            <a:r>
              <a:rPr lang="en-US" dirty="0"/>
              <a:t>4.2.2.1 – Collision Domains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4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4.2.2 – Switching Domains</a:t>
            </a:r>
          </a:p>
          <a:p>
            <a:r>
              <a:rPr lang="en-US" dirty="0"/>
              <a:t>4.2.2.2 – Broadcast Domains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20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4.2 – The Switched Environment</a:t>
            </a:r>
          </a:p>
          <a:p>
            <a:r>
              <a:rPr lang="en-US" dirty="0"/>
              <a:t>4.2.2 – Switching Domains</a:t>
            </a:r>
          </a:p>
          <a:p>
            <a:r>
              <a:rPr lang="en-US" dirty="0"/>
              <a:t>4.2.2.3 – Alleviating Network Congestion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5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Routing and Switching Essentials v6.0</a:t>
            </a:r>
          </a:p>
          <a:p>
            <a:pPr>
              <a:buFontTx/>
              <a:buNone/>
            </a:pPr>
            <a:r>
              <a:rPr lang="en-US" b="0" dirty="0"/>
              <a:t>Chapter 4: Switched Networks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4 – Switched Networks</a:t>
            </a:r>
          </a:p>
          <a:p>
            <a:r>
              <a:rPr lang="en-US" dirty="0"/>
              <a:t>4.3–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4.3 – Summary</a:t>
            </a:r>
          </a:p>
          <a:p>
            <a:r>
              <a:rPr lang="en-US" dirty="0"/>
              <a:t>4.3.1 – Conclusion</a:t>
            </a:r>
          </a:p>
          <a:p>
            <a:r>
              <a:rPr lang="en-US" dirty="0"/>
              <a:t>4.3.1.3 – Chapter 4: Switched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69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Terms and Commands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76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Terms and Commands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9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4 – Switched Networks</a:t>
            </a:r>
          </a:p>
          <a:p>
            <a:pPr>
              <a:buFontTx/>
              <a:buNone/>
            </a:pPr>
            <a:r>
              <a:rPr lang="en-US" sz="1200" b="0" dirty="0"/>
              <a:t>4.1 – LAN Design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4.1.1.1 – Growing Complexity of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4.1.1.2 – Elements of a Converged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6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4.1.1.3 – Cisco Borderless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4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4.1.1.4 – Hierarchy in the Borderless Switched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8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 – Converged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4.1.1.5 – Access, Distribution, and Core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3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4.1 – LAN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 – Switched Networks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4.1.2.1 – Role of Switched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6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4: Switched Networks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3232112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Routing and Switching Essentials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Form </a:t>
            </a:r>
            <a:r>
              <a:rPr lang="en-US" altLang="en-US" dirty="0"/>
              <a:t>Factors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449725" y="2280954"/>
            <a:ext cx="4495492" cy="1008910"/>
          </a:xfrm>
        </p:spPr>
        <p:txBody>
          <a:bodyPr/>
          <a:lstStyle/>
          <a:p>
            <a:r>
              <a:rPr lang="en-US" altLang="en-US" sz="1600" dirty="0"/>
              <a:t>Considerations when </a:t>
            </a:r>
            <a:r>
              <a:rPr lang="en-US" altLang="en-US" sz="1600" b="1" dirty="0"/>
              <a:t>selecting switches</a:t>
            </a:r>
            <a:r>
              <a:rPr lang="en-US" altLang="en-US" sz="1600" dirty="0"/>
              <a:t>: </a:t>
            </a:r>
          </a:p>
          <a:p>
            <a:pPr lvl="1"/>
            <a:r>
              <a:rPr lang="en-US" altLang="en-US" dirty="0"/>
              <a:t>Cost </a:t>
            </a:r>
          </a:p>
          <a:p>
            <a:pPr lvl="1"/>
            <a:r>
              <a:rPr lang="en-US" altLang="en-US" dirty="0"/>
              <a:t>Port Density </a:t>
            </a:r>
          </a:p>
          <a:p>
            <a:pPr lvl="1"/>
            <a:r>
              <a:rPr lang="en-US" altLang="en-US" dirty="0"/>
              <a:t>Power</a:t>
            </a:r>
          </a:p>
          <a:p>
            <a:pPr lvl="1"/>
            <a:r>
              <a:rPr lang="en-US" altLang="en-US" dirty="0"/>
              <a:t>Reliability</a:t>
            </a:r>
          </a:p>
          <a:p>
            <a:pPr lvl="1"/>
            <a:r>
              <a:rPr lang="en-US" altLang="en-US" dirty="0"/>
              <a:t>Port Speed</a:t>
            </a:r>
          </a:p>
          <a:p>
            <a:pPr lvl="1"/>
            <a:r>
              <a:rPr lang="en-US" altLang="en-US" dirty="0"/>
              <a:t>Frame buffers</a:t>
            </a:r>
          </a:p>
          <a:p>
            <a:pPr lvl="1"/>
            <a:r>
              <a:rPr lang="en-US" altLang="en-US" dirty="0"/>
              <a:t>Scalability</a:t>
            </a:r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xmlns="" id="{6C468F8E-E956-4E7B-8FCE-4BC01D62BB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641" y="798944"/>
            <a:ext cx="2591642" cy="1328122"/>
          </a:xfrm>
          <a:prstGeom prst="rect">
            <a:avLst/>
          </a:prstGeom>
        </p:spPr>
      </p:pic>
      <p:pic>
        <p:nvPicPr>
          <p:cNvPr id="8" name="Picture 7" descr="Routing and Switching Essentials - Mozilla Firefox">
            <a:extLst>
              <a:ext uri="{FF2B5EF4-FFF2-40B4-BE49-F238E27FC236}">
                <a16:creationId xmlns:a16="http://schemas.microsoft.com/office/drawing/2014/main" xmlns="" id="{8491ACD3-8CFA-49FE-B686-11C9239569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686" y="2377225"/>
            <a:ext cx="2922104" cy="1957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9CBD3E-BD00-4139-99C4-8E5B7687B141}"/>
              </a:ext>
            </a:extLst>
          </p:cNvPr>
          <p:cNvSpPr txBox="1"/>
          <p:nvPr/>
        </p:nvSpPr>
        <p:spPr>
          <a:xfrm>
            <a:off x="861292" y="2127066"/>
            <a:ext cx="2147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Fixed Configuration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FD670E1-21EB-444E-A3E5-6A0B490433AD}"/>
              </a:ext>
            </a:extLst>
          </p:cNvPr>
          <p:cNvSpPr/>
          <p:nvPr/>
        </p:nvSpPr>
        <p:spPr>
          <a:xfrm>
            <a:off x="1192697" y="4344556"/>
            <a:ext cx="1944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Modular Configuration</a:t>
            </a:r>
          </a:p>
        </p:txBody>
      </p:sp>
      <p:pic>
        <p:nvPicPr>
          <p:cNvPr id="13" name="Picture 12" descr="Routing and Switching Essentials - Mozilla Firefox">
            <a:extLst>
              <a:ext uri="{FF2B5EF4-FFF2-40B4-BE49-F238E27FC236}">
                <a16:creationId xmlns:a16="http://schemas.microsoft.com/office/drawing/2014/main" xmlns="" id="{4EDFA83F-08EB-4A24-87F0-3AB687ACDB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223" y="281029"/>
            <a:ext cx="3014330" cy="16055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5BBD026-D409-43DD-8E36-F6949269E0CC}"/>
              </a:ext>
            </a:extLst>
          </p:cNvPr>
          <p:cNvSpPr/>
          <p:nvPr/>
        </p:nvSpPr>
        <p:spPr>
          <a:xfrm>
            <a:off x="5193895" y="1874184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Stackable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9736336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4.2 The Switched Environment</a:t>
            </a:r>
          </a:p>
        </p:txBody>
      </p:sp>
    </p:spTree>
    <p:extLst>
      <p:ext uri="{BB962C8B-B14F-4D97-AF65-F5344CB8AC3E}">
        <p14:creationId xmlns:p14="http://schemas.microsoft.com/office/powerpoint/2010/main" val="375461326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0727" y="167962"/>
            <a:ext cx="9144000" cy="757551"/>
          </a:xfrm>
        </p:spPr>
        <p:txBody>
          <a:bodyPr/>
          <a:lstStyle/>
          <a:p>
            <a:r>
              <a:rPr lang="en-US" altLang="en-US" dirty="0" smtClean="0"/>
              <a:t>Switching </a:t>
            </a:r>
            <a:r>
              <a:rPr lang="en-US" altLang="en-US" dirty="0"/>
              <a:t>as a General Concept in Networking and Telecommunications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8194" y="925513"/>
            <a:ext cx="4455806" cy="4012247"/>
          </a:xfrm>
        </p:spPr>
        <p:txBody>
          <a:bodyPr/>
          <a:lstStyle/>
          <a:p>
            <a:r>
              <a:rPr lang="en-US" altLang="en-US" sz="1600" dirty="0"/>
              <a:t>A LAN switch makes decisions based on two criteria:</a:t>
            </a:r>
          </a:p>
          <a:p>
            <a:pPr lvl="1"/>
            <a:r>
              <a:rPr lang="en-US" altLang="en-US" sz="1500" dirty="0"/>
              <a:t>Ingress port - where a frame enters the device</a:t>
            </a:r>
          </a:p>
          <a:p>
            <a:pPr lvl="1"/>
            <a:r>
              <a:rPr lang="en-US" altLang="en-US" sz="1500" dirty="0"/>
              <a:t>Destination address</a:t>
            </a:r>
          </a:p>
          <a:p>
            <a:r>
              <a:rPr lang="en-US" altLang="en-US" sz="1600" dirty="0"/>
              <a:t>A LAN switch maintains a table that it uses to determine how to forward traffic.</a:t>
            </a:r>
          </a:p>
          <a:p>
            <a:r>
              <a:rPr lang="en-US" altLang="en-US" sz="1600" dirty="0"/>
              <a:t>In the diagram, If a message enters switch port 1 with a destination address of EA, then the switch forwards the traffic out port 4. </a:t>
            </a:r>
          </a:p>
          <a:p>
            <a:r>
              <a:rPr lang="en-US" altLang="en-US" sz="1600" dirty="0"/>
              <a:t>Layer 2 Ethernet switches forward frames based on the destination MAC address. </a:t>
            </a:r>
          </a:p>
          <a:p>
            <a:pPr lvl="1"/>
            <a:endParaRPr lang="en-US" altLang="en-US" sz="1500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5" name="Picture 4" descr="Routing and Switching Essentials - Mozilla Firefox">
            <a:extLst>
              <a:ext uri="{FF2B5EF4-FFF2-40B4-BE49-F238E27FC236}">
                <a16:creationId xmlns:a16="http://schemas.microsoft.com/office/drawing/2014/main" xmlns="" id="{83874A55-F1EF-43DB-BFF1-CD8AAF2347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8313"/>
            <a:ext cx="4661885" cy="32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1602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0727" y="167962"/>
            <a:ext cx="9144000" cy="757551"/>
          </a:xfrm>
        </p:spPr>
        <p:txBody>
          <a:bodyPr/>
          <a:lstStyle/>
          <a:p>
            <a:r>
              <a:rPr lang="en-US" altLang="en-US" dirty="0" smtClean="0"/>
              <a:t>Video </a:t>
            </a:r>
            <a:r>
              <a:rPr lang="en-US" altLang="en-US" dirty="0"/>
              <a:t>Demonstration - MAC Address Tables on Connected Switches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6194" y="1158891"/>
            <a:ext cx="3970776" cy="3762965"/>
          </a:xfrm>
        </p:spPr>
        <p:txBody>
          <a:bodyPr/>
          <a:lstStyle/>
          <a:p>
            <a:pPr lvl="1"/>
            <a:endParaRPr lang="en-US" altLang="en-US" sz="1500" dirty="0"/>
          </a:p>
          <a:p>
            <a:pPr lvl="1">
              <a:buFont typeface="Wingdings" panose="05000000000000000000" pitchFamily="2" charset="2"/>
              <a:buChar char="§"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15" name="Picture 14" descr="Routing and Switching Essentials - Mozilla Firefox">
            <a:extLst>
              <a:ext uri="{FF2B5EF4-FFF2-40B4-BE49-F238E27FC236}">
                <a16:creationId xmlns:a16="http://schemas.microsoft.com/office/drawing/2014/main" xmlns="" id="{87E277EA-1EA0-42D0-8D46-031A78B0AC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049" y="1122032"/>
            <a:ext cx="4691757" cy="24868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AC43971-6725-4677-909E-561795DB7EC5}"/>
              </a:ext>
            </a:extLst>
          </p:cNvPr>
          <p:cNvSpPr/>
          <p:nvPr/>
        </p:nvSpPr>
        <p:spPr>
          <a:xfrm>
            <a:off x="70727" y="1287742"/>
            <a:ext cx="4128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video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explains how a switch builds its MAC address table by recording the MAC address of each device connected to each of its ports.</a:t>
            </a:r>
          </a:p>
        </p:txBody>
      </p:sp>
    </p:spTree>
    <p:extLst>
      <p:ext uri="{BB962C8B-B14F-4D97-AF65-F5344CB8AC3E}">
        <p14:creationId xmlns:p14="http://schemas.microsoft.com/office/powerpoint/2010/main" val="22853775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dirty="0" smtClean="0"/>
              <a:t>Switch </a:t>
            </a:r>
            <a:r>
              <a:rPr lang="en-US" altLang="en-US" dirty="0"/>
              <a:t>Forwarding Methods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1144" y="3275893"/>
            <a:ext cx="3917924" cy="1372711"/>
          </a:xfrm>
        </p:spPr>
        <p:txBody>
          <a:bodyPr/>
          <a:lstStyle/>
          <a:p>
            <a:endParaRPr lang="en-US" altLang="en-US" sz="1500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D2901EF4-B9CE-43A0-ACFC-648F27D5B6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736" y="2520563"/>
            <a:ext cx="4527688" cy="2622937"/>
          </a:xfrm>
          <a:prstGeom prst="rect">
            <a:avLst/>
          </a:prstGeom>
        </p:spPr>
      </p:pic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xmlns="" id="{687A0D74-01C0-42F5-B487-2119E64FD7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5995" y="718779"/>
            <a:ext cx="5235248" cy="26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800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Store-and-Forward </a:t>
            </a:r>
            <a:r>
              <a:rPr lang="en-US" altLang="en-US" dirty="0"/>
              <a:t>Switching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6182" y="731521"/>
            <a:ext cx="3907818" cy="4411980"/>
          </a:xfrm>
        </p:spPr>
        <p:txBody>
          <a:bodyPr/>
          <a:lstStyle/>
          <a:p>
            <a:pPr eaLnBrk="1" hangingPunct="1"/>
            <a:r>
              <a:rPr lang="en-US" altLang="en-US" sz="1700" dirty="0"/>
              <a:t>Features of Store-and-Forward Switching:</a:t>
            </a:r>
          </a:p>
          <a:p>
            <a:pPr lvl="1"/>
            <a:r>
              <a:rPr lang="en-US" altLang="en-US" sz="1500" b="1" dirty="0"/>
              <a:t>Error Checking– </a:t>
            </a:r>
            <a:r>
              <a:rPr lang="en-US" altLang="en-US" sz="1500" dirty="0"/>
              <a:t>After receiving the entire frame, the switch compares the frame-check-sequence (FCS) value in the last field against its own FCS calculations. Only error-free frames are forwarded</a:t>
            </a:r>
          </a:p>
          <a:p>
            <a:pPr lvl="1"/>
            <a:r>
              <a:rPr lang="en-US" altLang="en-US" sz="1500" b="1" dirty="0"/>
              <a:t>Automatic Buffering– </a:t>
            </a:r>
            <a:r>
              <a:rPr lang="en-US" altLang="en-US" sz="1500" dirty="0"/>
              <a:t>ingress port buffering provides the flexibility to support any mix of Ethernet speeds.</a:t>
            </a:r>
          </a:p>
          <a:p>
            <a:r>
              <a:rPr lang="en-US" altLang="en-US" sz="1700" b="1" dirty="0">
                <a:solidFill>
                  <a:srgbClr val="FF0000"/>
                </a:solidFill>
              </a:rPr>
              <a:t>Store-and-Forward is Cisco’s primary LAN switching method.</a:t>
            </a:r>
          </a:p>
          <a:p>
            <a:pPr marL="0" indent="0" eaLnBrk="1" hangingPunct="1">
              <a:buNone/>
            </a:pPr>
            <a:endParaRPr lang="en-CA" altLang="en-US" sz="1650" b="1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7C55347D-1661-4E93-8E31-AE0F91C170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2841"/>
            <a:ext cx="5430741" cy="33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Cut-Through </a:t>
            </a:r>
            <a:r>
              <a:rPr lang="en-US" altLang="en-US" dirty="0"/>
              <a:t>Switching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1150" y="894722"/>
            <a:ext cx="3907818" cy="3545251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600" b="1" dirty="0"/>
              <a:t>Rapid Frame Forwarding </a:t>
            </a:r>
            <a:r>
              <a:rPr lang="en-US" altLang="en-US" sz="1600" dirty="0"/>
              <a:t>-  The switch can make a forwarding decision as soon as it has looked up the destination MAC address.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Frames with errors are forwarded.</a:t>
            </a:r>
          </a:p>
          <a:p>
            <a:pPr>
              <a:buClr>
                <a:srgbClr val="58585B"/>
              </a:buClr>
            </a:pPr>
            <a:r>
              <a:rPr lang="en-US" altLang="en-US" sz="1600" b="1" dirty="0"/>
              <a:t>Fragment Free - </a:t>
            </a:r>
            <a:r>
              <a:rPr lang="en-US" altLang="en-US" sz="1600" dirty="0"/>
              <a:t>modified form of cut-through switching. The switch waits for the collision window (64 bytes) to pass before forwarding the frame.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Provides better error checking than cut-through, with practically no increase in latency. </a:t>
            </a:r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207B6996-F8A0-44FB-99FF-93C3F0F17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06" y="948509"/>
            <a:ext cx="4709785" cy="26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5588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Collision </a:t>
            </a:r>
            <a:r>
              <a:rPr lang="en-US" altLang="en-US" dirty="0"/>
              <a:t>Domains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044"/>
            <a:ext cx="3907818" cy="4083197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600" dirty="0"/>
              <a:t>In </a:t>
            </a:r>
            <a:r>
              <a:rPr lang="en-US" altLang="en-US" sz="1600" b="1" dirty="0"/>
              <a:t>hub-based Ethernet segments</a:t>
            </a:r>
            <a:r>
              <a:rPr lang="en-US" altLang="en-US" sz="1600" dirty="0"/>
              <a:t>, network devices compete for the medium, therefore collisions will occur.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Ethernet </a:t>
            </a:r>
            <a:r>
              <a:rPr lang="en-US" altLang="en-US" sz="1600" b="1" dirty="0"/>
              <a:t>switch ports operating </a:t>
            </a:r>
            <a:r>
              <a:rPr lang="en-US" altLang="en-US" sz="1600" dirty="0"/>
              <a:t>in full duplex eliminate collisions.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Ethernet switch ports will </a:t>
            </a:r>
            <a:r>
              <a:rPr lang="en-US" altLang="en-US" sz="1600" b="1" dirty="0"/>
              <a:t>autonegotiate full-duplex </a:t>
            </a:r>
            <a:r>
              <a:rPr lang="en-US" altLang="en-US" sz="1600" dirty="0"/>
              <a:t>if connected to full-duplex device.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If connected to a half-duplex device then the switch port will operate in half duplex and be part of a collision domain.</a:t>
            </a:r>
          </a:p>
          <a:p>
            <a:pPr>
              <a:buClr>
                <a:srgbClr val="58585B"/>
              </a:buClr>
            </a:pPr>
            <a:endParaRPr lang="en-US" altLang="en-US" sz="16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FBCBF14B-4E8C-497D-84D5-BB5734941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3896" y="836044"/>
            <a:ext cx="4934391" cy="32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9857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Broadcast </a:t>
            </a:r>
            <a:r>
              <a:rPr lang="en-US" altLang="en-US" dirty="0"/>
              <a:t>Domains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7647" y="600719"/>
            <a:ext cx="3976353" cy="4542781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600" dirty="0"/>
              <a:t>One switch or multiple interconnected switches form a single broadcast domain.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When a switch receives a broadcast frame, it forwards the frame out each of its ports, except the ingress port where the broadcast frame was received.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When two switches or more switches are connected together, the broadcast domain is increased because the broadcast is propagated from switch to switch.</a:t>
            </a:r>
          </a:p>
          <a:p>
            <a:pPr>
              <a:buClr>
                <a:srgbClr val="58585B"/>
              </a:buClr>
            </a:pPr>
            <a:r>
              <a:rPr lang="en-US" altLang="en-US" sz="1600" dirty="0"/>
              <a:t>Too many broadcasts can cause network congestion.</a:t>
            </a:r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  <p:pic>
        <p:nvPicPr>
          <p:cNvPr id="8" name="Picture 7" descr="Routing and Switching Essentials - Mozilla Firefox">
            <a:extLst>
              <a:ext uri="{FF2B5EF4-FFF2-40B4-BE49-F238E27FC236}">
                <a16:creationId xmlns:a16="http://schemas.microsoft.com/office/drawing/2014/main" xmlns="" id="{FA5E543A-8B43-46FC-9808-1CD3D2AA24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143" y="924179"/>
            <a:ext cx="4905268" cy="35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2823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Alleviating </a:t>
            </a:r>
            <a:r>
              <a:rPr lang="en-US" altLang="en-US" dirty="0"/>
              <a:t>Network Congestion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25" y="857770"/>
            <a:ext cx="3976353" cy="4083197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700" dirty="0"/>
              <a:t>The following characteristics of switches help alleviate </a:t>
            </a:r>
            <a:r>
              <a:rPr lang="cs-CZ" altLang="en-US" sz="1700" dirty="0" smtClean="0"/>
              <a:t>(zmenšit) </a:t>
            </a:r>
            <a:r>
              <a:rPr lang="en-US" altLang="en-US" sz="1700" dirty="0" smtClean="0"/>
              <a:t>congestion</a:t>
            </a:r>
            <a:r>
              <a:rPr lang="en-US" altLang="en-US" sz="1700" dirty="0"/>
              <a:t>: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Establishing full-duplex links, therefore eliminating collisions.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High port density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Large frame buffers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Port speed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Fast internal switching</a:t>
            </a:r>
          </a:p>
          <a:p>
            <a:pPr lvl="1">
              <a:buClr>
                <a:srgbClr val="58585B"/>
              </a:buClr>
            </a:pPr>
            <a:r>
              <a:rPr lang="en-US" altLang="en-US" sz="1500" dirty="0"/>
              <a:t>Low per-port cost</a:t>
            </a:r>
          </a:p>
          <a:p>
            <a:pPr lvl="1">
              <a:buClr>
                <a:srgbClr val="58585B"/>
              </a:buClr>
            </a:pPr>
            <a:endParaRPr lang="en-US" altLang="en-US" sz="1500" dirty="0"/>
          </a:p>
          <a:p>
            <a:pPr lvl="1">
              <a:buClr>
                <a:srgbClr val="58585B"/>
              </a:buClr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FED79A6B-1766-4419-815C-467B36EF1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5704" y="937429"/>
            <a:ext cx="4586670" cy="326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320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0" y="798944"/>
            <a:ext cx="9144000" cy="4155319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4.1 </a:t>
            </a:r>
            <a:r>
              <a:rPr lang="en-CA" sz="2000" b="1" dirty="0"/>
              <a:t>LAN Design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2000" dirty="0"/>
              <a:t>Explain how switched networks support </a:t>
            </a:r>
            <a:r>
              <a:rPr lang="cs-CZ" sz="2000" dirty="0" smtClean="0"/>
              <a:t>SMB</a:t>
            </a:r>
            <a:r>
              <a:rPr lang="en-US" sz="2000" dirty="0" smtClean="0"/>
              <a:t>.</a:t>
            </a:r>
            <a:endParaRPr lang="en-US" sz="2000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2000" dirty="0"/>
              <a:t>Explain how data, voice, and video are </a:t>
            </a:r>
            <a:r>
              <a:rPr lang="en-US" sz="2000" b="1" dirty="0"/>
              <a:t>converged</a:t>
            </a:r>
            <a:r>
              <a:rPr lang="en-US" sz="2000" dirty="0"/>
              <a:t> in a switched network.</a:t>
            </a:r>
          </a:p>
          <a:p>
            <a:pPr marL="1191" indent="0">
              <a:buNone/>
            </a:pPr>
            <a:endParaRPr lang="cs-CZ" sz="2000" dirty="0" smtClean="0"/>
          </a:p>
          <a:p>
            <a:pPr marL="1191" indent="0">
              <a:buNone/>
            </a:pPr>
            <a:r>
              <a:rPr lang="en-CA" sz="2000" dirty="0" smtClean="0"/>
              <a:t>4.2 </a:t>
            </a:r>
            <a:r>
              <a:rPr lang="en-CA" sz="2000" b="1" dirty="0"/>
              <a:t>The Switched Environment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2000" dirty="0"/>
              <a:t>Explain how Layer 2 switches </a:t>
            </a:r>
            <a:r>
              <a:rPr lang="en-US" sz="2000" b="1" dirty="0"/>
              <a:t>forward data </a:t>
            </a:r>
            <a:r>
              <a:rPr lang="en-US" sz="2000" dirty="0"/>
              <a:t>in a </a:t>
            </a:r>
            <a:r>
              <a:rPr lang="cs-CZ" sz="2000" dirty="0" smtClean="0"/>
              <a:t>SMB </a:t>
            </a:r>
            <a:r>
              <a:rPr lang="en-US" sz="2000" dirty="0" smtClean="0"/>
              <a:t>LAN</a:t>
            </a:r>
            <a:r>
              <a:rPr lang="en-US" sz="2000" dirty="0"/>
              <a:t>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2000" dirty="0"/>
              <a:t>Explain how frames are forwarded in a switched network. 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2000" dirty="0"/>
              <a:t>Compare a </a:t>
            </a:r>
            <a:r>
              <a:rPr lang="en-US" sz="2000" b="1" dirty="0"/>
              <a:t>collision domain </a:t>
            </a:r>
            <a:r>
              <a:rPr lang="en-US" sz="2000" dirty="0"/>
              <a:t>to a broadcast domain.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endParaRPr lang="en-US" sz="115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4 -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4.3 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Conclusion</a:t>
            </a:r>
            <a:br>
              <a:rPr lang="en-US" altLang="en-US" sz="1600" dirty="0"/>
            </a:br>
            <a:r>
              <a:rPr lang="en-US" altLang="en-US" dirty="0"/>
              <a:t>Chapter 4: Switched Networks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25" y="857770"/>
            <a:ext cx="8861192" cy="4083197"/>
          </a:xfrm>
        </p:spPr>
        <p:txBody>
          <a:bodyPr/>
          <a:lstStyle/>
          <a:p>
            <a:pPr>
              <a:buClr>
                <a:srgbClr val="58585B"/>
              </a:buClr>
            </a:pPr>
            <a:r>
              <a:rPr lang="en-US" altLang="en-US" sz="1800" dirty="0"/>
              <a:t>Explain how switched networks support small to medium-sized businesses.</a:t>
            </a:r>
          </a:p>
          <a:p>
            <a:pPr>
              <a:buClr>
                <a:srgbClr val="58585B"/>
              </a:buClr>
            </a:pPr>
            <a:r>
              <a:rPr lang="en-US" altLang="en-US" sz="1800" dirty="0"/>
              <a:t>Explain how Layer 2 switches forward data in a small to medium-sized LAN.</a:t>
            </a:r>
          </a:p>
          <a:p>
            <a:pPr>
              <a:buClr>
                <a:srgbClr val="58585B"/>
              </a:buClr>
            </a:pPr>
            <a:endParaRPr lang="en-US" altLang="en-US" sz="1800" dirty="0"/>
          </a:p>
          <a:p>
            <a:pPr>
              <a:buClr>
                <a:srgbClr val="58585B"/>
              </a:buClr>
            </a:pPr>
            <a:endParaRPr lang="en-US" altLang="en-US" sz="1800" dirty="0"/>
          </a:p>
          <a:p>
            <a:pPr>
              <a:buClr>
                <a:srgbClr val="58585B"/>
              </a:buClr>
            </a:pPr>
            <a:endParaRPr lang="en-US" altLang="en-US" sz="1600" dirty="0"/>
          </a:p>
          <a:p>
            <a:pPr lvl="1">
              <a:buClr>
                <a:srgbClr val="58585B"/>
              </a:buClr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  <a:p>
            <a:pPr marL="142875" lvl="1" indent="0">
              <a:buClr>
                <a:srgbClr val="58585B"/>
              </a:buClr>
              <a:buNone/>
            </a:pPr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07047634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Switched Networks</a:t>
            </a:r>
            <a:br>
              <a:rPr lang="en-US" altLang="en-US" sz="1600" dirty="0"/>
            </a:br>
            <a:r>
              <a:rPr lang="en-US" altLang="en-US" dirty="0"/>
              <a:t>New Terms and Commands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02CA22-5DC5-431C-9575-05F5EECFDF65}"/>
              </a:ext>
            </a:extLst>
          </p:cNvPr>
          <p:cNvSpPr/>
          <p:nvPr/>
        </p:nvSpPr>
        <p:spPr>
          <a:xfrm>
            <a:off x="227377" y="851652"/>
            <a:ext cx="8416482" cy="4067780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network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Call control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Automated attendant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PC softphone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Cisco Borderless Network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collapsed core layer model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three layer hierarchical model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 access layer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distribution layer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core layer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Port Density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Frame Buffers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Scalability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rack units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8585B"/>
              </a:solidFill>
              <a:latin typeface="Arial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E6EEC0-8B9B-42B4-B5B1-69E4C0B2B1DC}"/>
              </a:ext>
            </a:extLst>
          </p:cNvPr>
          <p:cNvSpPr/>
          <p:nvPr/>
        </p:nvSpPr>
        <p:spPr>
          <a:xfrm>
            <a:off x="4352241" y="798944"/>
            <a:ext cx="4079437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</a:rPr>
              <a:t>form factors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</a:rPr>
              <a:t>Fixed configuration switches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</a:rPr>
              <a:t>Modular configuration switches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line cards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Stackable configuration switches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ingress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egress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MAC address table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content addressable memory (CAM) table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Ethernet bridges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application-specific-integrated circuits (ASICs)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store-and-forward switching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cut-through switching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cyclic redundancy check (CRC)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egress port </a:t>
            </a:r>
          </a:p>
          <a:p>
            <a:pPr marL="0" marR="0" indent="164465"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3447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Switched Networks</a:t>
            </a:r>
            <a:br>
              <a:rPr lang="en-US" altLang="en-US" sz="1600" dirty="0"/>
            </a:br>
            <a:r>
              <a:rPr lang="en-US" altLang="en-US" dirty="0"/>
              <a:t>New Terms and Commands (Cont.)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02CA22-5DC5-431C-9575-05F5EECFDF65}"/>
              </a:ext>
            </a:extLst>
          </p:cNvPr>
          <p:cNvSpPr/>
          <p:nvPr/>
        </p:nvSpPr>
        <p:spPr>
          <a:xfrm>
            <a:off x="227377" y="851652"/>
            <a:ext cx="8416482" cy="3267561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frame-check-sequence (FCS)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buffer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rapid frame forwarding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fragment free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Fragment free switching 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collision domains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broadcast domains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full duplex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autonegotiate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half duplex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8585B"/>
                </a:solidFill>
                <a:latin typeface="Arial"/>
                <a:ea typeface="+mn-ea"/>
              </a:rPr>
              <a:t>High port density </a:t>
            </a:r>
          </a:p>
          <a:p>
            <a:pPr marL="173038" lvl="0" indent="-173038" defTabSz="685777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8585B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9912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4.1 LAN Design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Growing </a:t>
            </a:r>
            <a:r>
              <a:rPr lang="en-US" altLang="en-US" dirty="0"/>
              <a:t>Complexity of Networks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798944"/>
            <a:ext cx="9144000" cy="4155319"/>
          </a:xfrm>
        </p:spPr>
        <p:txBody>
          <a:bodyPr/>
          <a:lstStyle/>
          <a:p>
            <a:endParaRPr lang="cs-CZ" altLang="en-US" sz="2000" dirty="0" smtClean="0"/>
          </a:p>
          <a:p>
            <a:r>
              <a:rPr lang="en-US" altLang="en-US" sz="2000" dirty="0" smtClean="0"/>
              <a:t>Next-generation </a:t>
            </a:r>
            <a:r>
              <a:rPr lang="en-US" altLang="en-US" sz="2000" dirty="0"/>
              <a:t>networks need to be </a:t>
            </a:r>
            <a:r>
              <a:rPr lang="en-US" altLang="en-US" sz="2000" b="1" dirty="0"/>
              <a:t>secure</a:t>
            </a:r>
            <a:r>
              <a:rPr lang="en-US" altLang="en-US" sz="2000" dirty="0"/>
              <a:t>, </a:t>
            </a:r>
            <a:r>
              <a:rPr lang="en-US" altLang="en-US" sz="2000" b="1" dirty="0"/>
              <a:t>reliable</a:t>
            </a:r>
            <a:r>
              <a:rPr lang="en-US" altLang="en-US" sz="2000" dirty="0"/>
              <a:t>, and highly </a:t>
            </a:r>
            <a:r>
              <a:rPr lang="en-US" altLang="en-US" sz="2000" b="1" dirty="0"/>
              <a:t>available</a:t>
            </a:r>
            <a:r>
              <a:rPr lang="en-US" altLang="en-US" sz="2000" dirty="0"/>
              <a:t>.</a:t>
            </a:r>
          </a:p>
          <a:p>
            <a:r>
              <a:rPr lang="en-US" altLang="en-US" sz="2000" dirty="0"/>
              <a:t>They must support a </a:t>
            </a:r>
            <a:r>
              <a:rPr lang="en-US" altLang="en-US" sz="2000" b="1" dirty="0"/>
              <a:t>globalized</a:t>
            </a:r>
            <a:r>
              <a:rPr lang="en-US" altLang="en-US" sz="2000" dirty="0"/>
              <a:t> workforce.</a:t>
            </a:r>
          </a:p>
          <a:p>
            <a:r>
              <a:rPr lang="en-US" altLang="en-US" sz="2000" dirty="0"/>
              <a:t>They must be able to integrate </a:t>
            </a:r>
            <a:r>
              <a:rPr lang="en-US" altLang="en-US" sz="2000" b="1" dirty="0"/>
              <a:t>legacy</a:t>
            </a:r>
            <a:r>
              <a:rPr lang="en-US" altLang="en-US" sz="2000" dirty="0"/>
              <a:t> devices.</a:t>
            </a:r>
          </a:p>
          <a:p>
            <a:pPr lvl="1"/>
            <a:endParaRPr lang="en-US" altLang="en-US" b="1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C6C3E821-114C-40CA-9DE2-FDACDDEA0C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4208" y="2771592"/>
            <a:ext cx="3356841" cy="24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Elements </a:t>
            </a:r>
            <a:r>
              <a:rPr lang="en-US" altLang="en-US" dirty="0"/>
              <a:t>of a Converged Network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30181" y="900720"/>
            <a:ext cx="4119767" cy="4155319"/>
          </a:xfrm>
        </p:spPr>
        <p:txBody>
          <a:bodyPr/>
          <a:lstStyle/>
          <a:p>
            <a:r>
              <a:rPr lang="en-US" altLang="en-US" sz="1800" dirty="0"/>
              <a:t>Converged network solutions integrate voice systems, IP phones, voice gateways, video support, and video conferencing.</a:t>
            </a:r>
          </a:p>
          <a:p>
            <a:r>
              <a:rPr lang="en-US" altLang="en-US" sz="1800" dirty="0"/>
              <a:t>Primary benefit of the converged network - just one physical network to install and manage.</a:t>
            </a:r>
          </a:p>
          <a:p>
            <a:pPr lvl="1"/>
            <a:endParaRPr lang="en-US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0143EF0E-B94A-4854-A106-45B0F01606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48240"/>
            <a:ext cx="4428877" cy="42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0830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Cisco </a:t>
            </a:r>
            <a:r>
              <a:rPr lang="en-US" altLang="en-US" dirty="0"/>
              <a:t>Borderless Networks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988181"/>
            <a:ext cx="3864334" cy="4155319"/>
          </a:xfrm>
        </p:spPr>
        <p:txBody>
          <a:bodyPr/>
          <a:lstStyle/>
          <a:p>
            <a:r>
              <a:rPr lang="en-US" altLang="en-US" sz="1600" dirty="0"/>
              <a:t>The Cisco Borderless Network has the following features:</a:t>
            </a:r>
          </a:p>
          <a:p>
            <a:pPr lvl="1"/>
            <a:r>
              <a:rPr lang="en-US" altLang="en-US" sz="1500" dirty="0"/>
              <a:t>Allows organizations to connect anyone, anywhere, anytime, on any device; securely, reliably, and seamlessly. </a:t>
            </a:r>
          </a:p>
          <a:p>
            <a:pPr lvl="1"/>
            <a:r>
              <a:rPr lang="en-US" altLang="en-US" sz="1500" dirty="0"/>
              <a:t>Provides the framework to unify wired and wireless access, including policy, access control, and performance management across many different device types.</a:t>
            </a:r>
          </a:p>
          <a:p>
            <a:pPr lvl="1"/>
            <a:r>
              <a:rPr lang="en-US" altLang="en-US" sz="1500" dirty="0"/>
              <a:t>Provides network services, and user and endpoint services that are all managed by an integrated management solution.</a:t>
            </a:r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Routing and Switching Essentials - Mozilla Firefox">
            <a:extLst>
              <a:ext uri="{FF2B5EF4-FFF2-40B4-BE49-F238E27FC236}">
                <a16:creationId xmlns:a16="http://schemas.microsoft.com/office/drawing/2014/main" xmlns="" id="{F9572284-D337-4632-B2F8-DBF077AFC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0137" y="1334825"/>
            <a:ext cx="5183863" cy="38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329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Hierarchy </a:t>
            </a:r>
            <a:r>
              <a:rPr lang="en-US" altLang="en-US" dirty="0"/>
              <a:t>in the Borderless Switched Network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05960" y="798944"/>
            <a:ext cx="4119767" cy="4155319"/>
          </a:xfrm>
        </p:spPr>
        <p:txBody>
          <a:bodyPr/>
          <a:lstStyle/>
          <a:p>
            <a:r>
              <a:rPr lang="en-US" altLang="en-US" sz="1700" dirty="0"/>
              <a:t>Borderless switched network design guidelines are based on the following principles:</a:t>
            </a:r>
          </a:p>
          <a:p>
            <a:pPr lvl="1"/>
            <a:r>
              <a:rPr lang="en-US" altLang="en-US" sz="1500" b="1" dirty="0"/>
              <a:t>Hierarchical</a:t>
            </a:r>
            <a:r>
              <a:rPr lang="en-US" altLang="en-US" sz="1500" dirty="0"/>
              <a:t> -  Facilitates understanding the role of each device at every tier.</a:t>
            </a:r>
          </a:p>
          <a:p>
            <a:pPr lvl="1"/>
            <a:r>
              <a:rPr lang="en-US" altLang="en-US" sz="1500" b="1" dirty="0"/>
              <a:t>Modularity</a:t>
            </a:r>
            <a:r>
              <a:rPr lang="en-US" altLang="en-US" sz="1500" dirty="0"/>
              <a:t>  - Allows seamless network expansion and integrated services.</a:t>
            </a:r>
          </a:p>
          <a:p>
            <a:pPr lvl="1"/>
            <a:r>
              <a:rPr lang="en-US" altLang="en-US" sz="1500" b="1" dirty="0"/>
              <a:t>Resiliency</a:t>
            </a:r>
            <a:r>
              <a:rPr lang="en-US" altLang="en-US" sz="1500" dirty="0"/>
              <a:t> </a:t>
            </a:r>
            <a:r>
              <a:rPr lang="cs-CZ" altLang="en-US" sz="1500" dirty="0" smtClean="0"/>
              <a:t>(odolnost) </a:t>
            </a:r>
            <a:r>
              <a:rPr lang="en-US" altLang="en-US" sz="1500" dirty="0" smtClean="0"/>
              <a:t>– </a:t>
            </a:r>
            <a:r>
              <a:rPr lang="en-US" altLang="en-US" sz="1500" dirty="0"/>
              <a:t>Provides an always available network.</a:t>
            </a:r>
          </a:p>
          <a:p>
            <a:pPr lvl="1"/>
            <a:r>
              <a:rPr lang="en-US" altLang="en-US" sz="1500" b="1" dirty="0"/>
              <a:t>Flexibility</a:t>
            </a:r>
            <a:r>
              <a:rPr lang="en-US" altLang="en-US" sz="1500" dirty="0"/>
              <a:t> - Allows intelligent traffic load sharing.</a:t>
            </a:r>
          </a:p>
          <a:p>
            <a:r>
              <a:rPr lang="en-US" altLang="en-US" sz="1600" dirty="0"/>
              <a:t>The three tiers of the hierarchical model are Access, Distribution and Core layers.</a:t>
            </a:r>
          </a:p>
          <a:p>
            <a:pPr lvl="1"/>
            <a:endParaRPr lang="en-US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85B434BD-1C3B-4AC0-854E-A865079CD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560" y="886930"/>
            <a:ext cx="4359819" cy="33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85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Access</a:t>
            </a:r>
            <a:r>
              <a:rPr lang="en-US" altLang="en-US" dirty="0"/>
              <a:t>, Distribution, and Core Layers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988181"/>
            <a:ext cx="4119767" cy="4155319"/>
          </a:xfrm>
        </p:spPr>
        <p:txBody>
          <a:bodyPr/>
          <a:lstStyle/>
          <a:p>
            <a:r>
              <a:rPr lang="en-US" altLang="en-US" sz="1600" b="1" dirty="0"/>
              <a:t>Access Layer </a:t>
            </a:r>
            <a:r>
              <a:rPr lang="en-US" altLang="en-US" sz="1600" dirty="0"/>
              <a:t>– provides network access to the user.</a:t>
            </a:r>
          </a:p>
          <a:p>
            <a:r>
              <a:rPr lang="en-US" altLang="en-US" sz="1600" b="1" dirty="0"/>
              <a:t>Distribution Layer </a:t>
            </a:r>
            <a:r>
              <a:rPr lang="en-US" altLang="en-US" sz="1600" dirty="0"/>
              <a:t>- interfaces between the access layer and the core layer. Provides functions such as:</a:t>
            </a:r>
          </a:p>
          <a:p>
            <a:pPr lvl="1"/>
            <a:r>
              <a:rPr lang="en-US" altLang="en-US" b="1" dirty="0"/>
              <a:t>aggregating</a:t>
            </a:r>
            <a:r>
              <a:rPr lang="en-US" altLang="en-US" dirty="0"/>
              <a:t> Layer 2 broadcast domains and Layer 3 routing boundaries.</a:t>
            </a:r>
          </a:p>
          <a:p>
            <a:pPr lvl="1"/>
            <a:r>
              <a:rPr lang="en-US" altLang="en-US" dirty="0"/>
              <a:t>providing </a:t>
            </a:r>
            <a:r>
              <a:rPr lang="en-US" altLang="en-US" b="1" dirty="0"/>
              <a:t>intelligent switching</a:t>
            </a:r>
            <a:r>
              <a:rPr lang="en-US" altLang="en-US" dirty="0"/>
              <a:t>, routing, and network access policy functions to access the rest of the network.</a:t>
            </a:r>
            <a:endParaRPr lang="en-CA" altLang="en-US" dirty="0"/>
          </a:p>
          <a:p>
            <a:r>
              <a:rPr lang="en-US" altLang="en-US" b="1" dirty="0"/>
              <a:t>Core Layer  </a:t>
            </a:r>
            <a:r>
              <a:rPr lang="en-US" altLang="en-US" dirty="0"/>
              <a:t>- is the network backbone. It provides fault isolation and high-speed backbone connectivity.</a:t>
            </a: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6" name="Picture 5" descr="Routing and Switching Essentials - Mozilla Firefox">
            <a:extLst>
              <a:ext uri="{FF2B5EF4-FFF2-40B4-BE49-F238E27FC236}">
                <a16:creationId xmlns:a16="http://schemas.microsoft.com/office/drawing/2014/main" xmlns="" id="{37395C27-B1A6-4B91-8833-49A544CFDC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5132" y="663604"/>
            <a:ext cx="5208868" cy="39566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EAD746-E64A-41EE-A1DE-986CD7899BBF}"/>
              </a:ext>
            </a:extLst>
          </p:cNvPr>
          <p:cNvSpPr txBox="1"/>
          <p:nvPr/>
        </p:nvSpPr>
        <p:spPr>
          <a:xfrm>
            <a:off x="2115047" y="4558725"/>
            <a:ext cx="702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Smaller networks that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do not need a separate distribution and core layer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often use a two-tier campus or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collapsed core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network design.</a:t>
            </a:r>
          </a:p>
        </p:txBody>
      </p:sp>
    </p:spTree>
    <p:extLst>
      <p:ext uri="{BB962C8B-B14F-4D97-AF65-F5344CB8AC3E}">
        <p14:creationId xmlns:p14="http://schemas.microsoft.com/office/powerpoint/2010/main" val="364634631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Role </a:t>
            </a:r>
            <a:r>
              <a:rPr lang="en-US" altLang="en-US" dirty="0"/>
              <a:t>of Switched Networks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24233" y="988181"/>
            <a:ext cx="4119767" cy="4155319"/>
          </a:xfrm>
        </p:spPr>
        <p:txBody>
          <a:bodyPr/>
          <a:lstStyle/>
          <a:p>
            <a:r>
              <a:rPr lang="en-US" altLang="en-US" sz="1600" dirty="0"/>
              <a:t>A hierarchical switched LAN allows more flexibility, traffic management, and additional features: </a:t>
            </a:r>
          </a:p>
          <a:p>
            <a:pPr lvl="1"/>
            <a:r>
              <a:rPr lang="en-US" altLang="en-US" dirty="0"/>
              <a:t>Quality of service</a:t>
            </a:r>
          </a:p>
          <a:p>
            <a:pPr lvl="1"/>
            <a:r>
              <a:rPr lang="en-US" altLang="en-US" dirty="0"/>
              <a:t>Additional security</a:t>
            </a:r>
          </a:p>
          <a:p>
            <a:pPr lvl="1"/>
            <a:r>
              <a:rPr lang="en-US" altLang="en-US" dirty="0"/>
              <a:t>Support for wireless networking and connectivity</a:t>
            </a:r>
          </a:p>
          <a:p>
            <a:pPr lvl="1"/>
            <a:r>
              <a:rPr lang="en-US" altLang="en-US" dirty="0"/>
              <a:t>Support for new technologies.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Routing and Switching Essentials - Mozilla Firefox">
            <a:extLst>
              <a:ext uri="{FF2B5EF4-FFF2-40B4-BE49-F238E27FC236}">
                <a16:creationId xmlns:a16="http://schemas.microsoft.com/office/drawing/2014/main" xmlns="" id="{B2EFCE76-48CE-4C47-A750-D39C06250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26651"/>
            <a:ext cx="5303255" cy="36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9187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6311</TotalTime>
  <Words>1366</Words>
  <Application>Microsoft Office PowerPoint</Application>
  <PresentationFormat>Předvádění na obrazovce (16:9)</PresentationFormat>
  <Paragraphs>307</Paragraphs>
  <Slides>24</Slides>
  <Notes>23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Default Theme</vt:lpstr>
      <vt:lpstr>Chapter 4: Switched Networks</vt:lpstr>
      <vt:lpstr>Chapter 4 - Sections &amp; Objectives</vt:lpstr>
      <vt:lpstr>4.1 LAN Design</vt:lpstr>
      <vt:lpstr>Growing Complexity of Networks</vt:lpstr>
      <vt:lpstr>Elements of a Converged Network</vt:lpstr>
      <vt:lpstr>Cisco Borderless Networks</vt:lpstr>
      <vt:lpstr>Hierarchy in the Borderless Switched Network</vt:lpstr>
      <vt:lpstr>Access, Distribution, and Core Layers</vt:lpstr>
      <vt:lpstr>Role of Switched Networks</vt:lpstr>
      <vt:lpstr>Form Factors</vt:lpstr>
      <vt:lpstr>4.2 The Switched Environment</vt:lpstr>
      <vt:lpstr>Switching as a General Concept in Networking and Telecommunications</vt:lpstr>
      <vt:lpstr>Video Demonstration - MAC Address Tables on Connected Switches</vt:lpstr>
      <vt:lpstr>Switch Forwarding Methods</vt:lpstr>
      <vt:lpstr>Store-and-Forward Switching</vt:lpstr>
      <vt:lpstr>Cut-Through Switching</vt:lpstr>
      <vt:lpstr>Collision Domains</vt:lpstr>
      <vt:lpstr>Broadcast Domains</vt:lpstr>
      <vt:lpstr>Alleviating Network Congestion</vt:lpstr>
      <vt:lpstr>4.3 Chapter Summary</vt:lpstr>
      <vt:lpstr>Conclusion Chapter 4: Switched Networks</vt:lpstr>
      <vt:lpstr>Switched Networks New Terms and Commands</vt:lpstr>
      <vt:lpstr>Switched Networks New Terms and Commands (Cont.)</vt:lpstr>
      <vt:lpstr>Prezentace aplikace PowerPoint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Jaroslav Dočkal</cp:lastModifiedBy>
  <cp:revision>345</cp:revision>
  <dcterms:created xsi:type="dcterms:W3CDTF">2016-08-22T22:27:36Z</dcterms:created>
  <dcterms:modified xsi:type="dcterms:W3CDTF">2019-10-06T10:56:04Z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